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366" r:id="rId2"/>
    <p:sldId id="257" r:id="rId3"/>
    <p:sldId id="450" r:id="rId4"/>
    <p:sldId id="418" r:id="rId5"/>
    <p:sldId id="433" r:id="rId6"/>
    <p:sldId id="430" r:id="rId7"/>
    <p:sldId id="410" r:id="rId8"/>
    <p:sldId id="423" r:id="rId9"/>
    <p:sldId id="267" r:id="rId10"/>
    <p:sldId id="270" r:id="rId11"/>
    <p:sldId id="363" r:id="rId12"/>
    <p:sldId id="434" r:id="rId13"/>
    <p:sldId id="369" r:id="rId14"/>
    <p:sldId id="323" r:id="rId15"/>
    <p:sldId id="375" r:id="rId16"/>
    <p:sldId id="435" r:id="rId17"/>
    <p:sldId id="372" r:id="rId18"/>
    <p:sldId id="436" r:id="rId19"/>
    <p:sldId id="437" r:id="rId20"/>
    <p:sldId id="438" r:id="rId21"/>
    <p:sldId id="304" r:id="rId22"/>
    <p:sldId id="439" r:id="rId23"/>
    <p:sldId id="448" r:id="rId24"/>
    <p:sldId id="390" r:id="rId25"/>
    <p:sldId id="431" r:id="rId26"/>
    <p:sldId id="428" r:id="rId27"/>
    <p:sldId id="440" r:id="rId28"/>
    <p:sldId id="432" r:id="rId29"/>
    <p:sldId id="385" r:id="rId30"/>
    <p:sldId id="393" r:id="rId31"/>
    <p:sldId id="446" r:id="rId32"/>
    <p:sldId id="447" r:id="rId33"/>
    <p:sldId id="399" r:id="rId34"/>
    <p:sldId id="451" r:id="rId35"/>
    <p:sldId id="415" r:id="rId36"/>
    <p:sldId id="417" r:id="rId37"/>
    <p:sldId id="329" r:id="rId38"/>
    <p:sldId id="284" r:id="rId39"/>
    <p:sldId id="333" r:id="rId40"/>
    <p:sldId id="334" r:id="rId41"/>
    <p:sldId id="425" r:id="rId42"/>
    <p:sldId id="426" r:id="rId43"/>
    <p:sldId id="444" r:id="rId44"/>
    <p:sldId id="449"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15F9A8B-90F4-4584-AC1C-BBCCCC8A3E36}">
          <p14:sldIdLst>
            <p14:sldId id="366"/>
            <p14:sldId id="257"/>
            <p14:sldId id="450"/>
            <p14:sldId id="418"/>
            <p14:sldId id="433"/>
            <p14:sldId id="430"/>
            <p14:sldId id="410"/>
            <p14:sldId id="423"/>
            <p14:sldId id="267"/>
            <p14:sldId id="270"/>
            <p14:sldId id="363"/>
            <p14:sldId id="434"/>
            <p14:sldId id="369"/>
            <p14:sldId id="323"/>
            <p14:sldId id="375"/>
            <p14:sldId id="435"/>
            <p14:sldId id="372"/>
            <p14:sldId id="436"/>
            <p14:sldId id="437"/>
            <p14:sldId id="438"/>
            <p14:sldId id="304"/>
            <p14:sldId id="439"/>
            <p14:sldId id="448"/>
            <p14:sldId id="390"/>
            <p14:sldId id="431"/>
            <p14:sldId id="428"/>
            <p14:sldId id="440"/>
            <p14:sldId id="432"/>
            <p14:sldId id="385"/>
            <p14:sldId id="393"/>
            <p14:sldId id="446"/>
            <p14:sldId id="447"/>
            <p14:sldId id="399"/>
            <p14:sldId id="451"/>
            <p14:sldId id="415"/>
          </p14:sldIdLst>
        </p14:section>
        <p14:section name="Backup Slides" id="{DBA52A0F-9B05-4DDB-BC77-2803EAC8236B}">
          <p14:sldIdLst>
            <p14:sldId id="417"/>
            <p14:sldId id="329"/>
            <p14:sldId id="284"/>
            <p14:sldId id="333"/>
            <p14:sldId id="334"/>
            <p14:sldId id="425"/>
            <p14:sldId id="426"/>
            <p14:sldId id="444"/>
            <p14:sldId id="44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66"/>
    <a:srgbClr val="0C343D"/>
    <a:srgbClr val="042433"/>
    <a:srgbClr val="A91363"/>
    <a:srgbClr val="089C80"/>
    <a:srgbClr val="FFECB2"/>
    <a:srgbClr val="FF7F0E"/>
    <a:srgbClr val="1D77B4"/>
    <a:srgbClr val="008000"/>
    <a:srgbClr val="1F77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88" autoAdjust="0"/>
    <p:restoredTop sz="96247" autoAdjust="0"/>
  </p:normalViewPr>
  <p:slideViewPr>
    <p:cSldViewPr snapToGrid="0">
      <p:cViewPr varScale="1">
        <p:scale>
          <a:sx n="159" d="100"/>
          <a:sy n="159" d="100"/>
        </p:scale>
        <p:origin x="690" y="15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D53CEF8-CBD6-44EE-E3EE-23AAB86FCFA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E5CA2D1-68E8-2E6D-612E-691E0F7F7A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899F52E-465E-4F08-8E35-A48B83C03B12}" type="datetimeFigureOut">
              <a:rPr lang="en-GB" smtClean="0"/>
              <a:t>06/05/2025</a:t>
            </a:fld>
            <a:endParaRPr lang="en-GB"/>
          </a:p>
        </p:txBody>
      </p:sp>
      <p:sp>
        <p:nvSpPr>
          <p:cNvPr id="4" name="Footer Placeholder 3">
            <a:extLst>
              <a:ext uri="{FF2B5EF4-FFF2-40B4-BE49-F238E27FC236}">
                <a16:creationId xmlns:a16="http://schemas.microsoft.com/office/drawing/2014/main" id="{A20CEB10-B1B1-1436-263C-C9DCEC9698E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44499B0D-B8DD-A31C-8A7D-2B24A0E2C70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4A21DC-D6A6-48DC-961A-3E1590F02E36}" type="slidenum">
              <a:rPr lang="en-GB" smtClean="0"/>
              <a:t>‹#›</a:t>
            </a:fld>
            <a:endParaRPr lang="en-GB"/>
          </a:p>
        </p:txBody>
      </p:sp>
    </p:spTree>
    <p:extLst>
      <p:ext uri="{BB962C8B-B14F-4D97-AF65-F5344CB8AC3E}">
        <p14:creationId xmlns:p14="http://schemas.microsoft.com/office/powerpoint/2010/main" val="616183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939DC0-5C8B-4412-8666-6EDD7E5875C5}" type="datetimeFigureOut">
              <a:rPr lang="en-GB" smtClean="0"/>
              <a:t>06/05/2025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4355C-E3F8-4A23-86B4-8BD2E5C09E44}" type="slidenum">
              <a:rPr lang="en-GB" smtClean="0"/>
              <a:t>‹#›</a:t>
            </a:fld>
            <a:endParaRPr lang="en-GB"/>
          </a:p>
        </p:txBody>
      </p:sp>
    </p:spTree>
    <p:extLst>
      <p:ext uri="{BB962C8B-B14F-4D97-AF65-F5344CB8AC3E}">
        <p14:creationId xmlns:p14="http://schemas.microsoft.com/office/powerpoint/2010/main" val="125525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E10EBF-E4C1-708A-249C-1A3C967567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0A2578-532D-31D6-7806-A228ED87EB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6BB1AF-76BF-8026-3227-381D4100311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B33FAD6-99B8-BAE2-0126-9E1CEDE33A14}"/>
              </a:ext>
            </a:extLst>
          </p:cNvPr>
          <p:cNvSpPr>
            <a:spLocks noGrp="1"/>
          </p:cNvSpPr>
          <p:nvPr>
            <p:ph type="sldNum" sz="quarter" idx="5"/>
          </p:nvPr>
        </p:nvSpPr>
        <p:spPr/>
        <p:txBody>
          <a:bodyPr/>
          <a:lstStyle/>
          <a:p>
            <a:fld id="{7444355C-E3F8-4A23-86B4-8BD2E5C09E44}" type="slidenum">
              <a:rPr lang="en-GB" smtClean="0"/>
              <a:t>1</a:t>
            </a:fld>
            <a:endParaRPr lang="en-GB"/>
          </a:p>
        </p:txBody>
      </p:sp>
    </p:spTree>
    <p:extLst>
      <p:ext uri="{BB962C8B-B14F-4D97-AF65-F5344CB8AC3E}">
        <p14:creationId xmlns:p14="http://schemas.microsoft.com/office/powerpoint/2010/main" val="3121465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98FB8D-16CD-9DA9-487E-3471CB955F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830AA1-8E1B-9725-E5B2-DA99043691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636ED6-7413-B864-D705-EF000379489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C9F0545-D385-6F9F-01F5-1EDB401F8FB2}"/>
              </a:ext>
            </a:extLst>
          </p:cNvPr>
          <p:cNvSpPr>
            <a:spLocks noGrp="1"/>
          </p:cNvSpPr>
          <p:nvPr>
            <p:ph type="sldNum" sz="quarter" idx="5"/>
          </p:nvPr>
        </p:nvSpPr>
        <p:spPr/>
        <p:txBody>
          <a:bodyPr/>
          <a:lstStyle/>
          <a:p>
            <a:fld id="{7444355C-E3F8-4A23-86B4-8BD2E5C09E44}" type="slidenum">
              <a:rPr lang="en-GB" smtClean="0"/>
              <a:t>13</a:t>
            </a:fld>
            <a:endParaRPr lang="en-GB"/>
          </a:p>
        </p:txBody>
      </p:sp>
    </p:spTree>
    <p:extLst>
      <p:ext uri="{BB962C8B-B14F-4D97-AF65-F5344CB8AC3E}">
        <p14:creationId xmlns:p14="http://schemas.microsoft.com/office/powerpoint/2010/main" val="1285383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444355C-E3F8-4A23-86B4-8BD2E5C09E44}" type="slidenum">
              <a:rPr lang="en-GB" smtClean="0"/>
              <a:t>14</a:t>
            </a:fld>
            <a:endParaRPr lang="en-GB"/>
          </a:p>
        </p:txBody>
      </p:sp>
    </p:spTree>
    <p:extLst>
      <p:ext uri="{BB962C8B-B14F-4D97-AF65-F5344CB8AC3E}">
        <p14:creationId xmlns:p14="http://schemas.microsoft.com/office/powerpoint/2010/main" val="311777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6349FC-A0CB-B2C2-BAA2-A49BAF2A14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D0F664-F8A5-76FB-C702-3A48E6DBA1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692721-39A9-7958-F1F8-9426D4E1E78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E9EA02C-FACD-AEA2-F215-8D99336C1F99}"/>
              </a:ext>
            </a:extLst>
          </p:cNvPr>
          <p:cNvSpPr>
            <a:spLocks noGrp="1"/>
          </p:cNvSpPr>
          <p:nvPr>
            <p:ph type="sldNum" sz="quarter" idx="5"/>
          </p:nvPr>
        </p:nvSpPr>
        <p:spPr/>
        <p:txBody>
          <a:bodyPr/>
          <a:lstStyle/>
          <a:p>
            <a:fld id="{7444355C-E3F8-4A23-86B4-8BD2E5C09E44}" type="slidenum">
              <a:rPr lang="en-GB" smtClean="0"/>
              <a:t>15</a:t>
            </a:fld>
            <a:endParaRPr lang="en-GB"/>
          </a:p>
        </p:txBody>
      </p:sp>
    </p:spTree>
    <p:extLst>
      <p:ext uri="{BB962C8B-B14F-4D97-AF65-F5344CB8AC3E}">
        <p14:creationId xmlns:p14="http://schemas.microsoft.com/office/powerpoint/2010/main" val="4119241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9D193B-ADE1-4E72-5E26-5D0B6711EA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51028A-D8C5-154E-9EBB-F62D0D6A25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053B3A-B237-CD2D-0933-0C65A23FC0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CA1676C-380F-0D1E-2882-81EE3B315420}"/>
              </a:ext>
            </a:extLst>
          </p:cNvPr>
          <p:cNvSpPr>
            <a:spLocks noGrp="1"/>
          </p:cNvSpPr>
          <p:nvPr>
            <p:ph type="sldNum" sz="quarter" idx="5"/>
          </p:nvPr>
        </p:nvSpPr>
        <p:spPr/>
        <p:txBody>
          <a:bodyPr/>
          <a:lstStyle/>
          <a:p>
            <a:fld id="{7444355C-E3F8-4A23-86B4-8BD2E5C09E44}" type="slidenum">
              <a:rPr lang="en-GB" smtClean="0"/>
              <a:t>16</a:t>
            </a:fld>
            <a:endParaRPr lang="en-GB"/>
          </a:p>
        </p:txBody>
      </p:sp>
    </p:spTree>
    <p:extLst>
      <p:ext uri="{BB962C8B-B14F-4D97-AF65-F5344CB8AC3E}">
        <p14:creationId xmlns:p14="http://schemas.microsoft.com/office/powerpoint/2010/main" val="23758927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B3D3C-F36F-2D06-FCD5-59C0F6E8E7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F5F24F-2F5D-2446-AE64-D50871034E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4A4595-1224-607B-30BD-51D1089ECA1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4648B84-1526-2AE2-7454-9FC111B2C594}"/>
              </a:ext>
            </a:extLst>
          </p:cNvPr>
          <p:cNvSpPr>
            <a:spLocks noGrp="1"/>
          </p:cNvSpPr>
          <p:nvPr>
            <p:ph type="sldNum" sz="quarter" idx="5"/>
          </p:nvPr>
        </p:nvSpPr>
        <p:spPr/>
        <p:txBody>
          <a:bodyPr/>
          <a:lstStyle/>
          <a:p>
            <a:fld id="{7444355C-E3F8-4A23-86B4-8BD2E5C09E44}" type="slidenum">
              <a:rPr lang="en-GB" smtClean="0"/>
              <a:t>17</a:t>
            </a:fld>
            <a:endParaRPr lang="en-GB"/>
          </a:p>
        </p:txBody>
      </p:sp>
    </p:spTree>
    <p:extLst>
      <p:ext uri="{BB962C8B-B14F-4D97-AF65-F5344CB8AC3E}">
        <p14:creationId xmlns:p14="http://schemas.microsoft.com/office/powerpoint/2010/main" val="6134210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0A83B-927F-AB50-248D-FF86016400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8956B2-CAFB-67C2-0201-C9521A0AA4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E01367-4BBE-D19A-8E89-348D7C03545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211755C-8A68-036A-F60C-7696932A8B98}"/>
              </a:ext>
            </a:extLst>
          </p:cNvPr>
          <p:cNvSpPr>
            <a:spLocks noGrp="1"/>
          </p:cNvSpPr>
          <p:nvPr>
            <p:ph type="sldNum" sz="quarter" idx="5"/>
          </p:nvPr>
        </p:nvSpPr>
        <p:spPr/>
        <p:txBody>
          <a:bodyPr/>
          <a:lstStyle/>
          <a:p>
            <a:fld id="{7444355C-E3F8-4A23-86B4-8BD2E5C09E44}" type="slidenum">
              <a:rPr lang="en-GB" smtClean="0"/>
              <a:t>18</a:t>
            </a:fld>
            <a:endParaRPr lang="en-GB"/>
          </a:p>
        </p:txBody>
      </p:sp>
    </p:spTree>
    <p:extLst>
      <p:ext uri="{BB962C8B-B14F-4D97-AF65-F5344CB8AC3E}">
        <p14:creationId xmlns:p14="http://schemas.microsoft.com/office/powerpoint/2010/main" val="10933548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65BD2-D9EC-F1CB-3891-BB27C426ED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CAEC8D-D59F-8BBF-B46F-B120D5B631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89354C-C14D-1B65-B8CB-3E361F672D9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8B54E12-DDC9-4F2D-7FF2-ED640EA3BE03}"/>
              </a:ext>
            </a:extLst>
          </p:cNvPr>
          <p:cNvSpPr>
            <a:spLocks noGrp="1"/>
          </p:cNvSpPr>
          <p:nvPr>
            <p:ph type="sldNum" sz="quarter" idx="5"/>
          </p:nvPr>
        </p:nvSpPr>
        <p:spPr/>
        <p:txBody>
          <a:bodyPr/>
          <a:lstStyle/>
          <a:p>
            <a:fld id="{7444355C-E3F8-4A23-86B4-8BD2E5C09E44}" type="slidenum">
              <a:rPr lang="en-GB" smtClean="0"/>
              <a:t>19</a:t>
            </a:fld>
            <a:endParaRPr lang="en-GB"/>
          </a:p>
        </p:txBody>
      </p:sp>
    </p:spTree>
    <p:extLst>
      <p:ext uri="{BB962C8B-B14F-4D97-AF65-F5344CB8AC3E}">
        <p14:creationId xmlns:p14="http://schemas.microsoft.com/office/powerpoint/2010/main" val="7614550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C7239-DB47-5823-65D9-3B7A4C8FCD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740EDF-C6BE-39FA-5633-F72CBC5D8D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C6E700-DC8A-E203-20BA-B6FEC19B83D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E447BF8-996E-5353-2B18-19D3DCFC52CD}"/>
              </a:ext>
            </a:extLst>
          </p:cNvPr>
          <p:cNvSpPr>
            <a:spLocks noGrp="1"/>
          </p:cNvSpPr>
          <p:nvPr>
            <p:ph type="sldNum" sz="quarter" idx="5"/>
          </p:nvPr>
        </p:nvSpPr>
        <p:spPr/>
        <p:txBody>
          <a:bodyPr/>
          <a:lstStyle/>
          <a:p>
            <a:fld id="{7444355C-E3F8-4A23-86B4-8BD2E5C09E44}" type="slidenum">
              <a:rPr lang="en-GB" smtClean="0"/>
              <a:t>20</a:t>
            </a:fld>
            <a:endParaRPr lang="en-GB"/>
          </a:p>
        </p:txBody>
      </p:sp>
    </p:spTree>
    <p:extLst>
      <p:ext uri="{BB962C8B-B14F-4D97-AF65-F5344CB8AC3E}">
        <p14:creationId xmlns:p14="http://schemas.microsoft.com/office/powerpoint/2010/main" val="1743235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444355C-E3F8-4A23-86B4-8BD2E5C09E44}" type="slidenum">
              <a:rPr lang="en-GB" smtClean="0"/>
              <a:t>21</a:t>
            </a:fld>
            <a:endParaRPr lang="en-GB"/>
          </a:p>
        </p:txBody>
      </p:sp>
    </p:spTree>
    <p:extLst>
      <p:ext uri="{BB962C8B-B14F-4D97-AF65-F5344CB8AC3E}">
        <p14:creationId xmlns:p14="http://schemas.microsoft.com/office/powerpoint/2010/main" val="20297726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BA1A39-AE90-D6AE-4CD1-EDE52B5B06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2CE12E-1F64-CB48-EB6B-1B2F163B15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FAA858-B070-C1C3-AAB3-967A2457504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32337C04-ECA1-BE28-B547-EF14C418DEAE}"/>
              </a:ext>
            </a:extLst>
          </p:cNvPr>
          <p:cNvSpPr>
            <a:spLocks noGrp="1"/>
          </p:cNvSpPr>
          <p:nvPr>
            <p:ph type="sldNum" sz="quarter" idx="5"/>
          </p:nvPr>
        </p:nvSpPr>
        <p:spPr/>
        <p:txBody>
          <a:bodyPr/>
          <a:lstStyle/>
          <a:p>
            <a:fld id="{7444355C-E3F8-4A23-86B4-8BD2E5C09E44}" type="slidenum">
              <a:rPr lang="en-GB" smtClean="0"/>
              <a:t>22</a:t>
            </a:fld>
            <a:endParaRPr lang="en-GB"/>
          </a:p>
        </p:txBody>
      </p:sp>
    </p:spTree>
    <p:extLst>
      <p:ext uri="{BB962C8B-B14F-4D97-AF65-F5344CB8AC3E}">
        <p14:creationId xmlns:p14="http://schemas.microsoft.com/office/powerpoint/2010/main" val="2276526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64891-4CDF-0E6F-5607-4687989833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8F2504-A761-3091-495F-41F30DBBC6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B9A86E-23ED-10D2-B698-F9032EEA3FF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56EC67C-59ED-6141-26FF-29A0D979D2A3}"/>
              </a:ext>
            </a:extLst>
          </p:cNvPr>
          <p:cNvSpPr>
            <a:spLocks noGrp="1"/>
          </p:cNvSpPr>
          <p:nvPr>
            <p:ph type="sldNum" sz="quarter" idx="5"/>
          </p:nvPr>
        </p:nvSpPr>
        <p:spPr/>
        <p:txBody>
          <a:bodyPr/>
          <a:lstStyle/>
          <a:p>
            <a:fld id="{7444355C-E3F8-4A23-86B4-8BD2E5C09E44}" type="slidenum">
              <a:rPr lang="en-GB" smtClean="0"/>
              <a:t>4</a:t>
            </a:fld>
            <a:endParaRPr lang="en-GB"/>
          </a:p>
        </p:txBody>
      </p:sp>
    </p:spTree>
    <p:extLst>
      <p:ext uri="{BB962C8B-B14F-4D97-AF65-F5344CB8AC3E}">
        <p14:creationId xmlns:p14="http://schemas.microsoft.com/office/powerpoint/2010/main" val="21582642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87BD36-70A3-23B9-45BD-48FCCB33CD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2769E5-F6AB-A947-E6DF-4633CA4D93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B41BBE-6D78-8677-E83C-633A6EB5C92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Individuare</a:t>
            </a:r>
            <a:r>
              <a:rPr lang="en-US" dirty="0"/>
              <a:t> </a:t>
            </a:r>
            <a:r>
              <a:rPr lang="en-US" dirty="0" err="1"/>
              <a:t>iol</a:t>
            </a:r>
            <a:r>
              <a:rPr lang="en-US" dirty="0"/>
              <a:t> </a:t>
            </a:r>
            <a:r>
              <a:rPr lang="en-US" dirty="0" err="1"/>
              <a:t>mardine</a:t>
            </a:r>
            <a:r>
              <a:rPr lang="en-US" dirty="0"/>
              <a:t> da </a:t>
            </a:r>
            <a:r>
              <a:rPr lang="en-US" dirty="0" err="1"/>
              <a:t>utilizzare</a:t>
            </a:r>
            <a:r>
              <a:rPr lang="en-US" dirty="0"/>
              <a:t> (</a:t>
            </a:r>
            <a:r>
              <a:rPr lang="en-US" dirty="0" err="1"/>
              <a:t>deve</a:t>
            </a:r>
            <a:r>
              <a:rPr lang="en-US" dirty="0"/>
              <a:t> </a:t>
            </a:r>
            <a:r>
              <a:rPr lang="en-US" dirty="0" err="1"/>
              <a:t>essere</a:t>
            </a:r>
            <a:r>
              <a:rPr lang="en-US" dirty="0"/>
              <a:t> inferior a un </a:t>
            </a:r>
            <a:r>
              <a:rPr lang="en-US" dirty="0" err="1"/>
              <a:t>fattore</a:t>
            </a:r>
            <a:r>
              <a:rPr lang="en-US" dirty="0"/>
              <a:t> 2)</a:t>
            </a:r>
            <a:endParaRPr lang="en-GB" dirty="0"/>
          </a:p>
        </p:txBody>
      </p:sp>
      <p:sp>
        <p:nvSpPr>
          <p:cNvPr id="4" name="Slide Number Placeholder 3">
            <a:extLst>
              <a:ext uri="{FF2B5EF4-FFF2-40B4-BE49-F238E27FC236}">
                <a16:creationId xmlns:a16="http://schemas.microsoft.com/office/drawing/2014/main" id="{F254AD10-7ECD-E73C-5947-7AF7DCDA57A6}"/>
              </a:ext>
            </a:extLst>
          </p:cNvPr>
          <p:cNvSpPr>
            <a:spLocks noGrp="1"/>
          </p:cNvSpPr>
          <p:nvPr>
            <p:ph type="sldNum" sz="quarter" idx="5"/>
          </p:nvPr>
        </p:nvSpPr>
        <p:spPr/>
        <p:txBody>
          <a:bodyPr/>
          <a:lstStyle/>
          <a:p>
            <a:fld id="{7444355C-E3F8-4A23-86B4-8BD2E5C09E44}" type="slidenum">
              <a:rPr lang="en-GB" smtClean="0"/>
              <a:t>23</a:t>
            </a:fld>
            <a:endParaRPr lang="en-GB"/>
          </a:p>
        </p:txBody>
      </p:sp>
    </p:spTree>
    <p:extLst>
      <p:ext uri="{BB962C8B-B14F-4D97-AF65-F5344CB8AC3E}">
        <p14:creationId xmlns:p14="http://schemas.microsoft.com/office/powerpoint/2010/main" val="3574545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11CE89-E3E5-0B05-4647-F33CF9EC84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1EFEFC-B077-B885-9271-BF6CF0C2FB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D50C62-945B-B50E-FEB6-6031BEC6F0D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Individuare</a:t>
            </a:r>
            <a:r>
              <a:rPr lang="en-US" dirty="0"/>
              <a:t> </a:t>
            </a:r>
            <a:r>
              <a:rPr lang="en-US" dirty="0" err="1"/>
              <a:t>iol</a:t>
            </a:r>
            <a:r>
              <a:rPr lang="en-US" dirty="0"/>
              <a:t> </a:t>
            </a:r>
            <a:r>
              <a:rPr lang="en-US" dirty="0" err="1"/>
              <a:t>mardine</a:t>
            </a:r>
            <a:r>
              <a:rPr lang="en-US" dirty="0"/>
              <a:t> da </a:t>
            </a:r>
            <a:r>
              <a:rPr lang="en-US" dirty="0" err="1"/>
              <a:t>utilizzare</a:t>
            </a:r>
            <a:r>
              <a:rPr lang="en-US" dirty="0"/>
              <a:t> (</a:t>
            </a:r>
            <a:r>
              <a:rPr lang="en-US" dirty="0" err="1"/>
              <a:t>deve</a:t>
            </a:r>
            <a:r>
              <a:rPr lang="en-US" dirty="0"/>
              <a:t> </a:t>
            </a:r>
            <a:r>
              <a:rPr lang="en-US" dirty="0" err="1"/>
              <a:t>essere</a:t>
            </a:r>
            <a:r>
              <a:rPr lang="en-US" dirty="0"/>
              <a:t> inferior a un </a:t>
            </a:r>
            <a:r>
              <a:rPr lang="en-US" dirty="0" err="1"/>
              <a:t>fattore</a:t>
            </a:r>
            <a:r>
              <a:rPr lang="en-US" dirty="0"/>
              <a:t> 2)</a:t>
            </a:r>
            <a:endParaRPr lang="en-GB" dirty="0"/>
          </a:p>
        </p:txBody>
      </p:sp>
      <p:sp>
        <p:nvSpPr>
          <p:cNvPr id="4" name="Slide Number Placeholder 3">
            <a:extLst>
              <a:ext uri="{FF2B5EF4-FFF2-40B4-BE49-F238E27FC236}">
                <a16:creationId xmlns:a16="http://schemas.microsoft.com/office/drawing/2014/main" id="{FA0B0572-E9E6-13D4-EDD2-CFF9FF6154E5}"/>
              </a:ext>
            </a:extLst>
          </p:cNvPr>
          <p:cNvSpPr>
            <a:spLocks noGrp="1"/>
          </p:cNvSpPr>
          <p:nvPr>
            <p:ph type="sldNum" sz="quarter" idx="5"/>
          </p:nvPr>
        </p:nvSpPr>
        <p:spPr/>
        <p:txBody>
          <a:bodyPr/>
          <a:lstStyle/>
          <a:p>
            <a:fld id="{7444355C-E3F8-4A23-86B4-8BD2E5C09E44}" type="slidenum">
              <a:rPr lang="en-GB" smtClean="0"/>
              <a:t>24</a:t>
            </a:fld>
            <a:endParaRPr lang="en-GB"/>
          </a:p>
        </p:txBody>
      </p:sp>
    </p:spTree>
    <p:extLst>
      <p:ext uri="{BB962C8B-B14F-4D97-AF65-F5344CB8AC3E}">
        <p14:creationId xmlns:p14="http://schemas.microsoft.com/office/powerpoint/2010/main" val="18643569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461822-86F8-1880-B3C1-C209AFE12E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B395AA-C15F-CE37-AC83-64B68C6EE4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F7BD5A-ADFB-95A5-3A05-83DFE29E61A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895AD8E-4E89-FD0E-2AAC-8C1629A79898}"/>
              </a:ext>
            </a:extLst>
          </p:cNvPr>
          <p:cNvSpPr>
            <a:spLocks noGrp="1"/>
          </p:cNvSpPr>
          <p:nvPr>
            <p:ph type="sldNum" sz="quarter" idx="5"/>
          </p:nvPr>
        </p:nvSpPr>
        <p:spPr/>
        <p:txBody>
          <a:bodyPr/>
          <a:lstStyle/>
          <a:p>
            <a:fld id="{7444355C-E3F8-4A23-86B4-8BD2E5C09E44}" type="slidenum">
              <a:rPr lang="en-GB" smtClean="0"/>
              <a:t>29</a:t>
            </a:fld>
            <a:endParaRPr lang="en-GB"/>
          </a:p>
        </p:txBody>
      </p:sp>
    </p:spTree>
    <p:extLst>
      <p:ext uri="{BB962C8B-B14F-4D97-AF65-F5344CB8AC3E}">
        <p14:creationId xmlns:p14="http://schemas.microsoft.com/office/powerpoint/2010/main" val="16766268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0B84EB-D1DE-BA05-E4E6-608F00CA21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8A017C-CD4E-E2DB-E415-0617D489A9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D74BB0-F341-8477-8D89-F63043FF44E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3FD6752-EEA3-46B3-07CE-6F95CDC58789}"/>
              </a:ext>
            </a:extLst>
          </p:cNvPr>
          <p:cNvSpPr>
            <a:spLocks noGrp="1"/>
          </p:cNvSpPr>
          <p:nvPr>
            <p:ph type="sldNum" sz="quarter" idx="5"/>
          </p:nvPr>
        </p:nvSpPr>
        <p:spPr/>
        <p:txBody>
          <a:bodyPr/>
          <a:lstStyle/>
          <a:p>
            <a:fld id="{7444355C-E3F8-4A23-86B4-8BD2E5C09E44}" type="slidenum">
              <a:rPr lang="en-GB" smtClean="0"/>
              <a:t>30</a:t>
            </a:fld>
            <a:endParaRPr lang="en-GB"/>
          </a:p>
        </p:txBody>
      </p:sp>
    </p:spTree>
    <p:extLst>
      <p:ext uri="{BB962C8B-B14F-4D97-AF65-F5344CB8AC3E}">
        <p14:creationId xmlns:p14="http://schemas.microsoft.com/office/powerpoint/2010/main" val="17649193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3EB5D-0E0A-6EC1-CD11-7108405B00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AE6200-1A9A-BA23-24E2-27BAFE94B1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BAA4CC-D51E-24BB-7FE5-F89BEC61DF3A}"/>
              </a:ext>
            </a:extLst>
          </p:cNvPr>
          <p:cNvSpPr>
            <a:spLocks noGrp="1"/>
          </p:cNvSpPr>
          <p:nvPr>
            <p:ph type="body" idx="1"/>
          </p:nvPr>
        </p:nvSpPr>
        <p:spPr/>
        <p:txBody>
          <a:bodyPr/>
          <a:lstStyle/>
          <a:p>
            <a:r>
              <a:rPr lang="en-US" dirty="0"/>
              <a:t>Tot CST simulations= Imp. </a:t>
            </a:r>
            <a:r>
              <a:rPr lang="en-US" dirty="0" err="1"/>
              <a:t>Resistiva</a:t>
            </a:r>
            <a:r>
              <a:rPr lang="en-US" dirty="0"/>
              <a:t>  </a:t>
            </a:r>
            <a:r>
              <a:rPr lang="en-US" dirty="0" err="1"/>
              <a:t>dovta</a:t>
            </a:r>
            <a:r>
              <a:rPr lang="en-US" dirty="0"/>
              <a:t> al gap </a:t>
            </a:r>
            <a:r>
              <a:rPr lang="en-US" dirty="0" err="1"/>
              <a:t>che</a:t>
            </a:r>
            <a:r>
              <a:rPr lang="en-US" dirty="0"/>
              <a:t> </a:t>
            </a:r>
            <a:r>
              <a:rPr lang="en-US" dirty="0" err="1"/>
              <a:t>puo</a:t>
            </a:r>
            <a:r>
              <a:rPr lang="en-US" dirty="0"/>
              <a:t> </a:t>
            </a:r>
            <a:r>
              <a:rPr lang="en-US" dirty="0" err="1"/>
              <a:t>essere</a:t>
            </a:r>
            <a:r>
              <a:rPr lang="en-US" dirty="0"/>
              <a:t> </a:t>
            </a:r>
            <a:r>
              <a:rPr lang="en-US" dirty="0" err="1"/>
              <a:t>calcolata</a:t>
            </a:r>
            <a:r>
              <a:rPr lang="en-US" dirty="0"/>
              <a:t> </a:t>
            </a:r>
            <a:r>
              <a:rPr lang="en-US" dirty="0" err="1"/>
              <a:t>analicamnete</a:t>
            </a:r>
            <a:r>
              <a:rPr lang="en-US" dirty="0"/>
              <a:t> + </a:t>
            </a:r>
            <a:r>
              <a:rPr lang="en-US" dirty="0" err="1"/>
              <a:t>geometrica</a:t>
            </a:r>
            <a:r>
              <a:rPr lang="en-US" dirty="0"/>
              <a:t> . Dal imp taper.</a:t>
            </a:r>
          </a:p>
          <a:p>
            <a:r>
              <a:rPr lang="en-US" dirty="0"/>
              <a:t>Per </a:t>
            </a:r>
            <a:r>
              <a:rPr lang="en-US" dirty="0" err="1"/>
              <a:t>convenienxa</a:t>
            </a:r>
            <a:r>
              <a:rPr lang="en-US" dirty="0"/>
              <a:t>    (</a:t>
            </a:r>
            <a:r>
              <a:rPr lang="en-US" dirty="0" err="1"/>
              <a:t>metti</a:t>
            </a:r>
            <a:r>
              <a:rPr lang="en-US" dirty="0"/>
              <a:t> formula)</a:t>
            </a:r>
            <a:endParaRPr lang="en-GB" dirty="0"/>
          </a:p>
        </p:txBody>
      </p:sp>
      <p:sp>
        <p:nvSpPr>
          <p:cNvPr id="4" name="Slide Number Placeholder 3">
            <a:extLst>
              <a:ext uri="{FF2B5EF4-FFF2-40B4-BE49-F238E27FC236}">
                <a16:creationId xmlns:a16="http://schemas.microsoft.com/office/drawing/2014/main" id="{6D4FC963-367C-8830-B57F-176AEF67F67F}"/>
              </a:ext>
            </a:extLst>
          </p:cNvPr>
          <p:cNvSpPr>
            <a:spLocks noGrp="1"/>
          </p:cNvSpPr>
          <p:nvPr>
            <p:ph type="sldNum" sz="quarter" idx="5"/>
          </p:nvPr>
        </p:nvSpPr>
        <p:spPr/>
        <p:txBody>
          <a:bodyPr/>
          <a:lstStyle/>
          <a:p>
            <a:fld id="{7444355C-E3F8-4A23-86B4-8BD2E5C09E44}" type="slidenum">
              <a:rPr lang="en-GB" smtClean="0"/>
              <a:t>31</a:t>
            </a:fld>
            <a:endParaRPr lang="en-GB"/>
          </a:p>
        </p:txBody>
      </p:sp>
    </p:spTree>
    <p:extLst>
      <p:ext uri="{BB962C8B-B14F-4D97-AF65-F5344CB8AC3E}">
        <p14:creationId xmlns:p14="http://schemas.microsoft.com/office/powerpoint/2010/main" val="23745762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2F4ED2-B38B-57E1-BF38-E28ACA7833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9E4A9A-D682-F250-4E46-DB5479F53A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EB0C70-6387-21EF-074F-904321F34D35}"/>
              </a:ext>
            </a:extLst>
          </p:cNvPr>
          <p:cNvSpPr>
            <a:spLocks noGrp="1"/>
          </p:cNvSpPr>
          <p:nvPr>
            <p:ph type="body" idx="1"/>
          </p:nvPr>
        </p:nvSpPr>
        <p:spPr/>
        <p:txBody>
          <a:bodyPr/>
          <a:lstStyle/>
          <a:p>
            <a:r>
              <a:rPr lang="en-US" dirty="0"/>
              <a:t>Tot CST simulations= Imp. </a:t>
            </a:r>
            <a:r>
              <a:rPr lang="en-US" dirty="0" err="1"/>
              <a:t>Resistiva</a:t>
            </a:r>
            <a:r>
              <a:rPr lang="en-US" dirty="0"/>
              <a:t>  </a:t>
            </a:r>
            <a:r>
              <a:rPr lang="en-US" dirty="0" err="1"/>
              <a:t>dovta</a:t>
            </a:r>
            <a:r>
              <a:rPr lang="en-US" dirty="0"/>
              <a:t> al gap </a:t>
            </a:r>
            <a:r>
              <a:rPr lang="en-US" dirty="0" err="1"/>
              <a:t>che</a:t>
            </a:r>
            <a:r>
              <a:rPr lang="en-US" dirty="0"/>
              <a:t> </a:t>
            </a:r>
            <a:r>
              <a:rPr lang="en-US" dirty="0" err="1"/>
              <a:t>puo</a:t>
            </a:r>
            <a:r>
              <a:rPr lang="en-US" dirty="0"/>
              <a:t> </a:t>
            </a:r>
            <a:r>
              <a:rPr lang="en-US" dirty="0" err="1"/>
              <a:t>essere</a:t>
            </a:r>
            <a:r>
              <a:rPr lang="en-US" dirty="0"/>
              <a:t> </a:t>
            </a:r>
            <a:r>
              <a:rPr lang="en-US" dirty="0" err="1"/>
              <a:t>calcolata</a:t>
            </a:r>
            <a:r>
              <a:rPr lang="en-US" dirty="0"/>
              <a:t> </a:t>
            </a:r>
            <a:r>
              <a:rPr lang="en-US" dirty="0" err="1"/>
              <a:t>analicamnete</a:t>
            </a:r>
            <a:r>
              <a:rPr lang="en-US" dirty="0"/>
              <a:t> + </a:t>
            </a:r>
            <a:r>
              <a:rPr lang="en-US" dirty="0" err="1"/>
              <a:t>geometrica</a:t>
            </a:r>
            <a:r>
              <a:rPr lang="en-US" dirty="0"/>
              <a:t> . Dal imp taper.</a:t>
            </a:r>
          </a:p>
          <a:p>
            <a:r>
              <a:rPr lang="en-US" dirty="0"/>
              <a:t>Per </a:t>
            </a:r>
            <a:r>
              <a:rPr lang="en-US" dirty="0" err="1"/>
              <a:t>convenienxa</a:t>
            </a:r>
            <a:r>
              <a:rPr lang="en-US" dirty="0"/>
              <a:t>    (</a:t>
            </a:r>
            <a:r>
              <a:rPr lang="en-US" dirty="0" err="1"/>
              <a:t>metti</a:t>
            </a:r>
            <a:r>
              <a:rPr lang="en-US" dirty="0"/>
              <a:t> formula)</a:t>
            </a:r>
            <a:endParaRPr lang="en-GB" dirty="0"/>
          </a:p>
        </p:txBody>
      </p:sp>
      <p:sp>
        <p:nvSpPr>
          <p:cNvPr id="4" name="Slide Number Placeholder 3">
            <a:extLst>
              <a:ext uri="{FF2B5EF4-FFF2-40B4-BE49-F238E27FC236}">
                <a16:creationId xmlns:a16="http://schemas.microsoft.com/office/drawing/2014/main" id="{D23FAA76-316C-303F-6B43-1F53E24463B3}"/>
              </a:ext>
            </a:extLst>
          </p:cNvPr>
          <p:cNvSpPr>
            <a:spLocks noGrp="1"/>
          </p:cNvSpPr>
          <p:nvPr>
            <p:ph type="sldNum" sz="quarter" idx="5"/>
          </p:nvPr>
        </p:nvSpPr>
        <p:spPr/>
        <p:txBody>
          <a:bodyPr/>
          <a:lstStyle/>
          <a:p>
            <a:fld id="{7444355C-E3F8-4A23-86B4-8BD2E5C09E44}" type="slidenum">
              <a:rPr lang="en-GB" smtClean="0"/>
              <a:t>32</a:t>
            </a:fld>
            <a:endParaRPr lang="en-GB"/>
          </a:p>
        </p:txBody>
      </p:sp>
    </p:spTree>
    <p:extLst>
      <p:ext uri="{BB962C8B-B14F-4D97-AF65-F5344CB8AC3E}">
        <p14:creationId xmlns:p14="http://schemas.microsoft.com/office/powerpoint/2010/main" val="14818114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9A6E82-7C87-9B54-2102-C5CE23CA6B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A564F6-0B0E-A0DC-79D0-EB7010FA67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5DA5DC-4DE3-04ED-A1F5-2CA98EF17BD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573C8CF-CCA1-178E-A786-4556DFBBA1F8}"/>
              </a:ext>
            </a:extLst>
          </p:cNvPr>
          <p:cNvSpPr>
            <a:spLocks noGrp="1"/>
          </p:cNvSpPr>
          <p:nvPr>
            <p:ph type="sldNum" sz="quarter" idx="5"/>
          </p:nvPr>
        </p:nvSpPr>
        <p:spPr/>
        <p:txBody>
          <a:bodyPr/>
          <a:lstStyle/>
          <a:p>
            <a:fld id="{7444355C-E3F8-4A23-86B4-8BD2E5C09E44}" type="slidenum">
              <a:rPr lang="en-GB" smtClean="0"/>
              <a:t>33</a:t>
            </a:fld>
            <a:endParaRPr lang="en-GB"/>
          </a:p>
        </p:txBody>
      </p:sp>
    </p:spTree>
    <p:extLst>
      <p:ext uri="{BB962C8B-B14F-4D97-AF65-F5344CB8AC3E}">
        <p14:creationId xmlns:p14="http://schemas.microsoft.com/office/powerpoint/2010/main" val="41468219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17FDFE-A248-A37F-E3CE-8D1C852BEC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35DEA9-D9E2-E400-CBDB-51354B4FB2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687B49-A23A-4BE3-9C49-7ED8D0C993C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7D71462-1753-1B6B-705D-BCD562379A76}"/>
              </a:ext>
            </a:extLst>
          </p:cNvPr>
          <p:cNvSpPr>
            <a:spLocks noGrp="1"/>
          </p:cNvSpPr>
          <p:nvPr>
            <p:ph type="sldNum" sz="quarter" idx="5"/>
          </p:nvPr>
        </p:nvSpPr>
        <p:spPr/>
        <p:txBody>
          <a:bodyPr/>
          <a:lstStyle/>
          <a:p>
            <a:fld id="{7444355C-E3F8-4A23-86B4-8BD2E5C09E44}" type="slidenum">
              <a:rPr lang="en-GB" smtClean="0"/>
              <a:t>34</a:t>
            </a:fld>
            <a:endParaRPr lang="en-GB"/>
          </a:p>
        </p:txBody>
      </p:sp>
    </p:spTree>
    <p:extLst>
      <p:ext uri="{BB962C8B-B14F-4D97-AF65-F5344CB8AC3E}">
        <p14:creationId xmlns:p14="http://schemas.microsoft.com/office/powerpoint/2010/main" val="6390875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CA60F-0B04-DA8B-2665-F8CAB122B5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C3F63D-7E2A-E560-D936-CDE2F2FDB9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107081-8C1E-4F2A-E01C-7EAD14E4A11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2A7872C-5E11-5D03-01BC-5AD3B133F69C}"/>
              </a:ext>
            </a:extLst>
          </p:cNvPr>
          <p:cNvSpPr>
            <a:spLocks noGrp="1"/>
          </p:cNvSpPr>
          <p:nvPr>
            <p:ph type="sldNum" sz="quarter" idx="5"/>
          </p:nvPr>
        </p:nvSpPr>
        <p:spPr/>
        <p:txBody>
          <a:bodyPr/>
          <a:lstStyle/>
          <a:p>
            <a:fld id="{7444355C-E3F8-4A23-86B4-8BD2E5C09E44}" type="slidenum">
              <a:rPr lang="en-GB" smtClean="0"/>
              <a:t>35</a:t>
            </a:fld>
            <a:endParaRPr lang="en-GB"/>
          </a:p>
        </p:txBody>
      </p:sp>
    </p:spTree>
    <p:extLst>
      <p:ext uri="{BB962C8B-B14F-4D97-AF65-F5344CB8AC3E}">
        <p14:creationId xmlns:p14="http://schemas.microsoft.com/office/powerpoint/2010/main" val="13919104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70706-CC4B-4F49-2EF2-F0BDC781AA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9F7895-3D72-06D9-126E-63CCF75D46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3B8FDB-8C37-43A8-3456-F02D84AA6BD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7326B36-D9D6-E24C-680C-91B87BEC1C4A}"/>
              </a:ext>
            </a:extLst>
          </p:cNvPr>
          <p:cNvSpPr>
            <a:spLocks noGrp="1"/>
          </p:cNvSpPr>
          <p:nvPr>
            <p:ph type="sldNum" sz="quarter" idx="5"/>
          </p:nvPr>
        </p:nvSpPr>
        <p:spPr/>
        <p:txBody>
          <a:bodyPr/>
          <a:lstStyle/>
          <a:p>
            <a:fld id="{7444355C-E3F8-4A23-86B4-8BD2E5C09E44}" type="slidenum">
              <a:rPr lang="en-GB" smtClean="0"/>
              <a:t>36</a:t>
            </a:fld>
            <a:endParaRPr lang="en-GB"/>
          </a:p>
        </p:txBody>
      </p:sp>
    </p:spTree>
    <p:extLst>
      <p:ext uri="{BB962C8B-B14F-4D97-AF65-F5344CB8AC3E}">
        <p14:creationId xmlns:p14="http://schemas.microsoft.com/office/powerpoint/2010/main" val="741576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68F44-30BF-EB60-CC6E-6BCF9F0943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F07F05-1443-C9D4-3132-7DA342047E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DCF471-783C-407F-DB8B-396F0B2A89F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E104A0E-DA3F-400E-03BE-549193756783}"/>
              </a:ext>
            </a:extLst>
          </p:cNvPr>
          <p:cNvSpPr>
            <a:spLocks noGrp="1"/>
          </p:cNvSpPr>
          <p:nvPr>
            <p:ph type="sldNum" sz="quarter" idx="5"/>
          </p:nvPr>
        </p:nvSpPr>
        <p:spPr/>
        <p:txBody>
          <a:bodyPr/>
          <a:lstStyle/>
          <a:p>
            <a:fld id="{7444355C-E3F8-4A23-86B4-8BD2E5C09E44}" type="slidenum">
              <a:rPr lang="en-GB" smtClean="0"/>
              <a:t>5</a:t>
            </a:fld>
            <a:endParaRPr lang="en-GB"/>
          </a:p>
        </p:txBody>
      </p:sp>
    </p:spTree>
    <p:extLst>
      <p:ext uri="{BB962C8B-B14F-4D97-AF65-F5344CB8AC3E}">
        <p14:creationId xmlns:p14="http://schemas.microsoft.com/office/powerpoint/2010/main" val="37929113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444355C-E3F8-4A23-86B4-8BD2E5C09E44}" type="slidenum">
              <a:rPr lang="en-GB" smtClean="0"/>
              <a:t>37</a:t>
            </a:fld>
            <a:endParaRPr lang="en-GB"/>
          </a:p>
        </p:txBody>
      </p:sp>
    </p:spTree>
    <p:extLst>
      <p:ext uri="{BB962C8B-B14F-4D97-AF65-F5344CB8AC3E}">
        <p14:creationId xmlns:p14="http://schemas.microsoft.com/office/powerpoint/2010/main" val="14824704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444355C-E3F8-4A23-86B4-8BD2E5C09E44}" type="slidenum">
              <a:rPr lang="en-GB" smtClean="0"/>
              <a:t>38</a:t>
            </a:fld>
            <a:endParaRPr lang="en-GB"/>
          </a:p>
        </p:txBody>
      </p:sp>
    </p:spTree>
    <p:extLst>
      <p:ext uri="{BB962C8B-B14F-4D97-AF65-F5344CB8AC3E}">
        <p14:creationId xmlns:p14="http://schemas.microsoft.com/office/powerpoint/2010/main" val="19970783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sz="1200" b="0" i="1" dirty="0">
                  <a:solidFill>
                    <a:schemeClr val="tx1"/>
                  </a:solidFill>
                  <a:latin typeface="Cambria Math" panose="02040503050406030204" pitchFamily="18" charset="0"/>
                </a:endParaRPr>
              </a:p>
            </p:txBody>
          </p:sp>
        </mc:Choice>
        <mc:Fallback xmlns="">
          <p:sp>
            <p:nvSpPr>
              <p:cNvPr id="3" name="Notes Placeholder 2"/>
              <p:cNvSpPr>
                <a:spLocks noGrp="1"/>
              </p:cNvSpPr>
              <p:nvPr>
                <p:ph type="body" idx="1"/>
              </p:nvPr>
            </p:nvSpPr>
            <p:spPr/>
            <p:txBody>
              <a:bodyPr/>
              <a:lstStyle/>
              <a:p>
                <a:r>
                  <a:rPr lang="en-GB" dirty="0"/>
                  <a:t>Formula </a:t>
                </a:r>
                <a:r>
                  <a:rPr lang="en-GB" dirty="0" err="1"/>
                  <a:t>impedenza</a:t>
                </a:r>
                <a:r>
                  <a:rPr lang="en-GB" dirty="0"/>
                  <a:t>: somma </a:t>
                </a:r>
                <a:r>
                  <a:rPr lang="en-GB" dirty="0" err="1"/>
                  <a:t>impedenza</a:t>
                </a:r>
                <a:r>
                  <a:rPr lang="en-GB" dirty="0"/>
                  <a:t> </a:t>
                </a:r>
                <a:r>
                  <a:rPr lang="en-GB" dirty="0" err="1"/>
                  <a:t>singoli</a:t>
                </a:r>
                <a:r>
                  <a:rPr lang="en-GB" dirty="0"/>
                  <a:t> </a:t>
                </a:r>
                <a:r>
                  <a:rPr lang="en-GB" dirty="0" err="1"/>
                  <a:t>elementi</a:t>
                </a:r>
                <a:r>
                  <a:rPr lang="en-GB" dirty="0"/>
                  <a:t> </a:t>
                </a:r>
                <a:r>
                  <a:rPr lang="en-GB" dirty="0" err="1"/>
                  <a:t>pesata</a:t>
                </a:r>
                <a:r>
                  <a:rPr lang="en-GB" dirty="0"/>
                  <a:t> per la beta/beta medio</a:t>
                </a:r>
              </a:p>
              <a:p>
                <a:endParaRPr lang="en-GB" dirty="0"/>
              </a:p>
              <a:p>
                <a:r>
                  <a:rPr lang="en-GB" dirty="0"/>
                  <a:t>How impedance is calculated: the impedance calculated with CST is multiplied by the specific beta of each collimator and then weighted by the mean beta. For the average beta we use the smooth approximation. i.e. average radius of the machine divided by the tune</a:t>
                </a:r>
              </a:p>
              <a:p>
                <a:endParaRPr lang="en-GB" dirty="0"/>
              </a:p>
              <a:p>
                <a:r>
                  <a:rPr lang="en-GB" dirty="0"/>
                  <a:t>Impedance evaluated  is multiplied by the specific 𝛽 of each collimator and weighted by 𝛽_smooth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a:latin typeface="Cambria Math" panose="02040503050406030204" pitchFamily="18" charset="0"/>
                    <a:ea typeface="Cambria Math" panose="02040503050406030204" pitchFamily="18" charset="0"/>
                  </a:rPr>
                  <a:t>𝛽_</a:t>
                </a:r>
                <a:r>
                  <a:rPr lang="en-US" sz="1200" b="0" i="0">
                    <a:latin typeface="Cambria Math" panose="02040503050406030204" pitchFamily="18" charset="0"/>
                    <a:ea typeface="Cambria Math" panose="02040503050406030204" pitchFamily="18" charset="0"/>
                  </a:rPr>
                  <a:t>𝑠𝑚𝑜𝑜𝑡ℎ</a:t>
                </a:r>
                <a:r>
                  <a:rPr lang="en-US" sz="1200" b="0" i="0">
                    <a:latin typeface="Cambria Math" panose="02040503050406030204" pitchFamily="18" charset="0"/>
                  </a:rPr>
                  <a:t>=  𝑟𝑎𝑑𝑖𝑢𝑠/𝑡𝑢𝑛𝑒</a:t>
                </a:r>
                <a:r>
                  <a:rPr lang="en-US" sz="1200" dirty="0">
                    <a:latin typeface="Calisto MT" panose="02040603050505030304" pitchFamily="18" charset="0"/>
                  </a:rPr>
                  <a:t>    </a:t>
                </a:r>
                <a:r>
                  <a:rPr lang="en-US" sz="1200" b="0" i="0">
                    <a:solidFill>
                      <a:schemeClr val="tx1"/>
                    </a:solidFill>
                    <a:latin typeface="Cambria Math" panose="02040503050406030204" pitchFamily="18" charset="0"/>
                  </a:rPr>
                  <a:t>radius=</a:t>
                </a:r>
                <a:r>
                  <a:rPr lang="en-US" sz="1200" i="0">
                    <a:solidFill>
                      <a:schemeClr val="tx1"/>
                    </a:solidFill>
                    <a:latin typeface="Cambria Math" panose="02040503050406030204" pitchFamily="18" charset="0"/>
                  </a:rPr>
                  <a:t>𝐴</a:t>
                </a:r>
                <a:r>
                  <a:rPr lang="en-US" sz="1200" b="0" i="0">
                    <a:solidFill>
                      <a:schemeClr val="tx1"/>
                    </a:solidFill>
                    <a:latin typeface="Cambria Math" panose="02040503050406030204" pitchFamily="18" charset="0"/>
                  </a:rPr>
                  <a:t>𝑣𝑒𝑟𝑎𝑔𝑒 𝑟𝑎𝑑𝑖𝑢𝑠 𝑜𝑓 𝑡ℎ𝑒 𝑚𝑎𝑐ℎ𝑖𝑛𝑒</a:t>
                </a:r>
                <a:r>
                  <a:rPr lang="en-GB" sz="1200" i="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a:t>
                </a:r>
                <a:r>
                  <a:rPr lang="en-US" sz="1200" b="0" i="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𝑐𝑖𝑟𝑐/2𝑝𝑖</a:t>
                </a:r>
                <a:endParaRPr lang="en-GB" sz="1200" dirty="0">
                  <a:solidFill>
                    <a:schemeClr val="tx1"/>
                  </a:solidFill>
                  <a:latin typeface="Calisto MT" panose="02040603050505030304" pitchFamily="18" charset="0"/>
                </a:endParaRPr>
              </a:p>
              <a:p>
                <a:endParaRPr lang="en-US" sz="1200" b="0" i="1" dirty="0">
                  <a:solidFill>
                    <a:schemeClr val="tx1"/>
                  </a:solidFill>
                  <a:latin typeface="Cambria Math" panose="02040503050406030204" pitchFamily="18" charset="0"/>
                </a:endParaRPr>
              </a:p>
            </p:txBody>
          </p:sp>
        </mc:Fallback>
      </mc:AlternateContent>
      <p:sp>
        <p:nvSpPr>
          <p:cNvPr id="4" name="Slide Number Placeholder 3"/>
          <p:cNvSpPr>
            <a:spLocks noGrp="1"/>
          </p:cNvSpPr>
          <p:nvPr>
            <p:ph type="sldNum" sz="quarter" idx="5"/>
          </p:nvPr>
        </p:nvSpPr>
        <p:spPr/>
        <p:txBody>
          <a:bodyPr/>
          <a:lstStyle/>
          <a:p>
            <a:fld id="{7444355C-E3F8-4A23-86B4-8BD2E5C09E44}" type="slidenum">
              <a:rPr lang="en-GB" smtClean="0"/>
              <a:t>39</a:t>
            </a:fld>
            <a:endParaRPr lang="en-GB"/>
          </a:p>
        </p:txBody>
      </p:sp>
    </p:spTree>
    <p:extLst>
      <p:ext uri="{BB962C8B-B14F-4D97-AF65-F5344CB8AC3E}">
        <p14:creationId xmlns:p14="http://schemas.microsoft.com/office/powerpoint/2010/main" val="13184627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sz="1200" b="0" i="1" dirty="0">
                  <a:solidFill>
                    <a:schemeClr val="tx1"/>
                  </a:solidFill>
                  <a:latin typeface="Cambria Math" panose="02040503050406030204" pitchFamily="18" charset="0"/>
                </a:endParaRPr>
              </a:p>
            </p:txBody>
          </p:sp>
        </mc:Choice>
        <mc:Fallback xmlns="">
          <p:sp>
            <p:nvSpPr>
              <p:cNvPr id="3" name="Notes Placeholder 2"/>
              <p:cNvSpPr>
                <a:spLocks noGrp="1"/>
              </p:cNvSpPr>
              <p:nvPr>
                <p:ph type="body" idx="1"/>
              </p:nvPr>
            </p:nvSpPr>
            <p:spPr/>
            <p:txBody>
              <a:bodyPr/>
              <a:lstStyle/>
              <a:p>
                <a:r>
                  <a:rPr lang="en-GB" dirty="0"/>
                  <a:t>Formula </a:t>
                </a:r>
                <a:r>
                  <a:rPr lang="en-GB" dirty="0" err="1"/>
                  <a:t>impedenza</a:t>
                </a:r>
                <a:r>
                  <a:rPr lang="en-GB" dirty="0"/>
                  <a:t>: somma </a:t>
                </a:r>
                <a:r>
                  <a:rPr lang="en-GB" dirty="0" err="1"/>
                  <a:t>impedenza</a:t>
                </a:r>
                <a:r>
                  <a:rPr lang="en-GB" dirty="0"/>
                  <a:t> </a:t>
                </a:r>
                <a:r>
                  <a:rPr lang="en-GB" dirty="0" err="1"/>
                  <a:t>singoli</a:t>
                </a:r>
                <a:r>
                  <a:rPr lang="en-GB" dirty="0"/>
                  <a:t> </a:t>
                </a:r>
                <a:r>
                  <a:rPr lang="en-GB" dirty="0" err="1"/>
                  <a:t>elementi</a:t>
                </a:r>
                <a:r>
                  <a:rPr lang="en-GB" dirty="0"/>
                  <a:t> </a:t>
                </a:r>
                <a:r>
                  <a:rPr lang="en-GB" dirty="0" err="1"/>
                  <a:t>pesata</a:t>
                </a:r>
                <a:r>
                  <a:rPr lang="en-GB" dirty="0"/>
                  <a:t> per la beta/beta medio</a:t>
                </a:r>
              </a:p>
              <a:p>
                <a:endParaRPr lang="en-GB" dirty="0"/>
              </a:p>
              <a:p>
                <a:r>
                  <a:rPr lang="en-GB" dirty="0"/>
                  <a:t>How impedance is calculated: the impedance calculated with CST is multiplied by the specific beta of each collimator and then weighted by the mean beta. For the average beta we use the smooth approximation. i.e. average radius of the machine divided by the tune</a:t>
                </a:r>
              </a:p>
              <a:p>
                <a:endParaRPr lang="en-GB" dirty="0"/>
              </a:p>
              <a:p>
                <a:r>
                  <a:rPr lang="en-GB" dirty="0"/>
                  <a:t>Impedance evaluated  is multiplied by the specific 𝛽 of each collimator and weighted by 𝛽_smooth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a:latin typeface="Cambria Math" panose="02040503050406030204" pitchFamily="18" charset="0"/>
                    <a:ea typeface="Cambria Math" panose="02040503050406030204" pitchFamily="18" charset="0"/>
                  </a:rPr>
                  <a:t>𝛽_</a:t>
                </a:r>
                <a:r>
                  <a:rPr lang="en-US" sz="1200" b="0" i="0">
                    <a:latin typeface="Cambria Math" panose="02040503050406030204" pitchFamily="18" charset="0"/>
                    <a:ea typeface="Cambria Math" panose="02040503050406030204" pitchFamily="18" charset="0"/>
                  </a:rPr>
                  <a:t>𝑠𝑚𝑜𝑜𝑡ℎ</a:t>
                </a:r>
                <a:r>
                  <a:rPr lang="en-US" sz="1200" b="0" i="0">
                    <a:latin typeface="Cambria Math" panose="02040503050406030204" pitchFamily="18" charset="0"/>
                  </a:rPr>
                  <a:t>=  𝑟𝑎𝑑𝑖𝑢𝑠/𝑡𝑢𝑛𝑒</a:t>
                </a:r>
                <a:r>
                  <a:rPr lang="en-US" sz="1200" dirty="0">
                    <a:latin typeface="Calisto MT" panose="02040603050505030304" pitchFamily="18" charset="0"/>
                  </a:rPr>
                  <a:t>    </a:t>
                </a:r>
                <a:r>
                  <a:rPr lang="en-US" sz="1200" b="0" i="0">
                    <a:solidFill>
                      <a:schemeClr val="tx1"/>
                    </a:solidFill>
                    <a:latin typeface="Cambria Math" panose="02040503050406030204" pitchFamily="18" charset="0"/>
                  </a:rPr>
                  <a:t>radius=</a:t>
                </a:r>
                <a:r>
                  <a:rPr lang="en-US" sz="1200" i="0">
                    <a:solidFill>
                      <a:schemeClr val="tx1"/>
                    </a:solidFill>
                    <a:latin typeface="Cambria Math" panose="02040503050406030204" pitchFamily="18" charset="0"/>
                  </a:rPr>
                  <a:t>𝐴</a:t>
                </a:r>
                <a:r>
                  <a:rPr lang="en-US" sz="1200" b="0" i="0">
                    <a:solidFill>
                      <a:schemeClr val="tx1"/>
                    </a:solidFill>
                    <a:latin typeface="Cambria Math" panose="02040503050406030204" pitchFamily="18" charset="0"/>
                  </a:rPr>
                  <a:t>𝑣𝑒𝑟𝑎𝑔𝑒 𝑟𝑎𝑑𝑖𝑢𝑠 𝑜𝑓 𝑡ℎ𝑒 𝑚𝑎𝑐ℎ𝑖𝑛𝑒</a:t>
                </a:r>
                <a:r>
                  <a:rPr lang="en-GB" sz="1200" i="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a:t>
                </a:r>
                <a:r>
                  <a:rPr lang="en-US" sz="1200" b="0" i="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𝑐𝑖𝑟𝑐/2𝑝𝑖</a:t>
                </a:r>
                <a:endParaRPr lang="en-GB" sz="1200" dirty="0">
                  <a:solidFill>
                    <a:schemeClr val="tx1"/>
                  </a:solidFill>
                  <a:latin typeface="Calisto MT" panose="02040603050505030304" pitchFamily="18" charset="0"/>
                </a:endParaRPr>
              </a:p>
              <a:p>
                <a:endParaRPr lang="en-US" sz="1200" b="0" i="1" dirty="0">
                  <a:solidFill>
                    <a:schemeClr val="tx1"/>
                  </a:solidFill>
                  <a:latin typeface="Cambria Math" panose="02040503050406030204" pitchFamily="18" charset="0"/>
                </a:endParaRPr>
              </a:p>
            </p:txBody>
          </p:sp>
        </mc:Fallback>
      </mc:AlternateContent>
      <p:sp>
        <p:nvSpPr>
          <p:cNvPr id="4" name="Slide Number Placeholder 3"/>
          <p:cNvSpPr>
            <a:spLocks noGrp="1"/>
          </p:cNvSpPr>
          <p:nvPr>
            <p:ph type="sldNum" sz="quarter" idx="5"/>
          </p:nvPr>
        </p:nvSpPr>
        <p:spPr/>
        <p:txBody>
          <a:bodyPr/>
          <a:lstStyle/>
          <a:p>
            <a:fld id="{7444355C-E3F8-4A23-86B4-8BD2E5C09E44}" type="slidenum">
              <a:rPr lang="en-GB" smtClean="0"/>
              <a:t>40</a:t>
            </a:fld>
            <a:endParaRPr lang="en-GB"/>
          </a:p>
        </p:txBody>
      </p:sp>
    </p:spTree>
    <p:extLst>
      <p:ext uri="{BB962C8B-B14F-4D97-AF65-F5344CB8AC3E}">
        <p14:creationId xmlns:p14="http://schemas.microsoft.com/office/powerpoint/2010/main" val="42813461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E0C02-B460-78ED-F1CB-80B6D74591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31B229-CA99-09E1-12D4-76C9F727EA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904891-C7AA-89C5-924F-CF5A7EAA0DF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6438598-4170-772F-212C-845CE6F48AF9}"/>
              </a:ext>
            </a:extLst>
          </p:cNvPr>
          <p:cNvSpPr>
            <a:spLocks noGrp="1"/>
          </p:cNvSpPr>
          <p:nvPr>
            <p:ph type="sldNum" sz="quarter" idx="5"/>
          </p:nvPr>
        </p:nvSpPr>
        <p:spPr/>
        <p:txBody>
          <a:bodyPr/>
          <a:lstStyle/>
          <a:p>
            <a:fld id="{7444355C-E3F8-4A23-86B4-8BD2E5C09E44}" type="slidenum">
              <a:rPr lang="en-GB" smtClean="0"/>
              <a:t>41</a:t>
            </a:fld>
            <a:endParaRPr lang="en-GB"/>
          </a:p>
        </p:txBody>
      </p:sp>
    </p:spTree>
    <p:extLst>
      <p:ext uri="{BB962C8B-B14F-4D97-AF65-F5344CB8AC3E}">
        <p14:creationId xmlns:p14="http://schemas.microsoft.com/office/powerpoint/2010/main" val="27477600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DFF40D-7BE7-4546-438E-5971AFF5A9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D1A581-0FC0-19A3-411F-BE602F88F4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0036B5-F2BB-3CA7-28E3-A659ACBF81C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AAB944F-6BC6-D36F-F72B-F83D2925EA78}"/>
              </a:ext>
            </a:extLst>
          </p:cNvPr>
          <p:cNvSpPr>
            <a:spLocks noGrp="1"/>
          </p:cNvSpPr>
          <p:nvPr>
            <p:ph type="sldNum" sz="quarter" idx="5"/>
          </p:nvPr>
        </p:nvSpPr>
        <p:spPr/>
        <p:txBody>
          <a:bodyPr/>
          <a:lstStyle/>
          <a:p>
            <a:fld id="{7444355C-E3F8-4A23-86B4-8BD2E5C09E44}" type="slidenum">
              <a:rPr lang="en-GB" smtClean="0"/>
              <a:t>42</a:t>
            </a:fld>
            <a:endParaRPr lang="en-GB"/>
          </a:p>
        </p:txBody>
      </p:sp>
    </p:spTree>
    <p:extLst>
      <p:ext uri="{BB962C8B-B14F-4D97-AF65-F5344CB8AC3E}">
        <p14:creationId xmlns:p14="http://schemas.microsoft.com/office/powerpoint/2010/main" val="29813322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C2E87-F03A-1C34-C9B7-D5C0C9884B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4AC090-71F6-E0FF-74CC-804098E1A7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730C7D-B02E-73F6-B432-A1FC07D0E04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47C74CA-C559-FE26-2CD6-B8726662C6D0}"/>
              </a:ext>
            </a:extLst>
          </p:cNvPr>
          <p:cNvSpPr>
            <a:spLocks noGrp="1"/>
          </p:cNvSpPr>
          <p:nvPr>
            <p:ph type="sldNum" sz="quarter" idx="5"/>
          </p:nvPr>
        </p:nvSpPr>
        <p:spPr/>
        <p:txBody>
          <a:bodyPr/>
          <a:lstStyle/>
          <a:p>
            <a:fld id="{7444355C-E3F8-4A23-86B4-8BD2E5C09E44}" type="slidenum">
              <a:rPr lang="en-GB" smtClean="0"/>
              <a:t>43</a:t>
            </a:fld>
            <a:endParaRPr lang="en-GB"/>
          </a:p>
        </p:txBody>
      </p:sp>
    </p:spTree>
    <p:extLst>
      <p:ext uri="{BB962C8B-B14F-4D97-AF65-F5344CB8AC3E}">
        <p14:creationId xmlns:p14="http://schemas.microsoft.com/office/powerpoint/2010/main" val="8993324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D9D00C-4FB3-60A1-CEDB-86056BBA64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01CBCA-415B-F6CD-18C4-2F2914251A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C1F551-6765-D241-2E20-8E5E3E778B2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171E533-6E42-129C-2BAE-87D85ABD3945}"/>
              </a:ext>
            </a:extLst>
          </p:cNvPr>
          <p:cNvSpPr>
            <a:spLocks noGrp="1"/>
          </p:cNvSpPr>
          <p:nvPr>
            <p:ph type="sldNum" sz="quarter" idx="5"/>
          </p:nvPr>
        </p:nvSpPr>
        <p:spPr/>
        <p:txBody>
          <a:bodyPr/>
          <a:lstStyle/>
          <a:p>
            <a:fld id="{7444355C-E3F8-4A23-86B4-8BD2E5C09E44}" type="slidenum">
              <a:rPr lang="en-GB" smtClean="0"/>
              <a:t>44</a:t>
            </a:fld>
            <a:endParaRPr lang="en-GB"/>
          </a:p>
        </p:txBody>
      </p:sp>
    </p:spTree>
    <p:extLst>
      <p:ext uri="{BB962C8B-B14F-4D97-AF65-F5344CB8AC3E}">
        <p14:creationId xmlns:p14="http://schemas.microsoft.com/office/powerpoint/2010/main" val="2479130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A2623-E9A6-39F1-637C-BC3C0DD3EA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9B25A-7C2C-2833-A436-ECF42DFD10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78C6AD-79D0-28C2-2C62-EF702F10705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95AA0E4A-CE75-58E0-AACC-0D2F5F98E60E}"/>
              </a:ext>
            </a:extLst>
          </p:cNvPr>
          <p:cNvSpPr>
            <a:spLocks noGrp="1"/>
          </p:cNvSpPr>
          <p:nvPr>
            <p:ph type="sldNum" sz="quarter" idx="5"/>
          </p:nvPr>
        </p:nvSpPr>
        <p:spPr/>
        <p:txBody>
          <a:bodyPr/>
          <a:lstStyle/>
          <a:p>
            <a:fld id="{7444355C-E3F8-4A23-86B4-8BD2E5C09E44}" type="slidenum">
              <a:rPr lang="en-GB" smtClean="0"/>
              <a:t>7</a:t>
            </a:fld>
            <a:endParaRPr lang="en-GB"/>
          </a:p>
        </p:txBody>
      </p:sp>
    </p:spTree>
    <p:extLst>
      <p:ext uri="{BB962C8B-B14F-4D97-AF65-F5344CB8AC3E}">
        <p14:creationId xmlns:p14="http://schemas.microsoft.com/office/powerpoint/2010/main" val="1323835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59B761-BDF0-407A-9A12-284898D05A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E44018-D9FC-4E4A-8B95-8A2B9A3C4F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7BA2EA-CB40-F688-46EC-183CC2A76E9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F7CB32F0-1053-0B01-39F4-7C107FD722B0}"/>
              </a:ext>
            </a:extLst>
          </p:cNvPr>
          <p:cNvSpPr>
            <a:spLocks noGrp="1"/>
          </p:cNvSpPr>
          <p:nvPr>
            <p:ph type="sldNum" sz="quarter" idx="5"/>
          </p:nvPr>
        </p:nvSpPr>
        <p:spPr/>
        <p:txBody>
          <a:bodyPr/>
          <a:lstStyle/>
          <a:p>
            <a:fld id="{7444355C-E3F8-4A23-86B4-8BD2E5C09E44}" type="slidenum">
              <a:rPr lang="en-GB" smtClean="0"/>
              <a:t>8</a:t>
            </a:fld>
            <a:endParaRPr lang="en-GB"/>
          </a:p>
        </p:txBody>
      </p:sp>
    </p:spTree>
    <p:extLst>
      <p:ext uri="{BB962C8B-B14F-4D97-AF65-F5344CB8AC3E}">
        <p14:creationId xmlns:p14="http://schemas.microsoft.com/office/powerpoint/2010/main" val="2150906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444355C-E3F8-4A23-86B4-8BD2E5C09E44}" type="slidenum">
              <a:rPr lang="en-GB" smtClean="0"/>
              <a:t>9</a:t>
            </a:fld>
            <a:endParaRPr lang="en-GB"/>
          </a:p>
        </p:txBody>
      </p:sp>
    </p:spTree>
    <p:extLst>
      <p:ext uri="{BB962C8B-B14F-4D97-AF65-F5344CB8AC3E}">
        <p14:creationId xmlns:p14="http://schemas.microsoft.com/office/powerpoint/2010/main" val="2614474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30000" dirty="0"/>
          </a:p>
        </p:txBody>
      </p:sp>
      <p:sp>
        <p:nvSpPr>
          <p:cNvPr id="4" name="Slide Number Placeholder 3"/>
          <p:cNvSpPr>
            <a:spLocks noGrp="1"/>
          </p:cNvSpPr>
          <p:nvPr>
            <p:ph type="sldNum" sz="quarter" idx="5"/>
          </p:nvPr>
        </p:nvSpPr>
        <p:spPr/>
        <p:txBody>
          <a:bodyPr/>
          <a:lstStyle/>
          <a:p>
            <a:fld id="{7444355C-E3F8-4A23-86B4-8BD2E5C09E44}" type="slidenum">
              <a:rPr lang="en-GB" smtClean="0"/>
              <a:t>10</a:t>
            </a:fld>
            <a:endParaRPr lang="en-GB"/>
          </a:p>
        </p:txBody>
      </p:sp>
    </p:spTree>
    <p:extLst>
      <p:ext uri="{BB962C8B-B14F-4D97-AF65-F5344CB8AC3E}">
        <p14:creationId xmlns:p14="http://schemas.microsoft.com/office/powerpoint/2010/main" val="3701429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Tot CST simulations= Imp. </a:t>
            </a:r>
            <a:r>
              <a:rPr lang="en-US" dirty="0" err="1"/>
              <a:t>Resistiva</a:t>
            </a:r>
            <a:r>
              <a:rPr lang="en-US" dirty="0"/>
              <a:t>  </a:t>
            </a:r>
            <a:r>
              <a:rPr lang="en-US" dirty="0" err="1"/>
              <a:t>dovta</a:t>
            </a:r>
            <a:r>
              <a:rPr lang="en-US" dirty="0"/>
              <a:t> al gap </a:t>
            </a:r>
            <a:r>
              <a:rPr lang="en-US" dirty="0" err="1"/>
              <a:t>che</a:t>
            </a:r>
            <a:r>
              <a:rPr lang="en-US" dirty="0"/>
              <a:t> </a:t>
            </a:r>
            <a:r>
              <a:rPr lang="en-US" dirty="0" err="1"/>
              <a:t>puo</a:t>
            </a:r>
            <a:r>
              <a:rPr lang="en-US" dirty="0"/>
              <a:t> </a:t>
            </a:r>
            <a:r>
              <a:rPr lang="en-US" dirty="0" err="1"/>
              <a:t>essere</a:t>
            </a:r>
            <a:r>
              <a:rPr lang="en-US" dirty="0"/>
              <a:t> </a:t>
            </a:r>
            <a:r>
              <a:rPr lang="en-US" dirty="0" err="1"/>
              <a:t>calcolata</a:t>
            </a:r>
            <a:r>
              <a:rPr lang="en-US" dirty="0"/>
              <a:t> </a:t>
            </a:r>
            <a:r>
              <a:rPr lang="en-US" dirty="0" err="1"/>
              <a:t>analicamnete</a:t>
            </a:r>
            <a:r>
              <a:rPr lang="en-US" dirty="0"/>
              <a:t> + </a:t>
            </a:r>
            <a:r>
              <a:rPr lang="en-US" dirty="0" err="1"/>
              <a:t>geometrica</a:t>
            </a:r>
            <a:r>
              <a:rPr lang="en-US" dirty="0"/>
              <a:t> . Dal imp taper.</a:t>
            </a:r>
          </a:p>
          <a:p>
            <a:r>
              <a:rPr lang="en-US" dirty="0"/>
              <a:t>Per </a:t>
            </a:r>
            <a:r>
              <a:rPr lang="en-US" dirty="0" err="1"/>
              <a:t>convenienxa</a:t>
            </a:r>
            <a:r>
              <a:rPr lang="en-US" dirty="0"/>
              <a:t>    (</a:t>
            </a:r>
            <a:r>
              <a:rPr lang="en-US" dirty="0" err="1"/>
              <a:t>metti</a:t>
            </a:r>
            <a:r>
              <a:rPr lang="en-US" dirty="0"/>
              <a:t> formula)</a:t>
            </a:r>
            <a:endParaRPr lang="en-GB" dirty="0"/>
          </a:p>
        </p:txBody>
      </p:sp>
      <p:sp>
        <p:nvSpPr>
          <p:cNvPr id="4" name="Slide Number Placeholder 3"/>
          <p:cNvSpPr>
            <a:spLocks noGrp="1"/>
          </p:cNvSpPr>
          <p:nvPr>
            <p:ph type="sldNum" sz="quarter" idx="5"/>
          </p:nvPr>
        </p:nvSpPr>
        <p:spPr/>
        <p:txBody>
          <a:bodyPr/>
          <a:lstStyle/>
          <a:p>
            <a:fld id="{7444355C-E3F8-4A23-86B4-8BD2E5C09E44}" type="slidenum">
              <a:rPr lang="en-GB" smtClean="0"/>
              <a:t>11</a:t>
            </a:fld>
            <a:endParaRPr lang="en-GB"/>
          </a:p>
        </p:txBody>
      </p:sp>
    </p:spTree>
    <p:extLst>
      <p:ext uri="{BB962C8B-B14F-4D97-AF65-F5344CB8AC3E}">
        <p14:creationId xmlns:p14="http://schemas.microsoft.com/office/powerpoint/2010/main" val="3852351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2847D2-435A-D30F-BB2C-7FA3A6C1F4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0D3270-9674-2CEF-D1B2-4B5618182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65959B-4061-8650-0152-A47BECF9BA6A}"/>
              </a:ext>
            </a:extLst>
          </p:cNvPr>
          <p:cNvSpPr>
            <a:spLocks noGrp="1"/>
          </p:cNvSpPr>
          <p:nvPr>
            <p:ph type="body" idx="1"/>
          </p:nvPr>
        </p:nvSpPr>
        <p:spPr/>
        <p:txBody>
          <a:bodyPr/>
          <a:lstStyle/>
          <a:p>
            <a:r>
              <a:rPr lang="en-US" dirty="0"/>
              <a:t>Tot CST simulations= Imp. </a:t>
            </a:r>
            <a:r>
              <a:rPr lang="en-US" dirty="0" err="1"/>
              <a:t>Resistiva</a:t>
            </a:r>
            <a:r>
              <a:rPr lang="en-US" dirty="0"/>
              <a:t>  </a:t>
            </a:r>
            <a:r>
              <a:rPr lang="en-US" dirty="0" err="1"/>
              <a:t>dovta</a:t>
            </a:r>
            <a:r>
              <a:rPr lang="en-US" dirty="0"/>
              <a:t> al gap </a:t>
            </a:r>
            <a:r>
              <a:rPr lang="en-US" dirty="0" err="1"/>
              <a:t>che</a:t>
            </a:r>
            <a:r>
              <a:rPr lang="en-US" dirty="0"/>
              <a:t> </a:t>
            </a:r>
            <a:r>
              <a:rPr lang="en-US" dirty="0" err="1"/>
              <a:t>puo</a:t>
            </a:r>
            <a:r>
              <a:rPr lang="en-US" dirty="0"/>
              <a:t> </a:t>
            </a:r>
            <a:r>
              <a:rPr lang="en-US" dirty="0" err="1"/>
              <a:t>essere</a:t>
            </a:r>
            <a:r>
              <a:rPr lang="en-US" dirty="0"/>
              <a:t> </a:t>
            </a:r>
            <a:r>
              <a:rPr lang="en-US" dirty="0" err="1"/>
              <a:t>calcolata</a:t>
            </a:r>
            <a:r>
              <a:rPr lang="en-US" dirty="0"/>
              <a:t> </a:t>
            </a:r>
            <a:r>
              <a:rPr lang="en-US" dirty="0" err="1"/>
              <a:t>analicamnete</a:t>
            </a:r>
            <a:r>
              <a:rPr lang="en-US" dirty="0"/>
              <a:t> + </a:t>
            </a:r>
            <a:r>
              <a:rPr lang="en-US" dirty="0" err="1"/>
              <a:t>geometrica</a:t>
            </a:r>
            <a:r>
              <a:rPr lang="en-US" dirty="0"/>
              <a:t> . Dal imp taper.</a:t>
            </a:r>
          </a:p>
          <a:p>
            <a:r>
              <a:rPr lang="en-US" dirty="0"/>
              <a:t>Per </a:t>
            </a:r>
            <a:r>
              <a:rPr lang="en-US" dirty="0" err="1"/>
              <a:t>convenienxa</a:t>
            </a:r>
            <a:r>
              <a:rPr lang="en-US" dirty="0"/>
              <a:t>    (</a:t>
            </a:r>
            <a:r>
              <a:rPr lang="en-US" dirty="0" err="1"/>
              <a:t>metti</a:t>
            </a:r>
            <a:r>
              <a:rPr lang="en-US" dirty="0"/>
              <a:t> formula)</a:t>
            </a:r>
            <a:endParaRPr lang="en-GB" dirty="0"/>
          </a:p>
        </p:txBody>
      </p:sp>
      <p:sp>
        <p:nvSpPr>
          <p:cNvPr id="4" name="Slide Number Placeholder 3">
            <a:extLst>
              <a:ext uri="{FF2B5EF4-FFF2-40B4-BE49-F238E27FC236}">
                <a16:creationId xmlns:a16="http://schemas.microsoft.com/office/drawing/2014/main" id="{BC718A92-683C-0A14-01E9-C966CE50BA95}"/>
              </a:ext>
            </a:extLst>
          </p:cNvPr>
          <p:cNvSpPr>
            <a:spLocks noGrp="1"/>
          </p:cNvSpPr>
          <p:nvPr>
            <p:ph type="sldNum" sz="quarter" idx="5"/>
          </p:nvPr>
        </p:nvSpPr>
        <p:spPr/>
        <p:txBody>
          <a:bodyPr/>
          <a:lstStyle/>
          <a:p>
            <a:fld id="{7444355C-E3F8-4A23-86B4-8BD2E5C09E44}" type="slidenum">
              <a:rPr lang="en-GB" smtClean="0"/>
              <a:t>12</a:t>
            </a:fld>
            <a:endParaRPr lang="en-GB"/>
          </a:p>
        </p:txBody>
      </p:sp>
    </p:spTree>
    <p:extLst>
      <p:ext uri="{BB962C8B-B14F-4D97-AF65-F5344CB8AC3E}">
        <p14:creationId xmlns:p14="http://schemas.microsoft.com/office/powerpoint/2010/main" val="4277815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59E12-1F8E-B085-DC75-8C7FD7B7D4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DF72858-1A6E-D8E9-13BB-A9A4053144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8521A9-674D-1C49-B205-E9CFD71FA10D}"/>
              </a:ext>
            </a:extLst>
          </p:cNvPr>
          <p:cNvSpPr>
            <a:spLocks noGrp="1"/>
          </p:cNvSpPr>
          <p:nvPr>
            <p:ph type="dt" sz="half" idx="10"/>
          </p:nvPr>
        </p:nvSpPr>
        <p:spPr/>
        <p:txBody>
          <a:bodyPr/>
          <a:lstStyle/>
          <a:p>
            <a:fld id="{CBFC5759-2B3A-44F7-A485-A3C7094366CC}" type="datetimeFigureOut">
              <a:rPr lang="en-GB" smtClean="0"/>
              <a:t>06/05/2025</a:t>
            </a:fld>
            <a:endParaRPr lang="en-GB"/>
          </a:p>
        </p:txBody>
      </p:sp>
      <p:sp>
        <p:nvSpPr>
          <p:cNvPr id="5" name="Footer Placeholder 4">
            <a:extLst>
              <a:ext uri="{FF2B5EF4-FFF2-40B4-BE49-F238E27FC236}">
                <a16:creationId xmlns:a16="http://schemas.microsoft.com/office/drawing/2014/main" id="{8AC5F9AC-FD99-68A5-F1FB-82BE3FB0C8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67E1D8-E6F5-46DC-9017-91300FEA12CE}"/>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1586478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CA6BB-3FE4-3A34-C64D-F6578A10707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35F28E8-7640-6DDC-7312-77428D503B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7F58A7-95CE-11E8-92B7-76B011307BB4}"/>
              </a:ext>
            </a:extLst>
          </p:cNvPr>
          <p:cNvSpPr>
            <a:spLocks noGrp="1"/>
          </p:cNvSpPr>
          <p:nvPr>
            <p:ph type="dt" sz="half" idx="10"/>
          </p:nvPr>
        </p:nvSpPr>
        <p:spPr/>
        <p:txBody>
          <a:bodyPr/>
          <a:lstStyle/>
          <a:p>
            <a:fld id="{CBFC5759-2B3A-44F7-A485-A3C7094366CC}" type="datetimeFigureOut">
              <a:rPr lang="en-GB" smtClean="0"/>
              <a:t>06/05/2025</a:t>
            </a:fld>
            <a:endParaRPr lang="en-GB"/>
          </a:p>
        </p:txBody>
      </p:sp>
      <p:sp>
        <p:nvSpPr>
          <p:cNvPr id="5" name="Footer Placeholder 4">
            <a:extLst>
              <a:ext uri="{FF2B5EF4-FFF2-40B4-BE49-F238E27FC236}">
                <a16:creationId xmlns:a16="http://schemas.microsoft.com/office/drawing/2014/main" id="{A712B7E9-76FC-2BED-A5D2-9998EB78705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1FFAD0-BEF4-214A-8106-CD4FF9C6483C}"/>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2417482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F4A863-2D94-757F-FF5D-35B59667529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176FA3-E1B9-A741-2C60-697ED08568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314FA67-CFE8-C442-0D5B-189473786465}"/>
              </a:ext>
            </a:extLst>
          </p:cNvPr>
          <p:cNvSpPr>
            <a:spLocks noGrp="1"/>
          </p:cNvSpPr>
          <p:nvPr>
            <p:ph type="dt" sz="half" idx="10"/>
          </p:nvPr>
        </p:nvSpPr>
        <p:spPr/>
        <p:txBody>
          <a:bodyPr/>
          <a:lstStyle/>
          <a:p>
            <a:fld id="{CBFC5759-2B3A-44F7-A485-A3C7094366CC}" type="datetimeFigureOut">
              <a:rPr lang="en-GB" smtClean="0"/>
              <a:t>06/05/2025</a:t>
            </a:fld>
            <a:endParaRPr lang="en-GB"/>
          </a:p>
        </p:txBody>
      </p:sp>
      <p:sp>
        <p:nvSpPr>
          <p:cNvPr id="5" name="Footer Placeholder 4">
            <a:extLst>
              <a:ext uri="{FF2B5EF4-FFF2-40B4-BE49-F238E27FC236}">
                <a16:creationId xmlns:a16="http://schemas.microsoft.com/office/drawing/2014/main" id="{4750AD59-3CF2-E4E0-0221-789D8F1B28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FD907C-D311-B276-CEF3-BF135769FF67}"/>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4155404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6D735-2587-54C5-13C4-791CE50182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4A62D6-7564-BA6B-B690-866150153AF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C208A5-B2A1-69F7-78E4-824F7386481B}"/>
              </a:ext>
            </a:extLst>
          </p:cNvPr>
          <p:cNvSpPr>
            <a:spLocks noGrp="1"/>
          </p:cNvSpPr>
          <p:nvPr>
            <p:ph type="dt" sz="half" idx="10"/>
          </p:nvPr>
        </p:nvSpPr>
        <p:spPr/>
        <p:txBody>
          <a:bodyPr/>
          <a:lstStyle/>
          <a:p>
            <a:fld id="{CBFC5759-2B3A-44F7-A485-A3C7094366CC}" type="datetimeFigureOut">
              <a:rPr lang="en-GB" smtClean="0"/>
              <a:t>06/05/2025</a:t>
            </a:fld>
            <a:endParaRPr lang="en-GB"/>
          </a:p>
        </p:txBody>
      </p:sp>
      <p:sp>
        <p:nvSpPr>
          <p:cNvPr id="5" name="Footer Placeholder 4">
            <a:extLst>
              <a:ext uri="{FF2B5EF4-FFF2-40B4-BE49-F238E27FC236}">
                <a16:creationId xmlns:a16="http://schemas.microsoft.com/office/drawing/2014/main" id="{317939CC-58FD-CD87-288B-10ED743C4B3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F26633-1BC3-3773-6F01-31B9C4BC0B91}"/>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3070040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F8412-D8C4-DFB8-7723-4162420A0C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8169F96-52C7-5501-D110-9BB07443CF7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8A0746C-2933-9237-368F-5771BBC86C1B}"/>
              </a:ext>
            </a:extLst>
          </p:cNvPr>
          <p:cNvSpPr>
            <a:spLocks noGrp="1"/>
          </p:cNvSpPr>
          <p:nvPr>
            <p:ph type="dt" sz="half" idx="10"/>
          </p:nvPr>
        </p:nvSpPr>
        <p:spPr/>
        <p:txBody>
          <a:bodyPr/>
          <a:lstStyle/>
          <a:p>
            <a:fld id="{CBFC5759-2B3A-44F7-A485-A3C7094366CC}" type="datetimeFigureOut">
              <a:rPr lang="en-GB" smtClean="0"/>
              <a:t>06/05/2025</a:t>
            </a:fld>
            <a:endParaRPr lang="en-GB"/>
          </a:p>
        </p:txBody>
      </p:sp>
      <p:sp>
        <p:nvSpPr>
          <p:cNvPr id="5" name="Footer Placeholder 4">
            <a:extLst>
              <a:ext uri="{FF2B5EF4-FFF2-40B4-BE49-F238E27FC236}">
                <a16:creationId xmlns:a16="http://schemas.microsoft.com/office/drawing/2014/main" id="{BE889C96-72FB-93C4-5D11-D6FA523B32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8FD4A0-C077-57F3-BE72-3951AFF294C5}"/>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3044558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4E205-FF53-1D22-9135-C758D4BCF51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9E518DE-C9C6-B7A4-63E5-BD05BC6AF96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59CBC6E-4D2E-13FF-12FB-F2C31AF5321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18A5244-024C-6A13-EC47-0D1C19BC6960}"/>
              </a:ext>
            </a:extLst>
          </p:cNvPr>
          <p:cNvSpPr>
            <a:spLocks noGrp="1"/>
          </p:cNvSpPr>
          <p:nvPr>
            <p:ph type="dt" sz="half" idx="10"/>
          </p:nvPr>
        </p:nvSpPr>
        <p:spPr/>
        <p:txBody>
          <a:bodyPr/>
          <a:lstStyle/>
          <a:p>
            <a:fld id="{CBFC5759-2B3A-44F7-A485-A3C7094366CC}" type="datetimeFigureOut">
              <a:rPr lang="en-GB" smtClean="0"/>
              <a:t>06/05/2025</a:t>
            </a:fld>
            <a:endParaRPr lang="en-GB"/>
          </a:p>
        </p:txBody>
      </p:sp>
      <p:sp>
        <p:nvSpPr>
          <p:cNvPr id="6" name="Footer Placeholder 5">
            <a:extLst>
              <a:ext uri="{FF2B5EF4-FFF2-40B4-BE49-F238E27FC236}">
                <a16:creationId xmlns:a16="http://schemas.microsoft.com/office/drawing/2014/main" id="{2050B67E-F6CC-2229-2742-D4BE9F61CC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84693A-8EC4-8148-0836-FD0072B9DFE1}"/>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355197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7FBEF-11B5-322C-C59C-66407DC472F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1FC009-206F-C142-8A0D-71EB6C96A9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371E11B-DFBF-C283-E714-5FBD2669FC8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03528D5-8FC4-71C6-44E7-2A26C5DD25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563E996-2DCA-AD81-B687-6D0EDEC10ED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2504D51-4419-7E40-CBB1-350789F0EA52}"/>
              </a:ext>
            </a:extLst>
          </p:cNvPr>
          <p:cNvSpPr>
            <a:spLocks noGrp="1"/>
          </p:cNvSpPr>
          <p:nvPr>
            <p:ph type="dt" sz="half" idx="10"/>
          </p:nvPr>
        </p:nvSpPr>
        <p:spPr/>
        <p:txBody>
          <a:bodyPr/>
          <a:lstStyle/>
          <a:p>
            <a:fld id="{CBFC5759-2B3A-44F7-A485-A3C7094366CC}" type="datetimeFigureOut">
              <a:rPr lang="en-GB" smtClean="0"/>
              <a:t>06/05/2025</a:t>
            </a:fld>
            <a:endParaRPr lang="en-GB"/>
          </a:p>
        </p:txBody>
      </p:sp>
      <p:sp>
        <p:nvSpPr>
          <p:cNvPr id="8" name="Footer Placeholder 7">
            <a:extLst>
              <a:ext uri="{FF2B5EF4-FFF2-40B4-BE49-F238E27FC236}">
                <a16:creationId xmlns:a16="http://schemas.microsoft.com/office/drawing/2014/main" id="{68283738-8ACB-EB75-9C39-F7C3389504A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1310E51-7314-FD86-4E17-446A4FD6D041}"/>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2224468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637EE-23AE-C8C4-2A91-C753E7DC5A6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B18F43-24D7-2137-CDF9-8F934F075591}"/>
              </a:ext>
            </a:extLst>
          </p:cNvPr>
          <p:cNvSpPr>
            <a:spLocks noGrp="1"/>
          </p:cNvSpPr>
          <p:nvPr>
            <p:ph type="dt" sz="half" idx="10"/>
          </p:nvPr>
        </p:nvSpPr>
        <p:spPr/>
        <p:txBody>
          <a:bodyPr/>
          <a:lstStyle/>
          <a:p>
            <a:fld id="{CBFC5759-2B3A-44F7-A485-A3C7094366CC}" type="datetimeFigureOut">
              <a:rPr lang="en-GB" smtClean="0"/>
              <a:t>06/05/2025</a:t>
            </a:fld>
            <a:endParaRPr lang="en-GB"/>
          </a:p>
        </p:txBody>
      </p:sp>
      <p:sp>
        <p:nvSpPr>
          <p:cNvPr id="4" name="Footer Placeholder 3">
            <a:extLst>
              <a:ext uri="{FF2B5EF4-FFF2-40B4-BE49-F238E27FC236}">
                <a16:creationId xmlns:a16="http://schemas.microsoft.com/office/drawing/2014/main" id="{4936B52C-5BBC-7919-C5F7-1E3072FBAE0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EEE5920-F153-B4C9-3872-95445040FAEF}"/>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147406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A5EB06-787F-8A4A-A741-38059046305E}"/>
              </a:ext>
            </a:extLst>
          </p:cNvPr>
          <p:cNvSpPr>
            <a:spLocks noGrp="1"/>
          </p:cNvSpPr>
          <p:nvPr>
            <p:ph type="dt" sz="half" idx="10"/>
          </p:nvPr>
        </p:nvSpPr>
        <p:spPr/>
        <p:txBody>
          <a:bodyPr/>
          <a:lstStyle/>
          <a:p>
            <a:fld id="{CBFC5759-2B3A-44F7-A485-A3C7094366CC}" type="datetimeFigureOut">
              <a:rPr lang="en-GB" smtClean="0"/>
              <a:t>06/05/2025</a:t>
            </a:fld>
            <a:endParaRPr lang="en-GB"/>
          </a:p>
        </p:txBody>
      </p:sp>
      <p:sp>
        <p:nvSpPr>
          <p:cNvPr id="3" name="Footer Placeholder 2">
            <a:extLst>
              <a:ext uri="{FF2B5EF4-FFF2-40B4-BE49-F238E27FC236}">
                <a16:creationId xmlns:a16="http://schemas.microsoft.com/office/drawing/2014/main" id="{AEE7C8AB-FF01-C63E-7DB8-8C8BDD2F346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17F1D9C-7F4C-AE60-E4DD-63D9F8A054BA}"/>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1401540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13375-6F78-38D6-1F6C-A9FBB8F1FB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8CA1CEA-C55F-1BEA-D98D-C53FB5E413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8876AD3-E3B4-EFE7-E3BB-55C7BF893A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F719A8-34EF-FF0A-18D5-951DAFBDDD49}"/>
              </a:ext>
            </a:extLst>
          </p:cNvPr>
          <p:cNvSpPr>
            <a:spLocks noGrp="1"/>
          </p:cNvSpPr>
          <p:nvPr>
            <p:ph type="dt" sz="half" idx="10"/>
          </p:nvPr>
        </p:nvSpPr>
        <p:spPr/>
        <p:txBody>
          <a:bodyPr/>
          <a:lstStyle/>
          <a:p>
            <a:fld id="{CBFC5759-2B3A-44F7-A485-A3C7094366CC}" type="datetimeFigureOut">
              <a:rPr lang="en-GB" smtClean="0"/>
              <a:t>06/05/2025</a:t>
            </a:fld>
            <a:endParaRPr lang="en-GB"/>
          </a:p>
        </p:txBody>
      </p:sp>
      <p:sp>
        <p:nvSpPr>
          <p:cNvPr id="6" name="Footer Placeholder 5">
            <a:extLst>
              <a:ext uri="{FF2B5EF4-FFF2-40B4-BE49-F238E27FC236}">
                <a16:creationId xmlns:a16="http://schemas.microsoft.com/office/drawing/2014/main" id="{C623EBAE-2276-09A2-5CA5-7B20E32BA3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A5751D0-58E4-9084-0E98-8959C6CE9666}"/>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2609113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4B595-C211-D497-FDD3-BC9CF031B3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F47C002-B5AE-E8D3-439D-86D28CA53B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8DD433E-988F-AE54-89AE-E07B394505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044293-2E6C-AC05-2BAC-6092BFCB755F}"/>
              </a:ext>
            </a:extLst>
          </p:cNvPr>
          <p:cNvSpPr>
            <a:spLocks noGrp="1"/>
          </p:cNvSpPr>
          <p:nvPr>
            <p:ph type="dt" sz="half" idx="10"/>
          </p:nvPr>
        </p:nvSpPr>
        <p:spPr/>
        <p:txBody>
          <a:bodyPr/>
          <a:lstStyle/>
          <a:p>
            <a:fld id="{CBFC5759-2B3A-44F7-A485-A3C7094366CC}" type="datetimeFigureOut">
              <a:rPr lang="en-GB" smtClean="0"/>
              <a:t>06/05/2025</a:t>
            </a:fld>
            <a:endParaRPr lang="en-GB"/>
          </a:p>
        </p:txBody>
      </p:sp>
      <p:sp>
        <p:nvSpPr>
          <p:cNvPr id="6" name="Footer Placeholder 5">
            <a:extLst>
              <a:ext uri="{FF2B5EF4-FFF2-40B4-BE49-F238E27FC236}">
                <a16:creationId xmlns:a16="http://schemas.microsoft.com/office/drawing/2014/main" id="{BDF07B51-A65C-8CA1-0318-66A6CC1E1F5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858A6F-31F1-C2DB-DCC7-2E9F9E6DAC89}"/>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1124885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F623AC-9611-1FD1-50ED-6DF8FB1A62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4213C23-410F-8AB0-111C-F35F445795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C02E31-E653-431A-8045-E93B7261C2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BFC5759-2B3A-44F7-A485-A3C7094366CC}" type="datetimeFigureOut">
              <a:rPr lang="en-GB" smtClean="0"/>
              <a:t>06/05/2025</a:t>
            </a:fld>
            <a:endParaRPr lang="en-GB"/>
          </a:p>
        </p:txBody>
      </p:sp>
      <p:sp>
        <p:nvSpPr>
          <p:cNvPr id="5" name="Footer Placeholder 4">
            <a:extLst>
              <a:ext uri="{FF2B5EF4-FFF2-40B4-BE49-F238E27FC236}">
                <a16:creationId xmlns:a16="http://schemas.microsoft.com/office/drawing/2014/main" id="{E536947D-9E09-C3FC-A128-DE7A4F1615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E9BD634F-C2AF-6E42-AA3A-000C7D0618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C49C45-958F-4D1C-A5DA-B5546F1EF99A}" type="slidenum">
              <a:rPr lang="en-GB" smtClean="0"/>
              <a:t>‹#›</a:t>
            </a:fld>
            <a:endParaRPr lang="en-GB"/>
          </a:p>
        </p:txBody>
      </p:sp>
    </p:spTree>
    <p:extLst>
      <p:ext uri="{BB962C8B-B14F-4D97-AF65-F5344CB8AC3E}">
        <p14:creationId xmlns:p14="http://schemas.microsoft.com/office/powerpoint/2010/main" val="4028003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7.png"/><Relationship Id="rId9" Type="http://schemas.openxmlformats.org/officeDocument/2006/relationships/image" Target="../media/image24.png"/></Relationships>
</file>

<file path=ppt/slides/_rels/slide1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5.png"/><Relationship Id="rId3" Type="http://schemas.openxmlformats.org/officeDocument/2006/relationships/image" Target="../media/image18.PNG"/><Relationship Id="rId7" Type="http://schemas.openxmlformats.org/officeDocument/2006/relationships/image" Target="../media/image23.PNG"/><Relationship Id="rId12"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0.PNG"/><Relationship Id="rId9" Type="http://schemas.openxmlformats.org/officeDocument/2006/relationships/image" Target="../media/image17.PNG"/><Relationship Id="rId1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8.png"/><Relationship Id="rId7"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1.png"/><Relationship Id="rId4" Type="http://schemas.openxmlformats.org/officeDocument/2006/relationships/image" Target="../media/image29.png"/><Relationship Id="rId9" Type="http://schemas.openxmlformats.org/officeDocument/2006/relationships/image" Target="../media/image4.png"/></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5.png"/><Relationship Id="rId3" Type="http://schemas.openxmlformats.org/officeDocument/2006/relationships/image" Target="../media/image30.jpg"/><Relationship Id="rId7" Type="http://schemas.openxmlformats.org/officeDocument/2006/relationships/image" Target="../media/image10.PNG"/><Relationship Id="rId12"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png"/><Relationship Id="rId5" Type="http://schemas.openxmlformats.org/officeDocument/2006/relationships/image" Target="../media/image32.PNG"/><Relationship Id="rId10" Type="http://schemas.openxmlformats.org/officeDocument/2006/relationships/image" Target="../media/image23.PNG"/><Relationship Id="rId4" Type="http://schemas.openxmlformats.org/officeDocument/2006/relationships/image" Target="../media/image31.jpg"/><Relationship Id="rId9" Type="http://schemas.openxmlformats.org/officeDocument/2006/relationships/image" Target="../media/image25.PNG"/><Relationship Id="rId14"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5.png"/><Relationship Id="rId3" Type="http://schemas.openxmlformats.org/officeDocument/2006/relationships/image" Target="../media/image33.jpeg"/><Relationship Id="rId7" Type="http://schemas.openxmlformats.org/officeDocument/2006/relationships/image" Target="../media/image10.PNG"/><Relationship Id="rId12"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png"/><Relationship Id="rId5" Type="http://schemas.openxmlformats.org/officeDocument/2006/relationships/image" Target="../media/image32.PNG"/><Relationship Id="rId10" Type="http://schemas.openxmlformats.org/officeDocument/2006/relationships/image" Target="../media/image23.PNG"/><Relationship Id="rId4" Type="http://schemas.openxmlformats.org/officeDocument/2006/relationships/image" Target="../media/image34.jpeg"/><Relationship Id="rId9" Type="http://schemas.openxmlformats.org/officeDocument/2006/relationships/image" Target="../media/image25.PNG"/><Relationship Id="rId14"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3.PNG"/><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6.jpeg"/><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37.jpeg"/></Relationships>
</file>

<file path=ppt/slides/_rels/slide1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6.jpeg"/><Relationship Id="rId7"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9.jpeg"/><Relationship Id="rId7"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4.png"/><Relationship Id="rId3" Type="http://schemas.openxmlformats.org/officeDocument/2006/relationships/image" Target="../media/image9.PNG"/><Relationship Id="rId7" Type="http://schemas.openxmlformats.org/officeDocument/2006/relationships/image" Target="../media/image18.PNG"/><Relationship Id="rId12"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7.png"/><Relationship Id="rId5" Type="http://schemas.openxmlformats.org/officeDocument/2006/relationships/image" Target="../media/image16.PNG"/><Relationship Id="rId10" Type="http://schemas.openxmlformats.org/officeDocument/2006/relationships/image" Target="../media/image2.png"/><Relationship Id="rId4" Type="http://schemas.openxmlformats.org/officeDocument/2006/relationships/image" Target="../media/image10.PNG"/><Relationship Id="rId9"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6.png"/><Relationship Id="rId3" Type="http://schemas.openxmlformats.org/officeDocument/2006/relationships/image" Target="../media/image2.png"/><Relationship Id="rId7" Type="http://schemas.openxmlformats.org/officeDocument/2006/relationships/image" Target="../media/image42.png"/><Relationship Id="rId12" Type="http://schemas.openxmlformats.org/officeDocument/2006/relationships/hyperlink" Target="https://indico.cern.ch/event/1298458/contributions/5978296/attachments/2873331/5035617/2024_06_12_FCC-IS_week.pdf"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450.png"/><Relationship Id="rId5" Type="http://schemas.openxmlformats.org/officeDocument/2006/relationships/image" Target="../media/image5.png"/><Relationship Id="rId10" Type="http://schemas.openxmlformats.org/officeDocument/2006/relationships/image" Target="../media/image45.png"/><Relationship Id="rId4" Type="http://schemas.openxmlformats.org/officeDocument/2006/relationships/image" Target="../media/image7.png"/><Relationship Id="rId9" Type="http://schemas.openxmlformats.org/officeDocument/2006/relationships/image" Target="../media/image44.png"/></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7.png"/><Relationship Id="rId7"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indico.cern.ch/event/1298458/contributions/5978296/attachments/2873331/5035617/2024_06_12_FCC-IS_week.pdf" TargetMode="External"/><Relationship Id="rId4" Type="http://schemas.openxmlformats.org/officeDocument/2006/relationships/image" Target="../media/image48.png"/><Relationship Id="rId9"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49.png"/><Relationship Id="rId7" Type="http://schemas.openxmlformats.org/officeDocument/2006/relationships/image" Target="../media/image5.png"/><Relationship Id="rId2" Type="http://schemas.openxmlformats.org/officeDocument/2006/relationships/image" Target="../media/image48.emf"/><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hyperlink" Target="https://cernbox.cern.ch/index.php/s/pLnb07ccqT2GcF9" TargetMode="External"/></Relationships>
</file>

<file path=ppt/slides/_rels/slide2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50.emf"/><Relationship Id="rId7" Type="http://schemas.openxmlformats.org/officeDocument/2006/relationships/image" Target="../media/image5.png"/><Relationship Id="rId2" Type="http://schemas.openxmlformats.org/officeDocument/2006/relationships/image" Target="../media/image48.emf"/><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hyperlink" Target="https://cernbox.cern.ch/index.php/s/pLnb07ccqT2GcF9"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1.png"/><Relationship Id="rId7" Type="http://schemas.openxmlformats.org/officeDocument/2006/relationships/image" Target="../media/image55.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4.png"/><Relationship Id="rId11" Type="http://schemas.openxmlformats.org/officeDocument/2006/relationships/image" Target="../media/image4.png"/><Relationship Id="rId5" Type="http://schemas.openxmlformats.org/officeDocument/2006/relationships/image" Target="../media/image53.jpg"/><Relationship Id="rId10" Type="http://schemas.openxmlformats.org/officeDocument/2006/relationships/image" Target="../media/image5.png"/><Relationship Id="rId4" Type="http://schemas.openxmlformats.org/officeDocument/2006/relationships/image" Target="../media/image52.jpe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7.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70.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10" Type="http://schemas.openxmlformats.org/officeDocument/2006/relationships/image" Target="../media/image57.png"/><Relationship Id="rId4" Type="http://schemas.openxmlformats.org/officeDocument/2006/relationships/image" Target="../media/image7.png"/><Relationship Id="rId9" Type="http://schemas.openxmlformats.org/officeDocument/2006/relationships/image" Target="../media/image560.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2.png"/><Relationship Id="rId7" Type="http://schemas.openxmlformats.org/officeDocument/2006/relationships/image" Target="../media/image57.jp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7.png"/><Relationship Id="rId9" Type="http://schemas.openxmlformats.org/officeDocument/2006/relationships/image" Target="../media/image59.png"/></Relationships>
</file>

<file path=ppt/slides/_rels/slide3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62.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62.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3.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7.png"/></Relationships>
</file>

<file path=ppt/slides/_rels/slide38.xml.rels><?xml version="1.0" encoding="UTF-8" standalone="yes"?>
<Relationships xmlns="http://schemas.openxmlformats.org/package/2006/relationships"><Relationship Id="rId3" Type="http://schemas.openxmlformats.org/officeDocument/2006/relationships/image" Target="../media/image64.gif"/><Relationship Id="rId7"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65.PNG"/><Relationship Id="rId7"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hyperlink" Target="https://indico.cern.ch/event/1475272/" TargetMode="External"/><Relationship Id="rId10" Type="http://schemas.openxmlformats.org/officeDocument/2006/relationships/image" Target="../media/image4.png"/><Relationship Id="rId4" Type="http://schemas.openxmlformats.org/officeDocument/2006/relationships/image" Target="../media/image66.png"/><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8"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20.png"/><Relationship Id="rId4" Type="http://schemas.openxmlformats.org/officeDocument/2006/relationships/image" Target="../media/image510.PNG"/><Relationship Id="rId9" Type="http://schemas.openxmlformats.org/officeDocument/2006/relationships/image" Target="../media/image4.png"/></Relationships>
</file>

<file path=ppt/slides/_rels/slide4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69.png"/><Relationship Id="rId10" Type="http://schemas.openxmlformats.org/officeDocument/2006/relationships/image" Target="../media/image4.png"/><Relationship Id="rId4" Type="http://schemas.openxmlformats.org/officeDocument/2006/relationships/image" Target="../media/image68.png"/><Relationship Id="rId9" Type="http://schemas.openxmlformats.org/officeDocument/2006/relationships/image" Target="../media/image5.png"/></Relationships>
</file>

<file path=ppt/slides/_rels/slide4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0.jpg"/><Relationship Id="rId7" Type="http://schemas.openxmlformats.org/officeDocument/2006/relationships/image" Target="../media/image74.jpg"/><Relationship Id="rId12" Type="http://schemas.openxmlformats.org/officeDocument/2006/relationships/image" Target="../media/image75.jp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73.jpg"/><Relationship Id="rId11" Type="http://schemas.openxmlformats.org/officeDocument/2006/relationships/image" Target="../media/image4.png"/><Relationship Id="rId5" Type="http://schemas.openxmlformats.org/officeDocument/2006/relationships/image" Target="../media/image72.jpg"/><Relationship Id="rId10" Type="http://schemas.openxmlformats.org/officeDocument/2006/relationships/image" Target="../media/image5.png"/><Relationship Id="rId4" Type="http://schemas.openxmlformats.org/officeDocument/2006/relationships/image" Target="../media/image71.jpg"/><Relationship Id="rId9" Type="http://schemas.openxmlformats.org/officeDocument/2006/relationships/image" Target="../media/image7.png"/></Relationships>
</file>

<file path=ppt/slides/_rels/slide4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6.jpg"/><Relationship Id="rId7" Type="http://schemas.openxmlformats.org/officeDocument/2006/relationships/image" Target="../media/image80.jpeg"/><Relationship Id="rId12" Type="http://schemas.openxmlformats.org/officeDocument/2006/relationships/image" Target="../media/image81.jpe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79.jpeg"/><Relationship Id="rId11" Type="http://schemas.openxmlformats.org/officeDocument/2006/relationships/image" Target="../media/image4.png"/><Relationship Id="rId5" Type="http://schemas.openxmlformats.org/officeDocument/2006/relationships/image" Target="../media/image78.jpeg"/><Relationship Id="rId10" Type="http://schemas.openxmlformats.org/officeDocument/2006/relationships/image" Target="../media/image5.png"/><Relationship Id="rId4" Type="http://schemas.openxmlformats.org/officeDocument/2006/relationships/image" Target="../media/image77.jpg"/><Relationship Id="rId9" Type="http://schemas.openxmlformats.org/officeDocument/2006/relationships/image" Target="../media/image7.png"/></Relationships>
</file>

<file path=ppt/slides/_rels/slide44.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image" Target="../media/image2.png"/><Relationship Id="rId7" Type="http://schemas.openxmlformats.org/officeDocument/2006/relationships/image" Target="../media/image82.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10" Type="http://schemas.openxmlformats.org/officeDocument/2006/relationships/image" Target="../media/image85.png"/><Relationship Id="rId4" Type="http://schemas.openxmlformats.org/officeDocument/2006/relationships/image" Target="../media/image7.png"/><Relationship Id="rId9" Type="http://schemas.openxmlformats.org/officeDocument/2006/relationships/image" Target="../media/image84.jpe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10" Type="http://schemas.openxmlformats.org/officeDocument/2006/relationships/image" Target="../media/image15.png"/><Relationship Id="rId4" Type="http://schemas.openxmlformats.org/officeDocument/2006/relationships/image" Target="../media/image7.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4.png"/><Relationship Id="rId3" Type="http://schemas.openxmlformats.org/officeDocument/2006/relationships/image" Target="../media/image9.PNG"/><Relationship Id="rId7" Type="http://schemas.openxmlformats.org/officeDocument/2006/relationships/image" Target="../media/image18.PNG"/><Relationship Id="rId12"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7.png"/><Relationship Id="rId5" Type="http://schemas.openxmlformats.org/officeDocument/2006/relationships/image" Target="../media/image16.PNG"/><Relationship Id="rId10" Type="http://schemas.openxmlformats.org/officeDocument/2006/relationships/image" Target="../media/image2.png"/><Relationship Id="rId4" Type="http://schemas.openxmlformats.org/officeDocument/2006/relationships/image" Target="../media/image10.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2000" b="-12000"/>
          </a:stretch>
        </a:blipFill>
        <a:effectLst/>
      </p:bgPr>
    </p:bg>
    <p:spTree>
      <p:nvGrpSpPr>
        <p:cNvPr id="1" name="">
          <a:extLst>
            <a:ext uri="{FF2B5EF4-FFF2-40B4-BE49-F238E27FC236}">
              <a16:creationId xmlns:a16="http://schemas.microsoft.com/office/drawing/2014/main" id="{46818CF4-228A-E2B9-B69E-763ADE310F59}"/>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092ACA34-A2BC-654A-A45E-DC9C21E79988}"/>
              </a:ext>
            </a:extLst>
          </p:cNvPr>
          <p:cNvSpPr/>
          <p:nvPr/>
        </p:nvSpPr>
        <p:spPr>
          <a:xfrm>
            <a:off x="-4" y="0"/>
            <a:ext cx="12191999" cy="6858000"/>
          </a:xfrm>
          <a:prstGeom prst="rect">
            <a:avLst/>
          </a:prstGeom>
          <a:gradFill flip="none" rotWithShape="1">
            <a:gsLst>
              <a:gs pos="0">
                <a:schemeClr val="tx1"/>
              </a:gs>
              <a:gs pos="100000">
                <a:srgbClr val="0B1154">
                  <a:alpha val="0"/>
                  <a:lumMod val="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oogle Shape;58;p13">
            <a:extLst>
              <a:ext uri="{FF2B5EF4-FFF2-40B4-BE49-F238E27FC236}">
                <a16:creationId xmlns:a16="http://schemas.microsoft.com/office/drawing/2014/main" id="{87AEA772-D939-B328-6C0A-C961811F0FA6}"/>
              </a:ext>
            </a:extLst>
          </p:cNvPr>
          <p:cNvPicPr preferRelativeResize="0"/>
          <p:nvPr/>
        </p:nvPicPr>
        <p:blipFill>
          <a:blip r:embed="rId4">
            <a:alphaModFix/>
          </a:blip>
          <a:stretch>
            <a:fillRect/>
          </a:stretch>
        </p:blipFill>
        <p:spPr>
          <a:xfrm>
            <a:off x="0" y="-167050"/>
            <a:ext cx="1512276" cy="1512276"/>
          </a:xfrm>
          <a:prstGeom prst="rect">
            <a:avLst/>
          </a:prstGeom>
          <a:noFill/>
          <a:ln>
            <a:noFill/>
          </a:ln>
        </p:spPr>
      </p:pic>
      <p:pic>
        <p:nvPicPr>
          <p:cNvPr id="5" name="Google Shape;56;p13">
            <a:extLst>
              <a:ext uri="{FF2B5EF4-FFF2-40B4-BE49-F238E27FC236}">
                <a16:creationId xmlns:a16="http://schemas.microsoft.com/office/drawing/2014/main" id="{DF9AA471-966C-16CB-64EE-1714C31068FC}"/>
              </a:ext>
            </a:extLst>
          </p:cNvPr>
          <p:cNvPicPr preferRelativeResize="0"/>
          <p:nvPr/>
        </p:nvPicPr>
        <p:blipFill>
          <a:blip r:embed="rId5">
            <a:extLst>
              <a:ext uri="{28A0092B-C50C-407E-A947-70E740481C1C}">
                <a14:useLocalDpi xmlns:a14="http://schemas.microsoft.com/office/drawing/2010/main" val="0"/>
              </a:ext>
            </a:extLst>
          </a:blip>
          <a:srcRect/>
          <a:stretch/>
        </p:blipFill>
        <p:spPr>
          <a:xfrm>
            <a:off x="2762251" y="49475"/>
            <a:ext cx="1768828" cy="627175"/>
          </a:xfrm>
          <a:prstGeom prst="rect">
            <a:avLst/>
          </a:prstGeom>
          <a:noFill/>
          <a:ln>
            <a:noFill/>
          </a:ln>
        </p:spPr>
      </p:pic>
      <p:pic>
        <p:nvPicPr>
          <p:cNvPr id="6" name="Google Shape;55;p13">
            <a:extLst>
              <a:ext uri="{FF2B5EF4-FFF2-40B4-BE49-F238E27FC236}">
                <a16:creationId xmlns:a16="http://schemas.microsoft.com/office/drawing/2014/main" id="{4EF6B50F-D7F5-5768-FDDC-809448D7BDEB}"/>
              </a:ext>
            </a:extLst>
          </p:cNvPr>
          <p:cNvPicPr preferRelativeResize="0"/>
          <p:nvPr/>
        </p:nvPicPr>
        <p:blipFill>
          <a:blip r:embed="rId6">
            <a:extLst>
              <a:ext uri="{28A0092B-C50C-407E-A947-70E740481C1C}">
                <a14:useLocalDpi xmlns:a14="http://schemas.microsoft.com/office/drawing/2010/main" val="0"/>
              </a:ext>
            </a:extLst>
          </a:blip>
          <a:srcRect/>
          <a:stretch/>
        </p:blipFill>
        <p:spPr>
          <a:xfrm>
            <a:off x="6771119" y="137038"/>
            <a:ext cx="2097512" cy="452050"/>
          </a:xfrm>
          <a:prstGeom prst="rect">
            <a:avLst/>
          </a:prstGeom>
          <a:noFill/>
          <a:ln>
            <a:noFill/>
          </a:ln>
        </p:spPr>
      </p:pic>
      <p:pic>
        <p:nvPicPr>
          <p:cNvPr id="7" name="Google Shape;59;p13">
            <a:extLst>
              <a:ext uri="{FF2B5EF4-FFF2-40B4-BE49-F238E27FC236}">
                <a16:creationId xmlns:a16="http://schemas.microsoft.com/office/drawing/2014/main" id="{1CDB5042-B15F-9D46-C74D-13FD3C851A29}"/>
              </a:ext>
            </a:extLst>
          </p:cNvPr>
          <p:cNvPicPr preferRelativeResize="0"/>
          <p:nvPr/>
        </p:nvPicPr>
        <p:blipFill>
          <a:blip r:embed="rId7">
            <a:extLst>
              <a:ext uri="{28A0092B-C50C-407E-A947-70E740481C1C}">
                <a14:useLocalDpi xmlns:a14="http://schemas.microsoft.com/office/drawing/2010/main" val="0"/>
              </a:ext>
            </a:extLst>
          </a:blip>
          <a:srcRect/>
          <a:stretch/>
        </p:blipFill>
        <p:spPr>
          <a:xfrm>
            <a:off x="10554424" y="1970"/>
            <a:ext cx="1637576" cy="919234"/>
          </a:xfrm>
          <a:prstGeom prst="rect">
            <a:avLst/>
          </a:prstGeom>
          <a:noFill/>
          <a:ln>
            <a:noFill/>
          </a:ln>
        </p:spPr>
      </p:pic>
      <p:sp>
        <p:nvSpPr>
          <p:cNvPr id="8" name="TextBox 7">
            <a:extLst>
              <a:ext uri="{FF2B5EF4-FFF2-40B4-BE49-F238E27FC236}">
                <a16:creationId xmlns:a16="http://schemas.microsoft.com/office/drawing/2014/main" id="{67444C09-0F44-4D2A-E759-0B23D3F91782}"/>
              </a:ext>
            </a:extLst>
          </p:cNvPr>
          <p:cNvSpPr txBox="1"/>
          <p:nvPr/>
        </p:nvSpPr>
        <p:spPr>
          <a:xfrm>
            <a:off x="-9" y="4420708"/>
            <a:ext cx="12192004" cy="646331"/>
          </a:xfrm>
          <a:prstGeom prst="rect">
            <a:avLst/>
          </a:prstGeom>
          <a:noFill/>
          <a:ln>
            <a:noFill/>
          </a:ln>
        </p:spPr>
        <p:txBody>
          <a:bodyPr wrap="square" rtlCol="0">
            <a:spAutoFit/>
          </a:bodyPr>
          <a:lstStyle/>
          <a:p>
            <a:pPr algn="ctr"/>
            <a:r>
              <a:rPr lang="en-GB" sz="3600" dirty="0">
                <a:solidFill>
                  <a:schemeClr val="bg1"/>
                </a:solidFill>
                <a:latin typeface="Calisto MT" panose="02040603050505030304" pitchFamily="18" charset="0"/>
                <a:cs typeface="Times New Roman" panose="02020603050405020304" pitchFamily="18" charset="0"/>
              </a:rPr>
              <a:t>Impedance Budget and Single-Bunch instabilities at FCC-</a:t>
            </a:r>
            <a:r>
              <a:rPr lang="en-GB" sz="3600" dirty="0" err="1">
                <a:solidFill>
                  <a:schemeClr val="bg1"/>
                </a:solidFill>
                <a:latin typeface="Calisto MT" panose="02040603050505030304" pitchFamily="18" charset="0"/>
                <a:cs typeface="Times New Roman" panose="02020603050405020304" pitchFamily="18" charset="0"/>
              </a:rPr>
              <a:t>ee</a:t>
            </a:r>
            <a:endParaRPr lang="en-GB" sz="3600" dirty="0">
              <a:solidFill>
                <a:schemeClr val="bg1"/>
              </a:solidFill>
              <a:latin typeface="Calisto MT" panose="0204060305050503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82FF5514-A74B-94C1-6E40-CE0B41D23490}"/>
              </a:ext>
            </a:extLst>
          </p:cNvPr>
          <p:cNvSpPr txBox="1"/>
          <p:nvPr/>
        </p:nvSpPr>
        <p:spPr>
          <a:xfrm>
            <a:off x="-9" y="5505179"/>
            <a:ext cx="12192004" cy="1266372"/>
          </a:xfrm>
          <a:prstGeom prst="rect">
            <a:avLst/>
          </a:prstGeom>
          <a:noFill/>
          <a:ln>
            <a:noFill/>
          </a:ln>
        </p:spPr>
        <p:txBody>
          <a:bodyPr wrap="square" rtlCol="0">
            <a:spAutoFit/>
            <a:scene3d>
              <a:camera prst="orthographicFront"/>
              <a:lightRig rig="threePt" dir="t"/>
            </a:scene3d>
            <a:sp3d>
              <a:bevelT w="0" h="0"/>
              <a:bevelB w="6350" h="101600"/>
              <a:contourClr>
                <a:srgbClr val="0C343D"/>
              </a:contourClr>
            </a:sp3d>
          </a:bodyPr>
          <a:lstStyle/>
          <a:p>
            <a:pPr algn="ctr"/>
            <a:endParaRPr lang="en-GB" sz="8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endParaRPr lang="en-GB" sz="9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600" u="sng"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Dora Gibellieri</a:t>
            </a:r>
            <a:r>
              <a:rPr lang="en-GB" sz="16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1,2,3</a:t>
            </a:r>
            <a:r>
              <a:rPr lang="en-GB" sz="16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 </a:t>
            </a:r>
            <a:r>
              <a:rPr lang="en-GB" sz="160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Carlo Zannini</a:t>
            </a:r>
            <a:r>
              <a:rPr lang="en-GB" sz="1600" baseline="5000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1</a:t>
            </a:r>
            <a:r>
              <a:rPr lang="en-GB" sz="160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 </a:t>
            </a:r>
            <a:r>
              <a:rPr lang="en-GB" sz="16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Adnan Ghribi</a:t>
            </a:r>
            <a:r>
              <a:rPr lang="en-GB" sz="16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2,3</a:t>
            </a:r>
            <a:r>
              <a:rPr lang="en-GB" sz="16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 Mauro Migliorati</a:t>
            </a:r>
            <a:r>
              <a:rPr lang="en-GB" sz="16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4,5</a:t>
            </a:r>
            <a:r>
              <a:rPr lang="en-GB" sz="16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 and Mikhail Zobov</a:t>
            </a:r>
            <a:r>
              <a:rPr lang="en-GB" sz="16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4,5</a:t>
            </a:r>
          </a:p>
          <a:p>
            <a:pPr algn="ctr">
              <a:lnSpc>
                <a:spcPct val="150000"/>
              </a:lnSpc>
            </a:pPr>
            <a:endParaRPr lang="en-GB" sz="9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1</a:t>
            </a:r>
            <a:r>
              <a:rPr lang="en-GB" sz="11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CERN </a:t>
            </a:r>
            <a:r>
              <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2</a:t>
            </a:r>
            <a:r>
              <a:rPr lang="en-GB" sz="11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University of Caen Normandy </a:t>
            </a:r>
            <a:r>
              <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3</a:t>
            </a:r>
            <a:r>
              <a:rPr lang="en-GB" sz="11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GANIL </a:t>
            </a:r>
            <a:r>
              <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4</a:t>
            </a:r>
            <a:r>
              <a:rPr lang="en-GB" sz="11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Sapienza University of Rome </a:t>
            </a:r>
            <a:r>
              <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5</a:t>
            </a:r>
            <a:r>
              <a:rPr lang="en-GB" sz="11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INFN</a:t>
            </a:r>
            <a:endPar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endParaRPr lang="en-GB" sz="4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3783E048-59B2-0CD1-AEF0-EB27F4BBFC12}"/>
              </a:ext>
            </a:extLst>
          </p:cNvPr>
          <p:cNvSpPr txBox="1"/>
          <p:nvPr/>
        </p:nvSpPr>
        <p:spPr>
          <a:xfrm>
            <a:off x="-9" y="5097358"/>
            <a:ext cx="12192004" cy="873957"/>
          </a:xfrm>
          <a:prstGeom prst="rect">
            <a:avLst/>
          </a:prstGeom>
          <a:noFill/>
          <a:ln>
            <a:noFill/>
          </a:ln>
        </p:spPr>
        <p:txBody>
          <a:bodyPr wrap="square" rtlCol="0">
            <a:spAutoFit/>
            <a:scene3d>
              <a:camera prst="orthographicFront"/>
              <a:lightRig rig="threePt" dir="t"/>
            </a:scene3d>
            <a:sp3d>
              <a:bevelT w="0" h="0"/>
              <a:bevelB w="6350" h="101600"/>
              <a:contourClr>
                <a:srgbClr val="0C343D"/>
              </a:contourClr>
            </a:sp3d>
          </a:bodyPr>
          <a:lstStyle/>
          <a:p>
            <a:pPr algn="ctr"/>
            <a:endParaRPr lang="en-GB" sz="8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600" b="1" i="0" dirty="0">
                <a:solidFill>
                  <a:schemeClr val="bg1"/>
                </a:solidFill>
                <a:effectLst/>
                <a:latin typeface="Calisto MT" panose="02040603050505030304" pitchFamily="18" charset="0"/>
              </a:rPr>
              <a:t>                     - 70th ICFA Advanced Beam Dynamics Workshop on High-Luminosity Circular </a:t>
            </a:r>
            <a:r>
              <a:rPr lang="en-GB" sz="1600" b="1" i="0" dirty="0" err="1">
                <a:solidFill>
                  <a:schemeClr val="bg1"/>
                </a:solidFill>
                <a:effectLst/>
                <a:latin typeface="Calisto MT" panose="02040603050505030304" pitchFamily="18" charset="0"/>
              </a:rPr>
              <a:t>e⁺e</a:t>
            </a:r>
            <a:r>
              <a:rPr lang="en-GB" sz="1600" b="1" i="0" dirty="0">
                <a:solidFill>
                  <a:schemeClr val="bg1"/>
                </a:solidFill>
                <a:effectLst/>
                <a:latin typeface="Calisto MT" panose="02040603050505030304" pitchFamily="18" charset="0"/>
              </a:rPr>
              <a:t>⁻ Colliders </a:t>
            </a:r>
          </a:p>
          <a:p>
            <a:pPr algn="ctr">
              <a:lnSpc>
                <a:spcPct val="150000"/>
              </a:lnSpc>
            </a:pPr>
            <a:endParaRPr lang="en-GB" sz="9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endParaRPr lang="en-GB" sz="4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p:txBody>
      </p:sp>
      <p:pic>
        <p:nvPicPr>
          <p:cNvPr id="3" name="Picture 2" descr="A black background with white text&#10;&#10;AI-generated content may be incorrect.">
            <a:extLst>
              <a:ext uri="{FF2B5EF4-FFF2-40B4-BE49-F238E27FC236}">
                <a16:creationId xmlns:a16="http://schemas.microsoft.com/office/drawing/2014/main" id="{39251CFC-DEDE-4CEA-E8AF-313E2B50606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285" y="5176846"/>
            <a:ext cx="1485707" cy="629362"/>
          </a:xfrm>
          <a:prstGeom prst="rect">
            <a:avLst/>
          </a:prstGeom>
        </p:spPr>
      </p:pic>
    </p:spTree>
    <p:extLst>
      <p:ext uri="{BB962C8B-B14F-4D97-AF65-F5344CB8AC3E}">
        <p14:creationId xmlns:p14="http://schemas.microsoft.com/office/powerpoint/2010/main" val="3580188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DF1A3F2-5604-A5B8-6A18-88CD22432E45}"/>
              </a:ext>
            </a:extLst>
          </p:cNvPr>
          <p:cNvSpPr/>
          <p:nvPr/>
        </p:nvSpPr>
        <p:spPr>
          <a:xfrm>
            <a:off x="2765853" y="2918429"/>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a:extLst>
              <a:ext uri="{FF2B5EF4-FFF2-40B4-BE49-F238E27FC236}">
                <a16:creationId xmlns:a16="http://schemas.microsoft.com/office/drawing/2014/main" id="{08F0A172-8061-DE4F-DD9B-CC13EBA8B9F8}"/>
              </a:ext>
            </a:extLst>
          </p:cNvPr>
          <p:cNvPicPr>
            <a:picLocks noChangeAspect="1"/>
          </p:cNvPicPr>
          <p:nvPr/>
        </p:nvPicPr>
        <p:blipFill>
          <a:blip r:embed="rId3">
            <a:extLst>
              <a:ext uri="{28A0092B-C50C-407E-A947-70E740481C1C}">
                <a14:useLocalDpi xmlns:a14="http://schemas.microsoft.com/office/drawing/2010/main" val="0"/>
              </a:ext>
            </a:extLst>
          </a:blip>
          <a:srcRect t="4650" b="4650"/>
          <a:stretch/>
        </p:blipFill>
        <p:spPr>
          <a:xfrm>
            <a:off x="2600668" y="2258631"/>
            <a:ext cx="6447640" cy="3312829"/>
          </a:xfrm>
          <a:prstGeom prst="rect">
            <a:avLst/>
          </a:prstGeom>
        </p:spPr>
      </p:pic>
      <p:grpSp>
        <p:nvGrpSpPr>
          <p:cNvPr id="11" name="Group 10">
            <a:extLst>
              <a:ext uri="{FF2B5EF4-FFF2-40B4-BE49-F238E27FC236}">
                <a16:creationId xmlns:a16="http://schemas.microsoft.com/office/drawing/2014/main" id="{DCAD4B5C-A2D1-5000-1050-51EA28FF5363}"/>
              </a:ext>
            </a:extLst>
          </p:cNvPr>
          <p:cNvGrpSpPr/>
          <p:nvPr/>
        </p:nvGrpSpPr>
        <p:grpSpPr>
          <a:xfrm>
            <a:off x="0" y="6364995"/>
            <a:ext cx="12192000" cy="565697"/>
            <a:chOff x="0" y="6364995"/>
            <a:chExt cx="12192000" cy="565697"/>
          </a:xfrm>
        </p:grpSpPr>
        <p:sp>
          <p:nvSpPr>
            <p:cNvPr id="12" name="Rectangle 11">
              <a:extLst>
                <a:ext uri="{FF2B5EF4-FFF2-40B4-BE49-F238E27FC236}">
                  <a16:creationId xmlns:a16="http://schemas.microsoft.com/office/drawing/2014/main" id="{9AA123DA-CA3C-5DE0-D518-140C6B5E2B5E}"/>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oogle Shape;58;p13">
              <a:extLst>
                <a:ext uri="{FF2B5EF4-FFF2-40B4-BE49-F238E27FC236}">
                  <a16:creationId xmlns:a16="http://schemas.microsoft.com/office/drawing/2014/main" id="{3C76C1CC-B825-5205-1AC1-C79692C14061}"/>
                </a:ext>
              </a:extLst>
            </p:cNvPr>
            <p:cNvPicPr preferRelativeResize="0"/>
            <p:nvPr/>
          </p:nvPicPr>
          <p:blipFill>
            <a:blip r:embed="rId4">
              <a:alphaModFix/>
            </a:blip>
            <a:stretch>
              <a:fillRect/>
            </a:stretch>
          </p:blipFill>
          <p:spPr>
            <a:xfrm>
              <a:off x="153418" y="6364995"/>
              <a:ext cx="578264" cy="565697"/>
            </a:xfrm>
            <a:prstGeom prst="rect">
              <a:avLst/>
            </a:prstGeom>
            <a:noFill/>
            <a:ln>
              <a:noFill/>
            </a:ln>
          </p:spPr>
        </p:pic>
        <p:pic>
          <p:nvPicPr>
            <p:cNvPr id="14" name="Picture 2">
              <a:extLst>
                <a:ext uri="{FF2B5EF4-FFF2-40B4-BE49-F238E27FC236}">
                  <a16:creationId xmlns:a16="http://schemas.microsoft.com/office/drawing/2014/main" id="{6C9E4068-2423-2471-0F05-0F3297C167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1180B576-0673-750A-78AA-F3CB35A3851F}"/>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9" name="Picture 18" descr="A white circle with black text&#10;&#10;AI-generated content may be incorrect.">
              <a:extLst>
                <a:ext uri="{FF2B5EF4-FFF2-40B4-BE49-F238E27FC236}">
                  <a16:creationId xmlns:a16="http://schemas.microsoft.com/office/drawing/2014/main" id="{9E16A6C1-577B-523C-9284-B9BB68ABD95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0" name="Picture 19" descr="A black and white striped background&#10;&#10;AI-generated content may be incorrect.">
              <a:extLst>
                <a:ext uri="{FF2B5EF4-FFF2-40B4-BE49-F238E27FC236}">
                  <a16:creationId xmlns:a16="http://schemas.microsoft.com/office/drawing/2014/main" id="{EB7E7501-C1F8-5675-3AB6-D6B9924C22A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6" name="Rectangle 25">
            <a:extLst>
              <a:ext uri="{FF2B5EF4-FFF2-40B4-BE49-F238E27FC236}">
                <a16:creationId xmlns:a16="http://schemas.microsoft.com/office/drawing/2014/main" id="{81F5EE1C-F428-C5E2-8806-2D6CFCCD1425}"/>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Pentagon 27">
            <a:extLst>
              <a:ext uri="{FF2B5EF4-FFF2-40B4-BE49-F238E27FC236}">
                <a16:creationId xmlns:a16="http://schemas.microsoft.com/office/drawing/2014/main" id="{957D68EB-AA9E-CC35-AE34-49BD2E9BA4D1}"/>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4D400C67-49B7-AE52-B430-FC69E973C668}"/>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TextBox 30">
            <a:extLst>
              <a:ext uri="{FF2B5EF4-FFF2-40B4-BE49-F238E27FC236}">
                <a16:creationId xmlns:a16="http://schemas.microsoft.com/office/drawing/2014/main" id="{59D2250D-A92F-04B2-7832-7CBFC4DEC7E1}"/>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Impedance elements studied</a:t>
            </a:r>
            <a:endParaRPr lang="en-GB" sz="3600" dirty="0">
              <a:solidFill>
                <a:srgbClr val="0C343D"/>
              </a:solidFill>
              <a:latin typeface="Calisto MT" panose="02040603050505030304" pitchFamily="18" charset="0"/>
            </a:endParaRPr>
          </a:p>
        </p:txBody>
      </p:sp>
      <p:cxnSp>
        <p:nvCxnSpPr>
          <p:cNvPr id="32" name="Straight Connector 31">
            <a:extLst>
              <a:ext uri="{FF2B5EF4-FFF2-40B4-BE49-F238E27FC236}">
                <a16:creationId xmlns:a16="http://schemas.microsoft.com/office/drawing/2014/main" id="{7079C7E3-0D6E-DE20-EC4E-3ADC09262A85}"/>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D95FB822-9EE8-F18E-EC82-BF6E9BF13EB3}"/>
              </a:ext>
            </a:extLst>
          </p:cNvPr>
          <p:cNvSpPr txBox="1"/>
          <p:nvPr/>
        </p:nvSpPr>
        <p:spPr>
          <a:xfrm>
            <a:off x="400808" y="1041414"/>
            <a:ext cx="11377682" cy="830997"/>
          </a:xfrm>
          <a:prstGeom prst="rect">
            <a:avLst/>
          </a:prstGeom>
          <a:noFill/>
        </p:spPr>
        <p:txBody>
          <a:bodyPr wrap="square" rtlCol="0">
            <a:spAutoFit/>
          </a:bodyPr>
          <a:lstStyle/>
          <a:p>
            <a:pPr algn="just"/>
            <a:r>
              <a:rPr lang="en-US" sz="2400" dirty="0">
                <a:latin typeface="Calibri Light" panose="020F0302020204030204" pitchFamily="34" charset="0"/>
                <a:ea typeface="Calibri Light" panose="020F0302020204030204" pitchFamily="34" charset="0"/>
                <a:cs typeface="Calibri Light" panose="020F0302020204030204" pitchFamily="34" charset="0"/>
              </a:rPr>
              <a:t>The </a:t>
            </a:r>
            <a:r>
              <a:rPr lang="en-US" sz="24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beam pipe</a:t>
            </a:r>
            <a:r>
              <a:rPr lang="en-US" sz="2400"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 </a:t>
            </a:r>
            <a:r>
              <a:rPr lang="en-US" sz="2400" dirty="0">
                <a:latin typeface="Calibri Light" panose="020F0302020204030204" pitchFamily="34" charset="0"/>
                <a:ea typeface="Calibri Light" panose="020F0302020204030204" pitchFamily="34" charset="0"/>
                <a:cs typeface="Calibri Light" panose="020F0302020204030204" pitchFamily="34" charset="0"/>
              </a:rPr>
              <a:t>is evaluated with </a:t>
            </a:r>
            <a:r>
              <a:rPr lang="en-GB" sz="2400" dirty="0">
                <a:latin typeface="Calibri Light" panose="020F0302020204030204" pitchFamily="34" charset="0"/>
                <a:ea typeface="Calibri Light" panose="020F0302020204030204" pitchFamily="34" charset="0"/>
                <a:cs typeface="Calibri Light" panose="020F0302020204030204" pitchFamily="34" charset="0"/>
              </a:rPr>
              <a:t>IW2D which considers a 90 km-long circular NEG-coated copper pipe. By incorporating numerical form factors, we account for the winglets shape.</a:t>
            </a:r>
          </a:p>
        </p:txBody>
      </p:sp>
      <p:sp>
        <p:nvSpPr>
          <p:cNvPr id="3" name="TextBox 2">
            <a:extLst>
              <a:ext uri="{FF2B5EF4-FFF2-40B4-BE49-F238E27FC236}">
                <a16:creationId xmlns:a16="http://schemas.microsoft.com/office/drawing/2014/main" id="{32F39E77-64DD-5D13-736F-50A7015A4B7A}"/>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10</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728746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375E-6 -3.33333E-6 L 0.04987 -0.13217 " pathEditMode="relative" rAng="0" ptsTypes="AA">
                                      <p:cBhvr>
                                        <p:cTn id="6" dur="2000" fill="hold"/>
                                        <p:tgtEl>
                                          <p:spTgt spid="9"/>
                                        </p:tgtEl>
                                        <p:attrNameLst>
                                          <p:attrName>ppt_x</p:attrName>
                                          <p:attrName>ppt_y</p:attrName>
                                        </p:attrNameLst>
                                      </p:cBhvr>
                                      <p:rCtr x="2487" y="-6620"/>
                                    </p:animMotion>
                                  </p:childTnLst>
                                </p:cTn>
                              </p:par>
                              <p:par>
                                <p:cTn id="7" presetID="6" presetClass="emph" presetSubtype="0" fill="hold" nodeType="withEffect">
                                  <p:stCondLst>
                                    <p:cond delay="0"/>
                                  </p:stCondLst>
                                  <p:childTnLst>
                                    <p:animScale>
                                      <p:cBhvr>
                                        <p:cTn id="8" dur="2000" fill="hold"/>
                                        <p:tgtEl>
                                          <p:spTgt spid="9"/>
                                        </p:tgtEl>
                                      </p:cBhvr>
                                      <p:by x="35000" y="35000"/>
                                    </p:animScale>
                                  </p:childTnLst>
                                </p:cTn>
                              </p:par>
                              <p:par>
                                <p:cTn id="9" presetID="10"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8E8A5FDB-BB5A-B94A-A50D-10F930657AA0}"/>
              </a:ext>
            </a:extLst>
          </p:cNvPr>
          <p:cNvGrpSpPr/>
          <p:nvPr/>
        </p:nvGrpSpPr>
        <p:grpSpPr>
          <a:xfrm>
            <a:off x="0" y="6364995"/>
            <a:ext cx="12192000" cy="565697"/>
            <a:chOff x="0" y="6364995"/>
            <a:chExt cx="12192000" cy="565697"/>
          </a:xfrm>
        </p:grpSpPr>
        <p:sp>
          <p:nvSpPr>
            <p:cNvPr id="12" name="Rectangle 11">
              <a:extLst>
                <a:ext uri="{FF2B5EF4-FFF2-40B4-BE49-F238E27FC236}">
                  <a16:creationId xmlns:a16="http://schemas.microsoft.com/office/drawing/2014/main" id="{EAE7683A-B721-6BA7-F303-580C72887905}"/>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Google Shape;58;p13">
              <a:extLst>
                <a:ext uri="{FF2B5EF4-FFF2-40B4-BE49-F238E27FC236}">
                  <a16:creationId xmlns:a16="http://schemas.microsoft.com/office/drawing/2014/main" id="{F0461471-3317-38A8-21A5-B1FBE6DD8C95}"/>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23" name="Picture 2">
              <a:extLst>
                <a:ext uri="{FF2B5EF4-FFF2-40B4-BE49-F238E27FC236}">
                  <a16:creationId xmlns:a16="http://schemas.microsoft.com/office/drawing/2014/main" id="{DB9FB504-AE19-3A49-8C71-03675F9CF6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78E01E8C-4577-F9A5-C50D-E652BBAE6DC9}"/>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5" name="Picture 24" descr="A white circle with black text&#10;&#10;AI-generated content may be incorrect.">
              <a:extLst>
                <a:ext uri="{FF2B5EF4-FFF2-40B4-BE49-F238E27FC236}">
                  <a16:creationId xmlns:a16="http://schemas.microsoft.com/office/drawing/2014/main" id="{EEDB9311-652A-34BB-112E-84F09E69B3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6" name="Picture 25" descr="A black and white striped background&#10;&#10;AI-generated content may be incorrect.">
              <a:extLst>
                <a:ext uri="{FF2B5EF4-FFF2-40B4-BE49-F238E27FC236}">
                  <a16:creationId xmlns:a16="http://schemas.microsoft.com/office/drawing/2014/main" id="{2850A009-5D09-936A-94BE-226658FC02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2" name="Rectangle 31">
            <a:extLst>
              <a:ext uri="{FF2B5EF4-FFF2-40B4-BE49-F238E27FC236}">
                <a16:creationId xmlns:a16="http://schemas.microsoft.com/office/drawing/2014/main" id="{974A037E-F94F-6028-EF5E-8DB036D38E57}"/>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Pentagon 33">
            <a:extLst>
              <a:ext uri="{FF2B5EF4-FFF2-40B4-BE49-F238E27FC236}">
                <a16:creationId xmlns:a16="http://schemas.microsoft.com/office/drawing/2014/main" id="{130A367D-8CAC-B773-A3E6-0355912933B2}"/>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5" name="Arrow: Pentagon 34">
            <a:extLst>
              <a:ext uri="{FF2B5EF4-FFF2-40B4-BE49-F238E27FC236}">
                <a16:creationId xmlns:a16="http://schemas.microsoft.com/office/drawing/2014/main" id="{1D510375-07D5-2735-28B5-1600E27724C6}"/>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8" name="Oval 37">
            <a:extLst>
              <a:ext uri="{FF2B5EF4-FFF2-40B4-BE49-F238E27FC236}">
                <a16:creationId xmlns:a16="http://schemas.microsoft.com/office/drawing/2014/main" id="{03E4B0C6-F5B7-B8F7-8F7C-7C6CFCA8CC10}"/>
              </a:ext>
            </a:extLst>
          </p:cNvPr>
          <p:cNvSpPr/>
          <p:nvPr/>
        </p:nvSpPr>
        <p:spPr>
          <a:xfrm>
            <a:off x="2765853" y="2918429"/>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9" name="Picture 38">
            <a:extLst>
              <a:ext uri="{FF2B5EF4-FFF2-40B4-BE49-F238E27FC236}">
                <a16:creationId xmlns:a16="http://schemas.microsoft.com/office/drawing/2014/main" id="{5CAB68D4-2A0D-A2BE-8CFC-4D51B2B16758}"/>
              </a:ext>
            </a:extLst>
          </p:cNvPr>
          <p:cNvPicPr>
            <a:picLocks noChangeAspect="1"/>
          </p:cNvPicPr>
          <p:nvPr/>
        </p:nvPicPr>
        <p:blipFill>
          <a:blip r:embed="rId7">
            <a:extLst>
              <a:ext uri="{28A0092B-C50C-407E-A947-70E740481C1C}">
                <a14:useLocalDpi xmlns:a14="http://schemas.microsoft.com/office/drawing/2010/main" val="0"/>
              </a:ext>
            </a:extLst>
          </a:blip>
          <a:srcRect t="23" b="23"/>
          <a:stretch/>
        </p:blipFill>
        <p:spPr>
          <a:xfrm>
            <a:off x="5194971" y="2320176"/>
            <a:ext cx="2219606" cy="1140434"/>
          </a:xfrm>
          <a:prstGeom prst="rect">
            <a:avLst/>
          </a:prstGeom>
        </p:spPr>
      </p:pic>
      <p:pic>
        <p:nvPicPr>
          <p:cNvPr id="40" name="Google Shape;213;p26">
            <a:extLst>
              <a:ext uri="{FF2B5EF4-FFF2-40B4-BE49-F238E27FC236}">
                <a16:creationId xmlns:a16="http://schemas.microsoft.com/office/drawing/2014/main" id="{FDAD1474-0D40-FF41-7F13-705E444DD628}"/>
              </a:ext>
            </a:extLst>
          </p:cNvPr>
          <p:cNvPicPr preferRelativeResize="0">
            <a:picLocks noChangeAspect="1"/>
          </p:cNvPicPr>
          <p:nvPr/>
        </p:nvPicPr>
        <p:blipFill>
          <a:blip r:embed="rId8">
            <a:extLst>
              <a:ext uri="{28A0092B-C50C-407E-A947-70E740481C1C}">
                <a14:useLocalDpi xmlns:a14="http://schemas.microsoft.com/office/drawing/2010/main" val="0"/>
              </a:ext>
            </a:extLst>
          </a:blip>
          <a:srcRect/>
          <a:stretch/>
        </p:blipFill>
        <p:spPr>
          <a:xfrm>
            <a:off x="3098605" y="1830536"/>
            <a:ext cx="6193568" cy="4096534"/>
          </a:xfrm>
          <a:prstGeom prst="rect">
            <a:avLst/>
          </a:prstGeom>
          <a:noFill/>
          <a:ln>
            <a:noFill/>
          </a:ln>
        </p:spPr>
      </p:pic>
      <p:sp>
        <p:nvSpPr>
          <p:cNvPr id="44" name="TextBox 43">
            <a:extLst>
              <a:ext uri="{FF2B5EF4-FFF2-40B4-BE49-F238E27FC236}">
                <a16:creationId xmlns:a16="http://schemas.microsoft.com/office/drawing/2014/main" id="{60ED8AC1-AF32-F3F8-A01A-F139B80D4A7B}"/>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Impedance elements studied</a:t>
            </a:r>
            <a:endParaRPr lang="en-GB" sz="3600" dirty="0">
              <a:solidFill>
                <a:srgbClr val="0C343D"/>
              </a:solidFill>
              <a:latin typeface="Calisto MT" panose="02040603050505030304" pitchFamily="18" charset="0"/>
            </a:endParaRPr>
          </a:p>
        </p:txBody>
      </p:sp>
      <p:cxnSp>
        <p:nvCxnSpPr>
          <p:cNvPr id="45" name="Straight Connector 44">
            <a:extLst>
              <a:ext uri="{FF2B5EF4-FFF2-40B4-BE49-F238E27FC236}">
                <a16:creationId xmlns:a16="http://schemas.microsoft.com/office/drawing/2014/main" id="{C61D4E82-C446-841F-4DB7-5DF1FE82BE40}"/>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910FCF96-4976-1BD8-00E8-8C13BFAC5696}"/>
              </a:ext>
            </a:extLst>
          </p:cNvPr>
          <p:cNvSpPr txBox="1"/>
          <p:nvPr/>
        </p:nvSpPr>
        <p:spPr>
          <a:xfrm>
            <a:off x="400808" y="1041414"/>
            <a:ext cx="11377682" cy="830997"/>
          </a:xfrm>
          <a:prstGeom prst="rect">
            <a:avLst/>
          </a:prstGeom>
          <a:noFill/>
        </p:spPr>
        <p:txBody>
          <a:bodyPr wrap="square" rtlCol="0">
            <a:spAutoFit/>
          </a:bodyPr>
          <a:lstStyle/>
          <a:p>
            <a:pPr algn="just"/>
            <a:r>
              <a:rPr lang="en-US" sz="24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Beam halo collimators</a:t>
            </a:r>
            <a:r>
              <a:rPr lang="en-US" sz="2400"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 </a:t>
            </a:r>
            <a:r>
              <a:rPr lang="en-US" sz="2400" dirty="0">
                <a:latin typeface="Calibri Light" panose="020F0302020204030204" pitchFamily="34" charset="0"/>
                <a:ea typeface="Calibri Light" panose="020F0302020204030204" pitchFamily="34" charset="0"/>
                <a:cs typeface="Calibri Light" panose="020F0302020204030204" pitchFamily="34" charset="0"/>
              </a:rPr>
              <a:t>and </a:t>
            </a:r>
            <a:r>
              <a:rPr lang="en-US" sz="24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synchrotron radiation </a:t>
            </a:r>
            <a:r>
              <a:rPr lang="en-US" sz="2400" dirty="0">
                <a:latin typeface="Calibri Light" panose="020F0302020204030204" pitchFamily="34" charset="0"/>
                <a:ea typeface="Calibri Light" panose="020F0302020204030204" pitchFamily="34" charset="0"/>
                <a:cs typeface="Calibri Light" panose="020F0302020204030204" pitchFamily="34" charset="0"/>
              </a:rPr>
              <a:t>collimators</a:t>
            </a:r>
            <a:r>
              <a:rPr lang="en-GB" sz="2400" dirty="0">
                <a:latin typeface="Calibri Light" panose="020F0302020204030204" pitchFamily="34" charset="0"/>
                <a:ea typeface="Calibri Light" panose="020F0302020204030204" pitchFamily="34" charset="0"/>
                <a:cs typeface="Calibri Light" panose="020F0302020204030204" pitchFamily="34" charset="0"/>
              </a:rPr>
              <a:t> were evaluated using CST simulations, considering a 15-degree taper angle.</a:t>
            </a:r>
            <a:r>
              <a:rPr lang="en-US" sz="2400" dirty="0">
                <a:latin typeface="Calibri Light" panose="020F0302020204030204" pitchFamily="34" charset="0"/>
                <a:ea typeface="Calibri Light" panose="020F0302020204030204" pitchFamily="34" charset="0"/>
                <a:cs typeface="Calibri Light" panose="020F0302020204030204" pitchFamily="34" charset="0"/>
              </a:rPr>
              <a:t> </a:t>
            </a:r>
          </a:p>
        </p:txBody>
      </p:sp>
      <p:sp>
        <p:nvSpPr>
          <p:cNvPr id="2" name="TextBox 1">
            <a:extLst>
              <a:ext uri="{FF2B5EF4-FFF2-40B4-BE49-F238E27FC236}">
                <a16:creationId xmlns:a16="http://schemas.microsoft.com/office/drawing/2014/main" id="{FB67E7C1-E14E-2860-A57E-F7A38B047B55}"/>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11</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151558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91667E-6 7.40741E-7 L 0.25782 0.02106 " pathEditMode="relative" rAng="0" ptsTypes="AA">
                                      <p:cBhvr>
                                        <p:cTn id="6" dur="2000" fill="hold"/>
                                        <p:tgtEl>
                                          <p:spTgt spid="40"/>
                                        </p:tgtEl>
                                        <p:attrNameLst>
                                          <p:attrName>ppt_x</p:attrName>
                                          <p:attrName>ppt_y</p:attrName>
                                        </p:attrNameLst>
                                      </p:cBhvr>
                                      <p:rCtr x="12891" y="1042"/>
                                    </p:animMotion>
                                  </p:childTnLst>
                                </p:cTn>
                              </p:par>
                              <p:par>
                                <p:cTn id="7" presetID="6" presetClass="emph" presetSubtype="0" fill="hold" nodeType="withEffect">
                                  <p:stCondLst>
                                    <p:cond delay="0"/>
                                  </p:stCondLst>
                                  <p:childTnLst>
                                    <p:animScale>
                                      <p:cBhvr>
                                        <p:cTn id="8" dur="2000" fill="hold"/>
                                        <p:tgtEl>
                                          <p:spTgt spid="40"/>
                                        </p:tgtEl>
                                      </p:cBhvr>
                                      <p:by x="35000" y="35000"/>
                                    </p:animScale>
                                  </p:childTnLst>
                                </p:cTn>
                              </p:par>
                              <p:par>
                                <p:cTn id="9" presetID="10" presetClass="entr" presetSubtype="0" fill="hold" nodeType="withEffect">
                                  <p:stCondLst>
                                    <p:cond delay="150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10" presetClass="entr" presetSubtype="0" fill="hold" grpId="0" nodeType="withEffect">
                                  <p:stCondLst>
                                    <p:cond delay="200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053040-27C2-0C1B-4763-0FCD3E77FE35}"/>
            </a:ext>
          </a:extLst>
        </p:cNvPr>
        <p:cNvGrpSpPr/>
        <p:nvPr/>
      </p:nvGrpSpPr>
      <p:grpSpPr>
        <a:xfrm>
          <a:off x="0" y="0"/>
          <a:ext cx="0" cy="0"/>
          <a:chOff x="0" y="0"/>
          <a:chExt cx="0" cy="0"/>
        </a:xfrm>
      </p:grpSpPr>
      <p:grpSp>
        <p:nvGrpSpPr>
          <p:cNvPr id="10" name="Group 9">
            <a:extLst>
              <a:ext uri="{FF2B5EF4-FFF2-40B4-BE49-F238E27FC236}">
                <a16:creationId xmlns:a16="http://schemas.microsoft.com/office/drawing/2014/main" id="{6BBB08CB-5581-D503-EFD2-4662E6BE541F}"/>
              </a:ext>
            </a:extLst>
          </p:cNvPr>
          <p:cNvGrpSpPr/>
          <p:nvPr/>
        </p:nvGrpSpPr>
        <p:grpSpPr>
          <a:xfrm>
            <a:off x="0" y="6364995"/>
            <a:ext cx="12192000" cy="565697"/>
            <a:chOff x="0" y="6364995"/>
            <a:chExt cx="12192000" cy="565697"/>
          </a:xfrm>
        </p:grpSpPr>
        <p:sp>
          <p:nvSpPr>
            <p:cNvPr id="16" name="Rectangle 15">
              <a:extLst>
                <a:ext uri="{FF2B5EF4-FFF2-40B4-BE49-F238E27FC236}">
                  <a16:creationId xmlns:a16="http://schemas.microsoft.com/office/drawing/2014/main" id="{D6993DE3-BB30-E235-F3C7-7FAD7BD804C7}"/>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Google Shape;58;p13">
              <a:extLst>
                <a:ext uri="{FF2B5EF4-FFF2-40B4-BE49-F238E27FC236}">
                  <a16:creationId xmlns:a16="http://schemas.microsoft.com/office/drawing/2014/main" id="{0F716828-56AF-16DC-ECB5-814EDA2EDC92}"/>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9" name="Picture 2">
              <a:extLst>
                <a:ext uri="{FF2B5EF4-FFF2-40B4-BE49-F238E27FC236}">
                  <a16:creationId xmlns:a16="http://schemas.microsoft.com/office/drawing/2014/main" id="{DECC007C-951D-5E4F-CAC3-A0A0656F95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6F9BB39E-A9D0-32A4-5153-FC4829FCE286}"/>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1" name="Picture 20" descr="A white circle with black text&#10;&#10;AI-generated content may be incorrect.">
              <a:extLst>
                <a:ext uri="{FF2B5EF4-FFF2-40B4-BE49-F238E27FC236}">
                  <a16:creationId xmlns:a16="http://schemas.microsoft.com/office/drawing/2014/main" id="{CB0FE5F6-E27D-B022-E7CE-F2CCE4C1D2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2" name="Picture 21" descr="A black and white striped background&#10;&#10;AI-generated content may be incorrect.">
              <a:extLst>
                <a:ext uri="{FF2B5EF4-FFF2-40B4-BE49-F238E27FC236}">
                  <a16:creationId xmlns:a16="http://schemas.microsoft.com/office/drawing/2014/main" id="{590E88D5-493B-9326-6DDC-32CE0E89EBF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8" name="Rectangle 27">
            <a:extLst>
              <a:ext uri="{FF2B5EF4-FFF2-40B4-BE49-F238E27FC236}">
                <a16:creationId xmlns:a16="http://schemas.microsoft.com/office/drawing/2014/main" id="{F4C5BEE7-A2D1-102D-0D1D-84C6E9023425}"/>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Pentagon 29">
            <a:extLst>
              <a:ext uri="{FF2B5EF4-FFF2-40B4-BE49-F238E27FC236}">
                <a16:creationId xmlns:a16="http://schemas.microsoft.com/office/drawing/2014/main" id="{240B3829-4F81-D752-1A8B-BA167E3D6957}"/>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Arrow: Pentagon 30">
            <a:extLst>
              <a:ext uri="{FF2B5EF4-FFF2-40B4-BE49-F238E27FC236}">
                <a16:creationId xmlns:a16="http://schemas.microsoft.com/office/drawing/2014/main" id="{24CFAE32-F301-8C1B-F656-88BB977070FE}"/>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mc:AlternateContent xmlns:mc="http://schemas.openxmlformats.org/markup-compatibility/2006" xmlns:a14="http://schemas.microsoft.com/office/drawing/2010/main">
        <mc:Choice Requires="a14">
          <p:graphicFrame>
            <p:nvGraphicFramePr>
              <p:cNvPr id="33" name="Table 32">
                <a:extLst>
                  <a:ext uri="{FF2B5EF4-FFF2-40B4-BE49-F238E27FC236}">
                    <a16:creationId xmlns:a16="http://schemas.microsoft.com/office/drawing/2014/main" id="{8449312D-973D-E420-C624-813C488261D2}"/>
                  </a:ext>
                </a:extLst>
              </p:cNvPr>
              <p:cNvGraphicFramePr>
                <a:graphicFrameLocks noGrp="1"/>
              </p:cNvGraphicFramePr>
              <p:nvPr>
                <p:extLst>
                  <p:ext uri="{D42A27DB-BD31-4B8C-83A1-F6EECF244321}">
                    <p14:modId xmlns:p14="http://schemas.microsoft.com/office/powerpoint/2010/main" val="590250863"/>
                  </p:ext>
                </p:extLst>
              </p:nvPr>
            </p:nvGraphicFramePr>
            <p:xfrm>
              <a:off x="846700" y="2310064"/>
              <a:ext cx="6868326" cy="3203920"/>
            </p:xfrm>
            <a:graphic>
              <a:graphicData uri="http://schemas.openxmlformats.org/drawingml/2006/table">
                <a:tbl>
                  <a:tblPr firstRow="1" bandRow="1">
                    <a:tableStyleId>{5C22544A-7EE6-4342-B048-85BDC9FD1C3A}</a:tableStyleId>
                  </a:tblPr>
                  <a:tblGrid>
                    <a:gridCol w="1144721">
                      <a:extLst>
                        <a:ext uri="{9D8B030D-6E8A-4147-A177-3AD203B41FA5}">
                          <a16:colId xmlns:a16="http://schemas.microsoft.com/office/drawing/2014/main" val="3507103859"/>
                        </a:ext>
                      </a:extLst>
                    </a:gridCol>
                    <a:gridCol w="1144721">
                      <a:extLst>
                        <a:ext uri="{9D8B030D-6E8A-4147-A177-3AD203B41FA5}">
                          <a16:colId xmlns:a16="http://schemas.microsoft.com/office/drawing/2014/main" val="3370820143"/>
                        </a:ext>
                      </a:extLst>
                    </a:gridCol>
                    <a:gridCol w="1144721">
                      <a:extLst>
                        <a:ext uri="{9D8B030D-6E8A-4147-A177-3AD203B41FA5}">
                          <a16:colId xmlns:a16="http://schemas.microsoft.com/office/drawing/2014/main" val="4035807865"/>
                        </a:ext>
                      </a:extLst>
                    </a:gridCol>
                    <a:gridCol w="1144721">
                      <a:extLst>
                        <a:ext uri="{9D8B030D-6E8A-4147-A177-3AD203B41FA5}">
                          <a16:colId xmlns:a16="http://schemas.microsoft.com/office/drawing/2014/main" val="1424550335"/>
                        </a:ext>
                      </a:extLst>
                    </a:gridCol>
                    <a:gridCol w="1144721">
                      <a:extLst>
                        <a:ext uri="{9D8B030D-6E8A-4147-A177-3AD203B41FA5}">
                          <a16:colId xmlns:a16="http://schemas.microsoft.com/office/drawing/2014/main" val="2447161475"/>
                        </a:ext>
                      </a:extLst>
                    </a:gridCol>
                    <a:gridCol w="1144721">
                      <a:extLst>
                        <a:ext uri="{9D8B030D-6E8A-4147-A177-3AD203B41FA5}">
                          <a16:colId xmlns:a16="http://schemas.microsoft.com/office/drawing/2014/main" val="3945572939"/>
                        </a:ext>
                      </a:extLst>
                    </a:gridCol>
                  </a:tblGrid>
                  <a:tr h="334235">
                    <a:tc>
                      <a:txBody>
                        <a:bodyPr/>
                        <a:lstStyle/>
                        <a:p>
                          <a:pPr algn="ctr"/>
                          <a:r>
                            <a:rPr lang="en-US" sz="1400" dirty="0">
                              <a:solidFill>
                                <a:schemeClr val="tx1"/>
                              </a:solidFill>
                              <a:latin typeface="Cambria Math" panose="02040503050406030204" pitchFamily="18" charset="0"/>
                              <a:ea typeface="Cambria Math" panose="02040503050406030204" pitchFamily="18" charset="0"/>
                            </a:rPr>
                            <a:t>Name</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Length (m)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gap/2 (mm)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Material</a:t>
                          </a:r>
                        </a:p>
                      </a:txBody>
                      <a:tcPr anchor="ctr">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sSub>
                                <m:sSubPr>
                                  <m:ctrlPr>
                                    <a:rPr lang="en-GB" sz="1400" i="1" smtClean="0">
                                      <a:solidFill>
                                        <a:schemeClr val="tx1"/>
                                      </a:solidFill>
                                      <a:latin typeface="Cambria Math" panose="02040503050406030204" pitchFamily="18" charset="0"/>
                                      <a:ea typeface="Cambria Math" panose="02040503050406030204" pitchFamily="18" charset="0"/>
                                    </a:rPr>
                                  </m:ctrlPr>
                                </m:sSubPr>
                                <m:e>
                                  <m:r>
                                    <m:rPr>
                                      <m:nor/>
                                    </m:rPr>
                                    <a:rPr lang="en-GB" sz="1400" dirty="0" smtClean="0">
                                      <a:solidFill>
                                        <a:schemeClr val="tx1"/>
                                      </a:solidFill>
                                      <a:latin typeface="Cambria Math" panose="02040503050406030204" pitchFamily="18" charset="0"/>
                                      <a:ea typeface="Cambria Math" panose="02040503050406030204" pitchFamily="18" charset="0"/>
                                    </a:rPr>
                                    <m:t>β</m:t>
                                  </m:r>
                                </m:e>
                                <m:sub>
                                  <m:r>
                                    <a:rPr lang="fr-CH" sz="1400" b="1" i="1" smtClean="0">
                                      <a:solidFill>
                                        <a:schemeClr val="tx1"/>
                                      </a:solidFill>
                                      <a:latin typeface="Cambria Math" panose="02040503050406030204" pitchFamily="18" charset="0"/>
                                      <a:ea typeface="Cambria Math" panose="02040503050406030204" pitchFamily="18" charset="0"/>
                                    </a:rPr>
                                    <m:t>𝒙</m:t>
                                  </m:r>
                                </m:sub>
                              </m:sSub>
                            </m:oMath>
                          </a14:m>
                          <a:r>
                            <a:rPr lang="en-US" sz="1400" dirty="0">
                              <a:solidFill>
                                <a:schemeClr val="tx1"/>
                              </a:solidFill>
                              <a:latin typeface="Cambria Math" panose="02040503050406030204" pitchFamily="18" charset="0"/>
                              <a:ea typeface="Cambria Math" panose="02040503050406030204" pitchFamily="18" charset="0"/>
                            </a:rPr>
                            <a:t> (m)</a:t>
                          </a:r>
                        </a:p>
                      </a:txBody>
                      <a:tcPr anchor="ctr">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sSub>
                                <m:sSubPr>
                                  <m:ctrlPr>
                                    <a:rPr lang="en-GB" sz="1400" i="1" dirty="0" smtClean="0">
                                      <a:solidFill>
                                        <a:schemeClr val="tx1"/>
                                      </a:solidFill>
                                      <a:latin typeface="Cambria Math" panose="02040503050406030204" pitchFamily="18" charset="0"/>
                                      <a:ea typeface="Cambria Math" panose="02040503050406030204" pitchFamily="18" charset="0"/>
                                    </a:rPr>
                                  </m:ctrlPr>
                                </m:sSubPr>
                                <m:e>
                                  <m:r>
                                    <m:rPr>
                                      <m:nor/>
                                    </m:rPr>
                                    <a:rPr lang="en-GB" sz="1400" dirty="0" smtClean="0">
                                      <a:solidFill>
                                        <a:schemeClr val="tx1"/>
                                      </a:solidFill>
                                      <a:latin typeface="Cambria Math" panose="02040503050406030204" pitchFamily="18" charset="0"/>
                                      <a:ea typeface="Cambria Math" panose="02040503050406030204" pitchFamily="18" charset="0"/>
                                    </a:rPr>
                                    <m:t>β</m:t>
                                  </m:r>
                                </m:e>
                                <m:sub>
                                  <m:r>
                                    <a:rPr lang="fr-CH" sz="1400" b="1" i="1" dirty="0" smtClean="0">
                                      <a:solidFill>
                                        <a:schemeClr val="tx1"/>
                                      </a:solidFill>
                                      <a:latin typeface="Cambria Math" panose="02040503050406030204" pitchFamily="18" charset="0"/>
                                      <a:ea typeface="Cambria Math" panose="02040503050406030204" pitchFamily="18" charset="0"/>
                                    </a:rPr>
                                    <m:t>𝒚</m:t>
                                  </m:r>
                                </m:sub>
                              </m:sSub>
                            </m:oMath>
                          </a14:m>
                          <a:r>
                            <a:rPr lang="en-US" sz="1400" dirty="0">
                              <a:solidFill>
                                <a:schemeClr val="tx1"/>
                              </a:solidFill>
                              <a:latin typeface="Cambria Math" panose="02040503050406030204" pitchFamily="18" charset="0"/>
                              <a:ea typeface="Cambria Math" panose="02040503050406030204" pitchFamily="18" charset="0"/>
                            </a:rPr>
                            <a:t> (m)</a:t>
                          </a:r>
                        </a:p>
                      </a:txBody>
                      <a:tcPr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3081332"/>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tcp.h.b1</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0.25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6.7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MoGr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517.98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755.84</a:t>
                          </a:r>
                        </a:p>
                      </a:txBody>
                      <a:tcPr marL="7620" marR="7620" marT="7620"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51096912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tcp.v.b1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0.25</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2.4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MoGr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519.09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756.98</a:t>
                          </a:r>
                        </a:p>
                      </a:txBody>
                      <a:tcPr marL="7620" marR="7620" marT="7620" marB="0" anchor="ctr">
                        <a:noFill/>
                      </a:tcPr>
                    </a:tc>
                    <a:extLst>
                      <a:ext uri="{0D108BD9-81ED-4DB2-BD59-A6C34878D82A}">
                        <a16:rowId xmlns:a16="http://schemas.microsoft.com/office/drawing/2014/main" val="112637316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tcs.h1.b1</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3.7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117.58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789.74</a:t>
                          </a:r>
                        </a:p>
                      </a:txBody>
                      <a:tcPr marL="7620" marR="7620" marT="7620" marB="0" anchor="ctr">
                        <a:noFill/>
                      </a:tcPr>
                    </a:tc>
                    <a:extLst>
                      <a:ext uri="{0D108BD9-81ED-4DB2-BD59-A6C34878D82A}">
                        <a16:rowId xmlns:a16="http://schemas.microsoft.com/office/drawing/2014/main" val="1057935888"/>
                      </a:ext>
                    </a:extLst>
                  </a:tr>
                  <a:tr h="220745">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tcs.v1.b1</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421.47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587.39</a:t>
                          </a:r>
                        </a:p>
                      </a:txBody>
                      <a:tcPr marL="7620" marR="7620" marT="7620" marB="0" anchor="ctr">
                        <a:noFill/>
                      </a:tcPr>
                    </a:tc>
                    <a:extLst>
                      <a:ext uri="{0D108BD9-81ED-4DB2-BD59-A6C34878D82A}">
                        <a16:rowId xmlns:a16="http://schemas.microsoft.com/office/drawing/2014/main" val="3072021208"/>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5.1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214.69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759.20</a:t>
                          </a:r>
                        </a:p>
                      </a:txBody>
                      <a:tcPr marL="7620" marR="7620" marT="7620" marB="0" anchor="ctr">
                        <a:noFill/>
                      </a:tcPr>
                    </a:tc>
                    <a:extLst>
                      <a:ext uri="{0D108BD9-81ED-4DB2-BD59-A6C34878D82A}">
                        <a16:rowId xmlns:a16="http://schemas.microsoft.com/office/drawing/2014/main" val="317552000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tcs.v2.b1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2.9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32.80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827.50</a:t>
                          </a:r>
                        </a:p>
                      </a:txBody>
                      <a:tcPr marL="7620" marR="7620" marT="7620" marB="0" anchor="ctr">
                        <a:noFill/>
                      </a:tcPr>
                    </a:tc>
                    <a:extLst>
                      <a:ext uri="{0D108BD9-81ED-4DB2-BD59-A6C34878D82A}">
                        <a16:rowId xmlns:a16="http://schemas.microsoft.com/office/drawing/2014/main" val="68390222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tcp.hp.b1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0.25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4.2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a:t>
                          </a:r>
                          <a:r>
                            <a:rPr lang="en-GB" sz="1100" b="0" i="0" u="none" strike="noStrike" dirty="0" err="1">
                              <a:solidFill>
                                <a:srgbClr val="000000"/>
                              </a:solidFill>
                              <a:effectLst/>
                              <a:latin typeface="Cambria Math" panose="02040503050406030204" pitchFamily="18" charset="0"/>
                              <a:ea typeface="Cambria Math" panose="02040503050406030204" pitchFamily="18" charset="0"/>
                            </a:rPr>
                            <a:t>MoGr</a:t>
                          </a:r>
                          <a:r>
                            <a:rPr lang="en-GB" sz="1100" b="0" i="0" u="none" strike="noStrike" dirty="0">
                              <a:solidFill>
                                <a:srgbClr val="000000"/>
                              </a:solidFill>
                              <a:effectLst/>
                              <a:latin typeface="Cambria Math" panose="02040503050406030204" pitchFamily="18" charset="0"/>
                              <a:ea typeface="Cambria Math" panose="02040503050406030204" pitchFamily="18" charset="0"/>
                            </a:rPr>
                            <a:t>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72.05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125.94</a:t>
                          </a:r>
                        </a:p>
                      </a:txBody>
                      <a:tcPr marL="7620" marR="7620" marT="7620" marB="0" anchor="ctr">
                        <a:noFill/>
                      </a:tcPr>
                    </a:tc>
                    <a:extLst>
                      <a:ext uri="{0D108BD9-81ED-4DB2-BD59-A6C34878D82A}">
                        <a16:rowId xmlns:a16="http://schemas.microsoft.com/office/drawing/2014/main" val="4087672697"/>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tcs.hp1.b1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4.6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64.12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186.88</a:t>
                          </a:r>
                        </a:p>
                      </a:txBody>
                      <a:tcPr marL="7620" marR="7620" marT="7620" marB="0" anchor="ctr">
                        <a:noFill/>
                      </a:tcPr>
                    </a:tc>
                    <a:extLst>
                      <a:ext uri="{0D108BD9-81ED-4DB2-BD59-A6C34878D82A}">
                        <a16:rowId xmlns:a16="http://schemas.microsoft.com/office/drawing/2014/main" val="1936431108"/>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tcs.hp2.b1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16.7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855.10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368.74</a:t>
                          </a:r>
                        </a:p>
                      </a:txBody>
                      <a:tcPr marL="7620" marR="7620" marT="7620" marB="0" anchor="ctr">
                        <a:noFill/>
                      </a:tcPr>
                    </a:tc>
                    <a:extLst>
                      <a:ext uri="{0D108BD9-81ED-4DB2-BD59-A6C34878D82A}">
                        <a16:rowId xmlns:a16="http://schemas.microsoft.com/office/drawing/2014/main" val="2845319444"/>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tcr.h.wl.2.b1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0.1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17</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W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2056.83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8840.68</a:t>
                          </a:r>
                        </a:p>
                      </a:txBody>
                      <a:tcPr marL="7620" marR="7620" marT="7620" marB="0" anchor="ctr">
                        <a:noFill/>
                      </a:tcPr>
                    </a:tc>
                    <a:extLst>
                      <a:ext uri="{0D108BD9-81ED-4DB2-BD59-A6C34878D82A}">
                        <a16:rowId xmlns:a16="http://schemas.microsoft.com/office/drawing/2014/main" val="353502732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extLst>
                      <a:ext uri="{0D108BD9-81ED-4DB2-BD59-A6C34878D82A}">
                        <a16:rowId xmlns:a16="http://schemas.microsoft.com/office/drawing/2014/main" val="3243859721"/>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extLst>
                      <a:ext uri="{0D108BD9-81ED-4DB2-BD59-A6C34878D82A}">
                        <a16:rowId xmlns:a16="http://schemas.microsoft.com/office/drawing/2014/main" val="3255955614"/>
                      </a:ext>
                    </a:extLst>
                  </a:tr>
                  <a:tr h="220745">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tcr.h.c2.1.b1</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0.1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16</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W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2099.51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5012.40</a:t>
                          </a:r>
                        </a:p>
                      </a:txBody>
                      <a:tcPr marL="7620" marR="7620" marT="7620"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49368384"/>
                      </a:ext>
                    </a:extLst>
                  </a:tr>
                </a:tbl>
              </a:graphicData>
            </a:graphic>
          </p:graphicFrame>
        </mc:Choice>
        <mc:Fallback xmlns="">
          <p:graphicFrame>
            <p:nvGraphicFramePr>
              <p:cNvPr id="33" name="Table 32">
                <a:extLst>
                  <a:ext uri="{FF2B5EF4-FFF2-40B4-BE49-F238E27FC236}">
                    <a16:creationId xmlns:a16="http://schemas.microsoft.com/office/drawing/2014/main" id="{8449312D-973D-E420-C624-813C488261D2}"/>
                  </a:ext>
                </a:extLst>
              </p:cNvPr>
              <p:cNvGraphicFramePr>
                <a:graphicFrameLocks noGrp="1"/>
              </p:cNvGraphicFramePr>
              <p:nvPr>
                <p:extLst>
                  <p:ext uri="{D42A27DB-BD31-4B8C-83A1-F6EECF244321}">
                    <p14:modId xmlns:p14="http://schemas.microsoft.com/office/powerpoint/2010/main" val="590250863"/>
                  </p:ext>
                </p:extLst>
              </p:nvPr>
            </p:nvGraphicFramePr>
            <p:xfrm>
              <a:off x="846700" y="2310064"/>
              <a:ext cx="6868326" cy="3203920"/>
            </p:xfrm>
            <a:graphic>
              <a:graphicData uri="http://schemas.openxmlformats.org/drawingml/2006/table">
                <a:tbl>
                  <a:tblPr firstRow="1" bandRow="1">
                    <a:tableStyleId>{5C22544A-7EE6-4342-B048-85BDC9FD1C3A}</a:tableStyleId>
                  </a:tblPr>
                  <a:tblGrid>
                    <a:gridCol w="1144721">
                      <a:extLst>
                        <a:ext uri="{9D8B030D-6E8A-4147-A177-3AD203B41FA5}">
                          <a16:colId xmlns:a16="http://schemas.microsoft.com/office/drawing/2014/main" val="3507103859"/>
                        </a:ext>
                      </a:extLst>
                    </a:gridCol>
                    <a:gridCol w="1144721">
                      <a:extLst>
                        <a:ext uri="{9D8B030D-6E8A-4147-A177-3AD203B41FA5}">
                          <a16:colId xmlns:a16="http://schemas.microsoft.com/office/drawing/2014/main" val="3370820143"/>
                        </a:ext>
                      </a:extLst>
                    </a:gridCol>
                    <a:gridCol w="1144721">
                      <a:extLst>
                        <a:ext uri="{9D8B030D-6E8A-4147-A177-3AD203B41FA5}">
                          <a16:colId xmlns:a16="http://schemas.microsoft.com/office/drawing/2014/main" val="4035807865"/>
                        </a:ext>
                      </a:extLst>
                    </a:gridCol>
                    <a:gridCol w="1144721">
                      <a:extLst>
                        <a:ext uri="{9D8B030D-6E8A-4147-A177-3AD203B41FA5}">
                          <a16:colId xmlns:a16="http://schemas.microsoft.com/office/drawing/2014/main" val="1424550335"/>
                        </a:ext>
                      </a:extLst>
                    </a:gridCol>
                    <a:gridCol w="1144721">
                      <a:extLst>
                        <a:ext uri="{9D8B030D-6E8A-4147-A177-3AD203B41FA5}">
                          <a16:colId xmlns:a16="http://schemas.microsoft.com/office/drawing/2014/main" val="2447161475"/>
                        </a:ext>
                      </a:extLst>
                    </a:gridCol>
                    <a:gridCol w="1144721">
                      <a:extLst>
                        <a:ext uri="{9D8B030D-6E8A-4147-A177-3AD203B41FA5}">
                          <a16:colId xmlns:a16="http://schemas.microsoft.com/office/drawing/2014/main" val="3945572939"/>
                        </a:ext>
                      </a:extLst>
                    </a:gridCol>
                  </a:tblGrid>
                  <a:tr h="334235">
                    <a:tc>
                      <a:txBody>
                        <a:bodyPr/>
                        <a:lstStyle/>
                        <a:p>
                          <a:pPr algn="ctr"/>
                          <a:r>
                            <a:rPr lang="en-US" sz="1400" dirty="0">
                              <a:solidFill>
                                <a:schemeClr val="tx1"/>
                              </a:solidFill>
                              <a:latin typeface="Cambria Math" panose="02040503050406030204" pitchFamily="18" charset="0"/>
                              <a:ea typeface="Cambria Math" panose="02040503050406030204" pitchFamily="18" charset="0"/>
                            </a:rPr>
                            <a:t>Name</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Length (m)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gap/2 (mm)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Material</a:t>
                          </a:r>
                        </a:p>
                      </a:txBody>
                      <a:tcPr anchor="ctr">
                        <a:lnB w="12700" cap="flat" cmpd="sng" algn="ctr">
                          <a:solidFill>
                            <a:schemeClr val="tx1"/>
                          </a:solidFill>
                          <a:prstDash val="solid"/>
                          <a:round/>
                          <a:headEnd type="none" w="med" len="med"/>
                          <a:tailEnd type="none" w="med" len="med"/>
                        </a:lnB>
                        <a:noFill/>
                      </a:tcPr>
                    </a:tc>
                    <a:tc>
                      <a:txBody>
                        <a:bodyPr/>
                        <a:lstStyle/>
                        <a:p>
                          <a:endParaRPr lang="en-US"/>
                        </a:p>
                      </a:txBody>
                      <a:tcPr anchor="ctr">
                        <a:lnB w="12700" cap="flat" cmpd="sng" algn="ctr">
                          <a:solidFill>
                            <a:schemeClr val="tx1"/>
                          </a:solidFill>
                          <a:prstDash val="solid"/>
                          <a:round/>
                          <a:headEnd type="none" w="med" len="med"/>
                          <a:tailEnd type="none" w="med" len="med"/>
                        </a:lnB>
                        <a:blipFill>
                          <a:blip r:embed="rId7"/>
                          <a:stretch>
                            <a:fillRect l="-400532" t="-1818" r="-101064" b="-878182"/>
                          </a:stretch>
                        </a:blipFill>
                      </a:tcPr>
                    </a:tc>
                    <a:tc>
                      <a:txBody>
                        <a:bodyPr/>
                        <a:lstStyle/>
                        <a:p>
                          <a:endParaRPr lang="en-US"/>
                        </a:p>
                      </a:txBody>
                      <a:tcPr anchor="ctr">
                        <a:lnB w="12700" cap="flat" cmpd="sng" algn="ctr">
                          <a:solidFill>
                            <a:schemeClr val="tx1"/>
                          </a:solidFill>
                          <a:prstDash val="solid"/>
                          <a:round/>
                          <a:headEnd type="none" w="med" len="med"/>
                          <a:tailEnd type="none" w="med" len="med"/>
                        </a:lnB>
                        <a:blipFill>
                          <a:blip r:embed="rId7"/>
                          <a:stretch>
                            <a:fillRect l="-500532" t="-1818" r="-1064" b="-878182"/>
                          </a:stretch>
                        </a:blipFill>
                      </a:tcPr>
                    </a:tc>
                    <a:extLst>
                      <a:ext uri="{0D108BD9-81ED-4DB2-BD59-A6C34878D82A}">
                        <a16:rowId xmlns:a16="http://schemas.microsoft.com/office/drawing/2014/main" val="2563081332"/>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tcp.h.b1</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0.25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6.7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MoGr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517.98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755.84</a:t>
                          </a:r>
                        </a:p>
                      </a:txBody>
                      <a:tcPr marL="7620" marR="7620" marT="7620"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51096912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tcp.v.b1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0.25</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2.4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MoGr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519.09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756.98</a:t>
                          </a:r>
                        </a:p>
                      </a:txBody>
                      <a:tcPr marL="7620" marR="7620" marT="7620" marB="0" anchor="ctr">
                        <a:noFill/>
                      </a:tcPr>
                    </a:tc>
                    <a:extLst>
                      <a:ext uri="{0D108BD9-81ED-4DB2-BD59-A6C34878D82A}">
                        <a16:rowId xmlns:a16="http://schemas.microsoft.com/office/drawing/2014/main" val="112637316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tcs.h1.b1</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3.7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117.58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789.74</a:t>
                          </a:r>
                        </a:p>
                      </a:txBody>
                      <a:tcPr marL="7620" marR="7620" marT="7620" marB="0" anchor="ctr">
                        <a:noFill/>
                      </a:tcPr>
                    </a:tc>
                    <a:extLst>
                      <a:ext uri="{0D108BD9-81ED-4DB2-BD59-A6C34878D82A}">
                        <a16:rowId xmlns:a16="http://schemas.microsoft.com/office/drawing/2014/main" val="1057935888"/>
                      </a:ext>
                    </a:extLst>
                  </a:tr>
                  <a:tr h="220745">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tcs.v1.b1</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421.47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587.39</a:t>
                          </a:r>
                        </a:p>
                      </a:txBody>
                      <a:tcPr marL="7620" marR="7620" marT="7620" marB="0" anchor="ctr">
                        <a:noFill/>
                      </a:tcPr>
                    </a:tc>
                    <a:extLst>
                      <a:ext uri="{0D108BD9-81ED-4DB2-BD59-A6C34878D82A}">
                        <a16:rowId xmlns:a16="http://schemas.microsoft.com/office/drawing/2014/main" val="3072021208"/>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5.1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214.69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759.20</a:t>
                          </a:r>
                        </a:p>
                      </a:txBody>
                      <a:tcPr marL="7620" marR="7620" marT="7620" marB="0" anchor="ctr">
                        <a:noFill/>
                      </a:tcPr>
                    </a:tc>
                    <a:extLst>
                      <a:ext uri="{0D108BD9-81ED-4DB2-BD59-A6C34878D82A}">
                        <a16:rowId xmlns:a16="http://schemas.microsoft.com/office/drawing/2014/main" val="317552000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tcs.v2.b1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2.9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32.80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827.50</a:t>
                          </a:r>
                        </a:p>
                      </a:txBody>
                      <a:tcPr marL="7620" marR="7620" marT="7620" marB="0" anchor="ctr">
                        <a:noFill/>
                      </a:tcPr>
                    </a:tc>
                    <a:extLst>
                      <a:ext uri="{0D108BD9-81ED-4DB2-BD59-A6C34878D82A}">
                        <a16:rowId xmlns:a16="http://schemas.microsoft.com/office/drawing/2014/main" val="68390222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tcp.hp.b1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0.25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4.2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a:t>
                          </a:r>
                          <a:r>
                            <a:rPr lang="en-GB" sz="1100" b="0" i="0" u="none" strike="noStrike" dirty="0" err="1">
                              <a:solidFill>
                                <a:srgbClr val="000000"/>
                              </a:solidFill>
                              <a:effectLst/>
                              <a:latin typeface="Cambria Math" panose="02040503050406030204" pitchFamily="18" charset="0"/>
                              <a:ea typeface="Cambria Math" panose="02040503050406030204" pitchFamily="18" charset="0"/>
                            </a:rPr>
                            <a:t>MoGr</a:t>
                          </a:r>
                          <a:r>
                            <a:rPr lang="en-GB" sz="1100" b="0" i="0" u="none" strike="noStrike" dirty="0">
                              <a:solidFill>
                                <a:srgbClr val="000000"/>
                              </a:solidFill>
                              <a:effectLst/>
                              <a:latin typeface="Cambria Math" panose="02040503050406030204" pitchFamily="18" charset="0"/>
                              <a:ea typeface="Cambria Math" panose="02040503050406030204" pitchFamily="18" charset="0"/>
                            </a:rPr>
                            <a:t>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72.05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125.94</a:t>
                          </a:r>
                        </a:p>
                      </a:txBody>
                      <a:tcPr marL="7620" marR="7620" marT="7620" marB="0" anchor="ctr">
                        <a:noFill/>
                      </a:tcPr>
                    </a:tc>
                    <a:extLst>
                      <a:ext uri="{0D108BD9-81ED-4DB2-BD59-A6C34878D82A}">
                        <a16:rowId xmlns:a16="http://schemas.microsoft.com/office/drawing/2014/main" val="4087672697"/>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tcs.hp1.b1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4.6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64.12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186.88</a:t>
                          </a:r>
                        </a:p>
                      </a:txBody>
                      <a:tcPr marL="7620" marR="7620" marT="7620" marB="0" anchor="ctr">
                        <a:noFill/>
                      </a:tcPr>
                    </a:tc>
                    <a:extLst>
                      <a:ext uri="{0D108BD9-81ED-4DB2-BD59-A6C34878D82A}">
                        <a16:rowId xmlns:a16="http://schemas.microsoft.com/office/drawing/2014/main" val="1936431108"/>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tcs.hp2.b1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16.7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855.10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368.74</a:t>
                          </a:r>
                        </a:p>
                      </a:txBody>
                      <a:tcPr marL="7620" marR="7620" marT="7620" marB="0" anchor="ctr">
                        <a:noFill/>
                      </a:tcPr>
                    </a:tc>
                    <a:extLst>
                      <a:ext uri="{0D108BD9-81ED-4DB2-BD59-A6C34878D82A}">
                        <a16:rowId xmlns:a16="http://schemas.microsoft.com/office/drawing/2014/main" val="2845319444"/>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tcr.h.wl.2.b1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0.1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17</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W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2056.83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8840.68</a:t>
                          </a:r>
                        </a:p>
                      </a:txBody>
                      <a:tcPr marL="7620" marR="7620" marT="7620" marB="0" anchor="ctr">
                        <a:noFill/>
                      </a:tcPr>
                    </a:tc>
                    <a:extLst>
                      <a:ext uri="{0D108BD9-81ED-4DB2-BD59-A6C34878D82A}">
                        <a16:rowId xmlns:a16="http://schemas.microsoft.com/office/drawing/2014/main" val="353502732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extLst>
                      <a:ext uri="{0D108BD9-81ED-4DB2-BD59-A6C34878D82A}">
                        <a16:rowId xmlns:a16="http://schemas.microsoft.com/office/drawing/2014/main" val="3243859721"/>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extLst>
                      <a:ext uri="{0D108BD9-81ED-4DB2-BD59-A6C34878D82A}">
                        <a16:rowId xmlns:a16="http://schemas.microsoft.com/office/drawing/2014/main" val="3255955614"/>
                      </a:ext>
                    </a:extLst>
                  </a:tr>
                  <a:tr h="220745">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tcr.h.c2.1.b1</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0.1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16</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W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2099.51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5012.40</a:t>
                          </a:r>
                        </a:p>
                      </a:txBody>
                      <a:tcPr marL="7620" marR="7620" marT="7620"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49368384"/>
                      </a:ext>
                    </a:extLst>
                  </a:tr>
                </a:tbl>
              </a:graphicData>
            </a:graphic>
          </p:graphicFrame>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A00F5AEB-871E-E9E7-2089-DBF89EDD7083}"/>
                  </a:ext>
                </a:extLst>
              </p:cNvPr>
              <p:cNvSpPr txBox="1"/>
              <p:nvPr/>
            </p:nvSpPr>
            <p:spPr>
              <a:xfrm>
                <a:off x="7848841" y="3570041"/>
                <a:ext cx="3622962" cy="533223"/>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sSubSup>
                        <m:sSubSupPr>
                          <m:ctrlPr>
                            <a:rPr lang="en-US" sz="2400" i="1" smtClean="0">
                              <a:latin typeface="Cambria Math" panose="02040503050406030204" pitchFamily="18" charset="0"/>
                            </a:rPr>
                          </m:ctrlPr>
                        </m:sSubSupPr>
                        <m:e>
                          <m:r>
                            <m:rPr>
                              <m:sty m:val="p"/>
                            </m:rPr>
                            <a:rPr lang="en-US" sz="2400" i="0">
                              <a:latin typeface="Cambria Math" panose="02040503050406030204" pitchFamily="18" charset="0"/>
                            </a:rPr>
                            <m:t>Z</m:t>
                          </m:r>
                        </m:e>
                        <m:sub>
                          <m:r>
                            <m:rPr>
                              <m:sty m:val="p"/>
                            </m:rPr>
                            <a:rPr lang="en-US" sz="2400" b="0" i="0" smtClean="0">
                              <a:latin typeface="Cambria Math" panose="02040503050406030204" pitchFamily="18" charset="0"/>
                            </a:rPr>
                            <m:t>CST</m:t>
                          </m:r>
                        </m:sub>
                        <m:sup>
                          <m:r>
                            <m:rPr>
                              <m:sty m:val="p"/>
                            </m:rPr>
                            <a:rPr lang="en-US" sz="2400" b="0" i="0" smtClean="0">
                              <a:latin typeface="Cambria Math" panose="02040503050406030204" pitchFamily="18" charset="0"/>
                              <a:ea typeface="Calibri Light" panose="020F0302020204030204" pitchFamily="34" charset="0"/>
                              <a:cs typeface="Calibri Light" panose="020F0302020204030204" pitchFamily="34" charset="0"/>
                            </a:rPr>
                            <m:t>coll</m:t>
                          </m:r>
                        </m:sup>
                      </m:sSubSup>
                      <m:r>
                        <a:rPr lang="en-US" sz="2400" b="0" i="0" smtClean="0">
                          <a:latin typeface="Cambria Math" panose="02040503050406030204" pitchFamily="18" charset="0"/>
                        </a:rPr>
                        <m:t>=</m:t>
                      </m:r>
                      <m:sSubSup>
                        <m:sSubSupPr>
                          <m:ctrlPr>
                            <a:rPr lang="en-US" sz="2400" i="1" smtClean="0">
                              <a:solidFill>
                                <a:srgbClr val="006666"/>
                              </a:solidFill>
                              <a:latin typeface="Cambria Math" panose="02040503050406030204" pitchFamily="18" charset="0"/>
                            </a:rPr>
                          </m:ctrlPr>
                        </m:sSubSupPr>
                        <m:e>
                          <m:r>
                            <m:rPr>
                              <m:sty m:val="p"/>
                            </m:rPr>
                            <a:rPr lang="en-US" sz="2400" i="0">
                              <a:solidFill>
                                <a:srgbClr val="006666"/>
                              </a:solidFill>
                              <a:latin typeface="Cambria Math" panose="02040503050406030204" pitchFamily="18" charset="0"/>
                            </a:rPr>
                            <m:t>Z</m:t>
                          </m:r>
                        </m:e>
                        <m:sub>
                          <m:r>
                            <m:rPr>
                              <m:sty m:val="p"/>
                            </m:rPr>
                            <a:rPr lang="en-US" sz="2400" b="0" i="0" smtClean="0">
                              <a:solidFill>
                                <a:srgbClr val="006666"/>
                              </a:solidFill>
                              <a:latin typeface="Cambria Math" panose="02040503050406030204" pitchFamily="18" charset="0"/>
                            </a:rPr>
                            <m:t>R</m:t>
                          </m:r>
                          <m:r>
                            <m:rPr>
                              <m:sty m:val="p"/>
                            </m:rPr>
                            <a:rPr lang="fr-CH" sz="2400" b="0" i="0" smtClean="0">
                              <a:solidFill>
                                <a:srgbClr val="006666"/>
                              </a:solidFill>
                              <a:latin typeface="Cambria Math" panose="02040503050406030204" pitchFamily="18" charset="0"/>
                            </a:rPr>
                            <m:t>W</m:t>
                          </m:r>
                        </m:sub>
                        <m:sup>
                          <m:r>
                            <m:rPr>
                              <m:sty m:val="p"/>
                            </m:rPr>
                            <a:rPr lang="en-US" sz="2400" i="0">
                              <a:solidFill>
                                <a:srgbClr val="006666"/>
                              </a:solidFill>
                              <a:latin typeface="Cambria Math" panose="02040503050406030204" pitchFamily="18" charset="0"/>
                              <a:ea typeface="Calibri Light" panose="020F0302020204030204" pitchFamily="34" charset="0"/>
                              <a:cs typeface="Calibri Light" panose="020F0302020204030204" pitchFamily="34" charset="0"/>
                            </a:rPr>
                            <m:t>coll</m:t>
                          </m:r>
                        </m:sup>
                      </m:sSubSup>
                      <m:r>
                        <a:rPr lang="en-US" sz="2400" b="0" i="0" smtClean="0">
                          <a:latin typeface="Cambria Math" panose="02040503050406030204" pitchFamily="18" charset="0"/>
                          <a:ea typeface="Calibri Light" panose="020F0302020204030204" pitchFamily="34" charset="0"/>
                          <a:cs typeface="Calibri Light" panose="020F0302020204030204" pitchFamily="34" charset="0"/>
                        </a:rPr>
                        <m:t>+</m:t>
                      </m:r>
                      <m:sSubSup>
                        <m:sSubSupPr>
                          <m:ctrlPr>
                            <a:rPr lang="en-US" sz="2400" i="1" smtClean="0">
                              <a:solidFill>
                                <a:srgbClr val="A91363"/>
                              </a:solidFill>
                              <a:latin typeface="Cambria Math" panose="02040503050406030204" pitchFamily="18" charset="0"/>
                            </a:rPr>
                          </m:ctrlPr>
                        </m:sSubSupPr>
                        <m:e>
                          <m:r>
                            <m:rPr>
                              <m:sty m:val="p"/>
                            </m:rPr>
                            <a:rPr lang="en-US" sz="2400" i="0">
                              <a:solidFill>
                                <a:srgbClr val="A91363"/>
                              </a:solidFill>
                              <a:latin typeface="Cambria Math" panose="02040503050406030204" pitchFamily="18" charset="0"/>
                            </a:rPr>
                            <m:t>Z</m:t>
                          </m:r>
                        </m:e>
                        <m:sub>
                          <m:r>
                            <m:rPr>
                              <m:sty m:val="p"/>
                            </m:rPr>
                            <a:rPr lang="en-US" sz="2400" b="0" i="0" smtClean="0">
                              <a:solidFill>
                                <a:srgbClr val="A91363"/>
                              </a:solidFill>
                              <a:latin typeface="Cambria Math" panose="02040503050406030204" pitchFamily="18" charset="0"/>
                            </a:rPr>
                            <m:t>geom</m:t>
                          </m:r>
                        </m:sub>
                        <m:sup>
                          <m:r>
                            <m:rPr>
                              <m:sty m:val="p"/>
                            </m:rPr>
                            <a:rPr lang="en-US" sz="2400" i="0">
                              <a:solidFill>
                                <a:srgbClr val="A91363"/>
                              </a:solidFill>
                              <a:latin typeface="Cambria Math" panose="02040503050406030204" pitchFamily="18" charset="0"/>
                              <a:ea typeface="Calibri Light" panose="020F0302020204030204" pitchFamily="34" charset="0"/>
                              <a:cs typeface="Calibri Light" panose="020F0302020204030204" pitchFamily="34" charset="0"/>
                            </a:rPr>
                            <m:t>coll</m:t>
                          </m:r>
                        </m:sup>
                      </m:sSubSup>
                    </m:oMath>
                  </m:oMathPara>
                </a14:m>
                <a:endParaRPr lang="en-GB" sz="2400" dirty="0">
                  <a:latin typeface="Calibri Light" panose="020F0302020204030204" pitchFamily="34" charset="0"/>
                  <a:ea typeface="Calibri Light" panose="020F0302020204030204" pitchFamily="34" charset="0"/>
                  <a:cs typeface="Calibri Light" panose="020F0302020204030204" pitchFamily="34" charset="0"/>
                </a:endParaRPr>
              </a:p>
            </p:txBody>
          </p:sp>
        </mc:Choice>
        <mc:Fallback xmlns="">
          <p:sp>
            <p:nvSpPr>
              <p:cNvPr id="34" name="TextBox 33">
                <a:extLst>
                  <a:ext uri="{FF2B5EF4-FFF2-40B4-BE49-F238E27FC236}">
                    <a16:creationId xmlns:a16="http://schemas.microsoft.com/office/drawing/2014/main" id="{A00F5AEB-871E-E9E7-2089-DBF89EDD7083}"/>
                  </a:ext>
                </a:extLst>
              </p:cNvPr>
              <p:cNvSpPr txBox="1">
                <a:spLocks noRot="1" noChangeAspect="1" noMove="1" noResize="1" noEditPoints="1" noAdjustHandles="1" noChangeArrowheads="1" noChangeShapeType="1" noTextEdit="1"/>
              </p:cNvSpPr>
              <p:nvPr/>
            </p:nvSpPr>
            <p:spPr>
              <a:xfrm>
                <a:off x="7848841" y="3570041"/>
                <a:ext cx="3622962" cy="533223"/>
              </a:xfrm>
              <a:prstGeom prst="rect">
                <a:avLst/>
              </a:prstGeom>
              <a:blipFill>
                <a:blip r:embed="rId8"/>
                <a:stretch>
                  <a:fillRect/>
                </a:stretch>
              </a:blipFill>
            </p:spPr>
            <p:txBody>
              <a:bodyPr/>
              <a:lstStyle/>
              <a:p>
                <a:r>
                  <a:rPr lang="en-US">
                    <a:noFill/>
                  </a:rPr>
                  <a:t> </a:t>
                </a:r>
              </a:p>
            </p:txBody>
          </p:sp>
        </mc:Fallback>
      </mc:AlternateContent>
      <p:sp>
        <p:nvSpPr>
          <p:cNvPr id="39" name="TextBox 38">
            <a:extLst>
              <a:ext uri="{FF2B5EF4-FFF2-40B4-BE49-F238E27FC236}">
                <a16:creationId xmlns:a16="http://schemas.microsoft.com/office/drawing/2014/main" id="{540D44A1-2B09-1DFF-3AAB-358C638324C4}"/>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Impedance elements studied</a:t>
            </a:r>
            <a:endParaRPr lang="en-GB" sz="3600" dirty="0">
              <a:solidFill>
                <a:srgbClr val="0C343D"/>
              </a:solidFill>
              <a:latin typeface="Calisto MT" panose="02040603050505030304" pitchFamily="18" charset="0"/>
            </a:endParaRPr>
          </a:p>
        </p:txBody>
      </p:sp>
      <p:cxnSp>
        <p:nvCxnSpPr>
          <p:cNvPr id="40" name="Straight Connector 39">
            <a:extLst>
              <a:ext uri="{FF2B5EF4-FFF2-40B4-BE49-F238E27FC236}">
                <a16:creationId xmlns:a16="http://schemas.microsoft.com/office/drawing/2014/main" id="{E7683034-9FBC-2E37-EB05-A356B3CD1605}"/>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E2E5A158-D7FB-645D-14BD-92F1308D20FE}"/>
              </a:ext>
            </a:extLst>
          </p:cNvPr>
          <p:cNvSpPr txBox="1"/>
          <p:nvPr/>
        </p:nvSpPr>
        <p:spPr>
          <a:xfrm>
            <a:off x="400808" y="1041414"/>
            <a:ext cx="11377682" cy="1015663"/>
          </a:xfrm>
          <a:prstGeom prst="rect">
            <a:avLst/>
          </a:prstGeom>
          <a:noFill/>
        </p:spPr>
        <p:txBody>
          <a:bodyPr wrap="square" rtlCol="0">
            <a:spAutoFit/>
          </a:bodyPr>
          <a:lstStyle/>
          <a:p>
            <a:pPr algn="just"/>
            <a:r>
              <a:rPr lang="en-GB" sz="2000" b="1" dirty="0">
                <a:latin typeface="Calibri Light" panose="020F0302020204030204" pitchFamily="34" charset="0"/>
                <a:ea typeface="Calibri Light" panose="020F0302020204030204" pitchFamily="34" charset="0"/>
                <a:cs typeface="Calibri Light" panose="020F0302020204030204" pitchFamily="34" charset="0"/>
              </a:rPr>
              <a:t>Total collimator impedance</a:t>
            </a:r>
            <a:r>
              <a:rPr lang="en-GB" sz="2000" dirty="0">
                <a:latin typeface="Calibri Light" panose="020F0302020204030204" pitchFamily="34" charset="0"/>
                <a:ea typeface="Calibri Light" panose="020F0302020204030204" pitchFamily="34" charset="0"/>
                <a:cs typeface="Calibri Light" panose="020F0302020204030204" pitchFamily="34" charset="0"/>
              </a:rPr>
              <a:t> obtained from </a:t>
            </a:r>
            <a:r>
              <a:rPr lang="en-GB" sz="2000" b="1" dirty="0">
                <a:latin typeface="Calibri Light" panose="020F0302020204030204" pitchFamily="34" charset="0"/>
                <a:ea typeface="Calibri Light" panose="020F0302020204030204" pitchFamily="34" charset="0"/>
                <a:cs typeface="Calibri Light" panose="020F0302020204030204" pitchFamily="34" charset="0"/>
              </a:rPr>
              <a:t>CST</a:t>
            </a:r>
            <a:r>
              <a:rPr lang="en-GB" sz="2000" dirty="0">
                <a:latin typeface="Calibri Light" panose="020F0302020204030204" pitchFamily="34" charset="0"/>
                <a:ea typeface="Calibri Light" panose="020F0302020204030204" pitchFamily="34" charset="0"/>
                <a:cs typeface="Calibri Light" panose="020F0302020204030204" pitchFamily="34" charset="0"/>
              </a:rPr>
              <a:t> simulations is considered as the sum of the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resistive contribution </a:t>
            </a:r>
            <a:r>
              <a:rPr lang="en-GB" sz="2000" dirty="0">
                <a:latin typeface="Calibri Light" panose="020F0302020204030204" pitchFamily="34" charset="0"/>
                <a:ea typeface="Calibri Light" panose="020F0302020204030204" pitchFamily="34" charset="0"/>
                <a:cs typeface="Calibri Light" panose="020F0302020204030204" pitchFamily="34" charset="0"/>
              </a:rPr>
              <a:t>associated with the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collimator gap</a:t>
            </a:r>
            <a:r>
              <a:rPr lang="en-GB" sz="2000" dirty="0">
                <a:latin typeface="Calibri Light" panose="020F0302020204030204" pitchFamily="34" charset="0"/>
                <a:ea typeface="Calibri Light" panose="020F0302020204030204" pitchFamily="34" charset="0"/>
                <a:cs typeface="Calibri Light" panose="020F0302020204030204" pitchFamily="34" charset="0"/>
              </a:rPr>
              <a:t>, which can be analytically evaluated using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IW2D</a:t>
            </a:r>
            <a:r>
              <a:rPr lang="en-GB" sz="2000" dirty="0">
                <a:latin typeface="Calibri Light" panose="020F0302020204030204" pitchFamily="34" charset="0"/>
                <a:ea typeface="Calibri Light" panose="020F0302020204030204" pitchFamily="34" charset="0"/>
                <a:cs typeface="Calibri Light" panose="020F0302020204030204" pitchFamily="34" charset="0"/>
              </a:rPr>
              <a:t> and the </a:t>
            </a:r>
            <a:r>
              <a:rPr lang="en-GB" sz="2000" b="1" dirty="0">
                <a:solidFill>
                  <a:srgbClr val="A91363"/>
                </a:solidFill>
                <a:latin typeface="Calibri Light" panose="020F0302020204030204" pitchFamily="34" charset="0"/>
                <a:ea typeface="Calibri Light" panose="020F0302020204030204" pitchFamily="34" charset="0"/>
                <a:cs typeface="Calibri Light" panose="020F0302020204030204" pitchFamily="34" charset="0"/>
              </a:rPr>
              <a:t>contribution </a:t>
            </a:r>
            <a:r>
              <a:rPr lang="en-GB" sz="2000" dirty="0">
                <a:latin typeface="Calibri Light" panose="020F0302020204030204" pitchFamily="34" charset="0"/>
                <a:ea typeface="Calibri Light" panose="020F0302020204030204" pitchFamily="34" charset="0"/>
                <a:cs typeface="Calibri Light" panose="020F0302020204030204" pitchFamily="34" charset="0"/>
              </a:rPr>
              <a:t>related to the influence</a:t>
            </a:r>
            <a:r>
              <a:rPr lang="en-GB" sz="2000" b="1" dirty="0">
                <a:solidFill>
                  <a:srgbClr val="A91363"/>
                </a:solidFill>
                <a:latin typeface="Calibri Light" panose="020F0302020204030204" pitchFamily="34" charset="0"/>
                <a:ea typeface="Calibri Light" panose="020F0302020204030204" pitchFamily="34" charset="0"/>
                <a:cs typeface="Calibri Light" panose="020F0302020204030204" pitchFamily="34" charset="0"/>
              </a:rPr>
              <a:t> of the taper</a:t>
            </a:r>
            <a:r>
              <a:rPr lang="en-GB" sz="2000" b="1" dirty="0">
                <a:latin typeface="Calibri Light" panose="020F0302020204030204" pitchFamily="34" charset="0"/>
                <a:ea typeface="Calibri Light" panose="020F0302020204030204" pitchFamily="34" charset="0"/>
                <a:cs typeface="Calibri Light" panose="020F0302020204030204" pitchFamily="34" charset="0"/>
              </a:rPr>
              <a:t>.</a:t>
            </a:r>
            <a:r>
              <a:rPr lang="en-GB" sz="2000" dirty="0">
                <a:solidFill>
                  <a:srgbClr val="A91363"/>
                </a:solidFill>
                <a:latin typeface="Calibri Light" panose="020F0302020204030204" pitchFamily="34" charset="0"/>
                <a:ea typeface="Calibri Light" panose="020F0302020204030204" pitchFamily="34" charset="0"/>
                <a:cs typeface="Calibri Light" panose="020F0302020204030204" pitchFamily="34" charset="0"/>
              </a:rPr>
              <a:t> </a:t>
            </a:r>
            <a:r>
              <a:rPr lang="en-GB" sz="2000" dirty="0">
                <a:latin typeface="Calibri Light" panose="020F0302020204030204" pitchFamily="34" charset="0"/>
                <a:ea typeface="Calibri Light" panose="020F0302020204030204" pitchFamily="34" charset="0"/>
                <a:cs typeface="Calibri Light" panose="020F0302020204030204" pitchFamily="34" charset="0"/>
              </a:rPr>
              <a:t>From this point onward, we will refer to this as </a:t>
            </a:r>
            <a:r>
              <a:rPr lang="en-GB" sz="2000" b="1" dirty="0">
                <a:solidFill>
                  <a:srgbClr val="A91363"/>
                </a:solidFill>
                <a:latin typeface="Calibri Light" panose="020F0302020204030204" pitchFamily="34" charset="0"/>
                <a:ea typeface="Calibri Light" panose="020F0302020204030204" pitchFamily="34" charset="0"/>
                <a:cs typeface="Calibri Light" panose="020F0302020204030204" pitchFamily="34" charset="0"/>
              </a:rPr>
              <a:t>“geometric”</a:t>
            </a:r>
            <a:r>
              <a:rPr lang="en-GB" sz="2000" b="1" dirty="0">
                <a:latin typeface="Calibri Light" panose="020F0302020204030204" pitchFamily="34" charset="0"/>
                <a:ea typeface="Calibri Light" panose="020F0302020204030204" pitchFamily="34" charset="0"/>
                <a:cs typeface="Calibri Light" panose="020F0302020204030204" pitchFamily="34" charset="0"/>
              </a:rPr>
              <a:t>.</a:t>
            </a:r>
          </a:p>
        </p:txBody>
      </p:sp>
      <p:sp>
        <p:nvSpPr>
          <p:cNvPr id="2" name="TextBox 1">
            <a:extLst>
              <a:ext uri="{FF2B5EF4-FFF2-40B4-BE49-F238E27FC236}">
                <a16:creationId xmlns:a16="http://schemas.microsoft.com/office/drawing/2014/main" id="{EBCB09B1-3432-EF04-D140-507BC01E5FDA}"/>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12</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95CF7D6-5E04-9618-7474-EC9A9339816C}"/>
                  </a:ext>
                </a:extLst>
              </p:cNvPr>
              <p:cNvSpPr txBox="1"/>
              <p:nvPr/>
            </p:nvSpPr>
            <p:spPr>
              <a:xfrm>
                <a:off x="846699" y="5536314"/>
                <a:ext cx="7002142" cy="415498"/>
              </a:xfrm>
              <a:prstGeom prst="rect">
                <a:avLst/>
              </a:prstGeom>
              <a:noFill/>
            </p:spPr>
            <p:txBody>
              <a:bodyPr wrap="square">
                <a:spAutoFit/>
              </a:bodyPr>
              <a:lstStyle/>
              <a:p>
                <a:r>
                  <a:rPr lang="en-US" sz="1050" dirty="0">
                    <a:latin typeface="Cambria Math" panose="02040503050406030204" pitchFamily="18" charset="0"/>
                    <a:ea typeface="Cambria Math" panose="02040503050406030204" pitchFamily="18" charset="0"/>
                    <a:cs typeface="Calibri" panose="020F0502020204030204" pitchFamily="34" charset="0"/>
                  </a:rPr>
                  <a:t>tcp: primary, </a:t>
                </a:r>
                <a:r>
                  <a:rPr lang="en-US" sz="1050" dirty="0" err="1">
                    <a:latin typeface="Cambria Math" panose="02040503050406030204" pitchFamily="18" charset="0"/>
                    <a:ea typeface="Cambria Math" panose="02040503050406030204" pitchFamily="18" charset="0"/>
                    <a:cs typeface="Calibri" panose="020F0502020204030204" pitchFamily="34" charset="0"/>
                  </a:rPr>
                  <a:t>tcs</a:t>
                </a:r>
                <a:r>
                  <a:rPr lang="en-US" sz="1050" dirty="0">
                    <a:latin typeface="Cambria Math" panose="02040503050406030204" pitchFamily="18" charset="0"/>
                    <a:ea typeface="Cambria Math" panose="02040503050406030204" pitchFamily="18" charset="0"/>
                    <a:cs typeface="Calibri" panose="020F0502020204030204" pitchFamily="34" charset="0"/>
                  </a:rPr>
                  <a:t>: secondary, </a:t>
                </a:r>
                <a:r>
                  <a:rPr lang="en-US" sz="1050" dirty="0" err="1">
                    <a:latin typeface="Cambria Math" panose="02040503050406030204" pitchFamily="18" charset="0"/>
                    <a:ea typeface="Cambria Math" panose="02040503050406030204" pitchFamily="18" charset="0"/>
                    <a:cs typeface="Calibri" panose="020F0502020204030204" pitchFamily="34" charset="0"/>
                  </a:rPr>
                  <a:t>tcr</a:t>
                </a:r>
                <a:r>
                  <a:rPr lang="en-US" sz="1050" dirty="0">
                    <a:latin typeface="Cambria Math" panose="02040503050406030204" pitchFamily="18" charset="0"/>
                    <a:ea typeface="Cambria Math" panose="02040503050406030204" pitchFamily="18" charset="0"/>
                    <a:cs typeface="Calibri" panose="020F0502020204030204" pitchFamily="34" charset="0"/>
                  </a:rPr>
                  <a:t>: synchrotron radiation, h: horizontal, v: vertical, </a:t>
                </a:r>
                <a14:m>
                  <m:oMath xmlns:m="http://schemas.openxmlformats.org/officeDocument/2006/math">
                    <m:sSub>
                      <m:sSubPr>
                        <m:ctrlPr>
                          <a:rPr lang="en-GB" sz="1050" i="1">
                            <a:latin typeface="Cambria Math" panose="02040503050406030204" pitchFamily="18" charset="0"/>
                          </a:rPr>
                        </m:ctrlPr>
                      </m:sSubPr>
                      <m:e>
                        <m:r>
                          <a:rPr lang="en-GB" sz="1050" i="1">
                            <a:latin typeface="Cambria Math" panose="02040503050406030204" pitchFamily="18" charset="0"/>
                            <a:ea typeface="Cambria Math" panose="02040503050406030204" pitchFamily="18" charset="0"/>
                          </a:rPr>
                          <m:t>𝜎</m:t>
                        </m:r>
                      </m:e>
                      <m:sub>
                        <m:r>
                          <a:rPr lang="en-US" sz="1050" i="1">
                            <a:latin typeface="Cambria Math" panose="02040503050406030204" pitchFamily="18" charset="0"/>
                          </a:rPr>
                          <m:t>𝑀𝑜𝐺𝑟</m:t>
                        </m:r>
                      </m:sub>
                    </m:sSub>
                    <m:r>
                      <a:rPr lang="en-US" sz="1050" i="1">
                        <a:latin typeface="Cambria Math" panose="02040503050406030204" pitchFamily="18" charset="0"/>
                      </a:rPr>
                      <m:t>=</m:t>
                    </m:r>
                    <m:sSup>
                      <m:sSupPr>
                        <m:ctrlPr>
                          <a:rPr lang="en-US" sz="1050" i="1">
                            <a:latin typeface="Cambria Math" panose="02040503050406030204" pitchFamily="18" charset="0"/>
                          </a:rPr>
                        </m:ctrlPr>
                      </m:sSupPr>
                      <m:e>
                        <m:r>
                          <a:rPr lang="en-US" sz="1050" i="1">
                            <a:latin typeface="Cambria Math" panose="02040503050406030204" pitchFamily="18" charset="0"/>
                          </a:rPr>
                          <m:t>10</m:t>
                        </m:r>
                      </m:e>
                      <m:sup>
                        <m:r>
                          <a:rPr lang="en-US" sz="1050" i="1">
                            <a:latin typeface="Cambria Math" panose="02040503050406030204" pitchFamily="18" charset="0"/>
                          </a:rPr>
                          <m:t>6</m:t>
                        </m:r>
                      </m:sup>
                    </m:sSup>
                    <m:r>
                      <a:rPr lang="en-US" sz="1050" i="1">
                        <a:latin typeface="Cambria Math" panose="02040503050406030204" pitchFamily="18" charset="0"/>
                      </a:rPr>
                      <m:t> </m:t>
                    </m:r>
                    <m:r>
                      <a:rPr lang="en-US" sz="1050" i="1">
                        <a:latin typeface="Cambria Math" panose="02040503050406030204" pitchFamily="18" charset="0"/>
                      </a:rPr>
                      <m:t>𝑆</m:t>
                    </m:r>
                    <m:r>
                      <a:rPr lang="en-US" sz="1050" i="1">
                        <a:latin typeface="Cambria Math" panose="02040503050406030204" pitchFamily="18" charset="0"/>
                      </a:rPr>
                      <m:t>/</m:t>
                    </m:r>
                    <m:r>
                      <a:rPr lang="en-US" sz="1050" i="1">
                        <a:latin typeface="Cambria Math" panose="02040503050406030204" pitchFamily="18" charset="0"/>
                      </a:rPr>
                      <m:t>𝑚</m:t>
                    </m:r>
                  </m:oMath>
                </a14:m>
                <a:r>
                  <a:rPr lang="en-GB" sz="1050" dirty="0"/>
                  <a:t>, </a:t>
                </a:r>
                <a14:m>
                  <m:oMath xmlns:m="http://schemas.openxmlformats.org/officeDocument/2006/math">
                    <m:sSub>
                      <m:sSubPr>
                        <m:ctrlPr>
                          <a:rPr lang="en-GB" sz="1050" i="1">
                            <a:latin typeface="Cambria Math" panose="02040503050406030204" pitchFamily="18" charset="0"/>
                          </a:rPr>
                        </m:ctrlPr>
                      </m:sSubPr>
                      <m:e>
                        <m:r>
                          <a:rPr lang="en-GB" sz="1050" i="1">
                            <a:latin typeface="Cambria Math" panose="02040503050406030204" pitchFamily="18" charset="0"/>
                            <a:ea typeface="Cambria Math" panose="02040503050406030204" pitchFamily="18" charset="0"/>
                          </a:rPr>
                          <m:t>𝜎</m:t>
                        </m:r>
                      </m:e>
                      <m:sub>
                        <m:r>
                          <a:rPr lang="en-US" sz="1050" i="1">
                            <a:latin typeface="Cambria Math" panose="02040503050406030204" pitchFamily="18" charset="0"/>
                          </a:rPr>
                          <m:t>𝑀𝑜</m:t>
                        </m:r>
                      </m:sub>
                    </m:sSub>
                    <m:r>
                      <a:rPr lang="en-US" sz="1050" i="1">
                        <a:latin typeface="Cambria Math" panose="02040503050406030204" pitchFamily="18" charset="0"/>
                      </a:rPr>
                      <m:t>=</m:t>
                    </m:r>
                    <m:sSup>
                      <m:sSupPr>
                        <m:ctrlPr>
                          <a:rPr lang="en-US" sz="1050" i="1">
                            <a:latin typeface="Cambria Math" panose="02040503050406030204" pitchFamily="18" charset="0"/>
                          </a:rPr>
                        </m:ctrlPr>
                      </m:sSupPr>
                      <m:e>
                        <m:r>
                          <a:rPr lang="en-US" sz="1050" i="1">
                            <a:latin typeface="Cambria Math" panose="02040503050406030204" pitchFamily="18" charset="0"/>
                          </a:rPr>
                          <m:t>1.8 10</m:t>
                        </m:r>
                      </m:e>
                      <m:sup>
                        <m:r>
                          <a:rPr lang="en-US" sz="1050" i="1">
                            <a:latin typeface="Cambria Math" panose="02040503050406030204" pitchFamily="18" charset="0"/>
                          </a:rPr>
                          <m:t>7 </m:t>
                        </m:r>
                      </m:sup>
                    </m:sSup>
                    <m:r>
                      <a:rPr lang="en-US" sz="1050" i="1">
                        <a:latin typeface="Cambria Math" panose="02040503050406030204" pitchFamily="18" charset="0"/>
                      </a:rPr>
                      <m:t> </m:t>
                    </m:r>
                    <m:r>
                      <a:rPr lang="en-US" sz="1050" i="1">
                        <a:latin typeface="Cambria Math" panose="02040503050406030204" pitchFamily="18" charset="0"/>
                      </a:rPr>
                      <m:t>𝑆</m:t>
                    </m:r>
                    <m:r>
                      <a:rPr lang="en-US" sz="1050" i="1">
                        <a:latin typeface="Cambria Math" panose="02040503050406030204" pitchFamily="18" charset="0"/>
                      </a:rPr>
                      <m:t>/</m:t>
                    </m:r>
                    <m:r>
                      <a:rPr lang="en-US" sz="1050" i="1">
                        <a:latin typeface="Cambria Math" panose="02040503050406030204" pitchFamily="18" charset="0"/>
                      </a:rPr>
                      <m:t>𝑚</m:t>
                    </m:r>
                  </m:oMath>
                </a14:m>
                <a:r>
                  <a:rPr lang="en-GB" sz="1050" dirty="0"/>
                  <a:t>, </a:t>
                </a:r>
                <a14:m>
                  <m:oMath xmlns:m="http://schemas.openxmlformats.org/officeDocument/2006/math">
                    <m:sSub>
                      <m:sSubPr>
                        <m:ctrlPr>
                          <a:rPr lang="en-GB" sz="1050" i="1" smtClean="0">
                            <a:latin typeface="Cambria Math" panose="02040503050406030204" pitchFamily="18" charset="0"/>
                          </a:rPr>
                        </m:ctrlPr>
                      </m:sSubPr>
                      <m:e>
                        <m:r>
                          <a:rPr lang="en-GB" sz="1050" i="1" smtClean="0">
                            <a:latin typeface="Cambria Math" panose="02040503050406030204" pitchFamily="18" charset="0"/>
                            <a:ea typeface="Cambria Math" panose="02040503050406030204" pitchFamily="18" charset="0"/>
                          </a:rPr>
                          <m:t>𝜎</m:t>
                        </m:r>
                      </m:e>
                      <m:sub>
                        <m:r>
                          <a:rPr lang="en-US" sz="1050" b="0" i="1" smtClean="0">
                            <a:latin typeface="Cambria Math" panose="02040503050406030204" pitchFamily="18" charset="0"/>
                          </a:rPr>
                          <m:t>𝑊</m:t>
                        </m:r>
                      </m:sub>
                    </m:sSub>
                    <m:r>
                      <a:rPr lang="en-US" sz="1050" b="0" i="1" smtClean="0">
                        <a:latin typeface="Cambria Math" panose="02040503050406030204" pitchFamily="18" charset="0"/>
                      </a:rPr>
                      <m:t>=</m:t>
                    </m:r>
                    <m:sSup>
                      <m:sSupPr>
                        <m:ctrlPr>
                          <a:rPr lang="en-US" sz="1050" b="0" i="1" smtClean="0">
                            <a:latin typeface="Cambria Math" panose="02040503050406030204" pitchFamily="18" charset="0"/>
                          </a:rPr>
                        </m:ctrlPr>
                      </m:sSupPr>
                      <m:e>
                        <m:r>
                          <a:rPr lang="en-US" sz="1050" b="0" i="1" smtClean="0">
                            <a:latin typeface="Cambria Math" panose="02040503050406030204" pitchFamily="18" charset="0"/>
                          </a:rPr>
                          <m:t>1.8 10</m:t>
                        </m:r>
                      </m:e>
                      <m:sup>
                        <m:r>
                          <a:rPr lang="en-US" sz="1050" b="0" i="1" smtClean="0">
                            <a:latin typeface="Cambria Math" panose="02040503050406030204" pitchFamily="18" charset="0"/>
                          </a:rPr>
                          <m:t>7 </m:t>
                        </m:r>
                      </m:sup>
                    </m:sSup>
                    <m:r>
                      <a:rPr lang="en-US" sz="1050" b="0" i="1" smtClean="0">
                        <a:latin typeface="Cambria Math" panose="02040503050406030204" pitchFamily="18" charset="0"/>
                      </a:rPr>
                      <m:t> </m:t>
                    </m:r>
                    <m:r>
                      <a:rPr lang="en-US" sz="1050" b="0" i="1" smtClean="0">
                        <a:latin typeface="Cambria Math" panose="02040503050406030204" pitchFamily="18" charset="0"/>
                      </a:rPr>
                      <m:t>𝑆</m:t>
                    </m:r>
                    <m:r>
                      <a:rPr lang="en-US" sz="1050" b="0" i="1" smtClean="0">
                        <a:latin typeface="Cambria Math" panose="02040503050406030204" pitchFamily="18" charset="0"/>
                      </a:rPr>
                      <m:t>/</m:t>
                    </m:r>
                    <m:r>
                      <a:rPr lang="en-US" sz="1050" b="0" i="1" smtClean="0">
                        <a:latin typeface="Cambria Math" panose="02040503050406030204" pitchFamily="18" charset="0"/>
                      </a:rPr>
                      <m:t>𝑚</m:t>
                    </m:r>
                  </m:oMath>
                </a14:m>
                <a:r>
                  <a:rPr lang="en-US" sz="1050" dirty="0"/>
                  <a:t>. </a:t>
                </a:r>
              </a:p>
            </p:txBody>
          </p:sp>
        </mc:Choice>
        <mc:Fallback xmlns="">
          <p:sp>
            <p:nvSpPr>
              <p:cNvPr id="4" name="TextBox 3">
                <a:extLst>
                  <a:ext uri="{FF2B5EF4-FFF2-40B4-BE49-F238E27FC236}">
                    <a16:creationId xmlns:a16="http://schemas.microsoft.com/office/drawing/2014/main" id="{D95CF7D6-5E04-9618-7474-EC9A9339816C}"/>
                  </a:ext>
                </a:extLst>
              </p:cNvPr>
              <p:cNvSpPr txBox="1">
                <a:spLocks noRot="1" noChangeAspect="1" noMove="1" noResize="1" noEditPoints="1" noAdjustHandles="1" noChangeArrowheads="1" noChangeShapeType="1" noTextEdit="1"/>
              </p:cNvSpPr>
              <p:nvPr/>
            </p:nvSpPr>
            <p:spPr>
              <a:xfrm>
                <a:off x="846699" y="5536314"/>
                <a:ext cx="7002142" cy="415498"/>
              </a:xfrm>
              <a:prstGeom prst="rect">
                <a:avLst/>
              </a:prstGeom>
              <a:blipFill>
                <a:blip r:embed="rId9"/>
                <a:stretch>
                  <a:fillRect b="-8824"/>
                </a:stretch>
              </a:blipFill>
            </p:spPr>
            <p:txBody>
              <a:bodyPr/>
              <a:lstStyle/>
              <a:p>
                <a:r>
                  <a:rPr lang="en-GB">
                    <a:noFill/>
                  </a:rPr>
                  <a:t> </a:t>
                </a:r>
              </a:p>
            </p:txBody>
          </p:sp>
        </mc:Fallback>
      </mc:AlternateContent>
    </p:spTree>
    <p:extLst>
      <p:ext uri="{BB962C8B-B14F-4D97-AF65-F5344CB8AC3E}">
        <p14:creationId xmlns:p14="http://schemas.microsoft.com/office/powerpoint/2010/main" val="31382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19D046-318C-7458-A239-36659D08476A}"/>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00214E13-C8C0-42ED-37D4-ABE26C870BCE}"/>
              </a:ext>
            </a:extLst>
          </p:cNvPr>
          <p:cNvSpPr txBox="1"/>
          <p:nvPr/>
        </p:nvSpPr>
        <p:spPr>
          <a:xfrm>
            <a:off x="823978" y="1814598"/>
            <a:ext cx="2830680" cy="2554545"/>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Beam Pipe</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Collimators</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Polarimeter</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RF fingers</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RF cavities</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BPMs</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Photon stoppers</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Bellows</a:t>
            </a:r>
          </a:p>
        </p:txBody>
      </p:sp>
      <p:sp>
        <p:nvSpPr>
          <p:cNvPr id="2" name="Oval 1">
            <a:extLst>
              <a:ext uri="{FF2B5EF4-FFF2-40B4-BE49-F238E27FC236}">
                <a16:creationId xmlns:a16="http://schemas.microsoft.com/office/drawing/2014/main" id="{189C0FFE-D7E1-77BE-0086-ABCE355FC4D5}"/>
              </a:ext>
            </a:extLst>
          </p:cNvPr>
          <p:cNvSpPr/>
          <p:nvPr/>
        </p:nvSpPr>
        <p:spPr>
          <a:xfrm>
            <a:off x="3787792" y="1623570"/>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descr="A blue cylinder with orange accents&#10;&#10;Description automatically generated with medium confidence">
            <a:extLst>
              <a:ext uri="{FF2B5EF4-FFF2-40B4-BE49-F238E27FC236}">
                <a16:creationId xmlns:a16="http://schemas.microsoft.com/office/drawing/2014/main" id="{B80F4E86-EF2D-5EA2-7D8C-4DB7E1B0B35D}"/>
              </a:ext>
            </a:extLst>
          </p:cNvPr>
          <p:cNvPicPr>
            <a:picLocks noChangeAspect="1"/>
          </p:cNvPicPr>
          <p:nvPr/>
        </p:nvPicPr>
        <p:blipFill rotWithShape="1">
          <a:blip r:embed="rId3"/>
          <a:srcRect l="10692" t="3142" r="10235" b="5027"/>
          <a:stretch/>
        </p:blipFill>
        <p:spPr>
          <a:xfrm>
            <a:off x="4314303" y="3572663"/>
            <a:ext cx="1327195" cy="1174447"/>
          </a:xfrm>
          <a:prstGeom prst="rect">
            <a:avLst/>
          </a:prstGeom>
        </p:spPr>
      </p:pic>
      <p:pic>
        <p:nvPicPr>
          <p:cNvPr id="14" name="Picture 13" descr="A blue object with a hole&#10;&#10;Description automatically generated">
            <a:extLst>
              <a:ext uri="{FF2B5EF4-FFF2-40B4-BE49-F238E27FC236}">
                <a16:creationId xmlns:a16="http://schemas.microsoft.com/office/drawing/2014/main" id="{59F06EE7-22BD-FFF7-3A25-E92B956B3E09}"/>
              </a:ext>
            </a:extLst>
          </p:cNvPr>
          <p:cNvPicPr>
            <a:picLocks noChangeAspect="1"/>
          </p:cNvPicPr>
          <p:nvPr/>
        </p:nvPicPr>
        <p:blipFill>
          <a:blip r:embed="rId4"/>
          <a:stretch>
            <a:fillRect/>
          </a:stretch>
        </p:blipFill>
        <p:spPr>
          <a:xfrm>
            <a:off x="6168009" y="3935027"/>
            <a:ext cx="1327195" cy="999964"/>
          </a:xfrm>
          <a:prstGeom prst="rect">
            <a:avLst/>
          </a:prstGeom>
        </p:spPr>
      </p:pic>
      <p:pic>
        <p:nvPicPr>
          <p:cNvPr id="15" name="Picture 14" descr="A blue and yellow circular object&#10;&#10;Description automatically generated">
            <a:extLst>
              <a:ext uri="{FF2B5EF4-FFF2-40B4-BE49-F238E27FC236}">
                <a16:creationId xmlns:a16="http://schemas.microsoft.com/office/drawing/2014/main" id="{BA903468-C103-3C5B-557E-3CF32DDCD819}"/>
              </a:ext>
            </a:extLst>
          </p:cNvPr>
          <p:cNvPicPr>
            <a:picLocks noChangeAspect="1"/>
          </p:cNvPicPr>
          <p:nvPr/>
        </p:nvPicPr>
        <p:blipFill>
          <a:blip r:embed="rId5"/>
          <a:stretch>
            <a:fillRect/>
          </a:stretch>
        </p:blipFill>
        <p:spPr>
          <a:xfrm>
            <a:off x="8094019" y="3687873"/>
            <a:ext cx="1414103" cy="1087771"/>
          </a:xfrm>
          <a:prstGeom prst="rect">
            <a:avLst/>
          </a:prstGeom>
        </p:spPr>
      </p:pic>
      <p:pic>
        <p:nvPicPr>
          <p:cNvPr id="16" name="Picture 15" descr="A drawing of a cylindrical object&#10;&#10;Description automatically generated">
            <a:extLst>
              <a:ext uri="{FF2B5EF4-FFF2-40B4-BE49-F238E27FC236}">
                <a16:creationId xmlns:a16="http://schemas.microsoft.com/office/drawing/2014/main" id="{799D0697-C2E5-CC56-11AE-15989B82508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01772" y="1430465"/>
            <a:ext cx="1152255" cy="930538"/>
          </a:xfrm>
          <a:prstGeom prst="rect">
            <a:avLst/>
          </a:prstGeom>
        </p:spPr>
      </p:pic>
      <p:pic>
        <p:nvPicPr>
          <p:cNvPr id="7" name="Picture 6" descr="A blue object with a square object in the middle&#10;&#10;AI-generated content may be incorrect.">
            <a:extLst>
              <a:ext uri="{FF2B5EF4-FFF2-40B4-BE49-F238E27FC236}">
                <a16:creationId xmlns:a16="http://schemas.microsoft.com/office/drawing/2014/main" id="{A877D33F-5B96-9492-672D-175D70C9F6C0}"/>
              </a:ext>
            </a:extLst>
          </p:cNvPr>
          <p:cNvPicPr>
            <a:picLocks noChangeAspect="1"/>
          </p:cNvPicPr>
          <p:nvPr/>
        </p:nvPicPr>
        <p:blipFill>
          <a:blip r:embed="rId7">
            <a:extLst>
              <a:ext uri="{28A0092B-C50C-407E-A947-70E740481C1C}">
                <a14:useLocalDpi xmlns:a14="http://schemas.microsoft.com/office/drawing/2010/main" val="0"/>
              </a:ext>
            </a:extLst>
          </a:blip>
          <a:srcRect r="6411" b="2141"/>
          <a:stretch/>
        </p:blipFill>
        <p:spPr>
          <a:xfrm>
            <a:off x="8639639" y="1484018"/>
            <a:ext cx="1692492" cy="1170528"/>
          </a:xfrm>
          <a:prstGeom prst="rect">
            <a:avLst/>
          </a:prstGeom>
        </p:spPr>
      </p:pic>
      <p:pic>
        <p:nvPicPr>
          <p:cNvPr id="11" name="Picture 10" descr="A blue object with a curved edge&#10;&#10;Description automatically generated">
            <a:extLst>
              <a:ext uri="{FF2B5EF4-FFF2-40B4-BE49-F238E27FC236}">
                <a16:creationId xmlns:a16="http://schemas.microsoft.com/office/drawing/2014/main" id="{EDCC9491-C16D-A585-1D64-5AEEFB5EAD6A}"/>
              </a:ext>
            </a:extLst>
          </p:cNvPr>
          <p:cNvPicPr>
            <a:picLocks noChangeAspect="1"/>
          </p:cNvPicPr>
          <p:nvPr/>
        </p:nvPicPr>
        <p:blipFill>
          <a:blip r:embed="rId8"/>
          <a:stretch>
            <a:fillRect/>
          </a:stretch>
        </p:blipFill>
        <p:spPr>
          <a:xfrm>
            <a:off x="3166543" y="2500565"/>
            <a:ext cx="1692492" cy="1032567"/>
          </a:xfrm>
          <a:prstGeom prst="rect">
            <a:avLst/>
          </a:prstGeom>
        </p:spPr>
      </p:pic>
      <p:pic>
        <p:nvPicPr>
          <p:cNvPr id="19" name="Picture 18" descr="A blue paper plane on a white background&#10;&#10;Description automatically generated">
            <a:extLst>
              <a:ext uri="{FF2B5EF4-FFF2-40B4-BE49-F238E27FC236}">
                <a16:creationId xmlns:a16="http://schemas.microsoft.com/office/drawing/2014/main" id="{111A39CB-4200-D099-821F-59DEB4C04567}"/>
              </a:ext>
            </a:extLst>
          </p:cNvPr>
          <p:cNvPicPr>
            <a:picLocks noChangeAspect="1"/>
          </p:cNvPicPr>
          <p:nvPr/>
        </p:nvPicPr>
        <p:blipFill>
          <a:blip r:embed="rId9"/>
          <a:stretch>
            <a:fillRect/>
          </a:stretch>
        </p:blipFill>
        <p:spPr>
          <a:xfrm>
            <a:off x="9424296" y="2893231"/>
            <a:ext cx="1857162" cy="931187"/>
          </a:xfrm>
          <a:prstGeom prst="rect">
            <a:avLst/>
          </a:prstGeom>
        </p:spPr>
      </p:pic>
      <p:sp>
        <p:nvSpPr>
          <p:cNvPr id="6" name="TextBox 5">
            <a:extLst>
              <a:ext uri="{FF2B5EF4-FFF2-40B4-BE49-F238E27FC236}">
                <a16:creationId xmlns:a16="http://schemas.microsoft.com/office/drawing/2014/main" id="{8001C386-1B5F-3179-C2BE-6ABF53B20CB9}"/>
              </a:ext>
            </a:extLst>
          </p:cNvPr>
          <p:cNvSpPr txBox="1"/>
          <p:nvPr/>
        </p:nvSpPr>
        <p:spPr>
          <a:xfrm>
            <a:off x="884808" y="5237187"/>
            <a:ext cx="10396650" cy="1015663"/>
          </a:xfrm>
          <a:prstGeom prst="rect">
            <a:avLst/>
          </a:prstGeom>
          <a:noFill/>
        </p:spPr>
        <p:txBody>
          <a:bodyPr wrap="square">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It is essential to emphasize that the design of these elements is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continuously evolving</a:t>
            </a:r>
            <a:r>
              <a:rPr lang="en-GB" sz="2000" dirty="0">
                <a:latin typeface="Calibri Light" panose="020F0302020204030204" pitchFamily="34" charset="0"/>
                <a:ea typeface="Calibri Light" panose="020F0302020204030204" pitchFamily="34" charset="0"/>
                <a:cs typeface="Calibri Light" panose="020F0302020204030204" pitchFamily="34" charset="0"/>
              </a:rPr>
              <a:t>.</a:t>
            </a:r>
          </a:p>
          <a:p>
            <a:pPr algn="ct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Developing a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highly flexible model</a:t>
            </a:r>
            <a:r>
              <a:rPr lang="en-GB" sz="2000" dirty="0">
                <a:latin typeface="Calibri Light" panose="020F0302020204030204" pitchFamily="34" charset="0"/>
                <a:ea typeface="Calibri Light" panose="020F0302020204030204" pitchFamily="34" charset="0"/>
                <a:cs typeface="Calibri Light" panose="020F0302020204030204" pitchFamily="34" charset="0"/>
              </a:rPr>
              <a:t> enables informed design decisions, to ensure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beam stability</a:t>
            </a:r>
            <a:r>
              <a:rPr lang="en-GB" sz="2000" dirty="0">
                <a:latin typeface="Calibri Light" panose="020F0302020204030204" pitchFamily="34" charset="0"/>
                <a:ea typeface="Calibri Light" panose="020F0302020204030204" pitchFamily="34" charset="0"/>
                <a:cs typeface="Calibri Light" panose="020F0302020204030204" pitchFamily="34" charset="0"/>
              </a:rPr>
              <a:t>. </a:t>
            </a:r>
          </a:p>
        </p:txBody>
      </p:sp>
      <p:pic>
        <p:nvPicPr>
          <p:cNvPr id="9" name="Picture 8">
            <a:extLst>
              <a:ext uri="{FF2B5EF4-FFF2-40B4-BE49-F238E27FC236}">
                <a16:creationId xmlns:a16="http://schemas.microsoft.com/office/drawing/2014/main" id="{A9C08226-8781-D837-0AF7-88AC337A8E1F}"/>
              </a:ext>
            </a:extLst>
          </p:cNvPr>
          <p:cNvPicPr>
            <a:picLocks noChangeAspect="1"/>
          </p:cNvPicPr>
          <p:nvPr/>
        </p:nvPicPr>
        <p:blipFill>
          <a:blip r:embed="rId10">
            <a:extLst>
              <a:ext uri="{28A0092B-C50C-407E-A947-70E740481C1C}">
                <a14:useLocalDpi xmlns:a14="http://schemas.microsoft.com/office/drawing/2010/main" val="0"/>
              </a:ext>
            </a:extLst>
          </a:blip>
          <a:srcRect t="4650" b="4650"/>
          <a:stretch/>
        </p:blipFill>
        <p:spPr>
          <a:xfrm>
            <a:off x="6301141" y="1123144"/>
            <a:ext cx="1774012" cy="911496"/>
          </a:xfrm>
          <a:prstGeom prst="rect">
            <a:avLst/>
          </a:prstGeom>
        </p:spPr>
      </p:pic>
      <p:grpSp>
        <p:nvGrpSpPr>
          <p:cNvPr id="3" name="Group 2">
            <a:extLst>
              <a:ext uri="{FF2B5EF4-FFF2-40B4-BE49-F238E27FC236}">
                <a16:creationId xmlns:a16="http://schemas.microsoft.com/office/drawing/2014/main" id="{890DE50C-3524-4C5C-D126-C936E140089A}"/>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340E4EE1-0D67-ADE0-134F-3D36D7D2C7F5}"/>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Google Shape;58;p13">
              <a:extLst>
                <a:ext uri="{FF2B5EF4-FFF2-40B4-BE49-F238E27FC236}">
                  <a16:creationId xmlns:a16="http://schemas.microsoft.com/office/drawing/2014/main" id="{6D6D9BD8-D3B2-62CE-B2F9-E9A7A090644B}"/>
                </a:ext>
              </a:extLst>
            </p:cNvPr>
            <p:cNvPicPr preferRelativeResize="0"/>
            <p:nvPr/>
          </p:nvPicPr>
          <p:blipFill>
            <a:blip r:embed="rId11">
              <a:alphaModFix/>
            </a:blip>
            <a:stretch>
              <a:fillRect/>
            </a:stretch>
          </p:blipFill>
          <p:spPr>
            <a:xfrm>
              <a:off x="153418" y="6364995"/>
              <a:ext cx="578264" cy="565697"/>
            </a:xfrm>
            <a:prstGeom prst="rect">
              <a:avLst/>
            </a:prstGeom>
            <a:noFill/>
            <a:ln>
              <a:noFill/>
            </a:ln>
          </p:spPr>
        </p:pic>
        <p:pic>
          <p:nvPicPr>
            <p:cNvPr id="25" name="Picture 2">
              <a:extLst>
                <a:ext uri="{FF2B5EF4-FFF2-40B4-BE49-F238E27FC236}">
                  <a16:creationId xmlns:a16="http://schemas.microsoft.com/office/drawing/2014/main" id="{CDB0E682-31E4-11E7-6D39-33CE56F3261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5E79FC7C-EDBF-CCAA-D649-09D54EF2D939}"/>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7" name="Picture 26" descr="A white circle with black text&#10;&#10;AI-generated content may be incorrect.">
              <a:extLst>
                <a:ext uri="{FF2B5EF4-FFF2-40B4-BE49-F238E27FC236}">
                  <a16:creationId xmlns:a16="http://schemas.microsoft.com/office/drawing/2014/main" id="{7779D1CD-8DA0-D67E-DD2E-95B0AE780DB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8" name="Picture 27" descr="A black and white striped background&#10;&#10;AI-generated content may be incorrect.">
              <a:extLst>
                <a:ext uri="{FF2B5EF4-FFF2-40B4-BE49-F238E27FC236}">
                  <a16:creationId xmlns:a16="http://schemas.microsoft.com/office/drawing/2014/main" id="{1DE3E34D-8E04-C84A-0E9B-5BFD7C85FA3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4" name="Rectangle 33">
            <a:extLst>
              <a:ext uri="{FF2B5EF4-FFF2-40B4-BE49-F238E27FC236}">
                <a16:creationId xmlns:a16="http://schemas.microsoft.com/office/drawing/2014/main" id="{0F267F32-BC4B-F683-70AA-E1C9B5D77F53}"/>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Arrow: Pentagon 35">
            <a:extLst>
              <a:ext uri="{FF2B5EF4-FFF2-40B4-BE49-F238E27FC236}">
                <a16:creationId xmlns:a16="http://schemas.microsoft.com/office/drawing/2014/main" id="{666EAE52-F684-4AAF-E062-9C5A6C6F0A2D}"/>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7" name="Arrow: Pentagon 36">
            <a:extLst>
              <a:ext uri="{FF2B5EF4-FFF2-40B4-BE49-F238E27FC236}">
                <a16:creationId xmlns:a16="http://schemas.microsoft.com/office/drawing/2014/main" id="{4BC30E9E-3346-D13C-7D9B-B8A898E7B622}"/>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9" name="TextBox 38">
            <a:extLst>
              <a:ext uri="{FF2B5EF4-FFF2-40B4-BE49-F238E27FC236}">
                <a16:creationId xmlns:a16="http://schemas.microsoft.com/office/drawing/2014/main" id="{9887060D-B455-895E-8CB0-E63D4FBBEA1B}"/>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Impedance elements studied</a:t>
            </a:r>
            <a:endParaRPr lang="en-GB" sz="3600" dirty="0">
              <a:solidFill>
                <a:srgbClr val="0C343D"/>
              </a:solidFill>
              <a:latin typeface="Calisto MT" panose="02040603050505030304" pitchFamily="18" charset="0"/>
            </a:endParaRPr>
          </a:p>
        </p:txBody>
      </p:sp>
      <p:cxnSp>
        <p:nvCxnSpPr>
          <p:cNvPr id="40" name="Straight Connector 39">
            <a:extLst>
              <a:ext uri="{FF2B5EF4-FFF2-40B4-BE49-F238E27FC236}">
                <a16:creationId xmlns:a16="http://schemas.microsoft.com/office/drawing/2014/main" id="{F4EDCF15-12AF-2BCE-BCEE-A9BAFDB9510D}"/>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8EA8B15B-9AB6-2881-EF87-E422CE1661E9}"/>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13</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452160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animEffect transition="in" filter="fade">
                                      <p:cBhvr>
                                        <p:cTn id="15" dur="500"/>
                                        <p:tgtEl>
                                          <p:spTgt spid="12">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
                                            <p:txEl>
                                              <p:pRg st="2" end="2"/>
                                            </p:txEl>
                                          </p:spTgt>
                                        </p:tgtEl>
                                        <p:attrNameLst>
                                          <p:attrName>style.visibility</p:attrName>
                                        </p:attrNameLst>
                                      </p:cBhvr>
                                      <p:to>
                                        <p:strVal val="visible"/>
                                      </p:to>
                                    </p:set>
                                    <p:animEffect transition="in" filter="fade">
                                      <p:cBhvr>
                                        <p:cTn id="23" dur="500"/>
                                        <p:tgtEl>
                                          <p:spTgt spid="12">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2">
                                            <p:txEl>
                                              <p:pRg st="3" end="3"/>
                                            </p:txEl>
                                          </p:spTgt>
                                        </p:tgtEl>
                                        <p:attrNameLst>
                                          <p:attrName>style.visibility</p:attrName>
                                        </p:attrNameLst>
                                      </p:cBhvr>
                                      <p:to>
                                        <p:strVal val="visible"/>
                                      </p:to>
                                    </p:set>
                                    <p:animEffect transition="in" filter="fade">
                                      <p:cBhvr>
                                        <p:cTn id="31" dur="500"/>
                                        <p:tgtEl>
                                          <p:spTgt spid="12">
                                            <p:txEl>
                                              <p:pRg st="3" end="3"/>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2">
                                            <p:txEl>
                                              <p:pRg st="4" end="4"/>
                                            </p:txEl>
                                          </p:spTgt>
                                        </p:tgtEl>
                                        <p:attrNameLst>
                                          <p:attrName>style.visibility</p:attrName>
                                        </p:attrNameLst>
                                      </p:cBhvr>
                                      <p:to>
                                        <p:strVal val="visible"/>
                                      </p:to>
                                    </p:set>
                                    <p:animEffect transition="in" filter="fade">
                                      <p:cBhvr>
                                        <p:cTn id="39" dur="500"/>
                                        <p:tgtEl>
                                          <p:spTgt spid="12">
                                            <p:txEl>
                                              <p:pRg st="4" end="4"/>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2">
                                            <p:txEl>
                                              <p:pRg st="5" end="5"/>
                                            </p:txEl>
                                          </p:spTgt>
                                        </p:tgtEl>
                                        <p:attrNameLst>
                                          <p:attrName>style.visibility</p:attrName>
                                        </p:attrNameLst>
                                      </p:cBhvr>
                                      <p:to>
                                        <p:strVal val="visible"/>
                                      </p:to>
                                    </p:set>
                                    <p:animEffect transition="in" filter="fade">
                                      <p:cBhvr>
                                        <p:cTn id="47" dur="500"/>
                                        <p:tgtEl>
                                          <p:spTgt spid="12">
                                            <p:txEl>
                                              <p:pRg st="5" end="5"/>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2">
                                            <p:txEl>
                                              <p:pRg st="6" end="6"/>
                                            </p:txEl>
                                          </p:spTgt>
                                        </p:tgtEl>
                                        <p:attrNameLst>
                                          <p:attrName>style.visibility</p:attrName>
                                        </p:attrNameLst>
                                      </p:cBhvr>
                                      <p:to>
                                        <p:strVal val="visible"/>
                                      </p:to>
                                    </p:set>
                                    <p:animEffect transition="in" filter="fade">
                                      <p:cBhvr>
                                        <p:cTn id="55" dur="500"/>
                                        <p:tgtEl>
                                          <p:spTgt spid="12">
                                            <p:txEl>
                                              <p:pRg st="6" end="6"/>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2">
                                            <p:txEl>
                                              <p:pRg st="7" end="7"/>
                                            </p:txEl>
                                          </p:spTgt>
                                        </p:tgtEl>
                                        <p:attrNameLst>
                                          <p:attrName>style.visibility</p:attrName>
                                        </p:attrNameLst>
                                      </p:cBhvr>
                                      <p:to>
                                        <p:strVal val="visible"/>
                                      </p:to>
                                    </p:set>
                                    <p:animEffect transition="in" filter="fade">
                                      <p:cBhvr>
                                        <p:cTn id="63" dur="500"/>
                                        <p:tgtEl>
                                          <p:spTgt spid="12">
                                            <p:txEl>
                                              <p:pRg st="7" end="7"/>
                                            </p:txEl>
                                          </p:spTgt>
                                        </p:tgtEl>
                                      </p:cBhvr>
                                    </p:animEffect>
                                  </p:childTnLst>
                                </p:cTn>
                              </p:par>
                              <p:par>
                                <p:cTn id="64" presetID="10" presetClass="entr" presetSubtype="0" fill="hold"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fade">
                                      <p:cBhvr>
                                        <p:cTn id="7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B7E56C91-BA6E-5844-5E97-145AC04B28B4}"/>
              </a:ext>
            </a:extLst>
          </p:cNvPr>
          <p:cNvSpPr txBox="1"/>
          <p:nvPr/>
        </p:nvSpPr>
        <p:spPr>
          <a:xfrm>
            <a:off x="1561973" y="5792565"/>
            <a:ext cx="2776166" cy="461665"/>
          </a:xfrm>
          <a:prstGeom prst="rect">
            <a:avLst/>
          </a:prstGeom>
          <a:noFill/>
        </p:spPr>
        <p:txBody>
          <a:bodyPr wrap="square" rtlCol="0">
            <a:spAutoFit/>
          </a:bodyPr>
          <a:lstStyle/>
          <a:p>
            <a:pPr algn="ctr"/>
            <a:r>
              <a:rPr lang="en-GB" sz="24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High flexibility</a:t>
            </a:r>
            <a:endParaRPr lang="en-GB" sz="24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3" name="TextBox 22">
            <a:extLst>
              <a:ext uri="{FF2B5EF4-FFF2-40B4-BE49-F238E27FC236}">
                <a16:creationId xmlns:a16="http://schemas.microsoft.com/office/drawing/2014/main" id="{A694A2E9-7BAA-519F-6218-FC8A0B6395C7}"/>
              </a:ext>
            </a:extLst>
          </p:cNvPr>
          <p:cNvSpPr txBox="1"/>
          <p:nvPr/>
        </p:nvSpPr>
        <p:spPr>
          <a:xfrm>
            <a:off x="4523722" y="5777032"/>
            <a:ext cx="5912088" cy="461665"/>
          </a:xfrm>
          <a:prstGeom prst="rect">
            <a:avLst/>
          </a:prstGeom>
          <a:noFill/>
        </p:spPr>
        <p:txBody>
          <a:bodyPr wrap="square" rtlCol="0">
            <a:spAutoFit/>
          </a:bodyPr>
          <a:lstStyle/>
          <a:p>
            <a:pPr algn="ctr"/>
            <a:r>
              <a:rPr lang="en-US" sz="2400"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Crucial when frequent updates are foreseen</a:t>
            </a:r>
            <a:endParaRPr lang="en-GB" sz="24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4" name="Arrow: Down 23">
            <a:extLst>
              <a:ext uri="{FF2B5EF4-FFF2-40B4-BE49-F238E27FC236}">
                <a16:creationId xmlns:a16="http://schemas.microsoft.com/office/drawing/2014/main" id="{B5CB174A-E0DC-E51A-9101-8388A1F77E97}"/>
              </a:ext>
            </a:extLst>
          </p:cNvPr>
          <p:cNvSpPr/>
          <p:nvPr/>
        </p:nvSpPr>
        <p:spPr>
          <a:xfrm rot="16200000">
            <a:off x="4294071" y="5905662"/>
            <a:ext cx="88136" cy="284700"/>
          </a:xfrm>
          <a:prstGeom prst="downArrow">
            <a:avLst/>
          </a:prstGeom>
          <a:solidFill>
            <a:srgbClr val="006666"/>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9BBEBDE3-1B3B-8F67-5831-703FA0E775D3}"/>
              </a:ext>
            </a:extLst>
          </p:cNvPr>
          <p:cNvSpPr txBox="1"/>
          <p:nvPr/>
        </p:nvSpPr>
        <p:spPr>
          <a:xfrm>
            <a:off x="337523" y="1116082"/>
            <a:ext cx="8134280" cy="1015663"/>
          </a:xfrm>
          <a:prstGeom prst="rect">
            <a:avLst/>
          </a:prstGeom>
          <a:noFill/>
        </p:spPr>
        <p:txBody>
          <a:bodyPr wrap="square" rtlCol="0">
            <a:spAutoFit/>
          </a:bodyPr>
          <a:lstStyle/>
          <a:p>
            <a:pPr algn="just"/>
            <a:r>
              <a:rPr lang="en-GB" sz="2000" dirty="0">
                <a:latin typeface="Calibri Light" panose="020F0302020204030204" pitchFamily="34" charset="0"/>
                <a:ea typeface="Calibri Light" panose="020F0302020204030204" pitchFamily="34" charset="0"/>
                <a:cs typeface="Calibri Light" panose="020F0302020204030204" pitchFamily="34" charset="0"/>
              </a:rPr>
              <a:t>The developed impedance model easily interfaces with IW2D, allowing us to quickly estimate the impedance by changing for example resistive parameters, such as the material type and, in this case, the thickness of the NEG coating.</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6" name="Picture 5" descr="A graph of a pipe&#10;&#10;AI-generated content may be incorrect.">
            <a:extLst>
              <a:ext uri="{FF2B5EF4-FFF2-40B4-BE49-F238E27FC236}">
                <a16:creationId xmlns:a16="http://schemas.microsoft.com/office/drawing/2014/main" id="{057B6C44-CD97-E91C-5C1D-D639D7A78D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3913" y="2204388"/>
            <a:ext cx="5142401" cy="3428267"/>
          </a:xfrm>
          <a:prstGeom prst="rect">
            <a:avLst/>
          </a:prstGeom>
        </p:spPr>
      </p:pic>
      <p:pic>
        <p:nvPicPr>
          <p:cNvPr id="9" name="Picture 8" descr="A graph of a diagram&#10;&#10;AI-generated content may be incorrect.">
            <a:extLst>
              <a:ext uri="{FF2B5EF4-FFF2-40B4-BE49-F238E27FC236}">
                <a16:creationId xmlns:a16="http://schemas.microsoft.com/office/drawing/2014/main" id="{90D3B364-0409-73B8-1D07-53837A319E62}"/>
              </a:ext>
            </a:extLst>
          </p:cNvPr>
          <p:cNvPicPr>
            <a:picLocks noChangeAspect="1"/>
          </p:cNvPicPr>
          <p:nvPr/>
        </p:nvPicPr>
        <p:blipFill>
          <a:blip r:embed="rId4">
            <a:extLst>
              <a:ext uri="{28A0092B-C50C-407E-A947-70E740481C1C}">
                <a14:useLocalDpi xmlns:a14="http://schemas.microsoft.com/office/drawing/2010/main" val="0"/>
              </a:ext>
            </a:extLst>
          </a:blip>
          <a:srcRect l="54138" t="13145" r="7926" b="15221"/>
          <a:stretch/>
        </p:blipFill>
        <p:spPr>
          <a:xfrm>
            <a:off x="8115672" y="2483496"/>
            <a:ext cx="2359911" cy="2970953"/>
          </a:xfrm>
          <a:prstGeom prst="rect">
            <a:avLst/>
          </a:prstGeom>
          <a:ln w="25400">
            <a:solidFill>
              <a:schemeClr val="accent1">
                <a:shade val="15000"/>
              </a:schemeClr>
            </a:solidFill>
          </a:ln>
        </p:spPr>
      </p:pic>
      <p:pic>
        <p:nvPicPr>
          <p:cNvPr id="2" name="Picture 1">
            <a:extLst>
              <a:ext uri="{FF2B5EF4-FFF2-40B4-BE49-F238E27FC236}">
                <a16:creationId xmlns:a16="http://schemas.microsoft.com/office/drawing/2014/main" id="{5E3D1E98-FA4F-5691-22E3-50F64A69A3A0}"/>
              </a:ext>
            </a:extLst>
          </p:cNvPr>
          <p:cNvPicPr>
            <a:picLocks noChangeAspect="1"/>
          </p:cNvPicPr>
          <p:nvPr/>
        </p:nvPicPr>
        <p:blipFill>
          <a:blip r:embed="rId5">
            <a:extLst>
              <a:ext uri="{28A0092B-C50C-407E-A947-70E740481C1C}">
                <a14:useLocalDpi xmlns:a14="http://schemas.microsoft.com/office/drawing/2010/main" val="0"/>
              </a:ext>
            </a:extLst>
          </a:blip>
          <a:srcRect t="4650" b="4650"/>
          <a:stretch/>
        </p:blipFill>
        <p:spPr>
          <a:xfrm>
            <a:off x="8759116" y="1143321"/>
            <a:ext cx="2156159" cy="1107845"/>
          </a:xfrm>
          <a:prstGeom prst="rect">
            <a:avLst/>
          </a:prstGeom>
        </p:spPr>
      </p:pic>
      <p:grpSp>
        <p:nvGrpSpPr>
          <p:cNvPr id="12" name="Group 11">
            <a:extLst>
              <a:ext uri="{FF2B5EF4-FFF2-40B4-BE49-F238E27FC236}">
                <a16:creationId xmlns:a16="http://schemas.microsoft.com/office/drawing/2014/main" id="{9E7CC41A-6BFC-88B5-D3CB-03B2D80AD180}"/>
              </a:ext>
            </a:extLst>
          </p:cNvPr>
          <p:cNvGrpSpPr/>
          <p:nvPr/>
        </p:nvGrpSpPr>
        <p:grpSpPr>
          <a:xfrm>
            <a:off x="0" y="6364995"/>
            <a:ext cx="12192000" cy="565697"/>
            <a:chOff x="0" y="6364995"/>
            <a:chExt cx="12192000" cy="565697"/>
          </a:xfrm>
        </p:grpSpPr>
        <p:sp>
          <p:nvSpPr>
            <p:cNvPr id="13" name="Rectangle 12">
              <a:extLst>
                <a:ext uri="{FF2B5EF4-FFF2-40B4-BE49-F238E27FC236}">
                  <a16:creationId xmlns:a16="http://schemas.microsoft.com/office/drawing/2014/main" id="{4E938564-3701-B6A3-0022-8E27D8A4FB58}"/>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Google Shape;58;p13">
              <a:extLst>
                <a:ext uri="{FF2B5EF4-FFF2-40B4-BE49-F238E27FC236}">
                  <a16:creationId xmlns:a16="http://schemas.microsoft.com/office/drawing/2014/main" id="{D76B345E-7863-5B26-05D5-47F6CB06EE63}"/>
                </a:ext>
              </a:extLst>
            </p:cNvPr>
            <p:cNvPicPr preferRelativeResize="0"/>
            <p:nvPr/>
          </p:nvPicPr>
          <p:blipFill>
            <a:blip r:embed="rId6">
              <a:alphaModFix/>
            </a:blip>
            <a:stretch>
              <a:fillRect/>
            </a:stretch>
          </p:blipFill>
          <p:spPr>
            <a:xfrm>
              <a:off x="153418" y="6364995"/>
              <a:ext cx="578264" cy="565697"/>
            </a:xfrm>
            <a:prstGeom prst="rect">
              <a:avLst/>
            </a:prstGeom>
            <a:noFill/>
            <a:ln>
              <a:noFill/>
            </a:ln>
          </p:spPr>
        </p:pic>
        <p:pic>
          <p:nvPicPr>
            <p:cNvPr id="15" name="Picture 2">
              <a:extLst>
                <a:ext uri="{FF2B5EF4-FFF2-40B4-BE49-F238E27FC236}">
                  <a16:creationId xmlns:a16="http://schemas.microsoft.com/office/drawing/2014/main" id="{E3CCF753-7741-ADD0-1903-D8DC869140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8CEA43FD-E1A2-BD87-5F55-BABE17167BB1}"/>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9" name="Picture 18" descr="A white circle with black text&#10;&#10;AI-generated content may be incorrect.">
              <a:extLst>
                <a:ext uri="{FF2B5EF4-FFF2-40B4-BE49-F238E27FC236}">
                  <a16:creationId xmlns:a16="http://schemas.microsoft.com/office/drawing/2014/main" id="{949BC796-AE61-CCB5-ADF2-F9936CB79FD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0" name="Picture 19" descr="A black and white striped background&#10;&#10;AI-generated content may be incorrect.">
              <a:extLst>
                <a:ext uri="{FF2B5EF4-FFF2-40B4-BE49-F238E27FC236}">
                  <a16:creationId xmlns:a16="http://schemas.microsoft.com/office/drawing/2014/main" id="{040B7A16-7F76-9AE7-E20C-FB1A5163D81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9" name="Rectangle 28">
            <a:extLst>
              <a:ext uri="{FF2B5EF4-FFF2-40B4-BE49-F238E27FC236}">
                <a16:creationId xmlns:a16="http://schemas.microsoft.com/office/drawing/2014/main" id="{88093712-FBE1-6839-5D14-27F1ECA4FD00}"/>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rrow: Pentagon 30">
            <a:extLst>
              <a:ext uri="{FF2B5EF4-FFF2-40B4-BE49-F238E27FC236}">
                <a16:creationId xmlns:a16="http://schemas.microsoft.com/office/drawing/2014/main" id="{794B01DB-9156-EFF6-4306-56ECA352971C}"/>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Arrow: Pentagon 31">
            <a:extLst>
              <a:ext uri="{FF2B5EF4-FFF2-40B4-BE49-F238E27FC236}">
                <a16:creationId xmlns:a16="http://schemas.microsoft.com/office/drawing/2014/main" id="{1C643706-FB1A-0E3D-9B61-811E01CA7E9D}"/>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4" name="TextBox 33">
            <a:extLst>
              <a:ext uri="{FF2B5EF4-FFF2-40B4-BE49-F238E27FC236}">
                <a16:creationId xmlns:a16="http://schemas.microsoft.com/office/drawing/2014/main" id="{2B91BAAA-DF0E-6EC7-631A-03D7793D143E}"/>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Highly flexible I/W model</a:t>
            </a:r>
            <a:endParaRPr lang="en-GB" sz="3600" dirty="0">
              <a:solidFill>
                <a:srgbClr val="0C343D"/>
              </a:solidFill>
              <a:latin typeface="Calisto MT" panose="02040603050505030304" pitchFamily="18" charset="0"/>
            </a:endParaRPr>
          </a:p>
        </p:txBody>
      </p:sp>
      <p:cxnSp>
        <p:nvCxnSpPr>
          <p:cNvPr id="35" name="Straight Connector 34">
            <a:extLst>
              <a:ext uri="{FF2B5EF4-FFF2-40B4-BE49-F238E27FC236}">
                <a16:creationId xmlns:a16="http://schemas.microsoft.com/office/drawing/2014/main" id="{0B624C08-FC14-1295-4A80-073784D2BF71}"/>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6" name="Rectangle: Rounded Corners 35">
            <a:extLst>
              <a:ext uri="{FF2B5EF4-FFF2-40B4-BE49-F238E27FC236}">
                <a16:creationId xmlns:a16="http://schemas.microsoft.com/office/drawing/2014/main" id="{77C2A710-224E-E1EB-E1F5-CC72AC976650}"/>
              </a:ext>
            </a:extLst>
          </p:cNvPr>
          <p:cNvSpPr/>
          <p:nvPr/>
        </p:nvSpPr>
        <p:spPr>
          <a:xfrm>
            <a:off x="5496387" y="3544390"/>
            <a:ext cx="940525" cy="1254034"/>
          </a:xfrm>
          <a:prstGeom prst="roundRect">
            <a:avLst>
              <a:gd name="adj" fmla="val 0"/>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02C8C187-5D82-4374-B5B7-74812199AB6B}"/>
              </a:ext>
            </a:extLst>
          </p:cNvPr>
          <p:cNvCxnSpPr>
            <a:cxnSpLocks/>
            <a:stCxn id="36" idx="3"/>
          </p:cNvCxnSpPr>
          <p:nvPr/>
        </p:nvCxnSpPr>
        <p:spPr>
          <a:xfrm flipV="1">
            <a:off x="6436912" y="2473896"/>
            <a:ext cx="1661298" cy="1697511"/>
          </a:xfrm>
          <a:prstGeom prst="line">
            <a:avLst/>
          </a:prstGeom>
          <a:ln>
            <a:solidFill>
              <a:srgbClr val="042433"/>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04F4959E-9C47-902B-7516-6C6FF46BECF5}"/>
              </a:ext>
            </a:extLst>
          </p:cNvPr>
          <p:cNvCxnSpPr>
            <a:cxnSpLocks/>
          </p:cNvCxnSpPr>
          <p:nvPr/>
        </p:nvCxnSpPr>
        <p:spPr>
          <a:xfrm>
            <a:off x="6436912" y="4181012"/>
            <a:ext cx="1661298" cy="1283042"/>
          </a:xfrm>
          <a:prstGeom prst="line">
            <a:avLst/>
          </a:prstGeom>
          <a:ln>
            <a:solidFill>
              <a:srgbClr val="042433"/>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00BD3884-A82C-5D9A-5628-E92FABF1858F}"/>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14</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5001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20FB4D-0AD9-0DBF-3000-E23EF5D7D29E}"/>
            </a:ext>
          </a:extLst>
        </p:cNvPr>
        <p:cNvGrpSpPr/>
        <p:nvPr/>
      </p:nvGrpSpPr>
      <p:grpSpPr>
        <a:xfrm>
          <a:off x="0" y="0"/>
          <a:ext cx="0" cy="0"/>
          <a:chOff x="0" y="0"/>
          <a:chExt cx="0" cy="0"/>
        </a:xfrm>
      </p:grpSpPr>
      <p:pic>
        <p:nvPicPr>
          <p:cNvPr id="3" name="Picture 2" descr="A graph of a frequency&#10;&#10;AI-generated content may be incorrect.">
            <a:extLst>
              <a:ext uri="{FF2B5EF4-FFF2-40B4-BE49-F238E27FC236}">
                <a16:creationId xmlns:a16="http://schemas.microsoft.com/office/drawing/2014/main" id="{D1D2BA69-D1F3-1B7F-4AFA-068C2CD58F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682" y="2507928"/>
            <a:ext cx="5459544" cy="3639696"/>
          </a:xfrm>
          <a:prstGeom prst="rect">
            <a:avLst/>
          </a:prstGeom>
        </p:spPr>
      </p:pic>
      <p:pic>
        <p:nvPicPr>
          <p:cNvPr id="9" name="Picture 8" descr="A graph showing the number of different types of data&#10;&#10;AI-generated content may be incorrect.">
            <a:extLst>
              <a:ext uri="{FF2B5EF4-FFF2-40B4-BE49-F238E27FC236}">
                <a16:creationId xmlns:a16="http://schemas.microsoft.com/office/drawing/2014/main" id="{745B2103-F4AA-D21D-7720-7AC5C478F1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2031" y="2507928"/>
            <a:ext cx="5459544" cy="3639696"/>
          </a:xfrm>
          <a:prstGeom prst="rect">
            <a:avLst/>
          </a:prstGeom>
        </p:spPr>
      </p:pic>
      <p:grpSp>
        <p:nvGrpSpPr>
          <p:cNvPr id="10" name="Group 9">
            <a:extLst>
              <a:ext uri="{FF2B5EF4-FFF2-40B4-BE49-F238E27FC236}">
                <a16:creationId xmlns:a16="http://schemas.microsoft.com/office/drawing/2014/main" id="{A12EB831-0322-F440-B648-46A4447AA3DA}"/>
              </a:ext>
            </a:extLst>
          </p:cNvPr>
          <p:cNvGrpSpPr/>
          <p:nvPr/>
        </p:nvGrpSpPr>
        <p:grpSpPr>
          <a:xfrm>
            <a:off x="8884218" y="942984"/>
            <a:ext cx="2621778" cy="1528444"/>
            <a:chOff x="2487731" y="2412423"/>
            <a:chExt cx="6968507" cy="3803389"/>
          </a:xfrm>
        </p:grpSpPr>
        <p:sp>
          <p:nvSpPr>
            <p:cNvPr id="11" name="Oval 10">
              <a:extLst>
                <a:ext uri="{FF2B5EF4-FFF2-40B4-BE49-F238E27FC236}">
                  <a16:creationId xmlns:a16="http://schemas.microsoft.com/office/drawing/2014/main" id="{2F900594-1609-4BD1-39E8-48BDDAFC9875}"/>
                </a:ext>
              </a:extLst>
            </p:cNvPr>
            <p:cNvSpPr/>
            <p:nvPr/>
          </p:nvSpPr>
          <p:spPr>
            <a:xfrm>
              <a:off x="2765853" y="2918429"/>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descr="A blue rectangular object with a blue cap&#10;&#10;Description automatically generated">
              <a:extLst>
                <a:ext uri="{FF2B5EF4-FFF2-40B4-BE49-F238E27FC236}">
                  <a16:creationId xmlns:a16="http://schemas.microsoft.com/office/drawing/2014/main" id="{66532F5B-ABBF-D6BD-72FD-36E0142856C6}"/>
                </a:ext>
              </a:extLst>
            </p:cNvPr>
            <p:cNvPicPr>
              <a:picLocks noChangeAspect="1"/>
            </p:cNvPicPr>
            <p:nvPr/>
          </p:nvPicPr>
          <p:blipFill rotWithShape="1">
            <a:blip r:embed="rId5"/>
            <a:srcRect l="4974" t="6060" r="11970" b="11219"/>
            <a:stretch/>
          </p:blipFill>
          <p:spPr>
            <a:xfrm>
              <a:off x="4391053" y="2412423"/>
              <a:ext cx="2219606" cy="1140434"/>
            </a:xfrm>
            <a:prstGeom prst="rect">
              <a:avLst/>
            </a:prstGeom>
          </p:spPr>
        </p:pic>
        <p:pic>
          <p:nvPicPr>
            <p:cNvPr id="13" name="Picture 12" descr="A blue cylinder with orange accents&#10;&#10;Description automatically generated with medium confidence">
              <a:extLst>
                <a:ext uri="{FF2B5EF4-FFF2-40B4-BE49-F238E27FC236}">
                  <a16:creationId xmlns:a16="http://schemas.microsoft.com/office/drawing/2014/main" id="{EA9F3D4F-14B4-71AC-019A-6CD498A0C307}"/>
                </a:ext>
              </a:extLst>
            </p:cNvPr>
            <p:cNvPicPr>
              <a:picLocks noChangeAspect="1"/>
            </p:cNvPicPr>
            <p:nvPr/>
          </p:nvPicPr>
          <p:blipFill rotWithShape="1">
            <a:blip r:embed="rId6"/>
            <a:srcRect l="10692" t="3142" r="10235" b="5027"/>
            <a:stretch/>
          </p:blipFill>
          <p:spPr>
            <a:xfrm>
              <a:off x="3063858" y="4709886"/>
              <a:ext cx="1327195" cy="1174447"/>
            </a:xfrm>
            <a:prstGeom prst="rect">
              <a:avLst/>
            </a:prstGeom>
          </p:spPr>
        </p:pic>
        <p:pic>
          <p:nvPicPr>
            <p:cNvPr id="14" name="Picture 13" descr="A blue object with a hole&#10;&#10;Description automatically generated">
              <a:extLst>
                <a:ext uri="{FF2B5EF4-FFF2-40B4-BE49-F238E27FC236}">
                  <a16:creationId xmlns:a16="http://schemas.microsoft.com/office/drawing/2014/main" id="{56A6794D-2A09-69CD-AF36-6899F4EC89D1}"/>
                </a:ext>
              </a:extLst>
            </p:cNvPr>
            <p:cNvPicPr>
              <a:picLocks noChangeAspect="1"/>
            </p:cNvPicPr>
            <p:nvPr/>
          </p:nvPicPr>
          <p:blipFill>
            <a:blip r:embed="rId7"/>
            <a:stretch>
              <a:fillRect/>
            </a:stretch>
          </p:blipFill>
          <p:spPr>
            <a:xfrm>
              <a:off x="5295786" y="5215848"/>
              <a:ext cx="1327195" cy="999964"/>
            </a:xfrm>
            <a:prstGeom prst="rect">
              <a:avLst/>
            </a:prstGeom>
          </p:spPr>
        </p:pic>
        <p:pic>
          <p:nvPicPr>
            <p:cNvPr id="15" name="Picture 14" descr="A blue and yellow circular object&#10;&#10;Description automatically generated">
              <a:extLst>
                <a:ext uri="{FF2B5EF4-FFF2-40B4-BE49-F238E27FC236}">
                  <a16:creationId xmlns:a16="http://schemas.microsoft.com/office/drawing/2014/main" id="{EAE246E8-FF06-1E3C-4142-00AF2CCE47C6}"/>
                </a:ext>
              </a:extLst>
            </p:cNvPr>
            <p:cNvPicPr>
              <a:picLocks noChangeAspect="1"/>
            </p:cNvPicPr>
            <p:nvPr/>
          </p:nvPicPr>
          <p:blipFill>
            <a:blip r:embed="rId8"/>
            <a:stretch>
              <a:fillRect/>
            </a:stretch>
          </p:blipFill>
          <p:spPr>
            <a:xfrm>
              <a:off x="7800949" y="4753223"/>
              <a:ext cx="1414103" cy="1087771"/>
            </a:xfrm>
            <a:prstGeom prst="rect">
              <a:avLst/>
            </a:prstGeom>
          </p:spPr>
        </p:pic>
        <p:pic>
          <p:nvPicPr>
            <p:cNvPr id="16" name="Picture 15" descr="A drawing of a cylindrical object&#10;&#10;Description automatically generated">
              <a:extLst>
                <a:ext uri="{FF2B5EF4-FFF2-40B4-BE49-F238E27FC236}">
                  <a16:creationId xmlns:a16="http://schemas.microsoft.com/office/drawing/2014/main" id="{B1B59DBB-4FA7-89A2-6A51-2FEA7332719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87731" y="3460610"/>
              <a:ext cx="1152255" cy="930538"/>
            </a:xfrm>
            <a:prstGeom prst="rect">
              <a:avLst/>
            </a:prstGeom>
          </p:spPr>
        </p:pic>
        <p:pic>
          <p:nvPicPr>
            <p:cNvPr id="18" name="Picture 17" descr="A blue object with a square object in the middle&#10;&#10;AI-generated content may be incorrect.">
              <a:extLst>
                <a:ext uri="{FF2B5EF4-FFF2-40B4-BE49-F238E27FC236}">
                  <a16:creationId xmlns:a16="http://schemas.microsoft.com/office/drawing/2014/main" id="{904D7087-445B-0462-F7B2-28F4CE26073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647793" y="2937839"/>
              <a:ext cx="1808445" cy="1196137"/>
            </a:xfrm>
            <a:prstGeom prst="rect">
              <a:avLst/>
            </a:prstGeom>
          </p:spPr>
        </p:pic>
      </p:grpSp>
      <p:grpSp>
        <p:nvGrpSpPr>
          <p:cNvPr id="17" name="Group 16">
            <a:extLst>
              <a:ext uri="{FF2B5EF4-FFF2-40B4-BE49-F238E27FC236}">
                <a16:creationId xmlns:a16="http://schemas.microsoft.com/office/drawing/2014/main" id="{AE8D6DE5-B090-4DCE-F33B-59DAD176B39D}"/>
              </a:ext>
            </a:extLst>
          </p:cNvPr>
          <p:cNvGrpSpPr/>
          <p:nvPr/>
        </p:nvGrpSpPr>
        <p:grpSpPr>
          <a:xfrm>
            <a:off x="0" y="6364995"/>
            <a:ext cx="12192000" cy="565697"/>
            <a:chOff x="0" y="6364995"/>
            <a:chExt cx="12192000" cy="565697"/>
          </a:xfrm>
        </p:grpSpPr>
        <p:sp>
          <p:nvSpPr>
            <p:cNvPr id="22" name="Rectangle 21">
              <a:extLst>
                <a:ext uri="{FF2B5EF4-FFF2-40B4-BE49-F238E27FC236}">
                  <a16:creationId xmlns:a16="http://schemas.microsoft.com/office/drawing/2014/main" id="{1902ECEA-ADFA-3860-2B75-D9477759FAC5}"/>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Google Shape;58;p13">
              <a:extLst>
                <a:ext uri="{FF2B5EF4-FFF2-40B4-BE49-F238E27FC236}">
                  <a16:creationId xmlns:a16="http://schemas.microsoft.com/office/drawing/2014/main" id="{5AD3C5E1-D9A1-6127-7905-90EF30FF8B00}"/>
                </a:ext>
              </a:extLst>
            </p:cNvPr>
            <p:cNvPicPr preferRelativeResize="0"/>
            <p:nvPr/>
          </p:nvPicPr>
          <p:blipFill>
            <a:blip r:embed="rId11">
              <a:alphaModFix/>
            </a:blip>
            <a:stretch>
              <a:fillRect/>
            </a:stretch>
          </p:blipFill>
          <p:spPr>
            <a:xfrm>
              <a:off x="153418" y="6364995"/>
              <a:ext cx="578264" cy="565697"/>
            </a:xfrm>
            <a:prstGeom prst="rect">
              <a:avLst/>
            </a:prstGeom>
            <a:noFill/>
            <a:ln>
              <a:noFill/>
            </a:ln>
          </p:spPr>
        </p:pic>
        <p:pic>
          <p:nvPicPr>
            <p:cNvPr id="24" name="Picture 2">
              <a:extLst>
                <a:ext uri="{FF2B5EF4-FFF2-40B4-BE49-F238E27FC236}">
                  <a16:creationId xmlns:a16="http://schemas.microsoft.com/office/drawing/2014/main" id="{10412974-0B70-42F7-84F5-8F17D0C5DCF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92029096-3B70-1454-64EB-B85C244D14ED}"/>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CA2FF15F-CBC9-A92E-FD64-8BF0AF26718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ACBD7836-5092-0310-91E6-01565550E5B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169AD131-A62E-0C15-AB96-AD6CABCE8E12}"/>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E3254B93-8CB0-7552-8730-7127C1CB1AD3}"/>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6044FDA5-C7BC-06B5-B6DB-D708F39327A8}"/>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8" name="TextBox 37">
            <a:extLst>
              <a:ext uri="{FF2B5EF4-FFF2-40B4-BE49-F238E27FC236}">
                <a16:creationId xmlns:a16="http://schemas.microsoft.com/office/drawing/2014/main" id="{D5058392-2C72-8A01-7F9E-4DA6DA10E930}"/>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FCC-</a:t>
            </a:r>
            <a:r>
              <a:rPr lang="en-GB" sz="3600" dirty="0" err="1">
                <a:solidFill>
                  <a:srgbClr val="0C343D"/>
                </a:solidFill>
                <a:latin typeface="Calisto MT" panose="02040603050505030304" pitchFamily="18" charset="0"/>
              </a:rPr>
              <a:t>ee</a:t>
            </a:r>
            <a:r>
              <a:rPr lang="en-GB" sz="3600" dirty="0">
                <a:solidFill>
                  <a:srgbClr val="0C343D"/>
                </a:solidFill>
                <a:latin typeface="Calisto MT" panose="02040603050505030304" pitchFamily="18" charset="0"/>
              </a:rPr>
              <a:t> main ring impedance evaluation</a:t>
            </a:r>
          </a:p>
        </p:txBody>
      </p:sp>
      <p:cxnSp>
        <p:nvCxnSpPr>
          <p:cNvPr id="39" name="Straight Connector 38">
            <a:extLst>
              <a:ext uri="{FF2B5EF4-FFF2-40B4-BE49-F238E27FC236}">
                <a16:creationId xmlns:a16="http://schemas.microsoft.com/office/drawing/2014/main" id="{C166CB9F-AC50-A856-FFDF-73C4947811F6}"/>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581B877B-0F6C-217D-079C-769B80F19EC5}"/>
              </a:ext>
            </a:extLst>
          </p:cNvPr>
          <p:cNvSpPr txBox="1"/>
          <p:nvPr/>
        </p:nvSpPr>
        <p:spPr>
          <a:xfrm>
            <a:off x="337523" y="1116082"/>
            <a:ext cx="8134280" cy="1015663"/>
          </a:xfrm>
          <a:prstGeom prst="rect">
            <a:avLst/>
          </a:prstGeom>
          <a:noFill/>
        </p:spPr>
        <p:txBody>
          <a:bodyPr wrap="square" rtlCol="0">
            <a:spAutoFit/>
          </a:bodyPr>
          <a:lstStyle/>
          <a:p>
            <a:pPr algn="just"/>
            <a:r>
              <a:rPr lang="en-GB" sz="2000" dirty="0">
                <a:latin typeface="Calibri Light" panose="020F0302020204030204" pitchFamily="34" charset="0"/>
                <a:ea typeface="Calibri Light" panose="020F0302020204030204" pitchFamily="34" charset="0"/>
                <a:cs typeface="Calibri Light" panose="020F0302020204030204" pitchFamily="34" charset="0"/>
              </a:rPr>
              <a:t>Using the developed impedance model, the total transverse and longitudinal impedance contributions, including all considered elements, can be easily extrapolated.</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 name="TextBox 1">
            <a:extLst>
              <a:ext uri="{FF2B5EF4-FFF2-40B4-BE49-F238E27FC236}">
                <a16:creationId xmlns:a16="http://schemas.microsoft.com/office/drawing/2014/main" id="{BD244E87-69F5-2701-7757-E24796FCB06C}"/>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15</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085567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C49C9-D5C0-DA8E-1CCC-8C7CA88BC203}"/>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5DDF5B9-D00B-19C5-D6B4-16840BCB49B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33484" y="2507928"/>
            <a:ext cx="5455940" cy="3639696"/>
          </a:xfrm>
          <a:prstGeom prst="rect">
            <a:avLst/>
          </a:prstGeom>
        </p:spPr>
      </p:pic>
      <p:pic>
        <p:nvPicPr>
          <p:cNvPr id="9" name="Picture 8">
            <a:extLst>
              <a:ext uri="{FF2B5EF4-FFF2-40B4-BE49-F238E27FC236}">
                <a16:creationId xmlns:a16="http://schemas.microsoft.com/office/drawing/2014/main" id="{ADE72FCA-C873-3F4D-8C95-CF79E6E3417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742031" y="2510332"/>
            <a:ext cx="5459544" cy="3634887"/>
          </a:xfrm>
          <a:prstGeom prst="rect">
            <a:avLst/>
          </a:prstGeom>
        </p:spPr>
      </p:pic>
      <p:grpSp>
        <p:nvGrpSpPr>
          <p:cNvPr id="10" name="Group 9">
            <a:extLst>
              <a:ext uri="{FF2B5EF4-FFF2-40B4-BE49-F238E27FC236}">
                <a16:creationId xmlns:a16="http://schemas.microsoft.com/office/drawing/2014/main" id="{6D52AA56-555F-8ADE-1C31-5894023E01A7}"/>
              </a:ext>
            </a:extLst>
          </p:cNvPr>
          <p:cNvGrpSpPr/>
          <p:nvPr/>
        </p:nvGrpSpPr>
        <p:grpSpPr>
          <a:xfrm>
            <a:off x="8884218" y="942984"/>
            <a:ext cx="2621778" cy="1528444"/>
            <a:chOff x="2487731" y="2412423"/>
            <a:chExt cx="6968507" cy="3803389"/>
          </a:xfrm>
        </p:grpSpPr>
        <p:sp>
          <p:nvSpPr>
            <p:cNvPr id="11" name="Oval 10">
              <a:extLst>
                <a:ext uri="{FF2B5EF4-FFF2-40B4-BE49-F238E27FC236}">
                  <a16:creationId xmlns:a16="http://schemas.microsoft.com/office/drawing/2014/main" id="{473BA647-C849-3AA8-4111-6C917909995F}"/>
                </a:ext>
              </a:extLst>
            </p:cNvPr>
            <p:cNvSpPr/>
            <p:nvPr/>
          </p:nvSpPr>
          <p:spPr>
            <a:xfrm>
              <a:off x="2765853" y="2918429"/>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descr="A blue rectangular object with a blue cap&#10;&#10;Description automatically generated">
              <a:extLst>
                <a:ext uri="{FF2B5EF4-FFF2-40B4-BE49-F238E27FC236}">
                  <a16:creationId xmlns:a16="http://schemas.microsoft.com/office/drawing/2014/main" id="{80C369A2-85FD-A2EB-179A-1AAF9ACB7CC5}"/>
                </a:ext>
              </a:extLst>
            </p:cNvPr>
            <p:cNvPicPr>
              <a:picLocks noChangeAspect="1"/>
            </p:cNvPicPr>
            <p:nvPr/>
          </p:nvPicPr>
          <p:blipFill rotWithShape="1">
            <a:blip r:embed="rId5"/>
            <a:srcRect l="4974" t="6060" r="11970" b="11219"/>
            <a:stretch/>
          </p:blipFill>
          <p:spPr>
            <a:xfrm>
              <a:off x="4391053" y="2412423"/>
              <a:ext cx="2219606" cy="1140434"/>
            </a:xfrm>
            <a:prstGeom prst="rect">
              <a:avLst/>
            </a:prstGeom>
          </p:spPr>
        </p:pic>
        <p:pic>
          <p:nvPicPr>
            <p:cNvPr id="13" name="Picture 12" descr="A blue cylinder with orange accents&#10;&#10;Description automatically generated with medium confidence">
              <a:extLst>
                <a:ext uri="{FF2B5EF4-FFF2-40B4-BE49-F238E27FC236}">
                  <a16:creationId xmlns:a16="http://schemas.microsoft.com/office/drawing/2014/main" id="{AB78C3B4-A148-425E-92A5-4AF764D9084E}"/>
                </a:ext>
              </a:extLst>
            </p:cNvPr>
            <p:cNvPicPr>
              <a:picLocks noChangeAspect="1"/>
            </p:cNvPicPr>
            <p:nvPr/>
          </p:nvPicPr>
          <p:blipFill rotWithShape="1">
            <a:blip r:embed="rId6"/>
            <a:srcRect l="10692" t="3142" r="10235" b="5027"/>
            <a:stretch/>
          </p:blipFill>
          <p:spPr>
            <a:xfrm>
              <a:off x="3063858" y="4709886"/>
              <a:ext cx="1327195" cy="1174447"/>
            </a:xfrm>
            <a:prstGeom prst="rect">
              <a:avLst/>
            </a:prstGeom>
          </p:spPr>
        </p:pic>
        <p:pic>
          <p:nvPicPr>
            <p:cNvPr id="14" name="Picture 13" descr="A blue object with a hole&#10;&#10;Description automatically generated">
              <a:extLst>
                <a:ext uri="{FF2B5EF4-FFF2-40B4-BE49-F238E27FC236}">
                  <a16:creationId xmlns:a16="http://schemas.microsoft.com/office/drawing/2014/main" id="{FFEDD060-AF3A-C1AA-C18D-0A3FE9D8E47F}"/>
                </a:ext>
              </a:extLst>
            </p:cNvPr>
            <p:cNvPicPr>
              <a:picLocks noChangeAspect="1"/>
            </p:cNvPicPr>
            <p:nvPr/>
          </p:nvPicPr>
          <p:blipFill>
            <a:blip r:embed="rId7"/>
            <a:stretch>
              <a:fillRect/>
            </a:stretch>
          </p:blipFill>
          <p:spPr>
            <a:xfrm>
              <a:off x="5295786" y="5215848"/>
              <a:ext cx="1327195" cy="999964"/>
            </a:xfrm>
            <a:prstGeom prst="rect">
              <a:avLst/>
            </a:prstGeom>
          </p:spPr>
        </p:pic>
        <p:pic>
          <p:nvPicPr>
            <p:cNvPr id="15" name="Picture 14" descr="A blue and yellow circular object&#10;&#10;Description automatically generated">
              <a:extLst>
                <a:ext uri="{FF2B5EF4-FFF2-40B4-BE49-F238E27FC236}">
                  <a16:creationId xmlns:a16="http://schemas.microsoft.com/office/drawing/2014/main" id="{E330691B-50F2-F757-06AF-971DD10DA20E}"/>
                </a:ext>
              </a:extLst>
            </p:cNvPr>
            <p:cNvPicPr>
              <a:picLocks noChangeAspect="1"/>
            </p:cNvPicPr>
            <p:nvPr/>
          </p:nvPicPr>
          <p:blipFill>
            <a:blip r:embed="rId8"/>
            <a:stretch>
              <a:fillRect/>
            </a:stretch>
          </p:blipFill>
          <p:spPr>
            <a:xfrm>
              <a:off x="7800949" y="4753223"/>
              <a:ext cx="1414103" cy="1087771"/>
            </a:xfrm>
            <a:prstGeom prst="rect">
              <a:avLst/>
            </a:prstGeom>
          </p:spPr>
        </p:pic>
        <p:pic>
          <p:nvPicPr>
            <p:cNvPr id="16" name="Picture 15" descr="A drawing of a cylindrical object&#10;&#10;Description automatically generated">
              <a:extLst>
                <a:ext uri="{FF2B5EF4-FFF2-40B4-BE49-F238E27FC236}">
                  <a16:creationId xmlns:a16="http://schemas.microsoft.com/office/drawing/2014/main" id="{AA3A5DBC-C00C-79BD-677B-E295C0DB1F2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87731" y="3460610"/>
              <a:ext cx="1152255" cy="930538"/>
            </a:xfrm>
            <a:prstGeom prst="rect">
              <a:avLst/>
            </a:prstGeom>
          </p:spPr>
        </p:pic>
        <p:pic>
          <p:nvPicPr>
            <p:cNvPr id="18" name="Picture 17" descr="A blue object with a square object in the middle&#10;&#10;AI-generated content may be incorrect.">
              <a:extLst>
                <a:ext uri="{FF2B5EF4-FFF2-40B4-BE49-F238E27FC236}">
                  <a16:creationId xmlns:a16="http://schemas.microsoft.com/office/drawing/2014/main" id="{1F9AA776-F07F-E711-5008-CCEAB01E312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647793" y="2937839"/>
              <a:ext cx="1808445" cy="1196137"/>
            </a:xfrm>
            <a:prstGeom prst="rect">
              <a:avLst/>
            </a:prstGeom>
          </p:spPr>
        </p:pic>
      </p:grpSp>
      <p:grpSp>
        <p:nvGrpSpPr>
          <p:cNvPr id="17" name="Group 16">
            <a:extLst>
              <a:ext uri="{FF2B5EF4-FFF2-40B4-BE49-F238E27FC236}">
                <a16:creationId xmlns:a16="http://schemas.microsoft.com/office/drawing/2014/main" id="{BDDD2637-6EEC-AEBF-0B72-34F862E4B675}"/>
              </a:ext>
            </a:extLst>
          </p:cNvPr>
          <p:cNvGrpSpPr/>
          <p:nvPr/>
        </p:nvGrpSpPr>
        <p:grpSpPr>
          <a:xfrm>
            <a:off x="0" y="6364995"/>
            <a:ext cx="12192000" cy="565697"/>
            <a:chOff x="0" y="6364995"/>
            <a:chExt cx="12192000" cy="565697"/>
          </a:xfrm>
        </p:grpSpPr>
        <p:sp>
          <p:nvSpPr>
            <p:cNvPr id="22" name="Rectangle 21">
              <a:extLst>
                <a:ext uri="{FF2B5EF4-FFF2-40B4-BE49-F238E27FC236}">
                  <a16:creationId xmlns:a16="http://schemas.microsoft.com/office/drawing/2014/main" id="{6D9EDCC0-7A7F-DF42-0CFA-CA36D3805928}"/>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Google Shape;58;p13">
              <a:extLst>
                <a:ext uri="{FF2B5EF4-FFF2-40B4-BE49-F238E27FC236}">
                  <a16:creationId xmlns:a16="http://schemas.microsoft.com/office/drawing/2014/main" id="{3D027BC0-7797-1AF5-2B4F-4147F362A1A5}"/>
                </a:ext>
              </a:extLst>
            </p:cNvPr>
            <p:cNvPicPr preferRelativeResize="0"/>
            <p:nvPr/>
          </p:nvPicPr>
          <p:blipFill>
            <a:blip r:embed="rId11">
              <a:alphaModFix/>
            </a:blip>
            <a:stretch>
              <a:fillRect/>
            </a:stretch>
          </p:blipFill>
          <p:spPr>
            <a:xfrm>
              <a:off x="153418" y="6364995"/>
              <a:ext cx="578264" cy="565697"/>
            </a:xfrm>
            <a:prstGeom prst="rect">
              <a:avLst/>
            </a:prstGeom>
            <a:noFill/>
            <a:ln>
              <a:noFill/>
            </a:ln>
          </p:spPr>
        </p:pic>
        <p:pic>
          <p:nvPicPr>
            <p:cNvPr id="24" name="Picture 2">
              <a:extLst>
                <a:ext uri="{FF2B5EF4-FFF2-40B4-BE49-F238E27FC236}">
                  <a16:creationId xmlns:a16="http://schemas.microsoft.com/office/drawing/2014/main" id="{87357711-5B9F-A493-61E8-0FD7C2FD586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7C45BA96-D49A-3A5F-D5BF-A78B797717EA}"/>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210041A4-93C2-9A66-BCB7-784D888CE05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69D2DE5F-88D5-4BB9-CE30-5ABEF19ED88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72AD9376-D7D3-D4F0-A55F-4FCFF756A6A7}"/>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15269617-D96C-8905-ECCA-85E89E999684}"/>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DBA14D7A-7CF0-921C-BE3D-02B4AF31E4C2}"/>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8" name="TextBox 37">
            <a:extLst>
              <a:ext uri="{FF2B5EF4-FFF2-40B4-BE49-F238E27FC236}">
                <a16:creationId xmlns:a16="http://schemas.microsoft.com/office/drawing/2014/main" id="{844A3320-A5B5-810A-EFB1-65A100AC255E}"/>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FCC-</a:t>
            </a:r>
            <a:r>
              <a:rPr lang="en-GB" sz="3600" dirty="0" err="1">
                <a:solidFill>
                  <a:srgbClr val="0C343D"/>
                </a:solidFill>
                <a:latin typeface="Calisto MT" panose="02040603050505030304" pitchFamily="18" charset="0"/>
              </a:rPr>
              <a:t>ee</a:t>
            </a:r>
            <a:r>
              <a:rPr lang="en-GB" sz="3600" dirty="0">
                <a:solidFill>
                  <a:srgbClr val="0C343D"/>
                </a:solidFill>
                <a:latin typeface="Calisto MT" panose="02040603050505030304" pitchFamily="18" charset="0"/>
              </a:rPr>
              <a:t> main ring impedance evaluation</a:t>
            </a:r>
          </a:p>
        </p:txBody>
      </p:sp>
      <p:cxnSp>
        <p:nvCxnSpPr>
          <p:cNvPr id="39" name="Straight Connector 38">
            <a:extLst>
              <a:ext uri="{FF2B5EF4-FFF2-40B4-BE49-F238E27FC236}">
                <a16:creationId xmlns:a16="http://schemas.microsoft.com/office/drawing/2014/main" id="{6EF7515A-F317-2436-BFF2-FFADBD4B74FF}"/>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4B52AC85-3683-1160-AD1B-A91315508CFA}"/>
              </a:ext>
            </a:extLst>
          </p:cNvPr>
          <p:cNvSpPr txBox="1"/>
          <p:nvPr/>
        </p:nvSpPr>
        <p:spPr>
          <a:xfrm>
            <a:off x="337523" y="1116082"/>
            <a:ext cx="8134280" cy="1015663"/>
          </a:xfrm>
          <a:prstGeom prst="rect">
            <a:avLst/>
          </a:prstGeom>
          <a:noFill/>
        </p:spPr>
        <p:txBody>
          <a:bodyPr wrap="square" rtlCol="0">
            <a:spAutoFit/>
          </a:bodyPr>
          <a:lstStyle/>
          <a:p>
            <a:pPr algn="just"/>
            <a:r>
              <a:rPr lang="en-GB" sz="2000" dirty="0">
                <a:latin typeface="Calibri Light" panose="020F0302020204030204" pitchFamily="34" charset="0"/>
                <a:ea typeface="Calibri Light" panose="020F0302020204030204" pitchFamily="34" charset="0"/>
                <a:cs typeface="Calibri Light" panose="020F0302020204030204" pitchFamily="34" charset="0"/>
              </a:rPr>
              <a:t>The visualization of certain parameters, such as the imaginary part of the y-dipolar and longitudinal impedance of various contributors, enables the identification of the primary impedance sources.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 name="TextBox 1">
            <a:extLst>
              <a:ext uri="{FF2B5EF4-FFF2-40B4-BE49-F238E27FC236}">
                <a16:creationId xmlns:a16="http://schemas.microsoft.com/office/drawing/2014/main" id="{5FA3C2A1-714A-23AC-F774-743E999957BD}"/>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16</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617811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545EA4-D03D-5C02-245A-12D49BB4FBE3}"/>
            </a:ext>
          </a:extLst>
        </p:cNvPr>
        <p:cNvGrpSpPr/>
        <p:nvPr/>
      </p:nvGrpSpPr>
      <p:grpSpPr>
        <a:xfrm>
          <a:off x="0" y="0"/>
          <a:ext cx="0" cy="0"/>
          <a:chOff x="0" y="0"/>
          <a:chExt cx="0" cy="0"/>
        </a:xfrm>
      </p:grpSpPr>
      <p:pic>
        <p:nvPicPr>
          <p:cNvPr id="7" name="Picture 6" descr="A blue object with a square object in the middle&#10;&#10;AI-generated content may be incorrect.">
            <a:extLst>
              <a:ext uri="{FF2B5EF4-FFF2-40B4-BE49-F238E27FC236}">
                <a16:creationId xmlns:a16="http://schemas.microsoft.com/office/drawing/2014/main" id="{BD29A3B0-B444-C233-6D25-62BCBE2A87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418" y="2032471"/>
            <a:ext cx="4936729" cy="3265239"/>
          </a:xfrm>
          <a:prstGeom prst="rect">
            <a:avLst/>
          </a:prstGeom>
        </p:spPr>
      </p:pic>
      <p:sp>
        <p:nvSpPr>
          <p:cNvPr id="23" name="TextBox 22">
            <a:extLst>
              <a:ext uri="{FF2B5EF4-FFF2-40B4-BE49-F238E27FC236}">
                <a16:creationId xmlns:a16="http://schemas.microsoft.com/office/drawing/2014/main" id="{18616299-FE1A-D385-B390-45701B51AF2F}"/>
              </a:ext>
            </a:extLst>
          </p:cNvPr>
          <p:cNvSpPr txBox="1"/>
          <p:nvPr/>
        </p:nvSpPr>
        <p:spPr>
          <a:xfrm>
            <a:off x="2345162" y="3662967"/>
            <a:ext cx="3052141" cy="1200329"/>
          </a:xfrm>
          <a:prstGeom prst="rect">
            <a:avLst/>
          </a:prstGeom>
          <a:noFill/>
        </p:spPr>
        <p:txBody>
          <a:bodyPr wrap="square">
            <a:spAutoFit/>
          </a:bodyPr>
          <a:lstStyle/>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tcp.v.b1</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Coll. length = 250 mm</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Taper length = 110mm</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Taper angle = </a:t>
            </a:r>
            <a:r>
              <a:rPr lang="en-US"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15 degrees</a:t>
            </a:r>
            <a:endParaRPr lang="en-GB"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25" name="Picture 24">
            <a:extLst>
              <a:ext uri="{FF2B5EF4-FFF2-40B4-BE49-F238E27FC236}">
                <a16:creationId xmlns:a16="http://schemas.microsoft.com/office/drawing/2014/main" id="{9B0C9AD2-E3C9-26E9-531A-E3F262AAB47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477620" y="2947903"/>
            <a:ext cx="5560962" cy="3099551"/>
          </a:xfrm>
          <a:prstGeom prst="rect">
            <a:avLst/>
          </a:prstGeom>
        </p:spPr>
      </p:pic>
      <p:sp>
        <p:nvSpPr>
          <p:cNvPr id="28" name="TextBox 27">
            <a:extLst>
              <a:ext uri="{FF2B5EF4-FFF2-40B4-BE49-F238E27FC236}">
                <a16:creationId xmlns:a16="http://schemas.microsoft.com/office/drawing/2014/main" id="{47C14D1E-C80F-E7AF-00BA-D112FAB2884E}"/>
              </a:ext>
            </a:extLst>
          </p:cNvPr>
          <p:cNvSpPr txBox="1"/>
          <p:nvPr/>
        </p:nvSpPr>
        <p:spPr>
          <a:xfrm>
            <a:off x="6975598" y="2767280"/>
            <a:ext cx="3052141" cy="1200329"/>
          </a:xfrm>
          <a:prstGeom prst="rect">
            <a:avLst/>
          </a:prstGeom>
          <a:noFill/>
        </p:spPr>
        <p:txBody>
          <a:bodyPr wrap="square">
            <a:spAutoFit/>
          </a:bodyPr>
          <a:lstStyle/>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tcp.v.b1</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Coll. length = 250 mm</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Taper length = 630 mm</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Taper angle = </a:t>
            </a:r>
            <a:r>
              <a:rPr lang="en-US"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2.5 degrees</a:t>
            </a:r>
            <a:endParaRPr lang="en-GB"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1" name="Group 10">
            <a:extLst>
              <a:ext uri="{FF2B5EF4-FFF2-40B4-BE49-F238E27FC236}">
                <a16:creationId xmlns:a16="http://schemas.microsoft.com/office/drawing/2014/main" id="{CAE8116F-6A9A-18E5-C552-919DEEDED989}"/>
              </a:ext>
            </a:extLst>
          </p:cNvPr>
          <p:cNvGrpSpPr/>
          <p:nvPr/>
        </p:nvGrpSpPr>
        <p:grpSpPr>
          <a:xfrm>
            <a:off x="0" y="6364995"/>
            <a:ext cx="12192000" cy="565697"/>
            <a:chOff x="0" y="6364995"/>
            <a:chExt cx="12192000" cy="565697"/>
          </a:xfrm>
        </p:grpSpPr>
        <p:sp>
          <p:nvSpPr>
            <p:cNvPr id="12" name="Rectangle 11">
              <a:extLst>
                <a:ext uri="{FF2B5EF4-FFF2-40B4-BE49-F238E27FC236}">
                  <a16:creationId xmlns:a16="http://schemas.microsoft.com/office/drawing/2014/main" id="{F59DE491-0512-7949-9EA1-7C45B732DDC7}"/>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oogle Shape;58;p13">
              <a:extLst>
                <a:ext uri="{FF2B5EF4-FFF2-40B4-BE49-F238E27FC236}">
                  <a16:creationId xmlns:a16="http://schemas.microsoft.com/office/drawing/2014/main" id="{08B49D1E-9BAD-4638-D4AE-029954F4ACB4}"/>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14" name="Picture 2">
              <a:extLst>
                <a:ext uri="{FF2B5EF4-FFF2-40B4-BE49-F238E27FC236}">
                  <a16:creationId xmlns:a16="http://schemas.microsoft.com/office/drawing/2014/main" id="{E60E3999-CC40-94E0-0C78-6A8DF2645C3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3AB443BE-9386-1106-0D49-2B3A32B98C78}"/>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95C01511-EC60-550D-34E4-AE3139FDD50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8" name="Picture 17" descr="A black and white striped background&#10;&#10;AI-generated content may be incorrect.">
              <a:extLst>
                <a:ext uri="{FF2B5EF4-FFF2-40B4-BE49-F238E27FC236}">
                  <a16:creationId xmlns:a16="http://schemas.microsoft.com/office/drawing/2014/main" id="{BE4F2373-011F-B499-FEDD-1629D296430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9" name="Rectangle 38">
            <a:extLst>
              <a:ext uri="{FF2B5EF4-FFF2-40B4-BE49-F238E27FC236}">
                <a16:creationId xmlns:a16="http://schemas.microsoft.com/office/drawing/2014/main" id="{0ECC042E-F600-3706-60D5-76C1A98D36E4}"/>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Arrow: Pentagon 40">
            <a:extLst>
              <a:ext uri="{FF2B5EF4-FFF2-40B4-BE49-F238E27FC236}">
                <a16:creationId xmlns:a16="http://schemas.microsoft.com/office/drawing/2014/main" id="{E664F324-5164-8E43-7CF6-25EE0C10E58D}"/>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2" name="Arrow: Pentagon 41">
            <a:extLst>
              <a:ext uri="{FF2B5EF4-FFF2-40B4-BE49-F238E27FC236}">
                <a16:creationId xmlns:a16="http://schemas.microsoft.com/office/drawing/2014/main" id="{6718390C-8ADE-BA37-03F3-3F73D9E0F3C4}"/>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4" name="TextBox 43">
            <a:extLst>
              <a:ext uri="{FF2B5EF4-FFF2-40B4-BE49-F238E27FC236}">
                <a16:creationId xmlns:a16="http://schemas.microsoft.com/office/drawing/2014/main" id="{E135B003-7FFF-B2A1-68CA-C6A6FBBBF56F}"/>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Criticality of the collimator model</a:t>
            </a:r>
            <a:endParaRPr lang="en-GB" sz="3600" dirty="0">
              <a:solidFill>
                <a:srgbClr val="0C343D"/>
              </a:solidFill>
              <a:latin typeface="Calisto MT" panose="02040603050505030304" pitchFamily="18" charset="0"/>
            </a:endParaRPr>
          </a:p>
        </p:txBody>
      </p:sp>
      <p:cxnSp>
        <p:nvCxnSpPr>
          <p:cNvPr id="45" name="Straight Connector 44">
            <a:extLst>
              <a:ext uri="{FF2B5EF4-FFF2-40B4-BE49-F238E27FC236}">
                <a16:creationId xmlns:a16="http://schemas.microsoft.com/office/drawing/2014/main" id="{2F4E2E51-096C-5D76-47F3-8C690A79494C}"/>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6E4B5397-6916-B76B-5B12-AE94CAAEBEE2}"/>
              </a:ext>
            </a:extLst>
          </p:cNvPr>
          <p:cNvSpPr txBox="1"/>
          <p:nvPr/>
        </p:nvSpPr>
        <p:spPr>
          <a:xfrm>
            <a:off x="400808" y="1041414"/>
            <a:ext cx="11377682" cy="1015663"/>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Since the geometrical contribution of the collimators has been identified as the primary source of impedance, an optimization of the taper angle for all vertical collimators has been proposed, reducing it from the initially proposed 15 degrees to 2.5 degrees.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 name="TextBox 1">
            <a:extLst>
              <a:ext uri="{FF2B5EF4-FFF2-40B4-BE49-F238E27FC236}">
                <a16:creationId xmlns:a16="http://schemas.microsoft.com/office/drawing/2014/main" id="{F93CF809-7873-44CE-2A9F-DE6A029F68AA}"/>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17</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155882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B43667-9A3B-E5EE-E4F0-9A6A9D637DBA}"/>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B6076CA6-5485-8E4F-437C-D8A4344FDC1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35142" y="2507928"/>
            <a:ext cx="5452624" cy="3639696"/>
          </a:xfrm>
          <a:prstGeom prst="rect">
            <a:avLst/>
          </a:prstGeom>
        </p:spPr>
      </p:pic>
      <p:pic>
        <p:nvPicPr>
          <p:cNvPr id="9" name="Picture 8">
            <a:extLst>
              <a:ext uri="{FF2B5EF4-FFF2-40B4-BE49-F238E27FC236}">
                <a16:creationId xmlns:a16="http://schemas.microsoft.com/office/drawing/2014/main" id="{B6CDEB9E-566D-B8F6-54DD-7FA92663D32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743787" y="2510332"/>
            <a:ext cx="5456032" cy="3634887"/>
          </a:xfrm>
          <a:prstGeom prst="rect">
            <a:avLst/>
          </a:prstGeom>
        </p:spPr>
      </p:pic>
      <p:grpSp>
        <p:nvGrpSpPr>
          <p:cNvPr id="17" name="Group 16">
            <a:extLst>
              <a:ext uri="{FF2B5EF4-FFF2-40B4-BE49-F238E27FC236}">
                <a16:creationId xmlns:a16="http://schemas.microsoft.com/office/drawing/2014/main" id="{74BE5CF2-5416-954F-DD8C-CB5444B5419B}"/>
              </a:ext>
            </a:extLst>
          </p:cNvPr>
          <p:cNvGrpSpPr/>
          <p:nvPr/>
        </p:nvGrpSpPr>
        <p:grpSpPr>
          <a:xfrm>
            <a:off x="0" y="6364995"/>
            <a:ext cx="12192000" cy="565697"/>
            <a:chOff x="0" y="6364995"/>
            <a:chExt cx="12192000" cy="565697"/>
          </a:xfrm>
        </p:grpSpPr>
        <p:sp>
          <p:nvSpPr>
            <p:cNvPr id="22" name="Rectangle 21">
              <a:extLst>
                <a:ext uri="{FF2B5EF4-FFF2-40B4-BE49-F238E27FC236}">
                  <a16:creationId xmlns:a16="http://schemas.microsoft.com/office/drawing/2014/main" id="{1EA56C57-7620-5020-E31C-848A7EFC2E4D}"/>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Google Shape;58;p13">
              <a:extLst>
                <a:ext uri="{FF2B5EF4-FFF2-40B4-BE49-F238E27FC236}">
                  <a16:creationId xmlns:a16="http://schemas.microsoft.com/office/drawing/2014/main" id="{6D2F2668-E39E-26E5-2341-DC7F424D9EDB}"/>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24" name="Picture 2">
              <a:extLst>
                <a:ext uri="{FF2B5EF4-FFF2-40B4-BE49-F238E27FC236}">
                  <a16:creationId xmlns:a16="http://schemas.microsoft.com/office/drawing/2014/main" id="{CDA9F903-7203-6EA0-E1C4-2D6D8F6771A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90BF52F8-FFC2-B34F-3794-6A46BD67C274}"/>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AB21101F-EB9D-64BF-DD92-50A0C1DE2DC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A086768E-D7D6-97ED-F7BE-5C4CF53A42F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9123A51B-D86D-85F5-578C-7A19A72B2C8A}"/>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FCF498CC-3111-18CC-F892-061C50065D13}"/>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0A6B6DAB-AF19-341F-5A65-23830B695FA7}"/>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39" name="Straight Connector 38">
            <a:extLst>
              <a:ext uri="{FF2B5EF4-FFF2-40B4-BE49-F238E27FC236}">
                <a16:creationId xmlns:a16="http://schemas.microsoft.com/office/drawing/2014/main" id="{B308356D-DD34-C72E-E1E6-BF93666A8148}"/>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811D89C1-73B8-709D-71A8-29936069EC11}"/>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Criticality of the collimator model</a:t>
            </a:r>
            <a:endParaRPr lang="en-GB" sz="3600" dirty="0">
              <a:solidFill>
                <a:srgbClr val="0C343D"/>
              </a:solidFill>
              <a:latin typeface="Calisto MT" panose="02040603050505030304" pitchFamily="18" charset="0"/>
            </a:endParaRPr>
          </a:p>
        </p:txBody>
      </p:sp>
      <p:sp>
        <p:nvSpPr>
          <p:cNvPr id="42" name="TextBox 41">
            <a:extLst>
              <a:ext uri="{FF2B5EF4-FFF2-40B4-BE49-F238E27FC236}">
                <a16:creationId xmlns:a16="http://schemas.microsoft.com/office/drawing/2014/main" id="{8E9298BE-69FA-E75C-8745-D031D02A5B8B}"/>
              </a:ext>
            </a:extLst>
          </p:cNvPr>
          <p:cNvSpPr txBox="1"/>
          <p:nvPr/>
        </p:nvSpPr>
        <p:spPr>
          <a:xfrm>
            <a:off x="400808" y="1041414"/>
            <a:ext cx="11377682" cy="707886"/>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Thanks to the optimization of the taper angle for all vertical collimators by reducing it from 15 degrees to 2.5 degrees, the y-transverse impedance drastically reduces.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7" name="TextBox 46">
            <a:extLst>
              <a:ext uri="{FF2B5EF4-FFF2-40B4-BE49-F238E27FC236}">
                <a16:creationId xmlns:a16="http://schemas.microsoft.com/office/drawing/2014/main" id="{6E313868-8AF7-473D-CF98-7C6B38711196}"/>
              </a:ext>
            </a:extLst>
          </p:cNvPr>
          <p:cNvSpPr txBox="1"/>
          <p:nvPr/>
        </p:nvSpPr>
        <p:spPr>
          <a:xfrm>
            <a:off x="1257194" y="1922732"/>
            <a:ext cx="3357712"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and vertical collimator taper angle of 15 degrees</a:t>
            </a:r>
          </a:p>
        </p:txBody>
      </p:sp>
      <p:sp>
        <p:nvSpPr>
          <p:cNvPr id="48" name="TextBox 47">
            <a:extLst>
              <a:ext uri="{FF2B5EF4-FFF2-40B4-BE49-F238E27FC236}">
                <a16:creationId xmlns:a16="http://schemas.microsoft.com/office/drawing/2014/main" id="{3B4CF0BE-5173-3C2D-BAAF-26554A9B1E98}"/>
              </a:ext>
            </a:extLst>
          </p:cNvPr>
          <p:cNvSpPr txBox="1"/>
          <p:nvPr/>
        </p:nvSpPr>
        <p:spPr>
          <a:xfrm>
            <a:off x="5928639" y="1918350"/>
            <a:ext cx="4012135"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collimator taper angle of 15 degrees and vertical taper angle of 2.5 degrees</a:t>
            </a:r>
          </a:p>
        </p:txBody>
      </p:sp>
      <p:sp>
        <p:nvSpPr>
          <p:cNvPr id="2" name="TextBox 1">
            <a:extLst>
              <a:ext uri="{FF2B5EF4-FFF2-40B4-BE49-F238E27FC236}">
                <a16:creationId xmlns:a16="http://schemas.microsoft.com/office/drawing/2014/main" id="{BC12A581-F7CA-4FDA-6554-A3EA3C3CB591}"/>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18</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695534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31FA9E-C156-8B57-7089-99B2C08E7F6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28FCC7E-6B06-06D6-EE59-A929CE0EF9C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35142" y="2507928"/>
            <a:ext cx="5452624" cy="3639696"/>
          </a:xfrm>
          <a:prstGeom prst="rect">
            <a:avLst/>
          </a:prstGeom>
        </p:spPr>
      </p:pic>
      <p:pic>
        <p:nvPicPr>
          <p:cNvPr id="9" name="Picture 8">
            <a:extLst>
              <a:ext uri="{FF2B5EF4-FFF2-40B4-BE49-F238E27FC236}">
                <a16:creationId xmlns:a16="http://schemas.microsoft.com/office/drawing/2014/main" id="{F53F3652-D21E-2619-3445-02E4C4E2881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747511" y="2510332"/>
            <a:ext cx="5448583" cy="3634887"/>
          </a:xfrm>
          <a:prstGeom prst="rect">
            <a:avLst/>
          </a:prstGeom>
        </p:spPr>
      </p:pic>
      <p:grpSp>
        <p:nvGrpSpPr>
          <p:cNvPr id="17" name="Group 16">
            <a:extLst>
              <a:ext uri="{FF2B5EF4-FFF2-40B4-BE49-F238E27FC236}">
                <a16:creationId xmlns:a16="http://schemas.microsoft.com/office/drawing/2014/main" id="{064503AB-62C0-0EFA-E531-C7BCF55D89B8}"/>
              </a:ext>
            </a:extLst>
          </p:cNvPr>
          <p:cNvGrpSpPr/>
          <p:nvPr/>
        </p:nvGrpSpPr>
        <p:grpSpPr>
          <a:xfrm>
            <a:off x="0" y="6364995"/>
            <a:ext cx="12192000" cy="565697"/>
            <a:chOff x="0" y="6364995"/>
            <a:chExt cx="12192000" cy="565697"/>
          </a:xfrm>
        </p:grpSpPr>
        <p:sp>
          <p:nvSpPr>
            <p:cNvPr id="22" name="Rectangle 21">
              <a:extLst>
                <a:ext uri="{FF2B5EF4-FFF2-40B4-BE49-F238E27FC236}">
                  <a16:creationId xmlns:a16="http://schemas.microsoft.com/office/drawing/2014/main" id="{51259115-923C-5A8E-199D-4636DAC8853C}"/>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Google Shape;58;p13">
              <a:extLst>
                <a:ext uri="{FF2B5EF4-FFF2-40B4-BE49-F238E27FC236}">
                  <a16:creationId xmlns:a16="http://schemas.microsoft.com/office/drawing/2014/main" id="{33452FEF-04C9-2BE8-07E7-E9EF87B4DFDA}"/>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24" name="Picture 2">
              <a:extLst>
                <a:ext uri="{FF2B5EF4-FFF2-40B4-BE49-F238E27FC236}">
                  <a16:creationId xmlns:a16="http://schemas.microsoft.com/office/drawing/2014/main" id="{0E632A1F-1AD8-49A2-98FC-ED861ED86F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5E070313-17CE-ECAB-B307-F12AD0381169}"/>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99F5FDBB-82C9-C3BD-2146-72E3A1C98E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980CED09-1E96-74B0-BCAF-20CB1811D5F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5EDA313C-3A3D-C34C-B435-E3D73CF6C733}"/>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5BBF38DE-116F-C105-E5AD-4FFB2C09EF56}"/>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11BA1FC4-48FB-9668-50E4-900E8F7905BE}"/>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39" name="Straight Connector 38">
            <a:extLst>
              <a:ext uri="{FF2B5EF4-FFF2-40B4-BE49-F238E27FC236}">
                <a16:creationId xmlns:a16="http://schemas.microsoft.com/office/drawing/2014/main" id="{0314C77E-D24B-F3E1-8014-469C610435DF}"/>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1836061C-E210-8B99-2B10-55621D8DE869}"/>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Criticality of the collimator model</a:t>
            </a:r>
            <a:endParaRPr lang="en-GB" sz="3600" dirty="0">
              <a:solidFill>
                <a:srgbClr val="0C343D"/>
              </a:solidFill>
              <a:latin typeface="Calisto MT" panose="02040603050505030304" pitchFamily="18" charset="0"/>
            </a:endParaRPr>
          </a:p>
        </p:txBody>
      </p:sp>
      <p:sp>
        <p:nvSpPr>
          <p:cNvPr id="42" name="TextBox 41">
            <a:extLst>
              <a:ext uri="{FF2B5EF4-FFF2-40B4-BE49-F238E27FC236}">
                <a16:creationId xmlns:a16="http://schemas.microsoft.com/office/drawing/2014/main" id="{E7949922-0C42-1B01-2FCA-4CB3AAB65EE8}"/>
              </a:ext>
            </a:extLst>
          </p:cNvPr>
          <p:cNvSpPr txBox="1"/>
          <p:nvPr/>
        </p:nvSpPr>
        <p:spPr>
          <a:xfrm>
            <a:off x="400808" y="1041414"/>
            <a:ext cx="11377682" cy="707886"/>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Thanks to the optimization of the taper angle for all vertical collimators by reducing it from 15 degrees to 2.5 degrees, the y-transverse impedance drastically reduces.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7" name="TextBox 46">
            <a:extLst>
              <a:ext uri="{FF2B5EF4-FFF2-40B4-BE49-F238E27FC236}">
                <a16:creationId xmlns:a16="http://schemas.microsoft.com/office/drawing/2014/main" id="{9EC38095-03CD-DC9E-68C6-FCA0D1DBA7CD}"/>
              </a:ext>
            </a:extLst>
          </p:cNvPr>
          <p:cNvSpPr txBox="1"/>
          <p:nvPr/>
        </p:nvSpPr>
        <p:spPr>
          <a:xfrm>
            <a:off x="1257194" y="1922732"/>
            <a:ext cx="3357712"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and vertical collimator taper angle of 15 degrees</a:t>
            </a:r>
          </a:p>
        </p:txBody>
      </p:sp>
      <p:sp>
        <p:nvSpPr>
          <p:cNvPr id="48" name="TextBox 47">
            <a:extLst>
              <a:ext uri="{FF2B5EF4-FFF2-40B4-BE49-F238E27FC236}">
                <a16:creationId xmlns:a16="http://schemas.microsoft.com/office/drawing/2014/main" id="{1A7CF852-14C5-F7D8-53E1-8ED65C2F7B1D}"/>
              </a:ext>
            </a:extLst>
          </p:cNvPr>
          <p:cNvSpPr txBox="1"/>
          <p:nvPr/>
        </p:nvSpPr>
        <p:spPr>
          <a:xfrm>
            <a:off x="5928639" y="1918350"/>
            <a:ext cx="4012135"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collimator taper angle of 15 degrees and vertical taper angle of 2.5 degrees</a:t>
            </a:r>
          </a:p>
        </p:txBody>
      </p:sp>
      <p:sp>
        <p:nvSpPr>
          <p:cNvPr id="2" name="TextBox 1">
            <a:extLst>
              <a:ext uri="{FF2B5EF4-FFF2-40B4-BE49-F238E27FC236}">
                <a16:creationId xmlns:a16="http://schemas.microsoft.com/office/drawing/2014/main" id="{E09D4897-4D82-3A61-3556-85AFD953ADC6}"/>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19</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750116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1A2500E3-19D2-5147-60CE-364F3C7EAA68}"/>
              </a:ext>
            </a:extLst>
          </p:cNvPr>
          <p:cNvSpPr txBox="1"/>
          <p:nvPr/>
        </p:nvSpPr>
        <p:spPr>
          <a:xfrm>
            <a:off x="442550" y="1671333"/>
            <a:ext cx="11232807" cy="3416320"/>
          </a:xfrm>
          <a:prstGeom prst="rect">
            <a:avLst/>
          </a:prstGeom>
          <a:noFill/>
        </p:spPr>
        <p:txBody>
          <a:bodyPr wrap="square" rtlCol="0">
            <a:spAutoFit/>
          </a:bodyPr>
          <a:lstStyle/>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Introduction</a:t>
            </a:r>
          </a:p>
          <a:p>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p>
          <a:p>
            <a:pPr marL="742950" lvl="1" indent="-285750">
              <a:buFont typeface="Arial" panose="020B0604020202020204" pitchFamily="34" charset="0"/>
              <a:buChar char="•"/>
            </a:pPr>
            <a:r>
              <a:rPr lang="en-US" sz="2400" dirty="0">
                <a:latin typeface="Calibri Light" panose="020F0302020204030204" pitchFamily="34" charset="0"/>
                <a:ea typeface="Calibri Light" panose="020F0302020204030204" pitchFamily="34" charset="0"/>
                <a:cs typeface="Calibri Light" panose="020F0302020204030204" pitchFamily="34" charset="0"/>
              </a:rPr>
              <a:t>Criticality of collimator model</a:t>
            </a:r>
          </a:p>
          <a:p>
            <a:pPr marL="742950" lvl="1" indent="-285750">
              <a:buFont typeface="Arial" panose="020B0604020202020204" pitchFamily="34" charset="0"/>
              <a:buChar char="•"/>
            </a:pPr>
            <a:r>
              <a:rPr lang="en-US" sz="2400" dirty="0">
                <a:latin typeface="Calibri Light" panose="020F0302020204030204" pitchFamily="34" charset="0"/>
                <a:ea typeface="Calibri Light" panose="020F0302020204030204" pitchFamily="34" charset="0"/>
                <a:cs typeface="Calibri Light" panose="020F0302020204030204" pitchFamily="34" charset="0"/>
              </a:rPr>
              <a:t>Effect on single-bunch instabilities</a:t>
            </a:r>
          </a:p>
          <a:p>
            <a:pPr lvl="1"/>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latin typeface="Calibri Light" panose="020F0302020204030204" pitchFamily="34" charset="0"/>
                <a:ea typeface="Calibri Light" panose="020F0302020204030204" pitchFamily="34" charset="0"/>
                <a:cs typeface="Calibri Light" panose="020F0302020204030204" pitchFamily="34" charset="0"/>
              </a:rPr>
              <a:t> booster stability considerations</a:t>
            </a:r>
          </a:p>
          <a:p>
            <a:pPr lvl="2"/>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0" name="Rectangle 9">
            <a:extLst>
              <a:ext uri="{FF2B5EF4-FFF2-40B4-BE49-F238E27FC236}">
                <a16:creationId xmlns:a16="http://schemas.microsoft.com/office/drawing/2014/main" id="{29628AFE-8C28-92C6-BBDC-DCE7693A2871}"/>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oogle Shape;58;p13">
            <a:extLst>
              <a:ext uri="{FF2B5EF4-FFF2-40B4-BE49-F238E27FC236}">
                <a16:creationId xmlns:a16="http://schemas.microsoft.com/office/drawing/2014/main" id="{5743EC29-70CB-692F-9721-FB3991808883}"/>
              </a:ext>
            </a:extLst>
          </p:cNvPr>
          <p:cNvPicPr preferRelativeResize="0"/>
          <p:nvPr/>
        </p:nvPicPr>
        <p:blipFill>
          <a:blip r:embed="rId2">
            <a:alphaModFix/>
          </a:blip>
          <a:stretch>
            <a:fillRect/>
          </a:stretch>
        </p:blipFill>
        <p:spPr>
          <a:xfrm>
            <a:off x="153418" y="6364995"/>
            <a:ext cx="578264" cy="565697"/>
          </a:xfrm>
          <a:prstGeom prst="rect">
            <a:avLst/>
          </a:prstGeom>
          <a:noFill/>
          <a:ln>
            <a:noFill/>
          </a:ln>
        </p:spPr>
      </p:pic>
      <p:pic>
        <p:nvPicPr>
          <p:cNvPr id="12" name="Picture 2">
            <a:extLst>
              <a:ext uri="{FF2B5EF4-FFF2-40B4-BE49-F238E27FC236}">
                <a16:creationId xmlns:a16="http://schemas.microsoft.com/office/drawing/2014/main" id="{FC63C02C-BA0F-4C69-EA15-79C08D164B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6B73FCA2-23CD-0A54-6176-66AF21DA8BCE}"/>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1BDA527B-920C-A2A7-BA87-FA78738582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D9DB8EFA-A4D1-20C6-4159-BE43245AAA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sp>
        <p:nvSpPr>
          <p:cNvPr id="18" name="Rectangle 17">
            <a:extLst>
              <a:ext uri="{FF2B5EF4-FFF2-40B4-BE49-F238E27FC236}">
                <a16:creationId xmlns:a16="http://schemas.microsoft.com/office/drawing/2014/main" id="{F072F5BF-873D-3F00-7737-444B0522513E}"/>
              </a:ext>
            </a:extLst>
          </p:cNvPr>
          <p:cNvSpPr/>
          <p:nvPr/>
        </p:nvSpPr>
        <p:spPr>
          <a:xfrm>
            <a:off x="0" y="-11829"/>
            <a:ext cx="12195175"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AF9A264F-0D2B-A46D-F874-01D6D6F34F7F}"/>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Outline</a:t>
            </a:r>
            <a:endParaRPr lang="en-GB" sz="3600" dirty="0">
              <a:solidFill>
                <a:srgbClr val="0C343D"/>
              </a:solidFill>
              <a:latin typeface="Calisto MT" panose="02040603050505030304" pitchFamily="18" charset="0"/>
            </a:endParaRPr>
          </a:p>
        </p:txBody>
      </p:sp>
      <p:cxnSp>
        <p:nvCxnSpPr>
          <p:cNvPr id="30" name="Straight Connector 29">
            <a:extLst>
              <a:ext uri="{FF2B5EF4-FFF2-40B4-BE49-F238E27FC236}">
                <a16:creationId xmlns:a16="http://schemas.microsoft.com/office/drawing/2014/main" id="{50C94D5E-6EBE-77C6-F2E5-76D798FE81D9}"/>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A8356A76-6817-DE20-09A9-BDF05784A6C4}"/>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02</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949660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47FCE1-DFB8-A076-03DD-A5807B20239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A4E0D7E-4197-4EA5-5ABC-9D7F0A0F353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35142" y="2511388"/>
            <a:ext cx="5452624" cy="3632776"/>
          </a:xfrm>
          <a:prstGeom prst="rect">
            <a:avLst/>
          </a:prstGeom>
        </p:spPr>
      </p:pic>
      <p:pic>
        <p:nvPicPr>
          <p:cNvPr id="9" name="Picture 8">
            <a:extLst>
              <a:ext uri="{FF2B5EF4-FFF2-40B4-BE49-F238E27FC236}">
                <a16:creationId xmlns:a16="http://schemas.microsoft.com/office/drawing/2014/main" id="{9ADE7E05-6DB7-47DA-E0E6-30794778D03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747511" y="2511581"/>
            <a:ext cx="5448583" cy="3632388"/>
          </a:xfrm>
          <a:prstGeom prst="rect">
            <a:avLst/>
          </a:prstGeom>
        </p:spPr>
      </p:pic>
      <p:grpSp>
        <p:nvGrpSpPr>
          <p:cNvPr id="17" name="Group 16">
            <a:extLst>
              <a:ext uri="{FF2B5EF4-FFF2-40B4-BE49-F238E27FC236}">
                <a16:creationId xmlns:a16="http://schemas.microsoft.com/office/drawing/2014/main" id="{45CE30D4-F82B-D5D2-3657-735F44BBE164}"/>
              </a:ext>
            </a:extLst>
          </p:cNvPr>
          <p:cNvGrpSpPr/>
          <p:nvPr/>
        </p:nvGrpSpPr>
        <p:grpSpPr>
          <a:xfrm>
            <a:off x="0" y="6364995"/>
            <a:ext cx="12192000" cy="565697"/>
            <a:chOff x="0" y="6364995"/>
            <a:chExt cx="12192000" cy="565697"/>
          </a:xfrm>
        </p:grpSpPr>
        <p:sp>
          <p:nvSpPr>
            <p:cNvPr id="22" name="Rectangle 21">
              <a:extLst>
                <a:ext uri="{FF2B5EF4-FFF2-40B4-BE49-F238E27FC236}">
                  <a16:creationId xmlns:a16="http://schemas.microsoft.com/office/drawing/2014/main" id="{959E043C-922B-C90C-233D-53BB63C11A3B}"/>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Google Shape;58;p13">
              <a:extLst>
                <a:ext uri="{FF2B5EF4-FFF2-40B4-BE49-F238E27FC236}">
                  <a16:creationId xmlns:a16="http://schemas.microsoft.com/office/drawing/2014/main" id="{D31D11C7-B359-0784-70FF-A50B2D6795F6}"/>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24" name="Picture 2">
              <a:extLst>
                <a:ext uri="{FF2B5EF4-FFF2-40B4-BE49-F238E27FC236}">
                  <a16:creationId xmlns:a16="http://schemas.microsoft.com/office/drawing/2014/main" id="{07641CDC-4477-7B54-5C00-FCD412D5028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2D1C8466-AF73-D114-9314-75C474DF8207}"/>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BCE7D0DB-AE70-A6E8-A340-6E76B98CDEB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882132C0-06BE-F4C2-5E6B-FE0229D484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AF5C8EF4-F1C1-2004-EBB8-58E884301B89}"/>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569D6CAD-4FBA-992F-978E-E1475F40FC7B}"/>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0A6CE840-48F1-4150-B6CB-A65C8211AB88}"/>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39" name="Straight Connector 38">
            <a:extLst>
              <a:ext uri="{FF2B5EF4-FFF2-40B4-BE49-F238E27FC236}">
                <a16:creationId xmlns:a16="http://schemas.microsoft.com/office/drawing/2014/main" id="{2F34CFBB-13BA-EDD5-4649-4357E60D50F1}"/>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AE64DEB0-65DC-8899-26F8-F7E7583093CC}"/>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Criticality of the collimator model</a:t>
            </a:r>
            <a:endParaRPr lang="en-GB" sz="3600" dirty="0">
              <a:solidFill>
                <a:srgbClr val="0C343D"/>
              </a:solidFill>
              <a:latin typeface="Calisto MT" panose="02040603050505030304" pitchFamily="18" charset="0"/>
            </a:endParaRPr>
          </a:p>
        </p:txBody>
      </p:sp>
      <p:sp>
        <p:nvSpPr>
          <p:cNvPr id="42" name="TextBox 41">
            <a:extLst>
              <a:ext uri="{FF2B5EF4-FFF2-40B4-BE49-F238E27FC236}">
                <a16:creationId xmlns:a16="http://schemas.microsoft.com/office/drawing/2014/main" id="{D0167283-F7AA-3E71-B167-9F13BB829AB3}"/>
              </a:ext>
            </a:extLst>
          </p:cNvPr>
          <p:cNvSpPr txBox="1"/>
          <p:nvPr/>
        </p:nvSpPr>
        <p:spPr>
          <a:xfrm>
            <a:off x="400808" y="1041414"/>
            <a:ext cx="11377682" cy="707886"/>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Thanks to the optimization of the taper angle for all vertical collimators by reducing it from 15 degrees to 2.5 degrees, the y-transverse impedance drastically reduces.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7" name="TextBox 46">
            <a:extLst>
              <a:ext uri="{FF2B5EF4-FFF2-40B4-BE49-F238E27FC236}">
                <a16:creationId xmlns:a16="http://schemas.microsoft.com/office/drawing/2014/main" id="{14A5804A-446C-7F68-BC18-BDA0764D8C88}"/>
              </a:ext>
            </a:extLst>
          </p:cNvPr>
          <p:cNvSpPr txBox="1"/>
          <p:nvPr/>
        </p:nvSpPr>
        <p:spPr>
          <a:xfrm>
            <a:off x="1257194" y="1922732"/>
            <a:ext cx="3357712"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and vertical collimator taper angle of 15 degrees</a:t>
            </a:r>
          </a:p>
        </p:txBody>
      </p:sp>
      <p:sp>
        <p:nvSpPr>
          <p:cNvPr id="48" name="TextBox 47">
            <a:extLst>
              <a:ext uri="{FF2B5EF4-FFF2-40B4-BE49-F238E27FC236}">
                <a16:creationId xmlns:a16="http://schemas.microsoft.com/office/drawing/2014/main" id="{FC838744-4254-69AB-A1C9-D9820ACEEBC7}"/>
              </a:ext>
            </a:extLst>
          </p:cNvPr>
          <p:cNvSpPr txBox="1"/>
          <p:nvPr/>
        </p:nvSpPr>
        <p:spPr>
          <a:xfrm>
            <a:off x="5928639" y="1918350"/>
            <a:ext cx="4012135"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collimator taper angle of 15 degrees and vertical taper angle of 2.5 degrees</a:t>
            </a:r>
          </a:p>
        </p:txBody>
      </p:sp>
      <p:sp>
        <p:nvSpPr>
          <p:cNvPr id="2" name="TextBox 1">
            <a:extLst>
              <a:ext uri="{FF2B5EF4-FFF2-40B4-BE49-F238E27FC236}">
                <a16:creationId xmlns:a16="http://schemas.microsoft.com/office/drawing/2014/main" id="{8F596255-F455-6828-5E33-98B6F63EF700}"/>
              </a:ext>
            </a:extLst>
          </p:cNvPr>
          <p:cNvSpPr txBox="1"/>
          <p:nvPr/>
        </p:nvSpPr>
        <p:spPr>
          <a:xfrm>
            <a:off x="2795013" y="6049978"/>
            <a:ext cx="6267252" cy="369332"/>
          </a:xfrm>
          <a:prstGeom prst="rect">
            <a:avLst/>
          </a:prstGeom>
          <a:noFill/>
        </p:spPr>
        <p:txBody>
          <a:bodyPr wrap="square">
            <a:spAutoFit/>
          </a:bodyPr>
          <a:lstStyle/>
          <a:p>
            <a:pPr algn="ctr"/>
            <a:r>
              <a:rPr lang="en-GB"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There is significant potential for optimizing collimators.</a:t>
            </a:r>
          </a:p>
        </p:txBody>
      </p:sp>
      <p:sp>
        <p:nvSpPr>
          <p:cNvPr id="4" name="TextBox 3">
            <a:extLst>
              <a:ext uri="{FF2B5EF4-FFF2-40B4-BE49-F238E27FC236}">
                <a16:creationId xmlns:a16="http://schemas.microsoft.com/office/drawing/2014/main" id="{CD7D3B7F-73A0-77ED-FF0E-63710A741B82}"/>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20</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80021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9D77DCE4-0F7C-2C6D-E2C2-973F3CAA2BFC}"/>
              </a:ext>
            </a:extLst>
          </p:cNvPr>
          <p:cNvSpPr/>
          <p:nvPr/>
        </p:nvSpPr>
        <p:spPr>
          <a:xfrm>
            <a:off x="2820582" y="2140746"/>
            <a:ext cx="6692391" cy="270731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blue object with a curved edge&#10;&#10;Description automatically generated">
            <a:extLst>
              <a:ext uri="{FF2B5EF4-FFF2-40B4-BE49-F238E27FC236}">
                <a16:creationId xmlns:a16="http://schemas.microsoft.com/office/drawing/2014/main" id="{EE7BAF02-6E77-9777-CEA6-4D05C52FCE0D}"/>
              </a:ext>
            </a:extLst>
          </p:cNvPr>
          <p:cNvPicPr>
            <a:picLocks noChangeAspect="1"/>
          </p:cNvPicPr>
          <p:nvPr/>
        </p:nvPicPr>
        <p:blipFill>
          <a:blip r:embed="rId3"/>
          <a:stretch>
            <a:fillRect/>
          </a:stretch>
        </p:blipFill>
        <p:spPr>
          <a:xfrm>
            <a:off x="5250268" y="4594809"/>
            <a:ext cx="1305071" cy="796206"/>
          </a:xfrm>
          <a:prstGeom prst="rect">
            <a:avLst/>
          </a:prstGeom>
        </p:spPr>
      </p:pic>
      <p:pic>
        <p:nvPicPr>
          <p:cNvPr id="9" name="Picture 8" descr="A blue object with a hole&#10;&#10;Description automatically generated">
            <a:extLst>
              <a:ext uri="{FF2B5EF4-FFF2-40B4-BE49-F238E27FC236}">
                <a16:creationId xmlns:a16="http://schemas.microsoft.com/office/drawing/2014/main" id="{08BB0CE9-DAB6-5B45-095D-B17FF7292480}"/>
              </a:ext>
            </a:extLst>
          </p:cNvPr>
          <p:cNvPicPr>
            <a:picLocks noChangeAspect="1"/>
          </p:cNvPicPr>
          <p:nvPr/>
        </p:nvPicPr>
        <p:blipFill>
          <a:blip r:embed="rId4"/>
          <a:stretch>
            <a:fillRect/>
          </a:stretch>
        </p:blipFill>
        <p:spPr>
          <a:xfrm>
            <a:off x="2512119" y="2660533"/>
            <a:ext cx="1056761" cy="796207"/>
          </a:xfrm>
          <a:prstGeom prst="rect">
            <a:avLst/>
          </a:prstGeom>
        </p:spPr>
      </p:pic>
      <p:pic>
        <p:nvPicPr>
          <p:cNvPr id="10" name="Picture 9" descr="A blue and yellow circular object&#10;&#10;Description automatically generated">
            <a:extLst>
              <a:ext uri="{FF2B5EF4-FFF2-40B4-BE49-F238E27FC236}">
                <a16:creationId xmlns:a16="http://schemas.microsoft.com/office/drawing/2014/main" id="{1768FB56-246B-88E1-6721-AFC292B1B5BF}"/>
              </a:ext>
            </a:extLst>
          </p:cNvPr>
          <p:cNvPicPr>
            <a:picLocks noChangeAspect="1"/>
          </p:cNvPicPr>
          <p:nvPr/>
        </p:nvPicPr>
        <p:blipFill>
          <a:blip r:embed="rId5"/>
          <a:stretch>
            <a:fillRect/>
          </a:stretch>
        </p:blipFill>
        <p:spPr>
          <a:xfrm>
            <a:off x="8504163" y="2474804"/>
            <a:ext cx="1100494" cy="846534"/>
          </a:xfrm>
          <a:prstGeom prst="rect">
            <a:avLst/>
          </a:prstGeom>
        </p:spPr>
      </p:pic>
      <p:pic>
        <p:nvPicPr>
          <p:cNvPr id="11" name="Picture 10" descr="A blue paper plane on a white background&#10;&#10;Description automatically generated">
            <a:extLst>
              <a:ext uri="{FF2B5EF4-FFF2-40B4-BE49-F238E27FC236}">
                <a16:creationId xmlns:a16="http://schemas.microsoft.com/office/drawing/2014/main" id="{C2E96B66-0A31-A9C5-07FF-C1C83BA83E34}"/>
              </a:ext>
            </a:extLst>
          </p:cNvPr>
          <p:cNvPicPr>
            <a:picLocks noChangeAspect="1"/>
          </p:cNvPicPr>
          <p:nvPr/>
        </p:nvPicPr>
        <p:blipFill>
          <a:blip r:embed="rId6"/>
          <a:stretch>
            <a:fillRect/>
          </a:stretch>
        </p:blipFill>
        <p:spPr>
          <a:xfrm>
            <a:off x="7400834" y="4150638"/>
            <a:ext cx="1688329" cy="846534"/>
          </a:xfrm>
          <a:prstGeom prst="rect">
            <a:avLst/>
          </a:prstGeom>
        </p:spPr>
      </p:pic>
      <p:pic>
        <p:nvPicPr>
          <p:cNvPr id="12" name="Picture 11" descr="A blue cylinder with orange accents&#10;&#10;Description automatically generated with medium confidence">
            <a:extLst>
              <a:ext uri="{FF2B5EF4-FFF2-40B4-BE49-F238E27FC236}">
                <a16:creationId xmlns:a16="http://schemas.microsoft.com/office/drawing/2014/main" id="{D78FE2CC-C64D-4427-769B-82DC4ECC84C1}"/>
              </a:ext>
            </a:extLst>
          </p:cNvPr>
          <p:cNvPicPr>
            <a:picLocks noChangeAspect="1"/>
          </p:cNvPicPr>
          <p:nvPr/>
        </p:nvPicPr>
        <p:blipFill>
          <a:blip r:embed="rId7"/>
          <a:stretch>
            <a:fillRect/>
          </a:stretch>
        </p:blipFill>
        <p:spPr>
          <a:xfrm>
            <a:off x="6469630" y="1600532"/>
            <a:ext cx="1151132" cy="877124"/>
          </a:xfrm>
          <a:prstGeom prst="rect">
            <a:avLst/>
          </a:prstGeom>
        </p:spPr>
      </p:pic>
      <p:pic>
        <p:nvPicPr>
          <p:cNvPr id="20" name="Picture 19" descr="A blue rectangular object with a blue cap&#10;&#10;Description automatically generated">
            <a:extLst>
              <a:ext uri="{FF2B5EF4-FFF2-40B4-BE49-F238E27FC236}">
                <a16:creationId xmlns:a16="http://schemas.microsoft.com/office/drawing/2014/main" id="{47A7B59E-4476-920C-A73E-94C28940EC28}"/>
              </a:ext>
            </a:extLst>
          </p:cNvPr>
          <p:cNvPicPr>
            <a:picLocks noChangeAspect="1"/>
          </p:cNvPicPr>
          <p:nvPr/>
        </p:nvPicPr>
        <p:blipFill>
          <a:blip r:embed="rId8"/>
          <a:stretch>
            <a:fillRect/>
          </a:stretch>
        </p:blipFill>
        <p:spPr>
          <a:xfrm>
            <a:off x="4088525" y="1772367"/>
            <a:ext cx="1727884" cy="891382"/>
          </a:xfrm>
          <a:prstGeom prst="rect">
            <a:avLst/>
          </a:prstGeom>
        </p:spPr>
      </p:pic>
      <p:sp>
        <p:nvSpPr>
          <p:cNvPr id="16" name="TextBox 15">
            <a:extLst>
              <a:ext uri="{FF2B5EF4-FFF2-40B4-BE49-F238E27FC236}">
                <a16:creationId xmlns:a16="http://schemas.microsoft.com/office/drawing/2014/main" id="{1CDFEFED-A711-4B06-AE4E-FC2D57330877}"/>
              </a:ext>
            </a:extLst>
          </p:cNvPr>
          <p:cNvSpPr txBox="1"/>
          <p:nvPr/>
        </p:nvSpPr>
        <p:spPr>
          <a:xfrm>
            <a:off x="70777" y="5726938"/>
            <a:ext cx="12192000" cy="523220"/>
          </a:xfrm>
          <a:prstGeom prst="rect">
            <a:avLst/>
          </a:prstGeom>
          <a:noFill/>
        </p:spPr>
        <p:txBody>
          <a:bodyPr wrap="square" rtlCol="0">
            <a:spAutoFit/>
          </a:bodyPr>
          <a:lstStyle/>
          <a:p>
            <a:pPr algn="ctr"/>
            <a:r>
              <a:rPr lang="en-GB" sz="28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The importance of a highly flexible model</a:t>
            </a:r>
            <a:endParaRPr lang="en-GB" sz="2800"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6" name="Picture 5">
            <a:extLst>
              <a:ext uri="{FF2B5EF4-FFF2-40B4-BE49-F238E27FC236}">
                <a16:creationId xmlns:a16="http://schemas.microsoft.com/office/drawing/2014/main" id="{4F07147B-3C86-E516-500E-217CC0C7A77B}"/>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870560" y="3876521"/>
            <a:ext cx="1662762" cy="1041858"/>
          </a:xfrm>
          <a:prstGeom prst="rect">
            <a:avLst/>
          </a:prstGeom>
        </p:spPr>
      </p:pic>
      <p:sp>
        <p:nvSpPr>
          <p:cNvPr id="7" name="TextBox 6">
            <a:extLst>
              <a:ext uri="{FF2B5EF4-FFF2-40B4-BE49-F238E27FC236}">
                <a16:creationId xmlns:a16="http://schemas.microsoft.com/office/drawing/2014/main" id="{C5CFE302-01AE-9D7C-CD58-19305B41C94D}"/>
              </a:ext>
            </a:extLst>
          </p:cNvPr>
          <p:cNvSpPr txBox="1"/>
          <p:nvPr/>
        </p:nvSpPr>
        <p:spPr>
          <a:xfrm>
            <a:off x="564393" y="5367611"/>
            <a:ext cx="10951335" cy="400110"/>
          </a:xfrm>
          <a:prstGeom prst="rect">
            <a:avLst/>
          </a:prstGeom>
          <a:noFill/>
        </p:spPr>
        <p:txBody>
          <a:bodyPr wrap="square" rtlCol="0">
            <a:spAutoFit/>
          </a:bodyPr>
          <a:lstStyle/>
          <a:p>
            <a:pPr algn="ct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The design of the vacuum chamber and the machine devices continue to evolve</a:t>
            </a:r>
          </a:p>
        </p:txBody>
      </p:sp>
      <p:grpSp>
        <p:nvGrpSpPr>
          <p:cNvPr id="2" name="Group 1">
            <a:extLst>
              <a:ext uri="{FF2B5EF4-FFF2-40B4-BE49-F238E27FC236}">
                <a16:creationId xmlns:a16="http://schemas.microsoft.com/office/drawing/2014/main" id="{A650F639-EDDA-18BF-3CBB-FA4B91723A19}"/>
              </a:ext>
            </a:extLst>
          </p:cNvPr>
          <p:cNvGrpSpPr/>
          <p:nvPr/>
        </p:nvGrpSpPr>
        <p:grpSpPr>
          <a:xfrm>
            <a:off x="0" y="6364995"/>
            <a:ext cx="12192000" cy="565697"/>
            <a:chOff x="0" y="6364995"/>
            <a:chExt cx="12192000" cy="565697"/>
          </a:xfrm>
        </p:grpSpPr>
        <p:sp>
          <p:nvSpPr>
            <p:cNvPr id="18" name="Rectangle 17">
              <a:extLst>
                <a:ext uri="{FF2B5EF4-FFF2-40B4-BE49-F238E27FC236}">
                  <a16:creationId xmlns:a16="http://schemas.microsoft.com/office/drawing/2014/main" id="{CB1AC916-78B1-AABE-CE18-D2BFEEEE2A12}"/>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Google Shape;58;p13">
              <a:extLst>
                <a:ext uri="{FF2B5EF4-FFF2-40B4-BE49-F238E27FC236}">
                  <a16:creationId xmlns:a16="http://schemas.microsoft.com/office/drawing/2014/main" id="{186AB11D-92B6-9288-3206-804F278335BC}"/>
                </a:ext>
              </a:extLst>
            </p:cNvPr>
            <p:cNvPicPr preferRelativeResize="0"/>
            <p:nvPr/>
          </p:nvPicPr>
          <p:blipFill>
            <a:blip r:embed="rId10">
              <a:alphaModFix/>
            </a:blip>
            <a:stretch>
              <a:fillRect/>
            </a:stretch>
          </p:blipFill>
          <p:spPr>
            <a:xfrm>
              <a:off x="153418" y="6364995"/>
              <a:ext cx="578264" cy="565697"/>
            </a:xfrm>
            <a:prstGeom prst="rect">
              <a:avLst/>
            </a:prstGeom>
            <a:noFill/>
            <a:ln>
              <a:noFill/>
            </a:ln>
          </p:spPr>
        </p:pic>
        <p:pic>
          <p:nvPicPr>
            <p:cNvPr id="21" name="Picture 2">
              <a:extLst>
                <a:ext uri="{FF2B5EF4-FFF2-40B4-BE49-F238E27FC236}">
                  <a16:creationId xmlns:a16="http://schemas.microsoft.com/office/drawing/2014/main" id="{71690BB3-8BF8-6689-16D1-DDC7178B97E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D2EB9E53-173E-6710-EC1B-0788CFA34ABA}"/>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5" name="Picture 24" descr="A white circle with black text&#10;&#10;AI-generated content may be incorrect.">
              <a:extLst>
                <a:ext uri="{FF2B5EF4-FFF2-40B4-BE49-F238E27FC236}">
                  <a16:creationId xmlns:a16="http://schemas.microsoft.com/office/drawing/2014/main" id="{E3DEE105-2300-368C-F701-B989EE80A4A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6" name="Picture 25" descr="A black and white striped background&#10;&#10;AI-generated content may be incorrect.">
              <a:extLst>
                <a:ext uri="{FF2B5EF4-FFF2-40B4-BE49-F238E27FC236}">
                  <a16:creationId xmlns:a16="http://schemas.microsoft.com/office/drawing/2014/main" id="{EDC92E0A-04D5-6891-D962-E738307B0CA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2" name="Rectangle 31">
            <a:extLst>
              <a:ext uri="{FF2B5EF4-FFF2-40B4-BE49-F238E27FC236}">
                <a16:creationId xmlns:a16="http://schemas.microsoft.com/office/drawing/2014/main" id="{BB7A2390-B47C-8F79-28A3-75C220188E32}"/>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Pentagon 33">
            <a:extLst>
              <a:ext uri="{FF2B5EF4-FFF2-40B4-BE49-F238E27FC236}">
                <a16:creationId xmlns:a16="http://schemas.microsoft.com/office/drawing/2014/main" id="{07A28365-15B1-4C12-BDD9-D20F1AFD78D6}"/>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5" name="Arrow: Pentagon 34">
            <a:extLst>
              <a:ext uri="{FF2B5EF4-FFF2-40B4-BE49-F238E27FC236}">
                <a16:creationId xmlns:a16="http://schemas.microsoft.com/office/drawing/2014/main" id="{C32532DC-2060-E696-004B-9A0642F61C6E}"/>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39" name="Straight Connector 38">
            <a:extLst>
              <a:ext uri="{FF2B5EF4-FFF2-40B4-BE49-F238E27FC236}">
                <a16:creationId xmlns:a16="http://schemas.microsoft.com/office/drawing/2014/main" id="{01F44756-E0C0-3180-7EB3-351AB143169C}"/>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84E87DAD-062E-7F2E-FF69-6A872FB6FBD7}"/>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Continuous model updates</a:t>
            </a:r>
            <a:endParaRPr lang="en-GB" sz="3600" dirty="0">
              <a:solidFill>
                <a:srgbClr val="0C343D"/>
              </a:solidFill>
              <a:latin typeface="Calisto MT" panose="02040603050505030304" pitchFamily="18" charset="0"/>
            </a:endParaRPr>
          </a:p>
        </p:txBody>
      </p:sp>
      <p:sp>
        <p:nvSpPr>
          <p:cNvPr id="41" name="TextBox 40">
            <a:extLst>
              <a:ext uri="{FF2B5EF4-FFF2-40B4-BE49-F238E27FC236}">
                <a16:creationId xmlns:a16="http://schemas.microsoft.com/office/drawing/2014/main" id="{BFF611A2-C594-F7F6-0DE8-FF296839B87E}"/>
              </a:ext>
            </a:extLst>
          </p:cNvPr>
          <p:cNvSpPr txBox="1"/>
          <p:nvPr/>
        </p:nvSpPr>
        <p:spPr>
          <a:xfrm>
            <a:off x="400808" y="1041414"/>
            <a:ext cx="11377682" cy="707886"/>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The design of various elements is constantly evolving. For example, a new proposal suggests using the KEK design for collimators.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TextBox 3">
            <a:extLst>
              <a:ext uri="{FF2B5EF4-FFF2-40B4-BE49-F238E27FC236}">
                <a16:creationId xmlns:a16="http://schemas.microsoft.com/office/drawing/2014/main" id="{BD0DC07F-E757-E31C-E190-1E393A206A66}"/>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21</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064284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6C9CE-03D0-EFB0-0D85-4910A3018A74}"/>
            </a:ext>
          </a:extLst>
        </p:cNvPr>
        <p:cNvGrpSpPr/>
        <p:nvPr/>
      </p:nvGrpSpPr>
      <p:grpSpPr>
        <a:xfrm>
          <a:off x="0" y="0"/>
          <a:ext cx="0" cy="0"/>
          <a:chOff x="0" y="0"/>
          <a:chExt cx="0" cy="0"/>
        </a:xfrm>
      </p:grpSpPr>
      <p:sp>
        <p:nvSpPr>
          <p:cNvPr id="3" name="Oval 2">
            <a:extLst>
              <a:ext uri="{FF2B5EF4-FFF2-40B4-BE49-F238E27FC236}">
                <a16:creationId xmlns:a16="http://schemas.microsoft.com/office/drawing/2014/main" id="{EDCB94DF-986F-CEA7-2E3E-01EE025ADD40}"/>
              </a:ext>
            </a:extLst>
          </p:cNvPr>
          <p:cNvSpPr/>
          <p:nvPr/>
        </p:nvSpPr>
        <p:spPr>
          <a:xfrm>
            <a:off x="1249049" y="1012263"/>
            <a:ext cx="9489917" cy="3168279"/>
          </a:xfrm>
          <a:prstGeom prst="ellipse">
            <a:avLst/>
          </a:prstGeom>
          <a:solidFill>
            <a:schemeClr val="tx2">
              <a:lumMod val="25000"/>
              <a:lumOff val="75000"/>
              <a:alpha val="30000"/>
            </a:schemeClr>
          </a:solidFill>
          <a:ln>
            <a:solidFill>
              <a:schemeClr val="tx2">
                <a:lumMod val="25000"/>
                <a:lumOff val="7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lt1">
                  <a:alpha val="40000"/>
                </a:schemeClr>
              </a:solidFill>
            </a:endParaRPr>
          </a:p>
        </p:txBody>
      </p:sp>
      <p:sp>
        <p:nvSpPr>
          <p:cNvPr id="2" name="Oval 1">
            <a:extLst>
              <a:ext uri="{FF2B5EF4-FFF2-40B4-BE49-F238E27FC236}">
                <a16:creationId xmlns:a16="http://schemas.microsoft.com/office/drawing/2014/main" id="{0839E5E3-F3F6-4FBD-CD11-F45345CB3CD2}"/>
              </a:ext>
            </a:extLst>
          </p:cNvPr>
          <p:cNvSpPr/>
          <p:nvPr/>
        </p:nvSpPr>
        <p:spPr>
          <a:xfrm>
            <a:off x="2260523" y="1458893"/>
            <a:ext cx="7386354" cy="3531653"/>
          </a:xfrm>
          <a:prstGeom prst="ellipse">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Oval 27">
            <a:extLst>
              <a:ext uri="{FF2B5EF4-FFF2-40B4-BE49-F238E27FC236}">
                <a16:creationId xmlns:a16="http://schemas.microsoft.com/office/drawing/2014/main" id="{8C586738-8CCF-8969-52A3-4B3B125E0724}"/>
              </a:ext>
            </a:extLst>
          </p:cNvPr>
          <p:cNvSpPr/>
          <p:nvPr/>
        </p:nvSpPr>
        <p:spPr>
          <a:xfrm>
            <a:off x="1366907" y="2105509"/>
            <a:ext cx="2772000" cy="1188000"/>
          </a:xfrm>
          <a:prstGeom prst="ellipse">
            <a:avLst/>
          </a:prstGeom>
          <a:solidFill>
            <a:srgbClr val="006666">
              <a:alpha val="30000"/>
            </a:srgbClr>
          </a:solidFill>
          <a:ln>
            <a:solidFill>
              <a:schemeClr val="tx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Identify main </a:t>
            </a:r>
          </a:p>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impedance contributors:</a:t>
            </a:r>
          </a:p>
          <a:p>
            <a:pPr marL="285750" indent="-285750" algn="ctr">
              <a:buFont typeface="Arial" panose="020B0604020202020204" pitchFamily="34" charset="0"/>
              <a:buChar char="•"/>
            </a:pP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Collimators</a:t>
            </a:r>
          </a:p>
          <a:p>
            <a:pPr marL="285750" indent="-285750" algn="ctr">
              <a:buFont typeface="Arial" panose="020B0604020202020204" pitchFamily="34" charset="0"/>
              <a:buChar char="•"/>
            </a:pPr>
            <a:r>
              <a:rPr lang="en-GB"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Resistive Wall etc.</a:t>
            </a:r>
          </a:p>
        </p:txBody>
      </p:sp>
      <p:sp>
        <p:nvSpPr>
          <p:cNvPr id="29" name="Oval 28">
            <a:extLst>
              <a:ext uri="{FF2B5EF4-FFF2-40B4-BE49-F238E27FC236}">
                <a16:creationId xmlns:a16="http://schemas.microsoft.com/office/drawing/2014/main" id="{F915244E-30CB-019E-C45D-BD32083209AC}"/>
              </a:ext>
            </a:extLst>
          </p:cNvPr>
          <p:cNvSpPr/>
          <p:nvPr/>
        </p:nvSpPr>
        <p:spPr>
          <a:xfrm>
            <a:off x="4694519" y="1054369"/>
            <a:ext cx="2772535" cy="1189388"/>
          </a:xfrm>
          <a:prstGeom prst="ellipse">
            <a:avLst/>
          </a:prstGeom>
          <a:solidFill>
            <a:srgbClr val="006666">
              <a:alpha val="30000"/>
            </a:srgbClr>
          </a:solidFill>
          <a:ln>
            <a:solidFill>
              <a:schemeClr val="tx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3D EM Simulations</a:t>
            </a:r>
          </a:p>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a:t>
            </a:r>
            <a:r>
              <a:rPr lang="en-US" sz="1400" b="1" u="sng" dirty="0">
                <a:solidFill>
                  <a:schemeClr val="bg1">
                    <a:alpha val="40000"/>
                  </a:schemeClr>
                </a:solidFill>
                <a:latin typeface="Calibri Light" panose="020F0302020204030204" pitchFamily="34" charset="0"/>
                <a:ea typeface="Calibri Light" panose="020F0302020204030204" pitchFamily="34" charset="0"/>
                <a:cs typeface="Calibri Light" panose="020F0302020204030204" pitchFamily="34" charset="0"/>
              </a:rPr>
              <a:t>CST</a:t>
            </a: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 </a:t>
            </a:r>
            <a:r>
              <a:rPr lang="en-US" sz="1400" b="1" dirty="0" err="1">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Wakis</a:t>
            </a: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 Echo3D etc.) and Analytical Model (equations, IW2D, etc.)</a:t>
            </a:r>
            <a:endParaRPr lang="en-GB"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0" name="Oval 29">
            <a:extLst>
              <a:ext uri="{FF2B5EF4-FFF2-40B4-BE49-F238E27FC236}">
                <a16:creationId xmlns:a16="http://schemas.microsoft.com/office/drawing/2014/main" id="{DDE0DD8C-2D88-9343-0ED6-9EFDCE5946E3}"/>
              </a:ext>
            </a:extLst>
          </p:cNvPr>
          <p:cNvSpPr/>
          <p:nvPr/>
        </p:nvSpPr>
        <p:spPr>
          <a:xfrm>
            <a:off x="7840184" y="2092640"/>
            <a:ext cx="2772000" cy="1188000"/>
          </a:xfrm>
          <a:prstGeom prst="ellipse">
            <a:avLst/>
          </a:prstGeom>
          <a:solidFill>
            <a:srgbClr val="006666">
              <a:alpha val="30000"/>
            </a:srgbClr>
          </a:solidFill>
          <a:ln>
            <a:solidFill>
              <a:schemeClr val="tx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Building I/W Model (</a:t>
            </a:r>
            <a:r>
              <a:rPr lang="en-US" sz="1400" b="1" dirty="0" err="1">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Xwakes</a:t>
            </a: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 integration)</a:t>
            </a:r>
            <a:endParaRPr lang="en-GB"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Oval 30">
            <a:extLst>
              <a:ext uri="{FF2B5EF4-FFF2-40B4-BE49-F238E27FC236}">
                <a16:creationId xmlns:a16="http://schemas.microsoft.com/office/drawing/2014/main" id="{0A13E5D1-B823-0321-118C-6EAE6E297CB5}"/>
              </a:ext>
            </a:extLst>
          </p:cNvPr>
          <p:cNvSpPr/>
          <p:nvPr/>
        </p:nvSpPr>
        <p:spPr>
          <a:xfrm>
            <a:off x="6687917" y="4253998"/>
            <a:ext cx="2448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Beam Dynamics Simulations  (Xsuite) with feedback system</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Oval 31">
            <a:extLst>
              <a:ext uri="{FF2B5EF4-FFF2-40B4-BE49-F238E27FC236}">
                <a16:creationId xmlns:a16="http://schemas.microsoft.com/office/drawing/2014/main" id="{0017FC58-8A83-15F3-5FA5-BC9A3C37980D}"/>
              </a:ext>
            </a:extLst>
          </p:cNvPr>
          <p:cNvSpPr/>
          <p:nvPr/>
        </p:nvSpPr>
        <p:spPr>
          <a:xfrm>
            <a:off x="3072651" y="4302466"/>
            <a:ext cx="2448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Output:</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Assessment of beam stability </a:t>
            </a:r>
          </a:p>
        </p:txBody>
      </p:sp>
      <p:sp>
        <p:nvSpPr>
          <p:cNvPr id="10" name="TextBox 9">
            <a:extLst>
              <a:ext uri="{FF2B5EF4-FFF2-40B4-BE49-F238E27FC236}">
                <a16:creationId xmlns:a16="http://schemas.microsoft.com/office/drawing/2014/main" id="{C0F9BCC0-E192-E0F6-855D-7263C57A3E84}"/>
              </a:ext>
            </a:extLst>
          </p:cNvPr>
          <p:cNvSpPr txBox="1"/>
          <p:nvPr/>
        </p:nvSpPr>
        <p:spPr>
          <a:xfrm>
            <a:off x="4213923" y="3025404"/>
            <a:ext cx="3771192" cy="584775"/>
          </a:xfrm>
          <a:prstGeom prst="rect">
            <a:avLst/>
          </a:prstGeom>
          <a:noFill/>
          <a:ln>
            <a:noFill/>
          </a:ln>
        </p:spPr>
        <p:txBody>
          <a:bodyPr wrap="square" rtlCol="0">
            <a:spAutoFit/>
          </a:bodyPr>
          <a:lstStyle/>
          <a:p>
            <a:r>
              <a:rPr lang="en-US" sz="3200" dirty="0">
                <a:solidFill>
                  <a:schemeClr val="accent1">
                    <a:alpha val="40000"/>
                  </a:schemeClr>
                </a:solidFill>
                <a:latin typeface="Calibri Light" panose="020F0302020204030204" pitchFamily="34" charset="0"/>
                <a:ea typeface="Calibri Light" panose="020F0302020204030204" pitchFamily="34" charset="0"/>
                <a:cs typeface="Calibri Light" panose="020F0302020204030204" pitchFamily="34" charset="0"/>
              </a:rPr>
              <a:t>I/W Model for FCC-</a:t>
            </a:r>
            <a:r>
              <a:rPr lang="en-US" sz="3200" dirty="0" err="1">
                <a:solidFill>
                  <a:schemeClr val="accent1">
                    <a:alpha val="40000"/>
                  </a:schemeClr>
                </a:solidFill>
                <a:latin typeface="Calibri Light" panose="020F0302020204030204" pitchFamily="34" charset="0"/>
                <a:ea typeface="Calibri Light" panose="020F0302020204030204" pitchFamily="34" charset="0"/>
                <a:cs typeface="Calibri Light" panose="020F0302020204030204" pitchFamily="34" charset="0"/>
              </a:rPr>
              <a:t>ee</a:t>
            </a:r>
            <a:endParaRPr lang="en-GB" sz="3200" dirty="0">
              <a:solidFill>
                <a:schemeClr val="accent1">
                  <a:alpha val="40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3" name="Arrow: Chevron 12">
            <a:extLst>
              <a:ext uri="{FF2B5EF4-FFF2-40B4-BE49-F238E27FC236}">
                <a16:creationId xmlns:a16="http://schemas.microsoft.com/office/drawing/2014/main" id="{D7D931D4-B3EF-166D-5DC5-576EDB1DFDD8}"/>
              </a:ext>
            </a:extLst>
          </p:cNvPr>
          <p:cNvSpPr/>
          <p:nvPr/>
        </p:nvSpPr>
        <p:spPr>
          <a:xfrm rot="1233446">
            <a:off x="7954282" y="1664369"/>
            <a:ext cx="317791" cy="298921"/>
          </a:xfrm>
          <a:prstGeom prst="chevron">
            <a:avLst/>
          </a:prstGeom>
          <a:solidFill>
            <a:schemeClr val="tx2">
              <a:lumMod val="10000"/>
              <a:lumOff val="90000"/>
              <a:alpha val="30000"/>
            </a:schemeClr>
          </a:solidFill>
          <a:ln>
            <a:solidFill>
              <a:schemeClr val="tx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alpha val="40000"/>
                </a:schemeClr>
              </a:solidFill>
            </a:endParaRPr>
          </a:p>
        </p:txBody>
      </p:sp>
      <p:sp>
        <p:nvSpPr>
          <p:cNvPr id="14" name="Arrow: Chevron 13">
            <a:extLst>
              <a:ext uri="{FF2B5EF4-FFF2-40B4-BE49-F238E27FC236}">
                <a16:creationId xmlns:a16="http://schemas.microsoft.com/office/drawing/2014/main" id="{C2ED530B-A2DF-9170-30AC-947D19C69326}"/>
              </a:ext>
            </a:extLst>
          </p:cNvPr>
          <p:cNvSpPr/>
          <p:nvPr/>
        </p:nvSpPr>
        <p:spPr>
          <a:xfrm rot="8351117">
            <a:off x="9087174" y="3887565"/>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Arrow: Chevron 14">
            <a:extLst>
              <a:ext uri="{FF2B5EF4-FFF2-40B4-BE49-F238E27FC236}">
                <a16:creationId xmlns:a16="http://schemas.microsoft.com/office/drawing/2014/main" id="{C2662ADE-8732-96BC-8827-A9A4244491E7}"/>
              </a:ext>
            </a:extLst>
          </p:cNvPr>
          <p:cNvSpPr/>
          <p:nvPr/>
        </p:nvSpPr>
        <p:spPr>
          <a:xfrm rot="10800000">
            <a:off x="5925832" y="4842789"/>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Arrow: Chevron 15">
            <a:extLst>
              <a:ext uri="{FF2B5EF4-FFF2-40B4-BE49-F238E27FC236}">
                <a16:creationId xmlns:a16="http://schemas.microsoft.com/office/drawing/2014/main" id="{5083E367-2FBB-7AC8-65D4-FDEE6F4C60F5}"/>
              </a:ext>
            </a:extLst>
          </p:cNvPr>
          <p:cNvSpPr/>
          <p:nvPr/>
        </p:nvSpPr>
        <p:spPr>
          <a:xfrm rot="13668565">
            <a:off x="2532467" y="3914015"/>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17" name="Group 16">
            <a:extLst>
              <a:ext uri="{FF2B5EF4-FFF2-40B4-BE49-F238E27FC236}">
                <a16:creationId xmlns:a16="http://schemas.microsoft.com/office/drawing/2014/main" id="{8221471F-3E1D-78EA-C5BF-AEA48B618F98}"/>
              </a:ext>
            </a:extLst>
          </p:cNvPr>
          <p:cNvGrpSpPr/>
          <p:nvPr/>
        </p:nvGrpSpPr>
        <p:grpSpPr>
          <a:xfrm>
            <a:off x="0" y="6364995"/>
            <a:ext cx="12192000" cy="565697"/>
            <a:chOff x="0" y="6364995"/>
            <a:chExt cx="12192000" cy="565697"/>
          </a:xfrm>
        </p:grpSpPr>
        <p:sp>
          <p:nvSpPr>
            <p:cNvPr id="20" name="Rectangle 19">
              <a:extLst>
                <a:ext uri="{FF2B5EF4-FFF2-40B4-BE49-F238E27FC236}">
                  <a16:creationId xmlns:a16="http://schemas.microsoft.com/office/drawing/2014/main" id="{AD0836C2-008D-3D63-CCE4-9253341D9A32}"/>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Google Shape;58;p13">
              <a:extLst>
                <a:ext uri="{FF2B5EF4-FFF2-40B4-BE49-F238E27FC236}">
                  <a16:creationId xmlns:a16="http://schemas.microsoft.com/office/drawing/2014/main" id="{655DC91A-0E40-BBBC-6A94-280E91BF2148}"/>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22" name="Picture 2">
              <a:extLst>
                <a:ext uri="{FF2B5EF4-FFF2-40B4-BE49-F238E27FC236}">
                  <a16:creationId xmlns:a16="http://schemas.microsoft.com/office/drawing/2014/main" id="{4D9B21A1-6AFD-E030-86CA-C7017B6EA9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5C1148FC-05DD-3A92-0083-A1D6B28F18C2}"/>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4" name="Picture 23" descr="A white circle with black text&#10;&#10;AI-generated content may be incorrect.">
              <a:extLst>
                <a:ext uri="{FF2B5EF4-FFF2-40B4-BE49-F238E27FC236}">
                  <a16:creationId xmlns:a16="http://schemas.microsoft.com/office/drawing/2014/main" id="{C7B7F1AD-1860-B961-3B13-E9998A295F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5" name="Picture 24" descr="A black and white striped background&#10;&#10;AI-generated content may be incorrect.">
              <a:extLst>
                <a:ext uri="{FF2B5EF4-FFF2-40B4-BE49-F238E27FC236}">
                  <a16:creationId xmlns:a16="http://schemas.microsoft.com/office/drawing/2014/main" id="{8077480D-02EF-1481-CCF5-38F0ACD9B6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40" name="Rectangle 39">
            <a:extLst>
              <a:ext uri="{FF2B5EF4-FFF2-40B4-BE49-F238E27FC236}">
                <a16:creationId xmlns:a16="http://schemas.microsoft.com/office/drawing/2014/main" id="{D70E4EDF-F2A3-98D9-6186-1E68961A096B}"/>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Arrow: Pentagon 40">
            <a:extLst>
              <a:ext uri="{FF2B5EF4-FFF2-40B4-BE49-F238E27FC236}">
                <a16:creationId xmlns:a16="http://schemas.microsoft.com/office/drawing/2014/main" id="{B3215B4D-88F6-6F28-484F-3B8088072763}"/>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2" name="Arrow: Chevron 41">
            <a:extLst>
              <a:ext uri="{FF2B5EF4-FFF2-40B4-BE49-F238E27FC236}">
                <a16:creationId xmlns:a16="http://schemas.microsoft.com/office/drawing/2014/main" id="{76BF2E5B-9609-21EC-F5C9-20265E066150}"/>
              </a:ext>
            </a:extLst>
          </p:cNvPr>
          <p:cNvSpPr/>
          <p:nvPr/>
        </p:nvSpPr>
        <p:spPr>
          <a:xfrm rot="20400994">
            <a:off x="3827216" y="1593236"/>
            <a:ext cx="317791" cy="298921"/>
          </a:xfrm>
          <a:prstGeom prst="chevron">
            <a:avLst/>
          </a:prstGeom>
          <a:solidFill>
            <a:schemeClr val="tx2">
              <a:lumMod val="10000"/>
              <a:lumOff val="90000"/>
              <a:alpha val="30000"/>
            </a:schemeClr>
          </a:solidFill>
          <a:ln>
            <a:solidFill>
              <a:schemeClr val="tx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alpha val="40000"/>
                </a:schemeClr>
              </a:solidFill>
            </a:endParaRPr>
          </a:p>
        </p:txBody>
      </p:sp>
      <p:sp>
        <p:nvSpPr>
          <p:cNvPr id="43" name="TextBox 42">
            <a:extLst>
              <a:ext uri="{FF2B5EF4-FFF2-40B4-BE49-F238E27FC236}">
                <a16:creationId xmlns:a16="http://schemas.microsoft.com/office/drawing/2014/main" id="{4C6A2378-46BA-1ACB-ECDC-ACD2E3B0D690}"/>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Beam dynamic simulations and stability assessments</a:t>
            </a:r>
            <a:endParaRPr lang="en-GB" sz="3600" dirty="0">
              <a:solidFill>
                <a:srgbClr val="0C343D"/>
              </a:solidFill>
              <a:latin typeface="Calisto MT" panose="02040603050505030304" pitchFamily="18" charset="0"/>
            </a:endParaRPr>
          </a:p>
        </p:txBody>
      </p:sp>
      <p:cxnSp>
        <p:nvCxnSpPr>
          <p:cNvPr id="44" name="Straight Connector 43">
            <a:extLst>
              <a:ext uri="{FF2B5EF4-FFF2-40B4-BE49-F238E27FC236}">
                <a16:creationId xmlns:a16="http://schemas.microsoft.com/office/drawing/2014/main" id="{C7AC1DD1-CADE-0E28-5752-7DB77890FD2B}"/>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7" name="Arrow: Pentagon 46">
            <a:extLst>
              <a:ext uri="{FF2B5EF4-FFF2-40B4-BE49-F238E27FC236}">
                <a16:creationId xmlns:a16="http://schemas.microsoft.com/office/drawing/2014/main" id="{953261B2-479B-4497-9B58-97272643CD8B}"/>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TextBox 3">
            <a:extLst>
              <a:ext uri="{FF2B5EF4-FFF2-40B4-BE49-F238E27FC236}">
                <a16:creationId xmlns:a16="http://schemas.microsoft.com/office/drawing/2014/main" id="{A571958E-840A-C9E4-29A0-2B94910B5631}"/>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22</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691129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98E6D6-60B7-0858-6344-0F4ACDF582C1}"/>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015B42A2-54AC-4D58-F8CD-3B31A39FE280}"/>
              </a:ext>
            </a:extLst>
          </p:cNvPr>
          <p:cNvSpPr txBox="1"/>
          <p:nvPr/>
        </p:nvSpPr>
        <p:spPr>
          <a:xfrm>
            <a:off x="347869" y="989603"/>
            <a:ext cx="11234532" cy="400110"/>
          </a:xfrm>
          <a:prstGeom prst="rect">
            <a:avLst/>
          </a:prstGeom>
          <a:noFill/>
        </p:spPr>
        <p:txBody>
          <a:bodyPr wrap="square" rtlCol="0">
            <a:spAutoFit/>
          </a:bodyPr>
          <a:lstStyle/>
          <a:p>
            <a:r>
              <a:rPr lang="en-US" sz="2000" dirty="0">
                <a:latin typeface="Calibri Light" panose="020F0302020204030204" pitchFamily="34" charset="0"/>
                <a:ea typeface="Calibri Light" panose="020F0302020204030204" pitchFamily="34" charset="0"/>
                <a:cs typeface="Calibri Light" panose="020F0302020204030204" pitchFamily="34" charset="0"/>
              </a:rPr>
              <a:t>Overview of different</a:t>
            </a:r>
            <a:r>
              <a:rPr lang="en-GB" sz="2000" dirty="0">
                <a:latin typeface="Calibri Light" panose="020F0302020204030204" pitchFamily="34" charset="0"/>
                <a:ea typeface="Calibri Light" panose="020F0302020204030204" pitchFamily="34" charset="0"/>
                <a:cs typeface="Calibri Light" panose="020F0302020204030204" pitchFamily="34" charset="0"/>
              </a:rPr>
              <a:t> scenarios with and without chromaticity and with and without feedback system.</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2" name="Group 11">
            <a:extLst>
              <a:ext uri="{FF2B5EF4-FFF2-40B4-BE49-F238E27FC236}">
                <a16:creationId xmlns:a16="http://schemas.microsoft.com/office/drawing/2014/main" id="{21356E79-A998-87B0-FADF-9CE682DD18AB}"/>
              </a:ext>
            </a:extLst>
          </p:cNvPr>
          <p:cNvGrpSpPr/>
          <p:nvPr/>
        </p:nvGrpSpPr>
        <p:grpSpPr>
          <a:xfrm>
            <a:off x="0" y="6364995"/>
            <a:ext cx="12192000" cy="565697"/>
            <a:chOff x="0" y="6364995"/>
            <a:chExt cx="12192000" cy="565697"/>
          </a:xfrm>
        </p:grpSpPr>
        <p:sp>
          <p:nvSpPr>
            <p:cNvPr id="14" name="Rectangle 13">
              <a:extLst>
                <a:ext uri="{FF2B5EF4-FFF2-40B4-BE49-F238E27FC236}">
                  <a16:creationId xmlns:a16="http://schemas.microsoft.com/office/drawing/2014/main" id="{D13CB401-02BE-ADD7-9465-E281DD1FCE8E}"/>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Google Shape;58;p13">
              <a:extLst>
                <a:ext uri="{FF2B5EF4-FFF2-40B4-BE49-F238E27FC236}">
                  <a16:creationId xmlns:a16="http://schemas.microsoft.com/office/drawing/2014/main" id="{093F4F25-5C0F-25E8-A442-42A0A12C5564}"/>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6" name="Picture 2">
              <a:extLst>
                <a:ext uri="{FF2B5EF4-FFF2-40B4-BE49-F238E27FC236}">
                  <a16:creationId xmlns:a16="http://schemas.microsoft.com/office/drawing/2014/main" id="{9597BE5F-6A49-404B-9062-C2A4AE8322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4A3830F5-AF49-BB8B-377A-239B40F933AB}"/>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8" name="Picture 17" descr="A white circle with black text&#10;&#10;AI-generated content may be incorrect.">
              <a:extLst>
                <a:ext uri="{FF2B5EF4-FFF2-40B4-BE49-F238E27FC236}">
                  <a16:creationId xmlns:a16="http://schemas.microsoft.com/office/drawing/2014/main" id="{A655E1FC-03AE-7B8F-85F6-91D40C9022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9" name="Picture 18" descr="A black and white striped background&#10;&#10;AI-generated content may be incorrect.">
              <a:extLst>
                <a:ext uri="{FF2B5EF4-FFF2-40B4-BE49-F238E27FC236}">
                  <a16:creationId xmlns:a16="http://schemas.microsoft.com/office/drawing/2014/main" id="{8ECB01B6-06EB-37A6-B4C7-5C088876BA8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5" name="Rectangle 24">
            <a:extLst>
              <a:ext uri="{FF2B5EF4-FFF2-40B4-BE49-F238E27FC236}">
                <a16:creationId xmlns:a16="http://schemas.microsoft.com/office/drawing/2014/main" id="{F2B239FD-4B91-7809-4897-F58EE1C026D3}"/>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Pentagon 27">
            <a:extLst>
              <a:ext uri="{FF2B5EF4-FFF2-40B4-BE49-F238E27FC236}">
                <a16:creationId xmlns:a16="http://schemas.microsoft.com/office/drawing/2014/main" id="{78578A69-83BA-AFE9-F86E-F332FCD2A0E1}"/>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43DFE5FD-5631-B001-78F5-491FA4CEA364}"/>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TextBox 30">
            <a:extLst>
              <a:ext uri="{FF2B5EF4-FFF2-40B4-BE49-F238E27FC236}">
                <a16:creationId xmlns:a16="http://schemas.microsoft.com/office/drawing/2014/main" id="{97326CB4-6D91-DB51-B566-B99F51B198BC}"/>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TMCI threshold</a:t>
            </a:r>
          </a:p>
        </p:txBody>
      </p:sp>
      <p:cxnSp>
        <p:nvCxnSpPr>
          <p:cNvPr id="32" name="Straight Connector 31">
            <a:extLst>
              <a:ext uri="{FF2B5EF4-FFF2-40B4-BE49-F238E27FC236}">
                <a16:creationId xmlns:a16="http://schemas.microsoft.com/office/drawing/2014/main" id="{334551F2-6981-C964-5A23-B16C16E16D4B}"/>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1F07D76D-0C7C-88D2-C905-22BB6126F7A7}"/>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23</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5" name="Immagine 4">
            <a:extLst>
              <a:ext uri="{FF2B5EF4-FFF2-40B4-BE49-F238E27FC236}">
                <a16:creationId xmlns:a16="http://schemas.microsoft.com/office/drawing/2014/main" id="{68E77626-84C0-38D8-B3A4-92F3B0C7C3F0}"/>
              </a:ext>
            </a:extLst>
          </p:cNvPr>
          <p:cNvPicPr>
            <a:picLocks noChangeAspect="1"/>
          </p:cNvPicPr>
          <p:nvPr/>
        </p:nvPicPr>
        <p:blipFill>
          <a:blip r:embed="rId7"/>
          <a:stretch>
            <a:fillRect/>
          </a:stretch>
        </p:blipFill>
        <p:spPr>
          <a:xfrm>
            <a:off x="440443" y="1394601"/>
            <a:ext cx="4065711" cy="2512692"/>
          </a:xfrm>
          <a:prstGeom prst="rect">
            <a:avLst/>
          </a:prstGeom>
        </p:spPr>
      </p:pic>
      <p:pic>
        <p:nvPicPr>
          <p:cNvPr id="8" name="Immagine 7">
            <a:extLst>
              <a:ext uri="{FF2B5EF4-FFF2-40B4-BE49-F238E27FC236}">
                <a16:creationId xmlns:a16="http://schemas.microsoft.com/office/drawing/2014/main" id="{6B912514-C340-8460-3712-47E1E75025A2}"/>
              </a:ext>
            </a:extLst>
          </p:cNvPr>
          <p:cNvPicPr>
            <a:picLocks noChangeAspect="1"/>
          </p:cNvPicPr>
          <p:nvPr/>
        </p:nvPicPr>
        <p:blipFill>
          <a:blip r:embed="rId8"/>
          <a:stretch>
            <a:fillRect/>
          </a:stretch>
        </p:blipFill>
        <p:spPr>
          <a:xfrm>
            <a:off x="4574642" y="1412960"/>
            <a:ext cx="4065711" cy="2494333"/>
          </a:xfrm>
          <a:prstGeom prst="rect">
            <a:avLst/>
          </a:prstGeom>
        </p:spPr>
      </p:pic>
      <p:pic>
        <p:nvPicPr>
          <p:cNvPr id="11" name="Immagine 19">
            <a:extLst>
              <a:ext uri="{FF2B5EF4-FFF2-40B4-BE49-F238E27FC236}">
                <a16:creationId xmlns:a16="http://schemas.microsoft.com/office/drawing/2014/main" id="{091AF2F8-F6CB-234B-A63D-E2FA17218303}"/>
              </a:ext>
            </a:extLst>
          </p:cNvPr>
          <p:cNvPicPr>
            <a:picLocks noChangeAspect="1"/>
          </p:cNvPicPr>
          <p:nvPr/>
        </p:nvPicPr>
        <p:blipFill>
          <a:blip r:embed="rId9"/>
          <a:stretch>
            <a:fillRect/>
          </a:stretch>
        </p:blipFill>
        <p:spPr>
          <a:xfrm>
            <a:off x="440443" y="3883800"/>
            <a:ext cx="4065711" cy="2491148"/>
          </a:xfrm>
          <a:prstGeom prst="rect">
            <a:avLst/>
          </a:prstGeom>
        </p:spPr>
      </p:pic>
      <p:pic>
        <p:nvPicPr>
          <p:cNvPr id="23" name="Immagine 8">
            <a:extLst>
              <a:ext uri="{FF2B5EF4-FFF2-40B4-BE49-F238E27FC236}">
                <a16:creationId xmlns:a16="http://schemas.microsoft.com/office/drawing/2014/main" id="{02E0D1AC-09D3-A3CC-93F1-46EFC8BD2B4F}"/>
              </a:ext>
            </a:extLst>
          </p:cNvPr>
          <p:cNvPicPr>
            <a:picLocks noChangeAspect="1"/>
          </p:cNvPicPr>
          <p:nvPr/>
        </p:nvPicPr>
        <p:blipFill>
          <a:blip r:embed="rId10"/>
          <a:stretch>
            <a:fillRect/>
          </a:stretch>
        </p:blipFill>
        <p:spPr>
          <a:xfrm>
            <a:off x="4577481" y="3866103"/>
            <a:ext cx="4062872" cy="2491148"/>
          </a:xfrm>
          <a:prstGeom prst="rect">
            <a:avLst/>
          </a:prstGeom>
        </p:spPr>
      </p:pic>
      <p:sp>
        <p:nvSpPr>
          <p:cNvPr id="30" name="TextBox 29">
            <a:extLst>
              <a:ext uri="{FF2B5EF4-FFF2-40B4-BE49-F238E27FC236}">
                <a16:creationId xmlns:a16="http://schemas.microsoft.com/office/drawing/2014/main" id="{255DDEBC-96EF-F823-D1E6-E773AE4714E8}"/>
              </a:ext>
            </a:extLst>
          </p:cNvPr>
          <p:cNvSpPr txBox="1"/>
          <p:nvPr/>
        </p:nvSpPr>
        <p:spPr>
          <a:xfrm>
            <a:off x="953279" y="4204570"/>
            <a:ext cx="1309291" cy="261610"/>
          </a:xfrm>
          <a:prstGeom prst="rect">
            <a:avLst/>
          </a:prstGeom>
          <a:solidFill>
            <a:schemeClr val="bg1"/>
          </a:solidFill>
        </p:spPr>
        <p:txBody>
          <a:bodyPr wrap="square">
            <a:spAutoFit/>
          </a:bodyPr>
          <a:lstStyle/>
          <a:p>
            <a:r>
              <a:rPr lang="en-GB" sz="1100" b="1" dirty="0">
                <a:latin typeface="Calibri Light" panose="020F0302020204030204" pitchFamily="34" charset="0"/>
                <a:ea typeface="Calibri Light" panose="020F0302020204030204" pitchFamily="34" charset="0"/>
                <a:cs typeface="Calibri Light" panose="020F0302020204030204" pitchFamily="34" charset="0"/>
              </a:rPr>
              <a:t>Feedback, chroma 0  </a:t>
            </a:r>
            <a:endParaRPr lang="en-GB" sz="1100" b="1" dirty="0"/>
          </a:p>
        </p:txBody>
      </p:sp>
      <p:sp>
        <p:nvSpPr>
          <p:cNvPr id="33" name="TextBox 32">
            <a:extLst>
              <a:ext uri="{FF2B5EF4-FFF2-40B4-BE49-F238E27FC236}">
                <a16:creationId xmlns:a16="http://schemas.microsoft.com/office/drawing/2014/main" id="{0FA08787-AEA4-40E1-AD7A-DE93AA66A662}"/>
              </a:ext>
            </a:extLst>
          </p:cNvPr>
          <p:cNvSpPr txBox="1"/>
          <p:nvPr/>
        </p:nvSpPr>
        <p:spPr>
          <a:xfrm>
            <a:off x="5113835" y="4204570"/>
            <a:ext cx="1309291" cy="261610"/>
          </a:xfrm>
          <a:prstGeom prst="rect">
            <a:avLst/>
          </a:prstGeom>
          <a:solidFill>
            <a:schemeClr val="bg1"/>
          </a:solidFill>
        </p:spPr>
        <p:txBody>
          <a:bodyPr wrap="square">
            <a:spAutoFit/>
          </a:bodyPr>
          <a:lstStyle/>
          <a:p>
            <a:r>
              <a:rPr lang="en-GB" sz="1100" b="1" dirty="0">
                <a:latin typeface="Calibri Light" panose="020F0302020204030204" pitchFamily="34" charset="0"/>
                <a:ea typeface="Calibri Light" panose="020F0302020204030204" pitchFamily="34" charset="0"/>
                <a:cs typeface="Calibri Light" panose="020F0302020204030204" pitchFamily="34" charset="0"/>
              </a:rPr>
              <a:t>Feedback, chroma 5</a:t>
            </a:r>
            <a:endParaRPr lang="en-GB" sz="1100" b="1" dirty="0"/>
          </a:p>
        </p:txBody>
      </p:sp>
      <p:sp>
        <p:nvSpPr>
          <p:cNvPr id="36" name="TextBox 35">
            <a:extLst>
              <a:ext uri="{FF2B5EF4-FFF2-40B4-BE49-F238E27FC236}">
                <a16:creationId xmlns:a16="http://schemas.microsoft.com/office/drawing/2014/main" id="{CC9EC867-D306-01A6-077D-541944394B35}"/>
              </a:ext>
            </a:extLst>
          </p:cNvPr>
          <p:cNvSpPr txBox="1"/>
          <p:nvPr/>
        </p:nvSpPr>
        <p:spPr>
          <a:xfrm>
            <a:off x="949642" y="1691120"/>
            <a:ext cx="1519611" cy="261610"/>
          </a:xfrm>
          <a:prstGeom prst="rect">
            <a:avLst/>
          </a:prstGeom>
          <a:solidFill>
            <a:schemeClr val="bg1"/>
          </a:solidFill>
        </p:spPr>
        <p:txBody>
          <a:bodyPr wrap="square">
            <a:spAutoFit/>
          </a:bodyPr>
          <a:lstStyle/>
          <a:p>
            <a:r>
              <a:rPr lang="en-GB" sz="1100" b="1" dirty="0">
                <a:latin typeface="Calibri Light" panose="020F0302020204030204" pitchFamily="34" charset="0"/>
                <a:ea typeface="Calibri Light" panose="020F0302020204030204" pitchFamily="34" charset="0"/>
                <a:cs typeface="Calibri Light" panose="020F0302020204030204" pitchFamily="34" charset="0"/>
              </a:rPr>
              <a:t>No feedback, chroma 0 </a:t>
            </a:r>
            <a:endParaRPr lang="en-GB" sz="1100" b="1" dirty="0"/>
          </a:p>
        </p:txBody>
      </p:sp>
      <p:sp>
        <p:nvSpPr>
          <p:cNvPr id="37" name="TextBox 36">
            <a:extLst>
              <a:ext uri="{FF2B5EF4-FFF2-40B4-BE49-F238E27FC236}">
                <a16:creationId xmlns:a16="http://schemas.microsoft.com/office/drawing/2014/main" id="{09B6B0A8-018B-8E0E-0299-C8177E0BB55C}"/>
              </a:ext>
            </a:extLst>
          </p:cNvPr>
          <p:cNvSpPr txBox="1"/>
          <p:nvPr/>
        </p:nvSpPr>
        <p:spPr>
          <a:xfrm>
            <a:off x="5071559" y="1690296"/>
            <a:ext cx="1519611" cy="261610"/>
          </a:xfrm>
          <a:prstGeom prst="rect">
            <a:avLst/>
          </a:prstGeom>
          <a:solidFill>
            <a:schemeClr val="bg1"/>
          </a:solidFill>
        </p:spPr>
        <p:txBody>
          <a:bodyPr wrap="square">
            <a:spAutoFit/>
          </a:bodyPr>
          <a:lstStyle/>
          <a:p>
            <a:r>
              <a:rPr lang="en-GB" sz="1100" b="1" dirty="0">
                <a:latin typeface="Calibri Light" panose="020F0302020204030204" pitchFamily="34" charset="0"/>
                <a:ea typeface="Calibri Light" panose="020F0302020204030204" pitchFamily="34" charset="0"/>
                <a:cs typeface="Calibri Light" panose="020F0302020204030204" pitchFamily="34" charset="0"/>
              </a:rPr>
              <a:t>No feedback, chroma 2 </a:t>
            </a:r>
            <a:endParaRPr lang="en-GB" sz="1100" b="1" dirty="0"/>
          </a:p>
        </p:txBody>
      </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43F40AB2-5652-02F3-E30B-8CBD884533EC}"/>
                  </a:ext>
                </a:extLst>
              </p:cNvPr>
              <p:cNvSpPr txBox="1"/>
              <p:nvPr/>
            </p:nvSpPr>
            <p:spPr>
              <a:xfrm>
                <a:off x="8989565" y="4327167"/>
                <a:ext cx="2727740" cy="1352678"/>
              </a:xfrm>
              <a:prstGeom prst="rect">
                <a:avLst/>
              </a:prstGeom>
              <a:noFill/>
            </p:spPr>
            <p:txBody>
              <a:bodyPr wrap="square">
                <a:spAutoFit/>
              </a:bodyPr>
              <a:lstStyle/>
              <a:p>
                <a:pPr algn="ctr"/>
                <a:r>
                  <a:rPr lang="en-GB" sz="200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With chromaticity and feedback on (4 turns) intra-bunch motion at </a:t>
                </a:r>
                <a14:m>
                  <m:oMath xmlns:m="http://schemas.openxmlformats.org/officeDocument/2006/math">
                    <m:sSub>
                      <m:sSubPr>
                        <m:ctrlPr>
                          <a:rPr lang="en-GB" sz="2000" b="0" i="1" smtClean="0">
                            <a:solidFill>
                              <a:schemeClr val="tx1"/>
                            </a:solidFill>
                            <a:latin typeface="Cambria Math" panose="02040503050406030204" pitchFamily="18" charset="0"/>
                          </a:rPr>
                        </m:ctrlPr>
                      </m:sSubPr>
                      <m:e>
                        <m:r>
                          <a:rPr lang="en-GB" sz="2000" b="0" i="1" smtClean="0">
                            <a:solidFill>
                              <a:schemeClr val="tx1"/>
                            </a:solidFill>
                            <a:latin typeface="Cambria Math" panose="02040503050406030204" pitchFamily="18" charset="0"/>
                          </a:rPr>
                          <m:t>𝑁</m:t>
                        </m:r>
                      </m:e>
                      <m:sub>
                        <m:r>
                          <a:rPr lang="en-GB" sz="2000" b="0" i="1" smtClean="0">
                            <a:solidFill>
                              <a:schemeClr val="tx1"/>
                            </a:solidFill>
                            <a:latin typeface="Cambria Math" panose="02040503050406030204" pitchFamily="18" charset="0"/>
                          </a:rPr>
                          <m:t>𝑝</m:t>
                        </m:r>
                      </m:sub>
                    </m:sSub>
                    <m:r>
                      <a:rPr lang="en-GB" sz="2000" b="0" i="1" smtClean="0">
                        <a:solidFill>
                          <a:schemeClr val="tx1"/>
                        </a:solidFill>
                        <a:latin typeface="Cambria Math" panose="02040503050406030204" pitchFamily="18" charset="0"/>
                      </a:rPr>
                      <m:t>=3.4×</m:t>
                    </m:r>
                    <m:sSup>
                      <m:sSupPr>
                        <m:ctrlPr>
                          <a:rPr lang="en-GB" sz="2000" b="0" i="1" smtClean="0">
                            <a:solidFill>
                              <a:schemeClr val="tx1"/>
                            </a:solidFill>
                            <a:latin typeface="Cambria Math" panose="02040503050406030204" pitchFamily="18" charset="0"/>
                          </a:rPr>
                        </m:ctrlPr>
                      </m:sSupPr>
                      <m:e>
                        <m:r>
                          <a:rPr lang="en-GB" sz="2000" b="0" i="1" smtClean="0">
                            <a:solidFill>
                              <a:schemeClr val="tx1"/>
                            </a:solidFill>
                            <a:latin typeface="Cambria Math" panose="02040503050406030204" pitchFamily="18" charset="0"/>
                          </a:rPr>
                          <m:t>10</m:t>
                        </m:r>
                      </m:e>
                      <m:sup>
                        <m:r>
                          <a:rPr lang="en-GB" sz="2000" b="0" i="1" smtClean="0">
                            <a:solidFill>
                              <a:schemeClr val="tx1"/>
                            </a:solidFill>
                            <a:latin typeface="Cambria Math" panose="02040503050406030204" pitchFamily="18" charset="0"/>
                          </a:rPr>
                          <m:t>1</m:t>
                        </m:r>
                        <m:r>
                          <a:rPr lang="it-IT" sz="2000" b="0" i="1" smtClean="0">
                            <a:solidFill>
                              <a:schemeClr val="tx1"/>
                            </a:solidFill>
                            <a:latin typeface="Cambria Math" panose="02040503050406030204" pitchFamily="18" charset="0"/>
                          </a:rPr>
                          <m:t>1</m:t>
                        </m:r>
                      </m:sup>
                    </m:sSup>
                  </m:oMath>
                </a14:m>
                <a:endParaRPr lang="en-GB" sz="200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endParaRPr>
              </a:p>
            </p:txBody>
          </p:sp>
        </mc:Choice>
        <mc:Fallback xmlns="">
          <p:sp>
            <p:nvSpPr>
              <p:cNvPr id="41" name="TextBox 40">
                <a:extLst>
                  <a:ext uri="{FF2B5EF4-FFF2-40B4-BE49-F238E27FC236}">
                    <a16:creationId xmlns:a16="http://schemas.microsoft.com/office/drawing/2014/main" id="{43F40AB2-5652-02F3-E30B-8CBD884533EC}"/>
                  </a:ext>
                </a:extLst>
              </p:cNvPr>
              <p:cNvSpPr txBox="1">
                <a:spLocks noRot="1" noChangeAspect="1" noMove="1" noResize="1" noEditPoints="1" noAdjustHandles="1" noChangeArrowheads="1" noChangeShapeType="1" noTextEdit="1"/>
              </p:cNvSpPr>
              <p:nvPr/>
            </p:nvSpPr>
            <p:spPr>
              <a:xfrm>
                <a:off x="8989565" y="4327167"/>
                <a:ext cx="2727740" cy="1352678"/>
              </a:xfrm>
              <a:prstGeom prst="rect">
                <a:avLst/>
              </a:prstGeom>
              <a:blipFill>
                <a:blip r:embed="rId11"/>
                <a:stretch>
                  <a:fillRect t="-2703" b="-450"/>
                </a:stretch>
              </a:blipFill>
            </p:spPr>
            <p:txBody>
              <a:bodyPr/>
              <a:lstStyle/>
              <a:p>
                <a:r>
                  <a:rPr lang="en-GB">
                    <a:noFill/>
                  </a:rPr>
                  <a:t> </a:t>
                </a:r>
              </a:p>
            </p:txBody>
          </p:sp>
        </mc:Fallback>
      </mc:AlternateContent>
      <p:sp>
        <p:nvSpPr>
          <p:cNvPr id="42" name="TextBox 41">
            <a:extLst>
              <a:ext uri="{FF2B5EF4-FFF2-40B4-BE49-F238E27FC236}">
                <a16:creationId xmlns:a16="http://schemas.microsoft.com/office/drawing/2014/main" id="{D7D847EC-0B19-C3E6-1DF1-F54FE2549C61}"/>
              </a:ext>
            </a:extLst>
          </p:cNvPr>
          <p:cNvSpPr txBox="1"/>
          <p:nvPr/>
        </p:nvSpPr>
        <p:spPr>
          <a:xfrm>
            <a:off x="8702924" y="5841775"/>
            <a:ext cx="3561172" cy="523220"/>
          </a:xfrm>
          <a:prstGeom prst="rect">
            <a:avLst/>
          </a:prstGeom>
          <a:noFill/>
        </p:spPr>
        <p:txBody>
          <a:bodyPr wrap="square">
            <a:spAutoFit/>
          </a:bodyPr>
          <a:lstStyle/>
          <a:p>
            <a:r>
              <a:rPr lang="en-GB" sz="1400" dirty="0">
                <a:latin typeface="Calibri Light" panose="020F0302020204030204" pitchFamily="34" charset="0"/>
                <a:ea typeface="Calibri Light" panose="020F0302020204030204" pitchFamily="34" charset="0"/>
                <a:cs typeface="Calibri Light" panose="020F0302020204030204" pitchFamily="34" charset="0"/>
              </a:rPr>
              <a:t>More details in: </a:t>
            </a:r>
            <a:r>
              <a:rPr lang="en-GB" sz="1400" dirty="0">
                <a:latin typeface="Calibri Light" panose="020F0302020204030204" pitchFamily="34" charset="0"/>
                <a:ea typeface="Calibri Light" panose="020F0302020204030204" pitchFamily="34" charset="0"/>
                <a:cs typeface="Calibri Light" panose="020F0302020204030204" pitchFamily="34" charset="0"/>
                <a:hlinkClick r:id="rId12"/>
              </a:rPr>
              <a:t>M. Migliorati et al., FCC-ee single beam collective effects - FCC week 2024</a:t>
            </a:r>
            <a:endParaRPr lang="en-CH" sz="1400" dirty="0">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43" name="Connettore 1 11">
            <a:extLst>
              <a:ext uri="{FF2B5EF4-FFF2-40B4-BE49-F238E27FC236}">
                <a16:creationId xmlns:a16="http://schemas.microsoft.com/office/drawing/2014/main" id="{61A3AC92-BB81-6028-E277-582C3FABB0C1}"/>
              </a:ext>
            </a:extLst>
          </p:cNvPr>
          <p:cNvCxnSpPr>
            <a:cxnSpLocks/>
          </p:cNvCxnSpPr>
          <p:nvPr/>
        </p:nvCxnSpPr>
        <p:spPr bwMode="auto">
          <a:xfrm flipV="1">
            <a:off x="7500728" y="1866542"/>
            <a:ext cx="0" cy="1746000"/>
          </a:xfrm>
          <a:prstGeom prst="line">
            <a:avLst/>
          </a:prstGeom>
          <a:noFill/>
          <a:ln w="19050" cap="flat" cmpd="sng" algn="ctr">
            <a:solidFill>
              <a:srgbClr val="FF0000"/>
            </a:solidFill>
            <a:prstDash val="solid"/>
            <a:round/>
            <a:headEnd type="none" w="med" len="med"/>
            <a:tailEnd type="none" w="med" len="med"/>
          </a:ln>
          <a:effectLst/>
        </p:spPr>
      </p:cxnSp>
      <p:cxnSp>
        <p:nvCxnSpPr>
          <p:cNvPr id="46" name="Connettore 1 11">
            <a:extLst>
              <a:ext uri="{FF2B5EF4-FFF2-40B4-BE49-F238E27FC236}">
                <a16:creationId xmlns:a16="http://schemas.microsoft.com/office/drawing/2014/main" id="{0BB9CC6D-EC55-72F5-422A-96F4C0C76AC2}"/>
              </a:ext>
            </a:extLst>
          </p:cNvPr>
          <p:cNvCxnSpPr>
            <a:cxnSpLocks/>
          </p:cNvCxnSpPr>
          <p:nvPr/>
        </p:nvCxnSpPr>
        <p:spPr bwMode="auto">
          <a:xfrm flipV="1">
            <a:off x="3353179" y="1844009"/>
            <a:ext cx="0" cy="1746000"/>
          </a:xfrm>
          <a:prstGeom prst="line">
            <a:avLst/>
          </a:prstGeom>
          <a:noFill/>
          <a:ln w="19050" cap="flat" cmpd="sng" algn="ctr">
            <a:solidFill>
              <a:srgbClr val="FF0000"/>
            </a:solidFill>
            <a:prstDash val="solid"/>
            <a:round/>
            <a:headEnd type="none" w="med" len="med"/>
            <a:tailEnd type="none" w="med" len="med"/>
          </a:ln>
          <a:effectLst/>
        </p:spPr>
      </p:cxnSp>
      <p:cxnSp>
        <p:nvCxnSpPr>
          <p:cNvPr id="47" name="Connettore 1 11">
            <a:extLst>
              <a:ext uri="{FF2B5EF4-FFF2-40B4-BE49-F238E27FC236}">
                <a16:creationId xmlns:a16="http://schemas.microsoft.com/office/drawing/2014/main" id="{9C3C7853-84BF-7CEE-879B-281BCB0387DA}"/>
              </a:ext>
            </a:extLst>
          </p:cNvPr>
          <p:cNvCxnSpPr>
            <a:cxnSpLocks/>
          </p:cNvCxnSpPr>
          <p:nvPr/>
        </p:nvCxnSpPr>
        <p:spPr bwMode="auto">
          <a:xfrm flipV="1">
            <a:off x="3352804" y="4346837"/>
            <a:ext cx="0" cy="1746000"/>
          </a:xfrm>
          <a:prstGeom prst="line">
            <a:avLst/>
          </a:prstGeom>
          <a:noFill/>
          <a:ln w="19050" cap="flat" cmpd="sng" algn="ctr">
            <a:solidFill>
              <a:srgbClr val="FF0000"/>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6425285-72B4-F9E7-C5FF-74B1D0B22278}"/>
                  </a:ext>
                </a:extLst>
              </p:cNvPr>
              <p:cNvSpPr txBox="1"/>
              <p:nvPr/>
            </p:nvSpPr>
            <p:spPr>
              <a:xfrm>
                <a:off x="8969329" y="2291563"/>
                <a:ext cx="2727739" cy="737125"/>
              </a:xfrm>
              <a:prstGeom prst="rect">
                <a:avLst/>
              </a:prstGeom>
              <a:noFill/>
            </p:spPr>
            <p:txBody>
              <a:bodyPr wrap="square">
                <a:spAutoFit/>
              </a:bodyPr>
              <a:lstStyle/>
              <a:p>
                <a:pPr algn="ctr"/>
                <a:r>
                  <a:rPr lang="en-GB" sz="200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Nominal intensity:</a:t>
                </a:r>
              </a:p>
              <a:p>
                <a:pPr/>
                <a14:m>
                  <m:oMathPara xmlns:m="http://schemas.openxmlformats.org/officeDocument/2006/math">
                    <m:oMathParaPr>
                      <m:jc m:val="centerGroup"/>
                    </m:oMathParaPr>
                    <m:oMath xmlns:m="http://schemas.openxmlformats.org/officeDocument/2006/math">
                      <m:sSub>
                        <m:sSubPr>
                          <m:ctrlPr>
                            <a:rPr lang="en-GB" sz="2000" i="1" dirty="0" smtClean="0">
                              <a:solidFill>
                                <a:srgbClr val="C00000"/>
                              </a:solidFill>
                              <a:latin typeface="Cambria Math" panose="02040503050406030204" pitchFamily="18" charset="0"/>
                            </a:rPr>
                          </m:ctrlPr>
                        </m:sSubPr>
                        <m:e>
                          <m:r>
                            <a:rPr lang="en-GB" sz="2000" b="0" i="1" dirty="0" smtClean="0">
                              <a:solidFill>
                                <a:srgbClr val="C00000"/>
                              </a:solidFill>
                              <a:latin typeface="Cambria Math" panose="02040503050406030204" pitchFamily="18" charset="0"/>
                            </a:rPr>
                            <m:t>𝑁</m:t>
                          </m:r>
                        </m:e>
                        <m:sub>
                          <m:r>
                            <a:rPr lang="en-GB" sz="2000" b="0" i="1" dirty="0" smtClean="0">
                              <a:solidFill>
                                <a:srgbClr val="C00000"/>
                              </a:solidFill>
                              <a:latin typeface="Cambria Math" panose="02040503050406030204" pitchFamily="18" charset="0"/>
                            </a:rPr>
                            <m:t>𝑝</m:t>
                          </m:r>
                        </m:sub>
                      </m:sSub>
                      <m:r>
                        <a:rPr lang="en-GB" sz="2000" b="0" i="1" dirty="0" smtClean="0">
                          <a:solidFill>
                            <a:srgbClr val="C00000"/>
                          </a:solidFill>
                          <a:latin typeface="Cambria Math" panose="02040503050406030204" pitchFamily="18" charset="0"/>
                        </a:rPr>
                        <m:t>=</m:t>
                      </m:r>
                      <m:r>
                        <a:rPr lang="en-US" sz="2000" b="0" i="1" dirty="0" smtClean="0">
                          <a:solidFill>
                            <a:srgbClr val="C00000"/>
                          </a:solidFill>
                          <a:latin typeface="Cambria Math" panose="02040503050406030204" pitchFamily="18" charset="0"/>
                        </a:rPr>
                        <m:t>2</m:t>
                      </m:r>
                      <m:r>
                        <a:rPr lang="en-GB" sz="2000" b="0" i="1" dirty="0" smtClean="0">
                          <a:solidFill>
                            <a:srgbClr val="C00000"/>
                          </a:solidFill>
                          <a:latin typeface="Cambria Math" panose="02040503050406030204" pitchFamily="18" charset="0"/>
                        </a:rPr>
                        <m:t>.</m:t>
                      </m:r>
                      <m:r>
                        <a:rPr lang="en-US" sz="2000" b="0" i="1" dirty="0" smtClean="0">
                          <a:solidFill>
                            <a:srgbClr val="C00000"/>
                          </a:solidFill>
                          <a:latin typeface="Cambria Math" panose="02040503050406030204" pitchFamily="18" charset="0"/>
                        </a:rPr>
                        <m:t>14</m:t>
                      </m:r>
                      <m:r>
                        <a:rPr lang="it-IT" sz="2000" b="0" i="1" smtClean="0">
                          <a:solidFill>
                            <a:srgbClr val="C00000"/>
                          </a:solidFill>
                          <a:latin typeface="Cambria Math" panose="02040503050406030204" pitchFamily="18" charset="0"/>
                        </a:rPr>
                        <m:t>×</m:t>
                      </m:r>
                      <m:sSup>
                        <m:sSupPr>
                          <m:ctrlPr>
                            <a:rPr lang="it-IT" sz="2000" i="1" smtClean="0">
                              <a:solidFill>
                                <a:srgbClr val="C00000"/>
                              </a:solidFill>
                              <a:latin typeface="Cambria Math" panose="02040503050406030204" pitchFamily="18" charset="0"/>
                            </a:rPr>
                          </m:ctrlPr>
                        </m:sSupPr>
                        <m:e>
                          <m:r>
                            <a:rPr lang="it-IT" sz="2000" b="0" i="1" smtClean="0">
                              <a:solidFill>
                                <a:srgbClr val="C00000"/>
                              </a:solidFill>
                              <a:latin typeface="Cambria Math" panose="02040503050406030204" pitchFamily="18" charset="0"/>
                            </a:rPr>
                            <m:t>10</m:t>
                          </m:r>
                        </m:e>
                        <m:sup>
                          <m:r>
                            <a:rPr lang="it-IT" sz="2000" b="0" i="1" smtClean="0">
                              <a:solidFill>
                                <a:srgbClr val="C00000"/>
                              </a:solidFill>
                              <a:latin typeface="Cambria Math" panose="02040503050406030204" pitchFamily="18" charset="0"/>
                            </a:rPr>
                            <m:t>11</m:t>
                          </m:r>
                        </m:sup>
                      </m:sSup>
                    </m:oMath>
                  </m:oMathPara>
                </a14:m>
                <a:endParaRPr lang="en-GB" sz="2000" dirty="0">
                  <a:solidFill>
                    <a:srgbClr val="C00000"/>
                  </a:solidFill>
                </a:endParaRPr>
              </a:p>
            </p:txBody>
          </p:sp>
        </mc:Choice>
        <mc:Fallback xmlns="">
          <p:sp>
            <p:nvSpPr>
              <p:cNvPr id="4" name="TextBox 3">
                <a:extLst>
                  <a:ext uri="{FF2B5EF4-FFF2-40B4-BE49-F238E27FC236}">
                    <a16:creationId xmlns:a16="http://schemas.microsoft.com/office/drawing/2014/main" id="{06425285-72B4-F9E7-C5FF-74B1D0B22278}"/>
                  </a:ext>
                </a:extLst>
              </p:cNvPr>
              <p:cNvSpPr txBox="1">
                <a:spLocks noRot="1" noChangeAspect="1" noMove="1" noResize="1" noEditPoints="1" noAdjustHandles="1" noChangeArrowheads="1" noChangeShapeType="1" noTextEdit="1"/>
              </p:cNvSpPr>
              <p:nvPr/>
            </p:nvSpPr>
            <p:spPr>
              <a:xfrm>
                <a:off x="8969329" y="2291563"/>
                <a:ext cx="2727739" cy="737125"/>
              </a:xfrm>
              <a:prstGeom prst="rect">
                <a:avLst/>
              </a:prstGeom>
              <a:blipFill>
                <a:blip r:embed="rId13"/>
                <a:stretch>
                  <a:fillRect t="-4959" b="-1653"/>
                </a:stretch>
              </a:blipFill>
            </p:spPr>
            <p:txBody>
              <a:bodyPr/>
              <a:lstStyle/>
              <a:p>
                <a:r>
                  <a:rPr lang="en-GB">
                    <a:noFill/>
                  </a:rPr>
                  <a:t> </a:t>
                </a:r>
              </a:p>
            </p:txBody>
          </p:sp>
        </mc:Fallback>
      </mc:AlternateContent>
    </p:spTree>
    <p:extLst>
      <p:ext uri="{BB962C8B-B14F-4D97-AF65-F5344CB8AC3E}">
        <p14:creationId xmlns:p14="http://schemas.microsoft.com/office/powerpoint/2010/main" val="3031541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104C5-16D3-1870-AB8E-DA770CD8E880}"/>
            </a:ext>
          </a:extLst>
        </p:cNvPr>
        <p:cNvGrpSpPr/>
        <p:nvPr/>
      </p:nvGrpSpPr>
      <p:grpSpPr>
        <a:xfrm>
          <a:off x="0" y="0"/>
          <a:ext cx="0" cy="0"/>
          <a:chOff x="0" y="0"/>
          <a:chExt cx="0" cy="0"/>
        </a:xfrm>
      </p:grpSpPr>
      <p:pic>
        <p:nvPicPr>
          <p:cNvPr id="13" name="Content Placeholder 7" descr="A comparison of a color image&#10;&#10;Description automatically generated with medium confidence">
            <a:extLst>
              <a:ext uri="{FF2B5EF4-FFF2-40B4-BE49-F238E27FC236}">
                <a16:creationId xmlns:a16="http://schemas.microsoft.com/office/drawing/2014/main" id="{CFA892C5-7A95-74AA-AAE7-187B24EDB8E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0491" y="2640580"/>
            <a:ext cx="9794447" cy="3083149"/>
          </a:xfrm>
        </p:spPr>
      </p:pic>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9DB5EF9F-1974-48DB-5600-E58C4BE2CC01}"/>
                  </a:ext>
                </a:extLst>
              </p:cNvPr>
              <p:cNvSpPr txBox="1"/>
              <p:nvPr/>
            </p:nvSpPr>
            <p:spPr>
              <a:xfrm>
                <a:off x="347869" y="989603"/>
                <a:ext cx="11234532" cy="1684115"/>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Without considering the geometric contribution of the collimators, we are already at the limit of stability. To stabilise we need a feedback system and chromaticity (left plot). If we double the total wake and impedance we have evaluated so far (right plot) despite feedback and chromaticity, the TMCI threshold will be at </a:t>
                </a:r>
                <a14:m>
                  <m:oMath xmlns:m="http://schemas.openxmlformats.org/officeDocument/2006/math">
                    <m:sSub>
                      <m:sSubPr>
                        <m:ctrlPr>
                          <a:rPr lang="en-GB" sz="2000" i="1" dirty="0">
                            <a:latin typeface="Cambria Math" panose="02040503050406030204" pitchFamily="18" charset="0"/>
                          </a:rPr>
                        </m:ctrlPr>
                      </m:sSubPr>
                      <m:e>
                        <m:r>
                          <a:rPr lang="en-GB" sz="2000" i="1" dirty="0">
                            <a:latin typeface="Cambria Math" panose="02040503050406030204" pitchFamily="18" charset="0"/>
                          </a:rPr>
                          <m:t>𝑁</m:t>
                        </m:r>
                      </m:e>
                      <m:sub>
                        <m:r>
                          <a:rPr lang="en-GB" sz="2000" i="1" dirty="0">
                            <a:latin typeface="Cambria Math" panose="02040503050406030204" pitchFamily="18" charset="0"/>
                          </a:rPr>
                          <m:t>𝑝</m:t>
                        </m:r>
                      </m:sub>
                    </m:sSub>
                    <m:r>
                      <a:rPr lang="en-GB" sz="2000" i="1" dirty="0">
                        <a:latin typeface="Cambria Math" panose="02040503050406030204" pitchFamily="18" charset="0"/>
                      </a:rPr>
                      <m:t>=1.8</m:t>
                    </m:r>
                    <m:r>
                      <a:rPr lang="it-IT" sz="2000" i="1">
                        <a:latin typeface="Cambria Math" panose="02040503050406030204" pitchFamily="18" charset="0"/>
                      </a:rPr>
                      <m:t>×</m:t>
                    </m:r>
                    <m:sSup>
                      <m:sSupPr>
                        <m:ctrlPr>
                          <a:rPr lang="it-IT" sz="2000" i="1">
                            <a:latin typeface="Cambria Math" panose="02040503050406030204" pitchFamily="18" charset="0"/>
                          </a:rPr>
                        </m:ctrlPr>
                      </m:sSupPr>
                      <m:e>
                        <m:r>
                          <a:rPr lang="it-IT" sz="2000" i="1">
                            <a:latin typeface="Cambria Math" panose="02040503050406030204" pitchFamily="18" charset="0"/>
                          </a:rPr>
                          <m:t>10</m:t>
                        </m:r>
                      </m:e>
                      <m:sup>
                        <m:r>
                          <a:rPr lang="it-IT" sz="2000" i="1">
                            <a:latin typeface="Cambria Math" panose="02040503050406030204" pitchFamily="18" charset="0"/>
                          </a:rPr>
                          <m:t>11</m:t>
                        </m:r>
                      </m:sup>
                    </m:sSup>
                  </m:oMath>
                </a14:m>
                <a:r>
                  <a:rPr lang="en-GB" sz="2000" dirty="0">
                    <a:latin typeface="Calibri Light" panose="020F0302020204030204" pitchFamily="34" charset="0"/>
                    <a:ea typeface="Calibri Light" panose="020F0302020204030204" pitchFamily="34" charset="0"/>
                    <a:cs typeface="Calibri Light" panose="020F0302020204030204" pitchFamily="34" charset="0"/>
                  </a:rPr>
                  <a:t>, below the nominal intensity (</a:t>
                </a:r>
                <a14:m>
                  <m:oMath xmlns:m="http://schemas.openxmlformats.org/officeDocument/2006/math">
                    <m:sSub>
                      <m:sSubPr>
                        <m:ctrlPr>
                          <a:rPr lang="en-GB" sz="2000" i="1" dirty="0" smtClean="0">
                            <a:solidFill>
                              <a:srgbClr val="C00000"/>
                            </a:solidFill>
                            <a:latin typeface="Cambria Math" panose="02040503050406030204" pitchFamily="18" charset="0"/>
                          </a:rPr>
                        </m:ctrlPr>
                      </m:sSubPr>
                      <m:e>
                        <m:r>
                          <a:rPr lang="en-GB" sz="2000" b="0" i="1" dirty="0" smtClean="0">
                            <a:solidFill>
                              <a:srgbClr val="C00000"/>
                            </a:solidFill>
                            <a:latin typeface="Cambria Math" panose="02040503050406030204" pitchFamily="18" charset="0"/>
                          </a:rPr>
                          <m:t>𝑁</m:t>
                        </m:r>
                      </m:e>
                      <m:sub>
                        <m:r>
                          <a:rPr lang="en-GB" sz="2000" b="0" i="1" dirty="0" smtClean="0">
                            <a:solidFill>
                              <a:srgbClr val="C00000"/>
                            </a:solidFill>
                            <a:latin typeface="Cambria Math" panose="02040503050406030204" pitchFamily="18" charset="0"/>
                          </a:rPr>
                          <m:t>𝑝</m:t>
                        </m:r>
                      </m:sub>
                    </m:sSub>
                    <m:r>
                      <a:rPr lang="en-GB" sz="2000" b="0" i="1" dirty="0" smtClean="0">
                        <a:solidFill>
                          <a:srgbClr val="C00000"/>
                        </a:solidFill>
                        <a:latin typeface="Cambria Math" panose="02040503050406030204" pitchFamily="18" charset="0"/>
                      </a:rPr>
                      <m:t>=</m:t>
                    </m:r>
                    <m:r>
                      <a:rPr lang="en-US" sz="2000" b="0" i="1" dirty="0" smtClean="0">
                        <a:solidFill>
                          <a:srgbClr val="C00000"/>
                        </a:solidFill>
                        <a:latin typeface="Cambria Math" panose="02040503050406030204" pitchFamily="18" charset="0"/>
                      </a:rPr>
                      <m:t>2</m:t>
                    </m:r>
                    <m:r>
                      <a:rPr lang="en-GB" sz="2000" b="0" i="1" dirty="0" smtClean="0">
                        <a:solidFill>
                          <a:srgbClr val="C00000"/>
                        </a:solidFill>
                        <a:latin typeface="Cambria Math" panose="02040503050406030204" pitchFamily="18" charset="0"/>
                      </a:rPr>
                      <m:t>.</m:t>
                    </m:r>
                    <m:r>
                      <a:rPr lang="en-US" sz="2000" b="0" i="1" dirty="0" smtClean="0">
                        <a:solidFill>
                          <a:srgbClr val="C00000"/>
                        </a:solidFill>
                        <a:latin typeface="Cambria Math" panose="02040503050406030204" pitchFamily="18" charset="0"/>
                      </a:rPr>
                      <m:t>14</m:t>
                    </m:r>
                    <m:r>
                      <a:rPr lang="it-IT" sz="2000" b="0" i="1" smtClean="0">
                        <a:solidFill>
                          <a:srgbClr val="C00000"/>
                        </a:solidFill>
                        <a:latin typeface="Cambria Math" panose="02040503050406030204" pitchFamily="18" charset="0"/>
                      </a:rPr>
                      <m:t>×</m:t>
                    </m:r>
                    <m:sSup>
                      <m:sSupPr>
                        <m:ctrlPr>
                          <a:rPr lang="it-IT" sz="2000" i="1" smtClean="0">
                            <a:solidFill>
                              <a:srgbClr val="C00000"/>
                            </a:solidFill>
                            <a:latin typeface="Cambria Math" panose="02040503050406030204" pitchFamily="18" charset="0"/>
                          </a:rPr>
                        </m:ctrlPr>
                      </m:sSupPr>
                      <m:e>
                        <m:r>
                          <a:rPr lang="it-IT" sz="2000" b="0" i="1" smtClean="0">
                            <a:solidFill>
                              <a:srgbClr val="C00000"/>
                            </a:solidFill>
                            <a:latin typeface="Cambria Math" panose="02040503050406030204" pitchFamily="18" charset="0"/>
                          </a:rPr>
                          <m:t>10</m:t>
                        </m:r>
                      </m:e>
                      <m:sup>
                        <m:r>
                          <a:rPr lang="it-IT" sz="2000" b="0" i="1" smtClean="0">
                            <a:solidFill>
                              <a:srgbClr val="C00000"/>
                            </a:solidFill>
                            <a:latin typeface="Cambria Math" panose="02040503050406030204" pitchFamily="18" charset="0"/>
                          </a:rPr>
                          <m:t>11</m:t>
                        </m:r>
                      </m:sup>
                    </m:sSup>
                  </m:oMath>
                </a14:m>
                <a:r>
                  <a:rPr lang="en-GB" sz="2000" dirty="0">
                    <a:latin typeface="Calibri Light" panose="020F0302020204030204" pitchFamily="34" charset="0"/>
                    <a:ea typeface="Calibri Light" panose="020F0302020204030204" pitchFamily="34" charset="0"/>
                    <a:cs typeface="Calibri Light" panose="020F0302020204030204" pitchFamily="34" charset="0"/>
                  </a:rPr>
                  <a:t>). It is therefore essential to optimise the geometric impedance of the collimators and assess its impact on the beam dynamics.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mc:Choice>
        <mc:Fallback xmlns="">
          <p:sp>
            <p:nvSpPr>
              <p:cNvPr id="27" name="TextBox 26">
                <a:extLst>
                  <a:ext uri="{FF2B5EF4-FFF2-40B4-BE49-F238E27FC236}">
                    <a16:creationId xmlns:a16="http://schemas.microsoft.com/office/drawing/2014/main" id="{9DB5EF9F-1974-48DB-5600-E58C4BE2CC01}"/>
                  </a:ext>
                </a:extLst>
              </p:cNvPr>
              <p:cNvSpPr txBox="1">
                <a:spLocks noRot="1" noChangeAspect="1" noMove="1" noResize="1" noEditPoints="1" noAdjustHandles="1" noChangeArrowheads="1" noChangeShapeType="1" noTextEdit="1"/>
              </p:cNvSpPr>
              <p:nvPr/>
            </p:nvSpPr>
            <p:spPr>
              <a:xfrm>
                <a:off x="347869" y="989603"/>
                <a:ext cx="11234532" cy="1684115"/>
              </a:xfrm>
              <a:prstGeom prst="rect">
                <a:avLst/>
              </a:prstGeom>
              <a:blipFill>
                <a:blip r:embed="rId4"/>
                <a:stretch>
                  <a:fillRect l="-543" t="-1805" r="-271" b="-5415"/>
                </a:stretch>
              </a:blipFill>
            </p:spPr>
            <p:txBody>
              <a:bodyPr/>
              <a:lstStyle/>
              <a:p>
                <a:r>
                  <a:rPr lang="en-GB">
                    <a:noFill/>
                  </a:rPr>
                  <a:t> </a:t>
                </a:r>
              </a:p>
            </p:txBody>
          </p:sp>
        </mc:Fallback>
      </mc:AlternateContent>
      <p:sp>
        <p:nvSpPr>
          <p:cNvPr id="34" name="TextBox 33">
            <a:extLst>
              <a:ext uri="{FF2B5EF4-FFF2-40B4-BE49-F238E27FC236}">
                <a16:creationId xmlns:a16="http://schemas.microsoft.com/office/drawing/2014/main" id="{7BA3DCA8-82D8-1055-6DBC-B21D697EFE48}"/>
              </a:ext>
            </a:extLst>
          </p:cNvPr>
          <p:cNvSpPr txBox="1"/>
          <p:nvPr/>
        </p:nvSpPr>
        <p:spPr>
          <a:xfrm>
            <a:off x="1503578" y="3064312"/>
            <a:ext cx="1309291" cy="261610"/>
          </a:xfrm>
          <a:prstGeom prst="rect">
            <a:avLst/>
          </a:prstGeom>
          <a:solidFill>
            <a:schemeClr val="bg1"/>
          </a:solidFill>
        </p:spPr>
        <p:txBody>
          <a:bodyPr wrap="square">
            <a:spAutoFit/>
          </a:bodyPr>
          <a:lstStyle/>
          <a:p>
            <a:r>
              <a:rPr lang="en-GB" sz="1100" b="1" dirty="0">
                <a:latin typeface="Calibri Light" panose="020F0302020204030204" pitchFamily="34" charset="0"/>
                <a:ea typeface="Calibri Light" panose="020F0302020204030204" pitchFamily="34" charset="0"/>
                <a:cs typeface="Calibri Light" panose="020F0302020204030204" pitchFamily="34" charset="0"/>
              </a:rPr>
              <a:t>Feedback, chroma 5 </a:t>
            </a:r>
            <a:endParaRPr lang="en-GB" sz="1100" b="1" dirty="0"/>
          </a:p>
        </p:txBody>
      </p:sp>
      <p:sp>
        <p:nvSpPr>
          <p:cNvPr id="35" name="TextBox 34">
            <a:extLst>
              <a:ext uri="{FF2B5EF4-FFF2-40B4-BE49-F238E27FC236}">
                <a16:creationId xmlns:a16="http://schemas.microsoft.com/office/drawing/2014/main" id="{CB560C9D-9499-0C24-D607-0AA82119CC86}"/>
              </a:ext>
            </a:extLst>
          </p:cNvPr>
          <p:cNvSpPr txBox="1"/>
          <p:nvPr/>
        </p:nvSpPr>
        <p:spPr>
          <a:xfrm>
            <a:off x="6270556" y="3064313"/>
            <a:ext cx="2324804" cy="261610"/>
          </a:xfrm>
          <a:prstGeom prst="rect">
            <a:avLst/>
          </a:prstGeom>
          <a:solidFill>
            <a:schemeClr val="bg1"/>
          </a:solidFill>
        </p:spPr>
        <p:txBody>
          <a:bodyPr wrap="square">
            <a:spAutoFit/>
          </a:bodyPr>
          <a:lstStyle/>
          <a:p>
            <a:r>
              <a:rPr lang="en-GB" sz="1100" b="1" dirty="0">
                <a:latin typeface="Calibri Light" panose="020F0302020204030204" pitchFamily="34" charset="0"/>
                <a:ea typeface="Calibri Light" panose="020F0302020204030204" pitchFamily="34" charset="0"/>
                <a:cs typeface="Calibri Light" panose="020F0302020204030204" pitchFamily="34" charset="0"/>
              </a:rPr>
              <a:t>Feedback, chroma 5 with double wake </a:t>
            </a:r>
            <a:endParaRPr lang="en-GB" sz="1100" b="1" dirty="0"/>
          </a:p>
        </p:txBody>
      </p:sp>
      <p:sp>
        <p:nvSpPr>
          <p:cNvPr id="10" name="TextBox 9">
            <a:extLst>
              <a:ext uri="{FF2B5EF4-FFF2-40B4-BE49-F238E27FC236}">
                <a16:creationId xmlns:a16="http://schemas.microsoft.com/office/drawing/2014/main" id="{3E0BC7B4-F9FA-1959-B7C2-3A0B197C1982}"/>
              </a:ext>
            </a:extLst>
          </p:cNvPr>
          <p:cNvSpPr txBox="1"/>
          <p:nvPr/>
        </p:nvSpPr>
        <p:spPr>
          <a:xfrm>
            <a:off x="4812430" y="5861460"/>
            <a:ext cx="7096539" cy="307777"/>
          </a:xfrm>
          <a:prstGeom prst="rect">
            <a:avLst/>
          </a:prstGeom>
          <a:noFill/>
        </p:spPr>
        <p:txBody>
          <a:bodyPr wrap="square">
            <a:spAutoFit/>
          </a:bodyPr>
          <a:lstStyle/>
          <a:p>
            <a:r>
              <a:rPr lang="en-GB" sz="1400" dirty="0">
                <a:latin typeface="Calibri Light" panose="020F0302020204030204" pitchFamily="34" charset="0"/>
                <a:ea typeface="Calibri Light" panose="020F0302020204030204" pitchFamily="34" charset="0"/>
                <a:cs typeface="Calibri Light" panose="020F0302020204030204" pitchFamily="34" charset="0"/>
              </a:rPr>
              <a:t>More details in: </a:t>
            </a:r>
            <a:r>
              <a:rPr lang="en-GB" sz="1400" dirty="0">
                <a:latin typeface="Calibri Light" panose="020F0302020204030204" pitchFamily="34" charset="0"/>
                <a:ea typeface="Calibri Light" panose="020F0302020204030204" pitchFamily="34" charset="0"/>
                <a:cs typeface="Calibri Light" panose="020F0302020204030204" pitchFamily="34" charset="0"/>
                <a:hlinkClick r:id="rId5"/>
              </a:rPr>
              <a:t>M. Migliorati et al., FCC-ee single beam collective effects - FCC week 2024</a:t>
            </a:r>
            <a:endParaRPr lang="en-CH" sz="14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2" name="Group 11">
            <a:extLst>
              <a:ext uri="{FF2B5EF4-FFF2-40B4-BE49-F238E27FC236}">
                <a16:creationId xmlns:a16="http://schemas.microsoft.com/office/drawing/2014/main" id="{6A3DB4CC-24CE-7E93-201E-8D5FB209E158}"/>
              </a:ext>
            </a:extLst>
          </p:cNvPr>
          <p:cNvGrpSpPr/>
          <p:nvPr/>
        </p:nvGrpSpPr>
        <p:grpSpPr>
          <a:xfrm>
            <a:off x="0" y="6364995"/>
            <a:ext cx="12192000" cy="565697"/>
            <a:chOff x="0" y="6364995"/>
            <a:chExt cx="12192000" cy="565697"/>
          </a:xfrm>
        </p:grpSpPr>
        <p:sp>
          <p:nvSpPr>
            <p:cNvPr id="14" name="Rectangle 13">
              <a:extLst>
                <a:ext uri="{FF2B5EF4-FFF2-40B4-BE49-F238E27FC236}">
                  <a16:creationId xmlns:a16="http://schemas.microsoft.com/office/drawing/2014/main" id="{7E82E778-75AA-44F1-87D9-37D8C8384472}"/>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Google Shape;58;p13">
              <a:extLst>
                <a:ext uri="{FF2B5EF4-FFF2-40B4-BE49-F238E27FC236}">
                  <a16:creationId xmlns:a16="http://schemas.microsoft.com/office/drawing/2014/main" id="{5B486370-A64A-303A-FAC7-AD6EF7B3A16F}"/>
                </a:ext>
              </a:extLst>
            </p:cNvPr>
            <p:cNvPicPr preferRelativeResize="0"/>
            <p:nvPr/>
          </p:nvPicPr>
          <p:blipFill>
            <a:blip r:embed="rId6">
              <a:alphaModFix/>
            </a:blip>
            <a:stretch>
              <a:fillRect/>
            </a:stretch>
          </p:blipFill>
          <p:spPr>
            <a:xfrm>
              <a:off x="153418" y="6364995"/>
              <a:ext cx="578264" cy="565697"/>
            </a:xfrm>
            <a:prstGeom prst="rect">
              <a:avLst/>
            </a:prstGeom>
            <a:noFill/>
            <a:ln>
              <a:noFill/>
            </a:ln>
          </p:spPr>
        </p:pic>
        <p:pic>
          <p:nvPicPr>
            <p:cNvPr id="16" name="Picture 2">
              <a:extLst>
                <a:ext uri="{FF2B5EF4-FFF2-40B4-BE49-F238E27FC236}">
                  <a16:creationId xmlns:a16="http://schemas.microsoft.com/office/drawing/2014/main" id="{62094FD9-7658-C9EB-1103-CF49AEEDC2B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419AA282-0E66-8599-9DC9-C261E9647C31}"/>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8" name="Picture 17" descr="A white circle with black text&#10;&#10;AI-generated content may be incorrect.">
              <a:extLst>
                <a:ext uri="{FF2B5EF4-FFF2-40B4-BE49-F238E27FC236}">
                  <a16:creationId xmlns:a16="http://schemas.microsoft.com/office/drawing/2014/main" id="{B2036A46-5E15-81A7-7F22-3FBA97F42F7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9" name="Picture 18" descr="A black and white striped background&#10;&#10;AI-generated content may be incorrect.">
              <a:extLst>
                <a:ext uri="{FF2B5EF4-FFF2-40B4-BE49-F238E27FC236}">
                  <a16:creationId xmlns:a16="http://schemas.microsoft.com/office/drawing/2014/main" id="{25646033-CA61-FB0F-CF56-83DCC04D9D5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5" name="Rectangle 24">
            <a:extLst>
              <a:ext uri="{FF2B5EF4-FFF2-40B4-BE49-F238E27FC236}">
                <a16:creationId xmlns:a16="http://schemas.microsoft.com/office/drawing/2014/main" id="{301294F2-2766-60E4-2211-5746E28B97C9}"/>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Pentagon 27">
            <a:extLst>
              <a:ext uri="{FF2B5EF4-FFF2-40B4-BE49-F238E27FC236}">
                <a16:creationId xmlns:a16="http://schemas.microsoft.com/office/drawing/2014/main" id="{271AAECF-F829-21DC-77C2-2A83416DB146}"/>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BF611025-8A4B-6B1F-5C3F-6BCB45C565B7}"/>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TextBox 30">
            <a:extLst>
              <a:ext uri="{FF2B5EF4-FFF2-40B4-BE49-F238E27FC236}">
                <a16:creationId xmlns:a16="http://schemas.microsoft.com/office/drawing/2014/main" id="{CC9DC391-B48C-84E9-9FE8-4BA080F113C6}"/>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TMCI threshold</a:t>
            </a:r>
          </a:p>
        </p:txBody>
      </p:sp>
      <p:cxnSp>
        <p:nvCxnSpPr>
          <p:cNvPr id="32" name="Straight Connector 31">
            <a:extLst>
              <a:ext uri="{FF2B5EF4-FFF2-40B4-BE49-F238E27FC236}">
                <a16:creationId xmlns:a16="http://schemas.microsoft.com/office/drawing/2014/main" id="{FD2A91E7-2444-B89C-0519-8C9D211CA891}"/>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D787130F-74DE-6B41-31A2-22BA1655D736}"/>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24</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725958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B4F52-BD54-18D3-8ED7-71F1E2995372}"/>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0CD7CF4F-9533-85BF-B4B6-12BB66A1E92A}"/>
              </a:ext>
            </a:extLst>
          </p:cNvPr>
          <p:cNvSpPr txBox="1"/>
          <p:nvPr/>
        </p:nvSpPr>
        <p:spPr>
          <a:xfrm>
            <a:off x="442550" y="1671333"/>
            <a:ext cx="11232807" cy="3416320"/>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Introduction</a:t>
            </a:r>
          </a:p>
          <a:p>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 main ring Impedance Model</a:t>
            </a:r>
          </a:p>
          <a:p>
            <a:pPr marL="742950" lvl="1" indent="-285750">
              <a:buFont typeface="Arial" panose="020B0604020202020204" pitchFamily="34" charset="0"/>
              <a:buChar char="•"/>
            </a:pPr>
            <a:r>
              <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Criticality of collimator model</a:t>
            </a:r>
          </a:p>
          <a:p>
            <a:pPr marL="742950" lvl="1" indent="-285750">
              <a:buFont typeface="Arial" panose="020B0604020202020204" pitchFamily="34" charset="0"/>
              <a:buChar char="•"/>
            </a:pPr>
            <a:r>
              <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Effect on single-bunch instabilities</a:t>
            </a:r>
          </a:p>
          <a:p>
            <a:pPr lvl="1"/>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latin typeface="Calibri Light" panose="020F0302020204030204" pitchFamily="34" charset="0"/>
                <a:ea typeface="Calibri Light" panose="020F0302020204030204" pitchFamily="34" charset="0"/>
                <a:cs typeface="Calibri Light" panose="020F0302020204030204" pitchFamily="34" charset="0"/>
              </a:rPr>
              <a:t> booster stability considerations</a:t>
            </a:r>
          </a:p>
          <a:p>
            <a:pPr lvl="2"/>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Conclusion and next steps</a:t>
            </a:r>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9" name="Group 8">
            <a:extLst>
              <a:ext uri="{FF2B5EF4-FFF2-40B4-BE49-F238E27FC236}">
                <a16:creationId xmlns:a16="http://schemas.microsoft.com/office/drawing/2014/main" id="{9E9A5143-419D-710E-105B-C5DEB66DBB3E}"/>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58FF1F5A-8380-0076-66C3-2B2E98B68E8F}"/>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oogle Shape;58;p13">
              <a:extLst>
                <a:ext uri="{FF2B5EF4-FFF2-40B4-BE49-F238E27FC236}">
                  <a16:creationId xmlns:a16="http://schemas.microsoft.com/office/drawing/2014/main" id="{FEAD7AF8-3CE7-CDD9-3B8D-4D4B6764497C}"/>
                </a:ext>
              </a:extLst>
            </p:cNvPr>
            <p:cNvPicPr preferRelativeResize="0"/>
            <p:nvPr/>
          </p:nvPicPr>
          <p:blipFill>
            <a:blip r:embed="rId2">
              <a:alphaModFix/>
            </a:blip>
            <a:stretch>
              <a:fillRect/>
            </a:stretch>
          </p:blipFill>
          <p:spPr>
            <a:xfrm>
              <a:off x="153418" y="6364995"/>
              <a:ext cx="578264" cy="565697"/>
            </a:xfrm>
            <a:prstGeom prst="rect">
              <a:avLst/>
            </a:prstGeom>
            <a:noFill/>
            <a:ln>
              <a:noFill/>
            </a:ln>
          </p:spPr>
        </p:pic>
        <p:pic>
          <p:nvPicPr>
            <p:cNvPr id="12" name="Picture 2">
              <a:extLst>
                <a:ext uri="{FF2B5EF4-FFF2-40B4-BE49-F238E27FC236}">
                  <a16:creationId xmlns:a16="http://schemas.microsoft.com/office/drawing/2014/main" id="{2F4859FD-383D-0C85-32B8-571578523C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AE9A219D-45A1-F9CF-36F4-AF0DEAACB407}"/>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59CE47D6-DDDC-380C-6941-09B8612408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A3C6413F-2A67-C573-03E1-2902304A16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8" name="Rectangle 17">
            <a:extLst>
              <a:ext uri="{FF2B5EF4-FFF2-40B4-BE49-F238E27FC236}">
                <a16:creationId xmlns:a16="http://schemas.microsoft.com/office/drawing/2014/main" id="{FDB5233A-AECA-F9DF-8E8F-593E890C1EBB}"/>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0FF937DA-1ADB-EB96-4913-EDF79AE54B09}"/>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Outline</a:t>
            </a:r>
            <a:endParaRPr lang="en-GB" sz="3600" dirty="0">
              <a:solidFill>
                <a:srgbClr val="0C343D"/>
              </a:solidFill>
              <a:latin typeface="Calisto MT" panose="02040603050505030304" pitchFamily="18" charset="0"/>
            </a:endParaRPr>
          </a:p>
        </p:txBody>
      </p:sp>
      <p:cxnSp>
        <p:nvCxnSpPr>
          <p:cNvPr id="30" name="Straight Connector 29">
            <a:extLst>
              <a:ext uri="{FF2B5EF4-FFF2-40B4-BE49-F238E27FC236}">
                <a16:creationId xmlns:a16="http://schemas.microsoft.com/office/drawing/2014/main" id="{7892420B-F41E-49A2-3FCA-2C4F5BFA8E6F}"/>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Arrow: Pentagon 1">
            <a:extLst>
              <a:ext uri="{FF2B5EF4-FFF2-40B4-BE49-F238E27FC236}">
                <a16:creationId xmlns:a16="http://schemas.microsoft.com/office/drawing/2014/main" id="{5D18E53B-F120-EB2B-90E8-200C516E3595}"/>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a:latin typeface="Calibri Light" panose="020F0302020204030204" pitchFamily="34" charset="0"/>
                <a:ea typeface="Calibri Light" panose="020F0302020204030204" pitchFamily="34" charset="0"/>
                <a:cs typeface="Calibri Light" panose="020F0302020204030204" pitchFamily="34" charset="0"/>
              </a:rPr>
              <a:t>FCC-ee booster stability considerations</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 name="Arrow: Pentagon 2">
            <a:extLst>
              <a:ext uri="{FF2B5EF4-FFF2-40B4-BE49-F238E27FC236}">
                <a16:creationId xmlns:a16="http://schemas.microsoft.com/office/drawing/2014/main" id="{87E02DEA-C9E8-FEBA-614C-94951637F82E}"/>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Arrow: Pentagon 3">
            <a:extLst>
              <a:ext uri="{FF2B5EF4-FFF2-40B4-BE49-F238E27FC236}">
                <a16:creationId xmlns:a16="http://schemas.microsoft.com/office/drawing/2014/main" id="{2A64E223-769B-0B6B-2E58-14EABB90F332}"/>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5" name="TextBox 4">
            <a:extLst>
              <a:ext uri="{FF2B5EF4-FFF2-40B4-BE49-F238E27FC236}">
                <a16:creationId xmlns:a16="http://schemas.microsoft.com/office/drawing/2014/main" id="{18CCB483-B714-A3E2-02A3-44ED78F9CF7E}"/>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25</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917396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BFADD-3354-289F-7626-1B433480A809}"/>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3CF131AB-4A88-852C-5000-8C4961DF1D0D}"/>
              </a:ext>
            </a:extLst>
          </p:cNvPr>
          <p:cNvSpPr txBox="1"/>
          <p:nvPr/>
        </p:nvSpPr>
        <p:spPr>
          <a:xfrm>
            <a:off x="424990" y="1136598"/>
            <a:ext cx="6696607" cy="4247317"/>
          </a:xfrm>
          <a:prstGeom prst="rect">
            <a:avLst/>
          </a:prstGeom>
          <a:noFill/>
        </p:spPr>
        <p:txBody>
          <a:bodyPr wrap="square" rtlCol="0">
            <a:spAutoFit/>
          </a:bodyPr>
          <a:lstStyle/>
          <a:p>
            <a:pPr marL="285750" indent="-285750">
              <a:buFont typeface="Arial" panose="020B0604020202020204" pitchFamily="34" charset="0"/>
              <a:buChar char="•"/>
            </a:pPr>
            <a:r>
              <a:rPr lang="en-GB" sz="2000" b="1" dirty="0">
                <a:latin typeface="Calibri Light" panose="020F0302020204030204" pitchFamily="34" charset="0"/>
                <a:ea typeface="Calibri Light" panose="020F0302020204030204" pitchFamily="34" charset="0"/>
                <a:cs typeface="Calibri Light" panose="020F0302020204030204" pitchFamily="34" charset="0"/>
              </a:rPr>
              <a:t>Challenges in HEB PA31.0 (2023) Design:</a:t>
            </a:r>
            <a:endParaRPr lang="en-US" sz="2000" b="1"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Microwave instabilities</a:t>
            </a: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Transverse mode coupling instabilities</a:t>
            </a: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Transverse coupled bunch instabilities</a:t>
            </a: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n-GB" sz="2000" b="1" dirty="0">
                <a:latin typeface="Calibri Light" panose="020F0302020204030204" pitchFamily="34" charset="0"/>
                <a:ea typeface="Calibri Light" panose="020F0302020204030204" pitchFamily="34" charset="0"/>
                <a:cs typeface="Calibri Light" panose="020F0302020204030204" pitchFamily="34" charset="0"/>
              </a:rPr>
              <a:t>HEB PA31.3 (2024) Design Enhancements </a:t>
            </a:r>
            <a:r>
              <a:rPr lang="en-GB" sz="2000" b="1">
                <a:latin typeface="Calibri Light" panose="020F0302020204030204" pitchFamily="34" charset="0"/>
                <a:ea typeface="Calibri Light" panose="020F0302020204030204" pitchFamily="34" charset="0"/>
                <a:cs typeface="Calibri Light" panose="020F0302020204030204" pitchFamily="34" charset="0"/>
              </a:rPr>
              <a:t>and Solutions: </a:t>
            </a:r>
            <a:endParaRPr lang="en-GB" sz="2000" b="1" dirty="0">
              <a:latin typeface="Calibri Light" panose="020F0302020204030204" pitchFamily="34" charset="0"/>
              <a:ea typeface="Calibri Light" panose="020F0302020204030204" pitchFamily="34" charset="0"/>
              <a:cs typeface="Calibri Light" panose="020F0302020204030204" pitchFamily="34" charset="0"/>
            </a:endParaRP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pipe diameter</a:t>
            </a:r>
          </a:p>
          <a:p>
            <a:pPr lvl="2"/>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25 mm </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30 mm</a:t>
            </a: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pipe material</a:t>
            </a:r>
          </a:p>
          <a:p>
            <a:pPr lvl="2"/>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Stainless steel </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 copper</a:t>
            </a:r>
            <a:endParaRPr lang="en-US"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sym typeface="Wingdings" pitchFamily="2" charset="2"/>
            </a:endParaRP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momentum compaction factor</a:t>
            </a:r>
          </a:p>
        </p:txBody>
      </p:sp>
      <p:pic>
        <p:nvPicPr>
          <p:cNvPr id="3" name="Picture 2">
            <a:extLst>
              <a:ext uri="{FF2B5EF4-FFF2-40B4-BE49-F238E27FC236}">
                <a16:creationId xmlns:a16="http://schemas.microsoft.com/office/drawing/2014/main" id="{37772B61-768E-0712-96F7-B0FFFF6F8842}"/>
              </a:ext>
            </a:extLst>
          </p:cNvPr>
          <p:cNvPicPr>
            <a:picLocks noChangeAspect="1"/>
          </p:cNvPicPr>
          <p:nvPr/>
        </p:nvPicPr>
        <p:blipFill rotWithShape="1">
          <a:blip r:embed="rId2">
            <a:extLst>
              <a:ext uri="{28A0092B-C50C-407E-A947-70E740481C1C}">
                <a14:useLocalDpi xmlns:a14="http://schemas.microsoft.com/office/drawing/2010/main" val="0"/>
              </a:ext>
            </a:extLst>
          </a:blip>
          <a:srcRect l="50407" t="25629" r="3603" b="25960"/>
          <a:stretch/>
        </p:blipFill>
        <p:spPr>
          <a:xfrm>
            <a:off x="7311295" y="1073538"/>
            <a:ext cx="3666200" cy="2492599"/>
          </a:xfrm>
          <a:prstGeom prst="rect">
            <a:avLst/>
          </a:prstGeom>
        </p:spPr>
      </p:pic>
      <p:pic>
        <p:nvPicPr>
          <p:cNvPr id="10" name="Picture 9">
            <a:extLst>
              <a:ext uri="{FF2B5EF4-FFF2-40B4-BE49-F238E27FC236}">
                <a16:creationId xmlns:a16="http://schemas.microsoft.com/office/drawing/2014/main" id="{35CE6693-A4F6-C69F-94F2-BA214C13059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205166" y="3575743"/>
            <a:ext cx="3772330" cy="2575160"/>
          </a:xfrm>
          <a:prstGeom prst="rect">
            <a:avLst/>
          </a:prstGeom>
        </p:spPr>
      </p:pic>
      <p:sp>
        <p:nvSpPr>
          <p:cNvPr id="9" name="TextBox 8">
            <a:extLst>
              <a:ext uri="{FF2B5EF4-FFF2-40B4-BE49-F238E27FC236}">
                <a16:creationId xmlns:a16="http://schemas.microsoft.com/office/drawing/2014/main" id="{52C1E2C2-C3D0-37F6-A458-C76A4CD37091}"/>
              </a:ext>
            </a:extLst>
          </p:cNvPr>
          <p:cNvSpPr txBox="1"/>
          <p:nvPr/>
        </p:nvSpPr>
        <p:spPr>
          <a:xfrm>
            <a:off x="446484" y="5998498"/>
            <a:ext cx="6763176" cy="307777"/>
          </a:xfrm>
          <a:prstGeom prst="rect">
            <a:avLst/>
          </a:prstGeom>
          <a:noFill/>
        </p:spPr>
        <p:txBody>
          <a:bodyPr wrap="square">
            <a:spAutoFit/>
          </a:bodyPr>
          <a:lstStyle/>
          <a:p>
            <a:r>
              <a:rPr lang="it-IT" sz="1400" dirty="0">
                <a:latin typeface="Calibri Light" panose="020F0302020204030204" pitchFamily="34" charset="0"/>
                <a:ea typeface="Calibri Light" panose="020F0302020204030204" pitchFamily="34" charset="0"/>
                <a:cs typeface="Calibri Light" panose="020F0302020204030204" pitchFamily="34" charset="0"/>
              </a:rPr>
              <a:t>More </a:t>
            </a:r>
            <a:r>
              <a:rPr lang="it-IT" sz="1400" dirty="0" err="1">
                <a:latin typeface="Calibri Light" panose="020F0302020204030204" pitchFamily="34" charset="0"/>
                <a:ea typeface="Calibri Light" panose="020F0302020204030204" pitchFamily="34" charset="0"/>
                <a:cs typeface="Calibri Light" panose="020F0302020204030204" pitchFamily="34" charset="0"/>
              </a:rPr>
              <a:t>details</a:t>
            </a:r>
            <a:r>
              <a:rPr lang="it-IT" sz="1400" dirty="0">
                <a:latin typeface="Calibri Light" panose="020F0302020204030204" pitchFamily="34" charset="0"/>
                <a:ea typeface="Calibri Light" panose="020F0302020204030204" pitchFamily="34" charset="0"/>
                <a:cs typeface="Calibri Light" panose="020F0302020204030204" pitchFamily="34" charset="0"/>
              </a:rPr>
              <a:t> in: </a:t>
            </a:r>
            <a:r>
              <a:rPr lang="it-IT" sz="1400" dirty="0">
                <a:latin typeface="Calibri Light" panose="020F0302020204030204" pitchFamily="34" charset="0"/>
                <a:ea typeface="Calibri Light" panose="020F0302020204030204" pitchFamily="34" charset="0"/>
                <a:cs typeface="Calibri Light" panose="020F0302020204030204" pitchFamily="34" charset="0"/>
                <a:hlinkClick r:id="rId4"/>
              </a:rPr>
              <a:t>A. Ghribi et al., FCCee high energy booster - FCC week 2024</a:t>
            </a:r>
            <a:endParaRPr lang="it-IT" sz="14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3" name="Group 12">
            <a:extLst>
              <a:ext uri="{FF2B5EF4-FFF2-40B4-BE49-F238E27FC236}">
                <a16:creationId xmlns:a16="http://schemas.microsoft.com/office/drawing/2014/main" id="{68E06363-2B25-DF2E-59E6-FA0FE9EACCBB}"/>
              </a:ext>
            </a:extLst>
          </p:cNvPr>
          <p:cNvGrpSpPr/>
          <p:nvPr/>
        </p:nvGrpSpPr>
        <p:grpSpPr>
          <a:xfrm>
            <a:off x="0" y="6364995"/>
            <a:ext cx="12192000" cy="565697"/>
            <a:chOff x="0" y="6364995"/>
            <a:chExt cx="12192000" cy="565697"/>
          </a:xfrm>
        </p:grpSpPr>
        <p:sp>
          <p:nvSpPr>
            <p:cNvPr id="14" name="Rectangle 13">
              <a:extLst>
                <a:ext uri="{FF2B5EF4-FFF2-40B4-BE49-F238E27FC236}">
                  <a16:creationId xmlns:a16="http://schemas.microsoft.com/office/drawing/2014/main" id="{314EFFFF-2CDB-E591-6B76-9725A8B1CABF}"/>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Google Shape;58;p13">
              <a:extLst>
                <a:ext uri="{FF2B5EF4-FFF2-40B4-BE49-F238E27FC236}">
                  <a16:creationId xmlns:a16="http://schemas.microsoft.com/office/drawing/2014/main" id="{A4FAD457-09A8-B4C9-7BD4-F1A3B510E11E}"/>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17" name="Picture 2">
              <a:extLst>
                <a:ext uri="{FF2B5EF4-FFF2-40B4-BE49-F238E27FC236}">
                  <a16:creationId xmlns:a16="http://schemas.microsoft.com/office/drawing/2014/main" id="{52976B6B-2ABA-1CAD-4C55-42C7BCAD611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2C5ED30E-229F-0F98-4F13-605FA38A4748}"/>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9" name="Picture 18" descr="A white circle with black text&#10;&#10;AI-generated content may be incorrect.">
              <a:extLst>
                <a:ext uri="{FF2B5EF4-FFF2-40B4-BE49-F238E27FC236}">
                  <a16:creationId xmlns:a16="http://schemas.microsoft.com/office/drawing/2014/main" id="{37186C24-FF67-3EB7-4FE9-EA0AF94C97E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0" name="Picture 19" descr="A black and white striped background&#10;&#10;AI-generated content may be incorrect.">
              <a:extLst>
                <a:ext uri="{FF2B5EF4-FFF2-40B4-BE49-F238E27FC236}">
                  <a16:creationId xmlns:a16="http://schemas.microsoft.com/office/drawing/2014/main" id="{AA75B40A-02DE-442B-5941-B20B61C7CC4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7" name="Rectangle 26">
            <a:extLst>
              <a:ext uri="{FF2B5EF4-FFF2-40B4-BE49-F238E27FC236}">
                <a16:creationId xmlns:a16="http://schemas.microsoft.com/office/drawing/2014/main" id="{36F16EA1-F7BF-2F63-76B9-CC119740B642}"/>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Pentagon 27">
            <a:extLst>
              <a:ext uri="{FF2B5EF4-FFF2-40B4-BE49-F238E27FC236}">
                <a16:creationId xmlns:a16="http://schemas.microsoft.com/office/drawing/2014/main" id="{535A7909-C954-71F0-E094-52788AA340C3}"/>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booster stability considerations</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95F0C3A9-8753-8238-C33D-56BD3808C158}"/>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0" name="Arrow: Pentagon 29">
            <a:extLst>
              <a:ext uri="{FF2B5EF4-FFF2-40B4-BE49-F238E27FC236}">
                <a16:creationId xmlns:a16="http://schemas.microsoft.com/office/drawing/2014/main" id="{96304FFF-7913-50BD-1F07-7334FCA0C1AA}"/>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TextBox 31">
            <a:extLst>
              <a:ext uri="{FF2B5EF4-FFF2-40B4-BE49-F238E27FC236}">
                <a16:creationId xmlns:a16="http://schemas.microsoft.com/office/drawing/2014/main" id="{BB1D7641-B737-C6DE-7929-A0143BF3DE60}"/>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High Energy Booster impedance induced effects</a:t>
            </a:r>
          </a:p>
        </p:txBody>
      </p:sp>
      <p:cxnSp>
        <p:nvCxnSpPr>
          <p:cNvPr id="33" name="Straight Connector 32">
            <a:extLst>
              <a:ext uri="{FF2B5EF4-FFF2-40B4-BE49-F238E27FC236}">
                <a16:creationId xmlns:a16="http://schemas.microsoft.com/office/drawing/2014/main" id="{2BB8C030-6AC8-EFFB-C3CA-5249C29A9446}"/>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AECB151A-40D2-8C1B-CB27-B55A1DAC390E}"/>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26</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542019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xEl>
                                              <p:pRg st="13" end="1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805B7-9AEB-3285-579D-644F19AE9250}"/>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DFF2E297-6C96-FA41-F5AF-D558F9A9A6AC}"/>
              </a:ext>
            </a:extLst>
          </p:cNvPr>
          <p:cNvSpPr txBox="1"/>
          <p:nvPr/>
        </p:nvSpPr>
        <p:spPr>
          <a:xfrm>
            <a:off x="424990" y="1136598"/>
            <a:ext cx="6696607" cy="4801314"/>
          </a:xfrm>
          <a:prstGeom prst="rect">
            <a:avLst/>
          </a:prstGeom>
          <a:noFill/>
        </p:spPr>
        <p:txBody>
          <a:bodyPr wrap="square" rtlCol="0">
            <a:spAutoFit/>
          </a:bodyPr>
          <a:lstStyle/>
          <a:p>
            <a:pPr marL="285750" indent="-285750">
              <a:buFont typeface="Arial" panose="020B0604020202020204" pitchFamily="34" charset="0"/>
              <a:buChar char="•"/>
            </a:pPr>
            <a:r>
              <a:rPr lang="en-GB" sz="2000" b="1" dirty="0">
                <a:latin typeface="Calibri Light" panose="020F0302020204030204" pitchFamily="34" charset="0"/>
                <a:ea typeface="Calibri Light" panose="020F0302020204030204" pitchFamily="34" charset="0"/>
                <a:cs typeface="Calibri Light" panose="020F0302020204030204" pitchFamily="34" charset="0"/>
              </a:rPr>
              <a:t>Challenges in HEB PA31.0 (2023) Design:</a:t>
            </a:r>
            <a:endParaRPr lang="en-US" sz="2000" b="1"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Microwave instabilities</a:t>
            </a: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Transverse mode coupling instabilities</a:t>
            </a: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Transverse coupled bunch instabilities</a:t>
            </a: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n-GB" sz="2000" b="1" dirty="0">
                <a:latin typeface="Calibri Light" panose="020F0302020204030204" pitchFamily="34" charset="0"/>
                <a:ea typeface="Calibri Light" panose="020F0302020204030204" pitchFamily="34" charset="0"/>
                <a:cs typeface="Calibri Light" panose="020F0302020204030204" pitchFamily="34" charset="0"/>
              </a:rPr>
              <a:t>HEB PA31.3 (2024) Design Enhancements and Solutions: </a:t>
            </a: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pipe diameter</a:t>
            </a:r>
          </a:p>
          <a:p>
            <a:pPr lvl="2"/>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25 mm </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30 mm</a:t>
            </a: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pipe material</a:t>
            </a:r>
          </a:p>
          <a:p>
            <a:pPr lvl="2"/>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Stainless steel </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 copper</a:t>
            </a:r>
            <a:endParaRPr lang="en-US"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sym typeface="Wingdings" pitchFamily="2" charset="2"/>
            </a:endParaRP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momentum compaction factor</a:t>
            </a: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Transverse feedback</a:t>
            </a:r>
          </a:p>
          <a:p>
            <a:pPr lvl="2"/>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310 turns</a:t>
            </a:r>
            <a:endParaRPr lang="en-US" sz="2000"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3" name="Picture 2">
            <a:extLst>
              <a:ext uri="{FF2B5EF4-FFF2-40B4-BE49-F238E27FC236}">
                <a16:creationId xmlns:a16="http://schemas.microsoft.com/office/drawing/2014/main" id="{B24DC2CD-F281-01BC-9126-5234451EC426}"/>
              </a:ext>
            </a:extLst>
          </p:cNvPr>
          <p:cNvPicPr>
            <a:picLocks noChangeAspect="1"/>
          </p:cNvPicPr>
          <p:nvPr/>
        </p:nvPicPr>
        <p:blipFill rotWithShape="1">
          <a:blip r:embed="rId2">
            <a:extLst>
              <a:ext uri="{28A0092B-C50C-407E-A947-70E740481C1C}">
                <a14:useLocalDpi xmlns:a14="http://schemas.microsoft.com/office/drawing/2010/main" val="0"/>
              </a:ext>
            </a:extLst>
          </a:blip>
          <a:srcRect l="50407" t="25629" r="3603" b="25960"/>
          <a:stretch/>
        </p:blipFill>
        <p:spPr>
          <a:xfrm>
            <a:off x="7311295" y="1073538"/>
            <a:ext cx="3666200" cy="2492599"/>
          </a:xfrm>
          <a:prstGeom prst="rect">
            <a:avLst/>
          </a:prstGeom>
        </p:spPr>
      </p:pic>
      <p:pic>
        <p:nvPicPr>
          <p:cNvPr id="10" name="Picture 9">
            <a:extLst>
              <a:ext uri="{FF2B5EF4-FFF2-40B4-BE49-F238E27FC236}">
                <a16:creationId xmlns:a16="http://schemas.microsoft.com/office/drawing/2014/main" id="{5EEDCC88-C797-F49A-9916-FC807B62F3AB}"/>
              </a:ext>
            </a:extLst>
          </p:cNvPr>
          <p:cNvPicPr>
            <a:picLocks noChangeAspect="1"/>
          </p:cNvPicPr>
          <p:nvPr/>
        </p:nvPicPr>
        <p:blipFill>
          <a:blip r:embed="rId3"/>
          <a:stretch>
            <a:fillRect/>
          </a:stretch>
        </p:blipFill>
        <p:spPr>
          <a:xfrm>
            <a:off x="7307290" y="3592360"/>
            <a:ext cx="3670205" cy="2611640"/>
          </a:xfrm>
          <a:prstGeom prst="rect">
            <a:avLst/>
          </a:prstGeom>
        </p:spPr>
      </p:pic>
      <p:sp>
        <p:nvSpPr>
          <p:cNvPr id="9" name="TextBox 8">
            <a:extLst>
              <a:ext uri="{FF2B5EF4-FFF2-40B4-BE49-F238E27FC236}">
                <a16:creationId xmlns:a16="http://schemas.microsoft.com/office/drawing/2014/main" id="{847D077C-B729-F2EF-6DEC-92C0EA757406}"/>
              </a:ext>
            </a:extLst>
          </p:cNvPr>
          <p:cNvSpPr txBox="1"/>
          <p:nvPr/>
        </p:nvSpPr>
        <p:spPr>
          <a:xfrm>
            <a:off x="446484" y="5998498"/>
            <a:ext cx="6763176" cy="307777"/>
          </a:xfrm>
          <a:prstGeom prst="rect">
            <a:avLst/>
          </a:prstGeom>
          <a:noFill/>
        </p:spPr>
        <p:txBody>
          <a:bodyPr wrap="square">
            <a:spAutoFit/>
          </a:bodyPr>
          <a:lstStyle/>
          <a:p>
            <a:r>
              <a:rPr lang="it-IT" sz="1400" dirty="0">
                <a:latin typeface="Calibri Light" panose="020F0302020204030204" pitchFamily="34" charset="0"/>
                <a:ea typeface="Calibri Light" panose="020F0302020204030204" pitchFamily="34" charset="0"/>
                <a:cs typeface="Calibri Light" panose="020F0302020204030204" pitchFamily="34" charset="0"/>
              </a:rPr>
              <a:t>More </a:t>
            </a:r>
            <a:r>
              <a:rPr lang="it-IT" sz="1400" dirty="0" err="1">
                <a:latin typeface="Calibri Light" panose="020F0302020204030204" pitchFamily="34" charset="0"/>
                <a:ea typeface="Calibri Light" panose="020F0302020204030204" pitchFamily="34" charset="0"/>
                <a:cs typeface="Calibri Light" panose="020F0302020204030204" pitchFamily="34" charset="0"/>
              </a:rPr>
              <a:t>details</a:t>
            </a:r>
            <a:r>
              <a:rPr lang="it-IT" sz="1400" dirty="0">
                <a:latin typeface="Calibri Light" panose="020F0302020204030204" pitchFamily="34" charset="0"/>
                <a:ea typeface="Calibri Light" panose="020F0302020204030204" pitchFamily="34" charset="0"/>
                <a:cs typeface="Calibri Light" panose="020F0302020204030204" pitchFamily="34" charset="0"/>
              </a:rPr>
              <a:t> in: </a:t>
            </a:r>
            <a:r>
              <a:rPr lang="it-IT" sz="1400" dirty="0">
                <a:latin typeface="Calibri Light" panose="020F0302020204030204" pitchFamily="34" charset="0"/>
                <a:ea typeface="Calibri Light" panose="020F0302020204030204" pitchFamily="34" charset="0"/>
                <a:cs typeface="Calibri Light" panose="020F0302020204030204" pitchFamily="34" charset="0"/>
                <a:hlinkClick r:id="rId4"/>
              </a:rPr>
              <a:t>A. Ghribi et al., FCCee high energy booster - FCC week 2024</a:t>
            </a:r>
            <a:endParaRPr lang="it-IT" sz="14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3" name="Group 12">
            <a:extLst>
              <a:ext uri="{FF2B5EF4-FFF2-40B4-BE49-F238E27FC236}">
                <a16:creationId xmlns:a16="http://schemas.microsoft.com/office/drawing/2014/main" id="{7F1E104D-8E12-9DEC-E983-AFE5B7D24186}"/>
              </a:ext>
            </a:extLst>
          </p:cNvPr>
          <p:cNvGrpSpPr/>
          <p:nvPr/>
        </p:nvGrpSpPr>
        <p:grpSpPr>
          <a:xfrm>
            <a:off x="0" y="6364995"/>
            <a:ext cx="12192000" cy="565697"/>
            <a:chOff x="0" y="6364995"/>
            <a:chExt cx="12192000" cy="565697"/>
          </a:xfrm>
        </p:grpSpPr>
        <p:sp>
          <p:nvSpPr>
            <p:cNvPr id="14" name="Rectangle 13">
              <a:extLst>
                <a:ext uri="{FF2B5EF4-FFF2-40B4-BE49-F238E27FC236}">
                  <a16:creationId xmlns:a16="http://schemas.microsoft.com/office/drawing/2014/main" id="{7957A550-DD06-6E07-A5D6-786CDEE0C1F0}"/>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Google Shape;58;p13">
              <a:extLst>
                <a:ext uri="{FF2B5EF4-FFF2-40B4-BE49-F238E27FC236}">
                  <a16:creationId xmlns:a16="http://schemas.microsoft.com/office/drawing/2014/main" id="{0D54EE42-D812-054C-A366-0CA305F39A1D}"/>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17" name="Picture 2">
              <a:extLst>
                <a:ext uri="{FF2B5EF4-FFF2-40B4-BE49-F238E27FC236}">
                  <a16:creationId xmlns:a16="http://schemas.microsoft.com/office/drawing/2014/main" id="{9C2BBDE1-A139-3566-BB96-178E4113A2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91736A5B-A0B6-9FC0-E6AC-70755B6C8386}"/>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9" name="Picture 18" descr="A white circle with black text&#10;&#10;AI-generated content may be incorrect.">
              <a:extLst>
                <a:ext uri="{FF2B5EF4-FFF2-40B4-BE49-F238E27FC236}">
                  <a16:creationId xmlns:a16="http://schemas.microsoft.com/office/drawing/2014/main" id="{FEBEDAB4-DE07-4626-7E5D-8D50ED06751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0" name="Picture 19" descr="A black and white striped background&#10;&#10;AI-generated content may be incorrect.">
              <a:extLst>
                <a:ext uri="{FF2B5EF4-FFF2-40B4-BE49-F238E27FC236}">
                  <a16:creationId xmlns:a16="http://schemas.microsoft.com/office/drawing/2014/main" id="{DC879138-52D3-E76B-C23E-F14DAD7D056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7" name="Rectangle 26">
            <a:extLst>
              <a:ext uri="{FF2B5EF4-FFF2-40B4-BE49-F238E27FC236}">
                <a16:creationId xmlns:a16="http://schemas.microsoft.com/office/drawing/2014/main" id="{CF3A324E-6C5A-2012-8817-0ABE2A904275}"/>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Pentagon 27">
            <a:extLst>
              <a:ext uri="{FF2B5EF4-FFF2-40B4-BE49-F238E27FC236}">
                <a16:creationId xmlns:a16="http://schemas.microsoft.com/office/drawing/2014/main" id="{C19B667B-8D8D-FE91-9924-622B84C4BDBB}"/>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booster stability considerations</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4A4BB704-6D26-3B4B-0ED7-2ABA1761C3F0}"/>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0" name="Arrow: Pentagon 29">
            <a:extLst>
              <a:ext uri="{FF2B5EF4-FFF2-40B4-BE49-F238E27FC236}">
                <a16:creationId xmlns:a16="http://schemas.microsoft.com/office/drawing/2014/main" id="{94926E04-1218-C050-2D58-A70BBE702B37}"/>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TextBox 31">
            <a:extLst>
              <a:ext uri="{FF2B5EF4-FFF2-40B4-BE49-F238E27FC236}">
                <a16:creationId xmlns:a16="http://schemas.microsoft.com/office/drawing/2014/main" id="{CBE2E5A5-A977-99AA-2BC6-A70C5195803E}"/>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High Energy Booster impedance induced effects</a:t>
            </a:r>
          </a:p>
        </p:txBody>
      </p:sp>
      <p:cxnSp>
        <p:nvCxnSpPr>
          <p:cNvPr id="33" name="Straight Connector 32">
            <a:extLst>
              <a:ext uri="{FF2B5EF4-FFF2-40B4-BE49-F238E27FC236}">
                <a16:creationId xmlns:a16="http://schemas.microsoft.com/office/drawing/2014/main" id="{A7518762-FE2F-C20E-4968-C711B2B150E6}"/>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57B8C03D-C98D-AC96-E8D6-871D63E5B821}"/>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27</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544461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A6330B-A843-CCE5-9AC9-68CB3CF5BB18}"/>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931A85FB-550E-969B-D0A7-853DDB45BEBA}"/>
              </a:ext>
            </a:extLst>
          </p:cNvPr>
          <p:cNvSpPr txBox="1"/>
          <p:nvPr/>
        </p:nvSpPr>
        <p:spPr>
          <a:xfrm>
            <a:off x="442550" y="1671333"/>
            <a:ext cx="11232807" cy="3416320"/>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Introduction</a:t>
            </a:r>
          </a:p>
          <a:p>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 main ring Impedance Model</a:t>
            </a:r>
          </a:p>
          <a:p>
            <a:pPr marL="742950" lvl="1" indent="-285750">
              <a:buFont typeface="Arial" panose="020B0604020202020204" pitchFamily="34" charset="0"/>
              <a:buChar char="•"/>
            </a:pPr>
            <a:r>
              <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Criticality of collimator model</a:t>
            </a:r>
          </a:p>
          <a:p>
            <a:pPr marL="742950" lvl="1" indent="-285750">
              <a:buFont typeface="Arial" panose="020B0604020202020204" pitchFamily="34" charset="0"/>
              <a:buChar char="•"/>
            </a:pPr>
            <a:r>
              <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Effect on single-bunch instabilities</a:t>
            </a:r>
          </a:p>
          <a:p>
            <a:pPr lvl="1"/>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 booster stability considerations</a:t>
            </a:r>
          </a:p>
          <a:p>
            <a:pPr lvl="2"/>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9" name="Group 8">
            <a:extLst>
              <a:ext uri="{FF2B5EF4-FFF2-40B4-BE49-F238E27FC236}">
                <a16:creationId xmlns:a16="http://schemas.microsoft.com/office/drawing/2014/main" id="{F4545798-F7BE-6B20-2A14-C39A2283E0E5}"/>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4356C7A6-39B7-C8FF-3A4D-42E4958F1D3D}"/>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oogle Shape;58;p13">
              <a:extLst>
                <a:ext uri="{FF2B5EF4-FFF2-40B4-BE49-F238E27FC236}">
                  <a16:creationId xmlns:a16="http://schemas.microsoft.com/office/drawing/2014/main" id="{9176D8C4-69E5-F207-63D4-A66B88821504}"/>
                </a:ext>
              </a:extLst>
            </p:cNvPr>
            <p:cNvPicPr preferRelativeResize="0"/>
            <p:nvPr/>
          </p:nvPicPr>
          <p:blipFill>
            <a:blip r:embed="rId2">
              <a:alphaModFix/>
            </a:blip>
            <a:stretch>
              <a:fillRect/>
            </a:stretch>
          </p:blipFill>
          <p:spPr>
            <a:xfrm>
              <a:off x="153418" y="6364995"/>
              <a:ext cx="578264" cy="565697"/>
            </a:xfrm>
            <a:prstGeom prst="rect">
              <a:avLst/>
            </a:prstGeom>
            <a:noFill/>
            <a:ln>
              <a:noFill/>
            </a:ln>
          </p:spPr>
        </p:pic>
        <p:pic>
          <p:nvPicPr>
            <p:cNvPr id="12" name="Picture 2">
              <a:extLst>
                <a:ext uri="{FF2B5EF4-FFF2-40B4-BE49-F238E27FC236}">
                  <a16:creationId xmlns:a16="http://schemas.microsoft.com/office/drawing/2014/main" id="{FF2A8223-1C54-0CDF-70B4-7E08D2B3A4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103ED23D-B0AF-361C-1B93-4F6456F8BC9A}"/>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F824ADBC-A509-8913-CA10-6508DB30DA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B4A0DAA9-2A14-7A71-EC26-7ED432774D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9" name="TextBox 28">
            <a:extLst>
              <a:ext uri="{FF2B5EF4-FFF2-40B4-BE49-F238E27FC236}">
                <a16:creationId xmlns:a16="http://schemas.microsoft.com/office/drawing/2014/main" id="{BF89C40B-07E5-FBC4-953D-7FECB0CC18F2}"/>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Outline</a:t>
            </a:r>
            <a:endParaRPr lang="en-GB" sz="3600" dirty="0">
              <a:solidFill>
                <a:srgbClr val="0C343D"/>
              </a:solidFill>
              <a:latin typeface="Calisto MT" panose="02040603050505030304" pitchFamily="18" charset="0"/>
            </a:endParaRPr>
          </a:p>
        </p:txBody>
      </p:sp>
      <p:cxnSp>
        <p:nvCxnSpPr>
          <p:cNvPr id="30" name="Straight Connector 29">
            <a:extLst>
              <a:ext uri="{FF2B5EF4-FFF2-40B4-BE49-F238E27FC236}">
                <a16:creationId xmlns:a16="http://schemas.microsoft.com/office/drawing/2014/main" id="{643DF96A-099D-5FC3-3244-562192566624}"/>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Rectangle 1">
            <a:extLst>
              <a:ext uri="{FF2B5EF4-FFF2-40B4-BE49-F238E27FC236}">
                <a16:creationId xmlns:a16="http://schemas.microsoft.com/office/drawing/2014/main" id="{0F365AE6-106F-C5C2-88F6-8582646E078E}"/>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Arrow: Pentagon 2">
            <a:extLst>
              <a:ext uri="{FF2B5EF4-FFF2-40B4-BE49-F238E27FC236}">
                <a16:creationId xmlns:a16="http://schemas.microsoft.com/office/drawing/2014/main" id="{BD553B72-F5B2-5436-8739-4C8879FE090B}"/>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Arrow: Pentagon 3">
            <a:extLst>
              <a:ext uri="{FF2B5EF4-FFF2-40B4-BE49-F238E27FC236}">
                <a16:creationId xmlns:a16="http://schemas.microsoft.com/office/drawing/2014/main" id="{FCBE6169-ED19-CFE5-0915-6841BAB200A9}"/>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5" name="Arrow: Pentagon 4">
            <a:extLst>
              <a:ext uri="{FF2B5EF4-FFF2-40B4-BE49-F238E27FC236}">
                <a16:creationId xmlns:a16="http://schemas.microsoft.com/office/drawing/2014/main" id="{FF72F852-A613-319E-FEA5-B0B4EC5AC47D}"/>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6" name="Arrow: Pentagon 5">
            <a:extLst>
              <a:ext uri="{FF2B5EF4-FFF2-40B4-BE49-F238E27FC236}">
                <a16:creationId xmlns:a16="http://schemas.microsoft.com/office/drawing/2014/main" id="{D2FA9B38-BD92-1FE4-B553-23B5EC6E6210}"/>
              </a:ext>
            </a:extLst>
          </p:cNvPr>
          <p:cNvSpPr/>
          <p:nvPr/>
        </p:nvSpPr>
        <p:spPr>
          <a:xfrm>
            <a:off x="9035225" y="-11904"/>
            <a:ext cx="3118675"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p>
        </p:txBody>
      </p:sp>
      <p:sp>
        <p:nvSpPr>
          <p:cNvPr id="7" name="TextBox 6">
            <a:extLst>
              <a:ext uri="{FF2B5EF4-FFF2-40B4-BE49-F238E27FC236}">
                <a16:creationId xmlns:a16="http://schemas.microsoft.com/office/drawing/2014/main" id="{2A86ECC9-FDDF-7F95-DE65-2060C4ED3A3B}"/>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28</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4278957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E1102-FF13-3D57-47B1-9210E44911EF}"/>
            </a:ext>
          </a:extLst>
        </p:cNvPr>
        <p:cNvGrpSpPr/>
        <p:nvPr/>
      </p:nvGrpSpPr>
      <p:grpSpPr>
        <a:xfrm>
          <a:off x="0" y="0"/>
          <a:ext cx="0" cy="0"/>
          <a:chOff x="0" y="0"/>
          <a:chExt cx="0" cy="0"/>
        </a:xfrm>
      </p:grpSpPr>
      <p:pic>
        <p:nvPicPr>
          <p:cNvPr id="3" name="Picture 2" descr="A black and white logo of a cat&#10;&#10;AI-generated content may be incorrect.">
            <a:extLst>
              <a:ext uri="{FF2B5EF4-FFF2-40B4-BE49-F238E27FC236}">
                <a16:creationId xmlns:a16="http://schemas.microsoft.com/office/drawing/2014/main" id="{A89E600B-9F11-775D-7C9F-B48D1E92FD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615" y="2291297"/>
            <a:ext cx="416976" cy="416976"/>
          </a:xfrm>
          <a:prstGeom prst="rect">
            <a:avLst/>
          </a:prstGeom>
        </p:spPr>
      </p:pic>
      <p:sp>
        <p:nvSpPr>
          <p:cNvPr id="10" name="TextBox 9">
            <a:extLst>
              <a:ext uri="{FF2B5EF4-FFF2-40B4-BE49-F238E27FC236}">
                <a16:creationId xmlns:a16="http://schemas.microsoft.com/office/drawing/2014/main" id="{8C01030D-C35C-9976-0ACF-F81BB9FBF9DA}"/>
              </a:ext>
            </a:extLst>
          </p:cNvPr>
          <p:cNvSpPr txBox="1"/>
          <p:nvPr/>
        </p:nvSpPr>
        <p:spPr>
          <a:xfrm>
            <a:off x="1213495" y="1699553"/>
            <a:ext cx="10452282" cy="3785652"/>
          </a:xfrm>
          <a:prstGeom prst="rect">
            <a:avLst/>
          </a:prstGeom>
          <a:noFill/>
        </p:spPr>
        <p:txBody>
          <a:bodyPr wrap="square">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 Simulations made on Xsuite and </a:t>
            </a:r>
            <a:r>
              <a:rPr lang="en-GB" sz="2000" dirty="0" err="1">
                <a:latin typeface="Calibri Light" panose="020F0302020204030204" pitchFamily="34" charset="0"/>
                <a:ea typeface="Calibri Light" panose="020F0302020204030204" pitchFamily="34" charset="0"/>
                <a:cs typeface="Calibri Light" panose="020F0302020204030204" pitchFamily="34" charset="0"/>
              </a:rPr>
              <a:t>PyHEADTAIL</a:t>
            </a:r>
            <a:r>
              <a:rPr lang="en-GB" sz="2000" dirty="0">
                <a:latin typeface="Calibri Light" panose="020F0302020204030204" pitchFamily="34" charset="0"/>
                <a:ea typeface="Calibri Light" panose="020F0302020204030204" pitchFamily="34" charset="0"/>
                <a:cs typeface="Calibri Light" panose="020F0302020204030204" pitchFamily="34" charset="0"/>
              </a:rPr>
              <a:t>  </a:t>
            </a:r>
          </a:p>
          <a:p>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FCC-</a:t>
            </a:r>
            <a:r>
              <a:rPr lang="en-GB" sz="2000" dirty="0" err="1">
                <a:latin typeface="Calibri Light" panose="020F0302020204030204" pitchFamily="34" charset="0"/>
                <a:ea typeface="Calibri Light" panose="020F0302020204030204" pitchFamily="34" charset="0"/>
                <a:cs typeface="Calibri Light" panose="020F0302020204030204" pitchFamily="34" charset="0"/>
              </a:rPr>
              <a:t>ee</a:t>
            </a:r>
            <a:r>
              <a:rPr lang="en-GB" sz="2000" dirty="0">
                <a:latin typeface="Calibri Light" panose="020F0302020204030204" pitchFamily="34" charset="0"/>
                <a:ea typeface="Calibri Light" panose="020F0302020204030204" pitchFamily="34" charset="0"/>
                <a:cs typeface="Calibri Light" panose="020F0302020204030204" pitchFamily="34" charset="0"/>
              </a:rPr>
              <a:t> Impedance Model available on GitHub </a:t>
            </a:r>
          </a:p>
          <a:p>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fr-FR" sz="2000" dirty="0">
                <a:latin typeface="Calibri Light" panose="020F0302020204030204" pitchFamily="34" charset="0"/>
                <a:ea typeface="Calibri Light" panose="020F0302020204030204" pitchFamily="34" charset="0"/>
                <a:cs typeface="Calibri Light" panose="020F0302020204030204" pitchFamily="34" charset="0"/>
              </a:rPr>
              <a:t>Codes for the booster </a:t>
            </a:r>
            <a:r>
              <a:rPr lang="fr-FR" sz="2000" dirty="0" err="1">
                <a:latin typeface="Calibri Light" panose="020F0302020204030204" pitchFamily="34" charset="0"/>
                <a:ea typeface="Calibri Light" panose="020F0302020204030204" pitchFamily="34" charset="0"/>
                <a:cs typeface="Calibri Light" panose="020F0302020204030204" pitchFamily="34" charset="0"/>
              </a:rPr>
              <a:t>available</a:t>
            </a:r>
            <a:r>
              <a:rPr lang="fr-FR" sz="2000" dirty="0">
                <a:latin typeface="Calibri Light" panose="020F0302020204030204" pitchFamily="34" charset="0"/>
                <a:ea typeface="Calibri Light" panose="020F0302020204030204" pitchFamily="34" charset="0"/>
                <a:cs typeface="Calibri Light" panose="020F0302020204030204" pitchFamily="34" charset="0"/>
              </a:rPr>
              <a:t> on CERN </a:t>
            </a:r>
            <a:r>
              <a:rPr lang="fr-FR" sz="2000" dirty="0" err="1">
                <a:latin typeface="Calibri Light" panose="020F0302020204030204" pitchFamily="34" charset="0"/>
                <a:ea typeface="Calibri Light" panose="020F0302020204030204" pitchFamily="34" charset="0"/>
                <a:cs typeface="Calibri Light" panose="020F0302020204030204" pitchFamily="34" charset="0"/>
              </a:rPr>
              <a:t>gitlab</a:t>
            </a:r>
            <a:endParaRPr lang="fr-FR" sz="2000" dirty="0">
              <a:latin typeface="Calibri Light" panose="020F0302020204030204" pitchFamily="34" charset="0"/>
              <a:ea typeface="Calibri Light" panose="020F0302020204030204" pitchFamily="34" charset="0"/>
              <a:cs typeface="Calibri Light" panose="020F0302020204030204" pitchFamily="34" charset="0"/>
            </a:endParaRPr>
          </a:p>
          <a:p>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Impedance budget space (common to booster and collider) on CERN </a:t>
            </a:r>
            <a:r>
              <a:rPr lang="en-GB" sz="2000" dirty="0" err="1">
                <a:latin typeface="Calibri Light" panose="020F0302020204030204" pitchFamily="34" charset="0"/>
                <a:ea typeface="Calibri Light" panose="020F0302020204030204" pitchFamily="34" charset="0"/>
                <a:cs typeface="Calibri Light" panose="020F0302020204030204" pitchFamily="34" charset="0"/>
              </a:rPr>
              <a:t>gitlab</a:t>
            </a:r>
            <a:r>
              <a:rPr lang="en-GB" sz="2000" dirty="0">
                <a:latin typeface="Calibri Light" panose="020F0302020204030204" pitchFamily="34" charset="0"/>
                <a:ea typeface="Calibri Light" panose="020F0302020204030204" pitchFamily="34" charset="0"/>
                <a:cs typeface="Calibri Light" panose="020F0302020204030204" pitchFamily="34" charset="0"/>
              </a:rPr>
              <a:t> </a:t>
            </a:r>
          </a:p>
          <a:p>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Calculations made on several computing clusters : LXPLUS (CERN), FEYNMAN (CEA), and with dedicated computing resources on Jean-Zay (IDRIS) and CC IN2P3</a:t>
            </a:r>
          </a:p>
          <a:p>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Dedicated chat spaces for the high energy booster and the collective effects studies on </a:t>
            </a:r>
            <a:r>
              <a:rPr lang="en-GB" sz="2000" dirty="0" err="1">
                <a:latin typeface="Calibri Light" panose="020F0302020204030204" pitchFamily="34" charset="0"/>
                <a:ea typeface="Calibri Light" panose="020F0302020204030204" pitchFamily="34" charset="0"/>
                <a:cs typeface="Calibri Light" panose="020F0302020204030204" pitchFamily="34" charset="0"/>
              </a:rPr>
              <a:t>mattermost</a:t>
            </a: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12" name="Picture 11" descr="A logo of a cat&#10;&#10;AI-generated content may be incorrect.">
            <a:extLst>
              <a:ext uri="{FF2B5EF4-FFF2-40B4-BE49-F238E27FC236}">
                <a16:creationId xmlns:a16="http://schemas.microsoft.com/office/drawing/2014/main" id="{ECBA05AD-91AA-D7B6-6732-81A5ABDA20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653" y="3528375"/>
            <a:ext cx="416976" cy="390915"/>
          </a:xfrm>
          <a:prstGeom prst="rect">
            <a:avLst/>
          </a:prstGeom>
        </p:spPr>
      </p:pic>
      <p:pic>
        <p:nvPicPr>
          <p:cNvPr id="18" name="Picture 17" descr="A black and white icon&#10;&#10;AI-generated content may be incorrect.">
            <a:extLst>
              <a:ext uri="{FF2B5EF4-FFF2-40B4-BE49-F238E27FC236}">
                <a16:creationId xmlns:a16="http://schemas.microsoft.com/office/drawing/2014/main" id="{A0F61C32-63A6-31C0-4F0E-3E285B269F51}"/>
              </a:ext>
            </a:extLst>
          </p:cNvPr>
          <p:cNvPicPr>
            <a:picLocks noChangeAspect="1"/>
          </p:cNvPicPr>
          <p:nvPr/>
        </p:nvPicPr>
        <p:blipFill>
          <a:blip r:embed="rId5">
            <a:extLst>
              <a:ext uri="{28A0092B-C50C-407E-A947-70E740481C1C}">
                <a14:useLocalDpi xmlns:a14="http://schemas.microsoft.com/office/drawing/2010/main" val="0"/>
              </a:ext>
            </a:extLst>
          </a:blip>
          <a:srcRect l="10165" t="12561" r="10525" b="16754"/>
          <a:stretch/>
        </p:blipFill>
        <p:spPr>
          <a:xfrm>
            <a:off x="594528" y="4186222"/>
            <a:ext cx="668899" cy="596137"/>
          </a:xfrm>
          <a:prstGeom prst="rect">
            <a:avLst/>
          </a:prstGeom>
        </p:spPr>
      </p:pic>
      <p:pic>
        <p:nvPicPr>
          <p:cNvPr id="22" name="Picture 21" descr="A blue and white logo&#10;&#10;AI-generated content may be incorrect.">
            <a:extLst>
              <a:ext uri="{FF2B5EF4-FFF2-40B4-BE49-F238E27FC236}">
                <a16:creationId xmlns:a16="http://schemas.microsoft.com/office/drawing/2014/main" id="{86603813-38A3-FEFB-0A48-4404749663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2711" y="1607843"/>
            <a:ext cx="550784" cy="550784"/>
          </a:xfrm>
          <a:prstGeom prst="rect">
            <a:avLst/>
          </a:prstGeom>
        </p:spPr>
      </p:pic>
      <p:pic>
        <p:nvPicPr>
          <p:cNvPr id="9" name="Picture 8" descr="A black and white logo&#10;&#10;AI-generated content may be incorrect.">
            <a:extLst>
              <a:ext uri="{FF2B5EF4-FFF2-40B4-BE49-F238E27FC236}">
                <a16:creationId xmlns:a16="http://schemas.microsoft.com/office/drawing/2014/main" id="{23BF3610-54CB-8068-0149-A34785B640A1}"/>
              </a:ext>
            </a:extLst>
          </p:cNvPr>
          <p:cNvPicPr>
            <a:picLocks noChangeAspect="1"/>
          </p:cNvPicPr>
          <p:nvPr/>
        </p:nvPicPr>
        <p:blipFill>
          <a:blip r:embed="rId7">
            <a:extLst>
              <a:ext uri="{28A0092B-C50C-407E-A947-70E740481C1C}">
                <a14:useLocalDpi xmlns:a14="http://schemas.microsoft.com/office/drawing/2010/main" val="0"/>
              </a:ext>
            </a:extLst>
          </a:blip>
          <a:srcRect l="10339" r="14641" b="29011"/>
          <a:stretch/>
        </p:blipFill>
        <p:spPr>
          <a:xfrm>
            <a:off x="644781" y="5026242"/>
            <a:ext cx="568395" cy="499282"/>
          </a:xfrm>
          <a:prstGeom prst="rect">
            <a:avLst/>
          </a:prstGeom>
        </p:spPr>
      </p:pic>
      <p:pic>
        <p:nvPicPr>
          <p:cNvPr id="11" name="Picture 10" descr="A logo of a cat&#10;&#10;AI-generated content may be incorrect.">
            <a:extLst>
              <a:ext uri="{FF2B5EF4-FFF2-40B4-BE49-F238E27FC236}">
                <a16:creationId xmlns:a16="http://schemas.microsoft.com/office/drawing/2014/main" id="{B93ACFD6-0A59-5392-5306-8295AD1B79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8108" y="2920433"/>
            <a:ext cx="416976" cy="390915"/>
          </a:xfrm>
          <a:prstGeom prst="rect">
            <a:avLst/>
          </a:prstGeom>
        </p:spPr>
      </p:pic>
      <p:grpSp>
        <p:nvGrpSpPr>
          <p:cNvPr id="2" name="Group 1">
            <a:extLst>
              <a:ext uri="{FF2B5EF4-FFF2-40B4-BE49-F238E27FC236}">
                <a16:creationId xmlns:a16="http://schemas.microsoft.com/office/drawing/2014/main" id="{6B05A786-4E1B-51BC-FD7E-1D96C3327C3E}"/>
              </a:ext>
            </a:extLst>
          </p:cNvPr>
          <p:cNvGrpSpPr/>
          <p:nvPr/>
        </p:nvGrpSpPr>
        <p:grpSpPr>
          <a:xfrm>
            <a:off x="0" y="6364995"/>
            <a:ext cx="12192000" cy="565697"/>
            <a:chOff x="0" y="6364995"/>
            <a:chExt cx="12192000" cy="565697"/>
          </a:xfrm>
        </p:grpSpPr>
        <p:sp>
          <p:nvSpPr>
            <p:cNvPr id="13" name="Rectangle 12">
              <a:extLst>
                <a:ext uri="{FF2B5EF4-FFF2-40B4-BE49-F238E27FC236}">
                  <a16:creationId xmlns:a16="http://schemas.microsoft.com/office/drawing/2014/main" id="{3114EB52-D2A4-97A6-5EC1-1D264C60E2CB}"/>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Google Shape;58;p13">
              <a:extLst>
                <a:ext uri="{FF2B5EF4-FFF2-40B4-BE49-F238E27FC236}">
                  <a16:creationId xmlns:a16="http://schemas.microsoft.com/office/drawing/2014/main" id="{16849CD7-9D89-2870-2729-E2A2AEFAFCB3}"/>
                </a:ext>
              </a:extLst>
            </p:cNvPr>
            <p:cNvPicPr preferRelativeResize="0"/>
            <p:nvPr/>
          </p:nvPicPr>
          <p:blipFill>
            <a:blip r:embed="rId8">
              <a:alphaModFix/>
            </a:blip>
            <a:stretch>
              <a:fillRect/>
            </a:stretch>
          </p:blipFill>
          <p:spPr>
            <a:xfrm>
              <a:off x="153418" y="6364995"/>
              <a:ext cx="578264" cy="565697"/>
            </a:xfrm>
            <a:prstGeom prst="rect">
              <a:avLst/>
            </a:prstGeom>
            <a:noFill/>
            <a:ln>
              <a:noFill/>
            </a:ln>
          </p:spPr>
        </p:pic>
        <p:pic>
          <p:nvPicPr>
            <p:cNvPr id="15" name="Picture 2">
              <a:extLst>
                <a:ext uri="{FF2B5EF4-FFF2-40B4-BE49-F238E27FC236}">
                  <a16:creationId xmlns:a16="http://schemas.microsoft.com/office/drawing/2014/main" id="{8E8E41D2-BDFD-BDCB-35CE-D2C6532255A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955E80C5-5B36-2CC0-1722-1C5EEFD1828D}"/>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9" name="Picture 18" descr="A white circle with black text&#10;&#10;AI-generated content may be incorrect.">
              <a:extLst>
                <a:ext uri="{FF2B5EF4-FFF2-40B4-BE49-F238E27FC236}">
                  <a16:creationId xmlns:a16="http://schemas.microsoft.com/office/drawing/2014/main" id="{69FDF259-9C61-6A7D-60DC-F0D2E171BF4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0" name="Picture 19" descr="A black and white striped background&#10;&#10;AI-generated content may be incorrect.">
              <a:extLst>
                <a:ext uri="{FF2B5EF4-FFF2-40B4-BE49-F238E27FC236}">
                  <a16:creationId xmlns:a16="http://schemas.microsoft.com/office/drawing/2014/main" id="{795881D7-3639-D16E-2DC7-F8BFC6C14A7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7" name="Rectangle 26">
            <a:extLst>
              <a:ext uri="{FF2B5EF4-FFF2-40B4-BE49-F238E27FC236}">
                <a16:creationId xmlns:a16="http://schemas.microsoft.com/office/drawing/2014/main" id="{CB82BDD3-5428-C5D9-642F-0558BA57BC36}"/>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Pentagon 27">
            <a:extLst>
              <a:ext uri="{FF2B5EF4-FFF2-40B4-BE49-F238E27FC236}">
                <a16:creationId xmlns:a16="http://schemas.microsoft.com/office/drawing/2014/main" id="{CBA10F3D-B012-1602-A6B9-4C4AB5E32340}"/>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C68C4214-BD65-8040-E4DC-2E88042B6581}"/>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0" name="Arrow: Pentagon 29">
            <a:extLst>
              <a:ext uri="{FF2B5EF4-FFF2-40B4-BE49-F238E27FC236}">
                <a16:creationId xmlns:a16="http://schemas.microsoft.com/office/drawing/2014/main" id="{958C668D-BC20-48D2-D76E-AD975B855228}"/>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Arrow: Pentagon 30">
            <a:extLst>
              <a:ext uri="{FF2B5EF4-FFF2-40B4-BE49-F238E27FC236}">
                <a16:creationId xmlns:a16="http://schemas.microsoft.com/office/drawing/2014/main" id="{2271C5B3-F9FF-B8D1-9E4F-B56506F86786}"/>
              </a:ext>
            </a:extLst>
          </p:cNvPr>
          <p:cNvSpPr/>
          <p:nvPr/>
        </p:nvSpPr>
        <p:spPr>
          <a:xfrm>
            <a:off x="9035225" y="-11904"/>
            <a:ext cx="3118675"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p>
        </p:txBody>
      </p:sp>
      <p:sp>
        <p:nvSpPr>
          <p:cNvPr id="32" name="TextBox 31">
            <a:extLst>
              <a:ext uri="{FF2B5EF4-FFF2-40B4-BE49-F238E27FC236}">
                <a16:creationId xmlns:a16="http://schemas.microsoft.com/office/drawing/2014/main" id="{A1DD82E3-DAF3-45B9-2D27-32B1BF3CB06B}"/>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42433"/>
                </a:solidFill>
                <a:latin typeface="Calisto MT" panose="02040603050505030304" pitchFamily="18" charset="0"/>
                <a:ea typeface="Calibri Light" panose="020F0302020204030204" pitchFamily="34" charset="0"/>
                <a:cs typeface="Calibri Light" panose="020F0302020204030204" pitchFamily="34" charset="0"/>
              </a:rPr>
              <a:t>Status updates: tools, models, and resources</a:t>
            </a:r>
          </a:p>
        </p:txBody>
      </p:sp>
      <p:cxnSp>
        <p:nvCxnSpPr>
          <p:cNvPr id="33" name="Straight Connector 32">
            <a:extLst>
              <a:ext uri="{FF2B5EF4-FFF2-40B4-BE49-F238E27FC236}">
                <a16:creationId xmlns:a16="http://schemas.microsoft.com/office/drawing/2014/main" id="{6EF1FB45-EFE9-00DC-F41C-B87F9E13D99D}"/>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02CDD92F-F395-855A-D0FD-8CAE64C83835}"/>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29</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595020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D81436-5F74-FB94-BDA3-5FFEE67BF338}"/>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56C63D71-B048-705A-D7E8-3EC405831320}"/>
              </a:ext>
            </a:extLst>
          </p:cNvPr>
          <p:cNvSpPr txBox="1"/>
          <p:nvPr/>
        </p:nvSpPr>
        <p:spPr>
          <a:xfrm>
            <a:off x="442550" y="1671333"/>
            <a:ext cx="11232807" cy="3416320"/>
          </a:xfrm>
          <a:prstGeom prst="rect">
            <a:avLst/>
          </a:prstGeom>
          <a:noFill/>
        </p:spPr>
        <p:txBody>
          <a:bodyPr wrap="square" rtlCol="0">
            <a:spAutoFit/>
          </a:bodyPr>
          <a:lstStyle/>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Introduction</a:t>
            </a:r>
          </a:p>
          <a:p>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 main ring Impedance Model</a:t>
            </a:r>
          </a:p>
          <a:p>
            <a:pPr marL="742950" lvl="1" indent="-285750">
              <a:buFont typeface="Arial" panose="020B0604020202020204" pitchFamily="34" charset="0"/>
              <a:buChar char="•"/>
            </a:pPr>
            <a:r>
              <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Criticality of collimator model</a:t>
            </a:r>
          </a:p>
          <a:p>
            <a:pPr marL="742950" lvl="1" indent="-285750">
              <a:buFont typeface="Arial" panose="020B0604020202020204" pitchFamily="34" charset="0"/>
              <a:buChar char="•"/>
            </a:pPr>
            <a:r>
              <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Effect on single-bunch instabilities</a:t>
            </a:r>
          </a:p>
          <a:p>
            <a:pPr lvl="1"/>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 booster stability considerations</a:t>
            </a:r>
          </a:p>
          <a:p>
            <a:pPr lvl="2"/>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Conclusion and next steps</a:t>
            </a:r>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0" name="Rectangle 9">
            <a:extLst>
              <a:ext uri="{FF2B5EF4-FFF2-40B4-BE49-F238E27FC236}">
                <a16:creationId xmlns:a16="http://schemas.microsoft.com/office/drawing/2014/main" id="{F4339B2F-74A1-F3F1-11B1-3853F4578687}"/>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oogle Shape;58;p13">
            <a:extLst>
              <a:ext uri="{FF2B5EF4-FFF2-40B4-BE49-F238E27FC236}">
                <a16:creationId xmlns:a16="http://schemas.microsoft.com/office/drawing/2014/main" id="{1161848C-66BE-C39E-28AF-35A972AC5703}"/>
              </a:ext>
            </a:extLst>
          </p:cNvPr>
          <p:cNvPicPr preferRelativeResize="0"/>
          <p:nvPr/>
        </p:nvPicPr>
        <p:blipFill>
          <a:blip r:embed="rId2">
            <a:alphaModFix/>
          </a:blip>
          <a:stretch>
            <a:fillRect/>
          </a:stretch>
        </p:blipFill>
        <p:spPr>
          <a:xfrm>
            <a:off x="153418" y="6364995"/>
            <a:ext cx="578264" cy="565697"/>
          </a:xfrm>
          <a:prstGeom prst="rect">
            <a:avLst/>
          </a:prstGeom>
          <a:noFill/>
          <a:ln>
            <a:noFill/>
          </a:ln>
        </p:spPr>
      </p:pic>
      <p:pic>
        <p:nvPicPr>
          <p:cNvPr id="12" name="Picture 2">
            <a:extLst>
              <a:ext uri="{FF2B5EF4-FFF2-40B4-BE49-F238E27FC236}">
                <a16:creationId xmlns:a16="http://schemas.microsoft.com/office/drawing/2014/main" id="{56B35700-B77C-9700-CA48-BB278FF38A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4E9AAF07-A83D-1906-D4F8-7F4D069E5DAB}"/>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D29B2CB3-9536-F824-4CE1-12505D45F8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086C92A3-9C89-F223-5218-2C95FD4C49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sp>
        <p:nvSpPr>
          <p:cNvPr id="18" name="Rectangle 17">
            <a:extLst>
              <a:ext uri="{FF2B5EF4-FFF2-40B4-BE49-F238E27FC236}">
                <a16:creationId xmlns:a16="http://schemas.microsoft.com/office/drawing/2014/main" id="{57F56CB9-4FB0-7E7C-1AE0-7F51E69622C8}"/>
              </a:ext>
            </a:extLst>
          </p:cNvPr>
          <p:cNvSpPr/>
          <p:nvPr/>
        </p:nvSpPr>
        <p:spPr>
          <a:xfrm>
            <a:off x="0" y="-11829"/>
            <a:ext cx="12195175"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E370D35A-5147-60BF-5603-01922992EB7F}"/>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Outline</a:t>
            </a:r>
            <a:endParaRPr lang="en-GB" sz="3600" dirty="0">
              <a:solidFill>
                <a:srgbClr val="0C343D"/>
              </a:solidFill>
              <a:latin typeface="Calisto MT" panose="02040603050505030304" pitchFamily="18" charset="0"/>
            </a:endParaRPr>
          </a:p>
        </p:txBody>
      </p:sp>
      <p:cxnSp>
        <p:nvCxnSpPr>
          <p:cNvPr id="30" name="Straight Connector 29">
            <a:extLst>
              <a:ext uri="{FF2B5EF4-FFF2-40B4-BE49-F238E27FC236}">
                <a16:creationId xmlns:a16="http://schemas.microsoft.com/office/drawing/2014/main" id="{828E47AA-7CA8-07B0-70C7-B6229824FED8}"/>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 name="Arrow: Pentagon 3">
            <a:extLst>
              <a:ext uri="{FF2B5EF4-FFF2-40B4-BE49-F238E27FC236}">
                <a16:creationId xmlns:a16="http://schemas.microsoft.com/office/drawing/2014/main" id="{49092C35-7EA2-BFC3-FF7F-4467FDEC3D46}"/>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Introduction</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5" name="TextBox 4">
            <a:extLst>
              <a:ext uri="{FF2B5EF4-FFF2-40B4-BE49-F238E27FC236}">
                <a16:creationId xmlns:a16="http://schemas.microsoft.com/office/drawing/2014/main" id="{B379B193-FD14-C133-CDDA-7D2E27B3CDAF}"/>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03</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374727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1F7EB9-AA21-5A03-8AC0-6BE8DE96008D}"/>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522A42AA-EC08-A6EC-3DAB-12E7EF582294}"/>
              </a:ext>
            </a:extLst>
          </p:cNvPr>
          <p:cNvSpPr txBox="1"/>
          <p:nvPr/>
        </p:nvSpPr>
        <p:spPr>
          <a:xfrm>
            <a:off x="260005" y="1108106"/>
            <a:ext cx="11468169" cy="4832092"/>
          </a:xfrm>
          <a:prstGeom prst="rect">
            <a:avLst/>
          </a:prstGeom>
          <a:noFill/>
        </p:spPr>
        <p:txBody>
          <a:bodyPr wrap="square">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Impedance/Wake Model Development for Critical Design Decisions:</a:t>
            </a: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The extremely </a:t>
            </a:r>
            <a:r>
              <a:rPr lang="en-GB" sz="1600" b="1" dirty="0">
                <a:latin typeface="Calibri Light" panose="020F0302020204030204" pitchFamily="34" charset="0"/>
                <a:ea typeface="Calibri Light" panose="020F0302020204030204" pitchFamily="34" charset="0"/>
                <a:cs typeface="Calibri Light" panose="020F0302020204030204" pitchFamily="34" charset="0"/>
              </a:rPr>
              <a:t>short bunch length </a:t>
            </a:r>
            <a:r>
              <a:rPr lang="en-GB" sz="1600" dirty="0">
                <a:latin typeface="Calibri Light" panose="020F0302020204030204" pitchFamily="34" charset="0"/>
                <a:ea typeface="Calibri Light" panose="020F0302020204030204" pitchFamily="34" charset="0"/>
                <a:cs typeface="Calibri Light" panose="020F0302020204030204" pitchFamily="34" charset="0"/>
              </a:rPr>
              <a:t>makes impedance and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wakefield</a:t>
            </a:r>
            <a:r>
              <a:rPr lang="en-GB" sz="1600" dirty="0">
                <a:latin typeface="Calibri Light" panose="020F0302020204030204" pitchFamily="34" charset="0"/>
                <a:ea typeface="Calibri Light" panose="020F0302020204030204" pitchFamily="34" charset="0"/>
                <a:cs typeface="Calibri Light" panose="020F0302020204030204" pitchFamily="34" charset="0"/>
              </a:rPr>
              <a:t> simulations highly </a:t>
            </a:r>
            <a:r>
              <a:rPr lang="en-GB" sz="1600" b="1" dirty="0">
                <a:latin typeface="Calibri Light" panose="020F0302020204030204" pitchFamily="34" charset="0"/>
                <a:ea typeface="Calibri Light" panose="020F0302020204030204" pitchFamily="34" charset="0"/>
                <a:cs typeface="Calibri Light" panose="020F0302020204030204" pitchFamily="34" charset="0"/>
              </a:rPr>
              <a:t>challenging</a:t>
            </a:r>
            <a:r>
              <a:rPr lang="en-GB" sz="1600" dirty="0">
                <a:latin typeface="Calibri Light" panose="020F0302020204030204" pitchFamily="34" charset="0"/>
                <a:ea typeface="Calibri Light" panose="020F0302020204030204" pitchFamily="34" charset="0"/>
                <a:cs typeface="Calibri Light" panose="020F0302020204030204" pitchFamily="34" charset="0"/>
              </a:rPr>
              <a:t>.</a:t>
            </a:r>
          </a:p>
          <a:p>
            <a:pPr marL="742950" lvl="1" indent="-285750">
              <a:buFont typeface="Arial" panose="020B0604020202020204" pitchFamily="34" charset="0"/>
              <a:buChar char="•"/>
            </a:pPr>
            <a:r>
              <a:rPr lang="en-GB" sz="1600" b="1" dirty="0">
                <a:latin typeface="Calibri Light" panose="020F0302020204030204" pitchFamily="34" charset="0"/>
                <a:ea typeface="Calibri Light" panose="020F0302020204030204" pitchFamily="34" charset="0"/>
                <a:cs typeface="Calibri Light" panose="020F0302020204030204" pitchFamily="34" charset="0"/>
              </a:rPr>
              <a:t>Wall Model:</a:t>
            </a:r>
            <a:r>
              <a:rPr lang="en-GB" sz="1600" dirty="0">
                <a:latin typeface="Calibri Light" panose="020F0302020204030204" pitchFamily="34" charset="0"/>
                <a:ea typeface="Calibri Light" panose="020F0302020204030204" pitchFamily="34" charset="0"/>
                <a:cs typeface="Calibri Light" panose="020F0302020204030204" pitchFamily="34" charset="0"/>
              </a:rPr>
              <a:t> Numerical form factors have been incorporated into the model for both driving and detuning impedance, accounting for vacuum chamber shape.</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 </a:t>
            </a:r>
            <a:r>
              <a:rPr lang="en-GB" sz="1600" b="1" dirty="0">
                <a:latin typeface="Calibri Light" panose="020F0302020204030204" pitchFamily="34" charset="0"/>
                <a:ea typeface="Calibri Light" panose="020F0302020204030204" pitchFamily="34" charset="0"/>
                <a:cs typeface="Calibri Light" panose="020F0302020204030204" pitchFamily="34" charset="0"/>
              </a:rPr>
              <a:t>Collimators:</a:t>
            </a:r>
            <a:r>
              <a:rPr lang="en-GB" sz="1600" dirty="0">
                <a:latin typeface="Calibri Light" panose="020F0302020204030204" pitchFamily="34" charset="0"/>
                <a:ea typeface="Calibri Light" panose="020F0302020204030204" pitchFamily="34" charset="0"/>
                <a:cs typeface="Calibri Light" panose="020F0302020204030204" pitchFamily="34" charset="0"/>
              </a:rPr>
              <a:t> A step-by-step approach is being adopted to explore computational limits and propose optimized impedance solutions.</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Updated of impedance and models in </a:t>
            </a:r>
            <a:r>
              <a:rPr lang="en-GB" sz="1600" b="1" dirty="0" err="1">
                <a:latin typeface="Calibri Light" panose="020F0302020204030204" pitchFamily="34" charset="0"/>
                <a:ea typeface="Calibri Light" panose="020F0302020204030204" pitchFamily="34" charset="0"/>
                <a:cs typeface="Calibri Light" panose="020F0302020204030204" pitchFamily="34" charset="0"/>
              </a:rPr>
              <a:t>Xwakes</a:t>
            </a:r>
            <a:r>
              <a:rPr lang="en-GB" sz="1600" dirty="0">
                <a:latin typeface="Calibri Light" panose="020F0302020204030204" pitchFamily="34" charset="0"/>
                <a:ea typeface="Calibri Light" panose="020F0302020204030204" pitchFamily="34" charset="0"/>
                <a:cs typeface="Calibri Light" panose="020F0302020204030204" pitchFamily="34" charset="0"/>
              </a:rPr>
              <a:t>.</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Ensured </a:t>
            </a:r>
            <a:r>
              <a:rPr lang="en-GB" sz="1600" b="1" dirty="0">
                <a:latin typeface="Calibri Light" panose="020F0302020204030204" pitchFamily="34" charset="0"/>
                <a:ea typeface="Calibri Light" panose="020F0302020204030204" pitchFamily="34" charset="0"/>
                <a:cs typeface="Calibri Light" panose="020F0302020204030204" pitchFamily="34" charset="0"/>
              </a:rPr>
              <a:t>model flexibility</a:t>
            </a:r>
            <a:r>
              <a:rPr lang="en-GB" sz="1600" dirty="0">
                <a:latin typeface="Calibri Light" panose="020F0302020204030204" pitchFamily="34" charset="0"/>
                <a:ea typeface="Calibri Light" panose="020F0302020204030204" pitchFamily="34" charset="0"/>
                <a:cs typeface="Calibri Light" panose="020F0302020204030204" pitchFamily="34" charset="0"/>
              </a:rPr>
              <a:t> to facilitate impedance and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wakefield</a:t>
            </a:r>
            <a:r>
              <a:rPr lang="en-GB" sz="1600" dirty="0">
                <a:latin typeface="Calibri Light" panose="020F0302020204030204" pitchFamily="34" charset="0"/>
                <a:ea typeface="Calibri Light" panose="020F0302020204030204" pitchFamily="34" charset="0"/>
                <a:cs typeface="Calibri Light" panose="020F0302020204030204" pitchFamily="34" charset="0"/>
              </a:rPr>
              <a:t> updates in optics, material choices, coating thickness, geometries, and new machine elements.</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Enabled </a:t>
            </a:r>
            <a:r>
              <a:rPr lang="en-GB" sz="1600" b="1" dirty="0">
                <a:latin typeface="Calibri Light" panose="020F0302020204030204" pitchFamily="34" charset="0"/>
                <a:ea typeface="Calibri Light" panose="020F0302020204030204" pitchFamily="34" charset="0"/>
                <a:cs typeface="Calibri Light" panose="020F0302020204030204" pitchFamily="34" charset="0"/>
              </a:rPr>
              <a:t>impedance assessments </a:t>
            </a:r>
            <a:r>
              <a:rPr lang="en-GB" sz="1600" dirty="0">
                <a:latin typeface="Calibri Light" panose="020F0302020204030204" pitchFamily="34" charset="0"/>
                <a:ea typeface="Calibri Light" panose="020F0302020204030204" pitchFamily="34" charset="0"/>
                <a:cs typeface="Calibri Light" panose="020F0302020204030204" pitchFamily="34" charset="0"/>
              </a:rPr>
              <a:t>of different scenarios.</a:t>
            </a:r>
          </a:p>
          <a:p>
            <a:pPr marL="1200150" lvl="2" indent="-285750">
              <a:buFont typeface="Arial" panose="020B0604020202020204" pitchFamily="34" charset="0"/>
              <a:buChar char="•"/>
            </a:pP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Beam Dynamics Simulations (Xsuite/</a:t>
            </a:r>
            <a:r>
              <a:rPr lang="en-GB" sz="2000" b="1" dirty="0" err="1">
                <a:latin typeface="Calibri Light" panose="020F0302020204030204" pitchFamily="34" charset="0"/>
                <a:ea typeface="Calibri Light" panose="020F0302020204030204" pitchFamily="34" charset="0"/>
                <a:cs typeface="Calibri Light" panose="020F0302020204030204" pitchFamily="34" charset="0"/>
              </a:rPr>
              <a:t>PyHEADTAIL</a:t>
            </a:r>
            <a:r>
              <a:rPr lang="en-GB" sz="2000" b="1" dirty="0">
                <a:latin typeface="Calibri Light" panose="020F0302020204030204" pitchFamily="34" charset="0"/>
                <a:ea typeface="Calibri Light" panose="020F0302020204030204" pitchFamily="34" charset="0"/>
                <a:cs typeface="Calibri Light" panose="020F0302020204030204" pitchFamily="34" charset="0"/>
              </a:rPr>
              <a:t>):</a:t>
            </a: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Single-bunch beam dynamics simulations.</a:t>
            </a:r>
          </a:p>
          <a:p>
            <a:pPr marL="1200150" lvl="2" indent="-285750">
              <a:buFont typeface="Arial" panose="020B0604020202020204" pitchFamily="34" charset="0"/>
              <a:buChar char="•"/>
            </a:pPr>
            <a:r>
              <a:rPr lang="en-GB" sz="1600" b="1" dirty="0">
                <a:latin typeface="Calibri Light" panose="020F0302020204030204" pitchFamily="34" charset="0"/>
                <a:ea typeface="Calibri Light" panose="020F0302020204030204" pitchFamily="34" charset="0"/>
                <a:cs typeface="Calibri Light" panose="020F0302020204030204" pitchFamily="34" charset="0"/>
              </a:rPr>
              <a:t>Single-bunch TMCI threshold </a:t>
            </a:r>
            <a:r>
              <a:rPr lang="en-GB" sz="1600" dirty="0">
                <a:latin typeface="Calibri Light" panose="020F0302020204030204" pitchFamily="34" charset="0"/>
                <a:ea typeface="Calibri Light" panose="020F0302020204030204" pitchFamily="34" charset="0"/>
                <a:cs typeface="Calibri Light" panose="020F0302020204030204" pitchFamily="34" charset="0"/>
              </a:rPr>
              <a:t>evaluation and impact of machine settings as a key impedance figure of merit.</a:t>
            </a:r>
          </a:p>
          <a:p>
            <a:pPr marL="742950" lvl="1" indent="-285750">
              <a:buFont typeface="Arial" panose="020B0604020202020204" pitchFamily="34" charset="0"/>
              <a:buChar char="•"/>
            </a:pPr>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Booster Studies:</a:t>
            </a: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Significant </a:t>
            </a:r>
            <a:r>
              <a:rPr lang="en-GB" sz="1600" b="1" dirty="0">
                <a:latin typeface="Calibri Light" panose="020F0302020204030204" pitchFamily="34" charset="0"/>
                <a:ea typeface="Calibri Light" panose="020F0302020204030204" pitchFamily="34" charset="0"/>
                <a:cs typeface="Calibri Light" panose="020F0302020204030204" pitchFamily="34" charset="0"/>
              </a:rPr>
              <a:t>design enhancements and solutions strategies </a:t>
            </a:r>
            <a:r>
              <a:rPr lang="en-GB" sz="1600" dirty="0">
                <a:latin typeface="Calibri Light" panose="020F0302020204030204" pitchFamily="34" charset="0"/>
                <a:ea typeface="Calibri Light" panose="020F0302020204030204" pitchFamily="34" charset="0"/>
                <a:cs typeface="Calibri Light" panose="020F0302020204030204" pitchFamily="34" charset="0"/>
              </a:rPr>
              <a:t>have been adopted.</a:t>
            </a:r>
          </a:p>
          <a:p>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1" name="Group 10">
            <a:extLst>
              <a:ext uri="{FF2B5EF4-FFF2-40B4-BE49-F238E27FC236}">
                <a16:creationId xmlns:a16="http://schemas.microsoft.com/office/drawing/2014/main" id="{E0F7EDC0-3BAC-4D51-E84E-176224C04BF0}"/>
              </a:ext>
            </a:extLst>
          </p:cNvPr>
          <p:cNvGrpSpPr/>
          <p:nvPr/>
        </p:nvGrpSpPr>
        <p:grpSpPr>
          <a:xfrm>
            <a:off x="0" y="6364995"/>
            <a:ext cx="12192000" cy="565697"/>
            <a:chOff x="0" y="6364995"/>
            <a:chExt cx="12192000" cy="565697"/>
          </a:xfrm>
        </p:grpSpPr>
        <p:sp>
          <p:nvSpPr>
            <p:cNvPr id="12" name="Rectangle 11">
              <a:extLst>
                <a:ext uri="{FF2B5EF4-FFF2-40B4-BE49-F238E27FC236}">
                  <a16:creationId xmlns:a16="http://schemas.microsoft.com/office/drawing/2014/main" id="{63A220D7-750B-C2B2-BE97-72A53D3492F1}"/>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oogle Shape;58;p13">
              <a:extLst>
                <a:ext uri="{FF2B5EF4-FFF2-40B4-BE49-F238E27FC236}">
                  <a16:creationId xmlns:a16="http://schemas.microsoft.com/office/drawing/2014/main" id="{34D169D8-CAEC-8611-73A7-DB7F9C5CE795}"/>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4" name="Picture 2">
              <a:extLst>
                <a:ext uri="{FF2B5EF4-FFF2-40B4-BE49-F238E27FC236}">
                  <a16:creationId xmlns:a16="http://schemas.microsoft.com/office/drawing/2014/main" id="{EDBA88CA-AFB8-BC4C-524E-6136B42E1E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B5428E58-A387-6289-CB94-C8F4F2787270}"/>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E2B3F5D2-4F4C-DCB0-EE3A-465A9C63AC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2BEEB72A-811E-95AB-B227-E67E58CAA0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3" name="Rectangle 22">
            <a:extLst>
              <a:ext uri="{FF2B5EF4-FFF2-40B4-BE49-F238E27FC236}">
                <a16:creationId xmlns:a16="http://schemas.microsoft.com/office/drawing/2014/main" id="{27FB658F-6130-87B7-19B1-156075E45666}"/>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Pentagon 23">
            <a:extLst>
              <a:ext uri="{FF2B5EF4-FFF2-40B4-BE49-F238E27FC236}">
                <a16:creationId xmlns:a16="http://schemas.microsoft.com/office/drawing/2014/main" id="{D471C521-E1CB-8CE5-90EF-F9403BC33D47}"/>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5" name="Arrow: Pentagon 24">
            <a:extLst>
              <a:ext uri="{FF2B5EF4-FFF2-40B4-BE49-F238E27FC236}">
                <a16:creationId xmlns:a16="http://schemas.microsoft.com/office/drawing/2014/main" id="{71336459-64B5-795A-5759-0B4CB6BE4AD9}"/>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6" name="Arrow: Pentagon 25">
            <a:extLst>
              <a:ext uri="{FF2B5EF4-FFF2-40B4-BE49-F238E27FC236}">
                <a16:creationId xmlns:a16="http://schemas.microsoft.com/office/drawing/2014/main" id="{144A4E07-9820-9811-4DA6-CFCEB677B1C8}"/>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7" name="Arrow: Pentagon 26">
            <a:extLst>
              <a:ext uri="{FF2B5EF4-FFF2-40B4-BE49-F238E27FC236}">
                <a16:creationId xmlns:a16="http://schemas.microsoft.com/office/drawing/2014/main" id="{92383B9E-7CD5-5FCF-9B16-84E092918FA4}"/>
              </a:ext>
            </a:extLst>
          </p:cNvPr>
          <p:cNvSpPr/>
          <p:nvPr/>
        </p:nvSpPr>
        <p:spPr>
          <a:xfrm>
            <a:off x="9035225" y="-11904"/>
            <a:ext cx="3118675"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p>
        </p:txBody>
      </p:sp>
      <p:sp>
        <p:nvSpPr>
          <p:cNvPr id="28" name="TextBox 27">
            <a:extLst>
              <a:ext uri="{FF2B5EF4-FFF2-40B4-BE49-F238E27FC236}">
                <a16:creationId xmlns:a16="http://schemas.microsoft.com/office/drawing/2014/main" id="{5D09CE7D-F204-38B9-A4F2-706C2DCB2F67}"/>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42433"/>
                </a:solidFill>
                <a:latin typeface="Calisto MT" panose="02040603050505030304" pitchFamily="18" charset="0"/>
                <a:ea typeface="Calibri Light" panose="020F0302020204030204" pitchFamily="34" charset="0"/>
                <a:cs typeface="Calibri Light" panose="020F0302020204030204" pitchFamily="34" charset="0"/>
              </a:rPr>
              <a:t>Conclusion</a:t>
            </a:r>
          </a:p>
        </p:txBody>
      </p:sp>
      <p:cxnSp>
        <p:nvCxnSpPr>
          <p:cNvPr id="29" name="Straight Connector 28">
            <a:extLst>
              <a:ext uri="{FF2B5EF4-FFF2-40B4-BE49-F238E27FC236}">
                <a16:creationId xmlns:a16="http://schemas.microsoft.com/office/drawing/2014/main" id="{DC265CDE-5DB9-7806-FA7E-F05FD0EBFFAD}"/>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2176FC5E-C27A-9638-896D-1AC78EAA2D91}"/>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30</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447922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animEffect transition="in" filter="fade">
                                      <p:cBhvr>
                                        <p:cTn id="23" dur="500"/>
                                        <p:tgtEl>
                                          <p:spTgt spid="9">
                                            <p:txEl>
                                              <p:pRg st="8" end="8"/>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9">
                                            <p:txEl>
                                              <p:pRg st="9" end="9"/>
                                            </p:txEl>
                                          </p:spTgt>
                                        </p:tgtEl>
                                        <p:attrNameLst>
                                          <p:attrName>style.visibility</p:attrName>
                                        </p:attrNameLst>
                                      </p:cBhvr>
                                      <p:to>
                                        <p:strVal val="visible"/>
                                      </p:to>
                                    </p:set>
                                    <p:animEffect transition="in" filter="fade">
                                      <p:cBhvr>
                                        <p:cTn id="26" dur="500"/>
                                        <p:tgtEl>
                                          <p:spTgt spid="9">
                                            <p:txEl>
                                              <p:pRg st="9" end="9"/>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9">
                                            <p:txEl>
                                              <p:pRg st="10" end="10"/>
                                            </p:txEl>
                                          </p:spTgt>
                                        </p:tgtEl>
                                        <p:attrNameLst>
                                          <p:attrName>style.visibility</p:attrName>
                                        </p:attrNameLst>
                                      </p:cBhvr>
                                      <p:to>
                                        <p:strVal val="visible"/>
                                      </p:to>
                                    </p:set>
                                    <p:animEffect transition="in" filter="fade">
                                      <p:cBhvr>
                                        <p:cTn id="29" dur="500"/>
                                        <p:tgtEl>
                                          <p:spTgt spid="9">
                                            <p:txEl>
                                              <p:pRg st="10" end="1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9">
                                            <p:txEl>
                                              <p:pRg st="12" end="12"/>
                                            </p:txEl>
                                          </p:spTgt>
                                        </p:tgtEl>
                                        <p:attrNameLst>
                                          <p:attrName>style.visibility</p:attrName>
                                        </p:attrNameLst>
                                      </p:cBhvr>
                                      <p:to>
                                        <p:strVal val="visible"/>
                                      </p:to>
                                    </p:set>
                                    <p:animEffect transition="in" filter="fade">
                                      <p:cBhvr>
                                        <p:cTn id="34" dur="500"/>
                                        <p:tgtEl>
                                          <p:spTgt spid="9">
                                            <p:txEl>
                                              <p:pRg st="12" end="12"/>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9">
                                            <p:txEl>
                                              <p:pRg st="13" end="13"/>
                                            </p:txEl>
                                          </p:spTgt>
                                        </p:tgtEl>
                                        <p:attrNameLst>
                                          <p:attrName>style.visibility</p:attrName>
                                        </p:attrNameLst>
                                      </p:cBhvr>
                                      <p:to>
                                        <p:strVal val="visible"/>
                                      </p:to>
                                    </p:set>
                                    <p:animEffect transition="in" filter="fade">
                                      <p:cBhvr>
                                        <p:cTn id="37" dur="500"/>
                                        <p:tgtEl>
                                          <p:spTgt spid="9">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CF84AB-EAB5-EBF9-3450-9A8F8B2BB7DF}"/>
            </a:ext>
          </a:extLst>
        </p:cNvPr>
        <p:cNvGrpSpPr/>
        <p:nvPr/>
      </p:nvGrpSpPr>
      <p:grpSpPr>
        <a:xfrm>
          <a:off x="0" y="0"/>
          <a:ext cx="0" cy="0"/>
          <a:chOff x="0" y="0"/>
          <a:chExt cx="0" cy="0"/>
        </a:xfrm>
      </p:grpSpPr>
      <p:grpSp>
        <p:nvGrpSpPr>
          <p:cNvPr id="10" name="Group 9">
            <a:extLst>
              <a:ext uri="{FF2B5EF4-FFF2-40B4-BE49-F238E27FC236}">
                <a16:creationId xmlns:a16="http://schemas.microsoft.com/office/drawing/2014/main" id="{37C36B76-299F-87AE-A3B1-A5C2727D2059}"/>
              </a:ext>
            </a:extLst>
          </p:cNvPr>
          <p:cNvGrpSpPr/>
          <p:nvPr/>
        </p:nvGrpSpPr>
        <p:grpSpPr>
          <a:xfrm>
            <a:off x="0" y="6364995"/>
            <a:ext cx="12192000" cy="565697"/>
            <a:chOff x="0" y="6364995"/>
            <a:chExt cx="12192000" cy="565697"/>
          </a:xfrm>
        </p:grpSpPr>
        <p:sp>
          <p:nvSpPr>
            <p:cNvPr id="16" name="Rectangle 15">
              <a:extLst>
                <a:ext uri="{FF2B5EF4-FFF2-40B4-BE49-F238E27FC236}">
                  <a16:creationId xmlns:a16="http://schemas.microsoft.com/office/drawing/2014/main" id="{BDC9435D-D316-3050-96B9-6520CD67C778}"/>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Google Shape;58;p13">
              <a:extLst>
                <a:ext uri="{FF2B5EF4-FFF2-40B4-BE49-F238E27FC236}">
                  <a16:creationId xmlns:a16="http://schemas.microsoft.com/office/drawing/2014/main" id="{DC503195-EB1A-753F-55EA-D12D7383CE29}"/>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9" name="Picture 2">
              <a:extLst>
                <a:ext uri="{FF2B5EF4-FFF2-40B4-BE49-F238E27FC236}">
                  <a16:creationId xmlns:a16="http://schemas.microsoft.com/office/drawing/2014/main" id="{5A65788A-94C7-FDEF-20F3-BA46ED44B5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233844B1-7839-C6DB-9299-872119826E5F}"/>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1" name="Picture 20" descr="A white circle with black text&#10;&#10;AI-generated content may be incorrect.">
              <a:extLst>
                <a:ext uri="{FF2B5EF4-FFF2-40B4-BE49-F238E27FC236}">
                  <a16:creationId xmlns:a16="http://schemas.microsoft.com/office/drawing/2014/main" id="{DAADAB73-E893-1B94-5144-2C1E71D2EE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2" name="Picture 21" descr="A black and white striped background&#10;&#10;AI-generated content may be incorrect.">
              <a:extLst>
                <a:ext uri="{FF2B5EF4-FFF2-40B4-BE49-F238E27FC236}">
                  <a16:creationId xmlns:a16="http://schemas.microsoft.com/office/drawing/2014/main" id="{A9CA0209-447D-5817-6F56-5CC549D4673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9" name="TextBox 38">
            <a:extLst>
              <a:ext uri="{FF2B5EF4-FFF2-40B4-BE49-F238E27FC236}">
                <a16:creationId xmlns:a16="http://schemas.microsoft.com/office/drawing/2014/main" id="{D95ADE5A-3022-C865-BD77-38192CBD48F4}"/>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Ongoing activities: example</a:t>
            </a:r>
            <a:endParaRPr lang="en-GB" sz="3600" dirty="0">
              <a:solidFill>
                <a:srgbClr val="0C343D"/>
              </a:solidFill>
              <a:latin typeface="Calisto MT" panose="02040603050505030304" pitchFamily="18" charset="0"/>
            </a:endParaRPr>
          </a:p>
        </p:txBody>
      </p:sp>
      <p:cxnSp>
        <p:nvCxnSpPr>
          <p:cNvPr id="40" name="Straight Connector 39">
            <a:extLst>
              <a:ext uri="{FF2B5EF4-FFF2-40B4-BE49-F238E27FC236}">
                <a16:creationId xmlns:a16="http://schemas.microsoft.com/office/drawing/2014/main" id="{B33B768C-670E-F138-E5C6-B0240CDF218F}"/>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98FA4FDF-01D7-44A1-8EA1-F5790DC7C603}"/>
              </a:ext>
            </a:extLst>
          </p:cNvPr>
          <p:cNvSpPr txBox="1"/>
          <p:nvPr/>
        </p:nvSpPr>
        <p:spPr>
          <a:xfrm>
            <a:off x="400808" y="1041414"/>
            <a:ext cx="11377682" cy="1015663"/>
          </a:xfrm>
          <a:prstGeom prst="rect">
            <a:avLst/>
          </a:prstGeom>
          <a:noFill/>
        </p:spPr>
        <p:txBody>
          <a:bodyPr wrap="square" rtlCol="0">
            <a:spAutoFit/>
          </a:bodyPr>
          <a:lstStyle/>
          <a:p>
            <a:pPr algn="just"/>
            <a:r>
              <a:rPr lang="en-GB" sz="2000" dirty="0">
                <a:latin typeface="Calibri Light" panose="020F0302020204030204" pitchFamily="34" charset="0"/>
                <a:ea typeface="Calibri Light" panose="020F0302020204030204" pitchFamily="34" charset="0"/>
                <a:cs typeface="Calibri Light" panose="020F0302020204030204" pitchFamily="34" charset="0"/>
              </a:rPr>
              <a:t>Having a highly flexible model enables us to provide prompt feedback on the newly proposed collimation optics. For example, the 2025 version of the collimation layout optics can be readily simulated to deliver quantitative impedance assessments.</a:t>
            </a:r>
            <a:endParaRPr lang="en-GB" sz="2000" b="1"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4" name="Picture 3" descr="A graph with numbers and lines&#10;&#10;AI-generated content may be incorrect.">
            <a:extLst>
              <a:ext uri="{FF2B5EF4-FFF2-40B4-BE49-F238E27FC236}">
                <a16:creationId xmlns:a16="http://schemas.microsoft.com/office/drawing/2014/main" id="{83E9630A-A6AD-2C48-5C2F-65DD348C467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43070" y="2001259"/>
            <a:ext cx="8474571" cy="4217844"/>
          </a:xfrm>
          <a:prstGeom prst="rect">
            <a:avLst/>
          </a:prstGeom>
        </p:spPr>
      </p:pic>
      <p:sp>
        <p:nvSpPr>
          <p:cNvPr id="3" name="TextBox 2">
            <a:extLst>
              <a:ext uri="{FF2B5EF4-FFF2-40B4-BE49-F238E27FC236}">
                <a16:creationId xmlns:a16="http://schemas.microsoft.com/office/drawing/2014/main" id="{636F9B23-1240-52C2-7642-F80FBD02A9DC}"/>
              </a:ext>
            </a:extLst>
          </p:cNvPr>
          <p:cNvSpPr txBox="1"/>
          <p:nvPr/>
        </p:nvSpPr>
        <p:spPr>
          <a:xfrm>
            <a:off x="8184361" y="6081494"/>
            <a:ext cx="3866560" cy="276999"/>
          </a:xfrm>
          <a:prstGeom prst="rect">
            <a:avLst/>
          </a:prstGeom>
          <a:noFill/>
        </p:spPr>
        <p:txBody>
          <a:bodyPr wrap="square">
            <a:spAutoFit/>
          </a:bodyPr>
          <a:lstStyle/>
          <a:p>
            <a:r>
              <a:rPr lang="en-US" sz="1200" dirty="0">
                <a:latin typeface="Calibri Light" panose="020F0302020204030204" pitchFamily="34" charset="0"/>
                <a:ea typeface="Calibri Light" panose="020F0302020204030204" pitchFamily="34" charset="0"/>
                <a:cs typeface="Calibri Light" panose="020F0302020204030204" pitchFamily="34" charset="0"/>
              </a:rPr>
              <a:t>C</a:t>
            </a:r>
            <a:r>
              <a:rPr lang="en-GB" sz="1200" dirty="0" err="1">
                <a:latin typeface="Calibri Light" panose="020F0302020204030204" pitchFamily="34" charset="0"/>
                <a:ea typeface="Calibri Light" panose="020F0302020204030204" pitchFamily="34" charset="0"/>
                <a:cs typeface="Calibri Light" panose="020F0302020204030204" pitchFamily="34" charset="0"/>
              </a:rPr>
              <a:t>ourtesy</a:t>
            </a:r>
            <a:r>
              <a:rPr lang="en-GB" sz="1200" dirty="0">
                <a:latin typeface="Calibri Light" panose="020F0302020204030204" pitchFamily="34" charset="0"/>
                <a:ea typeface="Calibri Light" panose="020F0302020204030204" pitchFamily="34" charset="0"/>
                <a:cs typeface="Calibri Light" panose="020F0302020204030204" pitchFamily="34" charset="0"/>
              </a:rPr>
              <a:t> of Giacomo </a:t>
            </a:r>
            <a:r>
              <a:rPr lang="en-GB" sz="1200" dirty="0" err="1">
                <a:latin typeface="Calibri Light" panose="020F0302020204030204" pitchFamily="34" charset="0"/>
                <a:ea typeface="Calibri Light" panose="020F0302020204030204" pitchFamily="34" charset="0"/>
                <a:cs typeface="Calibri Light" panose="020F0302020204030204" pitchFamily="34" charset="0"/>
              </a:rPr>
              <a:t>Broggi</a:t>
            </a:r>
            <a:r>
              <a:rPr lang="en-GB" sz="1200" dirty="0">
                <a:latin typeface="Calibri Light" panose="020F0302020204030204" pitchFamily="34" charset="0"/>
                <a:ea typeface="Calibri Light" panose="020F0302020204030204" pitchFamily="34" charset="0"/>
                <a:cs typeface="Calibri Light" panose="020F0302020204030204" pitchFamily="34" charset="0"/>
              </a:rPr>
              <a:t> and the entire collimation team</a:t>
            </a:r>
          </a:p>
        </p:txBody>
      </p:sp>
      <p:sp>
        <p:nvSpPr>
          <p:cNvPr id="6" name="Rectangle 5">
            <a:extLst>
              <a:ext uri="{FF2B5EF4-FFF2-40B4-BE49-F238E27FC236}">
                <a16:creationId xmlns:a16="http://schemas.microsoft.com/office/drawing/2014/main" id="{28D970EF-2371-6FC9-94BA-AEA7EEF9ACAF}"/>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Pentagon 6">
            <a:extLst>
              <a:ext uri="{FF2B5EF4-FFF2-40B4-BE49-F238E27FC236}">
                <a16:creationId xmlns:a16="http://schemas.microsoft.com/office/drawing/2014/main" id="{7F52B863-22F1-7EC4-FB3C-B42DE4ECFC92}"/>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8" name="Arrow: Pentagon 7">
            <a:extLst>
              <a:ext uri="{FF2B5EF4-FFF2-40B4-BE49-F238E27FC236}">
                <a16:creationId xmlns:a16="http://schemas.microsoft.com/office/drawing/2014/main" id="{C505D148-A30C-727F-47C1-2171E46DCE38}"/>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9" name="Arrow: Pentagon 8">
            <a:extLst>
              <a:ext uri="{FF2B5EF4-FFF2-40B4-BE49-F238E27FC236}">
                <a16:creationId xmlns:a16="http://schemas.microsoft.com/office/drawing/2014/main" id="{E5D56180-613E-35F8-09B2-38B98494EA3B}"/>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1" name="Arrow: Pentagon 10">
            <a:extLst>
              <a:ext uri="{FF2B5EF4-FFF2-40B4-BE49-F238E27FC236}">
                <a16:creationId xmlns:a16="http://schemas.microsoft.com/office/drawing/2014/main" id="{083DB62C-A172-6932-2994-237A45C1BD7B}"/>
              </a:ext>
            </a:extLst>
          </p:cNvPr>
          <p:cNvSpPr/>
          <p:nvPr/>
        </p:nvSpPr>
        <p:spPr>
          <a:xfrm>
            <a:off x="9035225" y="-11904"/>
            <a:ext cx="3118675"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p>
        </p:txBody>
      </p:sp>
      <p:sp>
        <p:nvSpPr>
          <p:cNvPr id="12" name="TextBox 11">
            <a:extLst>
              <a:ext uri="{FF2B5EF4-FFF2-40B4-BE49-F238E27FC236}">
                <a16:creationId xmlns:a16="http://schemas.microsoft.com/office/drawing/2014/main" id="{73AD072A-3515-5ED4-992F-F25621D9BD7A}"/>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31</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89498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B159B8-84C4-A37C-4E31-7CA9A0BE4C14}"/>
            </a:ext>
          </a:extLst>
        </p:cNvPr>
        <p:cNvGrpSpPr/>
        <p:nvPr/>
      </p:nvGrpSpPr>
      <p:grpSpPr>
        <a:xfrm>
          <a:off x="0" y="0"/>
          <a:ext cx="0" cy="0"/>
          <a:chOff x="0" y="0"/>
          <a:chExt cx="0" cy="0"/>
        </a:xfrm>
      </p:grpSpPr>
      <p:grpSp>
        <p:nvGrpSpPr>
          <p:cNvPr id="10" name="Group 9">
            <a:extLst>
              <a:ext uri="{FF2B5EF4-FFF2-40B4-BE49-F238E27FC236}">
                <a16:creationId xmlns:a16="http://schemas.microsoft.com/office/drawing/2014/main" id="{B2286440-81D6-1910-C0E3-2B731DFF734A}"/>
              </a:ext>
            </a:extLst>
          </p:cNvPr>
          <p:cNvGrpSpPr/>
          <p:nvPr/>
        </p:nvGrpSpPr>
        <p:grpSpPr>
          <a:xfrm>
            <a:off x="0" y="6364995"/>
            <a:ext cx="12192000" cy="565697"/>
            <a:chOff x="0" y="6364995"/>
            <a:chExt cx="12192000" cy="565697"/>
          </a:xfrm>
        </p:grpSpPr>
        <p:sp>
          <p:nvSpPr>
            <p:cNvPr id="16" name="Rectangle 15">
              <a:extLst>
                <a:ext uri="{FF2B5EF4-FFF2-40B4-BE49-F238E27FC236}">
                  <a16:creationId xmlns:a16="http://schemas.microsoft.com/office/drawing/2014/main" id="{660F45E3-1066-7494-A460-EC9107138744}"/>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Google Shape;58;p13">
              <a:extLst>
                <a:ext uri="{FF2B5EF4-FFF2-40B4-BE49-F238E27FC236}">
                  <a16:creationId xmlns:a16="http://schemas.microsoft.com/office/drawing/2014/main" id="{75903B5A-FA91-CD91-4F4D-71D41622309D}"/>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9" name="Picture 2">
              <a:extLst>
                <a:ext uri="{FF2B5EF4-FFF2-40B4-BE49-F238E27FC236}">
                  <a16:creationId xmlns:a16="http://schemas.microsoft.com/office/drawing/2014/main" id="{37A80E96-A554-24F7-3B8F-4525D3D3EB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4DEF87BC-6AF4-1439-01A8-E395455EE28A}"/>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1" name="Picture 20" descr="A white circle with black text&#10;&#10;AI-generated content may be incorrect.">
              <a:extLst>
                <a:ext uri="{FF2B5EF4-FFF2-40B4-BE49-F238E27FC236}">
                  <a16:creationId xmlns:a16="http://schemas.microsoft.com/office/drawing/2014/main" id="{2E04CCEB-B6C6-B86A-71CA-FC79031F61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2" name="Picture 21" descr="A black and white striped background&#10;&#10;AI-generated content may be incorrect.">
              <a:extLst>
                <a:ext uri="{FF2B5EF4-FFF2-40B4-BE49-F238E27FC236}">
                  <a16:creationId xmlns:a16="http://schemas.microsoft.com/office/drawing/2014/main" id="{01A44C6D-4541-A2C8-D52E-3EE0526C26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mc:AlternateContent xmlns:mc="http://schemas.openxmlformats.org/markup-compatibility/2006" xmlns:a14="http://schemas.microsoft.com/office/drawing/2010/main">
        <mc:Choice Requires="a14">
          <p:graphicFrame>
            <p:nvGraphicFramePr>
              <p:cNvPr id="33" name="Table 32">
                <a:extLst>
                  <a:ext uri="{FF2B5EF4-FFF2-40B4-BE49-F238E27FC236}">
                    <a16:creationId xmlns:a16="http://schemas.microsoft.com/office/drawing/2014/main" id="{E2DE44FC-D197-495F-3504-FECD24FCDF80}"/>
                  </a:ext>
                </a:extLst>
              </p:cNvPr>
              <p:cNvGraphicFramePr>
                <a:graphicFrameLocks noGrp="1"/>
              </p:cNvGraphicFramePr>
              <p:nvPr>
                <p:extLst>
                  <p:ext uri="{D42A27DB-BD31-4B8C-83A1-F6EECF244321}">
                    <p14:modId xmlns:p14="http://schemas.microsoft.com/office/powerpoint/2010/main" val="1327492517"/>
                  </p:ext>
                </p:extLst>
              </p:nvPr>
            </p:nvGraphicFramePr>
            <p:xfrm>
              <a:off x="822767" y="2199192"/>
              <a:ext cx="6868326" cy="3645410"/>
            </p:xfrm>
            <a:graphic>
              <a:graphicData uri="http://schemas.openxmlformats.org/drawingml/2006/table">
                <a:tbl>
                  <a:tblPr firstRow="1" bandRow="1">
                    <a:tableStyleId>{5C22544A-7EE6-4342-B048-85BDC9FD1C3A}</a:tableStyleId>
                  </a:tblPr>
                  <a:tblGrid>
                    <a:gridCol w="1144721">
                      <a:extLst>
                        <a:ext uri="{9D8B030D-6E8A-4147-A177-3AD203B41FA5}">
                          <a16:colId xmlns:a16="http://schemas.microsoft.com/office/drawing/2014/main" val="3507103859"/>
                        </a:ext>
                      </a:extLst>
                    </a:gridCol>
                    <a:gridCol w="1144721">
                      <a:extLst>
                        <a:ext uri="{9D8B030D-6E8A-4147-A177-3AD203B41FA5}">
                          <a16:colId xmlns:a16="http://schemas.microsoft.com/office/drawing/2014/main" val="3370820143"/>
                        </a:ext>
                      </a:extLst>
                    </a:gridCol>
                    <a:gridCol w="1144721">
                      <a:extLst>
                        <a:ext uri="{9D8B030D-6E8A-4147-A177-3AD203B41FA5}">
                          <a16:colId xmlns:a16="http://schemas.microsoft.com/office/drawing/2014/main" val="4035807865"/>
                        </a:ext>
                      </a:extLst>
                    </a:gridCol>
                    <a:gridCol w="1144721">
                      <a:extLst>
                        <a:ext uri="{9D8B030D-6E8A-4147-A177-3AD203B41FA5}">
                          <a16:colId xmlns:a16="http://schemas.microsoft.com/office/drawing/2014/main" val="1424550335"/>
                        </a:ext>
                      </a:extLst>
                    </a:gridCol>
                    <a:gridCol w="1144721">
                      <a:extLst>
                        <a:ext uri="{9D8B030D-6E8A-4147-A177-3AD203B41FA5}">
                          <a16:colId xmlns:a16="http://schemas.microsoft.com/office/drawing/2014/main" val="2447161475"/>
                        </a:ext>
                      </a:extLst>
                    </a:gridCol>
                    <a:gridCol w="1144721">
                      <a:extLst>
                        <a:ext uri="{9D8B030D-6E8A-4147-A177-3AD203B41FA5}">
                          <a16:colId xmlns:a16="http://schemas.microsoft.com/office/drawing/2014/main" val="3945572939"/>
                        </a:ext>
                      </a:extLst>
                    </a:gridCol>
                  </a:tblGrid>
                  <a:tr h="334235">
                    <a:tc>
                      <a:txBody>
                        <a:bodyPr/>
                        <a:lstStyle/>
                        <a:p>
                          <a:pPr algn="ctr"/>
                          <a:r>
                            <a:rPr lang="en-US" sz="1400" dirty="0">
                              <a:solidFill>
                                <a:schemeClr val="tx1"/>
                              </a:solidFill>
                              <a:latin typeface="Cambria Math" panose="02040503050406030204" pitchFamily="18" charset="0"/>
                              <a:ea typeface="Cambria Math" panose="02040503050406030204" pitchFamily="18" charset="0"/>
                            </a:rPr>
                            <a:t>Name</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Length (m)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gap/2 (mm)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Material</a:t>
                          </a:r>
                        </a:p>
                      </a:txBody>
                      <a:tcPr anchor="ctr">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sSub>
                                <m:sSubPr>
                                  <m:ctrlPr>
                                    <a:rPr lang="en-GB" sz="1400" i="1" smtClean="0">
                                      <a:solidFill>
                                        <a:schemeClr val="tx1"/>
                                      </a:solidFill>
                                      <a:latin typeface="Cambria Math" panose="02040503050406030204" pitchFamily="18" charset="0"/>
                                      <a:ea typeface="Cambria Math" panose="02040503050406030204" pitchFamily="18" charset="0"/>
                                    </a:rPr>
                                  </m:ctrlPr>
                                </m:sSubPr>
                                <m:e>
                                  <m:r>
                                    <m:rPr>
                                      <m:nor/>
                                    </m:rPr>
                                    <a:rPr lang="en-GB" sz="1400" dirty="0" smtClean="0">
                                      <a:solidFill>
                                        <a:schemeClr val="tx1"/>
                                      </a:solidFill>
                                      <a:latin typeface="Cambria Math" panose="02040503050406030204" pitchFamily="18" charset="0"/>
                                      <a:ea typeface="Cambria Math" panose="02040503050406030204" pitchFamily="18" charset="0"/>
                                    </a:rPr>
                                    <m:t>β</m:t>
                                  </m:r>
                                </m:e>
                                <m:sub>
                                  <m:r>
                                    <a:rPr lang="fr-CH" sz="1400" b="1" i="1" smtClean="0">
                                      <a:solidFill>
                                        <a:schemeClr val="tx1"/>
                                      </a:solidFill>
                                      <a:latin typeface="Cambria Math" panose="02040503050406030204" pitchFamily="18" charset="0"/>
                                      <a:ea typeface="Cambria Math" panose="02040503050406030204" pitchFamily="18" charset="0"/>
                                    </a:rPr>
                                    <m:t>𝒙</m:t>
                                  </m:r>
                                </m:sub>
                              </m:sSub>
                            </m:oMath>
                          </a14:m>
                          <a:r>
                            <a:rPr lang="en-US" sz="1400" dirty="0">
                              <a:solidFill>
                                <a:schemeClr val="tx1"/>
                              </a:solidFill>
                              <a:latin typeface="Cambria Math" panose="02040503050406030204" pitchFamily="18" charset="0"/>
                              <a:ea typeface="Cambria Math" panose="02040503050406030204" pitchFamily="18" charset="0"/>
                            </a:rPr>
                            <a:t> (m)</a:t>
                          </a:r>
                        </a:p>
                      </a:txBody>
                      <a:tcPr anchor="ctr">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sSub>
                                <m:sSubPr>
                                  <m:ctrlPr>
                                    <a:rPr lang="en-GB" sz="1400" i="1" dirty="0" smtClean="0">
                                      <a:solidFill>
                                        <a:schemeClr val="tx1"/>
                                      </a:solidFill>
                                      <a:latin typeface="Cambria Math" panose="02040503050406030204" pitchFamily="18" charset="0"/>
                                      <a:ea typeface="Cambria Math" panose="02040503050406030204" pitchFamily="18" charset="0"/>
                                    </a:rPr>
                                  </m:ctrlPr>
                                </m:sSubPr>
                                <m:e>
                                  <m:r>
                                    <m:rPr>
                                      <m:nor/>
                                    </m:rPr>
                                    <a:rPr lang="en-GB" sz="1400" dirty="0" smtClean="0">
                                      <a:solidFill>
                                        <a:schemeClr val="tx1"/>
                                      </a:solidFill>
                                      <a:latin typeface="Cambria Math" panose="02040503050406030204" pitchFamily="18" charset="0"/>
                                      <a:ea typeface="Cambria Math" panose="02040503050406030204" pitchFamily="18" charset="0"/>
                                    </a:rPr>
                                    <m:t>β</m:t>
                                  </m:r>
                                </m:e>
                                <m:sub>
                                  <m:r>
                                    <a:rPr lang="fr-CH" sz="1400" b="1" i="1" dirty="0" smtClean="0">
                                      <a:solidFill>
                                        <a:schemeClr val="tx1"/>
                                      </a:solidFill>
                                      <a:latin typeface="Cambria Math" panose="02040503050406030204" pitchFamily="18" charset="0"/>
                                      <a:ea typeface="Cambria Math" panose="02040503050406030204" pitchFamily="18" charset="0"/>
                                    </a:rPr>
                                    <m:t>𝒚</m:t>
                                  </m:r>
                                </m:sub>
                              </m:sSub>
                            </m:oMath>
                          </a14:m>
                          <a:r>
                            <a:rPr lang="en-US" sz="1400" dirty="0">
                              <a:solidFill>
                                <a:schemeClr val="tx1"/>
                              </a:solidFill>
                              <a:latin typeface="Cambria Math" panose="02040503050406030204" pitchFamily="18" charset="0"/>
                              <a:ea typeface="Cambria Math" panose="02040503050406030204" pitchFamily="18" charset="0"/>
                            </a:rPr>
                            <a:t> (m)</a:t>
                          </a:r>
                        </a:p>
                      </a:txBody>
                      <a:tcPr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3081332"/>
                      </a:ext>
                    </a:extLst>
                  </a:tr>
                  <a:tr h="220745">
                    <a:tc>
                      <a:txBody>
                        <a:bodyPr/>
                        <a:lstStyle/>
                        <a:p>
                          <a:pPr algn="ctr" fontAlgn="b"/>
                          <a:r>
                            <a:rPr lang="en-GB" sz="1100" b="0" i="0" u="none" strike="noStrike" dirty="0">
                              <a:solidFill>
                                <a:srgbClr val="C00000"/>
                              </a:solidFill>
                              <a:effectLst/>
                              <a:latin typeface="Cambria Math" panose="02040503050406030204" pitchFamily="18" charset="0"/>
                              <a:ea typeface="Cambria Math" panose="02040503050406030204" pitchFamily="18" charset="0"/>
                            </a:rPr>
                            <a:t>tcp.v.b1</a:t>
                          </a: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C00000"/>
                              </a:solidFill>
                              <a:effectLst/>
                              <a:latin typeface="Cambria Math" panose="02040503050406030204" pitchFamily="18" charset="0"/>
                              <a:ea typeface="Cambria Math" panose="02040503050406030204" pitchFamily="18" charset="0"/>
                            </a:rPr>
                            <a:t>0.25</a:t>
                          </a: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C00000"/>
                              </a:solidFill>
                              <a:effectLst/>
                              <a:latin typeface="Cambria Math" panose="02040503050406030204" pitchFamily="18" charset="0"/>
                              <a:ea typeface="Cambria Math" panose="02040503050406030204" pitchFamily="18" charset="0"/>
                            </a:rPr>
                            <a:t>1.3</a:t>
                          </a: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err="1">
                              <a:solidFill>
                                <a:srgbClr val="C00000"/>
                              </a:solidFill>
                              <a:effectLst/>
                              <a:latin typeface="Cambria Math" panose="02040503050406030204" pitchFamily="18" charset="0"/>
                              <a:ea typeface="Cambria Math" panose="02040503050406030204" pitchFamily="18" charset="0"/>
                            </a:rPr>
                            <a:t>MoGr</a:t>
                          </a:r>
                          <a:endParaRPr lang="en-GB" sz="1100" b="0" i="0" u="none" strike="noStrike" dirty="0">
                            <a:solidFill>
                              <a:srgbClr val="C00000"/>
                            </a:solidFill>
                            <a:effectLst/>
                            <a:latin typeface="Cambria Math" panose="02040503050406030204" pitchFamily="18" charset="0"/>
                            <a:ea typeface="Cambria Math" panose="02040503050406030204" pitchFamily="18" charset="0"/>
                          </a:endParaRP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C00000"/>
                              </a:solidFill>
                              <a:effectLst/>
                              <a:latin typeface="Cambria Math" panose="02040503050406030204" pitchFamily="18" charset="0"/>
                              <a:ea typeface="Cambria Math" panose="02040503050406030204" pitchFamily="18" charset="0"/>
                            </a:rPr>
                            <a:t>58.78</a:t>
                          </a: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C00000"/>
                              </a:solidFill>
                              <a:effectLst/>
                              <a:latin typeface="Cambria Math" panose="02040503050406030204" pitchFamily="18" charset="0"/>
                              <a:ea typeface="Cambria Math" panose="02040503050406030204" pitchFamily="18" charset="0"/>
                            </a:rPr>
                            <a:t>325.49</a:t>
                          </a:r>
                        </a:p>
                      </a:txBody>
                      <a:tcPr marL="7620" marR="7620" marT="7620"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51096912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tcs.v1.b1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137.04</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136.68</a:t>
                          </a:r>
                        </a:p>
                      </a:txBody>
                      <a:tcPr marL="7620" marR="7620" marT="7620" marB="0" anchor="b">
                        <a:noFill/>
                      </a:tcPr>
                    </a:tc>
                    <a:extLst>
                      <a:ext uri="{0D108BD9-81ED-4DB2-BD59-A6C34878D82A}">
                        <a16:rowId xmlns:a16="http://schemas.microsoft.com/office/drawing/2014/main" val="112637316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tcp.h.b1</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0.25</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4.8</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MoGr</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264.84</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67.28</a:t>
                          </a:r>
                        </a:p>
                      </a:txBody>
                      <a:tcPr marL="7620" marR="7620" marT="7620" marB="0" anchor="b">
                        <a:noFill/>
                      </a:tcPr>
                    </a:tc>
                    <a:extLst>
                      <a:ext uri="{0D108BD9-81ED-4DB2-BD59-A6C34878D82A}">
                        <a16:rowId xmlns:a16="http://schemas.microsoft.com/office/drawing/2014/main" val="1057935888"/>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tcs.h1.b1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3.8</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139.99</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134.95</a:t>
                          </a:r>
                        </a:p>
                      </a:txBody>
                      <a:tcPr marL="7620" marR="7620" marT="7620" marB="0" anchor="b">
                        <a:noFill/>
                      </a:tcPr>
                    </a:tc>
                    <a:extLst>
                      <a:ext uri="{0D108BD9-81ED-4DB2-BD59-A6C34878D82A}">
                        <a16:rowId xmlns:a16="http://schemas.microsoft.com/office/drawing/2014/main" val="3072021208"/>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tcs.v2.b1</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1.2</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90.32</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156.202</a:t>
                          </a:r>
                        </a:p>
                      </a:txBody>
                      <a:tcPr marL="7620" marR="7620" marT="7620" marB="0" anchor="b">
                        <a:noFill/>
                      </a:tcPr>
                    </a:tc>
                    <a:extLst>
                      <a:ext uri="{0D108BD9-81ED-4DB2-BD59-A6C34878D82A}">
                        <a16:rowId xmlns:a16="http://schemas.microsoft.com/office/drawing/2014/main" val="3175520006"/>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tcs.h2.b1</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5.3</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273.17</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49.14</a:t>
                          </a:r>
                        </a:p>
                      </a:txBody>
                      <a:tcPr marL="7620" marR="7620" marT="7620" marB="0" anchor="b">
                        <a:noFill/>
                      </a:tcPr>
                    </a:tc>
                    <a:extLst>
                      <a:ext uri="{0D108BD9-81ED-4DB2-BD59-A6C34878D82A}">
                        <a16:rowId xmlns:a16="http://schemas.microsoft.com/office/drawing/2014/main" val="683902226"/>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tcp.hp.b1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0.25</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13.7</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MoGr</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820.27</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230.11</a:t>
                          </a:r>
                        </a:p>
                      </a:txBody>
                      <a:tcPr marL="7620" marR="7620" marT="7620" marB="0" anchor="b">
                        <a:noFill/>
                      </a:tcPr>
                    </a:tc>
                    <a:extLst>
                      <a:ext uri="{0D108BD9-81ED-4DB2-BD59-A6C34878D82A}">
                        <a16:rowId xmlns:a16="http://schemas.microsoft.com/office/drawing/2014/main" val="4087672697"/>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tcs.hp1.b1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4.6</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38.73</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1211.32</a:t>
                          </a:r>
                        </a:p>
                      </a:txBody>
                      <a:tcPr marL="7620" marR="7620" marT="7620" marB="0" anchor="b">
                        <a:noFill/>
                      </a:tcPr>
                    </a:tc>
                    <a:extLst>
                      <a:ext uri="{0D108BD9-81ED-4DB2-BD59-A6C34878D82A}">
                        <a16:rowId xmlns:a16="http://schemas.microsoft.com/office/drawing/2014/main" val="1936431108"/>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tcs.hp2.b1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7.5</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101.25</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1331.31</a:t>
                          </a:r>
                        </a:p>
                      </a:txBody>
                      <a:tcPr marL="7620" marR="7620" marT="7620" marB="0" anchor="b">
                        <a:noFill/>
                      </a:tcPr>
                    </a:tc>
                    <a:extLst>
                      <a:ext uri="{0D108BD9-81ED-4DB2-BD59-A6C34878D82A}">
                        <a16:rowId xmlns:a16="http://schemas.microsoft.com/office/drawing/2014/main" val="2845319444"/>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tct.h.3.b1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0.25</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2.6</a:t>
                          </a:r>
                        </a:p>
                      </a:txBody>
                      <a:tcPr marL="7620" marR="7620" marT="7620" marB="0" anchor="b">
                        <a:noFill/>
                      </a:tcPr>
                    </a:tc>
                    <a:tc>
                      <a:txBody>
                        <a:bodyPr/>
                        <a:lstStyle/>
                        <a:p>
                          <a:pPr algn="ctr" fontAlgn="b"/>
                          <a:r>
                            <a:rPr lang="en-GB" sz="1100" b="0" i="0" u="none" strike="noStrike" dirty="0" err="1">
                              <a:solidFill>
                                <a:srgbClr val="000000"/>
                              </a:solidFill>
                              <a:effectLst/>
                              <a:latin typeface="Cambria Math" panose="02040503050406030204" pitchFamily="18" charset="0"/>
                              <a:ea typeface="Cambria Math" panose="02040503050406030204" pitchFamily="18" charset="0"/>
                            </a:rPr>
                            <a:t>MoGr</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67.78</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2347.3</a:t>
                          </a:r>
                        </a:p>
                      </a:txBody>
                      <a:tcPr marL="7620" marR="7620" marT="7620" marB="0" anchor="b">
                        <a:noFill/>
                      </a:tcPr>
                    </a:tc>
                    <a:extLst>
                      <a:ext uri="{0D108BD9-81ED-4DB2-BD59-A6C34878D82A}">
                        <a16:rowId xmlns:a16="http://schemas.microsoft.com/office/drawing/2014/main" val="3647008701"/>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tct.v.3.b1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0.25</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7.3</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MoGr</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8.262</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6002.39</a:t>
                          </a:r>
                        </a:p>
                      </a:txBody>
                      <a:tcPr marL="7620" marR="7620" marT="7620" marB="0" anchor="b">
                        <a:noFill/>
                      </a:tcPr>
                    </a:tc>
                    <a:extLst>
                      <a:ext uri="{0D108BD9-81ED-4DB2-BD59-A6C34878D82A}">
                        <a16:rowId xmlns:a16="http://schemas.microsoft.com/office/drawing/2014/main" val="81665301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tcr.h.wl.2.b1</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0.1</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21.7</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Inermet180</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3580.09</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4999.68</a:t>
                          </a:r>
                        </a:p>
                      </a:txBody>
                      <a:tcPr marL="7620" marR="7620" marT="7620" marB="0" anchor="b">
                        <a:noFill/>
                      </a:tcPr>
                    </a:tc>
                    <a:extLst>
                      <a:ext uri="{0D108BD9-81ED-4DB2-BD59-A6C34878D82A}">
                        <a16:rowId xmlns:a16="http://schemas.microsoft.com/office/drawing/2014/main" val="3535027326"/>
                      </a:ext>
                    </a:extLst>
                  </a:tr>
                  <a:tr h="220745">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extLst>
                      <a:ext uri="{0D108BD9-81ED-4DB2-BD59-A6C34878D82A}">
                        <a16:rowId xmlns:a16="http://schemas.microsoft.com/office/drawing/2014/main" val="3243859721"/>
                      </a:ext>
                    </a:extLst>
                  </a:tr>
                  <a:tr h="220745">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extLst>
                      <a:ext uri="{0D108BD9-81ED-4DB2-BD59-A6C34878D82A}">
                        <a16:rowId xmlns:a16="http://schemas.microsoft.com/office/drawing/2014/main" val="3255955614"/>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tcr.h2.c0.1.b1</a:t>
                          </a:r>
                        </a:p>
                      </a:txBody>
                      <a:tcPr marL="7620" marR="7620" marT="7620" marB="0" anchor="b">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0.1</a:t>
                          </a:r>
                        </a:p>
                      </a:txBody>
                      <a:tcPr marL="7620" marR="7620" marT="7620" marB="0" anchor="b">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21.5</a:t>
                          </a:r>
                        </a:p>
                      </a:txBody>
                      <a:tcPr marL="7620" marR="7620" marT="7620" marB="0" anchor="b">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Inermet180</a:t>
                          </a:r>
                        </a:p>
                      </a:txBody>
                      <a:tcPr marL="7620" marR="7620" marT="7620" marB="0" anchor="b">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3527.07</a:t>
                          </a:r>
                        </a:p>
                      </a:txBody>
                      <a:tcPr marL="7620" marR="7620" marT="7620" marB="0" anchor="b">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4251.22</a:t>
                          </a:r>
                        </a:p>
                      </a:txBody>
                      <a:tcPr marL="7620" marR="7620" marT="7620"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49368384"/>
                      </a:ext>
                    </a:extLst>
                  </a:tr>
                </a:tbl>
              </a:graphicData>
            </a:graphic>
          </p:graphicFrame>
        </mc:Choice>
        <mc:Fallback xmlns="">
          <p:graphicFrame>
            <p:nvGraphicFramePr>
              <p:cNvPr id="33" name="Table 32">
                <a:extLst>
                  <a:ext uri="{FF2B5EF4-FFF2-40B4-BE49-F238E27FC236}">
                    <a16:creationId xmlns:a16="http://schemas.microsoft.com/office/drawing/2014/main" id="{E2DE44FC-D197-495F-3504-FECD24FCDF80}"/>
                  </a:ext>
                </a:extLst>
              </p:cNvPr>
              <p:cNvGraphicFramePr>
                <a:graphicFrameLocks noGrp="1"/>
              </p:cNvGraphicFramePr>
              <p:nvPr>
                <p:extLst>
                  <p:ext uri="{D42A27DB-BD31-4B8C-83A1-F6EECF244321}">
                    <p14:modId xmlns:p14="http://schemas.microsoft.com/office/powerpoint/2010/main" val="1327492517"/>
                  </p:ext>
                </p:extLst>
              </p:nvPr>
            </p:nvGraphicFramePr>
            <p:xfrm>
              <a:off x="822767" y="2199192"/>
              <a:ext cx="6868326" cy="3645410"/>
            </p:xfrm>
            <a:graphic>
              <a:graphicData uri="http://schemas.openxmlformats.org/drawingml/2006/table">
                <a:tbl>
                  <a:tblPr firstRow="1" bandRow="1">
                    <a:tableStyleId>{5C22544A-7EE6-4342-B048-85BDC9FD1C3A}</a:tableStyleId>
                  </a:tblPr>
                  <a:tblGrid>
                    <a:gridCol w="1144721">
                      <a:extLst>
                        <a:ext uri="{9D8B030D-6E8A-4147-A177-3AD203B41FA5}">
                          <a16:colId xmlns:a16="http://schemas.microsoft.com/office/drawing/2014/main" val="3507103859"/>
                        </a:ext>
                      </a:extLst>
                    </a:gridCol>
                    <a:gridCol w="1144721">
                      <a:extLst>
                        <a:ext uri="{9D8B030D-6E8A-4147-A177-3AD203B41FA5}">
                          <a16:colId xmlns:a16="http://schemas.microsoft.com/office/drawing/2014/main" val="3370820143"/>
                        </a:ext>
                      </a:extLst>
                    </a:gridCol>
                    <a:gridCol w="1144721">
                      <a:extLst>
                        <a:ext uri="{9D8B030D-6E8A-4147-A177-3AD203B41FA5}">
                          <a16:colId xmlns:a16="http://schemas.microsoft.com/office/drawing/2014/main" val="4035807865"/>
                        </a:ext>
                      </a:extLst>
                    </a:gridCol>
                    <a:gridCol w="1144721">
                      <a:extLst>
                        <a:ext uri="{9D8B030D-6E8A-4147-A177-3AD203B41FA5}">
                          <a16:colId xmlns:a16="http://schemas.microsoft.com/office/drawing/2014/main" val="1424550335"/>
                        </a:ext>
                      </a:extLst>
                    </a:gridCol>
                    <a:gridCol w="1144721">
                      <a:extLst>
                        <a:ext uri="{9D8B030D-6E8A-4147-A177-3AD203B41FA5}">
                          <a16:colId xmlns:a16="http://schemas.microsoft.com/office/drawing/2014/main" val="2447161475"/>
                        </a:ext>
                      </a:extLst>
                    </a:gridCol>
                    <a:gridCol w="1144721">
                      <a:extLst>
                        <a:ext uri="{9D8B030D-6E8A-4147-A177-3AD203B41FA5}">
                          <a16:colId xmlns:a16="http://schemas.microsoft.com/office/drawing/2014/main" val="3945572939"/>
                        </a:ext>
                      </a:extLst>
                    </a:gridCol>
                  </a:tblGrid>
                  <a:tr h="334235">
                    <a:tc>
                      <a:txBody>
                        <a:bodyPr/>
                        <a:lstStyle/>
                        <a:p>
                          <a:pPr algn="ctr"/>
                          <a:r>
                            <a:rPr lang="en-US" sz="1400" dirty="0">
                              <a:solidFill>
                                <a:schemeClr val="tx1"/>
                              </a:solidFill>
                              <a:latin typeface="Cambria Math" panose="02040503050406030204" pitchFamily="18" charset="0"/>
                              <a:ea typeface="Cambria Math" panose="02040503050406030204" pitchFamily="18" charset="0"/>
                            </a:rPr>
                            <a:t>Name</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Length (m)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gap/2 (mm)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Material</a:t>
                          </a:r>
                        </a:p>
                      </a:txBody>
                      <a:tcPr anchor="ctr">
                        <a:lnB w="12700" cap="flat" cmpd="sng" algn="ctr">
                          <a:solidFill>
                            <a:schemeClr val="tx1"/>
                          </a:solidFill>
                          <a:prstDash val="solid"/>
                          <a:round/>
                          <a:headEnd type="none" w="med" len="med"/>
                          <a:tailEnd type="none" w="med" len="med"/>
                        </a:lnB>
                        <a:noFill/>
                      </a:tcPr>
                    </a:tc>
                    <a:tc>
                      <a:txBody>
                        <a:bodyPr/>
                        <a:lstStyle/>
                        <a:p>
                          <a:endParaRPr lang="en-US"/>
                        </a:p>
                      </a:txBody>
                      <a:tcPr anchor="ctr">
                        <a:lnB w="12700" cap="flat" cmpd="sng" algn="ctr">
                          <a:solidFill>
                            <a:schemeClr val="tx1"/>
                          </a:solidFill>
                          <a:prstDash val="solid"/>
                          <a:round/>
                          <a:headEnd type="none" w="med" len="med"/>
                          <a:tailEnd type="none" w="med" len="med"/>
                        </a:lnB>
                        <a:blipFill>
                          <a:blip r:embed="rId7"/>
                          <a:stretch>
                            <a:fillRect l="-400532" t="-1818" r="-101064" b="-1016364"/>
                          </a:stretch>
                        </a:blipFill>
                      </a:tcPr>
                    </a:tc>
                    <a:tc>
                      <a:txBody>
                        <a:bodyPr/>
                        <a:lstStyle/>
                        <a:p>
                          <a:endParaRPr lang="en-US"/>
                        </a:p>
                      </a:txBody>
                      <a:tcPr anchor="ctr">
                        <a:lnB w="12700" cap="flat" cmpd="sng" algn="ctr">
                          <a:solidFill>
                            <a:schemeClr val="tx1"/>
                          </a:solidFill>
                          <a:prstDash val="solid"/>
                          <a:round/>
                          <a:headEnd type="none" w="med" len="med"/>
                          <a:tailEnd type="none" w="med" len="med"/>
                        </a:lnB>
                        <a:blipFill>
                          <a:blip r:embed="rId7"/>
                          <a:stretch>
                            <a:fillRect l="-500532" t="-1818" r="-1064" b="-1016364"/>
                          </a:stretch>
                        </a:blipFill>
                      </a:tcPr>
                    </a:tc>
                    <a:extLst>
                      <a:ext uri="{0D108BD9-81ED-4DB2-BD59-A6C34878D82A}">
                        <a16:rowId xmlns:a16="http://schemas.microsoft.com/office/drawing/2014/main" val="2563081332"/>
                      </a:ext>
                    </a:extLst>
                  </a:tr>
                  <a:tr h="220745">
                    <a:tc>
                      <a:txBody>
                        <a:bodyPr/>
                        <a:lstStyle/>
                        <a:p>
                          <a:pPr algn="ctr" fontAlgn="b"/>
                          <a:r>
                            <a:rPr lang="en-GB" sz="1100" b="0" i="0" u="none" strike="noStrike" dirty="0">
                              <a:solidFill>
                                <a:srgbClr val="C00000"/>
                              </a:solidFill>
                              <a:effectLst/>
                              <a:latin typeface="Cambria Math" panose="02040503050406030204" pitchFamily="18" charset="0"/>
                              <a:ea typeface="Cambria Math" panose="02040503050406030204" pitchFamily="18" charset="0"/>
                            </a:rPr>
                            <a:t>tcp.v.b1</a:t>
                          </a: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C00000"/>
                              </a:solidFill>
                              <a:effectLst/>
                              <a:latin typeface="Cambria Math" panose="02040503050406030204" pitchFamily="18" charset="0"/>
                              <a:ea typeface="Cambria Math" panose="02040503050406030204" pitchFamily="18" charset="0"/>
                            </a:rPr>
                            <a:t>0.25</a:t>
                          </a: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C00000"/>
                              </a:solidFill>
                              <a:effectLst/>
                              <a:latin typeface="Cambria Math" panose="02040503050406030204" pitchFamily="18" charset="0"/>
                              <a:ea typeface="Cambria Math" panose="02040503050406030204" pitchFamily="18" charset="0"/>
                            </a:rPr>
                            <a:t>1.3</a:t>
                          </a: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err="1">
                              <a:solidFill>
                                <a:srgbClr val="C00000"/>
                              </a:solidFill>
                              <a:effectLst/>
                              <a:latin typeface="Cambria Math" panose="02040503050406030204" pitchFamily="18" charset="0"/>
                              <a:ea typeface="Cambria Math" panose="02040503050406030204" pitchFamily="18" charset="0"/>
                            </a:rPr>
                            <a:t>MoGr</a:t>
                          </a:r>
                          <a:endParaRPr lang="en-GB" sz="1100" b="0" i="0" u="none" strike="noStrike" dirty="0">
                            <a:solidFill>
                              <a:srgbClr val="C00000"/>
                            </a:solidFill>
                            <a:effectLst/>
                            <a:latin typeface="Cambria Math" panose="02040503050406030204" pitchFamily="18" charset="0"/>
                            <a:ea typeface="Cambria Math" panose="02040503050406030204" pitchFamily="18" charset="0"/>
                          </a:endParaRP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C00000"/>
                              </a:solidFill>
                              <a:effectLst/>
                              <a:latin typeface="Cambria Math" panose="02040503050406030204" pitchFamily="18" charset="0"/>
                              <a:ea typeface="Cambria Math" panose="02040503050406030204" pitchFamily="18" charset="0"/>
                            </a:rPr>
                            <a:t>58.78</a:t>
                          </a: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C00000"/>
                              </a:solidFill>
                              <a:effectLst/>
                              <a:latin typeface="Cambria Math" panose="02040503050406030204" pitchFamily="18" charset="0"/>
                              <a:ea typeface="Cambria Math" panose="02040503050406030204" pitchFamily="18" charset="0"/>
                            </a:rPr>
                            <a:t>325.49</a:t>
                          </a:r>
                        </a:p>
                      </a:txBody>
                      <a:tcPr marL="7620" marR="7620" marT="7620"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51096912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tcs.v1.b1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137.04</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136.68</a:t>
                          </a:r>
                        </a:p>
                      </a:txBody>
                      <a:tcPr marL="7620" marR="7620" marT="7620" marB="0" anchor="b">
                        <a:noFill/>
                      </a:tcPr>
                    </a:tc>
                    <a:extLst>
                      <a:ext uri="{0D108BD9-81ED-4DB2-BD59-A6C34878D82A}">
                        <a16:rowId xmlns:a16="http://schemas.microsoft.com/office/drawing/2014/main" val="112637316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tcp.h.b1</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0.25</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4.8</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MoGr</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264.84</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67.28</a:t>
                          </a:r>
                        </a:p>
                      </a:txBody>
                      <a:tcPr marL="7620" marR="7620" marT="7620" marB="0" anchor="b">
                        <a:noFill/>
                      </a:tcPr>
                    </a:tc>
                    <a:extLst>
                      <a:ext uri="{0D108BD9-81ED-4DB2-BD59-A6C34878D82A}">
                        <a16:rowId xmlns:a16="http://schemas.microsoft.com/office/drawing/2014/main" val="1057935888"/>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tcs.h1.b1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3.8</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139.99</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134.95</a:t>
                          </a:r>
                        </a:p>
                      </a:txBody>
                      <a:tcPr marL="7620" marR="7620" marT="7620" marB="0" anchor="b">
                        <a:noFill/>
                      </a:tcPr>
                    </a:tc>
                    <a:extLst>
                      <a:ext uri="{0D108BD9-81ED-4DB2-BD59-A6C34878D82A}">
                        <a16:rowId xmlns:a16="http://schemas.microsoft.com/office/drawing/2014/main" val="3072021208"/>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tcs.v2.b1</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1.2</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90.32</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156.202</a:t>
                          </a:r>
                        </a:p>
                      </a:txBody>
                      <a:tcPr marL="7620" marR="7620" marT="7620" marB="0" anchor="b">
                        <a:noFill/>
                      </a:tcPr>
                    </a:tc>
                    <a:extLst>
                      <a:ext uri="{0D108BD9-81ED-4DB2-BD59-A6C34878D82A}">
                        <a16:rowId xmlns:a16="http://schemas.microsoft.com/office/drawing/2014/main" val="3175520006"/>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tcs.h2.b1</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5.3</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273.17</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49.14</a:t>
                          </a:r>
                        </a:p>
                      </a:txBody>
                      <a:tcPr marL="7620" marR="7620" marT="7620" marB="0" anchor="b">
                        <a:noFill/>
                      </a:tcPr>
                    </a:tc>
                    <a:extLst>
                      <a:ext uri="{0D108BD9-81ED-4DB2-BD59-A6C34878D82A}">
                        <a16:rowId xmlns:a16="http://schemas.microsoft.com/office/drawing/2014/main" val="683902226"/>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tcp.hp.b1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0.25</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13.7</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MoGr</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820.27</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230.11</a:t>
                          </a:r>
                        </a:p>
                      </a:txBody>
                      <a:tcPr marL="7620" marR="7620" marT="7620" marB="0" anchor="b">
                        <a:noFill/>
                      </a:tcPr>
                    </a:tc>
                    <a:extLst>
                      <a:ext uri="{0D108BD9-81ED-4DB2-BD59-A6C34878D82A}">
                        <a16:rowId xmlns:a16="http://schemas.microsoft.com/office/drawing/2014/main" val="4087672697"/>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tcs.hp1.b1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4.6</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38.73</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1211.32</a:t>
                          </a:r>
                        </a:p>
                      </a:txBody>
                      <a:tcPr marL="7620" marR="7620" marT="7620" marB="0" anchor="b">
                        <a:noFill/>
                      </a:tcPr>
                    </a:tc>
                    <a:extLst>
                      <a:ext uri="{0D108BD9-81ED-4DB2-BD59-A6C34878D82A}">
                        <a16:rowId xmlns:a16="http://schemas.microsoft.com/office/drawing/2014/main" val="1936431108"/>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tcs.hp2.b1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0.3</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7.5</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Mo</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101.25</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1331.31</a:t>
                          </a:r>
                        </a:p>
                      </a:txBody>
                      <a:tcPr marL="7620" marR="7620" marT="7620" marB="0" anchor="b">
                        <a:noFill/>
                      </a:tcPr>
                    </a:tc>
                    <a:extLst>
                      <a:ext uri="{0D108BD9-81ED-4DB2-BD59-A6C34878D82A}">
                        <a16:rowId xmlns:a16="http://schemas.microsoft.com/office/drawing/2014/main" val="2845319444"/>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tct.h.3.b1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0.25</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2.6</a:t>
                          </a:r>
                        </a:p>
                      </a:txBody>
                      <a:tcPr marL="7620" marR="7620" marT="7620" marB="0" anchor="b">
                        <a:noFill/>
                      </a:tcPr>
                    </a:tc>
                    <a:tc>
                      <a:txBody>
                        <a:bodyPr/>
                        <a:lstStyle/>
                        <a:p>
                          <a:pPr algn="ctr" fontAlgn="b"/>
                          <a:r>
                            <a:rPr lang="en-GB" sz="1100" b="0" i="0" u="none" strike="noStrike" dirty="0" err="1">
                              <a:solidFill>
                                <a:srgbClr val="000000"/>
                              </a:solidFill>
                              <a:effectLst/>
                              <a:latin typeface="Cambria Math" panose="02040503050406030204" pitchFamily="18" charset="0"/>
                              <a:ea typeface="Cambria Math" panose="02040503050406030204" pitchFamily="18" charset="0"/>
                            </a:rPr>
                            <a:t>MoGr</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67.78</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2347.3</a:t>
                          </a:r>
                        </a:p>
                      </a:txBody>
                      <a:tcPr marL="7620" marR="7620" marT="7620" marB="0" anchor="b">
                        <a:noFill/>
                      </a:tcPr>
                    </a:tc>
                    <a:extLst>
                      <a:ext uri="{0D108BD9-81ED-4DB2-BD59-A6C34878D82A}">
                        <a16:rowId xmlns:a16="http://schemas.microsoft.com/office/drawing/2014/main" val="3647008701"/>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tct.v.3.b1</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0.25</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7.3</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MoGr</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8.262</a:t>
                          </a:r>
                        </a:p>
                      </a:txBody>
                      <a:tcPr marL="7620" marR="7620" marT="7620" marB="0" anchor="b">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6002.39</a:t>
                          </a:r>
                        </a:p>
                      </a:txBody>
                      <a:tcPr marL="7620" marR="7620" marT="7620" marB="0" anchor="b">
                        <a:noFill/>
                      </a:tcPr>
                    </a:tc>
                    <a:extLst>
                      <a:ext uri="{0D108BD9-81ED-4DB2-BD59-A6C34878D82A}">
                        <a16:rowId xmlns:a16="http://schemas.microsoft.com/office/drawing/2014/main" val="81665301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tcr.h.wl.2.b1</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0.1</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21.7</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Inermet180</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3580.09</a:t>
                          </a:r>
                        </a:p>
                      </a:txBody>
                      <a:tcPr marL="7620" marR="7620" marT="7620" marB="0" anchor="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4999.68</a:t>
                          </a:r>
                        </a:p>
                      </a:txBody>
                      <a:tcPr marL="7620" marR="7620" marT="7620" marB="0" anchor="b">
                        <a:noFill/>
                      </a:tcPr>
                    </a:tc>
                    <a:extLst>
                      <a:ext uri="{0D108BD9-81ED-4DB2-BD59-A6C34878D82A}">
                        <a16:rowId xmlns:a16="http://schemas.microsoft.com/office/drawing/2014/main" val="3535027326"/>
                      </a:ext>
                    </a:extLst>
                  </a:tr>
                  <a:tr h="220745">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extLst>
                      <a:ext uri="{0D108BD9-81ED-4DB2-BD59-A6C34878D82A}">
                        <a16:rowId xmlns:a16="http://schemas.microsoft.com/office/drawing/2014/main" val="3243859721"/>
                      </a:ext>
                    </a:extLst>
                  </a:tr>
                  <a:tr h="220745">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tc>
                      <a:txBody>
                        <a:bodyPr/>
                        <a:lstStyle/>
                        <a:p>
                          <a:pPr algn="ctr" fontAlgn="b"/>
                          <a:r>
                            <a:rPr lang="en-US" sz="1100" b="0" i="0" u="none" strike="noStrike" dirty="0">
                              <a:solidFill>
                                <a:srgbClr val="000000"/>
                              </a:solidFill>
                              <a:effectLst/>
                              <a:latin typeface="Cambria Math" panose="02040503050406030204" pitchFamily="18" charset="0"/>
                              <a:ea typeface="Cambria Math" panose="02040503050406030204" pitchFamily="18" charset="0"/>
                            </a:rPr>
                            <a:t>-</a:t>
                          </a:r>
                          <a:endParaRPr lang="en-GB" sz="1100" b="0" i="0" u="none" strike="noStrike"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b">
                        <a:noFill/>
                      </a:tcPr>
                    </a:tc>
                    <a:extLst>
                      <a:ext uri="{0D108BD9-81ED-4DB2-BD59-A6C34878D82A}">
                        <a16:rowId xmlns:a16="http://schemas.microsoft.com/office/drawing/2014/main" val="3255955614"/>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tcr.h2.c0.1.b1</a:t>
                          </a:r>
                        </a:p>
                      </a:txBody>
                      <a:tcPr marL="7620" marR="7620" marT="7620" marB="0" anchor="b">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0.1</a:t>
                          </a:r>
                        </a:p>
                      </a:txBody>
                      <a:tcPr marL="7620" marR="7620" marT="7620" marB="0" anchor="b">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21.5</a:t>
                          </a:r>
                        </a:p>
                      </a:txBody>
                      <a:tcPr marL="7620" marR="7620" marT="7620" marB="0" anchor="b">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Inermet180</a:t>
                          </a:r>
                        </a:p>
                      </a:txBody>
                      <a:tcPr marL="7620" marR="7620" marT="7620" marB="0" anchor="b">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3527.07</a:t>
                          </a:r>
                        </a:p>
                      </a:txBody>
                      <a:tcPr marL="7620" marR="7620" marT="7620" marB="0" anchor="b">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4251.22</a:t>
                          </a:r>
                        </a:p>
                      </a:txBody>
                      <a:tcPr marL="7620" marR="7620" marT="7620"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49368384"/>
                      </a:ext>
                    </a:extLst>
                  </a:tr>
                </a:tbl>
              </a:graphicData>
            </a:graphic>
          </p:graphicFrame>
        </mc:Fallback>
      </mc:AlternateContent>
      <p:sp>
        <p:nvSpPr>
          <p:cNvPr id="39" name="TextBox 38">
            <a:extLst>
              <a:ext uri="{FF2B5EF4-FFF2-40B4-BE49-F238E27FC236}">
                <a16:creationId xmlns:a16="http://schemas.microsoft.com/office/drawing/2014/main" id="{38BFF7FB-5B09-473B-2F89-C6E7853272E9}"/>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Ongoing activities: example</a:t>
            </a:r>
            <a:endParaRPr lang="en-GB" sz="3600" dirty="0">
              <a:solidFill>
                <a:srgbClr val="0C343D"/>
              </a:solidFill>
              <a:latin typeface="Calisto MT" panose="02040603050505030304" pitchFamily="18" charset="0"/>
            </a:endParaRPr>
          </a:p>
        </p:txBody>
      </p:sp>
      <p:cxnSp>
        <p:nvCxnSpPr>
          <p:cNvPr id="40" name="Straight Connector 39">
            <a:extLst>
              <a:ext uri="{FF2B5EF4-FFF2-40B4-BE49-F238E27FC236}">
                <a16:creationId xmlns:a16="http://schemas.microsoft.com/office/drawing/2014/main" id="{2193F541-196E-DC0B-55EA-9DFDD6D35C66}"/>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5EE068BF-2D98-0E6E-0C94-A61BDFFC3EBC}"/>
              </a:ext>
            </a:extLst>
          </p:cNvPr>
          <p:cNvSpPr txBox="1"/>
          <p:nvPr/>
        </p:nvSpPr>
        <p:spPr>
          <a:xfrm>
            <a:off x="400808" y="1041414"/>
            <a:ext cx="11377682" cy="1015663"/>
          </a:xfrm>
          <a:prstGeom prst="rect">
            <a:avLst/>
          </a:prstGeom>
          <a:noFill/>
        </p:spPr>
        <p:txBody>
          <a:bodyPr wrap="square" rtlCol="0">
            <a:spAutoFit/>
          </a:bodyPr>
          <a:lstStyle/>
          <a:p>
            <a:pPr algn="just"/>
            <a:r>
              <a:rPr lang="en-GB" sz="2000" dirty="0">
                <a:latin typeface="Calibri Light" panose="020F0302020204030204" pitchFamily="34" charset="0"/>
                <a:ea typeface="Calibri Light" panose="020F0302020204030204" pitchFamily="34" charset="0"/>
                <a:cs typeface="Calibri Light" panose="020F0302020204030204" pitchFamily="34" charset="0"/>
              </a:rPr>
              <a:t>Collimators’ parameter from the version 2025 of the collimation layout optics. Importance to highlight the changes on the vertical primary collimator </a:t>
            </a:r>
            <a:r>
              <a:rPr lang="en-US" sz="2000" b="1" dirty="0">
                <a:solidFill>
                  <a:srgbClr val="C00000"/>
                </a:solidFill>
                <a:latin typeface="Calibri Light" panose="020F0302020204030204" pitchFamily="34" charset="0"/>
                <a:ea typeface="Calibri Light" panose="020F0302020204030204" pitchFamily="34" charset="0"/>
                <a:cs typeface="Calibri Light" panose="020F0302020204030204" pitchFamily="34" charset="0"/>
              </a:rPr>
              <a:t>tcp.v.b1</a:t>
            </a:r>
            <a:r>
              <a:rPr lang="en-US" sz="2000" dirty="0">
                <a:solidFill>
                  <a:prstClr val="black"/>
                </a:solidFill>
                <a:latin typeface="Calibri Light" panose="020F0302020204030204" pitchFamily="34" charset="0"/>
                <a:ea typeface="Calibri Light" panose="020F0302020204030204" pitchFamily="34" charset="0"/>
                <a:cs typeface="Calibri Light" panose="020F0302020204030204" pitchFamily="34" charset="0"/>
              </a:rPr>
              <a:t>, </a:t>
            </a:r>
            <a:r>
              <a:rPr lang="en-GB" sz="2000" dirty="0">
                <a:solidFill>
                  <a:prstClr val="black"/>
                </a:solidFill>
                <a:latin typeface="Calibri Light" panose="020F0302020204030204" pitchFamily="34" charset="0"/>
                <a:ea typeface="Calibri Light" panose="020F0302020204030204" pitchFamily="34" charset="0"/>
                <a:cs typeface="Calibri Light" panose="020F0302020204030204" pitchFamily="34" charset="0"/>
              </a:rPr>
              <a:t>found to play a critical role in the overall collimators’ impedance. </a:t>
            </a:r>
            <a:endParaRPr lang="en-GB" sz="2000" b="1" dirty="0">
              <a:latin typeface="Calibri Light" panose="020F0302020204030204" pitchFamily="34" charset="0"/>
              <a:ea typeface="Calibri Light" panose="020F0302020204030204" pitchFamily="34" charset="0"/>
              <a:cs typeface="Calibri Light" panose="020F0302020204030204" pitchFamily="34" charset="0"/>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923E13F9-B94E-3381-0729-08D99331B2E4}"/>
                  </a:ext>
                </a:extLst>
              </p:cNvPr>
              <p:cNvSpPr txBox="1"/>
              <p:nvPr/>
            </p:nvSpPr>
            <p:spPr>
              <a:xfrm>
                <a:off x="822767" y="5844602"/>
                <a:ext cx="6868326" cy="577081"/>
              </a:xfrm>
              <a:prstGeom prst="rect">
                <a:avLst/>
              </a:prstGeom>
              <a:noFill/>
            </p:spPr>
            <p:txBody>
              <a:bodyPr wrap="square">
                <a:spAutoFit/>
              </a:bodyPr>
              <a:lstStyle/>
              <a:p>
                <a:r>
                  <a:rPr lang="en-US" sz="1050" dirty="0">
                    <a:latin typeface="Cambria Math" panose="02040503050406030204" pitchFamily="18" charset="0"/>
                    <a:ea typeface="Cambria Math" panose="02040503050406030204" pitchFamily="18" charset="0"/>
                    <a:cs typeface="Calibri" panose="020F0502020204030204" pitchFamily="34" charset="0"/>
                  </a:rPr>
                  <a:t>tcp: primary, </a:t>
                </a:r>
                <a:r>
                  <a:rPr lang="en-US" sz="1050" dirty="0" err="1">
                    <a:latin typeface="Cambria Math" panose="02040503050406030204" pitchFamily="18" charset="0"/>
                    <a:ea typeface="Cambria Math" panose="02040503050406030204" pitchFamily="18" charset="0"/>
                    <a:cs typeface="Calibri" panose="020F0502020204030204" pitchFamily="34" charset="0"/>
                  </a:rPr>
                  <a:t>tcs</a:t>
                </a:r>
                <a:r>
                  <a:rPr lang="en-US" sz="1050" dirty="0">
                    <a:latin typeface="Cambria Math" panose="02040503050406030204" pitchFamily="18" charset="0"/>
                    <a:ea typeface="Cambria Math" panose="02040503050406030204" pitchFamily="18" charset="0"/>
                    <a:cs typeface="Calibri" panose="020F0502020204030204" pitchFamily="34" charset="0"/>
                  </a:rPr>
                  <a:t>: secondary, </a:t>
                </a:r>
                <a:r>
                  <a:rPr lang="en-US" sz="1050" dirty="0" err="1">
                    <a:latin typeface="Cambria Math" panose="02040503050406030204" pitchFamily="18" charset="0"/>
                    <a:ea typeface="Cambria Math" panose="02040503050406030204" pitchFamily="18" charset="0"/>
                    <a:cs typeface="Calibri" panose="020F0502020204030204" pitchFamily="34" charset="0"/>
                  </a:rPr>
                  <a:t>tct</a:t>
                </a:r>
                <a:r>
                  <a:rPr lang="en-US" sz="1050" dirty="0">
                    <a:latin typeface="Cambria Math" panose="02040503050406030204" pitchFamily="18" charset="0"/>
                    <a:ea typeface="Cambria Math" panose="02040503050406030204" pitchFamily="18" charset="0"/>
                    <a:cs typeface="Calibri" panose="020F0502020204030204" pitchFamily="34" charset="0"/>
                  </a:rPr>
                  <a:t>: tertiary,  </a:t>
                </a:r>
                <a:r>
                  <a:rPr lang="en-US" sz="1050" dirty="0" err="1">
                    <a:latin typeface="Cambria Math" panose="02040503050406030204" pitchFamily="18" charset="0"/>
                    <a:ea typeface="Cambria Math" panose="02040503050406030204" pitchFamily="18" charset="0"/>
                    <a:cs typeface="Calibri" panose="020F0502020204030204" pitchFamily="34" charset="0"/>
                  </a:rPr>
                  <a:t>tcr</a:t>
                </a:r>
                <a:r>
                  <a:rPr lang="en-US" sz="1050" dirty="0">
                    <a:latin typeface="Cambria Math" panose="02040503050406030204" pitchFamily="18" charset="0"/>
                    <a:ea typeface="Cambria Math" panose="02040503050406030204" pitchFamily="18" charset="0"/>
                    <a:cs typeface="Calibri" panose="020F0502020204030204" pitchFamily="34" charset="0"/>
                  </a:rPr>
                  <a:t>: synchrotron radiation, h: horizontal, v: vertical, , </a:t>
                </a:r>
                <a14:m>
                  <m:oMath xmlns:m="http://schemas.openxmlformats.org/officeDocument/2006/math">
                    <m:sSub>
                      <m:sSubPr>
                        <m:ctrlPr>
                          <a:rPr lang="en-GB" sz="1050" i="1">
                            <a:latin typeface="Cambria Math" panose="02040503050406030204" pitchFamily="18" charset="0"/>
                          </a:rPr>
                        </m:ctrlPr>
                      </m:sSubPr>
                      <m:e>
                        <m:r>
                          <a:rPr lang="en-GB" sz="1050" i="1">
                            <a:latin typeface="Cambria Math" panose="02040503050406030204" pitchFamily="18" charset="0"/>
                            <a:ea typeface="Cambria Math" panose="02040503050406030204" pitchFamily="18" charset="0"/>
                          </a:rPr>
                          <m:t>𝜎</m:t>
                        </m:r>
                      </m:e>
                      <m:sub>
                        <m:r>
                          <a:rPr lang="en-US" sz="1050" i="1">
                            <a:latin typeface="Cambria Math" panose="02040503050406030204" pitchFamily="18" charset="0"/>
                          </a:rPr>
                          <m:t>𝑀𝑜𝐺𝑟</m:t>
                        </m:r>
                      </m:sub>
                    </m:sSub>
                    <m:r>
                      <a:rPr lang="en-US" sz="1050" i="1">
                        <a:latin typeface="Cambria Math" panose="02040503050406030204" pitchFamily="18" charset="0"/>
                      </a:rPr>
                      <m:t>=</m:t>
                    </m:r>
                    <m:sSup>
                      <m:sSupPr>
                        <m:ctrlPr>
                          <a:rPr lang="en-US" sz="1050" i="1">
                            <a:latin typeface="Cambria Math" panose="02040503050406030204" pitchFamily="18" charset="0"/>
                          </a:rPr>
                        </m:ctrlPr>
                      </m:sSupPr>
                      <m:e>
                        <m:r>
                          <a:rPr lang="en-US" sz="1050" i="1">
                            <a:latin typeface="Cambria Math" panose="02040503050406030204" pitchFamily="18" charset="0"/>
                          </a:rPr>
                          <m:t>10</m:t>
                        </m:r>
                      </m:e>
                      <m:sup>
                        <m:r>
                          <a:rPr lang="en-US" sz="1050" i="1">
                            <a:latin typeface="Cambria Math" panose="02040503050406030204" pitchFamily="18" charset="0"/>
                          </a:rPr>
                          <m:t>6</m:t>
                        </m:r>
                      </m:sup>
                    </m:sSup>
                    <m:r>
                      <a:rPr lang="en-US" sz="1050" i="1">
                        <a:latin typeface="Cambria Math" panose="02040503050406030204" pitchFamily="18" charset="0"/>
                      </a:rPr>
                      <m:t> </m:t>
                    </m:r>
                    <m:r>
                      <a:rPr lang="en-US" sz="1050" i="1">
                        <a:latin typeface="Cambria Math" panose="02040503050406030204" pitchFamily="18" charset="0"/>
                      </a:rPr>
                      <m:t>𝑆</m:t>
                    </m:r>
                    <m:r>
                      <a:rPr lang="en-US" sz="1050" i="1">
                        <a:latin typeface="Cambria Math" panose="02040503050406030204" pitchFamily="18" charset="0"/>
                      </a:rPr>
                      <m:t>/</m:t>
                    </m:r>
                    <m:r>
                      <a:rPr lang="en-US" sz="1050" i="1">
                        <a:latin typeface="Cambria Math" panose="02040503050406030204" pitchFamily="18" charset="0"/>
                      </a:rPr>
                      <m:t>𝑚</m:t>
                    </m:r>
                  </m:oMath>
                </a14:m>
                <a:r>
                  <a:rPr lang="en-GB" sz="1050" dirty="0"/>
                  <a:t>, </a:t>
                </a:r>
                <a14:m>
                  <m:oMath xmlns:m="http://schemas.openxmlformats.org/officeDocument/2006/math">
                    <m:sSub>
                      <m:sSubPr>
                        <m:ctrlPr>
                          <a:rPr lang="en-GB" sz="1050" i="1">
                            <a:latin typeface="Cambria Math" panose="02040503050406030204" pitchFamily="18" charset="0"/>
                          </a:rPr>
                        </m:ctrlPr>
                      </m:sSubPr>
                      <m:e>
                        <m:r>
                          <a:rPr lang="en-GB" sz="1050" i="1">
                            <a:latin typeface="Cambria Math" panose="02040503050406030204" pitchFamily="18" charset="0"/>
                            <a:ea typeface="Cambria Math" panose="02040503050406030204" pitchFamily="18" charset="0"/>
                          </a:rPr>
                          <m:t>𝜎</m:t>
                        </m:r>
                      </m:e>
                      <m:sub>
                        <m:r>
                          <a:rPr lang="en-US" sz="1050" i="1">
                            <a:latin typeface="Cambria Math" panose="02040503050406030204" pitchFamily="18" charset="0"/>
                          </a:rPr>
                          <m:t>𝑀𝑜</m:t>
                        </m:r>
                      </m:sub>
                    </m:sSub>
                    <m:r>
                      <a:rPr lang="en-US" sz="1050" i="1">
                        <a:latin typeface="Cambria Math" panose="02040503050406030204" pitchFamily="18" charset="0"/>
                      </a:rPr>
                      <m:t>=</m:t>
                    </m:r>
                    <m:sSup>
                      <m:sSupPr>
                        <m:ctrlPr>
                          <a:rPr lang="en-US" sz="1050" i="1">
                            <a:latin typeface="Cambria Math" panose="02040503050406030204" pitchFamily="18" charset="0"/>
                          </a:rPr>
                        </m:ctrlPr>
                      </m:sSupPr>
                      <m:e>
                        <m:r>
                          <a:rPr lang="en-US" sz="1050" i="1">
                            <a:latin typeface="Cambria Math" panose="02040503050406030204" pitchFamily="18" charset="0"/>
                          </a:rPr>
                          <m:t>1.8 10</m:t>
                        </m:r>
                      </m:e>
                      <m:sup>
                        <m:r>
                          <a:rPr lang="en-US" sz="1050" i="1">
                            <a:latin typeface="Cambria Math" panose="02040503050406030204" pitchFamily="18" charset="0"/>
                          </a:rPr>
                          <m:t>7 </m:t>
                        </m:r>
                      </m:sup>
                    </m:sSup>
                    <m:r>
                      <a:rPr lang="en-US" sz="1050" i="1">
                        <a:latin typeface="Cambria Math" panose="02040503050406030204" pitchFamily="18" charset="0"/>
                      </a:rPr>
                      <m:t> </m:t>
                    </m:r>
                    <m:r>
                      <a:rPr lang="en-US" sz="1050" i="1">
                        <a:latin typeface="Cambria Math" panose="02040503050406030204" pitchFamily="18" charset="0"/>
                      </a:rPr>
                      <m:t>𝑆</m:t>
                    </m:r>
                    <m:r>
                      <a:rPr lang="en-US" sz="1050" i="1">
                        <a:latin typeface="Cambria Math" panose="02040503050406030204" pitchFamily="18" charset="0"/>
                      </a:rPr>
                      <m:t>/</m:t>
                    </m:r>
                    <m:r>
                      <a:rPr lang="en-US" sz="1050" i="1">
                        <a:latin typeface="Cambria Math" panose="02040503050406030204" pitchFamily="18" charset="0"/>
                      </a:rPr>
                      <m:t>𝑚</m:t>
                    </m:r>
                  </m:oMath>
                </a14:m>
                <a:r>
                  <a:rPr lang="en-GB" sz="1050" dirty="0"/>
                  <a:t>, </a:t>
                </a:r>
                <a14:m>
                  <m:oMath xmlns:m="http://schemas.openxmlformats.org/officeDocument/2006/math">
                    <m:sSub>
                      <m:sSubPr>
                        <m:ctrlPr>
                          <a:rPr lang="en-GB" sz="1050" i="1" smtClean="0">
                            <a:latin typeface="Cambria Math" panose="02040503050406030204" pitchFamily="18" charset="0"/>
                          </a:rPr>
                        </m:ctrlPr>
                      </m:sSubPr>
                      <m:e>
                        <m:r>
                          <a:rPr lang="en-GB" sz="1050" i="1" smtClean="0">
                            <a:latin typeface="Cambria Math" panose="02040503050406030204" pitchFamily="18" charset="0"/>
                            <a:ea typeface="Cambria Math" panose="02040503050406030204" pitchFamily="18" charset="0"/>
                          </a:rPr>
                          <m:t>𝜎</m:t>
                        </m:r>
                      </m:e>
                      <m:sub>
                        <m:r>
                          <a:rPr lang="en-US" sz="1050" b="0" i="1" smtClean="0">
                            <a:latin typeface="Cambria Math" panose="02040503050406030204" pitchFamily="18" charset="0"/>
                            <a:ea typeface="Cambria Math" panose="02040503050406030204" pitchFamily="18" charset="0"/>
                          </a:rPr>
                          <m:t>𝑖𝑛𝑒𝑟𝑚𝑒𝑡</m:t>
                        </m:r>
                        <m:r>
                          <a:rPr lang="en-US" sz="1050" b="0" i="1" smtClean="0">
                            <a:latin typeface="Cambria Math" panose="02040503050406030204" pitchFamily="18" charset="0"/>
                            <a:ea typeface="Cambria Math" panose="02040503050406030204" pitchFamily="18" charset="0"/>
                          </a:rPr>
                          <m:t>180</m:t>
                        </m:r>
                      </m:sub>
                    </m:sSub>
                    <m:r>
                      <a:rPr lang="en-US" sz="1050" b="0" i="1" smtClean="0">
                        <a:latin typeface="Cambria Math" panose="02040503050406030204" pitchFamily="18" charset="0"/>
                      </a:rPr>
                      <m:t>=</m:t>
                    </m:r>
                    <m:sSup>
                      <m:sSupPr>
                        <m:ctrlPr>
                          <a:rPr lang="en-US" sz="1050" b="0" i="1" smtClean="0">
                            <a:latin typeface="Cambria Math" panose="02040503050406030204" pitchFamily="18" charset="0"/>
                          </a:rPr>
                        </m:ctrlPr>
                      </m:sSupPr>
                      <m:e>
                        <m:r>
                          <a:rPr lang="en-US" sz="1050" b="0" i="1" smtClean="0">
                            <a:latin typeface="Cambria Math" panose="02040503050406030204" pitchFamily="18" charset="0"/>
                          </a:rPr>
                          <m:t>1.05 10</m:t>
                        </m:r>
                      </m:e>
                      <m:sup>
                        <m:r>
                          <a:rPr lang="en-US" sz="1050" b="0" i="1" smtClean="0">
                            <a:latin typeface="Cambria Math" panose="02040503050406030204" pitchFamily="18" charset="0"/>
                          </a:rPr>
                          <m:t>7 </m:t>
                        </m:r>
                      </m:sup>
                    </m:sSup>
                    <m:r>
                      <a:rPr lang="en-US" sz="1050" b="0" i="1" smtClean="0">
                        <a:latin typeface="Cambria Math" panose="02040503050406030204" pitchFamily="18" charset="0"/>
                      </a:rPr>
                      <m:t> </m:t>
                    </m:r>
                    <m:r>
                      <a:rPr lang="en-US" sz="1050" b="0" i="1" smtClean="0">
                        <a:latin typeface="Cambria Math" panose="02040503050406030204" pitchFamily="18" charset="0"/>
                      </a:rPr>
                      <m:t>𝑆</m:t>
                    </m:r>
                    <m:r>
                      <a:rPr lang="en-US" sz="1050" b="0" i="1" smtClean="0">
                        <a:latin typeface="Cambria Math" panose="02040503050406030204" pitchFamily="18" charset="0"/>
                      </a:rPr>
                      <m:t>/</m:t>
                    </m:r>
                    <m:r>
                      <a:rPr lang="en-US" sz="1050" b="0" i="1" smtClean="0">
                        <a:latin typeface="Cambria Math" panose="02040503050406030204" pitchFamily="18" charset="0"/>
                      </a:rPr>
                      <m:t>𝑚</m:t>
                    </m:r>
                  </m:oMath>
                </a14:m>
                <a:r>
                  <a:rPr lang="en-US" sz="1050" dirty="0"/>
                  <a:t>.</a:t>
                </a:r>
                <a:endParaRPr lang="en-GB" dirty="0"/>
              </a:p>
              <a:p>
                <a:endParaRPr lang="en-US" sz="1050" dirty="0"/>
              </a:p>
            </p:txBody>
          </p:sp>
        </mc:Choice>
        <mc:Fallback xmlns="">
          <p:sp>
            <p:nvSpPr>
              <p:cNvPr id="15" name="TextBox 14">
                <a:extLst>
                  <a:ext uri="{FF2B5EF4-FFF2-40B4-BE49-F238E27FC236}">
                    <a16:creationId xmlns:a16="http://schemas.microsoft.com/office/drawing/2014/main" id="{923E13F9-B94E-3381-0729-08D99331B2E4}"/>
                  </a:ext>
                </a:extLst>
              </p:cNvPr>
              <p:cNvSpPr txBox="1">
                <a:spLocks noRot="1" noChangeAspect="1" noMove="1" noResize="1" noEditPoints="1" noAdjustHandles="1" noChangeArrowheads="1" noChangeShapeType="1" noTextEdit="1"/>
              </p:cNvSpPr>
              <p:nvPr/>
            </p:nvSpPr>
            <p:spPr>
              <a:xfrm>
                <a:off x="822767" y="5844602"/>
                <a:ext cx="6868326" cy="577081"/>
              </a:xfrm>
              <a:prstGeom prst="rect">
                <a:avLst/>
              </a:prstGeom>
              <a:blipFill>
                <a:blip r:embed="rId9"/>
                <a:stretch>
                  <a:fillRect t="-1064"/>
                </a:stretch>
              </a:blipFill>
            </p:spPr>
            <p:txBody>
              <a:bodyPr/>
              <a:lstStyle/>
              <a:p>
                <a:r>
                  <a:rPr lang="en-GB">
                    <a:noFill/>
                  </a:rPr>
                  <a:t> </a:t>
                </a:r>
              </a:p>
            </p:txBody>
          </p:sp>
        </mc:Fallback>
      </mc:AlternateContent>
      <p:sp>
        <p:nvSpPr>
          <p:cNvPr id="23" name="TextBox 22">
            <a:extLst>
              <a:ext uri="{FF2B5EF4-FFF2-40B4-BE49-F238E27FC236}">
                <a16:creationId xmlns:a16="http://schemas.microsoft.com/office/drawing/2014/main" id="{30664EBE-C729-6C26-3396-84CF8A685475}"/>
              </a:ext>
            </a:extLst>
          </p:cNvPr>
          <p:cNvSpPr txBox="1"/>
          <p:nvPr/>
        </p:nvSpPr>
        <p:spPr>
          <a:xfrm>
            <a:off x="8184361" y="6081494"/>
            <a:ext cx="3866560" cy="276999"/>
          </a:xfrm>
          <a:prstGeom prst="rect">
            <a:avLst/>
          </a:prstGeom>
          <a:noFill/>
        </p:spPr>
        <p:txBody>
          <a:bodyPr wrap="square">
            <a:spAutoFit/>
          </a:bodyPr>
          <a:lstStyle/>
          <a:p>
            <a:r>
              <a:rPr lang="en-US" sz="1200" dirty="0">
                <a:latin typeface="Calibri Light" panose="020F0302020204030204" pitchFamily="34" charset="0"/>
                <a:ea typeface="Calibri Light" panose="020F0302020204030204" pitchFamily="34" charset="0"/>
                <a:cs typeface="Calibri Light" panose="020F0302020204030204" pitchFamily="34" charset="0"/>
              </a:rPr>
              <a:t>C</a:t>
            </a:r>
            <a:r>
              <a:rPr lang="en-GB" sz="1200" dirty="0" err="1">
                <a:latin typeface="Calibri Light" panose="020F0302020204030204" pitchFamily="34" charset="0"/>
                <a:ea typeface="Calibri Light" panose="020F0302020204030204" pitchFamily="34" charset="0"/>
                <a:cs typeface="Calibri Light" panose="020F0302020204030204" pitchFamily="34" charset="0"/>
              </a:rPr>
              <a:t>ourtesy</a:t>
            </a:r>
            <a:r>
              <a:rPr lang="en-GB" sz="1200" dirty="0">
                <a:latin typeface="Calibri Light" panose="020F0302020204030204" pitchFamily="34" charset="0"/>
                <a:ea typeface="Calibri Light" panose="020F0302020204030204" pitchFamily="34" charset="0"/>
                <a:cs typeface="Calibri Light" panose="020F0302020204030204" pitchFamily="34" charset="0"/>
              </a:rPr>
              <a:t> of Giacomo </a:t>
            </a:r>
            <a:r>
              <a:rPr lang="en-GB" sz="1200" dirty="0" err="1">
                <a:latin typeface="Calibri Light" panose="020F0302020204030204" pitchFamily="34" charset="0"/>
                <a:ea typeface="Calibri Light" panose="020F0302020204030204" pitchFamily="34" charset="0"/>
                <a:cs typeface="Calibri Light" panose="020F0302020204030204" pitchFamily="34" charset="0"/>
              </a:rPr>
              <a:t>Broggi</a:t>
            </a:r>
            <a:r>
              <a:rPr lang="en-GB" sz="1200" dirty="0">
                <a:latin typeface="Calibri Light" panose="020F0302020204030204" pitchFamily="34" charset="0"/>
                <a:ea typeface="Calibri Light" panose="020F0302020204030204" pitchFamily="34" charset="0"/>
                <a:cs typeface="Calibri Light" panose="020F0302020204030204" pitchFamily="34" charset="0"/>
              </a:rPr>
              <a:t> and the entire collimation team</a:t>
            </a:r>
          </a:p>
        </p:txBody>
      </p:sp>
      <p:sp>
        <p:nvSpPr>
          <p:cNvPr id="24" name="Rectangle 23">
            <a:extLst>
              <a:ext uri="{FF2B5EF4-FFF2-40B4-BE49-F238E27FC236}">
                <a16:creationId xmlns:a16="http://schemas.microsoft.com/office/drawing/2014/main" id="{7247741F-5604-936D-F1D7-DCF40574D7FE}"/>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rrow: Pentagon 24">
            <a:extLst>
              <a:ext uri="{FF2B5EF4-FFF2-40B4-BE49-F238E27FC236}">
                <a16:creationId xmlns:a16="http://schemas.microsoft.com/office/drawing/2014/main" id="{9B17270B-F078-6756-B10A-546E9BA86687}"/>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6" name="Arrow: Pentagon 25">
            <a:extLst>
              <a:ext uri="{FF2B5EF4-FFF2-40B4-BE49-F238E27FC236}">
                <a16:creationId xmlns:a16="http://schemas.microsoft.com/office/drawing/2014/main" id="{7BAB2241-E170-E57F-9E60-93652173D69E}"/>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7" name="Arrow: Pentagon 26">
            <a:extLst>
              <a:ext uri="{FF2B5EF4-FFF2-40B4-BE49-F238E27FC236}">
                <a16:creationId xmlns:a16="http://schemas.microsoft.com/office/drawing/2014/main" id="{E0FF833A-C6B2-55E7-CE56-D3CB6EE4A152}"/>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AEF577BE-566A-C01A-5CD7-2BDB8DC5D628}"/>
              </a:ext>
            </a:extLst>
          </p:cNvPr>
          <p:cNvSpPr/>
          <p:nvPr/>
        </p:nvSpPr>
        <p:spPr>
          <a:xfrm>
            <a:off x="9035225" y="-11904"/>
            <a:ext cx="3118675"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p>
        </p:txBody>
      </p:sp>
      <p:sp>
        <p:nvSpPr>
          <p:cNvPr id="32" name="TextBox 31">
            <a:extLst>
              <a:ext uri="{FF2B5EF4-FFF2-40B4-BE49-F238E27FC236}">
                <a16:creationId xmlns:a16="http://schemas.microsoft.com/office/drawing/2014/main" id="{4B78EC59-BCC1-13BF-471B-59C5FB7BBEAC}"/>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32</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 name="TextBox 1">
            <a:extLst>
              <a:ext uri="{FF2B5EF4-FFF2-40B4-BE49-F238E27FC236}">
                <a16:creationId xmlns:a16="http://schemas.microsoft.com/office/drawing/2014/main" id="{F0FAE71F-8C47-07D7-9C88-72EDD95DDD69}"/>
              </a:ext>
            </a:extLst>
          </p:cNvPr>
          <p:cNvSpPr txBox="1"/>
          <p:nvPr/>
        </p:nvSpPr>
        <p:spPr>
          <a:xfrm>
            <a:off x="7940520" y="2748115"/>
            <a:ext cx="3550439" cy="1200329"/>
          </a:xfrm>
          <a:prstGeom prst="rect">
            <a:avLst/>
          </a:prstGeom>
          <a:noFill/>
        </p:spPr>
        <p:txBody>
          <a:bodyPr wrap="square">
            <a:spAutoFit/>
          </a:bodyPr>
          <a:lstStyle/>
          <a:p>
            <a:pPr lvl="1" algn="ctr"/>
            <a:r>
              <a:rPr lang="en-US" dirty="0">
                <a:solidFill>
                  <a:prstClr val="black"/>
                </a:solidFill>
                <a:latin typeface="Calibri Light" panose="020F0302020204030204" pitchFamily="34" charset="0"/>
                <a:ea typeface="Calibri Light" panose="020F0302020204030204" pitchFamily="34" charset="0"/>
                <a:cs typeface="Calibri Light" panose="020F0302020204030204" pitchFamily="34" charset="0"/>
              </a:rPr>
              <a:t>Co</a:t>
            </a:r>
            <a:r>
              <a:rPr lang="en-GB" dirty="0" err="1">
                <a:solidFill>
                  <a:prstClr val="black"/>
                </a:solidFill>
                <a:latin typeface="Calibri Light" panose="020F0302020204030204" pitchFamily="34" charset="0"/>
                <a:ea typeface="Calibri Light" panose="020F0302020204030204" pitchFamily="34" charset="0"/>
                <a:cs typeface="Calibri Light" panose="020F0302020204030204" pitchFamily="34" charset="0"/>
              </a:rPr>
              <a:t>mpared</a:t>
            </a:r>
            <a:r>
              <a:rPr lang="en-GB" dirty="0">
                <a:solidFill>
                  <a:prstClr val="black"/>
                </a:solidFill>
                <a:latin typeface="Calibri Light" panose="020F0302020204030204" pitchFamily="34" charset="0"/>
                <a:ea typeface="Calibri Light" panose="020F0302020204030204" pitchFamily="34" charset="0"/>
                <a:cs typeface="Calibri Light" panose="020F0302020204030204" pitchFamily="34" charset="0"/>
              </a:rPr>
              <a:t> to the previous scenario for </a:t>
            </a:r>
            <a:r>
              <a:rPr lang="en-US" b="1" dirty="0">
                <a:solidFill>
                  <a:srgbClr val="C00000"/>
                </a:solidFill>
                <a:latin typeface="Calibri Light" panose="020F0302020204030204" pitchFamily="34" charset="0"/>
                <a:ea typeface="Calibri Light" panose="020F0302020204030204" pitchFamily="34" charset="0"/>
                <a:cs typeface="Calibri Light" panose="020F0302020204030204" pitchFamily="34" charset="0"/>
              </a:rPr>
              <a:t>tcp.v.b1</a:t>
            </a:r>
            <a:r>
              <a:rPr lang="en-GB" dirty="0">
                <a:solidFill>
                  <a:prstClr val="black"/>
                </a:solidFill>
                <a:latin typeface="Calibri Light" panose="020F0302020204030204" pitchFamily="34" charset="0"/>
                <a:ea typeface="Calibri Light" panose="020F0302020204030204" pitchFamily="34" charset="0"/>
                <a:cs typeface="Calibri Light" panose="020F0302020204030204" pitchFamily="34" charset="0"/>
              </a:rPr>
              <a:t>, there was a decrease in the </a:t>
            </a:r>
            <a:r>
              <a:rPr lang="en-GB" b="1" dirty="0">
                <a:solidFill>
                  <a:prstClr val="black"/>
                </a:solidFill>
                <a:latin typeface="Calibri Light" panose="020F0302020204030204" pitchFamily="34" charset="0"/>
                <a:ea typeface="Calibri Light" panose="020F0302020204030204" pitchFamily="34" charset="0"/>
                <a:cs typeface="Calibri Light" panose="020F0302020204030204" pitchFamily="34" charset="0"/>
              </a:rPr>
              <a:t>half-gap</a:t>
            </a:r>
            <a:r>
              <a:rPr lang="en-GB" dirty="0">
                <a:solidFill>
                  <a:prstClr val="black"/>
                </a:solidFill>
                <a:latin typeface="Calibri Light" panose="020F0302020204030204" pitchFamily="34" charset="0"/>
                <a:ea typeface="Calibri Light" panose="020F0302020204030204" pitchFamily="34" charset="0"/>
                <a:cs typeface="Calibri Light" panose="020F0302020204030204" pitchFamily="34" charset="0"/>
              </a:rPr>
              <a:t>:</a:t>
            </a:r>
          </a:p>
          <a:p>
            <a:pPr lvl="1" algn="ctr"/>
            <a:r>
              <a:rPr kumimoji="0" lang="en-US" b="0" u="none" strike="noStrike" kern="1200" cap="none" spc="0" normalizeH="0" baseline="0" noProof="0" dirty="0">
                <a:ln>
                  <a:noFill/>
                </a:ln>
                <a:effectLst/>
                <a:uLnTx/>
                <a:uFillTx/>
                <a:latin typeface="Cambria Math" panose="02040503050406030204" pitchFamily="18" charset="0"/>
                <a:ea typeface="Cambria Math" panose="02040503050406030204" pitchFamily="18" charset="0"/>
                <a:cs typeface="Calibri Light" panose="020F0302020204030204" pitchFamily="34" charset="0"/>
              </a:rPr>
              <a:t>2.4 mm </a:t>
            </a:r>
            <a:r>
              <a:rPr kumimoji="0" lang="en-US" b="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a:t>
            </a:r>
            <a:r>
              <a:rPr kumimoji="0" lang="en-US" b="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a:t>
            </a:r>
            <a:r>
              <a:rPr lang="en-US" b="0" dirty="0">
                <a:latin typeface="Cambria Math" panose="02040503050406030204" pitchFamily="18" charset="0"/>
                <a:ea typeface="Cambria Math" panose="02040503050406030204" pitchFamily="18" charset="0"/>
                <a:cs typeface="Calibri Light" panose="020F0302020204030204" pitchFamily="34" charset="0"/>
              </a:rPr>
              <a:t>1.3</a:t>
            </a:r>
            <a:r>
              <a:rPr kumimoji="0" lang="en-US" u="none" strike="noStrike" kern="1200" cap="none" spc="0" normalizeH="0" baseline="0" noProof="0" dirty="0">
                <a:ln>
                  <a:noFill/>
                </a:ln>
                <a:effectLst/>
                <a:uLnTx/>
                <a:uFillTx/>
                <a:latin typeface="Cambria Math" panose="02040503050406030204" pitchFamily="18" charset="0"/>
                <a:ea typeface="Cambria Math" panose="02040503050406030204" pitchFamily="18" charset="0"/>
                <a:cs typeface="Calibri Light" panose="020F0302020204030204" pitchFamily="34" charset="0"/>
              </a:rPr>
              <a:t> mm</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F6D4427-FCBF-01B2-D2DA-D6155EA44C43}"/>
                  </a:ext>
                </a:extLst>
              </p:cNvPr>
              <p:cNvSpPr txBox="1"/>
              <p:nvPr/>
            </p:nvSpPr>
            <p:spPr>
              <a:xfrm>
                <a:off x="7940520" y="4254170"/>
                <a:ext cx="3550439" cy="671787"/>
              </a:xfrm>
              <a:prstGeom prst="rect">
                <a:avLst/>
              </a:prstGeom>
              <a:noFill/>
            </p:spPr>
            <p:txBody>
              <a:bodyPr wrap="square">
                <a:spAutoFit/>
              </a:bodyPr>
              <a:lstStyle/>
              <a:p>
                <a:pPr lvl="1" algn="ctr"/>
                <a:r>
                  <a:rPr lang="en-US" dirty="0">
                    <a:solidFill>
                      <a:prstClr val="black"/>
                    </a:solidFill>
                    <a:latin typeface="Calibri Light" panose="020F0302020204030204" pitchFamily="34" charset="0"/>
                    <a:ea typeface="Calibri Light" panose="020F0302020204030204" pitchFamily="34" charset="0"/>
                    <a:cs typeface="Calibri Light" panose="020F0302020204030204" pitchFamily="34" charset="0"/>
                  </a:rPr>
                  <a:t>Decrease of </a:t>
                </a:r>
                <a14:m>
                  <m:oMath xmlns:m="http://schemas.openxmlformats.org/officeDocument/2006/math">
                    <m:sSub>
                      <m:sSubPr>
                        <m:ctrlPr>
                          <a:rPr lang="en-GB" sz="1800" i="1" dirty="0" smtClean="0">
                            <a:solidFill>
                              <a:schemeClr val="tx1"/>
                            </a:solidFill>
                            <a:latin typeface="Cambria Math" panose="02040503050406030204" pitchFamily="18" charset="0"/>
                            <a:ea typeface="Cambria Math" panose="02040503050406030204" pitchFamily="18" charset="0"/>
                          </a:rPr>
                        </m:ctrlPr>
                      </m:sSubPr>
                      <m:e>
                        <m:r>
                          <m:rPr>
                            <m:nor/>
                          </m:rPr>
                          <a:rPr lang="en-GB" sz="1800" dirty="0" smtClean="0">
                            <a:solidFill>
                              <a:schemeClr val="tx1"/>
                            </a:solidFill>
                            <a:latin typeface="Cambria Math" panose="02040503050406030204" pitchFamily="18" charset="0"/>
                            <a:ea typeface="Cambria Math" panose="02040503050406030204" pitchFamily="18" charset="0"/>
                          </a:rPr>
                          <m:t>β</m:t>
                        </m:r>
                      </m:e>
                      <m:sub>
                        <m:r>
                          <a:rPr lang="fr-CH" sz="1800" b="1" i="1" dirty="0" smtClean="0">
                            <a:solidFill>
                              <a:schemeClr val="tx1"/>
                            </a:solidFill>
                            <a:latin typeface="Cambria Math" panose="02040503050406030204" pitchFamily="18" charset="0"/>
                            <a:ea typeface="Cambria Math" panose="02040503050406030204" pitchFamily="18" charset="0"/>
                          </a:rPr>
                          <m:t>𝒚</m:t>
                        </m:r>
                      </m:sub>
                    </m:sSub>
                  </m:oMath>
                </a14:m>
                <a:r>
                  <a:rPr lang="en-US" sz="1800" dirty="0">
                    <a:solidFill>
                      <a:prstClr val="black"/>
                    </a:solidFill>
                    <a:latin typeface="Calibri Light" panose="020F0302020204030204" pitchFamily="34" charset="0"/>
                    <a:ea typeface="Calibri Light" panose="020F0302020204030204" pitchFamily="34" charset="0"/>
                    <a:cs typeface="Calibri Light" panose="020F0302020204030204" pitchFamily="34" charset="0"/>
                  </a:rPr>
                  <a:t>:</a:t>
                </a:r>
              </a:p>
              <a:p>
                <a:pPr lvl="1" algn="ctr"/>
                <a:r>
                  <a:rPr lang="en-US" dirty="0">
                    <a:latin typeface="Cambria Math" panose="02040503050406030204" pitchFamily="18" charset="0"/>
                    <a:ea typeface="Cambria Math" panose="02040503050406030204" pitchFamily="18" charset="0"/>
                    <a:cs typeface="Calibri Light" panose="020F0302020204030204" pitchFamily="34" charset="0"/>
                  </a:rPr>
                  <a:t>756.98</a:t>
                </a:r>
                <a:r>
                  <a:rPr kumimoji="0" lang="en-US" b="0" u="none" strike="noStrike" kern="1200" cap="none" spc="0" normalizeH="0" baseline="0" noProof="0" dirty="0">
                    <a:ln>
                      <a:noFill/>
                    </a:ln>
                    <a:effectLst/>
                    <a:uLnTx/>
                    <a:uFillTx/>
                    <a:latin typeface="Cambria Math" panose="02040503050406030204" pitchFamily="18" charset="0"/>
                    <a:ea typeface="Cambria Math" panose="02040503050406030204" pitchFamily="18" charset="0"/>
                    <a:cs typeface="Calibri Light" panose="020F0302020204030204" pitchFamily="34" charset="0"/>
                  </a:rPr>
                  <a:t> m </a:t>
                </a:r>
                <a:r>
                  <a:rPr kumimoji="0" lang="en-US" b="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a:t>
                </a:r>
                <a:r>
                  <a:rPr kumimoji="0" lang="en-US" b="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a:t>
                </a:r>
                <a:r>
                  <a:rPr kumimoji="0" lang="en-US" u="none" strike="noStrike" kern="1200" cap="none" spc="0" normalizeH="0" baseline="0" noProof="0" dirty="0">
                    <a:ln>
                      <a:noFill/>
                    </a:ln>
                    <a:effectLst/>
                    <a:uLnTx/>
                    <a:uFillTx/>
                    <a:latin typeface="Cambria Math" panose="02040503050406030204" pitchFamily="18" charset="0"/>
                    <a:ea typeface="Cambria Math" panose="02040503050406030204" pitchFamily="18" charset="0"/>
                    <a:cs typeface="Calibri Light" panose="020F0302020204030204" pitchFamily="34" charset="0"/>
                  </a:rPr>
                  <a:t>325.49 m</a:t>
                </a:r>
              </a:p>
            </p:txBody>
          </p:sp>
        </mc:Choice>
        <mc:Fallback xmlns="">
          <p:sp>
            <p:nvSpPr>
              <p:cNvPr id="4" name="TextBox 3">
                <a:extLst>
                  <a:ext uri="{FF2B5EF4-FFF2-40B4-BE49-F238E27FC236}">
                    <a16:creationId xmlns:a16="http://schemas.microsoft.com/office/drawing/2014/main" id="{9F6D4427-FCBF-01B2-D2DA-D6155EA44C43}"/>
                  </a:ext>
                </a:extLst>
              </p:cNvPr>
              <p:cNvSpPr txBox="1">
                <a:spLocks noRot="1" noChangeAspect="1" noMove="1" noResize="1" noEditPoints="1" noAdjustHandles="1" noChangeArrowheads="1" noChangeShapeType="1" noTextEdit="1"/>
              </p:cNvSpPr>
              <p:nvPr/>
            </p:nvSpPr>
            <p:spPr>
              <a:xfrm>
                <a:off x="7940520" y="4254170"/>
                <a:ext cx="3550439" cy="671787"/>
              </a:xfrm>
              <a:prstGeom prst="rect">
                <a:avLst/>
              </a:prstGeom>
              <a:blipFill>
                <a:blip r:embed="rId10"/>
                <a:stretch>
                  <a:fillRect t="-4545" b="-13636"/>
                </a:stretch>
              </a:blipFill>
            </p:spPr>
            <p:txBody>
              <a:bodyPr/>
              <a:lstStyle/>
              <a:p>
                <a:r>
                  <a:rPr lang="en-GB">
                    <a:noFill/>
                  </a:rPr>
                  <a:t> </a:t>
                </a:r>
              </a:p>
            </p:txBody>
          </p:sp>
        </mc:Fallback>
      </mc:AlternateContent>
    </p:spTree>
    <p:extLst>
      <p:ext uri="{BB962C8B-B14F-4D97-AF65-F5344CB8AC3E}">
        <p14:creationId xmlns:p14="http://schemas.microsoft.com/office/powerpoint/2010/main" val="391285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6A9F90-16E3-C991-82AF-199958320AA1}"/>
            </a:ext>
          </a:extLst>
        </p:cNvPr>
        <p:cNvGrpSpPr/>
        <p:nvPr/>
      </p:nvGrpSpPr>
      <p:grpSpPr>
        <a:xfrm>
          <a:off x="0" y="0"/>
          <a:ext cx="0" cy="0"/>
          <a:chOff x="0" y="0"/>
          <a:chExt cx="0" cy="0"/>
        </a:xfrm>
      </p:grpSpPr>
      <p:grpSp>
        <p:nvGrpSpPr>
          <p:cNvPr id="11" name="Group 10">
            <a:extLst>
              <a:ext uri="{FF2B5EF4-FFF2-40B4-BE49-F238E27FC236}">
                <a16:creationId xmlns:a16="http://schemas.microsoft.com/office/drawing/2014/main" id="{66537925-C094-E7DE-B2DB-7C29FAEF2222}"/>
              </a:ext>
            </a:extLst>
          </p:cNvPr>
          <p:cNvGrpSpPr/>
          <p:nvPr/>
        </p:nvGrpSpPr>
        <p:grpSpPr>
          <a:xfrm>
            <a:off x="0" y="6364995"/>
            <a:ext cx="12192000" cy="565697"/>
            <a:chOff x="0" y="6364995"/>
            <a:chExt cx="12192000" cy="565697"/>
          </a:xfrm>
        </p:grpSpPr>
        <p:sp>
          <p:nvSpPr>
            <p:cNvPr id="12" name="Rectangle 11">
              <a:extLst>
                <a:ext uri="{FF2B5EF4-FFF2-40B4-BE49-F238E27FC236}">
                  <a16:creationId xmlns:a16="http://schemas.microsoft.com/office/drawing/2014/main" id="{15466848-1436-C263-AB52-50CF3C9EC6D7}"/>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oogle Shape;58;p13">
              <a:extLst>
                <a:ext uri="{FF2B5EF4-FFF2-40B4-BE49-F238E27FC236}">
                  <a16:creationId xmlns:a16="http://schemas.microsoft.com/office/drawing/2014/main" id="{8BC6DC55-1D7B-D9DD-49CA-7312963BEC58}"/>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4" name="Picture 2">
              <a:extLst>
                <a:ext uri="{FF2B5EF4-FFF2-40B4-BE49-F238E27FC236}">
                  <a16:creationId xmlns:a16="http://schemas.microsoft.com/office/drawing/2014/main" id="{4D79722C-B7FE-379C-2A03-535575AFA0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4DCD010-B7CF-20F9-DC35-68DD6700F287}"/>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EE29F810-9257-01D4-4D65-25D43F8E47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2F127968-71DD-215A-4466-0BAF971DE83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3" name="Rectangle 22">
            <a:extLst>
              <a:ext uri="{FF2B5EF4-FFF2-40B4-BE49-F238E27FC236}">
                <a16:creationId xmlns:a16="http://schemas.microsoft.com/office/drawing/2014/main" id="{3B88A490-BBAB-FE99-A43A-EDEDF0992D5A}"/>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Pentagon 23">
            <a:extLst>
              <a:ext uri="{FF2B5EF4-FFF2-40B4-BE49-F238E27FC236}">
                <a16:creationId xmlns:a16="http://schemas.microsoft.com/office/drawing/2014/main" id="{B3C3CF68-B835-1802-5413-28B47D4EE675}"/>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5" name="Arrow: Pentagon 24">
            <a:extLst>
              <a:ext uri="{FF2B5EF4-FFF2-40B4-BE49-F238E27FC236}">
                <a16:creationId xmlns:a16="http://schemas.microsoft.com/office/drawing/2014/main" id="{7DAD0DC7-20A3-4597-2154-B5E38544889C}"/>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6" name="Arrow: Pentagon 25">
            <a:extLst>
              <a:ext uri="{FF2B5EF4-FFF2-40B4-BE49-F238E27FC236}">
                <a16:creationId xmlns:a16="http://schemas.microsoft.com/office/drawing/2014/main" id="{0257A51F-2F1C-4E8D-9957-526AD4906264}"/>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7" name="Arrow: Pentagon 26">
            <a:extLst>
              <a:ext uri="{FF2B5EF4-FFF2-40B4-BE49-F238E27FC236}">
                <a16:creationId xmlns:a16="http://schemas.microsoft.com/office/drawing/2014/main" id="{34930096-6628-5298-7DB2-214A2EF81436}"/>
              </a:ext>
            </a:extLst>
          </p:cNvPr>
          <p:cNvSpPr/>
          <p:nvPr/>
        </p:nvSpPr>
        <p:spPr>
          <a:xfrm>
            <a:off x="9035225" y="-11904"/>
            <a:ext cx="3118675"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p>
        </p:txBody>
      </p:sp>
      <p:sp>
        <p:nvSpPr>
          <p:cNvPr id="28" name="TextBox 27">
            <a:extLst>
              <a:ext uri="{FF2B5EF4-FFF2-40B4-BE49-F238E27FC236}">
                <a16:creationId xmlns:a16="http://schemas.microsoft.com/office/drawing/2014/main" id="{8FE7E936-2A33-493B-46FE-91B4B69FD68E}"/>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Next steps and ongoing activities</a:t>
            </a:r>
            <a:endParaRPr lang="en-GB" sz="3600" dirty="0">
              <a:solidFill>
                <a:srgbClr val="0C343D"/>
              </a:solidFill>
              <a:latin typeface="Calisto MT" panose="02040603050505030304" pitchFamily="18" charset="0"/>
            </a:endParaRPr>
          </a:p>
        </p:txBody>
      </p:sp>
      <p:cxnSp>
        <p:nvCxnSpPr>
          <p:cNvPr id="29" name="Straight Connector 28">
            <a:extLst>
              <a:ext uri="{FF2B5EF4-FFF2-40B4-BE49-F238E27FC236}">
                <a16:creationId xmlns:a16="http://schemas.microsoft.com/office/drawing/2014/main" id="{10BB8FD7-2B4F-025D-6866-A154C7E24759}"/>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363F716F-29FF-0B47-35BD-E232D559D6F2}"/>
              </a:ext>
            </a:extLst>
          </p:cNvPr>
          <p:cNvSpPr txBox="1"/>
          <p:nvPr/>
        </p:nvSpPr>
        <p:spPr>
          <a:xfrm>
            <a:off x="260005" y="1108106"/>
            <a:ext cx="11468169" cy="4216539"/>
          </a:xfrm>
          <a:prstGeom prst="rect">
            <a:avLst/>
          </a:prstGeom>
          <a:noFill/>
        </p:spPr>
        <p:txBody>
          <a:bodyPr wrap="square">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a:t>
            </a:r>
            <a:r>
              <a:rPr lang="en-GB" sz="16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Model Updates &amp; Implementation:</a:t>
            </a: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GB" sz="1600" b="1" dirty="0">
                <a:latin typeface="Calibri Light" panose="020F0302020204030204" pitchFamily="34" charset="0"/>
                <a:ea typeface="Calibri Light" panose="020F0302020204030204" pitchFamily="34" charset="0"/>
                <a:cs typeface="Calibri Light" panose="020F0302020204030204" pitchFamily="34" charset="0"/>
              </a:rPr>
              <a:t>Continuous update </a:t>
            </a:r>
            <a:r>
              <a:rPr lang="en-GB" sz="1600" dirty="0">
                <a:latin typeface="Calibri Light" panose="020F0302020204030204" pitchFamily="34" charset="0"/>
                <a:ea typeface="Calibri Light" panose="020F0302020204030204" pitchFamily="34" charset="0"/>
                <a:cs typeface="Calibri Light" panose="020F0302020204030204" pitchFamily="34" charset="0"/>
              </a:rPr>
              <a:t>of impedance and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wakefield</a:t>
            </a:r>
            <a:r>
              <a:rPr lang="en-GB" sz="1600" dirty="0">
                <a:latin typeface="Calibri Light" panose="020F0302020204030204" pitchFamily="34" charset="0"/>
                <a:ea typeface="Calibri Light" panose="020F0302020204030204" pitchFamily="34" charset="0"/>
                <a:cs typeface="Calibri Light" panose="020F0302020204030204" pitchFamily="34" charset="0"/>
              </a:rPr>
              <a:t> models in </a:t>
            </a:r>
            <a:r>
              <a:rPr lang="en-GB" sz="1600" b="1" dirty="0" err="1">
                <a:latin typeface="Calibri Light" panose="020F0302020204030204" pitchFamily="34" charset="0"/>
                <a:ea typeface="Calibri Light" panose="020F0302020204030204" pitchFamily="34" charset="0"/>
                <a:cs typeface="Calibri Light" panose="020F0302020204030204" pitchFamily="34" charset="0"/>
              </a:rPr>
              <a:t>Xwakes</a:t>
            </a:r>
            <a:r>
              <a:rPr lang="en-GB" sz="1600" dirty="0">
                <a:latin typeface="Calibri Light" panose="020F0302020204030204" pitchFamily="34" charset="0"/>
                <a:ea typeface="Calibri Light" panose="020F0302020204030204" pitchFamily="34" charset="0"/>
                <a:cs typeface="Calibri Light" panose="020F0302020204030204" pitchFamily="34" charset="0"/>
              </a:rPr>
              <a:t>. </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Ensure model </a:t>
            </a:r>
            <a:r>
              <a:rPr lang="en-GB" sz="1600" b="1" dirty="0">
                <a:latin typeface="Calibri Light" panose="020F0302020204030204" pitchFamily="34" charset="0"/>
                <a:ea typeface="Calibri Light" panose="020F0302020204030204" pitchFamily="34" charset="0"/>
                <a:cs typeface="Calibri Light" panose="020F0302020204030204" pitchFamily="34" charset="0"/>
              </a:rPr>
              <a:t>flexibility</a:t>
            </a:r>
            <a:r>
              <a:rPr lang="en-GB" sz="1600" dirty="0">
                <a:latin typeface="Calibri Light" panose="020F0302020204030204" pitchFamily="34" charset="0"/>
                <a:ea typeface="Calibri Light" panose="020F0302020204030204" pitchFamily="34" charset="0"/>
                <a:cs typeface="Calibri Light" panose="020F0302020204030204" pitchFamily="34" charset="0"/>
              </a:rPr>
              <a:t>.</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Final </a:t>
            </a:r>
            <a:r>
              <a:rPr lang="en-GB" sz="1600" b="1" dirty="0">
                <a:latin typeface="Calibri Light" panose="020F0302020204030204" pitchFamily="34" charset="0"/>
                <a:ea typeface="Calibri Light" panose="020F0302020204030204" pitchFamily="34" charset="0"/>
                <a:cs typeface="Calibri Light" panose="020F0302020204030204" pitchFamily="34" charset="0"/>
              </a:rPr>
              <a:t>assessments for different scenarios</a:t>
            </a:r>
            <a:r>
              <a:rPr lang="en-GB" sz="1600" dirty="0">
                <a:latin typeface="Calibri Light" panose="020F0302020204030204" pitchFamily="34" charset="0"/>
                <a:ea typeface="Calibri Light" panose="020F0302020204030204" pitchFamily="34" charset="0"/>
                <a:cs typeface="Calibri Light" panose="020F0302020204030204" pitchFamily="34" charset="0"/>
              </a:rPr>
              <a:t>.</a:t>
            </a:r>
          </a:p>
          <a:p>
            <a:pPr marL="742950" lvl="1" indent="-285750">
              <a:buFont typeface="Arial" panose="020B0604020202020204" pitchFamily="34" charset="0"/>
              <a:buChar char="•"/>
            </a:pPr>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a:t>
            </a:r>
            <a:r>
              <a:rPr lang="en-GB" sz="16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Beam Dynamics Simulations (Xsuite):</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Ongoing </a:t>
            </a:r>
            <a:r>
              <a:rPr lang="en-GB" sz="1600" b="1" dirty="0">
                <a:latin typeface="Calibri Light" panose="020F0302020204030204" pitchFamily="34" charset="0"/>
                <a:ea typeface="Calibri Light" panose="020F0302020204030204" pitchFamily="34" charset="0"/>
                <a:cs typeface="Calibri Light" panose="020F0302020204030204" pitchFamily="34" charset="0"/>
              </a:rPr>
              <a:t>benchmark studies</a:t>
            </a:r>
            <a:r>
              <a:rPr lang="en-GB" sz="1600" dirty="0">
                <a:latin typeface="Calibri Light" panose="020F0302020204030204" pitchFamily="34" charset="0"/>
                <a:ea typeface="Calibri Light" panose="020F0302020204030204" pitchFamily="34" charset="0"/>
                <a:cs typeface="Calibri Light" panose="020F0302020204030204" pitchFamily="34" charset="0"/>
              </a:rPr>
              <a:t> between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PyHEADTAIL</a:t>
            </a:r>
            <a:r>
              <a:rPr lang="en-GB" sz="1600" dirty="0">
                <a:latin typeface="Calibri Light" panose="020F0302020204030204" pitchFamily="34" charset="0"/>
                <a:ea typeface="Calibri Light" panose="020F0302020204030204" pitchFamily="34" charset="0"/>
                <a:cs typeface="Calibri Light" panose="020F0302020204030204" pitchFamily="34" charset="0"/>
              </a:rPr>
              <a:t> and Xsuite, moving toward a full transition to </a:t>
            </a:r>
            <a:r>
              <a:rPr lang="en-GB" sz="1600" b="1" dirty="0">
                <a:latin typeface="Calibri Light" panose="020F0302020204030204" pitchFamily="34" charset="0"/>
                <a:ea typeface="Calibri Light" panose="020F0302020204030204" pitchFamily="34" charset="0"/>
                <a:cs typeface="Calibri Light" panose="020F0302020204030204" pitchFamily="34" charset="0"/>
              </a:rPr>
              <a:t>Xsuite</a:t>
            </a:r>
            <a:r>
              <a:rPr lang="en-GB" sz="1600" dirty="0">
                <a:latin typeface="Calibri Light" panose="020F0302020204030204" pitchFamily="34" charset="0"/>
                <a:ea typeface="Calibri Light" panose="020F0302020204030204" pitchFamily="34" charset="0"/>
                <a:cs typeface="Calibri Light" panose="020F0302020204030204" pitchFamily="34" charset="0"/>
              </a:rPr>
              <a:t>.</a:t>
            </a:r>
          </a:p>
          <a:p>
            <a:pPr marL="742950" lvl="1" indent="-285750">
              <a:buFont typeface="Arial" panose="020B0604020202020204" pitchFamily="34" charset="0"/>
              <a:buChar char="•"/>
            </a:pPr>
            <a:r>
              <a:rPr lang="en-GB" sz="1600" b="1" dirty="0">
                <a:latin typeface="Calibri Light" panose="020F0302020204030204" pitchFamily="34" charset="0"/>
                <a:ea typeface="Calibri Light" panose="020F0302020204030204" pitchFamily="34" charset="0"/>
                <a:cs typeface="Calibri Light" panose="020F0302020204030204" pitchFamily="34" charset="0"/>
              </a:rPr>
              <a:t>Multi-bunch feedback system simulations </a:t>
            </a:r>
            <a:r>
              <a:rPr lang="en-GB" sz="1600" dirty="0">
                <a:latin typeface="Calibri Light" panose="020F0302020204030204" pitchFamily="34" charset="0"/>
                <a:ea typeface="Calibri Light" panose="020F0302020204030204" pitchFamily="34" charset="0"/>
                <a:cs typeface="Calibri Light" panose="020F0302020204030204" pitchFamily="34" charset="0"/>
              </a:rPr>
              <a:t>to assess machine configuration effects.</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Integration of </a:t>
            </a:r>
            <a:r>
              <a:rPr lang="en-GB" sz="1600" b="1" dirty="0">
                <a:latin typeface="Calibri Light" panose="020F0302020204030204" pitchFamily="34" charset="0"/>
                <a:ea typeface="Calibri Light" panose="020F0302020204030204" pitchFamily="34" charset="0"/>
                <a:cs typeface="Calibri Light" panose="020F0302020204030204" pitchFamily="34" charset="0"/>
              </a:rPr>
              <a:t>advanced feedback features </a:t>
            </a:r>
            <a:r>
              <a:rPr lang="en-GB" sz="1600" dirty="0">
                <a:latin typeface="Calibri Light" panose="020F0302020204030204" pitchFamily="34" charset="0"/>
                <a:ea typeface="Calibri Light" panose="020F0302020204030204" pitchFamily="34" charset="0"/>
                <a:cs typeface="Calibri Light" panose="020F0302020204030204" pitchFamily="34" charset="0"/>
              </a:rPr>
              <a:t>from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PyHEADTAIL</a:t>
            </a:r>
            <a:r>
              <a:rPr lang="en-GB" sz="1600" dirty="0">
                <a:latin typeface="Calibri Light" panose="020F0302020204030204" pitchFamily="34" charset="0"/>
                <a:ea typeface="Calibri Light" panose="020F0302020204030204" pitchFamily="34" charset="0"/>
                <a:cs typeface="Calibri Light" panose="020F0302020204030204" pitchFamily="34" charset="0"/>
              </a:rPr>
              <a:t> multi-bunch into Xsuite.</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Investigating the impact of </a:t>
            </a:r>
            <a:r>
              <a:rPr lang="en-GB" sz="1600" b="1" dirty="0">
                <a:latin typeface="Calibri Light" panose="020F0302020204030204" pitchFamily="34" charset="0"/>
                <a:ea typeface="Calibri Light" panose="020F0302020204030204" pitchFamily="34" charset="0"/>
                <a:cs typeface="Calibri Light" panose="020F0302020204030204" pitchFamily="34" charset="0"/>
              </a:rPr>
              <a:t>nonlinear impedance terms</a:t>
            </a:r>
            <a:r>
              <a:rPr lang="en-GB" sz="1600" dirty="0">
                <a:latin typeface="Calibri Light" panose="020F0302020204030204" pitchFamily="34" charset="0"/>
                <a:ea typeface="Calibri Light" panose="020F0302020204030204" pitchFamily="34" charset="0"/>
                <a:cs typeface="Calibri Light" panose="020F0302020204030204" pitchFamily="34" charset="0"/>
              </a:rPr>
              <a:t>.</a:t>
            </a:r>
          </a:p>
          <a:p>
            <a:pPr marL="742950" lvl="1" indent="-285750">
              <a:buFont typeface="Arial" panose="020B0604020202020204" pitchFamily="34" charset="0"/>
              <a:buChar char="•"/>
            </a:pPr>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a:t>
            </a:r>
            <a:r>
              <a:rPr lang="en-GB" sz="16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Booster Studies:</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Complete </a:t>
            </a:r>
            <a:r>
              <a:rPr lang="en-GB" sz="1600" b="1" dirty="0">
                <a:latin typeface="Calibri Light" panose="020F0302020204030204" pitchFamily="34" charset="0"/>
                <a:ea typeface="Calibri Light" panose="020F0302020204030204" pitchFamily="34" charset="0"/>
                <a:cs typeface="Calibri Light" panose="020F0302020204030204" pitchFamily="34" charset="0"/>
              </a:rPr>
              <a:t>impedance model </a:t>
            </a:r>
            <a:r>
              <a:rPr lang="en-GB" sz="1600" dirty="0">
                <a:latin typeface="Calibri Light" panose="020F0302020204030204" pitchFamily="34" charset="0"/>
                <a:ea typeface="Calibri Light" panose="020F0302020204030204" pitchFamily="34" charset="0"/>
                <a:cs typeface="Calibri Light" panose="020F0302020204030204" pitchFamily="34" charset="0"/>
              </a:rPr>
              <a:t>development.</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Further investigations into impedance effects and potential </a:t>
            </a:r>
            <a:r>
              <a:rPr lang="en-GB" sz="1600" b="1" dirty="0">
                <a:latin typeface="Calibri Light" panose="020F0302020204030204" pitchFamily="34" charset="0"/>
                <a:ea typeface="Calibri Light" panose="020F0302020204030204" pitchFamily="34" charset="0"/>
                <a:cs typeface="Calibri Light" panose="020F0302020204030204" pitchFamily="34" charset="0"/>
              </a:rPr>
              <a:t>mitigation strategies</a:t>
            </a:r>
            <a:r>
              <a:rPr lang="en-GB" sz="1600" dirty="0">
                <a:latin typeface="Calibri Light" panose="020F0302020204030204" pitchFamily="34" charset="0"/>
                <a:ea typeface="Calibri Light" panose="020F0302020204030204" pitchFamily="34" charset="0"/>
                <a:cs typeface="Calibri Light" panose="020F0302020204030204" pitchFamily="34" charset="0"/>
              </a:rPr>
              <a:t>.</a:t>
            </a:r>
          </a:p>
          <a:p>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 name="TextBox 1">
            <a:extLst>
              <a:ext uri="{FF2B5EF4-FFF2-40B4-BE49-F238E27FC236}">
                <a16:creationId xmlns:a16="http://schemas.microsoft.com/office/drawing/2014/main" id="{96D03529-3377-F031-3696-61F8197A8EB4}"/>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33</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556514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xEl>
                                              <p:pRg st="5" end="5"/>
                                            </p:txEl>
                                          </p:spTgt>
                                        </p:tgtEl>
                                        <p:attrNameLst>
                                          <p:attrName>style.visibility</p:attrName>
                                        </p:attrNameLst>
                                      </p:cBhvr>
                                      <p:to>
                                        <p:strVal val="visible"/>
                                      </p:to>
                                    </p:set>
                                    <p:animEffect transition="in" filter="fade">
                                      <p:cBhvr>
                                        <p:cTn id="17" dur="500"/>
                                        <p:tgtEl>
                                          <p:spTgt spid="30">
                                            <p:txEl>
                                              <p:pRg st="5" end="5"/>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0">
                                            <p:txEl>
                                              <p:pRg st="6" end="6"/>
                                            </p:txEl>
                                          </p:spTgt>
                                        </p:tgtEl>
                                        <p:attrNameLst>
                                          <p:attrName>style.visibility</p:attrName>
                                        </p:attrNameLst>
                                      </p:cBhvr>
                                      <p:to>
                                        <p:strVal val="visible"/>
                                      </p:to>
                                    </p:set>
                                    <p:animEffect transition="in" filter="fade">
                                      <p:cBhvr>
                                        <p:cTn id="20" dur="500"/>
                                        <p:tgtEl>
                                          <p:spTgt spid="30">
                                            <p:txEl>
                                              <p:pRg st="6" end="6"/>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0">
                                            <p:txEl>
                                              <p:pRg st="7" end="7"/>
                                            </p:txEl>
                                          </p:spTgt>
                                        </p:tgtEl>
                                        <p:attrNameLst>
                                          <p:attrName>style.visibility</p:attrName>
                                        </p:attrNameLst>
                                      </p:cBhvr>
                                      <p:to>
                                        <p:strVal val="visible"/>
                                      </p:to>
                                    </p:set>
                                    <p:animEffect transition="in" filter="fade">
                                      <p:cBhvr>
                                        <p:cTn id="23" dur="500"/>
                                        <p:tgtEl>
                                          <p:spTgt spid="30">
                                            <p:txEl>
                                              <p:pRg st="7" end="7"/>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0">
                                            <p:txEl>
                                              <p:pRg st="8" end="8"/>
                                            </p:txEl>
                                          </p:spTgt>
                                        </p:tgtEl>
                                        <p:attrNameLst>
                                          <p:attrName>style.visibility</p:attrName>
                                        </p:attrNameLst>
                                      </p:cBhvr>
                                      <p:to>
                                        <p:strVal val="visible"/>
                                      </p:to>
                                    </p:set>
                                    <p:animEffect transition="in" filter="fade">
                                      <p:cBhvr>
                                        <p:cTn id="26" dur="500"/>
                                        <p:tgtEl>
                                          <p:spTgt spid="30">
                                            <p:txEl>
                                              <p:pRg st="8" end="8"/>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0">
                                            <p:txEl>
                                              <p:pRg st="9" end="9"/>
                                            </p:txEl>
                                          </p:spTgt>
                                        </p:tgtEl>
                                        <p:attrNameLst>
                                          <p:attrName>style.visibility</p:attrName>
                                        </p:attrNameLst>
                                      </p:cBhvr>
                                      <p:to>
                                        <p:strVal val="visible"/>
                                      </p:to>
                                    </p:set>
                                    <p:animEffect transition="in" filter="fade">
                                      <p:cBhvr>
                                        <p:cTn id="29" dur="500"/>
                                        <p:tgtEl>
                                          <p:spTgt spid="30">
                                            <p:txEl>
                                              <p:pRg st="9" end="9"/>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0">
                                            <p:txEl>
                                              <p:pRg st="12" end="12"/>
                                            </p:txEl>
                                          </p:spTgt>
                                        </p:tgtEl>
                                        <p:attrNameLst>
                                          <p:attrName>style.visibility</p:attrName>
                                        </p:attrNameLst>
                                      </p:cBhvr>
                                      <p:to>
                                        <p:strVal val="visible"/>
                                      </p:to>
                                    </p:set>
                                    <p:animEffect transition="in" filter="fade">
                                      <p:cBhvr>
                                        <p:cTn id="34" dur="500"/>
                                        <p:tgtEl>
                                          <p:spTgt spid="30">
                                            <p:txEl>
                                              <p:pRg st="12" end="12"/>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0">
                                            <p:txEl>
                                              <p:pRg st="13" end="13"/>
                                            </p:txEl>
                                          </p:spTgt>
                                        </p:tgtEl>
                                        <p:attrNameLst>
                                          <p:attrName>style.visibility</p:attrName>
                                        </p:attrNameLst>
                                      </p:cBhvr>
                                      <p:to>
                                        <p:strVal val="visible"/>
                                      </p:to>
                                    </p:set>
                                    <p:animEffect transition="in" filter="fade">
                                      <p:cBhvr>
                                        <p:cTn id="37" dur="500"/>
                                        <p:tgtEl>
                                          <p:spTgt spid="30">
                                            <p:txEl>
                                              <p:pRg st="13" end="13"/>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0">
                                            <p:txEl>
                                              <p:pRg st="14" end="14"/>
                                            </p:txEl>
                                          </p:spTgt>
                                        </p:tgtEl>
                                        <p:attrNameLst>
                                          <p:attrName>style.visibility</p:attrName>
                                        </p:attrNameLst>
                                      </p:cBhvr>
                                      <p:to>
                                        <p:strVal val="visible"/>
                                      </p:to>
                                    </p:set>
                                    <p:animEffect transition="in" filter="fade">
                                      <p:cBhvr>
                                        <p:cTn id="40" dur="500"/>
                                        <p:tgtEl>
                                          <p:spTgt spid="30">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FC821-6D77-EFAA-1B5E-02BEC0E37730}"/>
            </a:ext>
          </a:extLst>
        </p:cNvPr>
        <p:cNvGrpSpPr/>
        <p:nvPr/>
      </p:nvGrpSpPr>
      <p:grpSpPr>
        <a:xfrm>
          <a:off x="0" y="0"/>
          <a:ext cx="0" cy="0"/>
          <a:chOff x="0" y="0"/>
          <a:chExt cx="0" cy="0"/>
        </a:xfrm>
      </p:grpSpPr>
      <p:grpSp>
        <p:nvGrpSpPr>
          <p:cNvPr id="11" name="Group 10">
            <a:extLst>
              <a:ext uri="{FF2B5EF4-FFF2-40B4-BE49-F238E27FC236}">
                <a16:creationId xmlns:a16="http://schemas.microsoft.com/office/drawing/2014/main" id="{9C3AF285-99A2-E2D8-9C47-EEDAF981AB84}"/>
              </a:ext>
            </a:extLst>
          </p:cNvPr>
          <p:cNvGrpSpPr/>
          <p:nvPr/>
        </p:nvGrpSpPr>
        <p:grpSpPr>
          <a:xfrm>
            <a:off x="0" y="6364995"/>
            <a:ext cx="12192000" cy="565697"/>
            <a:chOff x="0" y="6364995"/>
            <a:chExt cx="12192000" cy="565697"/>
          </a:xfrm>
        </p:grpSpPr>
        <p:sp>
          <p:nvSpPr>
            <p:cNvPr id="12" name="Rectangle 11">
              <a:extLst>
                <a:ext uri="{FF2B5EF4-FFF2-40B4-BE49-F238E27FC236}">
                  <a16:creationId xmlns:a16="http://schemas.microsoft.com/office/drawing/2014/main" id="{DF7A5D28-AC2D-0572-98F4-7F9D03F58802}"/>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oogle Shape;58;p13">
              <a:extLst>
                <a:ext uri="{FF2B5EF4-FFF2-40B4-BE49-F238E27FC236}">
                  <a16:creationId xmlns:a16="http://schemas.microsoft.com/office/drawing/2014/main" id="{5C54D878-8036-FDD2-DB4E-22F52365C80D}"/>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4" name="Picture 2">
              <a:extLst>
                <a:ext uri="{FF2B5EF4-FFF2-40B4-BE49-F238E27FC236}">
                  <a16:creationId xmlns:a16="http://schemas.microsoft.com/office/drawing/2014/main" id="{43D5D0EA-76D9-DC8D-E3FC-A07DD9A664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966ED2DE-5689-948C-60F5-94918B70EED0}"/>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D1F4B142-5DEF-D22B-31B9-DE5EF32DAB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4EB689F7-30D8-FA14-2BC6-7F30F985D3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3" name="Rectangle 22">
            <a:extLst>
              <a:ext uri="{FF2B5EF4-FFF2-40B4-BE49-F238E27FC236}">
                <a16:creationId xmlns:a16="http://schemas.microsoft.com/office/drawing/2014/main" id="{BEFF9460-5C33-E225-B0C6-6699938AE677}"/>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Pentagon 23">
            <a:extLst>
              <a:ext uri="{FF2B5EF4-FFF2-40B4-BE49-F238E27FC236}">
                <a16:creationId xmlns:a16="http://schemas.microsoft.com/office/drawing/2014/main" id="{86D0EE23-7D79-CC00-112B-7C98EEB24E00}"/>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5" name="Arrow: Pentagon 24">
            <a:extLst>
              <a:ext uri="{FF2B5EF4-FFF2-40B4-BE49-F238E27FC236}">
                <a16:creationId xmlns:a16="http://schemas.microsoft.com/office/drawing/2014/main" id="{02E03594-B3F1-1EFF-7C73-6FA01F452816}"/>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6" name="Arrow: Pentagon 25">
            <a:extLst>
              <a:ext uri="{FF2B5EF4-FFF2-40B4-BE49-F238E27FC236}">
                <a16:creationId xmlns:a16="http://schemas.microsoft.com/office/drawing/2014/main" id="{60BBF7BF-4945-631E-4251-3D593B99FB22}"/>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7" name="Arrow: Pentagon 26">
            <a:extLst>
              <a:ext uri="{FF2B5EF4-FFF2-40B4-BE49-F238E27FC236}">
                <a16:creationId xmlns:a16="http://schemas.microsoft.com/office/drawing/2014/main" id="{74D4C48A-21DC-7BB4-25CB-9CE35B13979F}"/>
              </a:ext>
            </a:extLst>
          </p:cNvPr>
          <p:cNvSpPr/>
          <p:nvPr/>
        </p:nvSpPr>
        <p:spPr>
          <a:xfrm>
            <a:off x="9035225" y="-11904"/>
            <a:ext cx="3118675"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p>
        </p:txBody>
      </p:sp>
      <p:sp>
        <p:nvSpPr>
          <p:cNvPr id="28" name="TextBox 27">
            <a:extLst>
              <a:ext uri="{FF2B5EF4-FFF2-40B4-BE49-F238E27FC236}">
                <a16:creationId xmlns:a16="http://schemas.microsoft.com/office/drawing/2014/main" id="{8DBF3178-7723-1E55-8E93-21B683721575}"/>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Founding statement</a:t>
            </a:r>
            <a:endParaRPr lang="en-GB" sz="3600" dirty="0">
              <a:solidFill>
                <a:srgbClr val="0C343D"/>
              </a:solidFill>
              <a:latin typeface="Calisto MT" panose="02040603050505030304" pitchFamily="18" charset="0"/>
            </a:endParaRPr>
          </a:p>
        </p:txBody>
      </p:sp>
      <p:cxnSp>
        <p:nvCxnSpPr>
          <p:cNvPr id="29" name="Straight Connector 28">
            <a:extLst>
              <a:ext uri="{FF2B5EF4-FFF2-40B4-BE49-F238E27FC236}">
                <a16:creationId xmlns:a16="http://schemas.microsoft.com/office/drawing/2014/main" id="{87122F92-625C-1841-BE69-AE49BF8CE227}"/>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4D885F1D-B964-AC24-EBAB-89563F0FF554}"/>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34</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4" name="Picture 3" descr="A close-up of a logo&#10;&#10;AI-generated content may be incorrect.">
            <a:extLst>
              <a:ext uri="{FF2B5EF4-FFF2-40B4-BE49-F238E27FC236}">
                <a16:creationId xmlns:a16="http://schemas.microsoft.com/office/drawing/2014/main" id="{0C407703-CAE4-071D-23C0-024016FCC73E}"/>
              </a:ext>
            </a:extLst>
          </p:cNvPr>
          <p:cNvPicPr>
            <a:picLocks noChangeAspect="1"/>
          </p:cNvPicPr>
          <p:nvPr/>
        </p:nvPicPr>
        <p:blipFill>
          <a:blip r:embed="rId7">
            <a:extLst>
              <a:ext uri="{28A0092B-C50C-407E-A947-70E740481C1C}">
                <a14:useLocalDpi xmlns:a14="http://schemas.microsoft.com/office/drawing/2010/main" val="0"/>
              </a:ext>
            </a:extLst>
          </a:blip>
          <a:srcRect t="6806" r="47500" b="5398"/>
          <a:stretch/>
        </p:blipFill>
        <p:spPr>
          <a:xfrm>
            <a:off x="4715717" y="4530328"/>
            <a:ext cx="2546152" cy="964692"/>
          </a:xfrm>
          <a:prstGeom prst="rect">
            <a:avLst/>
          </a:prstGeom>
        </p:spPr>
      </p:pic>
      <p:grpSp>
        <p:nvGrpSpPr>
          <p:cNvPr id="21" name="Group 20">
            <a:extLst>
              <a:ext uri="{FF2B5EF4-FFF2-40B4-BE49-F238E27FC236}">
                <a16:creationId xmlns:a16="http://schemas.microsoft.com/office/drawing/2014/main" id="{D9C06B36-182B-E724-68C5-6B709CC1A1A1}"/>
              </a:ext>
            </a:extLst>
          </p:cNvPr>
          <p:cNvGrpSpPr/>
          <p:nvPr/>
        </p:nvGrpSpPr>
        <p:grpSpPr>
          <a:xfrm>
            <a:off x="4121369" y="2059151"/>
            <a:ext cx="3961222" cy="896783"/>
            <a:chOff x="3944959" y="2077835"/>
            <a:chExt cx="3961222" cy="896783"/>
          </a:xfrm>
        </p:grpSpPr>
        <p:pic>
          <p:nvPicPr>
            <p:cNvPr id="6" name="Picture 5" descr="A logo for a company&#10;&#10;AI-generated content may be incorrect.">
              <a:extLst>
                <a:ext uri="{FF2B5EF4-FFF2-40B4-BE49-F238E27FC236}">
                  <a16:creationId xmlns:a16="http://schemas.microsoft.com/office/drawing/2014/main" id="{7B6D5C86-8F35-3694-734E-7E86D78788C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89270" y="2117005"/>
              <a:ext cx="2416911" cy="857613"/>
            </a:xfrm>
            <a:prstGeom prst="rect">
              <a:avLst/>
            </a:prstGeom>
          </p:spPr>
        </p:pic>
        <p:pic>
          <p:nvPicPr>
            <p:cNvPr id="18" name="Picture 17">
              <a:extLst>
                <a:ext uri="{FF2B5EF4-FFF2-40B4-BE49-F238E27FC236}">
                  <a16:creationId xmlns:a16="http://schemas.microsoft.com/office/drawing/2014/main" id="{6A326657-E4C5-B174-429B-CCED347CC79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944959" y="2077835"/>
              <a:ext cx="1286420" cy="857613"/>
            </a:xfrm>
            <a:prstGeom prst="rect">
              <a:avLst/>
            </a:prstGeom>
          </p:spPr>
        </p:pic>
      </p:grpSp>
      <p:sp>
        <p:nvSpPr>
          <p:cNvPr id="19" name="TextBox 18">
            <a:extLst>
              <a:ext uri="{FF2B5EF4-FFF2-40B4-BE49-F238E27FC236}">
                <a16:creationId xmlns:a16="http://schemas.microsoft.com/office/drawing/2014/main" id="{B7DD890E-686A-AA72-D14C-16DC47658F24}"/>
              </a:ext>
            </a:extLst>
          </p:cNvPr>
          <p:cNvSpPr txBox="1"/>
          <p:nvPr/>
        </p:nvSpPr>
        <p:spPr>
          <a:xfrm>
            <a:off x="347869" y="989603"/>
            <a:ext cx="11234532" cy="1015663"/>
          </a:xfrm>
          <a:prstGeom prst="rect">
            <a:avLst/>
          </a:prstGeom>
          <a:noFill/>
        </p:spPr>
        <p:txBody>
          <a:bodyPr wrap="square" rtlCol="0">
            <a:spAutoFit/>
          </a:bodyPr>
          <a:lstStyle/>
          <a:p>
            <a:pPr algn="just"/>
            <a:r>
              <a:rPr lang="en-GB" sz="2000" dirty="0">
                <a:latin typeface="Calibri Light" panose="020F0302020204030204" pitchFamily="34" charset="0"/>
                <a:ea typeface="Calibri Light" panose="020F0302020204030204" pitchFamily="34" charset="0"/>
                <a:cs typeface="Calibri Light" panose="020F0302020204030204" pitchFamily="34" charset="0"/>
              </a:rPr>
              <a:t>Project part of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FCCIS</a:t>
            </a:r>
            <a:r>
              <a:rPr lang="en-GB" sz="2000" dirty="0">
                <a:latin typeface="Calibri Light" panose="020F0302020204030204" pitchFamily="34" charset="0"/>
                <a:ea typeface="Calibri Light" panose="020F0302020204030204" pitchFamily="34" charset="0"/>
                <a:cs typeface="Calibri Light" panose="020F0302020204030204" pitchFamily="34" charset="0"/>
              </a:rPr>
              <a:t> – The Future Circular Collider Innovation Study. This INFRADEV Research and Innovation Action project receives funding from the European Union’s Horizon 2020 Framework Programme under grant agreement no. 951754.</a:t>
            </a:r>
            <a:endParaRPr lang="en-GB" sz="2000" dirty="0"/>
          </a:p>
        </p:txBody>
      </p:sp>
      <p:sp>
        <p:nvSpPr>
          <p:cNvPr id="20" name="TextBox 19">
            <a:extLst>
              <a:ext uri="{FF2B5EF4-FFF2-40B4-BE49-F238E27FC236}">
                <a16:creationId xmlns:a16="http://schemas.microsoft.com/office/drawing/2014/main" id="{D4AF8299-D22E-5382-E029-66736A8DCCBB}"/>
              </a:ext>
            </a:extLst>
          </p:cNvPr>
          <p:cNvSpPr txBox="1"/>
          <p:nvPr/>
        </p:nvSpPr>
        <p:spPr>
          <a:xfrm>
            <a:off x="298104" y="3749409"/>
            <a:ext cx="11234532" cy="707886"/>
          </a:xfrm>
          <a:prstGeom prst="rect">
            <a:avLst/>
          </a:prstGeom>
          <a:noFill/>
        </p:spPr>
        <p:txBody>
          <a:bodyPr wrap="square" rtlCol="0">
            <a:spAutoFit/>
          </a:bodyPr>
          <a:lstStyle/>
          <a:p>
            <a:pPr algn="just"/>
            <a:r>
              <a:rPr lang="en-GB" sz="2000" dirty="0">
                <a:latin typeface="Calibri Light" panose="020F0302020204030204" pitchFamily="34" charset="0"/>
                <a:ea typeface="Calibri Light" panose="020F0302020204030204" pitchFamily="34" charset="0"/>
                <a:cs typeface="Calibri Light" panose="020F0302020204030204" pitchFamily="34" charset="0"/>
              </a:rPr>
              <a:t>Project partially supported by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EAJADE</a:t>
            </a:r>
            <a:r>
              <a:rPr lang="en-GB" sz="2000" dirty="0">
                <a:latin typeface="Calibri Light" panose="020F0302020204030204" pitchFamily="34" charset="0"/>
                <a:ea typeface="Calibri Light" panose="020F0302020204030204" pitchFamily="34" charset="0"/>
                <a:cs typeface="Calibri Light" panose="020F0302020204030204" pitchFamily="34" charset="0"/>
              </a:rPr>
              <a:t>, the Marie Sklodowska-Curie Research and Innovation Staff Exchange (SE) programme, funded by the EU under Horizon-Europe Grant agreement ID: 101086276.</a:t>
            </a:r>
            <a:endParaRPr lang="en-GB" sz="2000" dirty="0"/>
          </a:p>
        </p:txBody>
      </p:sp>
    </p:spTree>
    <p:extLst>
      <p:ext uri="{BB962C8B-B14F-4D97-AF65-F5344CB8AC3E}">
        <p14:creationId xmlns:p14="http://schemas.microsoft.com/office/powerpoint/2010/main" val="4248962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2000" b="-12000"/>
          </a:stretch>
        </a:blipFill>
        <a:effectLst/>
      </p:bgPr>
    </p:bg>
    <p:spTree>
      <p:nvGrpSpPr>
        <p:cNvPr id="1" name="">
          <a:extLst>
            <a:ext uri="{FF2B5EF4-FFF2-40B4-BE49-F238E27FC236}">
              <a16:creationId xmlns:a16="http://schemas.microsoft.com/office/drawing/2014/main" id="{FDCF95AB-8968-9CE7-8A14-4A0FBCFAF5E8}"/>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CC3704C-808C-18BF-2E4E-526D9C1BD8F2}"/>
              </a:ext>
            </a:extLst>
          </p:cNvPr>
          <p:cNvSpPr/>
          <p:nvPr/>
        </p:nvSpPr>
        <p:spPr>
          <a:xfrm>
            <a:off x="-4" y="0"/>
            <a:ext cx="12191999" cy="6858000"/>
          </a:xfrm>
          <a:prstGeom prst="rect">
            <a:avLst/>
          </a:prstGeom>
          <a:gradFill flip="none" rotWithShape="1">
            <a:gsLst>
              <a:gs pos="0">
                <a:schemeClr val="tx1"/>
              </a:gs>
              <a:gs pos="100000">
                <a:srgbClr val="0B1154">
                  <a:alpha val="0"/>
                  <a:lumMod val="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oogle Shape;58;p13">
            <a:extLst>
              <a:ext uri="{FF2B5EF4-FFF2-40B4-BE49-F238E27FC236}">
                <a16:creationId xmlns:a16="http://schemas.microsoft.com/office/drawing/2014/main" id="{36E107CA-9F78-3F03-6782-D73500F7D87D}"/>
              </a:ext>
            </a:extLst>
          </p:cNvPr>
          <p:cNvPicPr preferRelativeResize="0"/>
          <p:nvPr/>
        </p:nvPicPr>
        <p:blipFill>
          <a:blip r:embed="rId4">
            <a:alphaModFix/>
          </a:blip>
          <a:stretch>
            <a:fillRect/>
          </a:stretch>
        </p:blipFill>
        <p:spPr>
          <a:xfrm>
            <a:off x="0" y="-167050"/>
            <a:ext cx="1512276" cy="1512276"/>
          </a:xfrm>
          <a:prstGeom prst="rect">
            <a:avLst/>
          </a:prstGeom>
          <a:noFill/>
          <a:ln>
            <a:noFill/>
          </a:ln>
        </p:spPr>
      </p:pic>
      <p:pic>
        <p:nvPicPr>
          <p:cNvPr id="5" name="Google Shape;56;p13">
            <a:extLst>
              <a:ext uri="{FF2B5EF4-FFF2-40B4-BE49-F238E27FC236}">
                <a16:creationId xmlns:a16="http://schemas.microsoft.com/office/drawing/2014/main" id="{C7A3F767-F913-D03B-6A16-989733CCB340}"/>
              </a:ext>
            </a:extLst>
          </p:cNvPr>
          <p:cNvPicPr preferRelativeResize="0"/>
          <p:nvPr/>
        </p:nvPicPr>
        <p:blipFill rotWithShape="1">
          <a:blip r:embed="rId5">
            <a:alphaModFix/>
          </a:blip>
          <a:srcRect/>
          <a:stretch/>
        </p:blipFill>
        <p:spPr>
          <a:xfrm>
            <a:off x="2760675" y="49475"/>
            <a:ext cx="1771980" cy="627175"/>
          </a:xfrm>
          <a:prstGeom prst="rect">
            <a:avLst/>
          </a:prstGeom>
          <a:noFill/>
          <a:ln>
            <a:noFill/>
          </a:ln>
        </p:spPr>
      </p:pic>
      <p:pic>
        <p:nvPicPr>
          <p:cNvPr id="6" name="Google Shape;55;p13">
            <a:extLst>
              <a:ext uri="{FF2B5EF4-FFF2-40B4-BE49-F238E27FC236}">
                <a16:creationId xmlns:a16="http://schemas.microsoft.com/office/drawing/2014/main" id="{F057B2E5-70A1-A0E7-EF51-307523A4FB72}"/>
              </a:ext>
            </a:extLst>
          </p:cNvPr>
          <p:cNvPicPr preferRelativeResize="0"/>
          <p:nvPr/>
        </p:nvPicPr>
        <p:blipFill>
          <a:blip r:embed="rId6">
            <a:alphaModFix/>
          </a:blip>
          <a:stretch>
            <a:fillRect/>
          </a:stretch>
        </p:blipFill>
        <p:spPr>
          <a:xfrm>
            <a:off x="6760325" y="137038"/>
            <a:ext cx="2119101" cy="452050"/>
          </a:xfrm>
          <a:prstGeom prst="rect">
            <a:avLst/>
          </a:prstGeom>
          <a:noFill/>
          <a:ln>
            <a:noFill/>
          </a:ln>
        </p:spPr>
      </p:pic>
      <p:pic>
        <p:nvPicPr>
          <p:cNvPr id="7" name="Google Shape;59;p13">
            <a:extLst>
              <a:ext uri="{FF2B5EF4-FFF2-40B4-BE49-F238E27FC236}">
                <a16:creationId xmlns:a16="http://schemas.microsoft.com/office/drawing/2014/main" id="{4A297B18-521C-7E4E-75F4-66A6178231A0}"/>
              </a:ext>
            </a:extLst>
          </p:cNvPr>
          <p:cNvPicPr preferRelativeResize="0"/>
          <p:nvPr/>
        </p:nvPicPr>
        <p:blipFill>
          <a:blip r:embed="rId7">
            <a:alphaModFix/>
          </a:blip>
          <a:stretch>
            <a:fillRect/>
          </a:stretch>
        </p:blipFill>
        <p:spPr>
          <a:xfrm>
            <a:off x="10554424" y="0"/>
            <a:ext cx="1637576" cy="923174"/>
          </a:xfrm>
          <a:prstGeom prst="rect">
            <a:avLst/>
          </a:prstGeom>
          <a:noFill/>
          <a:ln>
            <a:noFill/>
          </a:ln>
        </p:spPr>
      </p:pic>
      <p:sp>
        <p:nvSpPr>
          <p:cNvPr id="8" name="TextBox 7">
            <a:extLst>
              <a:ext uri="{FF2B5EF4-FFF2-40B4-BE49-F238E27FC236}">
                <a16:creationId xmlns:a16="http://schemas.microsoft.com/office/drawing/2014/main" id="{7292F17B-68C1-B2D2-065E-BF811890E88D}"/>
              </a:ext>
            </a:extLst>
          </p:cNvPr>
          <p:cNvSpPr txBox="1"/>
          <p:nvPr/>
        </p:nvSpPr>
        <p:spPr>
          <a:xfrm>
            <a:off x="-9" y="4420708"/>
            <a:ext cx="12192004" cy="646331"/>
          </a:xfrm>
          <a:prstGeom prst="rect">
            <a:avLst/>
          </a:prstGeom>
          <a:noFill/>
          <a:ln>
            <a:noFill/>
          </a:ln>
        </p:spPr>
        <p:txBody>
          <a:bodyPr wrap="square" rtlCol="0">
            <a:spAutoFit/>
          </a:bodyPr>
          <a:lstStyle/>
          <a:p>
            <a:pPr algn="ctr"/>
            <a:r>
              <a:rPr lang="en-GB" sz="3600" dirty="0">
                <a:solidFill>
                  <a:schemeClr val="bg1"/>
                </a:solidFill>
                <a:latin typeface="Calisto MT" panose="02040603050505030304" pitchFamily="18" charset="0"/>
                <a:cs typeface="Times New Roman" panose="02020603050405020304" pitchFamily="18" charset="0"/>
              </a:rPr>
              <a:t>Thank you for your attention </a:t>
            </a:r>
            <a:r>
              <a:rPr lang="en-GB" sz="3600" dirty="0">
                <a:solidFill>
                  <a:schemeClr val="bg1"/>
                </a:solidFill>
                <a:latin typeface="Calisto MT" panose="02040603050505030304" pitchFamily="18" charset="0"/>
                <a:cs typeface="Times New Roman" panose="02020603050405020304" pitchFamily="18" charset="0"/>
                <a:sym typeface="Wingdings" panose="05000000000000000000" pitchFamily="2" charset="2"/>
              </a:rPr>
              <a:t></a:t>
            </a:r>
            <a:endParaRPr lang="en-GB" sz="3600" dirty="0">
              <a:solidFill>
                <a:schemeClr val="bg1"/>
              </a:solidFill>
              <a:latin typeface="Calisto MT" panose="0204060305050503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E3CA5589-FB19-5280-BC05-710714A97041}"/>
              </a:ext>
            </a:extLst>
          </p:cNvPr>
          <p:cNvSpPr txBox="1"/>
          <p:nvPr/>
        </p:nvSpPr>
        <p:spPr>
          <a:xfrm>
            <a:off x="-9" y="5097358"/>
            <a:ext cx="12192004" cy="873957"/>
          </a:xfrm>
          <a:prstGeom prst="rect">
            <a:avLst/>
          </a:prstGeom>
          <a:noFill/>
          <a:ln>
            <a:noFill/>
          </a:ln>
        </p:spPr>
        <p:txBody>
          <a:bodyPr wrap="square" rtlCol="0">
            <a:spAutoFit/>
            <a:scene3d>
              <a:camera prst="orthographicFront"/>
              <a:lightRig rig="threePt" dir="t"/>
            </a:scene3d>
            <a:sp3d>
              <a:bevelT w="0" h="0"/>
              <a:bevelB w="6350" h="101600"/>
              <a:contourClr>
                <a:srgbClr val="0C343D"/>
              </a:contourClr>
            </a:sp3d>
          </a:bodyPr>
          <a:lstStyle/>
          <a:p>
            <a:pPr algn="ctr"/>
            <a:endParaRPr lang="en-GB" sz="8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600" b="1" i="0" dirty="0">
                <a:solidFill>
                  <a:schemeClr val="bg1"/>
                </a:solidFill>
                <a:effectLst/>
                <a:latin typeface="Calisto MT" panose="02040603050505030304" pitchFamily="18" charset="0"/>
              </a:rPr>
              <a:t>                     - 70th ICFA Advanced Beam Dynamics Workshop on High-Luminosity Circular </a:t>
            </a:r>
            <a:r>
              <a:rPr lang="en-GB" sz="1600" b="1" i="0" dirty="0" err="1">
                <a:solidFill>
                  <a:schemeClr val="bg1"/>
                </a:solidFill>
                <a:effectLst/>
                <a:latin typeface="Calisto MT" panose="02040603050505030304" pitchFamily="18" charset="0"/>
              </a:rPr>
              <a:t>e⁺e</a:t>
            </a:r>
            <a:r>
              <a:rPr lang="en-GB" sz="1600" b="1" i="0" dirty="0">
                <a:solidFill>
                  <a:schemeClr val="bg1"/>
                </a:solidFill>
                <a:effectLst/>
                <a:latin typeface="Calisto MT" panose="02040603050505030304" pitchFamily="18" charset="0"/>
              </a:rPr>
              <a:t>⁻ Colliders </a:t>
            </a:r>
          </a:p>
          <a:p>
            <a:pPr algn="ctr">
              <a:lnSpc>
                <a:spcPct val="150000"/>
              </a:lnSpc>
            </a:pPr>
            <a:endParaRPr lang="en-GB" sz="9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endParaRPr lang="en-GB" sz="4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p:txBody>
      </p:sp>
      <p:pic>
        <p:nvPicPr>
          <p:cNvPr id="16" name="Picture 15" descr="A black background with white text&#10;&#10;AI-generated content may be incorrect.">
            <a:extLst>
              <a:ext uri="{FF2B5EF4-FFF2-40B4-BE49-F238E27FC236}">
                <a16:creationId xmlns:a16="http://schemas.microsoft.com/office/drawing/2014/main" id="{BC65BFB1-91AB-CB84-2309-6CE000F4837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285" y="5176846"/>
            <a:ext cx="1485707" cy="629362"/>
          </a:xfrm>
          <a:prstGeom prst="rect">
            <a:avLst/>
          </a:prstGeom>
        </p:spPr>
      </p:pic>
      <p:sp>
        <p:nvSpPr>
          <p:cNvPr id="17" name="TextBox 16">
            <a:extLst>
              <a:ext uri="{FF2B5EF4-FFF2-40B4-BE49-F238E27FC236}">
                <a16:creationId xmlns:a16="http://schemas.microsoft.com/office/drawing/2014/main" id="{0DCB82B4-8FC3-B782-026E-23B212A788DC}"/>
              </a:ext>
            </a:extLst>
          </p:cNvPr>
          <p:cNvSpPr txBox="1"/>
          <p:nvPr/>
        </p:nvSpPr>
        <p:spPr>
          <a:xfrm>
            <a:off x="-9" y="5716186"/>
            <a:ext cx="12192004" cy="850874"/>
          </a:xfrm>
          <a:prstGeom prst="rect">
            <a:avLst/>
          </a:prstGeom>
          <a:noFill/>
          <a:ln>
            <a:noFill/>
          </a:ln>
        </p:spPr>
        <p:txBody>
          <a:bodyPr wrap="square" rtlCol="0">
            <a:spAutoFit/>
            <a:scene3d>
              <a:camera prst="orthographicFront"/>
              <a:lightRig rig="threePt" dir="t"/>
            </a:scene3d>
            <a:sp3d>
              <a:bevelT w="0" h="0"/>
              <a:bevelB w="6350" h="101600"/>
              <a:contourClr>
                <a:srgbClr val="0C343D"/>
              </a:contourClr>
            </a:sp3d>
          </a:bodyPr>
          <a:lstStyle/>
          <a:p>
            <a:pPr algn="ctr"/>
            <a:endParaRPr lang="en-GB" sz="8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200" b="1" i="0" dirty="0">
                <a:solidFill>
                  <a:schemeClr val="bg1"/>
                </a:solidFill>
                <a:effectLst/>
                <a:latin typeface="Calisto MT" panose="02040603050505030304" pitchFamily="18" charset="0"/>
              </a:rPr>
              <a:t>Tsukuba International Congress </a:t>
            </a:r>
            <a:r>
              <a:rPr lang="en-GB" sz="1200" b="1" i="0" dirty="0" err="1">
                <a:solidFill>
                  <a:schemeClr val="bg1"/>
                </a:solidFill>
                <a:effectLst/>
                <a:latin typeface="Calisto MT" panose="02040603050505030304" pitchFamily="18" charset="0"/>
              </a:rPr>
              <a:t>Center</a:t>
            </a:r>
            <a:r>
              <a:rPr lang="en-GB" sz="1200" b="1" i="0" dirty="0">
                <a:solidFill>
                  <a:schemeClr val="bg1"/>
                </a:solidFill>
                <a:effectLst/>
                <a:latin typeface="Calisto MT" panose="02040603050505030304" pitchFamily="18" charset="0"/>
              </a:rPr>
              <a:t> (EPOCHAL)</a:t>
            </a:r>
          </a:p>
          <a:p>
            <a:pPr algn="ctr">
              <a:lnSpc>
                <a:spcPct val="150000"/>
              </a:lnSpc>
            </a:pPr>
            <a:r>
              <a:rPr lang="en-GB" sz="1200" b="1" i="0" dirty="0">
                <a:solidFill>
                  <a:schemeClr val="bg1"/>
                </a:solidFill>
                <a:effectLst/>
                <a:latin typeface="Calisto MT" panose="02040603050505030304" pitchFamily="18" charset="0"/>
              </a:rPr>
              <a:t>Tsukuba, Japan</a:t>
            </a:r>
          </a:p>
          <a:p>
            <a:pPr algn="ctr">
              <a:lnSpc>
                <a:spcPct val="150000"/>
              </a:lnSpc>
            </a:pPr>
            <a:endParaRPr lang="en-GB" sz="4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p:txBody>
      </p:sp>
    </p:spTree>
    <p:extLst>
      <p:ext uri="{BB962C8B-B14F-4D97-AF65-F5344CB8AC3E}">
        <p14:creationId xmlns:p14="http://schemas.microsoft.com/office/powerpoint/2010/main" val="1733137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2000" b="-12000"/>
          </a:stretch>
        </a:blipFill>
        <a:effectLst/>
      </p:bgPr>
    </p:bg>
    <p:spTree>
      <p:nvGrpSpPr>
        <p:cNvPr id="1" name="">
          <a:extLst>
            <a:ext uri="{FF2B5EF4-FFF2-40B4-BE49-F238E27FC236}">
              <a16:creationId xmlns:a16="http://schemas.microsoft.com/office/drawing/2014/main" id="{C0202D5F-E67E-1BC7-63BF-676EF19BDB9F}"/>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76725542-C3A1-0E51-1A0E-6BAFCDCCE501}"/>
              </a:ext>
            </a:extLst>
          </p:cNvPr>
          <p:cNvSpPr/>
          <p:nvPr/>
        </p:nvSpPr>
        <p:spPr>
          <a:xfrm>
            <a:off x="-4" y="0"/>
            <a:ext cx="12191999" cy="6858000"/>
          </a:xfrm>
          <a:prstGeom prst="rect">
            <a:avLst/>
          </a:prstGeom>
          <a:gradFill flip="none" rotWithShape="1">
            <a:gsLst>
              <a:gs pos="0">
                <a:schemeClr val="tx1"/>
              </a:gs>
              <a:gs pos="100000">
                <a:srgbClr val="0B1154">
                  <a:alpha val="0"/>
                  <a:lumMod val="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oogle Shape;58;p13">
            <a:extLst>
              <a:ext uri="{FF2B5EF4-FFF2-40B4-BE49-F238E27FC236}">
                <a16:creationId xmlns:a16="http://schemas.microsoft.com/office/drawing/2014/main" id="{2E6297BF-E4C3-0CE8-168E-64DAAC064A14}"/>
              </a:ext>
            </a:extLst>
          </p:cNvPr>
          <p:cNvPicPr preferRelativeResize="0"/>
          <p:nvPr/>
        </p:nvPicPr>
        <p:blipFill>
          <a:blip r:embed="rId4">
            <a:alphaModFix/>
          </a:blip>
          <a:stretch>
            <a:fillRect/>
          </a:stretch>
        </p:blipFill>
        <p:spPr>
          <a:xfrm>
            <a:off x="0" y="-167050"/>
            <a:ext cx="1512276" cy="1512276"/>
          </a:xfrm>
          <a:prstGeom prst="rect">
            <a:avLst/>
          </a:prstGeom>
          <a:noFill/>
          <a:ln>
            <a:noFill/>
          </a:ln>
        </p:spPr>
      </p:pic>
      <p:pic>
        <p:nvPicPr>
          <p:cNvPr id="5" name="Google Shape;56;p13">
            <a:extLst>
              <a:ext uri="{FF2B5EF4-FFF2-40B4-BE49-F238E27FC236}">
                <a16:creationId xmlns:a16="http://schemas.microsoft.com/office/drawing/2014/main" id="{1206B8D7-20A7-A1D5-2445-B55157687B56}"/>
              </a:ext>
            </a:extLst>
          </p:cNvPr>
          <p:cNvPicPr preferRelativeResize="0"/>
          <p:nvPr/>
        </p:nvPicPr>
        <p:blipFill rotWithShape="1">
          <a:blip r:embed="rId5">
            <a:alphaModFix/>
          </a:blip>
          <a:srcRect/>
          <a:stretch/>
        </p:blipFill>
        <p:spPr>
          <a:xfrm>
            <a:off x="2760675" y="49475"/>
            <a:ext cx="1771980" cy="627175"/>
          </a:xfrm>
          <a:prstGeom prst="rect">
            <a:avLst/>
          </a:prstGeom>
          <a:noFill/>
          <a:ln>
            <a:noFill/>
          </a:ln>
        </p:spPr>
      </p:pic>
      <p:pic>
        <p:nvPicPr>
          <p:cNvPr id="6" name="Google Shape;55;p13">
            <a:extLst>
              <a:ext uri="{FF2B5EF4-FFF2-40B4-BE49-F238E27FC236}">
                <a16:creationId xmlns:a16="http://schemas.microsoft.com/office/drawing/2014/main" id="{73F65A5F-F327-294F-039C-49B62D1019AB}"/>
              </a:ext>
            </a:extLst>
          </p:cNvPr>
          <p:cNvPicPr preferRelativeResize="0"/>
          <p:nvPr/>
        </p:nvPicPr>
        <p:blipFill>
          <a:blip r:embed="rId6">
            <a:alphaModFix/>
          </a:blip>
          <a:stretch>
            <a:fillRect/>
          </a:stretch>
        </p:blipFill>
        <p:spPr>
          <a:xfrm>
            <a:off x="6760325" y="137038"/>
            <a:ext cx="2119101" cy="452050"/>
          </a:xfrm>
          <a:prstGeom prst="rect">
            <a:avLst/>
          </a:prstGeom>
          <a:noFill/>
          <a:ln>
            <a:noFill/>
          </a:ln>
        </p:spPr>
      </p:pic>
      <p:pic>
        <p:nvPicPr>
          <p:cNvPr id="7" name="Google Shape;59;p13">
            <a:extLst>
              <a:ext uri="{FF2B5EF4-FFF2-40B4-BE49-F238E27FC236}">
                <a16:creationId xmlns:a16="http://schemas.microsoft.com/office/drawing/2014/main" id="{1094B4F1-1F32-9498-9273-3C3079B346EB}"/>
              </a:ext>
            </a:extLst>
          </p:cNvPr>
          <p:cNvPicPr preferRelativeResize="0"/>
          <p:nvPr/>
        </p:nvPicPr>
        <p:blipFill>
          <a:blip r:embed="rId7">
            <a:alphaModFix/>
          </a:blip>
          <a:stretch>
            <a:fillRect/>
          </a:stretch>
        </p:blipFill>
        <p:spPr>
          <a:xfrm>
            <a:off x="10554424" y="0"/>
            <a:ext cx="1637576" cy="923174"/>
          </a:xfrm>
          <a:prstGeom prst="rect">
            <a:avLst/>
          </a:prstGeom>
          <a:noFill/>
          <a:ln>
            <a:noFill/>
          </a:ln>
        </p:spPr>
      </p:pic>
      <p:sp>
        <p:nvSpPr>
          <p:cNvPr id="8" name="TextBox 7">
            <a:extLst>
              <a:ext uri="{FF2B5EF4-FFF2-40B4-BE49-F238E27FC236}">
                <a16:creationId xmlns:a16="http://schemas.microsoft.com/office/drawing/2014/main" id="{DE5421B7-1143-D744-4F64-F111E23B0DE4}"/>
              </a:ext>
            </a:extLst>
          </p:cNvPr>
          <p:cNvSpPr txBox="1"/>
          <p:nvPr/>
        </p:nvSpPr>
        <p:spPr>
          <a:xfrm>
            <a:off x="-9" y="4420708"/>
            <a:ext cx="12192004" cy="646331"/>
          </a:xfrm>
          <a:prstGeom prst="rect">
            <a:avLst/>
          </a:prstGeom>
          <a:noFill/>
          <a:ln>
            <a:noFill/>
          </a:ln>
        </p:spPr>
        <p:txBody>
          <a:bodyPr wrap="square" rtlCol="0">
            <a:spAutoFit/>
          </a:bodyPr>
          <a:lstStyle/>
          <a:p>
            <a:pPr algn="ctr"/>
            <a:r>
              <a:rPr lang="en-GB" sz="3600" dirty="0">
                <a:solidFill>
                  <a:schemeClr val="bg1"/>
                </a:solidFill>
                <a:latin typeface="Calisto MT" panose="02040603050505030304" pitchFamily="18" charset="0"/>
                <a:cs typeface="Times New Roman" panose="02020603050405020304" pitchFamily="18" charset="0"/>
              </a:rPr>
              <a:t>Backup</a:t>
            </a:r>
          </a:p>
        </p:txBody>
      </p:sp>
      <p:sp>
        <p:nvSpPr>
          <p:cNvPr id="9" name="TextBox 8">
            <a:extLst>
              <a:ext uri="{FF2B5EF4-FFF2-40B4-BE49-F238E27FC236}">
                <a16:creationId xmlns:a16="http://schemas.microsoft.com/office/drawing/2014/main" id="{82A023FE-CEED-BC74-68CB-9A0DDCF11AB9}"/>
              </a:ext>
            </a:extLst>
          </p:cNvPr>
          <p:cNvSpPr txBox="1"/>
          <p:nvPr/>
        </p:nvSpPr>
        <p:spPr>
          <a:xfrm>
            <a:off x="-9" y="5097358"/>
            <a:ext cx="12192004" cy="873957"/>
          </a:xfrm>
          <a:prstGeom prst="rect">
            <a:avLst/>
          </a:prstGeom>
          <a:noFill/>
          <a:ln>
            <a:noFill/>
          </a:ln>
        </p:spPr>
        <p:txBody>
          <a:bodyPr wrap="square" rtlCol="0">
            <a:spAutoFit/>
            <a:scene3d>
              <a:camera prst="orthographicFront"/>
              <a:lightRig rig="threePt" dir="t"/>
            </a:scene3d>
            <a:sp3d>
              <a:bevelT w="0" h="0"/>
              <a:bevelB w="6350" h="101600"/>
              <a:contourClr>
                <a:srgbClr val="0C343D"/>
              </a:contourClr>
            </a:sp3d>
          </a:bodyPr>
          <a:lstStyle/>
          <a:p>
            <a:pPr algn="ctr"/>
            <a:endParaRPr lang="en-GB" sz="8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600" b="1" i="0" dirty="0">
                <a:solidFill>
                  <a:schemeClr val="bg1"/>
                </a:solidFill>
                <a:effectLst/>
                <a:latin typeface="Calisto MT" panose="02040603050505030304" pitchFamily="18" charset="0"/>
              </a:rPr>
              <a:t>                     - 70th ICFA Advanced Beam Dynamics Workshop on High-Luminosity Circular </a:t>
            </a:r>
            <a:r>
              <a:rPr lang="en-GB" sz="1600" b="1" i="0" dirty="0" err="1">
                <a:solidFill>
                  <a:schemeClr val="bg1"/>
                </a:solidFill>
                <a:effectLst/>
                <a:latin typeface="Calisto MT" panose="02040603050505030304" pitchFamily="18" charset="0"/>
              </a:rPr>
              <a:t>e⁺e</a:t>
            </a:r>
            <a:r>
              <a:rPr lang="en-GB" sz="1600" b="1" i="0" dirty="0">
                <a:solidFill>
                  <a:schemeClr val="bg1"/>
                </a:solidFill>
                <a:effectLst/>
                <a:latin typeface="Calisto MT" panose="02040603050505030304" pitchFamily="18" charset="0"/>
              </a:rPr>
              <a:t>⁻ Colliders </a:t>
            </a:r>
          </a:p>
          <a:p>
            <a:pPr algn="ctr">
              <a:lnSpc>
                <a:spcPct val="150000"/>
              </a:lnSpc>
            </a:pPr>
            <a:endParaRPr lang="en-GB" sz="9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endParaRPr lang="en-GB" sz="4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p:txBody>
      </p:sp>
      <p:pic>
        <p:nvPicPr>
          <p:cNvPr id="16" name="Picture 15" descr="A black background with white text&#10;&#10;AI-generated content may be incorrect.">
            <a:extLst>
              <a:ext uri="{FF2B5EF4-FFF2-40B4-BE49-F238E27FC236}">
                <a16:creationId xmlns:a16="http://schemas.microsoft.com/office/drawing/2014/main" id="{62C71107-04E8-10E2-8BA4-5C1536DD8BD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285" y="5176846"/>
            <a:ext cx="1485707" cy="629362"/>
          </a:xfrm>
          <a:prstGeom prst="rect">
            <a:avLst/>
          </a:prstGeom>
        </p:spPr>
      </p:pic>
      <p:sp>
        <p:nvSpPr>
          <p:cNvPr id="2" name="TextBox 1">
            <a:extLst>
              <a:ext uri="{FF2B5EF4-FFF2-40B4-BE49-F238E27FC236}">
                <a16:creationId xmlns:a16="http://schemas.microsoft.com/office/drawing/2014/main" id="{33C70DB0-F865-F413-F9E9-42474660504F}"/>
              </a:ext>
            </a:extLst>
          </p:cNvPr>
          <p:cNvSpPr txBox="1"/>
          <p:nvPr/>
        </p:nvSpPr>
        <p:spPr>
          <a:xfrm>
            <a:off x="-9" y="5716186"/>
            <a:ext cx="12192004" cy="850874"/>
          </a:xfrm>
          <a:prstGeom prst="rect">
            <a:avLst/>
          </a:prstGeom>
          <a:noFill/>
          <a:ln>
            <a:noFill/>
          </a:ln>
        </p:spPr>
        <p:txBody>
          <a:bodyPr wrap="square" rtlCol="0">
            <a:spAutoFit/>
            <a:scene3d>
              <a:camera prst="orthographicFront"/>
              <a:lightRig rig="threePt" dir="t"/>
            </a:scene3d>
            <a:sp3d>
              <a:bevelT w="0" h="0"/>
              <a:bevelB w="6350" h="101600"/>
              <a:contourClr>
                <a:srgbClr val="0C343D"/>
              </a:contourClr>
            </a:sp3d>
          </a:bodyPr>
          <a:lstStyle/>
          <a:p>
            <a:pPr algn="ctr"/>
            <a:endParaRPr lang="en-GB" sz="8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200" b="1" i="0" dirty="0">
                <a:solidFill>
                  <a:schemeClr val="bg1"/>
                </a:solidFill>
                <a:effectLst/>
                <a:latin typeface="Calisto MT" panose="02040603050505030304" pitchFamily="18" charset="0"/>
              </a:rPr>
              <a:t>Tsukuba International Congress </a:t>
            </a:r>
            <a:r>
              <a:rPr lang="en-GB" sz="1200" b="1" i="0" dirty="0" err="1">
                <a:solidFill>
                  <a:schemeClr val="bg1"/>
                </a:solidFill>
                <a:effectLst/>
                <a:latin typeface="Calisto MT" panose="02040603050505030304" pitchFamily="18" charset="0"/>
              </a:rPr>
              <a:t>Center</a:t>
            </a:r>
            <a:r>
              <a:rPr lang="en-GB" sz="1200" b="1" i="0" dirty="0">
                <a:solidFill>
                  <a:schemeClr val="bg1"/>
                </a:solidFill>
                <a:effectLst/>
                <a:latin typeface="Calisto MT" panose="02040603050505030304" pitchFamily="18" charset="0"/>
              </a:rPr>
              <a:t> (EPOCHAL)</a:t>
            </a:r>
          </a:p>
          <a:p>
            <a:pPr algn="ctr">
              <a:lnSpc>
                <a:spcPct val="150000"/>
              </a:lnSpc>
            </a:pPr>
            <a:r>
              <a:rPr lang="en-GB" sz="1200" b="1" i="0" dirty="0">
                <a:solidFill>
                  <a:schemeClr val="bg1"/>
                </a:solidFill>
                <a:effectLst/>
                <a:latin typeface="Calisto MT" panose="02040603050505030304" pitchFamily="18" charset="0"/>
              </a:rPr>
              <a:t>Tsukuba, Japan</a:t>
            </a:r>
          </a:p>
          <a:p>
            <a:pPr algn="ctr">
              <a:lnSpc>
                <a:spcPct val="150000"/>
              </a:lnSpc>
            </a:pPr>
            <a:endParaRPr lang="en-GB" sz="4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p:txBody>
      </p:sp>
    </p:spTree>
    <p:extLst>
      <p:ext uri="{BB962C8B-B14F-4D97-AF65-F5344CB8AC3E}">
        <p14:creationId xmlns:p14="http://schemas.microsoft.com/office/powerpoint/2010/main" val="10731346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58;p13">
            <a:extLst>
              <a:ext uri="{FF2B5EF4-FFF2-40B4-BE49-F238E27FC236}">
                <a16:creationId xmlns:a16="http://schemas.microsoft.com/office/drawing/2014/main" id="{AEBAD611-796D-69EE-62A4-E546D8A0AFEE}"/>
              </a:ext>
            </a:extLst>
          </p:cNvPr>
          <p:cNvPicPr preferRelativeResize="0"/>
          <p:nvPr/>
        </p:nvPicPr>
        <p:blipFill>
          <a:blip r:embed="rId3">
            <a:alphaModFix/>
          </a:blip>
          <a:stretch>
            <a:fillRect/>
          </a:stretch>
        </p:blipFill>
        <p:spPr>
          <a:xfrm>
            <a:off x="0" y="6206182"/>
            <a:ext cx="695739" cy="707885"/>
          </a:xfrm>
          <a:prstGeom prst="rect">
            <a:avLst/>
          </a:prstGeom>
          <a:noFill/>
          <a:ln>
            <a:noFill/>
          </a:ln>
        </p:spPr>
      </p:pic>
      <p:sp>
        <p:nvSpPr>
          <p:cNvPr id="11" name="TextBox 10">
            <a:extLst>
              <a:ext uri="{FF2B5EF4-FFF2-40B4-BE49-F238E27FC236}">
                <a16:creationId xmlns:a16="http://schemas.microsoft.com/office/drawing/2014/main" id="{454D5CC9-F2CC-520E-2D68-159462C9E169}"/>
              </a:ext>
            </a:extLst>
          </p:cNvPr>
          <p:cNvSpPr txBox="1"/>
          <p:nvPr/>
        </p:nvSpPr>
        <p:spPr>
          <a:xfrm>
            <a:off x="7715026" y="2962970"/>
            <a:ext cx="3902949" cy="923330"/>
          </a:xfrm>
          <a:prstGeom prst="rect">
            <a:avLst/>
          </a:prstGeom>
          <a:noFill/>
        </p:spPr>
        <p:txBody>
          <a:bodyPr wrap="square">
            <a:spAutoFit/>
          </a:bodyPr>
          <a:lstStyle/>
          <a:p>
            <a:pPr algn="ctr"/>
            <a:r>
              <a:rPr lang="en-GB" sz="1800" dirty="0">
                <a:latin typeface="Calibri Light" panose="020F0302020204030204" pitchFamily="34" charset="0"/>
                <a:ea typeface="Calibri Light" panose="020F0302020204030204" pitchFamily="34" charset="0"/>
                <a:cs typeface="Calibri Light" panose="020F0302020204030204" pitchFamily="34" charset="0"/>
              </a:rPr>
              <a:t>The </a:t>
            </a:r>
            <a:r>
              <a:rPr lang="en-GB" sz="18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Z configuration </a:t>
            </a:r>
            <a:r>
              <a:rPr lang="en-GB" sz="1800" dirty="0">
                <a:latin typeface="Calibri Light" panose="020F0302020204030204" pitchFamily="34" charset="0"/>
                <a:ea typeface="Calibri Light" panose="020F0302020204030204" pitchFamily="34" charset="0"/>
                <a:cs typeface="Calibri Light" panose="020F0302020204030204" pitchFamily="34" charset="0"/>
              </a:rPr>
              <a:t>has been investigated due to the largest </a:t>
            </a:r>
            <a:r>
              <a:rPr lang="en-GB" sz="18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number of bunches</a:t>
            </a:r>
            <a:r>
              <a:rPr lang="en-GB" sz="1800"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 </a:t>
            </a:r>
            <a:r>
              <a:rPr lang="en-GB" sz="1800" dirty="0">
                <a:latin typeface="Calibri Light" panose="020F0302020204030204" pitchFamily="34" charset="0"/>
                <a:ea typeface="Calibri Light" panose="020F0302020204030204" pitchFamily="34" charset="0"/>
                <a:cs typeface="Calibri Light" panose="020F0302020204030204" pitchFamily="34" charset="0"/>
              </a:rPr>
              <a:t>(smallest bunch spacing)</a:t>
            </a:r>
            <a:endParaRPr lang="it-IT" sz="16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8" name="Group 7">
            <a:extLst>
              <a:ext uri="{FF2B5EF4-FFF2-40B4-BE49-F238E27FC236}">
                <a16:creationId xmlns:a16="http://schemas.microsoft.com/office/drawing/2014/main" id="{F411C7BF-7297-747F-C6D1-4D2324E8A9FB}"/>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B947EE6D-87E2-F006-C534-76CACCEDE0D9}"/>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oogle Shape;58;p13">
              <a:extLst>
                <a:ext uri="{FF2B5EF4-FFF2-40B4-BE49-F238E27FC236}">
                  <a16:creationId xmlns:a16="http://schemas.microsoft.com/office/drawing/2014/main" id="{31EA12C0-AC0B-A7A9-38B4-515DFED81D29}"/>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3" name="Picture 2">
              <a:extLst>
                <a:ext uri="{FF2B5EF4-FFF2-40B4-BE49-F238E27FC236}">
                  <a16:creationId xmlns:a16="http://schemas.microsoft.com/office/drawing/2014/main" id="{0E6DCDFC-5919-1D7D-2646-FFE7E2BE31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75471C33-635A-AD05-C239-9280113EE913}"/>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5" name="Picture 14" descr="A white circle with black text&#10;&#10;AI-generated content may be incorrect.">
              <a:extLst>
                <a:ext uri="{FF2B5EF4-FFF2-40B4-BE49-F238E27FC236}">
                  <a16:creationId xmlns:a16="http://schemas.microsoft.com/office/drawing/2014/main" id="{E13167D5-5D23-7E44-D71F-5DACCCC6BB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6" name="Picture 15" descr="A black and white striped background&#10;&#10;AI-generated content may be incorrect.">
              <a:extLst>
                <a:ext uri="{FF2B5EF4-FFF2-40B4-BE49-F238E27FC236}">
                  <a16:creationId xmlns:a16="http://schemas.microsoft.com/office/drawing/2014/main" id="{62ABE321-8A43-7486-779F-8E5C614B868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7" name="Rectangle 16">
            <a:extLst>
              <a:ext uri="{FF2B5EF4-FFF2-40B4-BE49-F238E27FC236}">
                <a16:creationId xmlns:a16="http://schemas.microsoft.com/office/drawing/2014/main" id="{73D76E35-442A-7017-5558-10CA31176B55}"/>
              </a:ext>
            </a:extLst>
          </p:cNvPr>
          <p:cNvSpPr/>
          <p:nvPr/>
        </p:nvSpPr>
        <p:spPr>
          <a:xfrm>
            <a:off x="0" y="-11829"/>
            <a:ext cx="12212427"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797B71F8-8326-FBB0-47E5-C2DB8B709C4B}"/>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FCC-</a:t>
            </a:r>
            <a:r>
              <a:rPr lang="en-US" sz="3600" dirty="0" err="1">
                <a:solidFill>
                  <a:srgbClr val="0C343D"/>
                </a:solidFill>
                <a:latin typeface="Calisto MT" panose="02040603050505030304" pitchFamily="18" charset="0"/>
              </a:rPr>
              <a:t>ee</a:t>
            </a:r>
            <a:r>
              <a:rPr lang="en-US" sz="3600" dirty="0">
                <a:solidFill>
                  <a:srgbClr val="0C343D"/>
                </a:solidFill>
                <a:latin typeface="Calisto MT" panose="02040603050505030304" pitchFamily="18" charset="0"/>
              </a:rPr>
              <a:t> collider parameters</a:t>
            </a:r>
            <a:endParaRPr lang="en-GB" sz="3600" dirty="0">
              <a:solidFill>
                <a:srgbClr val="0C343D"/>
              </a:solidFill>
              <a:latin typeface="Calisto MT" panose="02040603050505030304" pitchFamily="18" charset="0"/>
            </a:endParaRPr>
          </a:p>
        </p:txBody>
      </p:sp>
      <p:cxnSp>
        <p:nvCxnSpPr>
          <p:cNvPr id="19" name="Straight Connector 18">
            <a:extLst>
              <a:ext uri="{FF2B5EF4-FFF2-40B4-BE49-F238E27FC236}">
                <a16:creationId xmlns:a16="http://schemas.microsoft.com/office/drawing/2014/main" id="{D920D8E2-7460-7B11-87EE-9A8DE321DE41}"/>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FE18547B-0B2E-75F4-1732-853F5B02A991}"/>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37</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6" name="Picture 5">
            <a:extLst>
              <a:ext uri="{FF2B5EF4-FFF2-40B4-BE49-F238E27FC236}">
                <a16:creationId xmlns:a16="http://schemas.microsoft.com/office/drawing/2014/main" id="{E53952CA-E183-402B-46C3-80A021AB8D48}"/>
              </a:ext>
            </a:extLst>
          </p:cNvPr>
          <p:cNvPicPr>
            <a:picLocks noChangeAspect="1"/>
          </p:cNvPicPr>
          <p:nvPr/>
        </p:nvPicPr>
        <p:blipFill>
          <a:blip r:embed="rId7"/>
          <a:stretch>
            <a:fillRect/>
          </a:stretch>
        </p:blipFill>
        <p:spPr>
          <a:xfrm>
            <a:off x="769165" y="975702"/>
            <a:ext cx="6857630" cy="5384412"/>
          </a:xfrm>
          <a:prstGeom prst="rect">
            <a:avLst/>
          </a:prstGeom>
        </p:spPr>
      </p:pic>
    </p:spTree>
    <p:extLst>
      <p:ext uri="{BB962C8B-B14F-4D97-AF65-F5344CB8AC3E}">
        <p14:creationId xmlns:p14="http://schemas.microsoft.com/office/powerpoint/2010/main" val="39434811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transparent plastic container with blue and red dots&#10;&#10;Description automatically generated">
            <a:extLst>
              <a:ext uri="{FF2B5EF4-FFF2-40B4-BE49-F238E27FC236}">
                <a16:creationId xmlns:a16="http://schemas.microsoft.com/office/drawing/2014/main" id="{7C97EC2D-7E55-5067-7064-E9F41690A133}"/>
              </a:ext>
            </a:extLst>
          </p:cNvPr>
          <p:cNvPicPr>
            <a:picLocks noChangeAspect="1"/>
          </p:cNvPicPr>
          <p:nvPr/>
        </p:nvPicPr>
        <p:blipFill>
          <a:blip r:embed="rId3"/>
          <a:stretch>
            <a:fillRect/>
          </a:stretch>
        </p:blipFill>
        <p:spPr>
          <a:xfrm>
            <a:off x="789709" y="1484479"/>
            <a:ext cx="10076261" cy="4089095"/>
          </a:xfrm>
          <a:prstGeom prst="rect">
            <a:avLst/>
          </a:prstGeom>
        </p:spPr>
      </p:pic>
      <p:sp>
        <p:nvSpPr>
          <p:cNvPr id="2" name="TextBox 1">
            <a:extLst>
              <a:ext uri="{FF2B5EF4-FFF2-40B4-BE49-F238E27FC236}">
                <a16:creationId xmlns:a16="http://schemas.microsoft.com/office/drawing/2014/main" id="{FDA08DDD-D295-42F7-15D0-FEC3C84B2454}"/>
              </a:ext>
            </a:extLst>
          </p:cNvPr>
          <p:cNvSpPr txBox="1"/>
          <p:nvPr/>
        </p:nvSpPr>
        <p:spPr>
          <a:xfrm>
            <a:off x="7038109" y="4506046"/>
            <a:ext cx="4033203" cy="1015663"/>
          </a:xfrm>
          <a:prstGeom prst="rect">
            <a:avLst/>
          </a:prstGeom>
          <a:noFill/>
        </p:spPr>
        <p:txBody>
          <a:bodyPr wrap="square">
            <a:spAutoFit/>
          </a:bodyPr>
          <a:lstStyle/>
          <a:p>
            <a:pPr algn="ct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Dumping mechanisms: propagation losses (taper angle) and resistive losses (conductivity)</a:t>
            </a:r>
          </a:p>
        </p:txBody>
      </p:sp>
      <p:sp>
        <p:nvSpPr>
          <p:cNvPr id="3" name="TextBox 2">
            <a:extLst>
              <a:ext uri="{FF2B5EF4-FFF2-40B4-BE49-F238E27FC236}">
                <a16:creationId xmlns:a16="http://schemas.microsoft.com/office/drawing/2014/main" id="{54A9BD01-6E94-2D4F-E6F2-1344B462DCEC}"/>
              </a:ext>
            </a:extLst>
          </p:cNvPr>
          <p:cNvSpPr txBox="1"/>
          <p:nvPr/>
        </p:nvSpPr>
        <p:spPr>
          <a:xfrm>
            <a:off x="903465" y="1917459"/>
            <a:ext cx="3602131" cy="707886"/>
          </a:xfrm>
          <a:prstGeom prst="rect">
            <a:avLst/>
          </a:prstGeom>
          <a:noFill/>
        </p:spPr>
        <p:txBody>
          <a:bodyPr wrap="square">
            <a:spAutoFit/>
          </a:bodyPr>
          <a:lstStyle/>
          <a:p>
            <a:pPr algn="ct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Resonating modes in the jaws due to impedance mismatch</a:t>
            </a:r>
          </a:p>
        </p:txBody>
      </p:sp>
      <p:grpSp>
        <p:nvGrpSpPr>
          <p:cNvPr id="9" name="Group 8">
            <a:extLst>
              <a:ext uri="{FF2B5EF4-FFF2-40B4-BE49-F238E27FC236}">
                <a16:creationId xmlns:a16="http://schemas.microsoft.com/office/drawing/2014/main" id="{E36170E5-F3E2-A4FE-226E-2794AF5AD051}"/>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09E00BA2-8B4D-D085-1CEA-5DAED7BA134B}"/>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oogle Shape;58;p13">
              <a:extLst>
                <a:ext uri="{FF2B5EF4-FFF2-40B4-BE49-F238E27FC236}">
                  <a16:creationId xmlns:a16="http://schemas.microsoft.com/office/drawing/2014/main" id="{DFBF6589-2800-58BB-9554-E0540015F706}"/>
                </a:ext>
              </a:extLst>
            </p:cNvPr>
            <p:cNvPicPr preferRelativeResize="0"/>
            <p:nvPr/>
          </p:nvPicPr>
          <p:blipFill>
            <a:blip r:embed="rId4">
              <a:alphaModFix/>
            </a:blip>
            <a:stretch>
              <a:fillRect/>
            </a:stretch>
          </p:blipFill>
          <p:spPr>
            <a:xfrm>
              <a:off x="153418" y="6364995"/>
              <a:ext cx="578264" cy="565697"/>
            </a:xfrm>
            <a:prstGeom prst="rect">
              <a:avLst/>
            </a:prstGeom>
            <a:noFill/>
            <a:ln>
              <a:noFill/>
            </a:ln>
          </p:spPr>
        </p:pic>
        <p:pic>
          <p:nvPicPr>
            <p:cNvPr id="13" name="Picture 2">
              <a:extLst>
                <a:ext uri="{FF2B5EF4-FFF2-40B4-BE49-F238E27FC236}">
                  <a16:creationId xmlns:a16="http://schemas.microsoft.com/office/drawing/2014/main" id="{78560E93-45AA-F35A-1193-D2090711E5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6FE85F18-FC61-F778-9233-E4D7F05DEB11}"/>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5" name="Picture 14" descr="A white circle with black text&#10;&#10;AI-generated content may be incorrect.">
              <a:extLst>
                <a:ext uri="{FF2B5EF4-FFF2-40B4-BE49-F238E27FC236}">
                  <a16:creationId xmlns:a16="http://schemas.microsoft.com/office/drawing/2014/main" id="{A3185E82-8E15-A2E9-F100-98C477178B7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6" name="Picture 15" descr="A black and white striped background&#10;&#10;AI-generated content may be incorrect.">
              <a:extLst>
                <a:ext uri="{FF2B5EF4-FFF2-40B4-BE49-F238E27FC236}">
                  <a16:creationId xmlns:a16="http://schemas.microsoft.com/office/drawing/2014/main" id="{1C5ECA0B-CD28-4B9E-7DE5-BD19FE1B9AC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7" name="Rectangle 16">
            <a:extLst>
              <a:ext uri="{FF2B5EF4-FFF2-40B4-BE49-F238E27FC236}">
                <a16:creationId xmlns:a16="http://schemas.microsoft.com/office/drawing/2014/main" id="{AB69F039-41CE-9B13-8FAB-87A1F1EA5507}"/>
              </a:ext>
            </a:extLst>
          </p:cNvPr>
          <p:cNvSpPr/>
          <p:nvPr/>
        </p:nvSpPr>
        <p:spPr>
          <a:xfrm>
            <a:off x="0" y="-11829"/>
            <a:ext cx="12195175"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86DD821F-4D26-E1B5-3168-D0B47B38D3EB}"/>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Resonance study</a:t>
            </a:r>
            <a:endParaRPr lang="en-GB" sz="3600" dirty="0">
              <a:solidFill>
                <a:srgbClr val="0C343D"/>
              </a:solidFill>
              <a:latin typeface="Calisto MT" panose="02040603050505030304" pitchFamily="18" charset="0"/>
            </a:endParaRPr>
          </a:p>
        </p:txBody>
      </p:sp>
      <p:cxnSp>
        <p:nvCxnSpPr>
          <p:cNvPr id="20" name="Straight Connector 19">
            <a:extLst>
              <a:ext uri="{FF2B5EF4-FFF2-40B4-BE49-F238E27FC236}">
                <a16:creationId xmlns:a16="http://schemas.microsoft.com/office/drawing/2014/main" id="{6B56A9CF-A4A3-7BEB-1438-C403C00970D7}"/>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10FF9944-639D-20D6-ADFB-F585B9043383}"/>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38</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7882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EDD195C8-6189-67ED-A430-11D5022D0310}"/>
              </a:ext>
            </a:extLst>
          </p:cNvPr>
          <p:cNvSpPr>
            <a:spLocks noChangeAspect="1"/>
          </p:cNvSpPr>
          <p:nvPr/>
        </p:nvSpPr>
        <p:spPr>
          <a:xfrm>
            <a:off x="4356507" y="2854122"/>
            <a:ext cx="3432330" cy="147370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3" name="TextBox 2">
            <a:extLst>
              <a:ext uri="{FF2B5EF4-FFF2-40B4-BE49-F238E27FC236}">
                <a16:creationId xmlns:a16="http://schemas.microsoft.com/office/drawing/2014/main" id="{376C4773-AC04-63CE-4661-BC314658761E}"/>
              </a:ext>
            </a:extLst>
          </p:cNvPr>
          <p:cNvSpPr txBox="1"/>
          <p:nvPr/>
        </p:nvSpPr>
        <p:spPr>
          <a:xfrm>
            <a:off x="-23327" y="1254029"/>
            <a:ext cx="12192000" cy="523220"/>
          </a:xfrm>
          <a:prstGeom prst="rect">
            <a:avLst/>
          </a:prstGeom>
          <a:noFill/>
        </p:spPr>
        <p:txBody>
          <a:bodyPr wrap="square" rtlCol="0">
            <a:spAutoFit/>
          </a:bodyPr>
          <a:lstStyle/>
          <a:p>
            <a:pPr algn="ctr"/>
            <a:r>
              <a:rPr lang="en-GB" sz="2800" dirty="0" err="1">
                <a:latin typeface="Calibri Light" panose="020F0302020204030204" pitchFamily="34" charset="0"/>
                <a:ea typeface="Calibri Light" panose="020F0302020204030204" pitchFamily="34" charset="0"/>
                <a:cs typeface="Calibri Light" panose="020F0302020204030204" pitchFamily="34" charset="0"/>
              </a:rPr>
              <a:t>Xwakes</a:t>
            </a:r>
            <a:r>
              <a:rPr lang="en-GB" sz="2800" dirty="0">
                <a:latin typeface="Calibri Light" panose="020F0302020204030204" pitchFamily="34" charset="0"/>
                <a:ea typeface="Calibri Light" panose="020F0302020204030204" pitchFamily="34" charset="0"/>
                <a:cs typeface="Calibri Light" panose="020F0302020204030204" pitchFamily="34" charset="0"/>
              </a:rPr>
              <a:t> provides generic tools to build a </a:t>
            </a:r>
            <a:r>
              <a:rPr lang="en-GB" sz="28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Machine Impedance Model</a:t>
            </a:r>
          </a:p>
        </p:txBody>
      </p:sp>
      <p:sp>
        <p:nvSpPr>
          <p:cNvPr id="33" name="TextBox 32">
            <a:extLst>
              <a:ext uri="{FF2B5EF4-FFF2-40B4-BE49-F238E27FC236}">
                <a16:creationId xmlns:a16="http://schemas.microsoft.com/office/drawing/2014/main" id="{7BD7D711-3C6A-8820-A5E4-26B9974FC86F}"/>
              </a:ext>
            </a:extLst>
          </p:cNvPr>
          <p:cNvSpPr txBox="1"/>
          <p:nvPr/>
        </p:nvSpPr>
        <p:spPr>
          <a:xfrm>
            <a:off x="1975979" y="2007404"/>
            <a:ext cx="8193386" cy="707886"/>
          </a:xfrm>
          <a:prstGeom prst="rect">
            <a:avLst/>
          </a:prstGeom>
          <a:noFill/>
        </p:spPr>
        <p:txBody>
          <a:bodyPr wrap="square">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A</a:t>
            </a:r>
            <a:r>
              <a:rPr lang="en-GB" sz="2000" b="1"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Model</a:t>
            </a:r>
            <a:r>
              <a:rPr lang="en-GB" sz="2000" b="1" dirty="0">
                <a:latin typeface="Calibri Light" panose="020F0302020204030204" pitchFamily="34" charset="0"/>
                <a:ea typeface="Calibri Light" panose="020F0302020204030204" pitchFamily="34" charset="0"/>
                <a:cs typeface="Calibri Light" panose="020F0302020204030204" pitchFamily="34" charset="0"/>
              </a:rPr>
              <a:t> </a:t>
            </a:r>
            <a:r>
              <a:rPr lang="en-GB" sz="2000" dirty="0">
                <a:latin typeface="Calibri Light" panose="020F0302020204030204" pitchFamily="34" charset="0"/>
                <a:ea typeface="Calibri Light" panose="020F0302020204030204" pitchFamily="34" charset="0"/>
                <a:cs typeface="Calibri Light" panose="020F0302020204030204" pitchFamily="34" charset="0"/>
              </a:rPr>
              <a:t>represents the impedance of an accelerator by combining all its elements, while preserving the individual knowledge of each contribution</a:t>
            </a:r>
          </a:p>
        </p:txBody>
      </p:sp>
      <p:pic>
        <p:nvPicPr>
          <p:cNvPr id="34" name="Picture 33" descr="A blue object with a square object in the middle&#10;&#10;Description automatically generated">
            <a:extLst>
              <a:ext uri="{FF2B5EF4-FFF2-40B4-BE49-F238E27FC236}">
                <a16:creationId xmlns:a16="http://schemas.microsoft.com/office/drawing/2014/main" id="{715622C1-4D72-D02B-FC3F-66F687218AE2}"/>
              </a:ext>
            </a:extLst>
          </p:cNvPr>
          <p:cNvPicPr>
            <a:picLocks noChangeAspect="1"/>
          </p:cNvPicPr>
          <p:nvPr/>
        </p:nvPicPr>
        <p:blipFill>
          <a:blip r:embed="rId3"/>
          <a:stretch>
            <a:fillRect/>
          </a:stretch>
        </p:blipFill>
        <p:spPr>
          <a:xfrm>
            <a:off x="7065829" y="3182907"/>
            <a:ext cx="1294449" cy="790779"/>
          </a:xfrm>
          <a:prstGeom prst="rect">
            <a:avLst/>
          </a:prstGeom>
        </p:spPr>
      </p:pic>
      <p:cxnSp>
        <p:nvCxnSpPr>
          <p:cNvPr id="12" name="Straight Arrow Connector 11">
            <a:extLst>
              <a:ext uri="{FF2B5EF4-FFF2-40B4-BE49-F238E27FC236}">
                <a16:creationId xmlns:a16="http://schemas.microsoft.com/office/drawing/2014/main" id="{785A9F26-9F79-D7F1-7AA8-932957905849}"/>
              </a:ext>
            </a:extLst>
          </p:cNvPr>
          <p:cNvCxnSpPr>
            <a:cxnSpLocks/>
            <a:endCxn id="24" idx="0"/>
          </p:cNvCxnSpPr>
          <p:nvPr/>
        </p:nvCxnSpPr>
        <p:spPr>
          <a:xfrm flipH="1">
            <a:off x="3376705" y="4042824"/>
            <a:ext cx="647852" cy="5965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35A02388-C5B5-0B18-2F46-24DBE02DF229}"/>
              </a:ext>
            </a:extLst>
          </p:cNvPr>
          <p:cNvCxnSpPr>
            <a:cxnSpLocks/>
            <a:endCxn id="25" idx="0"/>
          </p:cNvCxnSpPr>
          <p:nvPr/>
        </p:nvCxnSpPr>
        <p:spPr>
          <a:xfrm>
            <a:off x="4024557" y="4042824"/>
            <a:ext cx="756504" cy="5965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C64AEBB0-2E3E-F9F4-0F65-DF0727F80FD9}"/>
              </a:ext>
            </a:extLst>
          </p:cNvPr>
          <p:cNvSpPr txBox="1"/>
          <p:nvPr/>
        </p:nvSpPr>
        <p:spPr>
          <a:xfrm>
            <a:off x="2835922" y="4639368"/>
            <a:ext cx="1081566" cy="369332"/>
          </a:xfrm>
          <a:prstGeom prst="rect">
            <a:avLst/>
          </a:prstGeom>
          <a:noFill/>
        </p:spPr>
        <p:txBody>
          <a:bodyPr wrap="square" rtlCol="0">
            <a:spAutoFit/>
            <a:scene3d>
              <a:camera prst="orthographicFront"/>
              <a:lightRig rig="threePt" dir="t"/>
            </a:scene3d>
            <a:sp3d contourW="12700">
              <a:bevelT w="6350" h="88900"/>
              <a:bevelB w="6350" h="101600"/>
              <a:contourClr>
                <a:srgbClr val="0C343D"/>
              </a:contourClr>
            </a:sp3d>
          </a:bodyPr>
          <a:lstStyle/>
          <a:p>
            <a:pPr algn="ctr"/>
            <a:r>
              <a:rPr lang="en-US" b="1" dirty="0">
                <a:effectLst>
                  <a:glow rad="1028700">
                    <a:schemeClr val="accent5">
                      <a:lumMod val="75000"/>
                      <a:alpha val="40000"/>
                    </a:scheme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Wake</a:t>
            </a:r>
            <a:endParaRPr lang="en-GB" b="1" dirty="0">
              <a:effectLst>
                <a:glow rad="1028700">
                  <a:schemeClr val="accent5">
                    <a:lumMod val="75000"/>
                    <a:alpha val="40000"/>
                  </a:scheme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5" name="TextBox 24">
            <a:extLst>
              <a:ext uri="{FF2B5EF4-FFF2-40B4-BE49-F238E27FC236}">
                <a16:creationId xmlns:a16="http://schemas.microsoft.com/office/drawing/2014/main" id="{E1B86064-950F-163A-79FF-2E16F26A24DB}"/>
              </a:ext>
            </a:extLst>
          </p:cNvPr>
          <p:cNvSpPr txBox="1"/>
          <p:nvPr/>
        </p:nvSpPr>
        <p:spPr>
          <a:xfrm>
            <a:off x="4053782" y="4639368"/>
            <a:ext cx="1454558" cy="369332"/>
          </a:xfrm>
          <a:prstGeom prst="rect">
            <a:avLst/>
          </a:prstGeom>
          <a:noFill/>
        </p:spPr>
        <p:txBody>
          <a:bodyPr wrap="square" rtlCol="0">
            <a:spAutoFit/>
            <a:scene3d>
              <a:camera prst="orthographicFront"/>
              <a:lightRig rig="threePt" dir="t"/>
            </a:scene3d>
            <a:sp3d contourW="12700">
              <a:bevelT w="6350" h="88900"/>
              <a:bevelB w="6350" h="101600"/>
              <a:contourClr>
                <a:srgbClr val="0C343D"/>
              </a:contourClr>
            </a:sp3d>
          </a:bodyPr>
          <a:lstStyle/>
          <a:p>
            <a:pPr algn="ctr"/>
            <a:r>
              <a:rPr lang="en-US" b="1" dirty="0">
                <a:effectLst>
                  <a:glow rad="1028700">
                    <a:srgbClr val="006666">
                      <a:alpha val="40000"/>
                    </a:srgb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Impedance</a:t>
            </a:r>
            <a:endParaRPr lang="en-GB" b="1" dirty="0">
              <a:effectLst>
                <a:glow rad="1028700">
                  <a:srgbClr val="006666">
                    <a:alpha val="40000"/>
                  </a:srgb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30" name="Straight Arrow Connector 29">
            <a:extLst>
              <a:ext uri="{FF2B5EF4-FFF2-40B4-BE49-F238E27FC236}">
                <a16:creationId xmlns:a16="http://schemas.microsoft.com/office/drawing/2014/main" id="{53866E82-4F65-02B9-55CF-E4785666F6C5}"/>
              </a:ext>
            </a:extLst>
          </p:cNvPr>
          <p:cNvCxnSpPr>
            <a:cxnSpLocks/>
            <a:endCxn id="35" idx="0"/>
          </p:cNvCxnSpPr>
          <p:nvPr/>
        </p:nvCxnSpPr>
        <p:spPr>
          <a:xfrm flipH="1">
            <a:off x="7173054" y="4042824"/>
            <a:ext cx="647852" cy="5965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53CCA2DE-5DFB-62C1-2ECE-5A5C71CD582D}"/>
              </a:ext>
            </a:extLst>
          </p:cNvPr>
          <p:cNvCxnSpPr>
            <a:cxnSpLocks/>
            <a:endCxn id="38" idx="0"/>
          </p:cNvCxnSpPr>
          <p:nvPr/>
        </p:nvCxnSpPr>
        <p:spPr>
          <a:xfrm>
            <a:off x="7820906" y="4042824"/>
            <a:ext cx="756504" cy="5965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C62A1F91-712A-4541-147C-93DEBE25B3B6}"/>
              </a:ext>
            </a:extLst>
          </p:cNvPr>
          <p:cNvSpPr txBox="1"/>
          <p:nvPr/>
        </p:nvSpPr>
        <p:spPr>
          <a:xfrm>
            <a:off x="6632271" y="4639368"/>
            <a:ext cx="1081566" cy="369332"/>
          </a:xfrm>
          <a:prstGeom prst="rect">
            <a:avLst/>
          </a:prstGeom>
          <a:noFill/>
        </p:spPr>
        <p:txBody>
          <a:bodyPr wrap="square" rtlCol="0">
            <a:spAutoFit/>
            <a:scene3d>
              <a:camera prst="orthographicFront"/>
              <a:lightRig rig="threePt" dir="t"/>
            </a:scene3d>
            <a:sp3d contourW="12700">
              <a:bevelT w="6350" h="88900"/>
              <a:bevelB w="6350" h="101600"/>
              <a:contourClr>
                <a:srgbClr val="0C343D"/>
              </a:contourClr>
            </a:sp3d>
          </a:bodyPr>
          <a:lstStyle/>
          <a:p>
            <a:pPr algn="ctr"/>
            <a:r>
              <a:rPr lang="en-US" b="1" dirty="0">
                <a:effectLst>
                  <a:glow rad="1028700">
                    <a:schemeClr val="accent5">
                      <a:lumMod val="75000"/>
                      <a:alpha val="40000"/>
                    </a:scheme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Wake</a:t>
            </a:r>
            <a:endParaRPr lang="en-GB" b="1" dirty="0">
              <a:effectLst>
                <a:glow rad="1028700">
                  <a:schemeClr val="accent5">
                    <a:lumMod val="75000"/>
                    <a:alpha val="40000"/>
                  </a:scheme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8" name="TextBox 37">
            <a:extLst>
              <a:ext uri="{FF2B5EF4-FFF2-40B4-BE49-F238E27FC236}">
                <a16:creationId xmlns:a16="http://schemas.microsoft.com/office/drawing/2014/main" id="{E51F9CB1-7127-0EF5-24E7-8C0A8D631760}"/>
              </a:ext>
            </a:extLst>
          </p:cNvPr>
          <p:cNvSpPr txBox="1"/>
          <p:nvPr/>
        </p:nvSpPr>
        <p:spPr>
          <a:xfrm>
            <a:off x="7850131" y="4639368"/>
            <a:ext cx="1454558" cy="369332"/>
          </a:xfrm>
          <a:prstGeom prst="rect">
            <a:avLst/>
          </a:prstGeom>
          <a:noFill/>
        </p:spPr>
        <p:txBody>
          <a:bodyPr wrap="square" rtlCol="0">
            <a:spAutoFit/>
            <a:scene3d>
              <a:camera prst="orthographicFront"/>
              <a:lightRig rig="threePt" dir="t"/>
            </a:scene3d>
            <a:sp3d contourW="12700">
              <a:bevelT w="6350" h="88900"/>
              <a:bevelB w="6350" h="101600"/>
              <a:contourClr>
                <a:srgbClr val="0C343D"/>
              </a:contourClr>
            </a:sp3d>
          </a:bodyPr>
          <a:lstStyle/>
          <a:p>
            <a:pPr algn="ctr"/>
            <a:r>
              <a:rPr lang="en-US" b="1" dirty="0">
                <a:effectLst>
                  <a:glow rad="1028700">
                    <a:srgbClr val="006666">
                      <a:alpha val="40000"/>
                    </a:srgb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Impedance</a:t>
            </a:r>
            <a:endParaRPr lang="en-GB" b="1" dirty="0">
              <a:effectLst>
                <a:glow rad="1028700">
                  <a:srgbClr val="006666">
                    <a:alpha val="40000"/>
                  </a:srgb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40" name="Picture 39">
            <a:extLst>
              <a:ext uri="{FF2B5EF4-FFF2-40B4-BE49-F238E27FC236}">
                <a16:creationId xmlns:a16="http://schemas.microsoft.com/office/drawing/2014/main" id="{EAFF1BCF-E68C-7416-1591-124E27105878}"/>
              </a:ext>
            </a:extLst>
          </p:cNvPr>
          <p:cNvPicPr>
            <a:picLocks noChangeAspect="1"/>
          </p:cNvPicPr>
          <p:nvPr/>
        </p:nvPicPr>
        <p:blipFill>
          <a:blip r:embed="rId4"/>
          <a:stretch>
            <a:fillRect/>
          </a:stretch>
        </p:blipFill>
        <p:spPr>
          <a:xfrm>
            <a:off x="3666826" y="3200208"/>
            <a:ext cx="1471965" cy="756175"/>
          </a:xfrm>
          <a:prstGeom prst="rect">
            <a:avLst/>
          </a:prstGeom>
        </p:spPr>
      </p:pic>
      <p:sp>
        <p:nvSpPr>
          <p:cNvPr id="11" name="TextBox 10">
            <a:extLst>
              <a:ext uri="{FF2B5EF4-FFF2-40B4-BE49-F238E27FC236}">
                <a16:creationId xmlns:a16="http://schemas.microsoft.com/office/drawing/2014/main" id="{C64D7C12-17F3-C311-7388-23C786363CAC}"/>
              </a:ext>
            </a:extLst>
          </p:cNvPr>
          <p:cNvSpPr txBox="1"/>
          <p:nvPr/>
        </p:nvSpPr>
        <p:spPr>
          <a:xfrm>
            <a:off x="5076181" y="5796823"/>
            <a:ext cx="4123238" cy="307777"/>
          </a:xfrm>
          <a:prstGeom prst="rect">
            <a:avLst/>
          </a:prstGeom>
          <a:noFill/>
        </p:spPr>
        <p:txBody>
          <a:bodyPr wrap="square">
            <a:spAutoFit/>
          </a:bodyPr>
          <a:lstStyle/>
          <a:p>
            <a:r>
              <a:rPr lang="en-GB" sz="1400" dirty="0">
                <a:latin typeface="Calibri Light" panose="020F0302020204030204" pitchFamily="34" charset="0"/>
                <a:ea typeface="Calibri Light" panose="020F0302020204030204" pitchFamily="34" charset="0"/>
                <a:cs typeface="Calibri Light" panose="020F0302020204030204" pitchFamily="34" charset="0"/>
                <a:hlinkClick r:id="rId5"/>
              </a:rPr>
              <a:t>ABP-CEI Section Meeting (28 November 2024) · Indico</a:t>
            </a:r>
            <a:endParaRPr lang="en-US" sz="1400"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14" name="Picture 13" descr="A blue and black logo&#10;&#10;Description automatically generated">
            <a:extLst>
              <a:ext uri="{FF2B5EF4-FFF2-40B4-BE49-F238E27FC236}">
                <a16:creationId xmlns:a16="http://schemas.microsoft.com/office/drawing/2014/main" id="{958F08F3-DD32-328A-6BC6-1C6E81067C9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6572" y="5801676"/>
            <a:ext cx="729609" cy="298072"/>
          </a:xfrm>
          <a:prstGeom prst="rect">
            <a:avLst/>
          </a:prstGeom>
        </p:spPr>
      </p:pic>
      <p:grpSp>
        <p:nvGrpSpPr>
          <p:cNvPr id="9" name="Group 8">
            <a:extLst>
              <a:ext uri="{FF2B5EF4-FFF2-40B4-BE49-F238E27FC236}">
                <a16:creationId xmlns:a16="http://schemas.microsoft.com/office/drawing/2014/main" id="{0BEF5C1D-1210-6AF1-4814-1C88FB272C28}"/>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B7E2EB01-3D86-1A19-9DBC-27234C1297EB}"/>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oogle Shape;58;p13">
              <a:extLst>
                <a:ext uri="{FF2B5EF4-FFF2-40B4-BE49-F238E27FC236}">
                  <a16:creationId xmlns:a16="http://schemas.microsoft.com/office/drawing/2014/main" id="{C746E9A9-06A1-00A2-6FFF-0078CB4D1741}"/>
                </a:ext>
              </a:extLst>
            </p:cNvPr>
            <p:cNvPicPr preferRelativeResize="0"/>
            <p:nvPr/>
          </p:nvPicPr>
          <p:blipFill>
            <a:blip r:embed="rId7">
              <a:alphaModFix/>
            </a:blip>
            <a:stretch>
              <a:fillRect/>
            </a:stretch>
          </p:blipFill>
          <p:spPr>
            <a:xfrm>
              <a:off x="153418" y="6364995"/>
              <a:ext cx="578264" cy="565697"/>
            </a:xfrm>
            <a:prstGeom prst="rect">
              <a:avLst/>
            </a:prstGeom>
            <a:noFill/>
            <a:ln>
              <a:noFill/>
            </a:ln>
          </p:spPr>
        </p:pic>
        <p:pic>
          <p:nvPicPr>
            <p:cNvPr id="15" name="Picture 2">
              <a:extLst>
                <a:ext uri="{FF2B5EF4-FFF2-40B4-BE49-F238E27FC236}">
                  <a16:creationId xmlns:a16="http://schemas.microsoft.com/office/drawing/2014/main" id="{D2FFDFF6-651D-B387-AEA7-BC281E05040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25CBEEEE-45D8-09FA-8547-2CD5CAEA219B}"/>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8" name="Picture 17" descr="A white circle with black text&#10;&#10;AI-generated content may be incorrect.">
              <a:extLst>
                <a:ext uri="{FF2B5EF4-FFF2-40B4-BE49-F238E27FC236}">
                  <a16:creationId xmlns:a16="http://schemas.microsoft.com/office/drawing/2014/main" id="{2C6669BC-0E62-DEFE-5E6F-57FA0486AB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9" name="Picture 18" descr="A black and white striped background&#10;&#10;AI-generated content may be incorrect.">
              <a:extLst>
                <a:ext uri="{FF2B5EF4-FFF2-40B4-BE49-F238E27FC236}">
                  <a16:creationId xmlns:a16="http://schemas.microsoft.com/office/drawing/2014/main" id="{D741711C-4C9D-2445-B851-F6311A2F192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0" name="Rectangle 19">
            <a:extLst>
              <a:ext uri="{FF2B5EF4-FFF2-40B4-BE49-F238E27FC236}">
                <a16:creationId xmlns:a16="http://schemas.microsoft.com/office/drawing/2014/main" id="{4A6B5092-A6D5-BF6A-2701-E86CE92A9C30}"/>
              </a:ext>
            </a:extLst>
          </p:cNvPr>
          <p:cNvSpPr/>
          <p:nvPr/>
        </p:nvSpPr>
        <p:spPr>
          <a:xfrm>
            <a:off x="0" y="-11829"/>
            <a:ext cx="12195175"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D07F1C84-D0EB-D538-E16C-3051DF6AC2C2}"/>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I/W model with </a:t>
            </a:r>
            <a:r>
              <a:rPr lang="en-US" sz="3600" dirty="0" err="1">
                <a:solidFill>
                  <a:srgbClr val="0C343D"/>
                </a:solidFill>
                <a:latin typeface="Calisto MT" panose="02040603050505030304" pitchFamily="18" charset="0"/>
              </a:rPr>
              <a:t>Xwakes</a:t>
            </a:r>
            <a:r>
              <a:rPr lang="en-US" sz="3600" dirty="0">
                <a:solidFill>
                  <a:srgbClr val="0C343D"/>
                </a:solidFill>
                <a:latin typeface="Calisto MT" panose="02040603050505030304" pitchFamily="18" charset="0"/>
              </a:rPr>
              <a:t> </a:t>
            </a:r>
            <a:endParaRPr lang="en-GB" sz="3600" dirty="0">
              <a:solidFill>
                <a:srgbClr val="0C343D"/>
              </a:solidFill>
              <a:latin typeface="Calisto MT" panose="02040603050505030304" pitchFamily="18" charset="0"/>
            </a:endParaRPr>
          </a:p>
        </p:txBody>
      </p:sp>
      <p:cxnSp>
        <p:nvCxnSpPr>
          <p:cNvPr id="22" name="Straight Connector 21">
            <a:extLst>
              <a:ext uri="{FF2B5EF4-FFF2-40B4-BE49-F238E27FC236}">
                <a16:creationId xmlns:a16="http://schemas.microsoft.com/office/drawing/2014/main" id="{17E84AF3-D872-2F26-B601-FEEEE4C61254}"/>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C723261C-D86E-8260-075E-C15FC3ABCC2B}"/>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39</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44827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3" grpId="0"/>
      <p:bldP spid="24" grpId="0"/>
      <p:bldP spid="25" grpId="0"/>
      <p:bldP spid="35" grpId="0"/>
      <p:bldP spid="38"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9DF8F3-736B-E34D-E179-78B503B2EA00}"/>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BF2E9BE5-B6A5-5506-04E8-44CE2375F9A3}"/>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E0265FA-BB93-C69E-4369-0F5EC96F7540}"/>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FCC-</a:t>
            </a:r>
            <a:r>
              <a:rPr lang="en-US" sz="3600" dirty="0" err="1">
                <a:solidFill>
                  <a:srgbClr val="0C343D"/>
                </a:solidFill>
                <a:latin typeface="Calisto MT" panose="02040603050505030304" pitchFamily="18" charset="0"/>
              </a:rPr>
              <a:t>ee</a:t>
            </a:r>
            <a:r>
              <a:rPr lang="en-US" sz="3600" dirty="0">
                <a:solidFill>
                  <a:srgbClr val="0C343D"/>
                </a:solidFill>
                <a:latin typeface="Calisto MT" panose="02040603050505030304" pitchFamily="18" charset="0"/>
              </a:rPr>
              <a:t> main parameters for Z configuration</a:t>
            </a:r>
            <a:endParaRPr lang="en-GB" sz="3600" dirty="0">
              <a:solidFill>
                <a:srgbClr val="0C343D"/>
              </a:solidFill>
              <a:latin typeface="Calisto MT" panose="02040603050505030304" pitchFamily="18" charset="0"/>
            </a:endParaRPr>
          </a:p>
        </p:txBody>
      </p:sp>
      <p:cxnSp>
        <p:nvCxnSpPr>
          <p:cNvPr id="2" name="Straight Connector 1">
            <a:extLst>
              <a:ext uri="{FF2B5EF4-FFF2-40B4-BE49-F238E27FC236}">
                <a16:creationId xmlns:a16="http://schemas.microsoft.com/office/drawing/2014/main" id="{2223FD5A-2A1C-FEAF-1E62-E233155D6A47}"/>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24" name="Picture 23" descr="A circular diagram with text and blue circles&#10;&#10;Description automatically generated with medium confidence">
            <a:extLst>
              <a:ext uri="{FF2B5EF4-FFF2-40B4-BE49-F238E27FC236}">
                <a16:creationId xmlns:a16="http://schemas.microsoft.com/office/drawing/2014/main" id="{1BF6B3DD-A355-1CEA-3EEF-88F2A4B2FE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4718" y="1115011"/>
            <a:ext cx="5880912" cy="4748617"/>
          </a:xfrm>
          <a:prstGeom prst="rect">
            <a:avLst/>
          </a:prstGeom>
        </p:spPr>
      </p:pic>
      <p:grpSp>
        <p:nvGrpSpPr>
          <p:cNvPr id="21" name="Group 20">
            <a:extLst>
              <a:ext uri="{FF2B5EF4-FFF2-40B4-BE49-F238E27FC236}">
                <a16:creationId xmlns:a16="http://schemas.microsoft.com/office/drawing/2014/main" id="{2DCD46BC-E34F-ED1F-AD0B-ED8E61ECDE48}"/>
              </a:ext>
            </a:extLst>
          </p:cNvPr>
          <p:cNvGrpSpPr/>
          <p:nvPr/>
        </p:nvGrpSpPr>
        <p:grpSpPr>
          <a:xfrm>
            <a:off x="0" y="6364995"/>
            <a:ext cx="12192000" cy="565697"/>
            <a:chOff x="0" y="6364995"/>
            <a:chExt cx="12192000" cy="565697"/>
          </a:xfrm>
        </p:grpSpPr>
        <p:sp>
          <p:nvSpPr>
            <p:cNvPr id="4" name="Rectangle 3">
              <a:extLst>
                <a:ext uri="{FF2B5EF4-FFF2-40B4-BE49-F238E27FC236}">
                  <a16:creationId xmlns:a16="http://schemas.microsoft.com/office/drawing/2014/main" id="{F647E730-CDCC-81EC-8220-8008490DD8C6}"/>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oogle Shape;58;p13">
              <a:extLst>
                <a:ext uri="{FF2B5EF4-FFF2-40B4-BE49-F238E27FC236}">
                  <a16:creationId xmlns:a16="http://schemas.microsoft.com/office/drawing/2014/main" id="{2C10CEBA-8752-DCF4-2ADF-331731BB95AA}"/>
                </a:ext>
              </a:extLst>
            </p:cNvPr>
            <p:cNvPicPr preferRelativeResize="0"/>
            <p:nvPr/>
          </p:nvPicPr>
          <p:blipFill>
            <a:blip r:embed="rId4">
              <a:alphaModFix/>
            </a:blip>
            <a:stretch>
              <a:fillRect/>
            </a:stretch>
          </p:blipFill>
          <p:spPr>
            <a:xfrm>
              <a:off x="153418" y="6364995"/>
              <a:ext cx="578264" cy="565697"/>
            </a:xfrm>
            <a:prstGeom prst="rect">
              <a:avLst/>
            </a:prstGeom>
            <a:noFill/>
            <a:ln>
              <a:noFill/>
            </a:ln>
          </p:spPr>
        </p:pic>
        <p:pic>
          <p:nvPicPr>
            <p:cNvPr id="11" name="Picture 2">
              <a:extLst>
                <a:ext uri="{FF2B5EF4-FFF2-40B4-BE49-F238E27FC236}">
                  <a16:creationId xmlns:a16="http://schemas.microsoft.com/office/drawing/2014/main" id="{90ACDDC2-D891-23E4-6932-873BF8ED4C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0B7EF05-B33D-12D2-7529-C6C80942662E}"/>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0" name="Picture 9" descr="A white circle with black text&#10;&#10;AI-generated content may be incorrect.">
              <a:extLst>
                <a:ext uri="{FF2B5EF4-FFF2-40B4-BE49-F238E27FC236}">
                  <a16:creationId xmlns:a16="http://schemas.microsoft.com/office/drawing/2014/main" id="{2DD99373-B151-EB09-E5B9-3C9085897E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3" name="Picture 12" descr="A black and white striped background&#10;&#10;AI-generated content may be incorrect.">
              <a:extLst>
                <a:ext uri="{FF2B5EF4-FFF2-40B4-BE49-F238E27FC236}">
                  <a16:creationId xmlns:a16="http://schemas.microsoft.com/office/drawing/2014/main" id="{5DEA687F-791A-91B4-0AF7-9082AD33A1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9" name="Arrow: Pentagon 8">
            <a:extLst>
              <a:ext uri="{FF2B5EF4-FFF2-40B4-BE49-F238E27FC236}">
                <a16:creationId xmlns:a16="http://schemas.microsoft.com/office/drawing/2014/main" id="{55324530-84F3-F5AB-8EE8-7243CDB965A4}"/>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Introduction</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mc:AlternateContent xmlns:mc="http://schemas.openxmlformats.org/markup-compatibility/2006" xmlns:a14="http://schemas.microsoft.com/office/drawing/2010/main">
        <mc:Choice Requires="a14">
          <p:graphicFrame>
            <p:nvGraphicFramePr>
              <p:cNvPr id="27" name="Table 26">
                <a:extLst>
                  <a:ext uri="{FF2B5EF4-FFF2-40B4-BE49-F238E27FC236}">
                    <a16:creationId xmlns:a16="http://schemas.microsoft.com/office/drawing/2014/main" id="{ED0613EA-60A3-28FC-677F-2DDA6FD1F52B}"/>
                  </a:ext>
                </a:extLst>
              </p:cNvPr>
              <p:cNvGraphicFramePr>
                <a:graphicFrameLocks noGrp="1"/>
              </p:cNvGraphicFramePr>
              <p:nvPr>
                <p:extLst>
                  <p:ext uri="{D42A27DB-BD31-4B8C-83A1-F6EECF244321}">
                    <p14:modId xmlns:p14="http://schemas.microsoft.com/office/powerpoint/2010/main" val="4035694269"/>
                  </p:ext>
                </p:extLst>
              </p:nvPr>
            </p:nvGraphicFramePr>
            <p:xfrm>
              <a:off x="581622" y="1076462"/>
              <a:ext cx="5108963" cy="4981448"/>
            </p:xfrm>
            <a:graphic>
              <a:graphicData uri="http://schemas.openxmlformats.org/drawingml/2006/table">
                <a:tbl>
                  <a:tblPr firstRow="1" bandRow="1">
                    <a:tableStyleId>{5C22544A-7EE6-4342-B048-85BDC9FD1C3A}</a:tableStyleId>
                  </a:tblPr>
                  <a:tblGrid>
                    <a:gridCol w="3552643">
                      <a:extLst>
                        <a:ext uri="{9D8B030D-6E8A-4147-A177-3AD203B41FA5}">
                          <a16:colId xmlns:a16="http://schemas.microsoft.com/office/drawing/2014/main" val="3249058079"/>
                        </a:ext>
                      </a:extLst>
                    </a:gridCol>
                    <a:gridCol w="1556320">
                      <a:extLst>
                        <a:ext uri="{9D8B030D-6E8A-4147-A177-3AD203B41FA5}">
                          <a16:colId xmlns:a16="http://schemas.microsoft.com/office/drawing/2014/main" val="2617535561"/>
                        </a:ext>
                      </a:extLst>
                    </a:gridCol>
                  </a:tblGrid>
                  <a:tr h="281821">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Parameter</a:t>
                          </a:r>
                        </a:p>
                      </a:txBody>
                      <a:tcP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Value</a:t>
                          </a: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3930643"/>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Circumference (km)</a:t>
                          </a:r>
                        </a:p>
                      </a:txBody>
                      <a:tcPr>
                        <a:lnT w="12700" cap="flat" cmpd="sng" algn="ctr">
                          <a:solidFill>
                            <a:schemeClr val="tx1"/>
                          </a:solidFill>
                          <a:prstDash val="solid"/>
                          <a:round/>
                          <a:headEnd type="none" w="med" len="med"/>
                          <a:tailEnd type="none" w="med" len="med"/>
                        </a:lnT>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90.658816</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15962853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Beam energy (GeV)</a:t>
                          </a:r>
                        </a:p>
                      </a:txBody>
                      <a:tcPr>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45.6</a:t>
                          </a:r>
                        </a:p>
                      </a:txBody>
                      <a:tcPr>
                        <a:lnB w="12700" cap="flat" cmpd="sng" algn="ctr">
                          <a:noFill/>
                          <a:prstDash val="solid"/>
                          <a:round/>
                          <a:headEnd type="none" w="med" len="med"/>
                          <a:tailEnd type="none" w="med" len="med"/>
                        </a:lnB>
                        <a:noFill/>
                      </a:tcPr>
                    </a:tc>
                    <a:extLst>
                      <a:ext uri="{0D108BD9-81ED-4DB2-BD59-A6C34878D82A}">
                        <a16:rowId xmlns:a16="http://schemas.microsoft.com/office/drawing/2014/main" val="930744976"/>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Bunch population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11</a:t>
                          </a:r>
                          <a:r>
                            <a:rPr lang="en-US" sz="1100" dirty="0">
                              <a:latin typeface="Cambria Math" panose="02040503050406030204" pitchFamily="18" charset="0"/>
                              <a:ea typeface="Cambria Math" panose="02040503050406030204" pitchFamily="18" charset="0"/>
                              <a:cs typeface="Calibri" panose="020F0502020204030204" pitchFamily="34" charset="0"/>
                            </a:rPr>
                            <a:t>)</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2.14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447784469"/>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frequency (MHz)</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400</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24488723"/>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voltage (MV)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79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9627961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loss per turn (GeV)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0.0391</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6028190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Longitudinal dumping time (turns)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1158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44058583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Momentum compaction factor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-6</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28.6</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317815889"/>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Horizontal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54.5395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24346307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Vertical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55.55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130727922"/>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Synchrotron tune</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0.0288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85926618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Emittance Hor (nm)/Vert (pm)</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0.71/1.9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621069206"/>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Bunch length (mm)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5.6/15.4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298040460"/>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spread (%)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0.039/0.109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675031066"/>
                      </a:ext>
                    </a:extLst>
                  </a:tr>
                  <a:tr h="251877">
                    <a:tc>
                      <a:txBody>
                        <a:bodyPr/>
                        <a:lstStyle/>
                        <a:p>
                          <a:pPr algn="ctr"/>
                          <a:r>
                            <a:rPr lang="en-US" sz="1100" dirty="0" err="1">
                              <a:latin typeface="Cambria Math" panose="02040503050406030204" pitchFamily="18" charset="0"/>
                              <a:ea typeface="Cambria Math" panose="02040503050406030204" pitchFamily="18" charset="0"/>
                              <a:cs typeface="Calibri" panose="020F0502020204030204" pitchFamily="34" charset="0"/>
                            </a:rPr>
                            <a:t>Piwinsky</a:t>
                          </a:r>
                          <a:r>
                            <a:rPr lang="en-US" sz="1100" dirty="0">
                              <a:latin typeface="Cambria Math" panose="02040503050406030204" pitchFamily="18" charset="0"/>
                              <a:ea typeface="Cambria Math" panose="02040503050406030204" pitchFamily="18" charset="0"/>
                              <a:cs typeface="Calibri" panose="020F0502020204030204" pitchFamily="34" charset="0"/>
                            </a:rPr>
                            <a:t> angle (BS)*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26.4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96712062"/>
                      </a:ext>
                    </a:extLst>
                  </a:tr>
                  <a:tr h="264717">
                    <a:tc>
                      <a:txBody>
                        <a:bodyPr/>
                        <a:lstStyle/>
                        <a:p>
                          <a:pPr algn="ctr"/>
                          <a14:m>
                            <m:oMath xmlns:m="http://schemas.openxmlformats.org/officeDocument/2006/math">
                              <m:sSub>
                                <m:sSubPr>
                                  <m:ctrlPr>
                                    <a:rPr lang="en-GB" sz="1100" b="0" i="1" smtClean="0">
                                      <a:latin typeface="Cambria Math" panose="02040503050406030204" pitchFamily="18" charset="0"/>
                                      <a:ea typeface="Cambria Math" panose="02040503050406030204" pitchFamily="18" charset="0"/>
                                    </a:rPr>
                                  </m:ctrlPr>
                                </m:sSubPr>
                                <m:e>
                                  <m:r>
                                    <m:rPr>
                                      <m:nor/>
                                    </m:rPr>
                                    <a:rPr lang="en-GB" sz="1100" b="0" smtClean="0">
                                      <a:latin typeface="Cambria Math" panose="02040503050406030204" pitchFamily="18" charset="0"/>
                                      <a:ea typeface="Cambria Math" panose="02040503050406030204" pitchFamily="18" charset="0"/>
                                      <a:cs typeface="Calibri" panose="020F0502020204030204" pitchFamily="34" charset="0"/>
                                    </a:rPr>
                                    <m:t>ξ</m:t>
                                  </m:r>
                                </m:e>
                                <m:sub>
                                  <m:r>
                                    <a:rPr lang="fr-CH" sz="1100" b="0" i="1" smtClean="0">
                                      <a:latin typeface="Cambria Math" panose="02040503050406030204" pitchFamily="18" charset="0"/>
                                      <a:ea typeface="Cambria Math" panose="02040503050406030204" pitchFamily="18" charset="0"/>
                                    </a:rPr>
                                    <m:t>𝑥</m:t>
                                  </m:r>
                                </m:sub>
                              </m:sSub>
                            </m:oMath>
                          </a14:m>
                          <a:r>
                            <a:rPr lang="en-GB" sz="1100" b="0" dirty="0">
                              <a:latin typeface="Cambria Math" panose="02040503050406030204" pitchFamily="18" charset="0"/>
                              <a:ea typeface="Cambria Math" panose="02040503050406030204" pitchFamily="18" charset="0"/>
                              <a:cs typeface="Calibri" panose="020F0502020204030204" pitchFamily="34" charset="0"/>
                            </a:rPr>
                            <a:t>/</a:t>
                          </a:r>
                          <a14:m>
                            <m:oMath xmlns:m="http://schemas.openxmlformats.org/officeDocument/2006/math">
                              <m:sSub>
                                <m:sSubPr>
                                  <m:ctrlPr>
                                    <a:rPr lang="en-GB" sz="1100" b="0" i="1" smtClean="0">
                                      <a:latin typeface="Cambria Math" panose="02040503050406030204" pitchFamily="18" charset="0"/>
                                      <a:ea typeface="Cambria Math" panose="02040503050406030204" pitchFamily="18" charset="0"/>
                                    </a:rPr>
                                  </m:ctrlPr>
                                </m:sSubPr>
                                <m:e>
                                  <m:r>
                                    <m:rPr>
                                      <m:nor/>
                                    </m:rPr>
                                    <a:rPr lang="en-GB" sz="1100" b="0" smtClean="0">
                                      <a:latin typeface="Cambria Math" panose="02040503050406030204" pitchFamily="18" charset="0"/>
                                      <a:ea typeface="Cambria Math" panose="02040503050406030204" pitchFamily="18" charset="0"/>
                                      <a:cs typeface="Calibri" panose="020F0502020204030204" pitchFamily="34" charset="0"/>
                                    </a:rPr>
                                    <m:t>ξ</m:t>
                                  </m:r>
                                </m:e>
                                <m:sub>
                                  <m:r>
                                    <a:rPr lang="fr-CH" sz="1100" b="0" i="1" smtClean="0">
                                      <a:latin typeface="Cambria Math" panose="02040503050406030204" pitchFamily="18" charset="0"/>
                                      <a:ea typeface="Cambria Math" panose="02040503050406030204" pitchFamily="18" charset="0"/>
                                    </a:rPr>
                                    <m:t>𝑦</m:t>
                                  </m:r>
                                </m:sub>
                              </m:sSub>
                            </m:oMath>
                          </a14:m>
                          <a:endParaRPr lang="en-US" sz="1100" b="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0.022/0.097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283692658"/>
                      </a:ext>
                    </a:extLst>
                  </a:tr>
                  <a:tr h="251877">
                    <a:tc>
                      <a:txBody>
                        <a:bodyPr/>
                        <a:lstStyle/>
                        <a:p>
                          <a:pPr algn="ctr"/>
                          <a:r>
                            <a:rPr lang="en-GB" sz="1100" dirty="0"/>
                            <a:t>β* Hor (m)/Vert (mm)</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0.11/0.7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03497111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Luminosity/IP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34</a:t>
                          </a:r>
                          <a:r>
                            <a:rPr lang="en-US" sz="1100" dirty="0">
                              <a:latin typeface="Cambria Math" panose="02040503050406030204" pitchFamily="18" charset="0"/>
                              <a:ea typeface="Cambria Math" panose="02040503050406030204" pitchFamily="18" charset="0"/>
                              <a:cs typeface="Calibri" panose="020F0502020204030204" pitchFamily="34" charset="0"/>
                            </a:rPr>
                            <a:t>/cm</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2</a:t>
                          </a:r>
                          <a:r>
                            <a:rPr lang="en-US" sz="1100" dirty="0">
                              <a:latin typeface="Cambria Math" panose="02040503050406030204" pitchFamily="18" charset="0"/>
                              <a:ea typeface="Cambria Math" panose="02040503050406030204" pitchFamily="18" charset="0"/>
                              <a:cs typeface="Calibri" panose="020F0502020204030204" pitchFamily="34" charset="0"/>
                            </a:rPr>
                            <a:t>s)</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141</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3358418"/>
                      </a:ext>
                    </a:extLst>
                  </a:tr>
                </a:tbl>
              </a:graphicData>
            </a:graphic>
          </p:graphicFrame>
        </mc:Choice>
        <mc:Fallback xmlns="">
          <p:graphicFrame>
            <p:nvGraphicFramePr>
              <p:cNvPr id="27" name="Table 26">
                <a:extLst>
                  <a:ext uri="{FF2B5EF4-FFF2-40B4-BE49-F238E27FC236}">
                    <a16:creationId xmlns:a16="http://schemas.microsoft.com/office/drawing/2014/main" id="{ED0613EA-60A3-28FC-677F-2DDA6FD1F52B}"/>
                  </a:ext>
                </a:extLst>
              </p:cNvPr>
              <p:cNvGraphicFramePr>
                <a:graphicFrameLocks noGrp="1"/>
              </p:cNvGraphicFramePr>
              <p:nvPr>
                <p:extLst>
                  <p:ext uri="{D42A27DB-BD31-4B8C-83A1-F6EECF244321}">
                    <p14:modId xmlns:p14="http://schemas.microsoft.com/office/powerpoint/2010/main" val="4035694269"/>
                  </p:ext>
                </p:extLst>
              </p:nvPr>
            </p:nvGraphicFramePr>
            <p:xfrm>
              <a:off x="581622" y="1076462"/>
              <a:ext cx="5108963" cy="4981448"/>
            </p:xfrm>
            <a:graphic>
              <a:graphicData uri="http://schemas.openxmlformats.org/drawingml/2006/table">
                <a:tbl>
                  <a:tblPr firstRow="1" bandRow="1">
                    <a:tableStyleId>{5C22544A-7EE6-4342-B048-85BDC9FD1C3A}</a:tableStyleId>
                  </a:tblPr>
                  <a:tblGrid>
                    <a:gridCol w="3552643">
                      <a:extLst>
                        <a:ext uri="{9D8B030D-6E8A-4147-A177-3AD203B41FA5}">
                          <a16:colId xmlns:a16="http://schemas.microsoft.com/office/drawing/2014/main" val="3249058079"/>
                        </a:ext>
                      </a:extLst>
                    </a:gridCol>
                    <a:gridCol w="1556320">
                      <a:extLst>
                        <a:ext uri="{9D8B030D-6E8A-4147-A177-3AD203B41FA5}">
                          <a16:colId xmlns:a16="http://schemas.microsoft.com/office/drawing/2014/main" val="2617535561"/>
                        </a:ext>
                      </a:extLst>
                    </a:gridCol>
                  </a:tblGrid>
                  <a:tr h="304800">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Parameter</a:t>
                          </a:r>
                        </a:p>
                      </a:txBody>
                      <a:tcP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Value</a:t>
                          </a: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3930643"/>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Circumference (km)</a:t>
                          </a:r>
                        </a:p>
                      </a:txBody>
                      <a:tcPr>
                        <a:lnT w="12700" cap="flat" cmpd="sng" algn="ctr">
                          <a:solidFill>
                            <a:schemeClr val="tx1"/>
                          </a:solidFill>
                          <a:prstDash val="solid"/>
                          <a:round/>
                          <a:headEnd type="none" w="med" len="med"/>
                          <a:tailEnd type="none" w="med" len="med"/>
                        </a:lnT>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90.658816</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15962853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Beam energy (GeV)</a:t>
                          </a:r>
                        </a:p>
                      </a:txBody>
                      <a:tcPr>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45.6</a:t>
                          </a:r>
                        </a:p>
                      </a:txBody>
                      <a:tcPr>
                        <a:lnB w="12700" cap="flat" cmpd="sng" algn="ctr">
                          <a:noFill/>
                          <a:prstDash val="solid"/>
                          <a:round/>
                          <a:headEnd type="none" w="med" len="med"/>
                          <a:tailEnd type="none" w="med" len="med"/>
                        </a:lnB>
                        <a:noFill/>
                      </a:tcPr>
                    </a:tc>
                    <a:extLst>
                      <a:ext uri="{0D108BD9-81ED-4DB2-BD59-A6C34878D82A}">
                        <a16:rowId xmlns:a16="http://schemas.microsoft.com/office/drawing/2014/main" val="930744976"/>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Bunch population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11</a:t>
                          </a:r>
                          <a:r>
                            <a:rPr lang="en-US" sz="1100" dirty="0">
                              <a:latin typeface="Cambria Math" panose="02040503050406030204" pitchFamily="18" charset="0"/>
                              <a:ea typeface="Cambria Math" panose="02040503050406030204" pitchFamily="18" charset="0"/>
                              <a:cs typeface="Calibri" panose="020F0502020204030204" pitchFamily="34" charset="0"/>
                            </a:rPr>
                            <a:t>)</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2.14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447784469"/>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frequency (MHz)</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400</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24488723"/>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voltage (MV)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79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9627961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loss per turn (GeV)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0.0391</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6028190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Longitudinal dumping time (turns)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1158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44058583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Momentum compaction factor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-6</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28.6</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317815889"/>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Horizontal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54.5395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24346307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Vertical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55.55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130727922"/>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Synchrotron tune</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0.0288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85926618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Emittance Hor (nm)/Vert (pm)</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0.71/1.9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621069206"/>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Bunch length (mm)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5.6/15.4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298040460"/>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spread (%)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0.039/0.109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675031066"/>
                      </a:ext>
                    </a:extLst>
                  </a:tr>
                  <a:tr h="259080">
                    <a:tc>
                      <a:txBody>
                        <a:bodyPr/>
                        <a:lstStyle/>
                        <a:p>
                          <a:pPr algn="ctr"/>
                          <a:r>
                            <a:rPr lang="en-US" sz="1100" dirty="0" err="1">
                              <a:latin typeface="Cambria Math" panose="02040503050406030204" pitchFamily="18" charset="0"/>
                              <a:ea typeface="Cambria Math" panose="02040503050406030204" pitchFamily="18" charset="0"/>
                              <a:cs typeface="Calibri" panose="020F0502020204030204" pitchFamily="34" charset="0"/>
                            </a:rPr>
                            <a:t>Piwinsky</a:t>
                          </a:r>
                          <a:r>
                            <a:rPr lang="en-US" sz="1100" dirty="0">
                              <a:latin typeface="Cambria Math" panose="02040503050406030204" pitchFamily="18" charset="0"/>
                              <a:ea typeface="Cambria Math" panose="02040503050406030204" pitchFamily="18" charset="0"/>
                              <a:cs typeface="Calibri" panose="020F0502020204030204" pitchFamily="34" charset="0"/>
                            </a:rPr>
                            <a:t> angle (BS)*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26.4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96712062"/>
                      </a:ext>
                    </a:extLst>
                  </a:tr>
                  <a:tr h="272288">
                    <a:tc>
                      <a:txBody>
                        <a:bodyPr/>
                        <a:lstStyle/>
                        <a:p>
                          <a:endParaRPr lang="en-US"/>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8"/>
                          <a:stretch>
                            <a:fillRect l="-172" t="-1533333" r="-44254" b="-202222"/>
                          </a:stretch>
                        </a:blip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0.022/0.097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283692658"/>
                      </a:ext>
                    </a:extLst>
                  </a:tr>
                  <a:tr h="259080">
                    <a:tc>
                      <a:txBody>
                        <a:bodyPr/>
                        <a:lstStyle/>
                        <a:p>
                          <a:pPr algn="ctr"/>
                          <a:r>
                            <a:rPr lang="en-GB" sz="1100" dirty="0"/>
                            <a:t>β* Hor (m)/Vert (mm)</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0.11/0.7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03497111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Luminosity/IP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34</a:t>
                          </a:r>
                          <a:r>
                            <a:rPr lang="en-US" sz="1100" dirty="0">
                              <a:latin typeface="Cambria Math" panose="02040503050406030204" pitchFamily="18" charset="0"/>
                              <a:ea typeface="Cambria Math" panose="02040503050406030204" pitchFamily="18" charset="0"/>
                              <a:cs typeface="Calibri" panose="020F0502020204030204" pitchFamily="34" charset="0"/>
                            </a:rPr>
                            <a:t>/cm</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2</a:t>
                          </a:r>
                          <a:r>
                            <a:rPr lang="en-US" sz="1100" dirty="0">
                              <a:latin typeface="Cambria Math" panose="02040503050406030204" pitchFamily="18" charset="0"/>
                              <a:ea typeface="Cambria Math" panose="02040503050406030204" pitchFamily="18" charset="0"/>
                              <a:cs typeface="Calibri" panose="020F0502020204030204" pitchFamily="34" charset="0"/>
                            </a:rPr>
                            <a:t>s)</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141</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3358418"/>
                      </a:ext>
                    </a:extLst>
                  </a:tr>
                </a:tbl>
              </a:graphicData>
            </a:graphic>
          </p:graphicFrame>
        </mc:Fallback>
      </mc:AlternateContent>
      <p:sp>
        <p:nvSpPr>
          <p:cNvPr id="31" name="TextBox 30">
            <a:extLst>
              <a:ext uri="{FF2B5EF4-FFF2-40B4-BE49-F238E27FC236}">
                <a16:creationId xmlns:a16="http://schemas.microsoft.com/office/drawing/2014/main" id="{3645E347-57B3-5A13-5785-BAF06AE4245F}"/>
              </a:ext>
            </a:extLst>
          </p:cNvPr>
          <p:cNvSpPr txBox="1"/>
          <p:nvPr/>
        </p:nvSpPr>
        <p:spPr>
          <a:xfrm>
            <a:off x="581622" y="6058552"/>
            <a:ext cx="6280950" cy="261610"/>
          </a:xfrm>
          <a:prstGeom prst="rect">
            <a:avLst/>
          </a:prstGeom>
          <a:noFill/>
        </p:spPr>
        <p:txBody>
          <a:bodyPr wrap="square">
            <a:spAutoFit/>
          </a:bodyPr>
          <a:lstStyle/>
          <a:p>
            <a:r>
              <a:rPr lang="en-US" sz="1050" dirty="0">
                <a:latin typeface="Cambria Math" panose="02040503050406030204" pitchFamily="18" charset="0"/>
                <a:ea typeface="Cambria Math" panose="02040503050406030204" pitchFamily="18" charset="0"/>
                <a:cs typeface="Calibri" panose="020F0502020204030204" pitchFamily="34" charset="0"/>
              </a:rPr>
              <a:t>*SR: synchrotron radiation, BS: </a:t>
            </a:r>
            <a:r>
              <a:rPr lang="en-US" sz="1050" dirty="0" err="1">
                <a:latin typeface="Cambria Math" panose="02040503050406030204" pitchFamily="18" charset="0"/>
                <a:ea typeface="Cambria Math" panose="02040503050406030204" pitchFamily="18" charset="0"/>
                <a:cs typeface="Calibri" panose="020F0502020204030204" pitchFamily="34" charset="0"/>
              </a:rPr>
              <a:t>beamstrahlung</a:t>
            </a:r>
            <a:endParaRPr lang="en-US" sz="1050" dirty="0"/>
          </a:p>
        </p:txBody>
      </p:sp>
      <p:sp>
        <p:nvSpPr>
          <p:cNvPr id="3" name="TextBox 2">
            <a:extLst>
              <a:ext uri="{FF2B5EF4-FFF2-40B4-BE49-F238E27FC236}">
                <a16:creationId xmlns:a16="http://schemas.microsoft.com/office/drawing/2014/main" id="{72FC2361-52C3-159D-AB24-9A7A7F130ACB}"/>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04</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908847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7BD7D711-3C6A-8820-A5E4-26B9974FC86F}"/>
              </a:ext>
            </a:extLst>
          </p:cNvPr>
          <p:cNvSpPr txBox="1"/>
          <p:nvPr/>
        </p:nvSpPr>
        <p:spPr>
          <a:xfrm>
            <a:off x="11662" y="1433093"/>
            <a:ext cx="12168674" cy="430887"/>
          </a:xfrm>
          <a:prstGeom prst="rect">
            <a:avLst/>
          </a:prstGeom>
          <a:noFill/>
        </p:spPr>
        <p:txBody>
          <a:bodyPr wrap="square">
            <a:spAutoFit/>
          </a:bodyPr>
          <a:lstStyle/>
          <a:p>
            <a:pPr algn="ctr"/>
            <a:r>
              <a:rPr lang="en-GB" sz="2200" dirty="0">
                <a:latin typeface="Calibri Light" panose="020F0302020204030204" pitchFamily="34" charset="0"/>
                <a:ea typeface="Calibri Light" panose="020F0302020204030204" pitchFamily="34" charset="0"/>
                <a:cs typeface="Calibri Light" panose="020F0302020204030204" pitchFamily="34" charset="0"/>
              </a:rPr>
              <a:t>The</a:t>
            </a:r>
            <a:r>
              <a:rPr lang="en-GB" sz="2200" b="1" dirty="0">
                <a:latin typeface="Calibri Light" panose="020F0302020204030204" pitchFamily="34" charset="0"/>
                <a:ea typeface="Calibri Light" panose="020F0302020204030204" pitchFamily="34" charset="0"/>
                <a:cs typeface="Calibri Light" panose="020F0302020204030204" pitchFamily="34" charset="0"/>
              </a:rPr>
              <a:t> </a:t>
            </a:r>
            <a:r>
              <a:rPr lang="en-GB" sz="22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model</a:t>
            </a:r>
            <a:r>
              <a:rPr lang="en-GB" sz="2200" b="1" dirty="0">
                <a:latin typeface="Calibri Light" panose="020F0302020204030204" pitchFamily="34" charset="0"/>
                <a:ea typeface="Calibri Light" panose="020F0302020204030204" pitchFamily="34" charset="0"/>
                <a:cs typeface="Calibri Light" panose="020F0302020204030204" pitchFamily="34" charset="0"/>
              </a:rPr>
              <a:t> </a:t>
            </a:r>
            <a:r>
              <a:rPr lang="en-GB" sz="2200" dirty="0">
                <a:latin typeface="Calibri Light" panose="020F0302020204030204" pitchFamily="34" charset="0"/>
                <a:ea typeface="Calibri Light" panose="020F0302020204030204" pitchFamily="34" charset="0"/>
                <a:cs typeface="Calibri Light" panose="020F0302020204030204" pitchFamily="34" charset="0"/>
              </a:rPr>
              <a:t>contains a list of elements</a:t>
            </a:r>
          </a:p>
        </p:txBody>
      </p:sp>
      <p:sp>
        <p:nvSpPr>
          <p:cNvPr id="10" name="TextBox 9">
            <a:extLst>
              <a:ext uri="{FF2B5EF4-FFF2-40B4-BE49-F238E27FC236}">
                <a16:creationId xmlns:a16="http://schemas.microsoft.com/office/drawing/2014/main" id="{2F676338-5AFA-E8BE-1D5F-26B72E358DC3}"/>
              </a:ext>
            </a:extLst>
          </p:cNvPr>
          <p:cNvSpPr txBox="1"/>
          <p:nvPr/>
        </p:nvSpPr>
        <p:spPr>
          <a:xfrm>
            <a:off x="-84252" y="2169787"/>
            <a:ext cx="12168674" cy="523220"/>
          </a:xfrm>
          <a:prstGeom prst="rect">
            <a:avLst/>
          </a:prstGeom>
          <a:noFill/>
        </p:spPr>
        <p:txBody>
          <a:bodyPr wrap="square" rtlCol="0">
            <a:spAutoFit/>
          </a:bodyPr>
          <a:lstStyle/>
          <a:p>
            <a:pPr algn="ctr"/>
            <a:r>
              <a:rPr lang="en-GB" sz="28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How is the total Impedance of the model computed?</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A267265-B6D9-7EBE-B8FA-2A4938EE61EC}"/>
                  </a:ext>
                </a:extLst>
              </p:cNvPr>
              <p:cNvSpPr txBox="1"/>
              <p:nvPr/>
            </p:nvSpPr>
            <p:spPr>
              <a:xfrm>
                <a:off x="4121820" y="3750587"/>
                <a:ext cx="4189261" cy="1169807"/>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𝑍</m:t>
                          </m:r>
                        </m:e>
                        <m:sub>
                          <m:r>
                            <a:rPr lang="en-US" sz="2400" i="1">
                              <a:latin typeface="Cambria Math" panose="02040503050406030204" pitchFamily="18" charset="0"/>
                            </a:rPr>
                            <m:t>⟂</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𝑓</m:t>
                          </m:r>
                        </m:e>
                      </m:d>
                      <m:r>
                        <a:rPr lang="en-US" sz="2400" b="0" i="1" smtClean="0">
                          <a:latin typeface="Cambria Math" panose="02040503050406030204" pitchFamily="18" charset="0"/>
                        </a:rPr>
                        <m:t>=</m:t>
                      </m:r>
                      <m:nary>
                        <m:naryPr>
                          <m:chr m:val="∑"/>
                          <m:ctrlPr>
                            <a:rPr lang="en-US" sz="2400" b="0" i="1" smtClean="0">
                              <a:latin typeface="Cambria Math" panose="02040503050406030204" pitchFamily="18" charset="0"/>
                            </a:rPr>
                          </m:ctrlPr>
                        </m:naryPr>
                        <m:sub>
                          <m:r>
                            <m:rPr>
                              <m:brk m:alnAt="23"/>
                            </m:rPr>
                            <a:rPr lang="en-US" sz="2400" b="0" i="1" smtClean="0">
                              <a:latin typeface="Cambria Math" panose="02040503050406030204" pitchFamily="18" charset="0"/>
                            </a:rPr>
                            <m:t>𝑖</m:t>
                          </m:r>
                          <m:r>
                            <a:rPr lang="en-US" sz="2400" b="0" i="1" smtClean="0">
                              <a:latin typeface="Cambria Math" panose="02040503050406030204" pitchFamily="18" charset="0"/>
                            </a:rPr>
                            <m:t>=1</m:t>
                          </m:r>
                        </m:sub>
                        <m:sup>
                          <m:r>
                            <a:rPr lang="en-US" sz="2400" b="0" i="1" smtClean="0">
                              <a:latin typeface="Cambria Math" panose="02040503050406030204" pitchFamily="18" charset="0"/>
                            </a:rPr>
                            <m:t>𝑁</m:t>
                          </m:r>
                        </m:sup>
                        <m:e>
                          <m:sSubSup>
                            <m:sSubSupPr>
                              <m:ctrlPr>
                                <a:rPr lang="en-US" sz="2400" i="1">
                                  <a:latin typeface="Cambria Math" panose="02040503050406030204" pitchFamily="18" charset="0"/>
                                </a:rPr>
                              </m:ctrlPr>
                            </m:sSubSupPr>
                            <m:e>
                              <m:r>
                                <a:rPr lang="en-US" sz="2400" i="1">
                                  <a:latin typeface="Cambria Math" panose="02040503050406030204" pitchFamily="18" charset="0"/>
                                </a:rPr>
                                <m:t>𝑍</m:t>
                              </m:r>
                            </m:e>
                            <m:sub>
                              <m:r>
                                <m:rPr>
                                  <m:nor/>
                                </m:rPr>
                                <a:rPr lang="en-GB" sz="2400">
                                  <a:latin typeface="Calibri Light" panose="020F0302020204030204" pitchFamily="34" charset="0"/>
                                  <a:ea typeface="Calibri Light" panose="020F0302020204030204" pitchFamily="34" charset="0"/>
                                  <a:cs typeface="Calibri Light" panose="020F0302020204030204" pitchFamily="34" charset="0"/>
                                </a:rPr>
                                <m:t>⟂</m:t>
                              </m:r>
                            </m:sub>
                            <m:sup>
                              <m:r>
                                <a:rPr lang="en-US" sz="2400" i="1">
                                  <a:latin typeface="Cambria Math" panose="02040503050406030204" pitchFamily="18" charset="0"/>
                                </a:rPr>
                                <m:t>𝑖</m:t>
                              </m:r>
                            </m:sup>
                          </m:sSubSup>
                          <m:d>
                            <m:dPr>
                              <m:ctrlPr>
                                <a:rPr lang="en-US" sz="2400" i="1">
                                  <a:latin typeface="Cambria Math" panose="02040503050406030204" pitchFamily="18" charset="0"/>
                                </a:rPr>
                              </m:ctrlPr>
                            </m:dPr>
                            <m:e>
                              <m:r>
                                <a:rPr lang="en-US" sz="2400" i="1">
                                  <a:latin typeface="Cambria Math" panose="02040503050406030204" pitchFamily="18" charset="0"/>
                                </a:rPr>
                                <m:t>𝑓</m:t>
                              </m:r>
                            </m:e>
                          </m:d>
                          <m:f>
                            <m:fPr>
                              <m:ctrlPr>
                                <a:rPr lang="en-US" sz="2400" i="1">
                                  <a:latin typeface="Cambria Math" panose="02040503050406030204" pitchFamily="18" charset="0"/>
                                </a:rPr>
                              </m:ctrlPr>
                            </m:fPr>
                            <m:num>
                              <m:sSubSup>
                                <m:sSubSupPr>
                                  <m:ctrlPr>
                                    <a:rPr lang="en-US" sz="2400" i="1">
                                      <a:latin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𝛽</m:t>
                                  </m:r>
                                </m:e>
                                <m:sub>
                                  <m:r>
                                    <m:rPr>
                                      <m:nor/>
                                    </m:rPr>
                                    <a:rPr lang="en-GB" sz="2400">
                                      <a:latin typeface="Calibri Light" panose="020F0302020204030204" pitchFamily="34" charset="0"/>
                                      <a:ea typeface="Calibri Light" panose="020F0302020204030204" pitchFamily="34" charset="0"/>
                                      <a:cs typeface="Calibri Light" panose="020F0302020204030204" pitchFamily="34" charset="0"/>
                                    </a:rPr>
                                    <m:t>⟂</m:t>
                                  </m:r>
                                </m:sub>
                                <m:sup>
                                  <m:r>
                                    <a:rPr lang="en-US" sz="2400" i="1">
                                      <a:latin typeface="Cambria Math" panose="02040503050406030204" pitchFamily="18" charset="0"/>
                                    </a:rPr>
                                    <m:t>𝑖</m:t>
                                  </m:r>
                                </m:sup>
                              </m:sSubSup>
                            </m:num>
                            <m:den>
                              <m:d>
                                <m:dPr>
                                  <m:begChr m:val="⟨"/>
                                  <m:endChr m:val="⟩"/>
                                  <m:ctrlPr>
                                    <a:rPr lang="en-US" sz="2400" i="1">
                                      <a:latin typeface="Cambria Math" panose="02040503050406030204" pitchFamily="18" charset="0"/>
                                    </a:rPr>
                                  </m:ctrlPr>
                                </m:dPr>
                                <m:e>
                                  <m:sSub>
                                    <m:sSubPr>
                                      <m:ctrlPr>
                                        <a:rPr lang="en-US" sz="2400" i="1" smtClean="0">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m:rPr>
                                          <m:nor/>
                                        </m:rPr>
                                        <a:rPr lang="en-GB" sz="2400">
                                          <a:latin typeface="Calibri Light" panose="020F0302020204030204" pitchFamily="34" charset="0"/>
                                          <a:ea typeface="Calibri Light" panose="020F0302020204030204" pitchFamily="34" charset="0"/>
                                          <a:cs typeface="Calibri Light" panose="020F0302020204030204" pitchFamily="34" charset="0"/>
                                        </a:rPr>
                                        <m:t>⟂</m:t>
                                      </m:r>
                                    </m:sub>
                                  </m:sSub>
                                </m:e>
                              </m:d>
                            </m:den>
                          </m:f>
                        </m:e>
                      </m:nary>
                    </m:oMath>
                  </m:oMathPara>
                </a14:m>
                <a:endParaRPr lang="en-GB" sz="2400" dirty="0">
                  <a:latin typeface="Calibri Light" panose="020F0302020204030204" pitchFamily="34" charset="0"/>
                  <a:ea typeface="Calibri Light" panose="020F0302020204030204" pitchFamily="34" charset="0"/>
                  <a:cs typeface="Calibri Light" panose="020F0302020204030204" pitchFamily="34" charset="0"/>
                </a:endParaRPr>
              </a:p>
            </p:txBody>
          </p:sp>
        </mc:Choice>
        <mc:Fallback xmlns="">
          <p:sp>
            <p:nvSpPr>
              <p:cNvPr id="13" name="TextBox 12">
                <a:extLst>
                  <a:ext uri="{FF2B5EF4-FFF2-40B4-BE49-F238E27FC236}">
                    <a16:creationId xmlns:a16="http://schemas.microsoft.com/office/drawing/2014/main" id="{7A267265-B6D9-7EBE-B8FA-2A4938EE61EC}"/>
                  </a:ext>
                </a:extLst>
              </p:cNvPr>
              <p:cNvSpPr txBox="1">
                <a:spLocks noRot="1" noChangeAspect="1" noMove="1" noResize="1" noEditPoints="1" noAdjustHandles="1" noChangeArrowheads="1" noChangeShapeType="1" noTextEdit="1"/>
              </p:cNvSpPr>
              <p:nvPr/>
            </p:nvSpPr>
            <p:spPr>
              <a:xfrm>
                <a:off x="4121820" y="3750587"/>
                <a:ext cx="4189261" cy="1169807"/>
              </a:xfrm>
              <a:prstGeom prst="rect">
                <a:avLst/>
              </a:prstGeom>
              <a:blipFill>
                <a:blip r:embed="rId4"/>
                <a:stretch>
                  <a:fillRect/>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12D1E559-321F-9590-3FBD-B136106D6FA5}"/>
              </a:ext>
            </a:extLst>
          </p:cNvPr>
          <p:cNvSpPr txBox="1"/>
          <p:nvPr/>
        </p:nvSpPr>
        <p:spPr>
          <a:xfrm>
            <a:off x="2362821" y="5773666"/>
            <a:ext cx="7432187" cy="338554"/>
          </a:xfrm>
          <a:prstGeom prst="rect">
            <a:avLst/>
          </a:prstGeom>
          <a:noFill/>
        </p:spPr>
        <p:txBody>
          <a:bodyPr wrap="square">
            <a:spAutoFit/>
          </a:bodyPr>
          <a:lstStyle/>
          <a:p>
            <a:pPr algn="ctr"/>
            <a:r>
              <a:rPr lang="en-GB" sz="1600" dirty="0">
                <a:latin typeface="Calibri Light" panose="020F0302020204030204" pitchFamily="34" charset="0"/>
                <a:ea typeface="Calibri Light" panose="020F0302020204030204" pitchFamily="34" charset="0"/>
                <a:cs typeface="Calibri Light" panose="020F0302020204030204" pitchFamily="34" charset="0"/>
              </a:rPr>
              <a:t>Note that the individual elements can still be accessed through the model</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0A1AE681-E0E3-6D1E-BA83-F64F7865B131}"/>
                  </a:ext>
                </a:extLst>
              </p:cNvPr>
              <p:cNvSpPr txBox="1"/>
              <p:nvPr/>
            </p:nvSpPr>
            <p:spPr>
              <a:xfrm>
                <a:off x="1895474" y="4924807"/>
                <a:ext cx="8401050" cy="726994"/>
              </a:xfrm>
              <a:prstGeom prst="rect">
                <a:avLst/>
              </a:prstGeom>
              <a:noFill/>
            </p:spPr>
            <p:txBody>
              <a:bodyPr wrap="square">
                <a:spAutoFit/>
              </a:bodyPr>
              <a:lstStyle/>
              <a:p>
                <a:pPr algn="ctr"/>
                <a:r>
                  <a:rPr lang="en-GB" dirty="0">
                    <a:latin typeface="Calibri Light" panose="020F0302020204030204" pitchFamily="34" charset="0"/>
                    <a:ea typeface="Calibri Light" panose="020F0302020204030204" pitchFamily="34" charset="0"/>
                    <a:cs typeface="Calibri Light" panose="020F0302020204030204" pitchFamily="34" charset="0"/>
                  </a:rPr>
                  <a:t>Where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𝛽</m:t>
                        </m:r>
                      </m:e>
                      <m:sub>
                        <m:r>
                          <m:rPr>
                            <m:nor/>
                          </m:rPr>
                          <a:rPr lang="en-GB">
                            <a:latin typeface="Calibri Light" panose="020F0302020204030204" pitchFamily="34" charset="0"/>
                            <a:ea typeface="Calibri Light" panose="020F0302020204030204" pitchFamily="34" charset="0"/>
                            <a:cs typeface="Calibri Light" panose="020F0302020204030204" pitchFamily="34" charset="0"/>
                          </a:rPr>
                          <m:t>⟂</m:t>
                        </m:r>
                      </m:sub>
                      <m:sup>
                        <m:r>
                          <a:rPr lang="en-US" i="1">
                            <a:latin typeface="Cambria Math" panose="02040503050406030204" pitchFamily="18" charset="0"/>
                          </a:rPr>
                          <m:t>𝑖</m:t>
                        </m:r>
                      </m:sup>
                    </m:sSubSup>
                  </m:oMath>
                </a14:m>
                <a:r>
                  <a:rPr lang="en-GB" dirty="0">
                    <a:latin typeface="Calibri Light" panose="020F0302020204030204" pitchFamily="34" charset="0"/>
                    <a:ea typeface="Calibri Light" panose="020F0302020204030204" pitchFamily="34" charset="0"/>
                    <a:cs typeface="Calibri Light" panose="020F0302020204030204" pitchFamily="34" charset="0"/>
                  </a:rPr>
                  <a:t> is the beta function of the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𝑖</m:t>
                        </m:r>
                      </m:e>
                      <m:sup>
                        <m:r>
                          <a:rPr lang="en-US" b="0" i="1" smtClean="0">
                            <a:latin typeface="Cambria Math" panose="02040503050406030204" pitchFamily="18" charset="0"/>
                          </a:rPr>
                          <m:t>𝑡h</m:t>
                        </m:r>
                      </m:sup>
                    </m:sSup>
                  </m:oMath>
                </a14:m>
                <a:r>
                  <a:rPr lang="en-GB" dirty="0">
                    <a:latin typeface="Calibri Light" panose="020F0302020204030204" pitchFamily="34" charset="0"/>
                    <a:ea typeface="Calibri Light" panose="020F0302020204030204" pitchFamily="34" charset="0"/>
                    <a:cs typeface="Calibri Light" panose="020F0302020204030204" pitchFamily="34" charset="0"/>
                  </a:rPr>
                  <a:t> element, </a:t>
                </a:r>
                <a14:m>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m:rPr>
                                <m:nor/>
                              </m:rPr>
                              <a:rPr lang="en-GB">
                                <a:latin typeface="Calibri Light" panose="020F0302020204030204" pitchFamily="34" charset="0"/>
                                <a:ea typeface="Calibri Light" panose="020F0302020204030204" pitchFamily="34" charset="0"/>
                                <a:cs typeface="Calibri Light" panose="020F0302020204030204" pitchFamily="34" charset="0"/>
                              </a:rPr>
                              <m:t>⟂</m:t>
                            </m:r>
                          </m:sub>
                        </m:sSub>
                      </m:e>
                    </m:d>
                  </m:oMath>
                </a14:m>
                <a:r>
                  <a:rPr lang="en-GB" dirty="0">
                    <a:latin typeface="Calibri Light" panose="020F0302020204030204" pitchFamily="34" charset="0"/>
                    <a:ea typeface="Calibri Light" panose="020F0302020204030204" pitchFamily="34" charset="0"/>
                    <a:cs typeface="Calibri Light" panose="020F0302020204030204" pitchFamily="34" charset="0"/>
                  </a:rPr>
                  <a:t> is the average beta function of the ring and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𝑍</m:t>
                        </m:r>
                      </m:e>
                      <m:sub>
                        <m:r>
                          <m:rPr>
                            <m:nor/>
                          </m:rPr>
                          <a:rPr lang="en-GB">
                            <a:latin typeface="Calibri Light" panose="020F0302020204030204" pitchFamily="34" charset="0"/>
                            <a:ea typeface="Calibri Light" panose="020F0302020204030204" pitchFamily="34" charset="0"/>
                            <a:cs typeface="Calibri Light" panose="020F0302020204030204" pitchFamily="34" charset="0"/>
                          </a:rPr>
                          <m:t>⟂</m:t>
                        </m:r>
                      </m:sub>
                      <m:sup>
                        <m:r>
                          <a:rPr lang="en-US" i="1">
                            <a:latin typeface="Cambria Math" panose="02040503050406030204" pitchFamily="18" charset="0"/>
                          </a:rPr>
                          <m:t>𝑖</m:t>
                        </m:r>
                      </m:sup>
                    </m:sSubSup>
                  </m:oMath>
                </a14:m>
                <a:r>
                  <a:rPr lang="en-GB" dirty="0">
                    <a:latin typeface="Calibri Light" panose="020F0302020204030204" pitchFamily="34" charset="0"/>
                    <a:ea typeface="Calibri Light" panose="020F0302020204030204" pitchFamily="34" charset="0"/>
                    <a:cs typeface="Calibri Light" panose="020F0302020204030204" pitchFamily="34" charset="0"/>
                  </a:rPr>
                  <a:t> is the transverse impedance of the </a:t>
                </a:r>
                <a14:m>
                  <m:oMath xmlns:m="http://schemas.openxmlformats.org/officeDocument/2006/math">
                    <m:sSup>
                      <m:sSupPr>
                        <m:ctrlPr>
                          <a:rPr lang="en-GB" i="1">
                            <a:latin typeface="Cambria Math" panose="02040503050406030204" pitchFamily="18" charset="0"/>
                          </a:rPr>
                        </m:ctrlPr>
                      </m:sSupPr>
                      <m:e>
                        <m:r>
                          <a:rPr lang="en-US" i="1">
                            <a:latin typeface="Cambria Math" panose="02040503050406030204" pitchFamily="18" charset="0"/>
                          </a:rPr>
                          <m:t>𝑖</m:t>
                        </m:r>
                      </m:e>
                      <m:sup>
                        <m:r>
                          <a:rPr lang="en-US" i="1">
                            <a:latin typeface="Cambria Math" panose="02040503050406030204" pitchFamily="18" charset="0"/>
                          </a:rPr>
                          <m:t>𝑡h</m:t>
                        </m:r>
                      </m:sup>
                    </m:sSup>
                  </m:oMath>
                </a14:m>
                <a:r>
                  <a:rPr lang="en-GB" dirty="0">
                    <a:latin typeface="Calibri Light" panose="020F0302020204030204" pitchFamily="34" charset="0"/>
                    <a:ea typeface="Calibri Light" panose="020F0302020204030204" pitchFamily="34" charset="0"/>
                    <a:cs typeface="Calibri Light" panose="020F0302020204030204" pitchFamily="34" charset="0"/>
                  </a:rPr>
                  <a:t> element</a:t>
                </a:r>
              </a:p>
            </p:txBody>
          </p:sp>
        </mc:Choice>
        <mc:Fallback xmlns="">
          <p:sp>
            <p:nvSpPr>
              <p:cNvPr id="19" name="TextBox 18">
                <a:extLst>
                  <a:ext uri="{FF2B5EF4-FFF2-40B4-BE49-F238E27FC236}">
                    <a16:creationId xmlns:a16="http://schemas.microsoft.com/office/drawing/2014/main" id="{0A1AE681-E0E3-6D1E-BA83-F64F7865B131}"/>
                  </a:ext>
                </a:extLst>
              </p:cNvPr>
              <p:cNvSpPr txBox="1">
                <a:spLocks noRot="1" noChangeAspect="1" noMove="1" noResize="1" noEditPoints="1" noAdjustHandles="1" noChangeArrowheads="1" noChangeShapeType="1" noTextEdit="1"/>
              </p:cNvSpPr>
              <p:nvPr/>
            </p:nvSpPr>
            <p:spPr>
              <a:xfrm>
                <a:off x="1895474" y="4924807"/>
                <a:ext cx="8401050" cy="726994"/>
              </a:xfrm>
              <a:prstGeom prst="rect">
                <a:avLst/>
              </a:prstGeom>
              <a:blipFill>
                <a:blip r:embed="rId5"/>
                <a:stretch>
                  <a:fillRect b="-12605"/>
                </a:stretch>
              </a:blipFill>
            </p:spPr>
            <p:txBody>
              <a:bodyPr/>
              <a:lstStyle/>
              <a:p>
                <a:r>
                  <a:rPr lang="en-GB">
                    <a:noFill/>
                  </a:rPr>
                  <a:t> </a:t>
                </a:r>
              </a:p>
            </p:txBody>
          </p:sp>
        </mc:Fallback>
      </mc:AlternateContent>
      <p:sp>
        <p:nvSpPr>
          <p:cNvPr id="15" name="TextBox 14">
            <a:extLst>
              <a:ext uri="{FF2B5EF4-FFF2-40B4-BE49-F238E27FC236}">
                <a16:creationId xmlns:a16="http://schemas.microsoft.com/office/drawing/2014/main" id="{2F4E5156-6AA6-569E-9DF8-F0DA01B94B8A}"/>
              </a:ext>
            </a:extLst>
          </p:cNvPr>
          <p:cNvSpPr txBox="1"/>
          <p:nvPr/>
        </p:nvSpPr>
        <p:spPr>
          <a:xfrm>
            <a:off x="473336" y="3086617"/>
            <a:ext cx="11245326" cy="400110"/>
          </a:xfrm>
          <a:prstGeom prst="rect">
            <a:avLst/>
          </a:prstGeom>
          <a:noFill/>
        </p:spPr>
        <p:txBody>
          <a:bodyPr wrap="square">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The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total transverse impedance </a:t>
            </a:r>
            <a:r>
              <a:rPr lang="en-GB" sz="2000" dirty="0">
                <a:latin typeface="Calibri Light" panose="020F0302020204030204" pitchFamily="34" charset="0"/>
                <a:ea typeface="Calibri Light" panose="020F0302020204030204" pitchFamily="34" charset="0"/>
                <a:cs typeface="Calibri Light" panose="020F0302020204030204" pitchFamily="34" charset="0"/>
              </a:rPr>
              <a:t>is calculated as follows:</a:t>
            </a:r>
          </a:p>
        </p:txBody>
      </p:sp>
      <p:grpSp>
        <p:nvGrpSpPr>
          <p:cNvPr id="6" name="Group 5">
            <a:extLst>
              <a:ext uri="{FF2B5EF4-FFF2-40B4-BE49-F238E27FC236}">
                <a16:creationId xmlns:a16="http://schemas.microsoft.com/office/drawing/2014/main" id="{E1F82E91-5CD4-81F5-8166-3BD44C3D9558}"/>
              </a:ext>
            </a:extLst>
          </p:cNvPr>
          <p:cNvGrpSpPr/>
          <p:nvPr/>
        </p:nvGrpSpPr>
        <p:grpSpPr>
          <a:xfrm>
            <a:off x="0" y="6364995"/>
            <a:ext cx="12192000" cy="565697"/>
            <a:chOff x="0" y="6364995"/>
            <a:chExt cx="12192000" cy="565697"/>
          </a:xfrm>
        </p:grpSpPr>
        <p:sp>
          <p:nvSpPr>
            <p:cNvPr id="7" name="Rectangle 6">
              <a:extLst>
                <a:ext uri="{FF2B5EF4-FFF2-40B4-BE49-F238E27FC236}">
                  <a16:creationId xmlns:a16="http://schemas.microsoft.com/office/drawing/2014/main" id="{059A8F39-1EB7-E564-460B-DBF78DCDA1C6}"/>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Google Shape;58;p13">
              <a:extLst>
                <a:ext uri="{FF2B5EF4-FFF2-40B4-BE49-F238E27FC236}">
                  <a16:creationId xmlns:a16="http://schemas.microsoft.com/office/drawing/2014/main" id="{321A3760-7B96-7A27-2422-5FE5A49E78E6}"/>
                </a:ext>
              </a:extLst>
            </p:cNvPr>
            <p:cNvPicPr preferRelativeResize="0"/>
            <p:nvPr/>
          </p:nvPicPr>
          <p:blipFill>
            <a:blip r:embed="rId6">
              <a:alphaModFix/>
            </a:blip>
            <a:stretch>
              <a:fillRect/>
            </a:stretch>
          </p:blipFill>
          <p:spPr>
            <a:xfrm>
              <a:off x="153418" y="6364995"/>
              <a:ext cx="578264" cy="565697"/>
            </a:xfrm>
            <a:prstGeom prst="rect">
              <a:avLst/>
            </a:prstGeom>
            <a:noFill/>
            <a:ln>
              <a:noFill/>
            </a:ln>
          </p:spPr>
        </p:pic>
        <p:pic>
          <p:nvPicPr>
            <p:cNvPr id="11" name="Picture 2">
              <a:extLst>
                <a:ext uri="{FF2B5EF4-FFF2-40B4-BE49-F238E27FC236}">
                  <a16:creationId xmlns:a16="http://schemas.microsoft.com/office/drawing/2014/main" id="{2BFAE7F4-15F9-E737-49DA-E9D068116AB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3AD6D4A3-188F-8A53-5891-70A40626282D}"/>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03C6380C-A6EB-D5DE-9838-97044FFE392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2B185104-8E78-51B7-BDE8-FE90B681AF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8" name="Rectangle 17">
            <a:extLst>
              <a:ext uri="{FF2B5EF4-FFF2-40B4-BE49-F238E27FC236}">
                <a16:creationId xmlns:a16="http://schemas.microsoft.com/office/drawing/2014/main" id="{D5151313-A3CA-A148-DD4A-ABC039FD3B5B}"/>
              </a:ext>
            </a:extLst>
          </p:cNvPr>
          <p:cNvSpPr/>
          <p:nvPr/>
        </p:nvSpPr>
        <p:spPr>
          <a:xfrm>
            <a:off x="0" y="-11829"/>
            <a:ext cx="12195175"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9B270D6-A206-642C-24DE-67FDE03E9D09}"/>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I/W model with </a:t>
            </a:r>
            <a:r>
              <a:rPr lang="en-US" sz="3600" dirty="0" err="1">
                <a:solidFill>
                  <a:srgbClr val="0C343D"/>
                </a:solidFill>
                <a:latin typeface="Calisto MT" panose="02040603050505030304" pitchFamily="18" charset="0"/>
              </a:rPr>
              <a:t>Xwakes</a:t>
            </a:r>
            <a:r>
              <a:rPr lang="en-US" sz="3600" dirty="0">
                <a:solidFill>
                  <a:srgbClr val="0C343D"/>
                </a:solidFill>
                <a:latin typeface="Calisto MT" panose="02040603050505030304" pitchFamily="18" charset="0"/>
              </a:rPr>
              <a:t> </a:t>
            </a:r>
            <a:endParaRPr lang="en-GB" sz="3600" dirty="0">
              <a:solidFill>
                <a:srgbClr val="0C343D"/>
              </a:solidFill>
              <a:latin typeface="Calisto MT" panose="02040603050505030304" pitchFamily="18" charset="0"/>
            </a:endParaRPr>
          </a:p>
        </p:txBody>
      </p:sp>
      <p:cxnSp>
        <p:nvCxnSpPr>
          <p:cNvPr id="21" name="Straight Connector 20">
            <a:extLst>
              <a:ext uri="{FF2B5EF4-FFF2-40B4-BE49-F238E27FC236}">
                <a16:creationId xmlns:a16="http://schemas.microsoft.com/office/drawing/2014/main" id="{BEB82CB7-8D06-6353-2CBB-46A45C18D436}"/>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D4FCD504-49F4-FC40-F551-1F0D64E2B1B2}"/>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40</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107371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0" grpId="0"/>
      <p:bldP spid="13" grpId="0"/>
      <p:bldP spid="14" grpId="0"/>
      <p:bldP spid="19" grpId="0"/>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D2A602-86A0-260D-51DC-16E4FE22DBC0}"/>
            </a:ext>
          </a:extLst>
        </p:cNvPr>
        <p:cNvGrpSpPr/>
        <p:nvPr/>
      </p:nvGrpSpPr>
      <p:grpSpPr>
        <a:xfrm>
          <a:off x="0" y="0"/>
          <a:ext cx="0" cy="0"/>
          <a:chOff x="0" y="0"/>
          <a:chExt cx="0" cy="0"/>
        </a:xfrm>
      </p:grpSpPr>
      <p:pic>
        <p:nvPicPr>
          <p:cNvPr id="5" name="Google Shape;58;p13">
            <a:extLst>
              <a:ext uri="{FF2B5EF4-FFF2-40B4-BE49-F238E27FC236}">
                <a16:creationId xmlns:a16="http://schemas.microsoft.com/office/drawing/2014/main" id="{75FFF9A2-FB6E-6F14-73F4-020B0EED0349}"/>
              </a:ext>
            </a:extLst>
          </p:cNvPr>
          <p:cNvPicPr preferRelativeResize="0"/>
          <p:nvPr/>
        </p:nvPicPr>
        <p:blipFill>
          <a:blip r:embed="rId3">
            <a:alphaModFix/>
          </a:blip>
          <a:stretch>
            <a:fillRect/>
          </a:stretch>
        </p:blipFill>
        <p:spPr>
          <a:xfrm>
            <a:off x="0" y="6206182"/>
            <a:ext cx="695739" cy="707885"/>
          </a:xfrm>
          <a:prstGeom prst="rect">
            <a:avLst/>
          </a:prstGeom>
          <a:noFill/>
          <a:ln>
            <a:noFill/>
          </a:ln>
        </p:spPr>
      </p:pic>
      <p:pic>
        <p:nvPicPr>
          <p:cNvPr id="7" name="Picture 6" descr="A graph of a pipe&#10;&#10;AI-generated content may be incorrect.">
            <a:extLst>
              <a:ext uri="{FF2B5EF4-FFF2-40B4-BE49-F238E27FC236}">
                <a16:creationId xmlns:a16="http://schemas.microsoft.com/office/drawing/2014/main" id="{A8F56BD5-B6D6-EA72-28CA-155F09D8E0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83799" y="1395839"/>
            <a:ext cx="3785846" cy="2523897"/>
          </a:xfrm>
          <a:prstGeom prst="rect">
            <a:avLst/>
          </a:prstGeom>
        </p:spPr>
      </p:pic>
      <p:pic>
        <p:nvPicPr>
          <p:cNvPr id="10" name="Picture 9" descr="A graph of a diagram&#10;&#10;AI-generated content may be incorrect.">
            <a:extLst>
              <a:ext uri="{FF2B5EF4-FFF2-40B4-BE49-F238E27FC236}">
                <a16:creationId xmlns:a16="http://schemas.microsoft.com/office/drawing/2014/main" id="{24973C9F-A68D-24F5-E864-894CA43B2D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3799" y="3839769"/>
            <a:ext cx="3865359" cy="2523898"/>
          </a:xfrm>
          <a:prstGeom prst="rect">
            <a:avLst/>
          </a:prstGeom>
        </p:spPr>
      </p:pic>
      <p:pic>
        <p:nvPicPr>
          <p:cNvPr id="13" name="Picture 12" descr="A graph of a pipe&#10;&#10;AI-generated content may be incorrect.">
            <a:extLst>
              <a:ext uri="{FF2B5EF4-FFF2-40B4-BE49-F238E27FC236}">
                <a16:creationId xmlns:a16="http://schemas.microsoft.com/office/drawing/2014/main" id="{C0D4EDED-B579-7E83-0AE6-0C7A5AEAB85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29391" y="1403782"/>
            <a:ext cx="3790404" cy="2523897"/>
          </a:xfrm>
          <a:prstGeom prst="rect">
            <a:avLst/>
          </a:prstGeom>
        </p:spPr>
      </p:pic>
      <p:pic>
        <p:nvPicPr>
          <p:cNvPr id="15" name="Picture 14" descr="A graph of a diagram&#10;&#10;AI-generated content may be incorrect.">
            <a:extLst>
              <a:ext uri="{FF2B5EF4-FFF2-40B4-BE49-F238E27FC236}">
                <a16:creationId xmlns:a16="http://schemas.microsoft.com/office/drawing/2014/main" id="{7D37F9CF-0EC5-43C2-3FDF-3E94979CDE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9392" y="3854022"/>
            <a:ext cx="3885818" cy="2523898"/>
          </a:xfrm>
          <a:prstGeom prst="rect">
            <a:avLst/>
          </a:prstGeom>
        </p:spPr>
      </p:pic>
      <p:grpSp>
        <p:nvGrpSpPr>
          <p:cNvPr id="2" name="Group 1">
            <a:extLst>
              <a:ext uri="{FF2B5EF4-FFF2-40B4-BE49-F238E27FC236}">
                <a16:creationId xmlns:a16="http://schemas.microsoft.com/office/drawing/2014/main" id="{B412FACC-3EC0-BE7D-BD77-903C1E59C7EA}"/>
              </a:ext>
            </a:extLst>
          </p:cNvPr>
          <p:cNvGrpSpPr/>
          <p:nvPr/>
        </p:nvGrpSpPr>
        <p:grpSpPr>
          <a:xfrm>
            <a:off x="0" y="6364995"/>
            <a:ext cx="12192000" cy="565697"/>
            <a:chOff x="0" y="6364995"/>
            <a:chExt cx="12192000" cy="565697"/>
          </a:xfrm>
        </p:grpSpPr>
        <p:sp>
          <p:nvSpPr>
            <p:cNvPr id="6" name="Rectangle 5">
              <a:extLst>
                <a:ext uri="{FF2B5EF4-FFF2-40B4-BE49-F238E27FC236}">
                  <a16:creationId xmlns:a16="http://schemas.microsoft.com/office/drawing/2014/main" id="{20A889D6-4D62-49D1-9CF7-92F321FEB051}"/>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oogle Shape;58;p13">
              <a:extLst>
                <a:ext uri="{FF2B5EF4-FFF2-40B4-BE49-F238E27FC236}">
                  <a16:creationId xmlns:a16="http://schemas.microsoft.com/office/drawing/2014/main" id="{A52C6F49-81C2-124B-5B32-57E8A8E5FFD2}"/>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9" name="Picture 2">
              <a:extLst>
                <a:ext uri="{FF2B5EF4-FFF2-40B4-BE49-F238E27FC236}">
                  <a16:creationId xmlns:a16="http://schemas.microsoft.com/office/drawing/2014/main" id="{4FE2AEC1-ED91-437F-9C83-E9C226C0BA4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CC86AB2-9C3B-1EE6-DDDA-EB73EA2F336F}"/>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2" name="Picture 11" descr="A white circle with black text&#10;&#10;AI-generated content may be incorrect.">
              <a:extLst>
                <a:ext uri="{FF2B5EF4-FFF2-40B4-BE49-F238E27FC236}">
                  <a16:creationId xmlns:a16="http://schemas.microsoft.com/office/drawing/2014/main" id="{BE92E971-EE29-E937-A117-E4147DD9E00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4" name="Picture 13" descr="A black and white striped background&#10;&#10;AI-generated content may be incorrect.">
              <a:extLst>
                <a:ext uri="{FF2B5EF4-FFF2-40B4-BE49-F238E27FC236}">
                  <a16:creationId xmlns:a16="http://schemas.microsoft.com/office/drawing/2014/main" id="{67A6741E-8565-B06C-EE90-94F3919A3C4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8" name="Rectangle 17">
            <a:extLst>
              <a:ext uri="{FF2B5EF4-FFF2-40B4-BE49-F238E27FC236}">
                <a16:creationId xmlns:a16="http://schemas.microsoft.com/office/drawing/2014/main" id="{724F4571-AEB7-714D-13F5-5483CEE9C788}"/>
              </a:ext>
            </a:extLst>
          </p:cNvPr>
          <p:cNvSpPr/>
          <p:nvPr/>
        </p:nvSpPr>
        <p:spPr>
          <a:xfrm>
            <a:off x="0" y="-11829"/>
            <a:ext cx="12195175"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140F28E3-2357-5DF6-0666-9EC031C17859}"/>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NEG thickness comparison</a:t>
            </a:r>
            <a:endParaRPr lang="en-GB" sz="3600" dirty="0">
              <a:solidFill>
                <a:srgbClr val="0C343D"/>
              </a:solidFill>
              <a:latin typeface="Calisto MT" panose="02040603050505030304" pitchFamily="18" charset="0"/>
            </a:endParaRPr>
          </a:p>
        </p:txBody>
      </p:sp>
      <p:cxnSp>
        <p:nvCxnSpPr>
          <p:cNvPr id="20" name="Straight Connector 19">
            <a:extLst>
              <a:ext uri="{FF2B5EF4-FFF2-40B4-BE49-F238E27FC236}">
                <a16:creationId xmlns:a16="http://schemas.microsoft.com/office/drawing/2014/main" id="{024E8665-8F26-1696-1430-72CFD245A937}"/>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0C7F6D9F-C957-BBC3-8211-A7BECB344B64}"/>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41</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TextBox 3">
            <a:extLst>
              <a:ext uri="{FF2B5EF4-FFF2-40B4-BE49-F238E27FC236}">
                <a16:creationId xmlns:a16="http://schemas.microsoft.com/office/drawing/2014/main" id="{09C46DF9-BEB5-1D4C-AF8F-E86936233AD2}"/>
              </a:ext>
            </a:extLst>
          </p:cNvPr>
          <p:cNvSpPr txBox="1"/>
          <p:nvPr/>
        </p:nvSpPr>
        <p:spPr>
          <a:xfrm>
            <a:off x="337523" y="1116082"/>
            <a:ext cx="11446310" cy="400110"/>
          </a:xfrm>
          <a:prstGeom prst="rect">
            <a:avLst/>
          </a:prstGeom>
          <a:noFill/>
        </p:spPr>
        <p:txBody>
          <a:bodyPr wrap="square" rtlCol="0">
            <a:spAutoFit/>
          </a:bodyPr>
          <a:lstStyle/>
          <a:p>
            <a:pPr algn="just"/>
            <a:r>
              <a:rPr lang="en-GB" sz="2000" dirty="0">
                <a:latin typeface="Calibri Light" panose="020F0302020204030204" pitchFamily="34" charset="0"/>
                <a:ea typeface="Calibri Light" panose="020F0302020204030204" pitchFamily="34" charset="0"/>
                <a:cs typeface="Calibri Light" panose="020F0302020204030204" pitchFamily="34" charset="0"/>
              </a:rPr>
              <a:t>Beam pipe impedance for different thicknesses of the NEG coating.</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7288489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5F8E53-C0FC-3B3E-6C46-07E5412E3B56}"/>
            </a:ext>
          </a:extLst>
        </p:cNvPr>
        <p:cNvGrpSpPr/>
        <p:nvPr/>
      </p:nvGrpSpPr>
      <p:grpSpPr>
        <a:xfrm>
          <a:off x="0" y="0"/>
          <a:ext cx="0" cy="0"/>
          <a:chOff x="0" y="0"/>
          <a:chExt cx="0" cy="0"/>
        </a:xfrm>
      </p:grpSpPr>
      <p:pic>
        <p:nvPicPr>
          <p:cNvPr id="12" name="Picture 11" descr="A diagram of different colors&#10;&#10;AI-generated content may be incorrect.">
            <a:extLst>
              <a:ext uri="{FF2B5EF4-FFF2-40B4-BE49-F238E27FC236}">
                <a16:creationId xmlns:a16="http://schemas.microsoft.com/office/drawing/2014/main" id="{688139B5-4439-44EB-4BF2-5F55FDC098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1605" y="3930209"/>
            <a:ext cx="3589621" cy="2393081"/>
          </a:xfrm>
          <a:prstGeom prst="rect">
            <a:avLst/>
          </a:prstGeom>
        </p:spPr>
      </p:pic>
      <p:pic>
        <p:nvPicPr>
          <p:cNvPr id="16" name="Picture 15" descr="A diagram of different colors&#10;&#10;AI-generated content may be incorrect.">
            <a:extLst>
              <a:ext uri="{FF2B5EF4-FFF2-40B4-BE49-F238E27FC236}">
                <a16:creationId xmlns:a16="http://schemas.microsoft.com/office/drawing/2014/main" id="{FE5810E1-EBBD-6310-EF11-485214A717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1605" y="1576274"/>
            <a:ext cx="3589621" cy="2393080"/>
          </a:xfrm>
          <a:prstGeom prst="rect">
            <a:avLst/>
          </a:prstGeom>
        </p:spPr>
      </p:pic>
      <p:pic>
        <p:nvPicPr>
          <p:cNvPr id="20" name="Picture 19" descr="A diagram of a frequency&#10;&#10;AI-generated content may be incorrect.">
            <a:extLst>
              <a:ext uri="{FF2B5EF4-FFF2-40B4-BE49-F238E27FC236}">
                <a16:creationId xmlns:a16="http://schemas.microsoft.com/office/drawing/2014/main" id="{B2678207-7904-856E-BC84-F0BC283346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6508" y="1576271"/>
            <a:ext cx="3589624" cy="2393083"/>
          </a:xfrm>
          <a:prstGeom prst="rect">
            <a:avLst/>
          </a:prstGeom>
        </p:spPr>
      </p:pic>
      <p:pic>
        <p:nvPicPr>
          <p:cNvPr id="22" name="Picture 21" descr="A diagram of a radio waveform&#10;&#10;AI-generated content may be incorrect.">
            <a:extLst>
              <a:ext uri="{FF2B5EF4-FFF2-40B4-BE49-F238E27FC236}">
                <a16:creationId xmlns:a16="http://schemas.microsoft.com/office/drawing/2014/main" id="{5634953F-B3BF-4F70-442E-D00CF5705B6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38376" y="3971913"/>
            <a:ext cx="3589624" cy="2393082"/>
          </a:xfrm>
          <a:prstGeom prst="rect">
            <a:avLst/>
          </a:prstGeom>
        </p:spPr>
      </p:pic>
      <p:pic>
        <p:nvPicPr>
          <p:cNvPr id="25" name="Picture 24" descr="A diagram of a frequency&#10;&#10;AI-generated content may be incorrect.">
            <a:extLst>
              <a:ext uri="{FF2B5EF4-FFF2-40B4-BE49-F238E27FC236}">
                <a16:creationId xmlns:a16="http://schemas.microsoft.com/office/drawing/2014/main" id="{FDF0C19D-E63F-C8BC-94CE-A855DEE2806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37254" y="1577125"/>
            <a:ext cx="3591868" cy="2394578"/>
          </a:xfrm>
          <a:prstGeom prst="rect">
            <a:avLst/>
          </a:prstGeom>
        </p:spPr>
      </p:pic>
      <p:sp>
        <p:nvSpPr>
          <p:cNvPr id="27" name="TextBox 26">
            <a:extLst>
              <a:ext uri="{FF2B5EF4-FFF2-40B4-BE49-F238E27FC236}">
                <a16:creationId xmlns:a16="http://schemas.microsoft.com/office/drawing/2014/main" id="{9124E5E4-7501-CC30-3A8D-2628DE7F7324}"/>
              </a:ext>
            </a:extLst>
          </p:cNvPr>
          <p:cNvSpPr txBox="1"/>
          <p:nvPr/>
        </p:nvSpPr>
        <p:spPr>
          <a:xfrm>
            <a:off x="260005" y="967274"/>
            <a:ext cx="10726649" cy="369332"/>
          </a:xfrm>
          <a:prstGeom prst="rect">
            <a:avLst/>
          </a:prstGeom>
          <a:noFill/>
        </p:spPr>
        <p:txBody>
          <a:bodyPr wrap="square">
            <a:spAutoFit/>
          </a:bodyPr>
          <a:lstStyle/>
          <a:p>
            <a:r>
              <a:rPr lang="en-GB" dirty="0">
                <a:latin typeface="Calibri Light" panose="020F0302020204030204" pitchFamily="34" charset="0"/>
                <a:ea typeface="Calibri Light" panose="020F0302020204030204" pitchFamily="34" charset="0"/>
                <a:cs typeface="Calibri Light" panose="020F0302020204030204" pitchFamily="34" charset="0"/>
              </a:rPr>
              <a:t>Impedance contributions considering a collimators’ taper angle of 15 degrees</a:t>
            </a:r>
            <a:endParaRPr lang="en-US" sz="18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2" name="Group 1">
            <a:extLst>
              <a:ext uri="{FF2B5EF4-FFF2-40B4-BE49-F238E27FC236}">
                <a16:creationId xmlns:a16="http://schemas.microsoft.com/office/drawing/2014/main" id="{7641818D-F225-D6D3-59C0-752D0F1D0FC1}"/>
              </a:ext>
            </a:extLst>
          </p:cNvPr>
          <p:cNvGrpSpPr/>
          <p:nvPr/>
        </p:nvGrpSpPr>
        <p:grpSpPr>
          <a:xfrm>
            <a:off x="0" y="6364995"/>
            <a:ext cx="12192000" cy="565697"/>
            <a:chOff x="0" y="6364995"/>
            <a:chExt cx="12192000" cy="565697"/>
          </a:xfrm>
        </p:grpSpPr>
        <p:sp>
          <p:nvSpPr>
            <p:cNvPr id="6" name="Rectangle 5">
              <a:extLst>
                <a:ext uri="{FF2B5EF4-FFF2-40B4-BE49-F238E27FC236}">
                  <a16:creationId xmlns:a16="http://schemas.microsoft.com/office/drawing/2014/main" id="{188A5E8F-52E4-4668-A4A3-2DDA7A294E21}"/>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Google Shape;58;p13">
              <a:extLst>
                <a:ext uri="{FF2B5EF4-FFF2-40B4-BE49-F238E27FC236}">
                  <a16:creationId xmlns:a16="http://schemas.microsoft.com/office/drawing/2014/main" id="{AC77013D-C816-A2D7-D41F-4E965F062756}"/>
                </a:ext>
              </a:extLst>
            </p:cNvPr>
            <p:cNvPicPr preferRelativeResize="0"/>
            <p:nvPr/>
          </p:nvPicPr>
          <p:blipFill>
            <a:blip r:embed="rId8">
              <a:alphaModFix/>
            </a:blip>
            <a:stretch>
              <a:fillRect/>
            </a:stretch>
          </p:blipFill>
          <p:spPr>
            <a:xfrm>
              <a:off x="153418" y="6364995"/>
              <a:ext cx="578264" cy="565697"/>
            </a:xfrm>
            <a:prstGeom prst="rect">
              <a:avLst/>
            </a:prstGeom>
            <a:noFill/>
            <a:ln>
              <a:noFill/>
            </a:ln>
          </p:spPr>
        </p:pic>
        <p:pic>
          <p:nvPicPr>
            <p:cNvPr id="8" name="Picture 2">
              <a:extLst>
                <a:ext uri="{FF2B5EF4-FFF2-40B4-BE49-F238E27FC236}">
                  <a16:creationId xmlns:a16="http://schemas.microsoft.com/office/drawing/2014/main" id="{16B27E0B-FCB9-EDE8-3194-43FCFF5B123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F4631F4-5C0E-EE1B-4E17-2152E5C45063}"/>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0" name="Picture 9" descr="A white circle with black text&#10;&#10;AI-generated content may be incorrect.">
              <a:extLst>
                <a:ext uri="{FF2B5EF4-FFF2-40B4-BE49-F238E27FC236}">
                  <a16:creationId xmlns:a16="http://schemas.microsoft.com/office/drawing/2014/main" id="{3FC40E47-4F51-13DE-08C0-87F4BFF48F1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1" name="Picture 10" descr="A black and white striped background&#10;&#10;AI-generated content may be incorrect.">
              <a:extLst>
                <a:ext uri="{FF2B5EF4-FFF2-40B4-BE49-F238E27FC236}">
                  <a16:creationId xmlns:a16="http://schemas.microsoft.com/office/drawing/2014/main" id="{64B25CEC-C48B-2E86-DDC9-9948B42175E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3" name="Rectangle 12">
            <a:extLst>
              <a:ext uri="{FF2B5EF4-FFF2-40B4-BE49-F238E27FC236}">
                <a16:creationId xmlns:a16="http://schemas.microsoft.com/office/drawing/2014/main" id="{15351A7C-B038-1C14-1364-FF163634E1BB}"/>
              </a:ext>
            </a:extLst>
          </p:cNvPr>
          <p:cNvSpPr/>
          <p:nvPr/>
        </p:nvSpPr>
        <p:spPr>
          <a:xfrm>
            <a:off x="0" y="-11829"/>
            <a:ext cx="12195175"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A diagram of a radio frequency&#10;&#10;AI-generated content may be incorrect.">
            <a:extLst>
              <a:ext uri="{FF2B5EF4-FFF2-40B4-BE49-F238E27FC236}">
                <a16:creationId xmlns:a16="http://schemas.microsoft.com/office/drawing/2014/main" id="{9EFF2E7B-038E-8234-77E0-9200D184250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46508" y="3977820"/>
            <a:ext cx="3589624" cy="2393083"/>
          </a:xfrm>
          <a:prstGeom prst="rect">
            <a:avLst/>
          </a:prstGeom>
        </p:spPr>
      </p:pic>
      <p:sp>
        <p:nvSpPr>
          <p:cNvPr id="14" name="TextBox 13">
            <a:extLst>
              <a:ext uri="{FF2B5EF4-FFF2-40B4-BE49-F238E27FC236}">
                <a16:creationId xmlns:a16="http://schemas.microsoft.com/office/drawing/2014/main" id="{40E63044-383C-8CD4-E732-93CFBEAA3197}"/>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FCC-</a:t>
            </a:r>
            <a:r>
              <a:rPr lang="en-GB" sz="3600" dirty="0" err="1">
                <a:solidFill>
                  <a:srgbClr val="0C343D"/>
                </a:solidFill>
                <a:latin typeface="Calisto MT" panose="02040603050505030304" pitchFamily="18" charset="0"/>
              </a:rPr>
              <a:t>ee</a:t>
            </a:r>
            <a:r>
              <a:rPr lang="en-GB" sz="3600" dirty="0">
                <a:solidFill>
                  <a:srgbClr val="0C343D"/>
                </a:solidFill>
                <a:latin typeface="Calisto MT" panose="02040603050505030304" pitchFamily="18" charset="0"/>
              </a:rPr>
              <a:t> main ring impedance model</a:t>
            </a:r>
          </a:p>
        </p:txBody>
      </p:sp>
      <p:cxnSp>
        <p:nvCxnSpPr>
          <p:cNvPr id="15" name="Straight Connector 14">
            <a:extLst>
              <a:ext uri="{FF2B5EF4-FFF2-40B4-BE49-F238E27FC236}">
                <a16:creationId xmlns:a16="http://schemas.microsoft.com/office/drawing/2014/main" id="{A9CD8C01-4FF3-1471-1F2A-C924E47196F5}"/>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5A97986D-7364-3F03-0791-53B30F3AD30C}"/>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42</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818637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D4F322-3E77-ECAE-BFEA-013502895C4F}"/>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A091CE14-39E8-F3C5-5DBD-9FB9D250564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05481" y="3932793"/>
            <a:ext cx="3581868" cy="2387912"/>
          </a:xfrm>
          <a:prstGeom prst="rect">
            <a:avLst/>
          </a:prstGeom>
        </p:spPr>
      </p:pic>
      <p:pic>
        <p:nvPicPr>
          <p:cNvPr id="16" name="Picture 15">
            <a:extLst>
              <a:ext uri="{FF2B5EF4-FFF2-40B4-BE49-F238E27FC236}">
                <a16:creationId xmlns:a16="http://schemas.microsoft.com/office/drawing/2014/main" id="{14AD31C7-1061-A138-8D60-ECE69EAB399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305481" y="1578858"/>
            <a:ext cx="3581868" cy="2387912"/>
          </a:xfrm>
          <a:prstGeom prst="rect">
            <a:avLst/>
          </a:prstGeom>
        </p:spPr>
      </p:pic>
      <p:pic>
        <p:nvPicPr>
          <p:cNvPr id="20" name="Picture 19">
            <a:extLst>
              <a:ext uri="{FF2B5EF4-FFF2-40B4-BE49-F238E27FC236}">
                <a16:creationId xmlns:a16="http://schemas.microsoft.com/office/drawing/2014/main" id="{F764A514-1896-122B-5597-26D69DB719E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48444" y="1576271"/>
            <a:ext cx="3585752" cy="2393083"/>
          </a:xfrm>
          <a:prstGeom prst="rect">
            <a:avLst/>
          </a:prstGeom>
        </p:spPr>
      </p:pic>
      <p:pic>
        <p:nvPicPr>
          <p:cNvPr id="22" name="Picture 21">
            <a:extLst>
              <a:ext uri="{FF2B5EF4-FFF2-40B4-BE49-F238E27FC236}">
                <a16:creationId xmlns:a16="http://schemas.microsoft.com/office/drawing/2014/main" id="{28B7F9A3-C6DE-BC27-6CD4-A71059BF041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540313" y="3971913"/>
            <a:ext cx="3585750" cy="2393082"/>
          </a:xfrm>
          <a:prstGeom prst="rect">
            <a:avLst/>
          </a:prstGeom>
        </p:spPr>
      </p:pic>
      <p:pic>
        <p:nvPicPr>
          <p:cNvPr id="25" name="Picture 24">
            <a:extLst>
              <a:ext uri="{FF2B5EF4-FFF2-40B4-BE49-F238E27FC236}">
                <a16:creationId xmlns:a16="http://schemas.microsoft.com/office/drawing/2014/main" id="{F70A5547-452F-E27A-2F05-13F683FF5DBA}"/>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4537254" y="1579711"/>
            <a:ext cx="3591868" cy="2389406"/>
          </a:xfrm>
          <a:prstGeom prst="rect">
            <a:avLst/>
          </a:prstGeom>
        </p:spPr>
      </p:pic>
      <p:grpSp>
        <p:nvGrpSpPr>
          <p:cNvPr id="2" name="Group 1">
            <a:extLst>
              <a:ext uri="{FF2B5EF4-FFF2-40B4-BE49-F238E27FC236}">
                <a16:creationId xmlns:a16="http://schemas.microsoft.com/office/drawing/2014/main" id="{5D84B3FC-FCF1-9AB1-F4D4-FA5BFE38F5B2}"/>
              </a:ext>
            </a:extLst>
          </p:cNvPr>
          <p:cNvGrpSpPr/>
          <p:nvPr/>
        </p:nvGrpSpPr>
        <p:grpSpPr>
          <a:xfrm>
            <a:off x="0" y="6364995"/>
            <a:ext cx="12192000" cy="565697"/>
            <a:chOff x="0" y="6364995"/>
            <a:chExt cx="12192000" cy="565697"/>
          </a:xfrm>
        </p:grpSpPr>
        <p:sp>
          <p:nvSpPr>
            <p:cNvPr id="6" name="Rectangle 5">
              <a:extLst>
                <a:ext uri="{FF2B5EF4-FFF2-40B4-BE49-F238E27FC236}">
                  <a16:creationId xmlns:a16="http://schemas.microsoft.com/office/drawing/2014/main" id="{A2397DE1-1516-82EF-27E2-0C4413789CFB}"/>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Google Shape;58;p13">
              <a:extLst>
                <a:ext uri="{FF2B5EF4-FFF2-40B4-BE49-F238E27FC236}">
                  <a16:creationId xmlns:a16="http://schemas.microsoft.com/office/drawing/2014/main" id="{EA786C30-1B23-ECC5-CC77-72FBDE795207}"/>
                </a:ext>
              </a:extLst>
            </p:cNvPr>
            <p:cNvPicPr preferRelativeResize="0"/>
            <p:nvPr/>
          </p:nvPicPr>
          <p:blipFill>
            <a:blip r:embed="rId8">
              <a:alphaModFix/>
            </a:blip>
            <a:stretch>
              <a:fillRect/>
            </a:stretch>
          </p:blipFill>
          <p:spPr>
            <a:xfrm>
              <a:off x="153418" y="6364995"/>
              <a:ext cx="578264" cy="565697"/>
            </a:xfrm>
            <a:prstGeom prst="rect">
              <a:avLst/>
            </a:prstGeom>
            <a:noFill/>
            <a:ln>
              <a:noFill/>
            </a:ln>
          </p:spPr>
        </p:pic>
        <p:pic>
          <p:nvPicPr>
            <p:cNvPr id="8" name="Picture 2">
              <a:extLst>
                <a:ext uri="{FF2B5EF4-FFF2-40B4-BE49-F238E27FC236}">
                  <a16:creationId xmlns:a16="http://schemas.microsoft.com/office/drawing/2014/main" id="{0FDEB317-8B13-712A-AA24-61141BC9F3C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31C677C-5388-5EB5-DF67-53D115E712D2}"/>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0" name="Picture 9" descr="A white circle with black text&#10;&#10;AI-generated content may be incorrect.">
              <a:extLst>
                <a:ext uri="{FF2B5EF4-FFF2-40B4-BE49-F238E27FC236}">
                  <a16:creationId xmlns:a16="http://schemas.microsoft.com/office/drawing/2014/main" id="{614338FA-9DF7-A13E-563C-CAA8ACD0C7C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1" name="Picture 10" descr="A black and white striped background&#10;&#10;AI-generated content may be incorrect.">
              <a:extLst>
                <a:ext uri="{FF2B5EF4-FFF2-40B4-BE49-F238E27FC236}">
                  <a16:creationId xmlns:a16="http://schemas.microsoft.com/office/drawing/2014/main" id="{D86F9E3F-1CD1-153C-E154-7EB229F76CF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3" name="Rectangle 12">
            <a:extLst>
              <a:ext uri="{FF2B5EF4-FFF2-40B4-BE49-F238E27FC236}">
                <a16:creationId xmlns:a16="http://schemas.microsoft.com/office/drawing/2014/main" id="{4A892C17-1EDC-60D0-0BD5-A9400662D49E}"/>
              </a:ext>
            </a:extLst>
          </p:cNvPr>
          <p:cNvSpPr/>
          <p:nvPr/>
        </p:nvSpPr>
        <p:spPr>
          <a:xfrm>
            <a:off x="0" y="-11829"/>
            <a:ext cx="12195175"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05E90FE3-69C6-2734-A8B4-47A07E589AA2}"/>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948444" y="3977820"/>
            <a:ext cx="3585752" cy="2393083"/>
          </a:xfrm>
          <a:prstGeom prst="rect">
            <a:avLst/>
          </a:prstGeom>
        </p:spPr>
      </p:pic>
      <p:sp>
        <p:nvSpPr>
          <p:cNvPr id="14" name="TextBox 13">
            <a:extLst>
              <a:ext uri="{FF2B5EF4-FFF2-40B4-BE49-F238E27FC236}">
                <a16:creationId xmlns:a16="http://schemas.microsoft.com/office/drawing/2014/main" id="{34EF1C6E-ED8C-EAA3-F17C-D2C3ADB548DB}"/>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FCC-</a:t>
            </a:r>
            <a:r>
              <a:rPr lang="en-GB" sz="3600" dirty="0" err="1">
                <a:solidFill>
                  <a:srgbClr val="0C343D"/>
                </a:solidFill>
                <a:latin typeface="Calisto MT" panose="02040603050505030304" pitchFamily="18" charset="0"/>
              </a:rPr>
              <a:t>ee</a:t>
            </a:r>
            <a:r>
              <a:rPr lang="en-GB" sz="3600" dirty="0">
                <a:solidFill>
                  <a:srgbClr val="0C343D"/>
                </a:solidFill>
                <a:latin typeface="Calisto MT" panose="02040603050505030304" pitchFamily="18" charset="0"/>
              </a:rPr>
              <a:t> main ring impedance model</a:t>
            </a:r>
          </a:p>
        </p:txBody>
      </p:sp>
      <p:cxnSp>
        <p:nvCxnSpPr>
          <p:cNvPr id="15" name="Straight Connector 14">
            <a:extLst>
              <a:ext uri="{FF2B5EF4-FFF2-40B4-BE49-F238E27FC236}">
                <a16:creationId xmlns:a16="http://schemas.microsoft.com/office/drawing/2014/main" id="{12DFA82D-30E3-4BB0-BB75-3931E94A4475}"/>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5F4CBF63-AD25-7FAE-3996-F43102E1763E}"/>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43</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TextBox 3">
            <a:extLst>
              <a:ext uri="{FF2B5EF4-FFF2-40B4-BE49-F238E27FC236}">
                <a16:creationId xmlns:a16="http://schemas.microsoft.com/office/drawing/2014/main" id="{64A30AB4-5F42-8192-5184-04B02EDDC4FF}"/>
              </a:ext>
            </a:extLst>
          </p:cNvPr>
          <p:cNvSpPr txBox="1"/>
          <p:nvPr/>
        </p:nvSpPr>
        <p:spPr>
          <a:xfrm>
            <a:off x="260005" y="967274"/>
            <a:ext cx="11304978" cy="646331"/>
          </a:xfrm>
          <a:prstGeom prst="rect">
            <a:avLst/>
          </a:prstGeom>
          <a:noFill/>
        </p:spPr>
        <p:txBody>
          <a:bodyPr wrap="square">
            <a:spAutoFit/>
          </a:bodyPr>
          <a:lstStyle/>
          <a:p>
            <a:r>
              <a:rPr lang="en-GB" dirty="0">
                <a:latin typeface="Calibri Light" panose="020F0302020204030204" pitchFamily="34" charset="0"/>
                <a:ea typeface="Calibri Light" panose="020F0302020204030204" pitchFamily="34" charset="0"/>
                <a:cs typeface="Calibri Light" panose="020F0302020204030204" pitchFamily="34" charset="0"/>
              </a:rPr>
              <a:t>Impedance contributions considering a collimators' taper angle of 15 degrees for horizontal collimators and 2.5 degrees for vertical collimators</a:t>
            </a:r>
            <a:endParaRPr lang="en-US" sz="1800" dirty="0">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4582786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EE5766-2DE5-47DF-0F63-BE1812044D51}"/>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CE0929F3-03FC-67F5-56F7-99F737177067}"/>
              </a:ext>
            </a:extLst>
          </p:cNvPr>
          <p:cNvGrpSpPr/>
          <p:nvPr/>
        </p:nvGrpSpPr>
        <p:grpSpPr>
          <a:xfrm>
            <a:off x="0" y="6364995"/>
            <a:ext cx="12192000" cy="565697"/>
            <a:chOff x="0" y="6364995"/>
            <a:chExt cx="12192000" cy="565697"/>
          </a:xfrm>
        </p:grpSpPr>
        <p:sp>
          <p:nvSpPr>
            <p:cNvPr id="6" name="Rectangle 5">
              <a:extLst>
                <a:ext uri="{FF2B5EF4-FFF2-40B4-BE49-F238E27FC236}">
                  <a16:creationId xmlns:a16="http://schemas.microsoft.com/office/drawing/2014/main" id="{0D1131AB-99AD-7DE4-A87F-2C685EA118C7}"/>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Google Shape;58;p13">
              <a:extLst>
                <a:ext uri="{FF2B5EF4-FFF2-40B4-BE49-F238E27FC236}">
                  <a16:creationId xmlns:a16="http://schemas.microsoft.com/office/drawing/2014/main" id="{185F1472-91F4-20C4-7D15-D8BE89F43030}"/>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8" name="Picture 2">
              <a:extLst>
                <a:ext uri="{FF2B5EF4-FFF2-40B4-BE49-F238E27FC236}">
                  <a16:creationId xmlns:a16="http://schemas.microsoft.com/office/drawing/2014/main" id="{A4C87C8B-B4AD-9893-D107-26A85A83A1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2B890A9-7A93-3845-1D48-77A83CB547AF}"/>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0" name="Picture 9" descr="A white circle with black text&#10;&#10;AI-generated content may be incorrect.">
              <a:extLst>
                <a:ext uri="{FF2B5EF4-FFF2-40B4-BE49-F238E27FC236}">
                  <a16:creationId xmlns:a16="http://schemas.microsoft.com/office/drawing/2014/main" id="{B417885C-664F-5589-5CA4-A564A07757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1" name="Picture 10" descr="A black and white striped background&#10;&#10;AI-generated content may be incorrect.">
              <a:extLst>
                <a:ext uri="{FF2B5EF4-FFF2-40B4-BE49-F238E27FC236}">
                  <a16:creationId xmlns:a16="http://schemas.microsoft.com/office/drawing/2014/main" id="{65D14D31-FF45-458B-06BB-EA60ED3F74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3" name="Rectangle 12">
            <a:extLst>
              <a:ext uri="{FF2B5EF4-FFF2-40B4-BE49-F238E27FC236}">
                <a16:creationId xmlns:a16="http://schemas.microsoft.com/office/drawing/2014/main" id="{1327769C-1128-7184-0F22-A3703F82268D}"/>
              </a:ext>
            </a:extLst>
          </p:cNvPr>
          <p:cNvSpPr/>
          <p:nvPr/>
        </p:nvSpPr>
        <p:spPr>
          <a:xfrm>
            <a:off x="0" y="-11829"/>
            <a:ext cx="12195175"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B1D345F9-2E46-60D8-2E8F-FA6F83D2C9E2}"/>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Impedance elements studied</a:t>
            </a:r>
            <a:endParaRPr lang="en-GB" sz="3600" dirty="0">
              <a:solidFill>
                <a:srgbClr val="0C343D"/>
              </a:solidFill>
              <a:latin typeface="Calisto MT" panose="02040603050505030304" pitchFamily="18" charset="0"/>
            </a:endParaRPr>
          </a:p>
        </p:txBody>
      </p:sp>
      <p:cxnSp>
        <p:nvCxnSpPr>
          <p:cNvPr id="15" name="Straight Connector 14">
            <a:extLst>
              <a:ext uri="{FF2B5EF4-FFF2-40B4-BE49-F238E27FC236}">
                <a16:creationId xmlns:a16="http://schemas.microsoft.com/office/drawing/2014/main" id="{AEE87FB3-D6E7-2043-19CA-966741D58F33}"/>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472F0E9C-5553-A539-F274-238D760BF3BC}"/>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44</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TextBox 3">
            <a:extLst>
              <a:ext uri="{FF2B5EF4-FFF2-40B4-BE49-F238E27FC236}">
                <a16:creationId xmlns:a16="http://schemas.microsoft.com/office/drawing/2014/main" id="{809684E3-E551-8C3A-0F5A-BE8F54F7FA05}"/>
              </a:ext>
            </a:extLst>
          </p:cNvPr>
          <p:cNvSpPr txBox="1"/>
          <p:nvPr/>
        </p:nvSpPr>
        <p:spPr>
          <a:xfrm>
            <a:off x="260005" y="967274"/>
            <a:ext cx="11675917" cy="369332"/>
          </a:xfrm>
          <a:prstGeom prst="rect">
            <a:avLst/>
          </a:prstGeom>
          <a:noFill/>
        </p:spPr>
        <p:txBody>
          <a:bodyPr wrap="square">
            <a:spAutoFit/>
          </a:bodyPr>
          <a:lstStyle/>
          <a:p>
            <a:r>
              <a:rPr lang="en-GB" dirty="0">
                <a:latin typeface="Calibri Light" panose="020F0302020204030204" pitchFamily="34" charset="0"/>
                <a:ea typeface="Calibri Light" panose="020F0302020204030204" pitchFamily="34" charset="0"/>
                <a:cs typeface="Calibri Light" panose="020F0302020204030204" pitchFamily="34" charset="0"/>
              </a:rPr>
              <a:t>Details on some elements included in the present FCC-</a:t>
            </a:r>
            <a:r>
              <a:rPr lang="en-GB" dirty="0" err="1">
                <a:latin typeface="Calibri Light" panose="020F0302020204030204" pitchFamily="34" charset="0"/>
                <a:ea typeface="Calibri Light" panose="020F0302020204030204" pitchFamily="34" charset="0"/>
                <a:cs typeface="Calibri Light" panose="020F0302020204030204" pitchFamily="34" charset="0"/>
              </a:rPr>
              <a:t>ee</a:t>
            </a:r>
            <a:r>
              <a:rPr lang="en-GB" dirty="0">
                <a:latin typeface="Calibri Light" panose="020F0302020204030204" pitchFamily="34" charset="0"/>
                <a:ea typeface="Calibri Light" panose="020F0302020204030204" pitchFamily="34" charset="0"/>
                <a:cs typeface="Calibri Light" panose="020F0302020204030204" pitchFamily="34" charset="0"/>
              </a:rPr>
              <a:t> impedance model: </a:t>
            </a:r>
          </a:p>
        </p:txBody>
      </p:sp>
      <p:pic>
        <p:nvPicPr>
          <p:cNvPr id="5" name="Immagine 6">
            <a:extLst>
              <a:ext uri="{FF2B5EF4-FFF2-40B4-BE49-F238E27FC236}">
                <a16:creationId xmlns:a16="http://schemas.microsoft.com/office/drawing/2014/main" id="{264939EB-EC71-0B27-A4D6-DE6F02AF512C}"/>
              </a:ext>
            </a:extLst>
          </p:cNvPr>
          <p:cNvPicPr>
            <a:picLocks noChangeAspect="1"/>
          </p:cNvPicPr>
          <p:nvPr/>
        </p:nvPicPr>
        <p:blipFill>
          <a:blip r:embed="rId7"/>
          <a:srcRect r="2293"/>
          <a:stretch/>
        </p:blipFill>
        <p:spPr>
          <a:xfrm>
            <a:off x="7539750" y="1585176"/>
            <a:ext cx="3594291" cy="1397881"/>
          </a:xfrm>
          <a:prstGeom prst="rect">
            <a:avLst/>
          </a:prstGeom>
        </p:spPr>
      </p:pic>
      <p:sp>
        <p:nvSpPr>
          <p:cNvPr id="19" name="TextBox 18">
            <a:extLst>
              <a:ext uri="{FF2B5EF4-FFF2-40B4-BE49-F238E27FC236}">
                <a16:creationId xmlns:a16="http://schemas.microsoft.com/office/drawing/2014/main" id="{3096CBA4-280A-D07F-7BC1-7FEAA3D81152}"/>
              </a:ext>
            </a:extLst>
          </p:cNvPr>
          <p:cNvSpPr txBox="1"/>
          <p:nvPr/>
        </p:nvSpPr>
        <p:spPr>
          <a:xfrm>
            <a:off x="1057959" y="3173752"/>
            <a:ext cx="6573460" cy="646331"/>
          </a:xfrm>
          <a:prstGeom prst="rect">
            <a:avLst/>
          </a:prstGeom>
          <a:noFill/>
        </p:spPr>
        <p:txBody>
          <a:bodyPr wrap="square">
            <a:spAutoFit/>
          </a:bodyPr>
          <a:lstStyle/>
          <a:p>
            <a:pPr marL="285750" indent="-285750">
              <a:buFont typeface="Arial" panose="020B0604020202020204" pitchFamily="34" charset="0"/>
              <a:buChar char="•"/>
            </a:pPr>
            <a:r>
              <a:rPr lang="en-GB" sz="1800" dirty="0">
                <a:latin typeface="Calibri Light" panose="020F0302020204030204" pitchFamily="34" charset="0"/>
                <a:ea typeface="Calibri Light" panose="020F0302020204030204" pitchFamily="34" charset="0"/>
                <a:cs typeface="Calibri Light" panose="020F0302020204030204" pitchFamily="34" charset="0"/>
              </a:rPr>
              <a:t>For the </a:t>
            </a:r>
            <a:r>
              <a:rPr lang="en-GB" sz="1800" b="1" dirty="0">
                <a:latin typeface="Calibri Light" panose="020F0302020204030204" pitchFamily="34" charset="0"/>
                <a:ea typeface="Calibri Light" panose="020F0302020204030204" pitchFamily="34" charset="0"/>
                <a:cs typeface="Calibri Light" panose="020F0302020204030204" pitchFamily="34" charset="0"/>
              </a:rPr>
              <a:t>bellows</a:t>
            </a:r>
            <a:r>
              <a:rPr lang="en-GB" sz="1800" dirty="0">
                <a:latin typeface="Calibri Light" panose="020F0302020204030204" pitchFamily="34" charset="0"/>
                <a:ea typeface="Calibri Light" panose="020F0302020204030204" pitchFamily="34" charset="0"/>
                <a:cs typeface="Calibri Light" panose="020F0302020204030204" pitchFamily="34" charset="0"/>
              </a:rPr>
              <a:t> the </a:t>
            </a:r>
            <a:r>
              <a:rPr lang="en-GB" sz="1800" dirty="0" err="1">
                <a:latin typeface="Calibri Light" panose="020F0302020204030204" pitchFamily="34" charset="0"/>
                <a:ea typeface="Calibri Light" panose="020F0302020204030204" pitchFamily="34" charset="0"/>
                <a:cs typeface="Calibri Light" panose="020F0302020204030204" pitchFamily="34" charset="0"/>
              </a:rPr>
              <a:t>SuperKEKB</a:t>
            </a:r>
            <a:r>
              <a:rPr lang="en-GB" sz="1800" dirty="0">
                <a:latin typeface="Calibri Light" panose="020F0302020204030204" pitchFamily="34" charset="0"/>
                <a:ea typeface="Calibri Light" panose="020F0302020204030204" pitchFamily="34" charset="0"/>
                <a:cs typeface="Calibri Light" panose="020F0302020204030204" pitchFamily="34" charset="0"/>
              </a:rPr>
              <a:t> model with sliding contacts has been considered.</a:t>
            </a:r>
            <a:endParaRPr lang="en-GB"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3" name="TextBox 22">
            <a:extLst>
              <a:ext uri="{FF2B5EF4-FFF2-40B4-BE49-F238E27FC236}">
                <a16:creationId xmlns:a16="http://schemas.microsoft.com/office/drawing/2014/main" id="{4F0A618C-DE92-2D98-DB68-F7D3E0759313}"/>
              </a:ext>
            </a:extLst>
          </p:cNvPr>
          <p:cNvSpPr txBox="1"/>
          <p:nvPr/>
        </p:nvSpPr>
        <p:spPr>
          <a:xfrm>
            <a:off x="948752" y="1579652"/>
            <a:ext cx="6573460" cy="923330"/>
          </a:xfrm>
          <a:prstGeom prst="rect">
            <a:avLst/>
          </a:prstGeom>
          <a:noFill/>
        </p:spPr>
        <p:txBody>
          <a:bodyPr wrap="square">
            <a:spAutoFit/>
          </a:bodyPr>
          <a:lstStyle/>
          <a:p>
            <a:pPr marL="285750" indent="-285750">
              <a:buFont typeface="Arial" panose="020B0604020202020204" pitchFamily="34" charset="0"/>
              <a:buChar char="•"/>
            </a:pPr>
            <a:r>
              <a:rPr lang="en-GB" dirty="0">
                <a:latin typeface="Calibri Light" panose="020F0302020204030204" pitchFamily="34" charset="0"/>
                <a:ea typeface="Calibri Light" panose="020F0302020204030204" pitchFamily="34" charset="0"/>
                <a:cs typeface="Calibri Light" panose="020F0302020204030204" pitchFamily="34" charset="0"/>
              </a:rPr>
              <a:t>For the </a:t>
            </a:r>
            <a:r>
              <a:rPr lang="en-GB" b="1" dirty="0">
                <a:latin typeface="Calibri Light" panose="020F0302020204030204" pitchFamily="34" charset="0"/>
                <a:ea typeface="Calibri Light" panose="020F0302020204030204" pitchFamily="34" charset="0"/>
                <a:cs typeface="Calibri Light" panose="020F0302020204030204" pitchFamily="34" charset="0"/>
              </a:rPr>
              <a:t>BPMs</a:t>
            </a:r>
            <a:r>
              <a:rPr lang="en-GB" dirty="0">
                <a:latin typeface="Calibri Light" panose="020F0302020204030204" pitchFamily="34" charset="0"/>
                <a:ea typeface="Calibri Light" panose="020F0302020204030204" pitchFamily="34" charset="0"/>
                <a:cs typeface="Calibri Light" panose="020F0302020204030204" pitchFamily="34" charset="0"/>
              </a:rPr>
              <a:t> a scaled model from DA𝛷NE has been considered, with a cylindrical button with a diameter of 15 mm and a thickness of 3 mm. This gives a trapped mode around 6 GHz. </a:t>
            </a:r>
          </a:p>
        </p:txBody>
      </p:sp>
      <p:pic>
        <p:nvPicPr>
          <p:cNvPr id="26" name="Immagine 7" descr="Immagine che contiene interni&#10;&#10;Descrizione generata automaticamente">
            <a:extLst>
              <a:ext uri="{FF2B5EF4-FFF2-40B4-BE49-F238E27FC236}">
                <a16:creationId xmlns:a16="http://schemas.microsoft.com/office/drawing/2014/main" id="{E1F37FD5-022C-7371-4D0E-7C634121667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55306" y="3173752"/>
            <a:ext cx="3578735" cy="3053369"/>
          </a:xfrm>
          <a:prstGeom prst="rect">
            <a:avLst/>
          </a:prstGeom>
        </p:spPr>
      </p:pic>
      <p:pic>
        <p:nvPicPr>
          <p:cNvPr id="27" name="Immagine 8" descr="Immagine che contiene esterni, edificio, davanzale, legname&#10;&#10;Descrizione generata automaticamente">
            <a:extLst>
              <a:ext uri="{FF2B5EF4-FFF2-40B4-BE49-F238E27FC236}">
                <a16:creationId xmlns:a16="http://schemas.microsoft.com/office/drawing/2014/main" id="{B60DC13F-6D44-87E8-6D6C-2ADD7929473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38378" y="3975511"/>
            <a:ext cx="2613860" cy="2230138"/>
          </a:xfrm>
          <a:prstGeom prst="rect">
            <a:avLst/>
          </a:prstGeom>
        </p:spPr>
      </p:pic>
      <p:pic>
        <p:nvPicPr>
          <p:cNvPr id="28" name="Immagine 9">
            <a:extLst>
              <a:ext uri="{FF2B5EF4-FFF2-40B4-BE49-F238E27FC236}">
                <a16:creationId xmlns:a16="http://schemas.microsoft.com/office/drawing/2014/main" id="{4F9C1C06-2406-A886-20B3-CC26EAF2EAEB}"/>
              </a:ext>
            </a:extLst>
          </p:cNvPr>
          <p:cNvPicPr>
            <a:picLocks noChangeAspect="1"/>
          </p:cNvPicPr>
          <p:nvPr/>
        </p:nvPicPr>
        <p:blipFill>
          <a:blip r:embed="rId10"/>
          <a:stretch>
            <a:fillRect/>
          </a:stretch>
        </p:blipFill>
        <p:spPr>
          <a:xfrm>
            <a:off x="1057959" y="3996983"/>
            <a:ext cx="3677352" cy="2217498"/>
          </a:xfrm>
          <a:prstGeom prst="rect">
            <a:avLst/>
          </a:prstGeom>
        </p:spPr>
      </p:pic>
    </p:spTree>
    <p:extLst>
      <p:ext uri="{BB962C8B-B14F-4D97-AF65-F5344CB8AC3E}">
        <p14:creationId xmlns:p14="http://schemas.microsoft.com/office/powerpoint/2010/main" val="773466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BA8BD-3846-CEF4-06FA-2219C17AF595}"/>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F177C12B-4290-8C09-56AE-CCF59E2164B5}"/>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B6F40F91-FE84-875F-4EEB-1EB60D8B0FE1}"/>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FCC-</a:t>
            </a:r>
            <a:r>
              <a:rPr lang="en-US" sz="3600" dirty="0" err="1">
                <a:solidFill>
                  <a:srgbClr val="0C343D"/>
                </a:solidFill>
                <a:latin typeface="Calisto MT" panose="02040603050505030304" pitchFamily="18" charset="0"/>
              </a:rPr>
              <a:t>ee</a:t>
            </a:r>
            <a:r>
              <a:rPr lang="en-US" sz="3600" dirty="0">
                <a:solidFill>
                  <a:srgbClr val="0C343D"/>
                </a:solidFill>
                <a:latin typeface="Calisto MT" panose="02040603050505030304" pitchFamily="18" charset="0"/>
              </a:rPr>
              <a:t> main parameters for Z configuration</a:t>
            </a:r>
            <a:endParaRPr lang="en-GB" sz="3600" dirty="0">
              <a:solidFill>
                <a:srgbClr val="0C343D"/>
              </a:solidFill>
              <a:latin typeface="Calisto MT" panose="02040603050505030304" pitchFamily="18" charset="0"/>
            </a:endParaRPr>
          </a:p>
        </p:txBody>
      </p:sp>
      <p:cxnSp>
        <p:nvCxnSpPr>
          <p:cNvPr id="2" name="Straight Connector 1">
            <a:extLst>
              <a:ext uri="{FF2B5EF4-FFF2-40B4-BE49-F238E27FC236}">
                <a16:creationId xmlns:a16="http://schemas.microsoft.com/office/drawing/2014/main" id="{AA397087-BCE8-6093-7A16-A38A998F3A78}"/>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21" name="Group 20">
            <a:extLst>
              <a:ext uri="{FF2B5EF4-FFF2-40B4-BE49-F238E27FC236}">
                <a16:creationId xmlns:a16="http://schemas.microsoft.com/office/drawing/2014/main" id="{187D39F6-A4A2-EF8F-5D7B-FC435ACDE5A0}"/>
              </a:ext>
            </a:extLst>
          </p:cNvPr>
          <p:cNvGrpSpPr/>
          <p:nvPr/>
        </p:nvGrpSpPr>
        <p:grpSpPr>
          <a:xfrm>
            <a:off x="0" y="6364995"/>
            <a:ext cx="12192000" cy="565697"/>
            <a:chOff x="0" y="6364995"/>
            <a:chExt cx="12192000" cy="565697"/>
          </a:xfrm>
        </p:grpSpPr>
        <p:sp>
          <p:nvSpPr>
            <p:cNvPr id="4" name="Rectangle 3">
              <a:extLst>
                <a:ext uri="{FF2B5EF4-FFF2-40B4-BE49-F238E27FC236}">
                  <a16:creationId xmlns:a16="http://schemas.microsoft.com/office/drawing/2014/main" id="{114D0D75-3D8A-3F89-D07E-070CBDEA076A}"/>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oogle Shape;58;p13">
              <a:extLst>
                <a:ext uri="{FF2B5EF4-FFF2-40B4-BE49-F238E27FC236}">
                  <a16:creationId xmlns:a16="http://schemas.microsoft.com/office/drawing/2014/main" id="{DCF563CE-22D4-C78B-980E-2C9479B33556}"/>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1" name="Picture 2">
              <a:extLst>
                <a:ext uri="{FF2B5EF4-FFF2-40B4-BE49-F238E27FC236}">
                  <a16:creationId xmlns:a16="http://schemas.microsoft.com/office/drawing/2014/main" id="{C270B110-7D15-BF70-8DDD-88C8172A91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1BEB934-8340-DCE9-1AD8-42464FE3E3F8}"/>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0" name="Picture 9" descr="A white circle with black text&#10;&#10;AI-generated content may be incorrect.">
              <a:extLst>
                <a:ext uri="{FF2B5EF4-FFF2-40B4-BE49-F238E27FC236}">
                  <a16:creationId xmlns:a16="http://schemas.microsoft.com/office/drawing/2014/main" id="{2D8C091E-CAFF-99EB-2BB6-E6D7DFCD1C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3" name="Picture 12" descr="A black and white striped background&#10;&#10;AI-generated content may be incorrect.">
              <a:extLst>
                <a:ext uri="{FF2B5EF4-FFF2-40B4-BE49-F238E27FC236}">
                  <a16:creationId xmlns:a16="http://schemas.microsoft.com/office/drawing/2014/main" id="{45440F60-E55F-02BA-3396-5A8D56818A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9" name="Arrow: Pentagon 8">
            <a:extLst>
              <a:ext uri="{FF2B5EF4-FFF2-40B4-BE49-F238E27FC236}">
                <a16:creationId xmlns:a16="http://schemas.microsoft.com/office/drawing/2014/main" id="{CF0828A8-ECDE-091C-A77B-0E1BB043F254}"/>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Introduction</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mc:AlternateContent xmlns:mc="http://schemas.openxmlformats.org/markup-compatibility/2006" xmlns:a14="http://schemas.microsoft.com/office/drawing/2010/main">
        <mc:Choice Requires="a14">
          <p:graphicFrame>
            <p:nvGraphicFramePr>
              <p:cNvPr id="27" name="Table 26">
                <a:extLst>
                  <a:ext uri="{FF2B5EF4-FFF2-40B4-BE49-F238E27FC236}">
                    <a16:creationId xmlns:a16="http://schemas.microsoft.com/office/drawing/2014/main" id="{C5E6F50D-A4F3-B6E9-8982-D247E0E633D2}"/>
                  </a:ext>
                </a:extLst>
              </p:cNvPr>
              <p:cNvGraphicFramePr>
                <a:graphicFrameLocks noGrp="1"/>
              </p:cNvGraphicFramePr>
              <p:nvPr>
                <p:extLst>
                  <p:ext uri="{D42A27DB-BD31-4B8C-83A1-F6EECF244321}">
                    <p14:modId xmlns:p14="http://schemas.microsoft.com/office/powerpoint/2010/main" val="3196523491"/>
                  </p:ext>
                </p:extLst>
              </p:nvPr>
            </p:nvGraphicFramePr>
            <p:xfrm>
              <a:off x="581622" y="1076462"/>
              <a:ext cx="5108963" cy="4981448"/>
            </p:xfrm>
            <a:graphic>
              <a:graphicData uri="http://schemas.openxmlformats.org/drawingml/2006/table">
                <a:tbl>
                  <a:tblPr firstRow="1" bandRow="1">
                    <a:tableStyleId>{5C22544A-7EE6-4342-B048-85BDC9FD1C3A}</a:tableStyleId>
                  </a:tblPr>
                  <a:tblGrid>
                    <a:gridCol w="3552643">
                      <a:extLst>
                        <a:ext uri="{9D8B030D-6E8A-4147-A177-3AD203B41FA5}">
                          <a16:colId xmlns:a16="http://schemas.microsoft.com/office/drawing/2014/main" val="3249058079"/>
                        </a:ext>
                      </a:extLst>
                    </a:gridCol>
                    <a:gridCol w="1556320">
                      <a:extLst>
                        <a:ext uri="{9D8B030D-6E8A-4147-A177-3AD203B41FA5}">
                          <a16:colId xmlns:a16="http://schemas.microsoft.com/office/drawing/2014/main" val="2617535561"/>
                        </a:ext>
                      </a:extLst>
                    </a:gridCol>
                  </a:tblGrid>
                  <a:tr h="281821">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Parameter</a:t>
                          </a:r>
                        </a:p>
                      </a:txBody>
                      <a:tcP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Value</a:t>
                          </a: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3930643"/>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Circumference (km)</a:t>
                          </a:r>
                        </a:p>
                      </a:txBody>
                      <a:tcPr>
                        <a:lnT w="12700" cap="flat" cmpd="sng" algn="ctr">
                          <a:solidFill>
                            <a:schemeClr val="tx1"/>
                          </a:solidFill>
                          <a:prstDash val="solid"/>
                          <a:round/>
                          <a:headEnd type="none" w="med" len="med"/>
                          <a:tailEnd type="none" w="med" len="med"/>
                        </a:lnT>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90.658816</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15962853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Beam energy (GeV)</a:t>
                          </a:r>
                        </a:p>
                      </a:txBody>
                      <a:tcPr>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45.6</a:t>
                          </a:r>
                        </a:p>
                      </a:txBody>
                      <a:tcPr>
                        <a:lnB w="12700" cap="flat" cmpd="sng" algn="ctr">
                          <a:noFill/>
                          <a:prstDash val="solid"/>
                          <a:round/>
                          <a:headEnd type="none" w="med" len="med"/>
                          <a:tailEnd type="none" w="med" len="med"/>
                        </a:lnB>
                        <a:noFill/>
                      </a:tcPr>
                    </a:tc>
                    <a:extLst>
                      <a:ext uri="{0D108BD9-81ED-4DB2-BD59-A6C34878D82A}">
                        <a16:rowId xmlns:a16="http://schemas.microsoft.com/office/drawing/2014/main" val="930744976"/>
                      </a:ext>
                    </a:extLst>
                  </a:tr>
                  <a:tr h="251877">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Bunch population (10</a:t>
                          </a:r>
                          <a:r>
                            <a:rPr lang="en-GB" sz="1100" b="1" baseline="50000" dirty="0">
                              <a:solidFill>
                                <a:srgbClr val="C00000"/>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11</a:t>
                          </a: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2.14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447784469"/>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frequency (MHz)</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400</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24488723"/>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voltage (MV)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79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9627961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loss per turn (GeV)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0.0391</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6028190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Longitudinal dumping time (turns)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1158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44058583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Momentum compaction factor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-6</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28.6</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317815889"/>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Horizontal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54.5395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24346307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Vertical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55.55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130727922"/>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Synchrotron tune</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0.0288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85926618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Emittance Hor (nm)/Vert (pm)</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0.71/1.9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621069206"/>
                      </a:ext>
                    </a:extLst>
                  </a:tr>
                  <a:tr h="251877">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Bunch length (mm)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5.6/15.4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298040460"/>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spread (%)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0.039/0.109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675031066"/>
                      </a:ext>
                    </a:extLst>
                  </a:tr>
                  <a:tr h="251877">
                    <a:tc>
                      <a:txBody>
                        <a:bodyPr/>
                        <a:lstStyle/>
                        <a:p>
                          <a:pPr algn="ctr"/>
                          <a:r>
                            <a:rPr lang="en-US" sz="1100" dirty="0" err="1">
                              <a:latin typeface="Cambria Math" panose="02040503050406030204" pitchFamily="18" charset="0"/>
                              <a:ea typeface="Cambria Math" panose="02040503050406030204" pitchFamily="18" charset="0"/>
                              <a:cs typeface="Calibri" panose="020F0502020204030204" pitchFamily="34" charset="0"/>
                            </a:rPr>
                            <a:t>Piwinsky</a:t>
                          </a:r>
                          <a:r>
                            <a:rPr lang="en-US" sz="1100" dirty="0">
                              <a:latin typeface="Cambria Math" panose="02040503050406030204" pitchFamily="18" charset="0"/>
                              <a:ea typeface="Cambria Math" panose="02040503050406030204" pitchFamily="18" charset="0"/>
                              <a:cs typeface="Calibri" panose="020F0502020204030204" pitchFamily="34" charset="0"/>
                            </a:rPr>
                            <a:t> angle (BS)*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26.4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96712062"/>
                      </a:ext>
                    </a:extLst>
                  </a:tr>
                  <a:tr h="264717">
                    <a:tc>
                      <a:txBody>
                        <a:bodyPr/>
                        <a:lstStyle/>
                        <a:p>
                          <a:pPr algn="ctr"/>
                          <a14:m>
                            <m:oMath xmlns:m="http://schemas.openxmlformats.org/officeDocument/2006/math">
                              <m:sSub>
                                <m:sSubPr>
                                  <m:ctrlPr>
                                    <a:rPr lang="en-GB" sz="1100" b="0" i="1" smtClean="0">
                                      <a:latin typeface="Cambria Math" panose="02040503050406030204" pitchFamily="18" charset="0"/>
                                      <a:ea typeface="Cambria Math" panose="02040503050406030204" pitchFamily="18" charset="0"/>
                                    </a:rPr>
                                  </m:ctrlPr>
                                </m:sSubPr>
                                <m:e>
                                  <m:r>
                                    <m:rPr>
                                      <m:nor/>
                                    </m:rPr>
                                    <a:rPr lang="en-GB" sz="1100" b="0" smtClean="0">
                                      <a:latin typeface="Cambria Math" panose="02040503050406030204" pitchFamily="18" charset="0"/>
                                      <a:ea typeface="Cambria Math" panose="02040503050406030204" pitchFamily="18" charset="0"/>
                                      <a:cs typeface="Calibri" panose="020F0502020204030204" pitchFamily="34" charset="0"/>
                                    </a:rPr>
                                    <m:t>ξ</m:t>
                                  </m:r>
                                </m:e>
                                <m:sub>
                                  <m:r>
                                    <a:rPr lang="fr-CH" sz="1100" b="0" i="1" smtClean="0">
                                      <a:latin typeface="Cambria Math" panose="02040503050406030204" pitchFamily="18" charset="0"/>
                                      <a:ea typeface="Cambria Math" panose="02040503050406030204" pitchFamily="18" charset="0"/>
                                    </a:rPr>
                                    <m:t>𝑥</m:t>
                                  </m:r>
                                </m:sub>
                              </m:sSub>
                            </m:oMath>
                          </a14:m>
                          <a:r>
                            <a:rPr lang="en-GB" sz="1100" b="0" dirty="0">
                              <a:latin typeface="Cambria Math" panose="02040503050406030204" pitchFamily="18" charset="0"/>
                              <a:ea typeface="Cambria Math" panose="02040503050406030204" pitchFamily="18" charset="0"/>
                              <a:cs typeface="Calibri" panose="020F0502020204030204" pitchFamily="34" charset="0"/>
                            </a:rPr>
                            <a:t>/</a:t>
                          </a:r>
                          <a14:m>
                            <m:oMath xmlns:m="http://schemas.openxmlformats.org/officeDocument/2006/math">
                              <m:sSub>
                                <m:sSubPr>
                                  <m:ctrlPr>
                                    <a:rPr lang="en-GB" sz="1100" b="0" i="1" smtClean="0">
                                      <a:latin typeface="Cambria Math" panose="02040503050406030204" pitchFamily="18" charset="0"/>
                                      <a:ea typeface="Cambria Math" panose="02040503050406030204" pitchFamily="18" charset="0"/>
                                    </a:rPr>
                                  </m:ctrlPr>
                                </m:sSubPr>
                                <m:e>
                                  <m:r>
                                    <m:rPr>
                                      <m:nor/>
                                    </m:rPr>
                                    <a:rPr lang="en-GB" sz="1100" b="0" smtClean="0">
                                      <a:latin typeface="Cambria Math" panose="02040503050406030204" pitchFamily="18" charset="0"/>
                                      <a:ea typeface="Cambria Math" panose="02040503050406030204" pitchFamily="18" charset="0"/>
                                      <a:cs typeface="Calibri" panose="020F0502020204030204" pitchFamily="34" charset="0"/>
                                    </a:rPr>
                                    <m:t>ξ</m:t>
                                  </m:r>
                                </m:e>
                                <m:sub>
                                  <m:r>
                                    <a:rPr lang="fr-CH" sz="1100" b="0" i="1" smtClean="0">
                                      <a:latin typeface="Cambria Math" panose="02040503050406030204" pitchFamily="18" charset="0"/>
                                      <a:ea typeface="Cambria Math" panose="02040503050406030204" pitchFamily="18" charset="0"/>
                                    </a:rPr>
                                    <m:t>𝑦</m:t>
                                  </m:r>
                                </m:sub>
                              </m:sSub>
                            </m:oMath>
                          </a14:m>
                          <a:endParaRPr lang="en-US" sz="1100" b="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0.022/0.097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283692658"/>
                      </a:ext>
                    </a:extLst>
                  </a:tr>
                  <a:tr h="251877">
                    <a:tc>
                      <a:txBody>
                        <a:bodyPr/>
                        <a:lstStyle/>
                        <a:p>
                          <a:pPr algn="ctr"/>
                          <a:r>
                            <a:rPr lang="en-GB" sz="1100" dirty="0"/>
                            <a:t>β* Hor (m)/Vert (mm)</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0.11/0.7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03497111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Luminosity/IP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34</a:t>
                          </a:r>
                          <a:r>
                            <a:rPr lang="en-US" sz="1100" dirty="0">
                              <a:latin typeface="Cambria Math" panose="02040503050406030204" pitchFamily="18" charset="0"/>
                              <a:ea typeface="Cambria Math" panose="02040503050406030204" pitchFamily="18" charset="0"/>
                              <a:cs typeface="Calibri" panose="020F0502020204030204" pitchFamily="34" charset="0"/>
                            </a:rPr>
                            <a:t>/cm</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2</a:t>
                          </a:r>
                          <a:r>
                            <a:rPr lang="en-US" sz="1100" dirty="0">
                              <a:latin typeface="Cambria Math" panose="02040503050406030204" pitchFamily="18" charset="0"/>
                              <a:ea typeface="Cambria Math" panose="02040503050406030204" pitchFamily="18" charset="0"/>
                              <a:cs typeface="Calibri" panose="020F0502020204030204" pitchFamily="34" charset="0"/>
                            </a:rPr>
                            <a:t>s)</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141</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3358418"/>
                      </a:ext>
                    </a:extLst>
                  </a:tr>
                </a:tbl>
              </a:graphicData>
            </a:graphic>
          </p:graphicFrame>
        </mc:Choice>
        <mc:Fallback xmlns="">
          <p:graphicFrame>
            <p:nvGraphicFramePr>
              <p:cNvPr id="27" name="Table 26">
                <a:extLst>
                  <a:ext uri="{FF2B5EF4-FFF2-40B4-BE49-F238E27FC236}">
                    <a16:creationId xmlns:a16="http://schemas.microsoft.com/office/drawing/2014/main" id="{C5E6F50D-A4F3-B6E9-8982-D247E0E633D2}"/>
                  </a:ext>
                </a:extLst>
              </p:cNvPr>
              <p:cNvGraphicFramePr>
                <a:graphicFrameLocks noGrp="1"/>
              </p:cNvGraphicFramePr>
              <p:nvPr>
                <p:extLst>
                  <p:ext uri="{D42A27DB-BD31-4B8C-83A1-F6EECF244321}">
                    <p14:modId xmlns:p14="http://schemas.microsoft.com/office/powerpoint/2010/main" val="3196523491"/>
                  </p:ext>
                </p:extLst>
              </p:nvPr>
            </p:nvGraphicFramePr>
            <p:xfrm>
              <a:off x="581622" y="1076462"/>
              <a:ext cx="5108963" cy="4981448"/>
            </p:xfrm>
            <a:graphic>
              <a:graphicData uri="http://schemas.openxmlformats.org/drawingml/2006/table">
                <a:tbl>
                  <a:tblPr firstRow="1" bandRow="1">
                    <a:tableStyleId>{5C22544A-7EE6-4342-B048-85BDC9FD1C3A}</a:tableStyleId>
                  </a:tblPr>
                  <a:tblGrid>
                    <a:gridCol w="3552643">
                      <a:extLst>
                        <a:ext uri="{9D8B030D-6E8A-4147-A177-3AD203B41FA5}">
                          <a16:colId xmlns:a16="http://schemas.microsoft.com/office/drawing/2014/main" val="3249058079"/>
                        </a:ext>
                      </a:extLst>
                    </a:gridCol>
                    <a:gridCol w="1556320">
                      <a:extLst>
                        <a:ext uri="{9D8B030D-6E8A-4147-A177-3AD203B41FA5}">
                          <a16:colId xmlns:a16="http://schemas.microsoft.com/office/drawing/2014/main" val="2617535561"/>
                        </a:ext>
                      </a:extLst>
                    </a:gridCol>
                  </a:tblGrid>
                  <a:tr h="304800">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Parameter</a:t>
                          </a:r>
                        </a:p>
                      </a:txBody>
                      <a:tcP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Value</a:t>
                          </a: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3930643"/>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Circumference (km)</a:t>
                          </a:r>
                        </a:p>
                      </a:txBody>
                      <a:tcPr>
                        <a:lnT w="12700" cap="flat" cmpd="sng" algn="ctr">
                          <a:solidFill>
                            <a:schemeClr val="tx1"/>
                          </a:solidFill>
                          <a:prstDash val="solid"/>
                          <a:round/>
                          <a:headEnd type="none" w="med" len="med"/>
                          <a:tailEnd type="none" w="med" len="med"/>
                        </a:lnT>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90.658816</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15962853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Beam energy (GeV)</a:t>
                          </a:r>
                        </a:p>
                      </a:txBody>
                      <a:tcPr>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45.6</a:t>
                          </a:r>
                        </a:p>
                      </a:txBody>
                      <a:tcPr>
                        <a:lnB w="12700" cap="flat" cmpd="sng" algn="ctr">
                          <a:noFill/>
                          <a:prstDash val="solid"/>
                          <a:round/>
                          <a:headEnd type="none" w="med" len="med"/>
                          <a:tailEnd type="none" w="med" len="med"/>
                        </a:lnB>
                        <a:noFill/>
                      </a:tcPr>
                    </a:tc>
                    <a:extLst>
                      <a:ext uri="{0D108BD9-81ED-4DB2-BD59-A6C34878D82A}">
                        <a16:rowId xmlns:a16="http://schemas.microsoft.com/office/drawing/2014/main" val="930744976"/>
                      </a:ext>
                    </a:extLst>
                  </a:tr>
                  <a:tr h="259080">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Bunch population (10</a:t>
                          </a:r>
                          <a:r>
                            <a:rPr lang="en-GB" sz="1100" b="1" baseline="50000" dirty="0">
                              <a:solidFill>
                                <a:srgbClr val="C00000"/>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11</a:t>
                          </a: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2.14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447784469"/>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frequency (MHz)</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400</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24488723"/>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voltage (MV)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79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9627961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loss per turn (GeV)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0.0391</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6028190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Longitudinal dumping time (turns)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1158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44058583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Momentum compaction factor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-6</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28.6</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317815889"/>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Horizontal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54.5395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24346307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Vertical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55.55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130727922"/>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Synchrotron tune</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0.0288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85926618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Emittance Hor (nm)/Vert (pm)</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0.71/1.9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621069206"/>
                      </a:ext>
                    </a:extLst>
                  </a:tr>
                  <a:tr h="259080">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Bunch length (mm)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5.6/15.4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298040460"/>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spread (%)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0.039/0.109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675031066"/>
                      </a:ext>
                    </a:extLst>
                  </a:tr>
                  <a:tr h="259080">
                    <a:tc>
                      <a:txBody>
                        <a:bodyPr/>
                        <a:lstStyle/>
                        <a:p>
                          <a:pPr algn="ctr"/>
                          <a:r>
                            <a:rPr lang="en-US" sz="1100" dirty="0" err="1">
                              <a:latin typeface="Cambria Math" panose="02040503050406030204" pitchFamily="18" charset="0"/>
                              <a:ea typeface="Cambria Math" panose="02040503050406030204" pitchFamily="18" charset="0"/>
                              <a:cs typeface="Calibri" panose="020F0502020204030204" pitchFamily="34" charset="0"/>
                            </a:rPr>
                            <a:t>Piwinsky</a:t>
                          </a:r>
                          <a:r>
                            <a:rPr lang="en-US" sz="1100" dirty="0">
                              <a:latin typeface="Cambria Math" panose="02040503050406030204" pitchFamily="18" charset="0"/>
                              <a:ea typeface="Cambria Math" panose="02040503050406030204" pitchFamily="18" charset="0"/>
                              <a:cs typeface="Calibri" panose="020F0502020204030204" pitchFamily="34" charset="0"/>
                            </a:rPr>
                            <a:t> angle (BS)*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26.4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96712062"/>
                      </a:ext>
                    </a:extLst>
                  </a:tr>
                  <a:tr h="272288">
                    <a:tc>
                      <a:txBody>
                        <a:bodyPr/>
                        <a:lstStyle/>
                        <a:p>
                          <a:endParaRPr lang="en-US"/>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7"/>
                          <a:stretch>
                            <a:fillRect l="-172" t="-1533333" r="-44254" b="-202222"/>
                          </a:stretch>
                        </a:blip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0.022/0.097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283692658"/>
                      </a:ext>
                    </a:extLst>
                  </a:tr>
                  <a:tr h="259080">
                    <a:tc>
                      <a:txBody>
                        <a:bodyPr/>
                        <a:lstStyle/>
                        <a:p>
                          <a:pPr algn="ctr"/>
                          <a:r>
                            <a:rPr lang="en-GB" sz="1100" dirty="0"/>
                            <a:t>β* Hor (m)/Vert (mm)</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0.11/0.7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03497111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Luminosity/IP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34</a:t>
                          </a:r>
                          <a:r>
                            <a:rPr lang="en-US" sz="1100" dirty="0">
                              <a:latin typeface="Cambria Math" panose="02040503050406030204" pitchFamily="18" charset="0"/>
                              <a:ea typeface="Cambria Math" panose="02040503050406030204" pitchFamily="18" charset="0"/>
                              <a:cs typeface="Calibri" panose="020F0502020204030204" pitchFamily="34" charset="0"/>
                            </a:rPr>
                            <a:t>/cm</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2</a:t>
                          </a:r>
                          <a:r>
                            <a:rPr lang="en-US" sz="1100" dirty="0">
                              <a:latin typeface="Cambria Math" panose="02040503050406030204" pitchFamily="18" charset="0"/>
                              <a:ea typeface="Cambria Math" panose="02040503050406030204" pitchFamily="18" charset="0"/>
                              <a:cs typeface="Calibri" panose="020F0502020204030204" pitchFamily="34" charset="0"/>
                            </a:rPr>
                            <a:t>s)</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141</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3358418"/>
                      </a:ext>
                    </a:extLst>
                  </a:tr>
                </a:tbl>
              </a:graphicData>
            </a:graphic>
          </p:graphicFrame>
        </mc:Fallback>
      </mc:AlternateContent>
      <p:sp>
        <p:nvSpPr>
          <p:cNvPr id="31" name="TextBox 30">
            <a:extLst>
              <a:ext uri="{FF2B5EF4-FFF2-40B4-BE49-F238E27FC236}">
                <a16:creationId xmlns:a16="http://schemas.microsoft.com/office/drawing/2014/main" id="{B5A8482A-C9A3-B819-826F-8EE9C091D919}"/>
              </a:ext>
            </a:extLst>
          </p:cNvPr>
          <p:cNvSpPr txBox="1"/>
          <p:nvPr/>
        </p:nvSpPr>
        <p:spPr>
          <a:xfrm>
            <a:off x="581622" y="6058552"/>
            <a:ext cx="6280950" cy="261610"/>
          </a:xfrm>
          <a:prstGeom prst="rect">
            <a:avLst/>
          </a:prstGeom>
          <a:noFill/>
        </p:spPr>
        <p:txBody>
          <a:bodyPr wrap="square">
            <a:spAutoFit/>
          </a:bodyPr>
          <a:lstStyle/>
          <a:p>
            <a:r>
              <a:rPr lang="en-US" sz="1050" dirty="0">
                <a:latin typeface="Cambria Math" panose="02040503050406030204" pitchFamily="18" charset="0"/>
                <a:ea typeface="Cambria Math" panose="02040503050406030204" pitchFamily="18" charset="0"/>
                <a:cs typeface="Calibri" panose="020F0502020204030204" pitchFamily="34" charset="0"/>
              </a:rPr>
              <a:t>*SR: synchrotron radiation, BS: </a:t>
            </a:r>
            <a:r>
              <a:rPr lang="en-US" sz="1050" dirty="0" err="1">
                <a:latin typeface="Cambria Math" panose="02040503050406030204" pitchFamily="18" charset="0"/>
                <a:ea typeface="Cambria Math" panose="02040503050406030204" pitchFamily="18" charset="0"/>
                <a:cs typeface="Calibri" panose="020F0502020204030204" pitchFamily="34" charset="0"/>
              </a:rPr>
              <a:t>beamstrahlung</a:t>
            </a:r>
            <a:endParaRPr lang="en-US" sz="105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1A031C71-65C5-EC10-5F74-FC09F5FD3726}"/>
                  </a:ext>
                </a:extLst>
              </p:cNvPr>
              <p:cNvSpPr txBox="1"/>
              <p:nvPr/>
            </p:nvSpPr>
            <p:spPr>
              <a:xfrm>
                <a:off x="5762111" y="3870741"/>
                <a:ext cx="6107594" cy="646331"/>
              </a:xfrm>
              <a:prstGeom prst="rect">
                <a:avLst/>
              </a:prstGeom>
              <a:noFill/>
            </p:spPr>
            <p:txBody>
              <a:bodyPr wrap="square">
                <a:spAutoFit/>
              </a:bodyPr>
              <a:lstStyle/>
              <a:p>
                <a:r>
                  <a:rPr lang="en-GB" sz="1800" dirty="0">
                    <a:latin typeface="Calibri Light" panose="020F0302020204030204" pitchFamily="34" charset="0"/>
                    <a:ea typeface="Calibri Light" panose="020F0302020204030204" pitchFamily="34" charset="0"/>
                    <a:cs typeface="Calibri Light" panose="020F0302020204030204" pitchFamily="34" charset="0"/>
                  </a:rPr>
                  <a:t>Since the transverse impedance of RW is proportional to </a:t>
                </a:r>
                <a14:m>
                  <m:oMath xmlns:m="http://schemas.openxmlformats.org/officeDocument/2006/math">
                    <m:sSup>
                      <m:sSupPr>
                        <m:ctrlPr>
                          <a:rPr lang="en-US" sz="1800" b="0" i="1" smtClean="0">
                            <a:latin typeface="Cambria Math" panose="02040503050406030204" pitchFamily="18" charset="0"/>
                            <a:cs typeface="Times New Roman" panose="02020603050405020304" pitchFamily="18" charset="0"/>
                          </a:rPr>
                        </m:ctrlPr>
                      </m:sSupPr>
                      <m:e>
                        <m:r>
                          <a:rPr lang="en-US" sz="1800" b="0" i="1" smtClean="0">
                            <a:latin typeface="Cambria Math" panose="02040503050406030204" pitchFamily="18" charset="0"/>
                            <a:cs typeface="Times New Roman" panose="02020603050405020304" pitchFamily="18" charset="0"/>
                          </a:rPr>
                          <m:t>1/</m:t>
                        </m:r>
                        <m:r>
                          <a:rPr lang="en-US" sz="1800" b="0" i="1" smtClean="0">
                            <a:latin typeface="Cambria Math" panose="02040503050406030204" pitchFamily="18" charset="0"/>
                            <a:cs typeface="Times New Roman" panose="02020603050405020304" pitchFamily="18" charset="0"/>
                          </a:rPr>
                          <m:t>𝑏</m:t>
                        </m:r>
                      </m:e>
                      <m:sup>
                        <m:r>
                          <a:rPr lang="en-US" sz="1800" b="0" i="1" smtClean="0">
                            <a:latin typeface="Cambria Math" panose="02040503050406030204" pitchFamily="18" charset="0"/>
                            <a:cs typeface="Times New Roman" panose="02020603050405020304" pitchFamily="18" charset="0"/>
                          </a:rPr>
                          <m:t>3</m:t>
                        </m:r>
                      </m:sup>
                    </m:sSup>
                  </m:oMath>
                </a14:m>
                <a:r>
                  <a:rPr lang="en-GB" sz="1800" dirty="0">
                    <a:latin typeface="Calibri Light" panose="020F0302020204030204" pitchFamily="34" charset="0"/>
                    <a:ea typeface="Calibri Light" panose="020F0302020204030204" pitchFamily="34" charset="0"/>
                    <a:cs typeface="Calibri Light" panose="020F0302020204030204" pitchFamily="34" charset="0"/>
                  </a:rPr>
                  <a:t>, this reduction causes the increase of RW impedance by 60%</a:t>
                </a:r>
              </a:p>
            </p:txBody>
          </p:sp>
        </mc:Choice>
        <mc:Fallback xmlns="">
          <p:sp>
            <p:nvSpPr>
              <p:cNvPr id="3" name="TextBox 2">
                <a:extLst>
                  <a:ext uri="{FF2B5EF4-FFF2-40B4-BE49-F238E27FC236}">
                    <a16:creationId xmlns:a16="http://schemas.microsoft.com/office/drawing/2014/main" id="{1A031C71-65C5-EC10-5F74-FC09F5FD3726}"/>
                  </a:ext>
                </a:extLst>
              </p:cNvPr>
              <p:cNvSpPr txBox="1">
                <a:spLocks noRot="1" noChangeAspect="1" noMove="1" noResize="1" noEditPoints="1" noAdjustHandles="1" noChangeArrowheads="1" noChangeShapeType="1" noTextEdit="1"/>
              </p:cNvSpPr>
              <p:nvPr/>
            </p:nvSpPr>
            <p:spPr>
              <a:xfrm>
                <a:off x="5762111" y="3870741"/>
                <a:ext cx="6107594" cy="646331"/>
              </a:xfrm>
              <a:prstGeom prst="rect">
                <a:avLst/>
              </a:prstGeom>
              <a:blipFill>
                <a:blip r:embed="rId8"/>
                <a:stretch>
                  <a:fillRect l="-798" t="-5660"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8">
                <a:extLst>
                  <a:ext uri="{FF2B5EF4-FFF2-40B4-BE49-F238E27FC236}">
                    <a16:creationId xmlns:a16="http://schemas.microsoft.com/office/drawing/2014/main" id="{85DAD5B5-18B3-EC86-D739-5E544037E0EF}"/>
                  </a:ext>
                </a:extLst>
              </p:cNvPr>
              <p:cNvSpPr txBox="1"/>
              <p:nvPr/>
            </p:nvSpPr>
            <p:spPr>
              <a:xfrm>
                <a:off x="6240647" y="2072200"/>
                <a:ext cx="4394802" cy="94474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latin typeface="Calibri Light" panose="020F0302020204030204" pitchFamily="34" charset="0"/>
                    <a:ea typeface="Calibri Light" panose="020F0302020204030204" pitchFamily="34" charset="0"/>
                    <a:cs typeface="Calibri Light" panose="020F0302020204030204" pitchFamily="34" charset="0"/>
                  </a:rPr>
                  <a:t>From 2023 change of b</a:t>
                </a:r>
                <a:r>
                  <a:rPr lang="en-GB" dirty="0" err="1">
                    <a:latin typeface="Calibri Light" panose="020F0302020204030204" pitchFamily="34" charset="0"/>
                    <a:ea typeface="Calibri Light" panose="020F0302020204030204" pitchFamily="34" charset="0"/>
                    <a:cs typeface="Calibri Light" panose="020F0302020204030204" pitchFamily="34" charset="0"/>
                  </a:rPr>
                  <a:t>unch</a:t>
                </a:r>
                <a:r>
                  <a:rPr lang="en-GB" dirty="0">
                    <a:latin typeface="Calibri Light" panose="020F0302020204030204" pitchFamily="34" charset="0"/>
                    <a:ea typeface="Calibri Light" panose="020F0302020204030204" pitchFamily="34" charset="0"/>
                    <a:cs typeface="Calibri Light" panose="020F0302020204030204" pitchFamily="34" charset="0"/>
                  </a:rPr>
                  <a:t> population </a:t>
                </a:r>
                <a14:m>
                  <m:oMath xmlns:m="http://schemas.openxmlformats.org/officeDocument/2006/math">
                    <m:sSub>
                      <m:sSubPr>
                        <m:ctrlPr>
                          <a:rPr lang="en-GB" i="1" smtClean="0">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𝑁</m:t>
                        </m:r>
                      </m:e>
                      <m:sub>
                        <m:r>
                          <a:rPr lang="en-US" b="0" i="1" smtClean="0">
                            <a:latin typeface="Cambria Math" panose="02040503050406030204" pitchFamily="18" charset="0"/>
                            <a:cs typeface="Times New Roman" panose="02020603050405020304" pitchFamily="18" charset="0"/>
                          </a:rPr>
                          <m:t>𝑝</m:t>
                        </m:r>
                      </m:sub>
                    </m:sSub>
                  </m:oMath>
                </a14:m>
                <a:r>
                  <a:rPr lang="en-GB" dirty="0">
                    <a:latin typeface="Calibri Light" panose="020F0302020204030204" pitchFamily="34" charset="0"/>
                    <a:ea typeface="Calibri Light" panose="020F0302020204030204" pitchFamily="34" charset="0"/>
                    <a:cs typeface="Calibri Light" panose="020F0302020204030204" pitchFamily="34" charset="0"/>
                  </a:rPr>
                  <a:t>:</a:t>
                </a:r>
              </a:p>
              <a:p>
                <a:pPr algn="ctr"/>
                <a14:m>
                  <m:oMath xmlns:m="http://schemas.openxmlformats.org/officeDocument/2006/math">
                    <m:r>
                      <a:rPr lang="en-US" sz="1800" b="0" i="1" smtClean="0">
                        <a:latin typeface="Cambria Math" panose="02040503050406030204" pitchFamily="18" charset="0"/>
                        <a:cs typeface="Times New Roman" panose="02020603050405020304" pitchFamily="18" charset="0"/>
                      </a:rPr>
                      <m:t>1.51 </m:t>
                    </m:r>
                    <m:sSup>
                      <m:sSupPr>
                        <m:ctrlPr>
                          <a:rPr lang="en-US" sz="1800" b="0" i="1" smtClean="0">
                            <a:latin typeface="Cambria Math" panose="02040503050406030204" pitchFamily="18" charset="0"/>
                            <a:cs typeface="Times New Roman" panose="02020603050405020304" pitchFamily="18" charset="0"/>
                          </a:rPr>
                        </m:ctrlPr>
                      </m:sSupPr>
                      <m:e>
                        <m:r>
                          <a:rPr lang="en-US" sz="1800" b="0" i="1" smtClean="0">
                            <a:latin typeface="Cambria Math" panose="02040503050406030204" pitchFamily="18" charset="0"/>
                            <a:cs typeface="Times New Roman" panose="02020603050405020304" pitchFamily="18" charset="0"/>
                          </a:rPr>
                          <m:t>10</m:t>
                        </m:r>
                      </m:e>
                      <m:sup>
                        <m:r>
                          <a:rPr lang="en-US" sz="1800" b="0" i="1" smtClean="0">
                            <a:latin typeface="Cambria Math" panose="02040503050406030204" pitchFamily="18" charset="0"/>
                            <a:cs typeface="Times New Roman" panose="02020603050405020304" pitchFamily="18" charset="0"/>
                          </a:rPr>
                          <m:t>11</m:t>
                        </m:r>
                      </m:sup>
                    </m:sSup>
                    <m:r>
                      <a:rPr lang="en-US" sz="1800" b="0" i="1" smtClean="0">
                        <a:latin typeface="Cambria Math" panose="02040503050406030204" pitchFamily="18" charset="0"/>
                        <a:cs typeface="Times New Roman" panose="02020603050405020304" pitchFamily="18" charset="0"/>
                      </a:rPr>
                      <m:t> </m:t>
                    </m:r>
                  </m:oMath>
                </a14:m>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a:t>
                </a:r>
                <a14:m>
                  <m:oMath xmlns:m="http://schemas.openxmlformats.org/officeDocument/2006/math">
                    <m:r>
                      <a:rPr lang="en-US" i="0">
                        <a:latin typeface="Cambria Math" panose="02040503050406030204" pitchFamily="18" charset="0"/>
                        <a:cs typeface="Times New Roman" panose="02020603050405020304" pitchFamily="18" charset="0"/>
                      </a:rPr>
                      <m:t>2.14</m:t>
                    </m:r>
                    <m:r>
                      <a:rPr lang="en-US" i="1">
                        <a:latin typeface="Cambria Math" panose="02040503050406030204" pitchFamily="18" charset="0"/>
                        <a:cs typeface="Times New Roman" panose="02020603050405020304" pitchFamily="18" charset="0"/>
                      </a:rPr>
                      <m:t> </m:t>
                    </m:r>
                    <m:sSup>
                      <m:sSupPr>
                        <m:ctrlPr>
                          <a:rPr lang="en-US" i="1">
                            <a:latin typeface="Cambria Math" panose="02040503050406030204" pitchFamily="18" charset="0"/>
                            <a:cs typeface="Times New Roman" panose="02020603050405020304" pitchFamily="18" charset="0"/>
                          </a:rPr>
                        </m:ctrlPr>
                      </m:sSupPr>
                      <m:e>
                        <m:r>
                          <a:rPr lang="en-US" i="1">
                            <a:latin typeface="Cambria Math" panose="02040503050406030204" pitchFamily="18" charset="0"/>
                            <a:cs typeface="Times New Roman" panose="02020603050405020304" pitchFamily="18" charset="0"/>
                          </a:rPr>
                          <m:t>10</m:t>
                        </m:r>
                      </m:e>
                      <m:sup>
                        <m:r>
                          <a:rPr lang="en-US" i="1">
                            <a:latin typeface="Cambria Math" panose="02040503050406030204" pitchFamily="18" charset="0"/>
                            <a:cs typeface="Times New Roman" panose="02020603050405020304" pitchFamily="18" charset="0"/>
                          </a:rPr>
                          <m:t>11</m:t>
                        </m:r>
                      </m:sup>
                    </m:sSup>
                  </m:oMath>
                </a14:m>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a:t>
                </a:r>
                <a:r>
                  <a:rPr lang="en-GB" dirty="0">
                    <a:latin typeface="Calibri Light" panose="020F0302020204030204" pitchFamily="34" charset="0"/>
                    <a:ea typeface="Calibri Light" panose="020F0302020204030204" pitchFamily="34" charset="0"/>
                    <a:cs typeface="Calibri Light" panose="020F0302020204030204" pitchFamily="34" charset="0"/>
                  </a:rPr>
                  <a:t>particles per bunch </a:t>
                </a:r>
                <a:endPar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endParaRPr>
              </a:p>
              <a:p>
                <a:pPr algn="ctr"/>
                <a:endParaRPr lang="en-GB" dirty="0">
                  <a:latin typeface="Calibri Light" panose="020F0302020204030204" pitchFamily="34" charset="0"/>
                  <a:ea typeface="Calibri Light" panose="020F0302020204030204" pitchFamily="34" charset="0"/>
                  <a:cs typeface="Calibri Light" panose="020F0302020204030204" pitchFamily="34" charset="0"/>
                </a:endParaRPr>
              </a:p>
            </p:txBody>
          </p:sp>
        </mc:Choice>
        <mc:Fallback xmlns="">
          <p:sp>
            <p:nvSpPr>
              <p:cNvPr id="12" name="TextBox 8">
                <a:extLst>
                  <a:ext uri="{FF2B5EF4-FFF2-40B4-BE49-F238E27FC236}">
                    <a16:creationId xmlns:a16="http://schemas.microsoft.com/office/drawing/2014/main" id="{85DAD5B5-18B3-EC86-D739-5E544037E0EF}"/>
                  </a:ext>
                </a:extLst>
              </p:cNvPr>
              <p:cNvSpPr txBox="1">
                <a:spLocks noRot="1" noChangeAspect="1" noMove="1" noResize="1" noEditPoints="1" noAdjustHandles="1" noChangeArrowheads="1" noChangeShapeType="1" noTextEdit="1"/>
              </p:cNvSpPr>
              <p:nvPr/>
            </p:nvSpPr>
            <p:spPr>
              <a:xfrm>
                <a:off x="6240647" y="2072200"/>
                <a:ext cx="4394802" cy="944746"/>
              </a:xfrm>
              <a:prstGeom prst="rect">
                <a:avLst/>
              </a:prstGeom>
              <a:blipFill>
                <a:blip r:embed="rId9"/>
                <a:stretch>
                  <a:fillRect t="-32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127F508B-7F80-6A37-AA6E-94D67E919185}"/>
                  </a:ext>
                </a:extLst>
              </p:cNvPr>
              <p:cNvSpPr txBox="1"/>
              <p:nvPr/>
            </p:nvSpPr>
            <p:spPr>
              <a:xfrm>
                <a:off x="6550042" y="2956901"/>
                <a:ext cx="3776012" cy="646331"/>
              </a:xfrm>
              <a:prstGeom prst="rect">
                <a:avLst/>
              </a:prstGeom>
              <a:noFill/>
            </p:spPr>
            <p:txBody>
              <a:bodyPr wrap="square">
                <a:spAutoFit/>
              </a:bodyPr>
              <a:lstStyle/>
              <a:p>
                <a:pPr lvl="1"/>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beam pipe radius </a:t>
                </a:r>
                <a14:m>
                  <m:oMath xmlns:m="http://schemas.openxmlformats.org/officeDocument/2006/math">
                    <m:r>
                      <a:rPr lang="en-US" sz="1800" i="1" smtClean="0">
                        <a:latin typeface="Cambria Math" panose="02040503050406030204" pitchFamily="18" charset="0"/>
                        <a:cs typeface="Times New Roman" panose="02020603050405020304" pitchFamily="18" charset="0"/>
                      </a:rPr>
                      <m:t>𝑏</m:t>
                    </m:r>
                  </m:oMath>
                </a14:m>
                <a:r>
                  <a:rPr lang="en-GB" sz="1800" dirty="0">
                    <a:latin typeface="Calibri Light" panose="020F0302020204030204" pitchFamily="34" charset="0"/>
                    <a:ea typeface="Calibri Light" panose="020F0302020204030204" pitchFamily="34" charset="0"/>
                    <a:cs typeface="Calibri Light" panose="020F0302020204030204" pitchFamily="34" charset="0"/>
                  </a:rPr>
                  <a:t>:</a:t>
                </a:r>
                <a:endPar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endParaRPr>
              </a:p>
              <a:p>
                <a:pPr lvl="2"/>
                <a:r>
                  <a:rPr lang="en-US" dirty="0">
                    <a:latin typeface="Cambria Math" panose="02040503050406030204" pitchFamily="18" charset="0"/>
                    <a:ea typeface="Cambria Math" panose="02040503050406030204" pitchFamily="18" charset="0"/>
                    <a:cs typeface="Calibri Light" panose="020F0302020204030204" pitchFamily="34" charset="0"/>
                  </a:rPr>
                  <a:t>35</a:t>
                </a:r>
                <a:r>
                  <a:rPr kumimoji="0" lang="en-US" b="0" u="none" strike="noStrike" kern="1200" cap="none" spc="0" normalizeH="0" baseline="0" noProof="0" dirty="0">
                    <a:ln>
                      <a:noFill/>
                    </a:ln>
                    <a:effectLst/>
                    <a:uLnTx/>
                    <a:uFillTx/>
                    <a:latin typeface="Cambria Math" panose="02040503050406030204" pitchFamily="18" charset="0"/>
                    <a:ea typeface="Cambria Math" panose="02040503050406030204" pitchFamily="18" charset="0"/>
                    <a:cs typeface="Calibri Light" panose="020F0302020204030204" pitchFamily="34" charset="0"/>
                  </a:rPr>
                  <a:t> mm </a:t>
                </a:r>
                <a:r>
                  <a:rPr kumimoji="0" lang="en-US" b="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a:t>
                </a:r>
                <a:r>
                  <a:rPr kumimoji="0" lang="en-US" b="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a:t>
                </a:r>
                <a:r>
                  <a:rPr kumimoji="0" lang="en-US" u="none" strike="noStrike" kern="1200" cap="none" spc="0" normalizeH="0" baseline="0" noProof="0" dirty="0">
                    <a:ln>
                      <a:noFill/>
                    </a:ln>
                    <a:effectLst/>
                    <a:uLnTx/>
                    <a:uFillTx/>
                    <a:latin typeface="Cambria Math" panose="02040503050406030204" pitchFamily="18" charset="0"/>
                    <a:ea typeface="Cambria Math" panose="02040503050406030204" pitchFamily="18" charset="0"/>
                    <a:cs typeface="Calibri Light" panose="020F0302020204030204" pitchFamily="34" charset="0"/>
                  </a:rPr>
                  <a:t>30 mm</a:t>
                </a:r>
              </a:p>
            </p:txBody>
          </p:sp>
        </mc:Choice>
        <mc:Fallback xmlns="">
          <p:sp>
            <p:nvSpPr>
              <p:cNvPr id="18" name="TextBox 17">
                <a:extLst>
                  <a:ext uri="{FF2B5EF4-FFF2-40B4-BE49-F238E27FC236}">
                    <a16:creationId xmlns:a16="http://schemas.microsoft.com/office/drawing/2014/main" id="{127F508B-7F80-6A37-AA6E-94D67E919185}"/>
                  </a:ext>
                </a:extLst>
              </p:cNvPr>
              <p:cNvSpPr txBox="1">
                <a:spLocks noRot="1" noChangeAspect="1" noMove="1" noResize="1" noEditPoints="1" noAdjustHandles="1" noChangeArrowheads="1" noChangeShapeType="1" noTextEdit="1"/>
              </p:cNvSpPr>
              <p:nvPr/>
            </p:nvSpPr>
            <p:spPr>
              <a:xfrm>
                <a:off x="6550042" y="2956901"/>
                <a:ext cx="3776012" cy="646331"/>
              </a:xfrm>
              <a:prstGeom prst="rect">
                <a:avLst/>
              </a:prstGeom>
              <a:blipFill>
                <a:blip r:embed="rId10"/>
                <a:stretch>
                  <a:fillRect t="-4717" b="-13208"/>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BA14FB1B-E38E-6BC4-262A-31DB44527A3F}"/>
              </a:ext>
            </a:extLst>
          </p:cNvPr>
          <p:cNvSpPr txBox="1"/>
          <p:nvPr/>
        </p:nvSpPr>
        <p:spPr>
          <a:xfrm>
            <a:off x="5906894" y="4661205"/>
            <a:ext cx="5570319" cy="646331"/>
          </a:xfrm>
          <a:prstGeom prst="rect">
            <a:avLst/>
          </a:prstGeom>
          <a:noFill/>
        </p:spPr>
        <p:txBody>
          <a:bodyPr wrap="square">
            <a:spAutoFit/>
          </a:bodyPr>
          <a:lstStyle/>
          <a:p>
            <a:pPr algn="just"/>
            <a:r>
              <a:rPr lang="en-GB"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Necessity of having a </a:t>
            </a:r>
            <a:r>
              <a:rPr lang="en-GB"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highly flexible model </a:t>
            </a:r>
            <a:r>
              <a:rPr lang="en-GB"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to account for all changes during the feasibility study development phase</a:t>
            </a:r>
            <a:endParaRPr lang="en-US"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4" name="TextBox 13">
            <a:extLst>
              <a:ext uri="{FF2B5EF4-FFF2-40B4-BE49-F238E27FC236}">
                <a16:creationId xmlns:a16="http://schemas.microsoft.com/office/drawing/2014/main" id="{5180B7A8-92C7-5993-CB0C-B717831F26AF}"/>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05</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429578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B4D03-58F5-1D4A-C46A-DAFEC97476F2}"/>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E3BF3D4E-44ED-F144-824B-800E69893AC7}"/>
              </a:ext>
            </a:extLst>
          </p:cNvPr>
          <p:cNvSpPr txBox="1"/>
          <p:nvPr/>
        </p:nvSpPr>
        <p:spPr>
          <a:xfrm>
            <a:off x="442550" y="1671333"/>
            <a:ext cx="11232807" cy="3416320"/>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Introduction</a:t>
            </a:r>
          </a:p>
          <a:p>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p>
          <a:p>
            <a:pPr marL="742950" lvl="1" indent="-285750">
              <a:buFont typeface="Arial" panose="020B0604020202020204" pitchFamily="34" charset="0"/>
              <a:buChar char="•"/>
            </a:pPr>
            <a:r>
              <a:rPr lang="en-US" sz="2400" dirty="0">
                <a:latin typeface="Calibri Light" panose="020F0302020204030204" pitchFamily="34" charset="0"/>
                <a:ea typeface="Calibri Light" panose="020F0302020204030204" pitchFamily="34" charset="0"/>
                <a:cs typeface="Calibri Light" panose="020F0302020204030204" pitchFamily="34" charset="0"/>
              </a:rPr>
              <a:t>Criticality of collimator model</a:t>
            </a:r>
          </a:p>
          <a:p>
            <a:pPr marL="742950" lvl="1" indent="-285750">
              <a:buFont typeface="Arial" panose="020B0604020202020204" pitchFamily="34" charset="0"/>
              <a:buChar char="•"/>
            </a:pPr>
            <a:r>
              <a:rPr lang="en-US" sz="2400" dirty="0">
                <a:latin typeface="Calibri Light" panose="020F0302020204030204" pitchFamily="34" charset="0"/>
                <a:ea typeface="Calibri Light" panose="020F0302020204030204" pitchFamily="34" charset="0"/>
                <a:cs typeface="Calibri Light" panose="020F0302020204030204" pitchFamily="34" charset="0"/>
              </a:rPr>
              <a:t>Effect on single-bunch instabilities</a:t>
            </a:r>
          </a:p>
          <a:p>
            <a:pPr lvl="1"/>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 booster stability considerations</a:t>
            </a:r>
          </a:p>
          <a:p>
            <a:pPr lvl="2"/>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Conclusion and next steps</a:t>
            </a:r>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9" name="Group 8">
            <a:extLst>
              <a:ext uri="{FF2B5EF4-FFF2-40B4-BE49-F238E27FC236}">
                <a16:creationId xmlns:a16="http://schemas.microsoft.com/office/drawing/2014/main" id="{AA720A50-AE78-B653-F0B2-95726DA008F2}"/>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1D8C8704-A286-214F-9D1A-81A5204AA184}"/>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oogle Shape;58;p13">
              <a:extLst>
                <a:ext uri="{FF2B5EF4-FFF2-40B4-BE49-F238E27FC236}">
                  <a16:creationId xmlns:a16="http://schemas.microsoft.com/office/drawing/2014/main" id="{D234A875-6A88-6F40-6643-39F7D74394F4}"/>
                </a:ext>
              </a:extLst>
            </p:cNvPr>
            <p:cNvPicPr preferRelativeResize="0"/>
            <p:nvPr/>
          </p:nvPicPr>
          <p:blipFill>
            <a:blip r:embed="rId2">
              <a:alphaModFix/>
            </a:blip>
            <a:stretch>
              <a:fillRect/>
            </a:stretch>
          </p:blipFill>
          <p:spPr>
            <a:xfrm>
              <a:off x="153418" y="6364995"/>
              <a:ext cx="578264" cy="565697"/>
            </a:xfrm>
            <a:prstGeom prst="rect">
              <a:avLst/>
            </a:prstGeom>
            <a:noFill/>
            <a:ln>
              <a:noFill/>
            </a:ln>
          </p:spPr>
        </p:pic>
        <p:pic>
          <p:nvPicPr>
            <p:cNvPr id="12" name="Picture 2">
              <a:extLst>
                <a:ext uri="{FF2B5EF4-FFF2-40B4-BE49-F238E27FC236}">
                  <a16:creationId xmlns:a16="http://schemas.microsoft.com/office/drawing/2014/main" id="{DBCCBCA1-F0FE-B297-0484-09703E8183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A1222F0A-641F-80A3-4BAA-378ED143B045}"/>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9F1BB5E4-E721-45A0-1292-B9179392FB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FAC3D915-CF1D-E6C6-9047-A0D6235C2B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8" name="Rectangle 17">
            <a:extLst>
              <a:ext uri="{FF2B5EF4-FFF2-40B4-BE49-F238E27FC236}">
                <a16:creationId xmlns:a16="http://schemas.microsoft.com/office/drawing/2014/main" id="{88A456A8-2E35-C85C-41D5-841052A2A13D}"/>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6C5CCD8E-8A09-908E-C4C3-D445EB5E516E}"/>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Outline</a:t>
            </a:r>
            <a:endParaRPr lang="en-GB" sz="3600" dirty="0">
              <a:solidFill>
                <a:srgbClr val="0C343D"/>
              </a:solidFill>
              <a:latin typeface="Calisto MT" panose="02040603050505030304" pitchFamily="18" charset="0"/>
            </a:endParaRPr>
          </a:p>
        </p:txBody>
      </p:sp>
      <p:cxnSp>
        <p:nvCxnSpPr>
          <p:cNvPr id="30" name="Straight Connector 29">
            <a:extLst>
              <a:ext uri="{FF2B5EF4-FFF2-40B4-BE49-F238E27FC236}">
                <a16:creationId xmlns:a16="http://schemas.microsoft.com/office/drawing/2014/main" id="{96094DD8-C361-B5EE-0D81-4EE334A7F762}"/>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Arrow: Pentagon 1">
            <a:extLst>
              <a:ext uri="{FF2B5EF4-FFF2-40B4-BE49-F238E27FC236}">
                <a16:creationId xmlns:a16="http://schemas.microsoft.com/office/drawing/2014/main" id="{B21CC196-0A4C-2858-60FF-B6DD68AB1941}"/>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 name="Arrow: Pentagon 2">
            <a:extLst>
              <a:ext uri="{FF2B5EF4-FFF2-40B4-BE49-F238E27FC236}">
                <a16:creationId xmlns:a16="http://schemas.microsoft.com/office/drawing/2014/main" id="{3452D485-707D-8867-A1DE-F9BD46674F33}"/>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TextBox 3">
            <a:extLst>
              <a:ext uri="{FF2B5EF4-FFF2-40B4-BE49-F238E27FC236}">
                <a16:creationId xmlns:a16="http://schemas.microsoft.com/office/drawing/2014/main" id="{C055DC82-233B-4358-5F8D-B273DC10B692}"/>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351582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ACAA5-09FD-D506-7CC5-0E5FD2C533C5}"/>
            </a:ext>
          </a:extLst>
        </p:cNvPr>
        <p:cNvGrpSpPr/>
        <p:nvPr/>
      </p:nvGrpSpPr>
      <p:grpSpPr>
        <a:xfrm>
          <a:off x="0" y="0"/>
          <a:ext cx="0" cy="0"/>
          <a:chOff x="0" y="0"/>
          <a:chExt cx="0" cy="0"/>
        </a:xfrm>
      </p:grpSpPr>
      <p:sp>
        <p:nvSpPr>
          <p:cNvPr id="3" name="Oval 2">
            <a:extLst>
              <a:ext uri="{FF2B5EF4-FFF2-40B4-BE49-F238E27FC236}">
                <a16:creationId xmlns:a16="http://schemas.microsoft.com/office/drawing/2014/main" id="{6A902B72-D4AE-F18A-0460-5FE24329E076}"/>
              </a:ext>
            </a:extLst>
          </p:cNvPr>
          <p:cNvSpPr/>
          <p:nvPr/>
        </p:nvSpPr>
        <p:spPr>
          <a:xfrm>
            <a:off x="1249049" y="1012263"/>
            <a:ext cx="9489917" cy="3168279"/>
          </a:xfrm>
          <a:prstGeom prst="ellipse">
            <a:avLst/>
          </a:prstGeom>
          <a:solidFill>
            <a:schemeClr val="tx2">
              <a:lumMod val="25000"/>
              <a:lumOff val="75000"/>
            </a:schemeClr>
          </a:solidFill>
          <a:ln>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val 1">
            <a:extLst>
              <a:ext uri="{FF2B5EF4-FFF2-40B4-BE49-F238E27FC236}">
                <a16:creationId xmlns:a16="http://schemas.microsoft.com/office/drawing/2014/main" id="{6E4E57F6-1988-C6F9-C201-5EBFD951A091}"/>
              </a:ext>
            </a:extLst>
          </p:cNvPr>
          <p:cNvSpPr/>
          <p:nvPr/>
        </p:nvSpPr>
        <p:spPr>
          <a:xfrm>
            <a:off x="2260523" y="1458893"/>
            <a:ext cx="7386354" cy="3531653"/>
          </a:xfrm>
          <a:prstGeom prst="ellipse">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Oval 27">
            <a:extLst>
              <a:ext uri="{FF2B5EF4-FFF2-40B4-BE49-F238E27FC236}">
                <a16:creationId xmlns:a16="http://schemas.microsoft.com/office/drawing/2014/main" id="{93CBAAD9-EEB5-0E96-A966-56A5854F699D}"/>
              </a:ext>
            </a:extLst>
          </p:cNvPr>
          <p:cNvSpPr/>
          <p:nvPr/>
        </p:nvSpPr>
        <p:spPr>
          <a:xfrm>
            <a:off x="1366907" y="2105509"/>
            <a:ext cx="2772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Identify main </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impedance contributors:</a:t>
            </a:r>
          </a:p>
          <a:p>
            <a:pPr marL="285750" indent="-285750" algn="ctr">
              <a:buFont typeface="Arial" panose="020B0604020202020204" pitchFamily="34" charset="0"/>
              <a:buChar char="•"/>
            </a:pPr>
            <a:r>
              <a:rPr lang="en-US" sz="1400" b="1" dirty="0">
                <a:latin typeface="Calibri Light" panose="020F0302020204030204" pitchFamily="34" charset="0"/>
                <a:ea typeface="Calibri Light" panose="020F0302020204030204" pitchFamily="34" charset="0"/>
                <a:cs typeface="Calibri Light" panose="020F0302020204030204" pitchFamily="34" charset="0"/>
              </a:rPr>
              <a:t>Collimators</a:t>
            </a:r>
          </a:p>
          <a:p>
            <a:pPr marL="285750" indent="-285750" algn="ctr">
              <a:buFont typeface="Arial" panose="020B0604020202020204" pitchFamily="34" charset="0"/>
              <a:buChar char="•"/>
            </a:pPr>
            <a:r>
              <a:rPr lang="en-GB" sz="1400" b="1" dirty="0">
                <a:latin typeface="Calibri Light" panose="020F0302020204030204" pitchFamily="34" charset="0"/>
                <a:ea typeface="Calibri Light" panose="020F0302020204030204" pitchFamily="34" charset="0"/>
                <a:cs typeface="Calibri Light" panose="020F0302020204030204" pitchFamily="34" charset="0"/>
              </a:rPr>
              <a:t>Resistive Wall etc.</a:t>
            </a:r>
          </a:p>
        </p:txBody>
      </p:sp>
      <p:sp>
        <p:nvSpPr>
          <p:cNvPr id="29" name="Oval 28">
            <a:extLst>
              <a:ext uri="{FF2B5EF4-FFF2-40B4-BE49-F238E27FC236}">
                <a16:creationId xmlns:a16="http://schemas.microsoft.com/office/drawing/2014/main" id="{D525C848-CA66-3F0E-8DDD-111BCE208778}"/>
              </a:ext>
            </a:extLst>
          </p:cNvPr>
          <p:cNvSpPr/>
          <p:nvPr/>
        </p:nvSpPr>
        <p:spPr>
          <a:xfrm>
            <a:off x="4694519" y="1054369"/>
            <a:ext cx="2772535" cy="1189388"/>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3D EM Simulations</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a:t>
            </a:r>
            <a:r>
              <a:rPr lang="en-US" sz="1400" b="1" u="sng"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CST</a:t>
            </a:r>
            <a:r>
              <a:rPr lang="en-US" sz="1400" b="1" dirty="0">
                <a:latin typeface="Calibri Light" panose="020F0302020204030204" pitchFamily="34" charset="0"/>
                <a:ea typeface="Calibri Light" panose="020F0302020204030204" pitchFamily="34" charset="0"/>
                <a:cs typeface="Calibri Light" panose="020F0302020204030204" pitchFamily="34" charset="0"/>
              </a:rPr>
              <a:t>, </a:t>
            </a:r>
            <a:r>
              <a:rPr lang="en-US" sz="1400" b="1" dirty="0" err="1">
                <a:latin typeface="Calibri Light" panose="020F0302020204030204" pitchFamily="34" charset="0"/>
                <a:ea typeface="Calibri Light" panose="020F0302020204030204" pitchFamily="34" charset="0"/>
                <a:cs typeface="Calibri Light" panose="020F0302020204030204" pitchFamily="34" charset="0"/>
              </a:rPr>
              <a:t>Wakis</a:t>
            </a:r>
            <a:r>
              <a:rPr lang="en-US" sz="1400" b="1" dirty="0">
                <a:latin typeface="Calibri Light" panose="020F0302020204030204" pitchFamily="34" charset="0"/>
                <a:ea typeface="Calibri Light" panose="020F0302020204030204" pitchFamily="34" charset="0"/>
                <a:cs typeface="Calibri Light" panose="020F0302020204030204" pitchFamily="34" charset="0"/>
              </a:rPr>
              <a:t>, Echo3D etc.) and Analytical Model (equations, IW2D, etc.)</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0" name="Oval 29">
            <a:extLst>
              <a:ext uri="{FF2B5EF4-FFF2-40B4-BE49-F238E27FC236}">
                <a16:creationId xmlns:a16="http://schemas.microsoft.com/office/drawing/2014/main" id="{84FC6706-DD52-530C-5589-CB5BBAFCBB0F}"/>
              </a:ext>
            </a:extLst>
          </p:cNvPr>
          <p:cNvSpPr/>
          <p:nvPr/>
        </p:nvSpPr>
        <p:spPr>
          <a:xfrm>
            <a:off x="7840184" y="2092640"/>
            <a:ext cx="2772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Building I/W Model (</a:t>
            </a:r>
            <a:r>
              <a:rPr lang="en-US" sz="1400" b="1" dirty="0" err="1">
                <a:latin typeface="Calibri Light" panose="020F0302020204030204" pitchFamily="34" charset="0"/>
                <a:ea typeface="Calibri Light" panose="020F0302020204030204" pitchFamily="34" charset="0"/>
                <a:cs typeface="Calibri Light" panose="020F0302020204030204" pitchFamily="34" charset="0"/>
              </a:rPr>
              <a:t>Xwakes</a:t>
            </a:r>
            <a:r>
              <a:rPr lang="en-US" sz="1400" b="1" dirty="0">
                <a:latin typeface="Calibri Light" panose="020F0302020204030204" pitchFamily="34" charset="0"/>
                <a:ea typeface="Calibri Light" panose="020F0302020204030204" pitchFamily="34" charset="0"/>
                <a:cs typeface="Calibri Light" panose="020F0302020204030204" pitchFamily="34" charset="0"/>
              </a:rPr>
              <a:t> integration)</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Oval 30">
            <a:extLst>
              <a:ext uri="{FF2B5EF4-FFF2-40B4-BE49-F238E27FC236}">
                <a16:creationId xmlns:a16="http://schemas.microsoft.com/office/drawing/2014/main" id="{D54B856F-E89C-5BBA-4997-8CCC7915C82D}"/>
              </a:ext>
            </a:extLst>
          </p:cNvPr>
          <p:cNvSpPr/>
          <p:nvPr/>
        </p:nvSpPr>
        <p:spPr>
          <a:xfrm>
            <a:off x="6687917" y="4253998"/>
            <a:ext cx="2448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Beam Dynamics Simulations  (Xsuite) with feedback system</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Oval 31">
            <a:extLst>
              <a:ext uri="{FF2B5EF4-FFF2-40B4-BE49-F238E27FC236}">
                <a16:creationId xmlns:a16="http://schemas.microsoft.com/office/drawing/2014/main" id="{ED5E743A-90F7-BAB7-C927-2A44CF987445}"/>
              </a:ext>
            </a:extLst>
          </p:cNvPr>
          <p:cNvSpPr/>
          <p:nvPr/>
        </p:nvSpPr>
        <p:spPr>
          <a:xfrm>
            <a:off x="3072651" y="4302466"/>
            <a:ext cx="2448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Output:</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Assessment of beam stability </a:t>
            </a:r>
          </a:p>
        </p:txBody>
      </p:sp>
      <p:sp>
        <p:nvSpPr>
          <p:cNvPr id="33" name="TextBox 32">
            <a:extLst>
              <a:ext uri="{FF2B5EF4-FFF2-40B4-BE49-F238E27FC236}">
                <a16:creationId xmlns:a16="http://schemas.microsoft.com/office/drawing/2014/main" id="{D3FD20D8-EB4B-5A14-CA61-3F2BF7500DE4}"/>
              </a:ext>
            </a:extLst>
          </p:cNvPr>
          <p:cNvSpPr txBox="1"/>
          <p:nvPr/>
        </p:nvSpPr>
        <p:spPr>
          <a:xfrm>
            <a:off x="1821009" y="5500066"/>
            <a:ext cx="4063641" cy="400110"/>
          </a:xfrm>
          <a:prstGeom prst="rect">
            <a:avLst/>
          </a:prstGeom>
          <a:noFill/>
        </p:spPr>
        <p:txBody>
          <a:bodyPr wrap="square" rtlCol="0">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Goal: keep improving the Model  </a:t>
            </a:r>
          </a:p>
        </p:txBody>
      </p:sp>
      <p:sp>
        <p:nvSpPr>
          <p:cNvPr id="34" name="Arrow: Down 33">
            <a:extLst>
              <a:ext uri="{FF2B5EF4-FFF2-40B4-BE49-F238E27FC236}">
                <a16:creationId xmlns:a16="http://schemas.microsoft.com/office/drawing/2014/main" id="{477D7B84-FEB8-9A0B-530A-9DE21FCEDE68}"/>
              </a:ext>
            </a:extLst>
          </p:cNvPr>
          <p:cNvSpPr/>
          <p:nvPr/>
        </p:nvSpPr>
        <p:spPr>
          <a:xfrm rot="16200000">
            <a:off x="5986879" y="5294907"/>
            <a:ext cx="205539" cy="823107"/>
          </a:xfrm>
          <a:prstGeom prst="downArrow">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1B16FCA4-68F1-6CCB-EB58-FD83E4544A08}"/>
              </a:ext>
            </a:extLst>
          </p:cNvPr>
          <p:cNvSpPr txBox="1"/>
          <p:nvPr/>
        </p:nvSpPr>
        <p:spPr>
          <a:xfrm>
            <a:off x="6522792" y="5515455"/>
            <a:ext cx="3684639" cy="400110"/>
          </a:xfrm>
          <a:prstGeom prst="rect">
            <a:avLst/>
          </a:prstGeom>
          <a:noFill/>
        </p:spPr>
        <p:txBody>
          <a:bodyPr wrap="square">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Constant I/W Model Optimization</a:t>
            </a:r>
          </a:p>
        </p:txBody>
      </p:sp>
      <p:sp>
        <p:nvSpPr>
          <p:cNvPr id="38" name="TextBox 37">
            <a:extLst>
              <a:ext uri="{FF2B5EF4-FFF2-40B4-BE49-F238E27FC236}">
                <a16:creationId xmlns:a16="http://schemas.microsoft.com/office/drawing/2014/main" id="{ECF339F5-90F5-2571-8D53-24038118D8D1}"/>
              </a:ext>
            </a:extLst>
          </p:cNvPr>
          <p:cNvSpPr txBox="1"/>
          <p:nvPr/>
        </p:nvSpPr>
        <p:spPr>
          <a:xfrm>
            <a:off x="0" y="5854219"/>
            <a:ext cx="12192000" cy="400110"/>
          </a:xfrm>
          <a:prstGeom prst="rect">
            <a:avLst/>
          </a:prstGeom>
          <a:noFill/>
        </p:spPr>
        <p:txBody>
          <a:bodyPr wrap="square">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Reminder: because of the short bunch, simulations are very challenging</a:t>
            </a:r>
          </a:p>
        </p:txBody>
      </p:sp>
      <p:sp>
        <p:nvSpPr>
          <p:cNvPr id="10" name="TextBox 9">
            <a:extLst>
              <a:ext uri="{FF2B5EF4-FFF2-40B4-BE49-F238E27FC236}">
                <a16:creationId xmlns:a16="http://schemas.microsoft.com/office/drawing/2014/main" id="{75A543F2-2A8C-BC15-0371-598D22BA3F91}"/>
              </a:ext>
            </a:extLst>
          </p:cNvPr>
          <p:cNvSpPr txBox="1"/>
          <p:nvPr/>
        </p:nvSpPr>
        <p:spPr>
          <a:xfrm>
            <a:off x="4213923" y="3025404"/>
            <a:ext cx="3771192" cy="584775"/>
          </a:xfrm>
          <a:prstGeom prst="rect">
            <a:avLst/>
          </a:prstGeom>
          <a:noFill/>
          <a:ln>
            <a:noFill/>
          </a:ln>
        </p:spPr>
        <p:txBody>
          <a:bodyPr wrap="square" rtlCol="0">
            <a:spAutoFit/>
          </a:bodyPr>
          <a:lstStyle/>
          <a:p>
            <a:r>
              <a:rPr lang="en-US" sz="3200" dirty="0">
                <a:solidFill>
                  <a:schemeClr val="accent1"/>
                </a:solidFill>
                <a:latin typeface="Calibri Light" panose="020F0302020204030204" pitchFamily="34" charset="0"/>
                <a:ea typeface="Calibri Light" panose="020F0302020204030204" pitchFamily="34" charset="0"/>
                <a:cs typeface="Calibri Light" panose="020F0302020204030204" pitchFamily="34" charset="0"/>
              </a:rPr>
              <a:t>I/W Model for FCC-</a:t>
            </a:r>
            <a:r>
              <a:rPr lang="en-US" sz="3200" dirty="0" err="1">
                <a:solidFill>
                  <a:schemeClr val="accent1"/>
                </a:solidFill>
                <a:latin typeface="Calibri Light" panose="020F0302020204030204" pitchFamily="34" charset="0"/>
                <a:ea typeface="Calibri Light" panose="020F0302020204030204" pitchFamily="34" charset="0"/>
                <a:cs typeface="Calibri Light" panose="020F0302020204030204" pitchFamily="34" charset="0"/>
              </a:rPr>
              <a:t>ee</a:t>
            </a:r>
            <a:endParaRPr lang="en-GB" sz="3200" dirty="0">
              <a:solidFill>
                <a:schemeClr val="accent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3" name="Arrow: Chevron 12">
            <a:extLst>
              <a:ext uri="{FF2B5EF4-FFF2-40B4-BE49-F238E27FC236}">
                <a16:creationId xmlns:a16="http://schemas.microsoft.com/office/drawing/2014/main" id="{ED328B78-ABEE-32F4-9549-C884E11F1564}"/>
              </a:ext>
            </a:extLst>
          </p:cNvPr>
          <p:cNvSpPr/>
          <p:nvPr/>
        </p:nvSpPr>
        <p:spPr>
          <a:xfrm rot="1233446">
            <a:off x="7954282" y="1664369"/>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Arrow: Chevron 13">
            <a:extLst>
              <a:ext uri="{FF2B5EF4-FFF2-40B4-BE49-F238E27FC236}">
                <a16:creationId xmlns:a16="http://schemas.microsoft.com/office/drawing/2014/main" id="{41B4CE14-21FD-D575-F754-B754EAE06CE7}"/>
              </a:ext>
            </a:extLst>
          </p:cNvPr>
          <p:cNvSpPr/>
          <p:nvPr/>
        </p:nvSpPr>
        <p:spPr>
          <a:xfrm rot="8351117">
            <a:off x="9087174" y="3887565"/>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Arrow: Chevron 14">
            <a:extLst>
              <a:ext uri="{FF2B5EF4-FFF2-40B4-BE49-F238E27FC236}">
                <a16:creationId xmlns:a16="http://schemas.microsoft.com/office/drawing/2014/main" id="{6A4F9120-1822-BD75-9DEF-9A1C7CB62B22}"/>
              </a:ext>
            </a:extLst>
          </p:cNvPr>
          <p:cNvSpPr/>
          <p:nvPr/>
        </p:nvSpPr>
        <p:spPr>
          <a:xfrm rot="10800000">
            <a:off x="5925832" y="4842789"/>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Arrow: Chevron 15">
            <a:extLst>
              <a:ext uri="{FF2B5EF4-FFF2-40B4-BE49-F238E27FC236}">
                <a16:creationId xmlns:a16="http://schemas.microsoft.com/office/drawing/2014/main" id="{6C1C012A-45C6-3E3D-27E4-B775AACECD0A}"/>
              </a:ext>
            </a:extLst>
          </p:cNvPr>
          <p:cNvSpPr/>
          <p:nvPr/>
        </p:nvSpPr>
        <p:spPr>
          <a:xfrm rot="13668565">
            <a:off x="2532467" y="3914015"/>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17" name="Group 16">
            <a:extLst>
              <a:ext uri="{FF2B5EF4-FFF2-40B4-BE49-F238E27FC236}">
                <a16:creationId xmlns:a16="http://schemas.microsoft.com/office/drawing/2014/main" id="{9609D8F3-B95B-3894-8A99-089ED2EB97F8}"/>
              </a:ext>
            </a:extLst>
          </p:cNvPr>
          <p:cNvGrpSpPr/>
          <p:nvPr/>
        </p:nvGrpSpPr>
        <p:grpSpPr>
          <a:xfrm>
            <a:off x="0" y="6364995"/>
            <a:ext cx="12192000" cy="565697"/>
            <a:chOff x="0" y="6364995"/>
            <a:chExt cx="12192000" cy="565697"/>
          </a:xfrm>
        </p:grpSpPr>
        <p:sp>
          <p:nvSpPr>
            <p:cNvPr id="20" name="Rectangle 19">
              <a:extLst>
                <a:ext uri="{FF2B5EF4-FFF2-40B4-BE49-F238E27FC236}">
                  <a16:creationId xmlns:a16="http://schemas.microsoft.com/office/drawing/2014/main" id="{5D966229-C028-D393-B7DA-A2CD242A36C1}"/>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Google Shape;58;p13">
              <a:extLst>
                <a:ext uri="{FF2B5EF4-FFF2-40B4-BE49-F238E27FC236}">
                  <a16:creationId xmlns:a16="http://schemas.microsoft.com/office/drawing/2014/main" id="{C38587AE-3AF1-D21A-D4E6-2F827B6A6142}"/>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22" name="Picture 2">
              <a:extLst>
                <a:ext uri="{FF2B5EF4-FFF2-40B4-BE49-F238E27FC236}">
                  <a16:creationId xmlns:a16="http://schemas.microsoft.com/office/drawing/2014/main" id="{9296CF95-CCA6-C3AC-6681-1925C044FF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3F9254EA-51B5-EE3A-D94E-5BE64A281A0F}"/>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4" name="Picture 23" descr="A white circle with black text&#10;&#10;AI-generated content may be incorrect.">
              <a:extLst>
                <a:ext uri="{FF2B5EF4-FFF2-40B4-BE49-F238E27FC236}">
                  <a16:creationId xmlns:a16="http://schemas.microsoft.com/office/drawing/2014/main" id="{A1C02575-E8DD-380C-2664-FED1C9C2B7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5" name="Picture 24" descr="A black and white striped background&#10;&#10;AI-generated content may be incorrect.">
              <a:extLst>
                <a:ext uri="{FF2B5EF4-FFF2-40B4-BE49-F238E27FC236}">
                  <a16:creationId xmlns:a16="http://schemas.microsoft.com/office/drawing/2014/main" id="{C622A78E-1364-9614-4447-FC436A15A8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40" name="Rectangle 39">
            <a:extLst>
              <a:ext uri="{FF2B5EF4-FFF2-40B4-BE49-F238E27FC236}">
                <a16:creationId xmlns:a16="http://schemas.microsoft.com/office/drawing/2014/main" id="{326C7E81-7C2F-66A7-171A-3D5CCC227A26}"/>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Arrow: Pentagon 40">
            <a:extLst>
              <a:ext uri="{FF2B5EF4-FFF2-40B4-BE49-F238E27FC236}">
                <a16:creationId xmlns:a16="http://schemas.microsoft.com/office/drawing/2014/main" id="{19A05B09-CCF7-D779-77F3-0948E438DFDF}"/>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2" name="Arrow: Chevron 41">
            <a:extLst>
              <a:ext uri="{FF2B5EF4-FFF2-40B4-BE49-F238E27FC236}">
                <a16:creationId xmlns:a16="http://schemas.microsoft.com/office/drawing/2014/main" id="{7904AB20-19E7-0038-FAD8-6CFA0F182B19}"/>
              </a:ext>
            </a:extLst>
          </p:cNvPr>
          <p:cNvSpPr/>
          <p:nvPr/>
        </p:nvSpPr>
        <p:spPr>
          <a:xfrm rot="20400994">
            <a:off x="3827216" y="1593236"/>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3" name="TextBox 42">
            <a:extLst>
              <a:ext uri="{FF2B5EF4-FFF2-40B4-BE49-F238E27FC236}">
                <a16:creationId xmlns:a16="http://schemas.microsoft.com/office/drawing/2014/main" id="{1002EBC2-FCCE-2F1C-17CA-A141CE061FBE}"/>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Beam coupling impedances studies</a:t>
            </a:r>
            <a:endParaRPr lang="en-GB" sz="3600" dirty="0">
              <a:solidFill>
                <a:srgbClr val="0C343D"/>
              </a:solidFill>
              <a:latin typeface="Calisto MT" panose="02040603050505030304" pitchFamily="18" charset="0"/>
            </a:endParaRPr>
          </a:p>
        </p:txBody>
      </p:sp>
      <p:cxnSp>
        <p:nvCxnSpPr>
          <p:cNvPr id="44" name="Straight Connector 43">
            <a:extLst>
              <a:ext uri="{FF2B5EF4-FFF2-40B4-BE49-F238E27FC236}">
                <a16:creationId xmlns:a16="http://schemas.microsoft.com/office/drawing/2014/main" id="{D0C80F20-3077-C2C6-9873-35FA29EA6AFD}"/>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7" name="Arrow: Pentagon 46">
            <a:extLst>
              <a:ext uri="{FF2B5EF4-FFF2-40B4-BE49-F238E27FC236}">
                <a16:creationId xmlns:a16="http://schemas.microsoft.com/office/drawing/2014/main" id="{D2BC892B-0E1E-D0B2-47AA-AA99EDF52B2D}"/>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TextBox 3">
            <a:extLst>
              <a:ext uri="{FF2B5EF4-FFF2-40B4-BE49-F238E27FC236}">
                <a16:creationId xmlns:a16="http://schemas.microsoft.com/office/drawing/2014/main" id="{C62960EF-8FD0-F715-7ADA-BBDF8E65F175}"/>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07</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076167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animBg="1"/>
      <p:bldP spid="29" grpId="0" animBg="1"/>
      <p:bldP spid="30" grpId="0" animBg="1"/>
      <p:bldP spid="31" grpId="0" animBg="1"/>
      <p:bldP spid="32" grpId="0" animBg="1"/>
      <p:bldP spid="33" grpId="0"/>
      <p:bldP spid="34" grpId="0" animBg="1"/>
      <p:bldP spid="36" grpId="0"/>
      <p:bldP spid="38" grpId="0"/>
      <p:bldP spid="10" grpId="0"/>
      <p:bldP spid="13" grpId="0" animBg="1"/>
      <p:bldP spid="14" grpId="0" animBg="1"/>
      <p:bldP spid="15" grpId="0" animBg="1"/>
      <p:bldP spid="16" grpId="0" animBg="1"/>
      <p:bldP spid="4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F6C5BC-C21B-1CE3-2565-09EA93713E2F}"/>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09D211A2-E6EB-EBDF-435B-05CBB1C4C1EB}"/>
              </a:ext>
            </a:extLst>
          </p:cNvPr>
          <p:cNvGrpSpPr/>
          <p:nvPr/>
        </p:nvGrpSpPr>
        <p:grpSpPr>
          <a:xfrm>
            <a:off x="0" y="6364995"/>
            <a:ext cx="12192000" cy="565697"/>
            <a:chOff x="0" y="6364995"/>
            <a:chExt cx="12192000" cy="565697"/>
          </a:xfrm>
        </p:grpSpPr>
        <p:sp>
          <p:nvSpPr>
            <p:cNvPr id="15" name="Rectangle 14">
              <a:extLst>
                <a:ext uri="{FF2B5EF4-FFF2-40B4-BE49-F238E27FC236}">
                  <a16:creationId xmlns:a16="http://schemas.microsoft.com/office/drawing/2014/main" id="{8FD480B9-C0E7-B559-94E8-4BF49B902FE4}"/>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Google Shape;58;p13">
              <a:extLst>
                <a:ext uri="{FF2B5EF4-FFF2-40B4-BE49-F238E27FC236}">
                  <a16:creationId xmlns:a16="http://schemas.microsoft.com/office/drawing/2014/main" id="{B75702C1-F8CF-4899-A043-6200EFB2B3BA}"/>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8" name="Picture 2">
              <a:extLst>
                <a:ext uri="{FF2B5EF4-FFF2-40B4-BE49-F238E27FC236}">
                  <a16:creationId xmlns:a16="http://schemas.microsoft.com/office/drawing/2014/main" id="{C5FBB47C-A41B-B783-3CC7-9AC8391175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79EA072A-6050-9920-B009-B0AEFA4C80E3}"/>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0" name="Picture 19" descr="A white circle with black text&#10;&#10;AI-generated content may be incorrect.">
              <a:extLst>
                <a:ext uri="{FF2B5EF4-FFF2-40B4-BE49-F238E27FC236}">
                  <a16:creationId xmlns:a16="http://schemas.microsoft.com/office/drawing/2014/main" id="{EC92A268-B8E4-4F98-F07F-FC4D093BB8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1" name="Picture 20" descr="A black and white striped background&#10;&#10;AI-generated content may be incorrect.">
              <a:extLst>
                <a:ext uri="{FF2B5EF4-FFF2-40B4-BE49-F238E27FC236}">
                  <a16:creationId xmlns:a16="http://schemas.microsoft.com/office/drawing/2014/main" id="{32C51122-B11B-0935-287B-D8069AD557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7" name="Rectangle 26">
            <a:extLst>
              <a:ext uri="{FF2B5EF4-FFF2-40B4-BE49-F238E27FC236}">
                <a16:creationId xmlns:a16="http://schemas.microsoft.com/office/drawing/2014/main" id="{DAE0D7D8-C7F7-9B06-21DB-56951A47B1DC}"/>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Pentagon 33">
            <a:extLst>
              <a:ext uri="{FF2B5EF4-FFF2-40B4-BE49-F238E27FC236}">
                <a16:creationId xmlns:a16="http://schemas.microsoft.com/office/drawing/2014/main" id="{74A40E9B-149F-49DD-F8EF-5A5188ACB99A}"/>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5" name="Arrow: Pentagon 34">
            <a:extLst>
              <a:ext uri="{FF2B5EF4-FFF2-40B4-BE49-F238E27FC236}">
                <a16:creationId xmlns:a16="http://schemas.microsoft.com/office/drawing/2014/main" id="{E0FF9B15-F705-7FA9-FF63-2177BE6448AA}"/>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7" name="Oval 36">
            <a:extLst>
              <a:ext uri="{FF2B5EF4-FFF2-40B4-BE49-F238E27FC236}">
                <a16:creationId xmlns:a16="http://schemas.microsoft.com/office/drawing/2014/main" id="{765958B9-E7DB-E9C6-DA0A-A4A8B5F08B6A}"/>
              </a:ext>
            </a:extLst>
          </p:cNvPr>
          <p:cNvSpPr/>
          <p:nvPr/>
        </p:nvSpPr>
        <p:spPr>
          <a:xfrm>
            <a:off x="1249049" y="1012263"/>
            <a:ext cx="9489917" cy="3168279"/>
          </a:xfrm>
          <a:prstGeom prst="ellipse">
            <a:avLst/>
          </a:prstGeom>
          <a:solidFill>
            <a:schemeClr val="tx2">
              <a:lumMod val="25000"/>
              <a:lumOff val="75000"/>
            </a:schemeClr>
          </a:solidFill>
          <a:ln>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EC778259-C4D9-50B0-D35C-3BC3E577F09B}"/>
              </a:ext>
            </a:extLst>
          </p:cNvPr>
          <p:cNvSpPr/>
          <p:nvPr/>
        </p:nvSpPr>
        <p:spPr>
          <a:xfrm>
            <a:off x="2260523" y="1458893"/>
            <a:ext cx="7386354" cy="3531653"/>
          </a:xfrm>
          <a:prstGeom prst="ellipse">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Oval 38">
            <a:extLst>
              <a:ext uri="{FF2B5EF4-FFF2-40B4-BE49-F238E27FC236}">
                <a16:creationId xmlns:a16="http://schemas.microsoft.com/office/drawing/2014/main" id="{E9092F94-7C9B-26DF-7002-C2133FFD1D9B}"/>
              </a:ext>
            </a:extLst>
          </p:cNvPr>
          <p:cNvSpPr/>
          <p:nvPr/>
        </p:nvSpPr>
        <p:spPr>
          <a:xfrm>
            <a:off x="1366907" y="2105509"/>
            <a:ext cx="2772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Identify main </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impedance contributors:</a:t>
            </a:r>
          </a:p>
          <a:p>
            <a:pPr marL="285750" indent="-285750" algn="ctr">
              <a:buFont typeface="Arial" panose="020B0604020202020204" pitchFamily="34" charset="0"/>
              <a:buChar char="•"/>
            </a:pPr>
            <a:r>
              <a:rPr lang="en-US" sz="1400" b="1" dirty="0">
                <a:latin typeface="Calibri Light" panose="020F0302020204030204" pitchFamily="34" charset="0"/>
                <a:ea typeface="Calibri Light" panose="020F0302020204030204" pitchFamily="34" charset="0"/>
                <a:cs typeface="Calibri Light" panose="020F0302020204030204" pitchFamily="34" charset="0"/>
              </a:rPr>
              <a:t>Collimators</a:t>
            </a:r>
          </a:p>
          <a:p>
            <a:pPr marL="285750" indent="-285750" algn="ctr">
              <a:buFont typeface="Arial" panose="020B0604020202020204" pitchFamily="34" charset="0"/>
              <a:buChar char="•"/>
            </a:pPr>
            <a:r>
              <a:rPr lang="en-GB" sz="1400" b="1" dirty="0">
                <a:latin typeface="Calibri Light" panose="020F0302020204030204" pitchFamily="34" charset="0"/>
                <a:ea typeface="Calibri Light" panose="020F0302020204030204" pitchFamily="34" charset="0"/>
                <a:cs typeface="Calibri Light" panose="020F0302020204030204" pitchFamily="34" charset="0"/>
              </a:rPr>
              <a:t>Resistive Wall etc.</a:t>
            </a:r>
          </a:p>
        </p:txBody>
      </p:sp>
      <p:sp>
        <p:nvSpPr>
          <p:cNvPr id="40" name="Oval 39">
            <a:extLst>
              <a:ext uri="{FF2B5EF4-FFF2-40B4-BE49-F238E27FC236}">
                <a16:creationId xmlns:a16="http://schemas.microsoft.com/office/drawing/2014/main" id="{CCBCAD08-8164-E57F-53E2-9A4F70B9634A}"/>
              </a:ext>
            </a:extLst>
          </p:cNvPr>
          <p:cNvSpPr/>
          <p:nvPr/>
        </p:nvSpPr>
        <p:spPr>
          <a:xfrm>
            <a:off x="4694519" y="1054369"/>
            <a:ext cx="2772535" cy="1189388"/>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3D EM Simulations</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a:t>
            </a:r>
            <a:r>
              <a:rPr lang="en-US" sz="1400" b="1" u="sng"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CST</a:t>
            </a:r>
            <a:r>
              <a:rPr lang="en-US" sz="1400" b="1" dirty="0">
                <a:latin typeface="Calibri Light" panose="020F0302020204030204" pitchFamily="34" charset="0"/>
                <a:ea typeface="Calibri Light" panose="020F0302020204030204" pitchFamily="34" charset="0"/>
                <a:cs typeface="Calibri Light" panose="020F0302020204030204" pitchFamily="34" charset="0"/>
              </a:rPr>
              <a:t>, </a:t>
            </a:r>
            <a:r>
              <a:rPr lang="en-US" sz="1400" b="1" dirty="0" err="1">
                <a:latin typeface="Calibri Light" panose="020F0302020204030204" pitchFamily="34" charset="0"/>
                <a:ea typeface="Calibri Light" panose="020F0302020204030204" pitchFamily="34" charset="0"/>
                <a:cs typeface="Calibri Light" panose="020F0302020204030204" pitchFamily="34" charset="0"/>
              </a:rPr>
              <a:t>Wakis</a:t>
            </a:r>
            <a:r>
              <a:rPr lang="en-US" sz="1400" b="1" dirty="0">
                <a:latin typeface="Calibri Light" panose="020F0302020204030204" pitchFamily="34" charset="0"/>
                <a:ea typeface="Calibri Light" panose="020F0302020204030204" pitchFamily="34" charset="0"/>
                <a:cs typeface="Calibri Light" panose="020F0302020204030204" pitchFamily="34" charset="0"/>
              </a:rPr>
              <a:t>, Echo3D etc.) and Analytical Model (equations, IW2D, etc.)</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1" name="Oval 40">
            <a:extLst>
              <a:ext uri="{FF2B5EF4-FFF2-40B4-BE49-F238E27FC236}">
                <a16:creationId xmlns:a16="http://schemas.microsoft.com/office/drawing/2014/main" id="{51C13C23-CC36-4831-136B-002D07F50443}"/>
              </a:ext>
            </a:extLst>
          </p:cNvPr>
          <p:cNvSpPr/>
          <p:nvPr/>
        </p:nvSpPr>
        <p:spPr>
          <a:xfrm>
            <a:off x="7840184" y="2092640"/>
            <a:ext cx="2772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Building I/W Model (</a:t>
            </a:r>
            <a:r>
              <a:rPr lang="en-US" sz="1400" b="1" dirty="0" err="1">
                <a:latin typeface="Calibri Light" panose="020F0302020204030204" pitchFamily="34" charset="0"/>
                <a:ea typeface="Calibri Light" panose="020F0302020204030204" pitchFamily="34" charset="0"/>
                <a:cs typeface="Calibri Light" panose="020F0302020204030204" pitchFamily="34" charset="0"/>
              </a:rPr>
              <a:t>Xwakes</a:t>
            </a:r>
            <a:r>
              <a:rPr lang="en-US" sz="1400" b="1" dirty="0">
                <a:latin typeface="Calibri Light" panose="020F0302020204030204" pitchFamily="34" charset="0"/>
                <a:ea typeface="Calibri Light" panose="020F0302020204030204" pitchFamily="34" charset="0"/>
                <a:cs typeface="Calibri Light" panose="020F0302020204030204" pitchFamily="34" charset="0"/>
              </a:rPr>
              <a:t> integration)</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2" name="Oval 41">
            <a:extLst>
              <a:ext uri="{FF2B5EF4-FFF2-40B4-BE49-F238E27FC236}">
                <a16:creationId xmlns:a16="http://schemas.microsoft.com/office/drawing/2014/main" id="{03F8C001-1E44-7FA9-CB44-CC60457C6716}"/>
              </a:ext>
            </a:extLst>
          </p:cNvPr>
          <p:cNvSpPr/>
          <p:nvPr/>
        </p:nvSpPr>
        <p:spPr>
          <a:xfrm>
            <a:off x="6687917" y="4253998"/>
            <a:ext cx="2448000" cy="1188000"/>
          </a:xfrm>
          <a:prstGeom prst="ellipse">
            <a:avLst/>
          </a:prstGeom>
          <a:solidFill>
            <a:srgbClr val="006666">
              <a:alpha val="30000"/>
            </a:srgbClr>
          </a:solidFill>
          <a:ln>
            <a:solidFill>
              <a:schemeClr val="accent1">
                <a:shade val="1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Beam Dynamics Simulations  (Xsuite) with feedback system</a:t>
            </a:r>
            <a:endParaRPr lang="en-GB"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3" name="Oval 42">
            <a:extLst>
              <a:ext uri="{FF2B5EF4-FFF2-40B4-BE49-F238E27FC236}">
                <a16:creationId xmlns:a16="http://schemas.microsoft.com/office/drawing/2014/main" id="{0432FF4E-13A8-EDAA-B559-42A26FF0E6AD}"/>
              </a:ext>
            </a:extLst>
          </p:cNvPr>
          <p:cNvSpPr/>
          <p:nvPr/>
        </p:nvSpPr>
        <p:spPr>
          <a:xfrm>
            <a:off x="3072651" y="4302466"/>
            <a:ext cx="2448000" cy="1188000"/>
          </a:xfrm>
          <a:prstGeom prst="ellipse">
            <a:avLst/>
          </a:prstGeom>
          <a:solidFill>
            <a:srgbClr val="006666">
              <a:alpha val="30000"/>
            </a:srgbClr>
          </a:solidFill>
          <a:ln>
            <a:solidFill>
              <a:schemeClr val="accent1">
                <a:shade val="1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Output:</a:t>
            </a:r>
          </a:p>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Assessment of beam stability </a:t>
            </a:r>
          </a:p>
        </p:txBody>
      </p:sp>
      <p:sp>
        <p:nvSpPr>
          <p:cNvPr id="44" name="TextBox 43">
            <a:extLst>
              <a:ext uri="{FF2B5EF4-FFF2-40B4-BE49-F238E27FC236}">
                <a16:creationId xmlns:a16="http://schemas.microsoft.com/office/drawing/2014/main" id="{97838650-6308-BFB7-F82D-8289EF566AA8}"/>
              </a:ext>
            </a:extLst>
          </p:cNvPr>
          <p:cNvSpPr txBox="1"/>
          <p:nvPr/>
        </p:nvSpPr>
        <p:spPr>
          <a:xfrm>
            <a:off x="4213923" y="3025404"/>
            <a:ext cx="3771192" cy="584775"/>
          </a:xfrm>
          <a:prstGeom prst="rect">
            <a:avLst/>
          </a:prstGeom>
          <a:noFill/>
          <a:ln>
            <a:noFill/>
          </a:ln>
        </p:spPr>
        <p:txBody>
          <a:bodyPr wrap="square" rtlCol="0">
            <a:spAutoFit/>
          </a:bodyPr>
          <a:lstStyle/>
          <a:p>
            <a:r>
              <a:rPr lang="en-US" sz="3200" dirty="0">
                <a:solidFill>
                  <a:schemeClr val="accent1"/>
                </a:solidFill>
                <a:latin typeface="Calibri Light" panose="020F0302020204030204" pitchFamily="34" charset="0"/>
                <a:ea typeface="Calibri Light" panose="020F0302020204030204" pitchFamily="34" charset="0"/>
                <a:cs typeface="Calibri Light" panose="020F0302020204030204" pitchFamily="34" charset="0"/>
              </a:rPr>
              <a:t>I/W Model for FCC-</a:t>
            </a:r>
            <a:r>
              <a:rPr lang="en-US" sz="3200" dirty="0" err="1">
                <a:solidFill>
                  <a:schemeClr val="accent1"/>
                </a:solidFill>
                <a:latin typeface="Calibri Light" panose="020F0302020204030204" pitchFamily="34" charset="0"/>
                <a:ea typeface="Calibri Light" panose="020F0302020204030204" pitchFamily="34" charset="0"/>
                <a:cs typeface="Calibri Light" panose="020F0302020204030204" pitchFamily="34" charset="0"/>
              </a:rPr>
              <a:t>ee</a:t>
            </a:r>
            <a:endParaRPr lang="en-GB" sz="3200" dirty="0">
              <a:solidFill>
                <a:schemeClr val="accent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5" name="Arrow: Chevron 44">
            <a:extLst>
              <a:ext uri="{FF2B5EF4-FFF2-40B4-BE49-F238E27FC236}">
                <a16:creationId xmlns:a16="http://schemas.microsoft.com/office/drawing/2014/main" id="{3EDD652C-9651-F852-EB2A-89FE2953399B}"/>
              </a:ext>
            </a:extLst>
          </p:cNvPr>
          <p:cNvSpPr/>
          <p:nvPr/>
        </p:nvSpPr>
        <p:spPr>
          <a:xfrm rot="1233446">
            <a:off x="7954282" y="1664369"/>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6" name="Arrow: Chevron 45">
            <a:extLst>
              <a:ext uri="{FF2B5EF4-FFF2-40B4-BE49-F238E27FC236}">
                <a16:creationId xmlns:a16="http://schemas.microsoft.com/office/drawing/2014/main" id="{28B98E83-CFC7-1886-F160-664CE25DC32C}"/>
              </a:ext>
            </a:extLst>
          </p:cNvPr>
          <p:cNvSpPr/>
          <p:nvPr/>
        </p:nvSpPr>
        <p:spPr>
          <a:xfrm rot="8351117">
            <a:off x="9087174" y="3887565"/>
            <a:ext cx="317791" cy="298921"/>
          </a:xfrm>
          <a:prstGeom prst="chevron">
            <a:avLst/>
          </a:prstGeom>
          <a:solidFill>
            <a:schemeClr val="tx2">
              <a:lumMod val="10000"/>
              <a:lumOff val="90000"/>
              <a:alpha val="30000"/>
            </a:schemeClr>
          </a:solidFill>
          <a:ln>
            <a:solidFill>
              <a:schemeClr val="accent1">
                <a:shade val="1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7" name="Arrow: Chevron 46">
            <a:extLst>
              <a:ext uri="{FF2B5EF4-FFF2-40B4-BE49-F238E27FC236}">
                <a16:creationId xmlns:a16="http://schemas.microsoft.com/office/drawing/2014/main" id="{6C6B8213-4EB2-2054-2C25-83C7D067AA4E}"/>
              </a:ext>
            </a:extLst>
          </p:cNvPr>
          <p:cNvSpPr/>
          <p:nvPr/>
        </p:nvSpPr>
        <p:spPr>
          <a:xfrm rot="10800000">
            <a:off x="5925832" y="4842789"/>
            <a:ext cx="317791" cy="298921"/>
          </a:xfrm>
          <a:prstGeom prst="chevron">
            <a:avLst/>
          </a:prstGeom>
          <a:solidFill>
            <a:schemeClr val="tx2">
              <a:lumMod val="10000"/>
              <a:lumOff val="90000"/>
              <a:alpha val="30000"/>
            </a:schemeClr>
          </a:solidFill>
          <a:ln>
            <a:solidFill>
              <a:schemeClr val="accent1">
                <a:shade val="1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8" name="Arrow: Chevron 47">
            <a:extLst>
              <a:ext uri="{FF2B5EF4-FFF2-40B4-BE49-F238E27FC236}">
                <a16:creationId xmlns:a16="http://schemas.microsoft.com/office/drawing/2014/main" id="{D7E12FF2-4956-5311-8F36-1FC9B1380740}"/>
              </a:ext>
            </a:extLst>
          </p:cNvPr>
          <p:cNvSpPr/>
          <p:nvPr/>
        </p:nvSpPr>
        <p:spPr>
          <a:xfrm rot="13668565">
            <a:off x="2532467" y="3914015"/>
            <a:ext cx="317791" cy="298921"/>
          </a:xfrm>
          <a:prstGeom prst="chevron">
            <a:avLst/>
          </a:prstGeom>
          <a:solidFill>
            <a:schemeClr val="tx2">
              <a:lumMod val="10000"/>
              <a:lumOff val="90000"/>
              <a:alpha val="30000"/>
            </a:schemeClr>
          </a:solidFill>
          <a:ln>
            <a:solidFill>
              <a:schemeClr val="accent1">
                <a:shade val="1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9" name="Arrow: Chevron 48">
            <a:extLst>
              <a:ext uri="{FF2B5EF4-FFF2-40B4-BE49-F238E27FC236}">
                <a16:creationId xmlns:a16="http://schemas.microsoft.com/office/drawing/2014/main" id="{AC160669-55A8-ED47-D94E-C04022165F02}"/>
              </a:ext>
            </a:extLst>
          </p:cNvPr>
          <p:cNvSpPr/>
          <p:nvPr/>
        </p:nvSpPr>
        <p:spPr>
          <a:xfrm rot="20400994">
            <a:off x="3827216" y="1611166"/>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0" name="TextBox 49">
            <a:extLst>
              <a:ext uri="{FF2B5EF4-FFF2-40B4-BE49-F238E27FC236}">
                <a16:creationId xmlns:a16="http://schemas.microsoft.com/office/drawing/2014/main" id="{13505363-50A8-EBA9-76BC-9E29CC274F8C}"/>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Beam coupling impedances studies</a:t>
            </a:r>
            <a:endParaRPr lang="en-GB" sz="3600" dirty="0">
              <a:solidFill>
                <a:srgbClr val="0C343D"/>
              </a:solidFill>
              <a:latin typeface="Calisto MT" panose="02040603050505030304" pitchFamily="18" charset="0"/>
            </a:endParaRPr>
          </a:p>
        </p:txBody>
      </p:sp>
      <p:cxnSp>
        <p:nvCxnSpPr>
          <p:cNvPr id="51" name="Straight Connector 50">
            <a:extLst>
              <a:ext uri="{FF2B5EF4-FFF2-40B4-BE49-F238E27FC236}">
                <a16:creationId xmlns:a16="http://schemas.microsoft.com/office/drawing/2014/main" id="{269D314A-68C9-0D55-9E02-BBC4EE2FAFB1}"/>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9E19434A-2BD5-3E8C-5E58-9757DEE7E93F}"/>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08</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84697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4098E518-641A-3A21-A36A-AFB1B6129B77}"/>
              </a:ext>
            </a:extLst>
          </p:cNvPr>
          <p:cNvSpPr txBox="1"/>
          <p:nvPr/>
        </p:nvSpPr>
        <p:spPr>
          <a:xfrm>
            <a:off x="298104" y="1181192"/>
            <a:ext cx="11571601" cy="461665"/>
          </a:xfrm>
          <a:prstGeom prst="rect">
            <a:avLst/>
          </a:prstGeom>
          <a:noFill/>
        </p:spPr>
        <p:txBody>
          <a:bodyPr wrap="square" rtlCol="0">
            <a:spAutoFit/>
          </a:bodyPr>
          <a:lstStyle/>
          <a:p>
            <a:pPr algn="ctr"/>
            <a:r>
              <a:rPr lang="en-GB" sz="2400" dirty="0">
                <a:latin typeface="Calibri Light" panose="020F0302020204030204" pitchFamily="34" charset="0"/>
                <a:ea typeface="Calibri Light" panose="020F0302020204030204" pitchFamily="34" charset="0"/>
                <a:cs typeface="Calibri Light" panose="020F0302020204030204" pitchFamily="34" charset="0"/>
              </a:rPr>
              <a:t>What is the impedance model of a machine?</a:t>
            </a:r>
          </a:p>
        </p:txBody>
      </p:sp>
      <p:sp>
        <p:nvSpPr>
          <p:cNvPr id="24" name="TextBox 23">
            <a:extLst>
              <a:ext uri="{FF2B5EF4-FFF2-40B4-BE49-F238E27FC236}">
                <a16:creationId xmlns:a16="http://schemas.microsoft.com/office/drawing/2014/main" id="{425BFEB4-883E-15DC-0D30-1219586C5538}"/>
              </a:ext>
            </a:extLst>
          </p:cNvPr>
          <p:cNvSpPr txBox="1"/>
          <p:nvPr/>
        </p:nvSpPr>
        <p:spPr>
          <a:xfrm>
            <a:off x="-12096" y="1624489"/>
            <a:ext cx="12192000" cy="707886"/>
          </a:xfrm>
          <a:prstGeom prst="rect">
            <a:avLst/>
          </a:prstGeom>
          <a:noFill/>
        </p:spPr>
        <p:txBody>
          <a:bodyPr wrap="square" rtlCol="0">
            <a:spAutoFit/>
          </a:bodyPr>
          <a:lstStyle/>
          <a:p>
            <a:pPr algn="ctr"/>
            <a:r>
              <a:rPr lang="en-GB" sz="24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Is the collection of the impedance contributions of the different elements of the machine </a:t>
            </a:r>
          </a:p>
          <a:p>
            <a:pPr algn="ctr"/>
            <a:endParaRPr lang="en-GB" sz="1600" dirty="0">
              <a:latin typeface="Calisto MT" panose="02040603050505030304" pitchFamily="18" charset="0"/>
              <a:cs typeface="Times New Roman" panose="02020603050405020304" pitchFamily="18" charset="0"/>
            </a:endParaRPr>
          </a:p>
        </p:txBody>
      </p:sp>
      <p:sp>
        <p:nvSpPr>
          <p:cNvPr id="2" name="Oval 1">
            <a:extLst>
              <a:ext uri="{FF2B5EF4-FFF2-40B4-BE49-F238E27FC236}">
                <a16:creationId xmlns:a16="http://schemas.microsoft.com/office/drawing/2014/main" id="{715199D6-5D48-7F90-E752-EE6B97133D82}"/>
              </a:ext>
            </a:extLst>
          </p:cNvPr>
          <p:cNvSpPr/>
          <p:nvPr/>
        </p:nvSpPr>
        <p:spPr>
          <a:xfrm>
            <a:off x="2765854" y="2704558"/>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blue object with a curved edge&#10;&#10;Description automatically generated">
            <a:extLst>
              <a:ext uri="{FF2B5EF4-FFF2-40B4-BE49-F238E27FC236}">
                <a16:creationId xmlns:a16="http://schemas.microsoft.com/office/drawing/2014/main" id="{EE7BAF02-6E77-9777-CEA6-4D05C52FCE0D}"/>
              </a:ext>
            </a:extLst>
          </p:cNvPr>
          <p:cNvPicPr>
            <a:picLocks noChangeAspect="1"/>
          </p:cNvPicPr>
          <p:nvPr/>
        </p:nvPicPr>
        <p:blipFill>
          <a:blip r:embed="rId3"/>
          <a:stretch>
            <a:fillRect/>
          </a:stretch>
        </p:blipFill>
        <p:spPr>
          <a:xfrm>
            <a:off x="3995113" y="5055162"/>
            <a:ext cx="1035474" cy="631729"/>
          </a:xfrm>
          <a:prstGeom prst="rect">
            <a:avLst/>
          </a:prstGeom>
        </p:spPr>
      </p:pic>
      <p:pic>
        <p:nvPicPr>
          <p:cNvPr id="9" name="Picture 8" descr="A blue object with a hole&#10;&#10;Description automatically generated">
            <a:extLst>
              <a:ext uri="{FF2B5EF4-FFF2-40B4-BE49-F238E27FC236}">
                <a16:creationId xmlns:a16="http://schemas.microsoft.com/office/drawing/2014/main" id="{08BB0CE9-DAB6-5B45-095D-B17FF7292480}"/>
              </a:ext>
            </a:extLst>
          </p:cNvPr>
          <p:cNvPicPr>
            <a:picLocks noChangeAspect="1"/>
          </p:cNvPicPr>
          <p:nvPr/>
        </p:nvPicPr>
        <p:blipFill>
          <a:blip r:embed="rId4"/>
          <a:stretch>
            <a:fillRect/>
          </a:stretch>
        </p:blipFill>
        <p:spPr>
          <a:xfrm>
            <a:off x="2413249" y="4124925"/>
            <a:ext cx="1045602" cy="787800"/>
          </a:xfrm>
          <a:prstGeom prst="rect">
            <a:avLst/>
          </a:prstGeom>
        </p:spPr>
      </p:pic>
      <p:pic>
        <p:nvPicPr>
          <p:cNvPr id="10" name="Picture 9" descr="A blue and yellow circular object&#10;&#10;Description automatically generated">
            <a:extLst>
              <a:ext uri="{FF2B5EF4-FFF2-40B4-BE49-F238E27FC236}">
                <a16:creationId xmlns:a16="http://schemas.microsoft.com/office/drawing/2014/main" id="{1768FB56-246B-88E1-6721-AFC292B1B5BF}"/>
              </a:ext>
            </a:extLst>
          </p:cNvPr>
          <p:cNvPicPr>
            <a:picLocks noChangeAspect="1"/>
          </p:cNvPicPr>
          <p:nvPr/>
        </p:nvPicPr>
        <p:blipFill>
          <a:blip r:embed="rId5"/>
          <a:stretch>
            <a:fillRect/>
          </a:stretch>
        </p:blipFill>
        <p:spPr>
          <a:xfrm>
            <a:off x="8023086" y="2820797"/>
            <a:ext cx="1024140" cy="787800"/>
          </a:xfrm>
          <a:prstGeom prst="rect">
            <a:avLst/>
          </a:prstGeom>
        </p:spPr>
      </p:pic>
      <p:pic>
        <p:nvPicPr>
          <p:cNvPr id="11" name="Picture 10" descr="A blue paper plane on a white background&#10;&#10;Description automatically generated">
            <a:extLst>
              <a:ext uri="{FF2B5EF4-FFF2-40B4-BE49-F238E27FC236}">
                <a16:creationId xmlns:a16="http://schemas.microsoft.com/office/drawing/2014/main" id="{C2E96B66-0A31-A9C5-07FF-C1C83BA83E34}"/>
              </a:ext>
            </a:extLst>
          </p:cNvPr>
          <p:cNvPicPr>
            <a:picLocks noChangeAspect="1"/>
          </p:cNvPicPr>
          <p:nvPr/>
        </p:nvPicPr>
        <p:blipFill>
          <a:blip r:embed="rId6"/>
          <a:stretch>
            <a:fillRect/>
          </a:stretch>
        </p:blipFill>
        <p:spPr>
          <a:xfrm>
            <a:off x="7787835" y="4124925"/>
            <a:ext cx="2132511" cy="1069248"/>
          </a:xfrm>
          <a:prstGeom prst="rect">
            <a:avLst/>
          </a:prstGeom>
        </p:spPr>
      </p:pic>
      <p:pic>
        <p:nvPicPr>
          <p:cNvPr id="12" name="Picture 11" descr="A blue cylinder with orange accents&#10;&#10;Description automatically generated with medium confidence">
            <a:extLst>
              <a:ext uri="{FF2B5EF4-FFF2-40B4-BE49-F238E27FC236}">
                <a16:creationId xmlns:a16="http://schemas.microsoft.com/office/drawing/2014/main" id="{D78FE2CC-C64D-4427-769B-82DC4ECC84C1}"/>
              </a:ext>
            </a:extLst>
          </p:cNvPr>
          <p:cNvPicPr>
            <a:picLocks noChangeAspect="1"/>
          </p:cNvPicPr>
          <p:nvPr/>
        </p:nvPicPr>
        <p:blipFill>
          <a:blip r:embed="rId7"/>
          <a:stretch>
            <a:fillRect/>
          </a:stretch>
        </p:blipFill>
        <p:spPr>
          <a:xfrm>
            <a:off x="5924526" y="5055162"/>
            <a:ext cx="1336159" cy="1018108"/>
          </a:xfrm>
          <a:prstGeom prst="rect">
            <a:avLst/>
          </a:prstGeom>
        </p:spPr>
      </p:pic>
      <p:pic>
        <p:nvPicPr>
          <p:cNvPr id="14" name="Picture 13" descr="A blue and black object&#10;&#10;Description automatically generated with medium confidence">
            <a:extLst>
              <a:ext uri="{FF2B5EF4-FFF2-40B4-BE49-F238E27FC236}">
                <a16:creationId xmlns:a16="http://schemas.microsoft.com/office/drawing/2014/main" id="{EAEC7A6D-3BB9-6025-9A02-DF99704A499E}"/>
              </a:ext>
            </a:extLst>
          </p:cNvPr>
          <p:cNvPicPr>
            <a:picLocks noChangeAspect="1"/>
          </p:cNvPicPr>
          <p:nvPr/>
        </p:nvPicPr>
        <p:blipFill>
          <a:blip r:embed="rId8"/>
          <a:stretch>
            <a:fillRect/>
          </a:stretch>
        </p:blipFill>
        <p:spPr>
          <a:xfrm>
            <a:off x="3028521" y="2570215"/>
            <a:ext cx="1661851" cy="921625"/>
          </a:xfrm>
          <a:prstGeom prst="rect">
            <a:avLst/>
          </a:prstGeom>
        </p:spPr>
      </p:pic>
      <p:pic>
        <p:nvPicPr>
          <p:cNvPr id="18" name="Picture 17" descr="A blue object with a white background">
            <a:extLst>
              <a:ext uri="{FF2B5EF4-FFF2-40B4-BE49-F238E27FC236}">
                <a16:creationId xmlns:a16="http://schemas.microsoft.com/office/drawing/2014/main" id="{FC807EF9-3F58-A2C2-9A85-E324C566932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57155" y="2378284"/>
            <a:ext cx="1501103" cy="850366"/>
          </a:xfrm>
          <a:prstGeom prst="rect">
            <a:avLst/>
          </a:prstGeom>
        </p:spPr>
      </p:pic>
      <p:grpSp>
        <p:nvGrpSpPr>
          <p:cNvPr id="16" name="Group 15">
            <a:extLst>
              <a:ext uri="{FF2B5EF4-FFF2-40B4-BE49-F238E27FC236}">
                <a16:creationId xmlns:a16="http://schemas.microsoft.com/office/drawing/2014/main" id="{74628253-9F44-4F2A-EDB0-97FCB6ED22CA}"/>
              </a:ext>
            </a:extLst>
          </p:cNvPr>
          <p:cNvGrpSpPr/>
          <p:nvPr/>
        </p:nvGrpSpPr>
        <p:grpSpPr>
          <a:xfrm>
            <a:off x="0" y="6364995"/>
            <a:ext cx="12192000" cy="565697"/>
            <a:chOff x="0" y="6364995"/>
            <a:chExt cx="12192000" cy="565697"/>
          </a:xfrm>
        </p:grpSpPr>
        <p:sp>
          <p:nvSpPr>
            <p:cNvPr id="17" name="Rectangle 16">
              <a:extLst>
                <a:ext uri="{FF2B5EF4-FFF2-40B4-BE49-F238E27FC236}">
                  <a16:creationId xmlns:a16="http://schemas.microsoft.com/office/drawing/2014/main" id="{08702662-2F6D-8889-5931-8DDF1CD0510D}"/>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Google Shape;58;p13">
              <a:extLst>
                <a:ext uri="{FF2B5EF4-FFF2-40B4-BE49-F238E27FC236}">
                  <a16:creationId xmlns:a16="http://schemas.microsoft.com/office/drawing/2014/main" id="{9931D782-3434-B4A1-223E-F53BA46EABF0}"/>
                </a:ext>
              </a:extLst>
            </p:cNvPr>
            <p:cNvPicPr preferRelativeResize="0"/>
            <p:nvPr/>
          </p:nvPicPr>
          <p:blipFill>
            <a:blip r:embed="rId10">
              <a:alphaModFix/>
            </a:blip>
            <a:stretch>
              <a:fillRect/>
            </a:stretch>
          </p:blipFill>
          <p:spPr>
            <a:xfrm>
              <a:off x="153418" y="6364995"/>
              <a:ext cx="578264" cy="565697"/>
            </a:xfrm>
            <a:prstGeom prst="rect">
              <a:avLst/>
            </a:prstGeom>
            <a:noFill/>
            <a:ln>
              <a:noFill/>
            </a:ln>
          </p:spPr>
        </p:pic>
        <p:pic>
          <p:nvPicPr>
            <p:cNvPr id="23" name="Picture 2">
              <a:extLst>
                <a:ext uri="{FF2B5EF4-FFF2-40B4-BE49-F238E27FC236}">
                  <a16:creationId xmlns:a16="http://schemas.microsoft.com/office/drawing/2014/main" id="{9D1F6DD4-941B-3F35-D3EB-5FD680C8D82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03056328-8E7C-5333-BBD6-6703B648EAC1}"/>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5898EB5B-A6B8-69F8-5BF6-1D83373CCD6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7555D672-AA0E-2A7C-3A03-743B5110D18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AA6BBEC5-AF34-D05E-E2BB-A786EE80513A}"/>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78137F67-B5DE-4B7B-C5CC-B9B1117BB8DA}"/>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B4CA8200-6F17-B877-F8EE-65052F24FC09}"/>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8" name="TextBox 37">
            <a:extLst>
              <a:ext uri="{FF2B5EF4-FFF2-40B4-BE49-F238E27FC236}">
                <a16:creationId xmlns:a16="http://schemas.microsoft.com/office/drawing/2014/main" id="{01C0AF04-4E33-9A9B-47F7-6652B80C9C8F}"/>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FCC-</a:t>
            </a:r>
            <a:r>
              <a:rPr lang="en-US" sz="3600" dirty="0" err="1">
                <a:solidFill>
                  <a:srgbClr val="0C343D"/>
                </a:solidFill>
                <a:latin typeface="Calisto MT" panose="02040603050505030304" pitchFamily="18" charset="0"/>
              </a:rPr>
              <a:t>ee</a:t>
            </a:r>
            <a:r>
              <a:rPr lang="en-US" sz="3600" dirty="0">
                <a:solidFill>
                  <a:srgbClr val="0C343D"/>
                </a:solidFill>
                <a:latin typeface="Calisto MT" panose="02040603050505030304" pitchFamily="18" charset="0"/>
              </a:rPr>
              <a:t> impedance model</a:t>
            </a:r>
            <a:endParaRPr lang="en-GB" sz="3600" dirty="0">
              <a:solidFill>
                <a:srgbClr val="0C343D"/>
              </a:solidFill>
              <a:latin typeface="Calisto MT" panose="02040603050505030304" pitchFamily="18" charset="0"/>
            </a:endParaRPr>
          </a:p>
        </p:txBody>
      </p:sp>
      <p:cxnSp>
        <p:nvCxnSpPr>
          <p:cNvPr id="39" name="Straight Connector 38">
            <a:extLst>
              <a:ext uri="{FF2B5EF4-FFF2-40B4-BE49-F238E27FC236}">
                <a16:creationId xmlns:a16="http://schemas.microsoft.com/office/drawing/2014/main" id="{51B313FA-75AB-768A-E5E4-A1CA5BF99464}"/>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B522D503-3230-0DA8-BE5A-659A3544AADE}"/>
              </a:ext>
            </a:extLst>
          </p:cNvPr>
          <p:cNvSpPr txBox="1"/>
          <p:nvPr/>
        </p:nvSpPr>
        <p:spPr>
          <a:xfrm>
            <a:off x="142125" y="-36680"/>
            <a:ext cx="334937" cy="261610"/>
          </a:xfrm>
          <a:prstGeom prst="rect">
            <a:avLst/>
          </a:prstGeom>
          <a:noFill/>
        </p:spPr>
        <p:txBody>
          <a:bodyPr wrap="square" rtlCol="0">
            <a:spAutoFit/>
          </a:bodyPr>
          <a:lstStyle/>
          <a:p>
            <a:r>
              <a:rPr lang="en-US"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09</a:t>
            </a:r>
            <a:endParaRPr lang="en-GB" sz="11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559983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scene3d>
          <a:camera prst="orthographicFront"/>
          <a:lightRig rig="threePt" dir="t"/>
        </a:scene3d>
        <a:sp3d contourW="12700">
          <a:bevelT w="6350" h="88900"/>
          <a:bevelB w="6350" h="101600"/>
          <a:contourClr>
            <a:srgbClr val="0C343D"/>
          </a:contourClr>
        </a:sp3d>
      </a:bodyPr>
      <a:lstStyle>
        <a:defPPr algn="ctr">
          <a:defRPr sz="1600" b="1" dirty="0" smtClean="0">
            <a:solidFill>
              <a:schemeClr val="bg1"/>
            </a:solidFill>
            <a:effectLst>
              <a:glow rad="1028700">
                <a:srgbClr val="006666">
                  <a:alpha val="40000"/>
                </a:srgbClr>
              </a:glow>
              <a:outerShdw blurRad="50800" dist="50800" dir="5400000" sx="1000" sy="1000" algn="ctr" rotWithShape="0">
                <a:srgbClr val="000000">
                  <a:alpha val="43137"/>
                </a:srgbClr>
              </a:outerShdw>
            </a:effectLst>
            <a:latin typeface="Century Schoolbook" panose="02040604050505020304" pitchFamily="18" charset="0"/>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Ion Boardroom</Template>
  <TotalTime>11325</TotalTime>
  <Words>3744</Words>
  <Application>Microsoft Office PowerPoint</Application>
  <PresentationFormat>Widescreen</PresentationFormat>
  <Paragraphs>730</Paragraphs>
  <Slides>44</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Aptos</vt:lpstr>
      <vt:lpstr>Aptos Display</vt:lpstr>
      <vt:lpstr>Arial</vt:lpstr>
      <vt:lpstr>Calibri Light</vt:lpstr>
      <vt:lpstr>Calisto MT</vt:lpstr>
      <vt:lpstr>Cambria Math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Dora Gibellieri</dc:creator>
  <cp:lastModifiedBy>Dora Gibellieri</cp:lastModifiedBy>
  <cp:revision>251</cp:revision>
  <dcterms:created xsi:type="dcterms:W3CDTF">2024-08-18T11:08:05Z</dcterms:created>
  <dcterms:modified xsi:type="dcterms:W3CDTF">2025-05-06T13:09:31Z</dcterms:modified>
</cp:coreProperties>
</file>