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82" r:id="rId3"/>
    <p:sldId id="329" r:id="rId4"/>
    <p:sldId id="337" r:id="rId5"/>
    <p:sldId id="288" r:id="rId6"/>
    <p:sldId id="287" r:id="rId7"/>
    <p:sldId id="280" r:id="rId8"/>
    <p:sldId id="330" r:id="rId9"/>
    <p:sldId id="283" r:id="rId10"/>
    <p:sldId id="266" r:id="rId11"/>
    <p:sldId id="272" r:id="rId12"/>
    <p:sldId id="335" r:id="rId13"/>
    <p:sldId id="273" r:id="rId14"/>
    <p:sldId id="333" r:id="rId15"/>
    <p:sldId id="295" r:id="rId16"/>
    <p:sldId id="278" r:id="rId17"/>
    <p:sldId id="334" r:id="rId18"/>
    <p:sldId id="284" r:id="rId19"/>
    <p:sldId id="291" r:id="rId20"/>
    <p:sldId id="289" r:id="rId21"/>
    <p:sldId id="336" r:id="rId22"/>
    <p:sldId id="279" r:id="rId23"/>
    <p:sldId id="296"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8" autoAdjust="0"/>
    <p:restoredTop sz="70723" autoAdjust="0"/>
  </p:normalViewPr>
  <p:slideViewPr>
    <p:cSldViewPr snapToGrid="0">
      <p:cViewPr>
        <p:scale>
          <a:sx n="72" d="100"/>
          <a:sy n="72" d="100"/>
        </p:scale>
        <p:origin x="82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414C34-0D2E-441A-BD7A-0848FE3B9BBA}" type="datetimeFigureOut">
              <a:rPr lang="zh-CN" altLang="en-US" smtClean="0"/>
              <a:t>2025/3/6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EDAC08-096D-4168-BD06-0988465F45BD}" type="slidenum">
              <a:rPr lang="zh-CN" altLang="en-US" smtClean="0"/>
              <a:t>‹#›</a:t>
            </a:fld>
            <a:endParaRPr lang="zh-CN" altLang="en-US"/>
          </a:p>
        </p:txBody>
      </p:sp>
    </p:spTree>
    <p:extLst>
      <p:ext uri="{BB962C8B-B14F-4D97-AF65-F5344CB8AC3E}">
        <p14:creationId xmlns:p14="http://schemas.microsoft.com/office/powerpoint/2010/main" val="762876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Hello everyone ,my name is </a:t>
            </a:r>
            <a:r>
              <a:rPr lang="en-US" altLang="zh-CN" dirty="0" err="1"/>
              <a:t>Fanjiaqi</a:t>
            </a:r>
            <a:r>
              <a:rPr lang="en-US" altLang="zh-CN" dirty="0"/>
              <a:t> , a Doctoral students from Institute of High energy physics. I’m glad to  share my experience of the using of RL to optimize luminosity at BEPCII.</a:t>
            </a:r>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1</a:t>
            </a:fld>
            <a:endParaRPr lang="zh-CN" altLang="en-US"/>
          </a:p>
        </p:txBody>
      </p:sp>
    </p:spTree>
    <p:extLst>
      <p:ext uri="{BB962C8B-B14F-4D97-AF65-F5344CB8AC3E}">
        <p14:creationId xmlns:p14="http://schemas.microsoft.com/office/powerpoint/2010/main" val="2998989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When used to specific problems, The first question is environment design, how to choose the State\action and reward used in the algorithm.</a:t>
            </a:r>
            <a:r>
              <a:rPr lang="en-US" altLang="zh-CN" sz="1200" dirty="0">
                <a:latin typeface="+mn-ea"/>
              </a:rPr>
              <a:t> For State, it must </a:t>
            </a:r>
            <a:r>
              <a:rPr lang="en-US" altLang="zh-CN" dirty="0">
                <a:latin typeface="+mn-ea"/>
              </a:rPr>
              <a:t>provide enough information for the agent to choose actions</a:t>
            </a:r>
            <a:r>
              <a:rPr lang="en-US" altLang="zh-CN" sz="1200" dirty="0">
                <a:latin typeface="+mn-ea"/>
              </a:rPr>
              <a:t>, but t</a:t>
            </a:r>
            <a:r>
              <a:rPr lang="en-US" altLang="zh-CN" dirty="0">
                <a:latin typeface="+mn-ea"/>
              </a:rPr>
              <a:t>oo much information would make the training overly complex, while too little information would fail to provide enough information, and result in </a:t>
            </a:r>
            <a:r>
              <a:rPr lang="en-US" altLang="zh-CN" sz="1200" dirty="0">
                <a:latin typeface="+mn-ea"/>
              </a:rPr>
              <a:t>an ever-changing environment. To make the</a:t>
            </a:r>
            <a:r>
              <a:rPr lang="zh-CN" altLang="en-US" sz="1200" dirty="0">
                <a:latin typeface="+mn-ea"/>
              </a:rPr>
              <a:t> </a:t>
            </a:r>
            <a:r>
              <a:rPr lang="en-US" altLang="zh-CN" sz="1200" dirty="0">
                <a:latin typeface="+mn-ea"/>
              </a:rPr>
              <a:t>environment relatively stable but not very complex, eighteen</a:t>
            </a:r>
            <a:r>
              <a:rPr lang="en-US" altLang="zh-CN" dirty="0"/>
              <a:t> parameters is used include current </a:t>
            </a:r>
            <a:r>
              <a:rPr lang="zh-CN" altLang="en-US" dirty="0"/>
              <a:t>、</a:t>
            </a:r>
            <a:r>
              <a:rPr lang="en-US" altLang="zh-CN" dirty="0"/>
              <a:t>offset values</a:t>
            </a:r>
            <a:r>
              <a:rPr lang="zh-CN" altLang="en-US" dirty="0"/>
              <a:t>、</a:t>
            </a:r>
            <a:r>
              <a:rPr lang="en-US" altLang="zh-CN" dirty="0"/>
              <a:t>and orbit values.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For action, We use actions with number 1-6 Represents one step forward or backward for three knobs to </a:t>
            </a:r>
            <a:r>
              <a:rPr lang="en-US" altLang="zh-CN" b="0" i="0" dirty="0">
                <a:solidFill>
                  <a:srgbClr val="374151"/>
                </a:solidFill>
                <a:effectLst/>
                <a:latin typeface="-apple-system"/>
              </a:rPr>
              <a:t>discretize the action space</a:t>
            </a:r>
            <a:r>
              <a:rPr lang="en-US" altLang="zh-CN" b="0" i="0" dirty="0">
                <a:solidFill>
                  <a:srgbClr val="333333"/>
                </a:solidFill>
                <a:effectLst/>
                <a:latin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For reward, it must have fast response with low noise. small-angle luminosity is used because it has a much shorter update </a:t>
            </a:r>
            <a:r>
              <a:rPr lang="en-US" altLang="zh-CN" dirty="0" err="1"/>
              <a:t>time,which</a:t>
            </a:r>
            <a:r>
              <a:rPr lang="en-US" altLang="zh-CN" dirty="0"/>
              <a:t> is about 2 seconds.</a:t>
            </a:r>
          </a:p>
          <a:p>
            <a:pPr marL="0" indent="0">
              <a:buFont typeface="Arial" panose="020B0604020202020204" pitchFamily="34" charset="0"/>
              <a:buNone/>
            </a:pPr>
            <a:r>
              <a:rPr lang="en-US" altLang="zh-CN" b="0" i="0" dirty="0">
                <a:solidFill>
                  <a:srgbClr val="3C4043"/>
                </a:solidFill>
                <a:effectLst/>
                <a:latin typeface="Roboto" panose="02000000000000000000" pitchFamily="2" charset="0"/>
              </a:rPr>
              <a:t>And To encourage the good actions, we will Give an extra reward.</a:t>
            </a:r>
            <a:endParaRPr lang="zh-CN" altLang="en-US" dirty="0">
              <a:solidFill>
                <a:schemeClr val="accent2"/>
              </a:solidFill>
              <a:latin typeface="+mn-ea"/>
            </a:endParaRPr>
          </a:p>
          <a:p>
            <a:endParaRPr lang="en-US" altLang="zh-CN" dirty="0">
              <a:solidFill>
                <a:srgbClr val="FF0000"/>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10</a:t>
            </a:fld>
            <a:endParaRPr lang="zh-CN" altLang="en-US"/>
          </a:p>
        </p:txBody>
      </p:sp>
    </p:spTree>
    <p:extLst>
      <p:ext uri="{BB962C8B-B14F-4D97-AF65-F5344CB8AC3E}">
        <p14:creationId xmlns:p14="http://schemas.microsoft.com/office/powerpoint/2010/main" val="2213888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rtl="0"/>
            <a:r>
              <a:rPr lang="en-US" altLang="zh-CN" dirty="0"/>
              <a:t>Another problem is how to </a:t>
            </a:r>
            <a:r>
              <a:rPr kumimoji="0" lang="en-US" altLang="zh-CN" sz="1200" b="0" i="0" u="none" strike="noStrike" kern="1200" cap="none" spc="0" normalizeH="0" baseline="0" noProof="0" dirty="0">
                <a:ln>
                  <a:noFill/>
                </a:ln>
                <a:solidFill>
                  <a:prstClr val="black"/>
                </a:solidFill>
                <a:effectLst/>
                <a:uLnTx/>
                <a:uFillTx/>
                <a:latin typeface="+mn-ea"/>
                <a:cs typeface="+mn-cs"/>
              </a:rPr>
              <a:t>train our model and how to get enough training data</a:t>
            </a:r>
            <a:r>
              <a:rPr lang="zh-CN" altLang="en-US" dirty="0"/>
              <a:t>，</a:t>
            </a:r>
            <a:r>
              <a:rPr lang="en-US" altLang="zh-CN" dirty="0"/>
              <a:t>Training directly online with random policy search will consume a lot of time and cause losses on luminosity. It's best to use additional data for pre-training.</a:t>
            </a:r>
          </a:p>
          <a:p>
            <a:pPr algn="l" rtl="0"/>
            <a:r>
              <a:rPr lang="en-US" altLang="zh-CN" dirty="0"/>
              <a:t>Many other works use simulated data for training, but luminosity simulation here is too difficult</a:t>
            </a:r>
            <a:r>
              <a:rPr lang="en-US" altLang="zh-CN" b="0" i="0" dirty="0">
                <a:solidFill>
                  <a:srgbClr val="333333"/>
                </a:solidFill>
                <a:effectLst/>
                <a:latin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history of manual operation can be used but it is not enough for training.</a:t>
            </a:r>
            <a:endParaRPr lang="en-US" altLang="zh-CN" b="0" i="0" dirty="0">
              <a:solidFill>
                <a:srgbClr val="333333"/>
              </a:solidFill>
              <a:effectLst/>
              <a:latin typeface="Arial" panose="020B0604020202020204" pitchFamily="34" charset="0"/>
            </a:endParaRPr>
          </a:p>
          <a:p>
            <a:pPr algn="l" rtl="0"/>
            <a:r>
              <a:rPr lang="en-US" altLang="zh-CN" b="0" i="0" dirty="0">
                <a:solidFill>
                  <a:srgbClr val="333333"/>
                </a:solidFill>
                <a:effectLst/>
                <a:latin typeface="Arial" panose="020B0604020202020204" pitchFamily="34" charset="0"/>
              </a:rPr>
              <a:t>So we </a:t>
            </a:r>
            <a:r>
              <a:rPr lang="en-US" altLang="zh-CN" b="0" i="0" dirty="0" err="1">
                <a:solidFill>
                  <a:srgbClr val="333333"/>
                </a:solidFill>
                <a:effectLst/>
                <a:latin typeface="Arial" panose="020B0604020202020204" pitchFamily="34" charset="0"/>
              </a:rPr>
              <a:t>porpose</a:t>
            </a:r>
            <a:r>
              <a:rPr lang="en-US" altLang="zh-CN" b="0" i="0" dirty="0">
                <a:solidFill>
                  <a:srgbClr val="333333"/>
                </a:solidFill>
                <a:effectLst/>
                <a:latin typeface="Arial" panose="020B0604020202020204" pitchFamily="34" charset="0"/>
              </a:rPr>
              <a:t> a dither method to get extra data in a safe way.</a:t>
            </a:r>
            <a:endParaRPr lang="en-US" altLang="zh-CN" dirty="0"/>
          </a:p>
          <a:p>
            <a:pPr lvl="0" defTabSz="914400">
              <a:defRPr/>
            </a:pPr>
            <a:r>
              <a:rPr lang="en-US" altLang="zh-CN" dirty="0"/>
              <a:t>Here is the code of the dither method, it only do the simple job that </a:t>
            </a:r>
            <a:r>
              <a:rPr lang="en-US" altLang="zh-CN" sz="1200" dirty="0">
                <a:solidFill>
                  <a:prstClr val="black"/>
                </a:solidFill>
                <a:latin typeface="+mn-ea"/>
              </a:rPr>
              <a:t>Adjust each knob alternately and tune the adjustment direction based on the luminosity.</a:t>
            </a:r>
          </a:p>
          <a:p>
            <a:pPr marL="0" lvl="0" indent="0" defTabSz="914400">
              <a:buFont typeface="Wingdings" panose="05000000000000000000" pitchFamily="2" charset="2"/>
              <a:buNone/>
              <a:defRPr/>
            </a:pPr>
            <a:r>
              <a:rPr lang="en-US" altLang="zh-CN" sz="1200" dirty="0">
                <a:solidFill>
                  <a:prstClr val="black"/>
                </a:solidFill>
                <a:latin typeface="+mn-ea"/>
              </a:rPr>
              <a:t>The action of the dither model is same as DQN, so the operation history can be used for DQN training. Dither model is essentially an optimization algorithm. But compared to random search, it produces historical data with much lower cost.</a:t>
            </a:r>
          </a:p>
          <a:p>
            <a:pPr marL="0" lvl="0" indent="0" defTabSz="914400">
              <a:buFont typeface="Wingdings" panose="05000000000000000000" pitchFamily="2" charset="2"/>
              <a:buNone/>
              <a:defRPr/>
            </a:pPr>
            <a:r>
              <a:rPr lang="en-US" altLang="zh-CN" b="0" i="0" dirty="0">
                <a:solidFill>
                  <a:srgbClr val="3C4043"/>
                </a:solidFill>
                <a:effectLst/>
                <a:latin typeface="Roboto" panose="02000000000000000000" pitchFamily="2" charset="0"/>
              </a:rPr>
              <a:t>Here shows the effect of the dither method in a one-dimension problem, it can control the knob setting dither around the optimal.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1200" dirty="0">
                <a:solidFill>
                  <a:prstClr val="black"/>
                </a:solidFill>
                <a:latin typeface="+mn-ea"/>
              </a:rPr>
              <a:t>As shown in the picture, the historical data of dither method only covers a small portion of the state space, so only use these data for training is </a:t>
            </a:r>
            <a:r>
              <a:rPr lang="en-US" altLang="zh-CN" b="0" i="0" dirty="0">
                <a:solidFill>
                  <a:srgbClr val="3C4043"/>
                </a:solidFill>
                <a:effectLst/>
                <a:latin typeface="Roboto" panose="02000000000000000000" pitchFamily="2" charset="0"/>
              </a:rPr>
              <a:t>Risky. The DQN need to exploration more to stable.</a:t>
            </a:r>
            <a:endParaRPr lang="en-US" altLang="zh-CN" sz="1200" dirty="0">
              <a:solidFill>
                <a:prstClr val="black"/>
              </a:solidFill>
              <a:latin typeface="+mn-ea"/>
            </a:endParaRPr>
          </a:p>
          <a:p>
            <a:pPr marL="0" lvl="0" indent="0" defTabSz="914400">
              <a:buFont typeface="Wingdings" panose="05000000000000000000" pitchFamily="2" charset="2"/>
              <a:buNone/>
              <a:defRPr/>
            </a:pPr>
            <a:endParaRPr lang="en-US" altLang="zh-CN" sz="1200" dirty="0">
              <a:solidFill>
                <a:prstClr val="black"/>
              </a:solidFill>
              <a:latin typeface="+mn-ea"/>
            </a:endParaRPr>
          </a:p>
        </p:txBody>
      </p:sp>
      <p:sp>
        <p:nvSpPr>
          <p:cNvPr id="4" name="灯片编号占位符 3"/>
          <p:cNvSpPr>
            <a:spLocks noGrp="1"/>
          </p:cNvSpPr>
          <p:nvPr>
            <p:ph type="sldNum" sz="quarter" idx="5"/>
          </p:nvPr>
        </p:nvSpPr>
        <p:spPr/>
        <p:txBody>
          <a:bodyPr/>
          <a:lstStyle/>
          <a:p>
            <a:fld id="{EDEDAC08-096D-4168-BD06-0988465F45BD}" type="slidenum">
              <a:rPr lang="zh-CN" altLang="en-US" smtClean="0"/>
              <a:t>11</a:t>
            </a:fld>
            <a:endParaRPr lang="zh-CN" altLang="en-US"/>
          </a:p>
        </p:txBody>
      </p:sp>
    </p:spTree>
    <p:extLst>
      <p:ext uri="{BB962C8B-B14F-4D97-AF65-F5344CB8AC3E}">
        <p14:creationId xmlns:p14="http://schemas.microsoft.com/office/powerpoint/2010/main" val="3733205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4AF4D-9356-A227-88CF-55F74A56B29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FEE997D5-FF53-2923-68EE-802ECCFE929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2C29B92-2031-E0C3-CF15-01B88096A394}"/>
              </a:ext>
            </a:extLst>
          </p:cNvPr>
          <p:cNvSpPr>
            <a:spLocks noGrp="1"/>
          </p:cNvSpPr>
          <p:nvPr>
            <p:ph type="body" idx="1"/>
          </p:nvPr>
        </p:nvSpPr>
        <p:spPr/>
        <p:txBody>
          <a:bodyPr/>
          <a:lstStyle/>
          <a:p>
            <a:pPr algn="l" rtl="0"/>
            <a:r>
              <a:rPr lang="en-US" altLang="zh-CN" dirty="0"/>
              <a:t>The last question is how to achieve long term deployment,</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b="0" i="0" dirty="0">
                <a:solidFill>
                  <a:srgbClr val="333333"/>
                </a:solidFill>
                <a:effectLst/>
                <a:latin typeface="Arial" panose="020B0604020202020204" pitchFamily="34" charset="0"/>
              </a:rPr>
              <a:t>As we </a:t>
            </a:r>
            <a:r>
              <a:rPr lang="en-US" altLang="zh-CN" b="0" i="0" dirty="0" err="1">
                <a:solidFill>
                  <a:srgbClr val="333333"/>
                </a:solidFill>
                <a:effectLst/>
                <a:latin typeface="Arial" panose="020B0604020202020204" pitchFamily="34" charset="0"/>
              </a:rPr>
              <a:t>metioned</a:t>
            </a:r>
            <a:r>
              <a:rPr lang="en-US" altLang="zh-CN" b="0" i="0" dirty="0">
                <a:solidFill>
                  <a:srgbClr val="333333"/>
                </a:solidFill>
                <a:effectLst/>
                <a:latin typeface="Arial" panose="020B0604020202020204" pitchFamily="34" charset="0"/>
              </a:rPr>
              <a:t>,</a:t>
            </a:r>
            <a:r>
              <a:rPr lang="en-US" altLang="zh-CN" sz="1200" dirty="0">
                <a:solidFill>
                  <a:prstClr val="black"/>
                </a:solidFill>
                <a:latin typeface="+mn-ea"/>
              </a:rPr>
              <a:t> The machine state will change with time, and We can never get a perfect stable environment, except we take all parameters into account.</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1200" dirty="0">
                <a:solidFill>
                  <a:prstClr val="black"/>
                </a:solidFill>
                <a:latin typeface="+mn-ea"/>
              </a:rPr>
              <a:t>The figure here shows the global orbit drift over two days, it could reflect the machine state changes.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1200" dirty="0">
                <a:solidFill>
                  <a:prstClr val="black"/>
                </a:solidFill>
                <a:latin typeface="+mn-ea"/>
              </a:rPr>
              <a:t>To achieve long-term deployment, we will retrain the DQN</a:t>
            </a: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-agent after each run using the newly generated data. And we also let the DQN-agent choose random actions with the probability of 20% for exploration unfamiliar state to enhance its ability to adapt to environmental changes.</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1400" dirty="0">
                <a:solidFill>
                  <a:prstClr val="black"/>
                </a:solidFill>
                <a:latin typeface="+mn-ea"/>
              </a:rPr>
              <a:t>To prevent DQN from being trapped  in unfamiliar environments, we set certain limits on the exploration range. Actions that exceed the range and cause luminosity reduction will be set back in the next step.</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altLang="zh-CN" sz="1400" dirty="0">
              <a:solidFill>
                <a:prstClr val="black"/>
              </a:solidFill>
              <a:latin typeface="+mn-ea"/>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altLang="zh-CN" sz="1200" dirty="0">
              <a:solidFill>
                <a:prstClr val="black"/>
              </a:solidFill>
              <a:latin typeface="+mn-ea"/>
            </a:endParaRPr>
          </a:p>
          <a:p>
            <a:pPr marR="0" lvl="0" algn="l" defTabSz="914400" rtl="0" eaLnBrk="1" fontAlgn="auto" latinLnBrk="0" hangingPunct="1">
              <a:lnSpc>
                <a:spcPct val="100000"/>
              </a:lnSpc>
              <a:spcBef>
                <a:spcPts val="0"/>
              </a:spcBef>
              <a:spcAft>
                <a:spcPts val="0"/>
              </a:spcAft>
              <a:buClrTx/>
              <a:buSzTx/>
              <a:tabLst/>
              <a:defRPr/>
            </a:pPr>
            <a:endParaRPr lang="en-US" altLang="zh-CN" sz="1400" dirty="0">
              <a:solidFill>
                <a:prstClr val="black"/>
              </a:solidFill>
              <a:latin typeface="+mn-ea"/>
            </a:endParaRPr>
          </a:p>
          <a:p>
            <a:pPr algn="l" rtl="0"/>
            <a:endParaRPr lang="en-US" altLang="zh-CN" b="0" i="0" dirty="0">
              <a:solidFill>
                <a:srgbClr val="333333"/>
              </a:solidFill>
              <a:effectLst/>
              <a:latin typeface="Arial" panose="020B0604020202020204" pitchFamily="34" charset="0"/>
            </a:endParaRPr>
          </a:p>
        </p:txBody>
      </p:sp>
      <p:sp>
        <p:nvSpPr>
          <p:cNvPr id="4" name="灯片编号占位符 3">
            <a:extLst>
              <a:ext uri="{FF2B5EF4-FFF2-40B4-BE49-F238E27FC236}">
                <a16:creationId xmlns:a16="http://schemas.microsoft.com/office/drawing/2014/main" id="{0F2AC86F-2189-CFF6-E69C-0FE805963B39}"/>
              </a:ext>
            </a:extLst>
          </p:cNvPr>
          <p:cNvSpPr>
            <a:spLocks noGrp="1"/>
          </p:cNvSpPr>
          <p:nvPr>
            <p:ph type="sldNum" sz="quarter" idx="5"/>
          </p:nvPr>
        </p:nvSpPr>
        <p:spPr/>
        <p:txBody>
          <a:bodyPr/>
          <a:lstStyle/>
          <a:p>
            <a:fld id="{EDEDAC08-096D-4168-BD06-0988465F45BD}" type="slidenum">
              <a:rPr lang="zh-CN" altLang="en-US" smtClean="0"/>
              <a:t>12</a:t>
            </a:fld>
            <a:endParaRPr lang="zh-CN" altLang="en-US"/>
          </a:p>
        </p:txBody>
      </p:sp>
    </p:spTree>
    <p:extLst>
      <p:ext uri="{BB962C8B-B14F-4D97-AF65-F5344CB8AC3E}">
        <p14:creationId xmlns:p14="http://schemas.microsoft.com/office/powerpoint/2010/main" val="55465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None/>
              <a:tabLst/>
              <a:defRPr/>
            </a:pPr>
            <a:r>
              <a:rPr lang="en-US" altLang="zh-CN" dirty="0"/>
              <a:t>We test this method in simulated environment ,at first</a:t>
            </a:r>
            <a:r>
              <a:rPr kumimoji="0" lang="en-US" altLang="zh-CN" sz="1200" b="0" i="0" u="none" strike="noStrike" kern="1200" cap="none" spc="0" normalizeH="0" baseline="0" noProof="0" dirty="0">
                <a:ln>
                  <a:noFill/>
                </a:ln>
                <a:solidFill>
                  <a:prstClr val="black"/>
                </a:solidFill>
                <a:effectLst/>
                <a:uLnTx/>
                <a:uFillTx/>
                <a:latin typeface="+mn-ea"/>
                <a:cs typeface="+mn-cs"/>
              </a:rPr>
              <a:t> Run dither method for several runs .then Using the collected data train DQN.</a:t>
            </a:r>
            <a:r>
              <a:rPr lang="en-US" altLang="zh-CN" sz="1200" dirty="0">
                <a:solidFill>
                  <a:prstClr val="black"/>
                </a:solidFill>
                <a:latin typeface="+mn-ea"/>
              </a:rPr>
              <a:t>Run DQN and retrain DQN after each run. Here show the total reward of each run, the DQN without any extra data require </a:t>
            </a:r>
            <a:r>
              <a:rPr lang="en-US" altLang="zh-CN" sz="1200" dirty="0" err="1">
                <a:solidFill>
                  <a:prstClr val="black"/>
                </a:solidFill>
                <a:latin typeface="+mn-ea"/>
              </a:rPr>
              <a:t>fivety</a:t>
            </a:r>
            <a:r>
              <a:rPr lang="en-US" altLang="zh-CN" sz="1200" dirty="0">
                <a:solidFill>
                  <a:prstClr val="black"/>
                </a:solidFill>
                <a:latin typeface="+mn-ea"/>
              </a:rPr>
              <a:t> runs to reach the effect of the dither method, and DQN pre-trained with 5sets of dither data only take less than ten iterations.</a:t>
            </a:r>
          </a:p>
          <a:p>
            <a:pPr marL="0" marR="0" lvl="0" indent="0" algn="l" defTabSz="914400" rtl="0" eaLnBrk="1" fontAlgn="auto" latinLnBrk="0" hangingPunct="1">
              <a:lnSpc>
                <a:spcPct val="100000"/>
              </a:lnSpc>
              <a:spcBef>
                <a:spcPts val="0"/>
              </a:spcBef>
              <a:spcAft>
                <a:spcPts val="0"/>
              </a:spcAft>
              <a:buClrTx/>
              <a:buSzTx/>
              <a:buNone/>
              <a:tabLst/>
              <a:defRPr/>
            </a:pPr>
            <a:r>
              <a:rPr lang="en-US" altLang="zh-CN" sz="1200" dirty="0">
                <a:solidFill>
                  <a:prstClr val="black"/>
                </a:solidFill>
                <a:latin typeface="+mn-ea"/>
              </a:rPr>
              <a:t>Here shows the reward and action of a single run, the green line shows </a:t>
            </a:r>
            <a:r>
              <a:rPr lang="en-US" altLang="zh-CN" dirty="0"/>
              <a:t>the optimal value of the knobs and reward, and it shows that The DQN can make it faster and get higher reward. </a:t>
            </a:r>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13</a:t>
            </a:fld>
            <a:endParaRPr lang="zh-CN" altLang="en-US"/>
          </a:p>
        </p:txBody>
      </p:sp>
    </p:spTree>
    <p:extLst>
      <p:ext uri="{BB962C8B-B14F-4D97-AF65-F5344CB8AC3E}">
        <p14:creationId xmlns:p14="http://schemas.microsoft.com/office/powerpoint/2010/main" val="1044814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AB4CB-7BAC-CEFC-7CF9-F98C68A522A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BF0ABFA-3334-E8C5-DCFF-BFF364F77056}"/>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56980D2-8D61-A5CD-2339-9713C5B82844}"/>
              </a:ext>
            </a:extLst>
          </p:cNvPr>
          <p:cNvSpPr>
            <a:spLocks noGrp="1"/>
          </p:cNvSpPr>
          <p:nvPr>
            <p:ph type="body" idx="1"/>
          </p:nvPr>
        </p:nvSpPr>
        <p:spPr/>
        <p:txBody>
          <a:bodyPr/>
          <a:lstStyle/>
          <a:p>
            <a:pPr algn="l" rtl="0"/>
            <a:r>
              <a:rPr lang="en-US" altLang="zh-CN" dirty="0"/>
              <a:t>Here show the online test of the dither method, the first four runs is using operator operation combine with the linear method, and the last four runs is using the dither method, the luminosity got by dither method </a:t>
            </a:r>
            <a:r>
              <a:rPr lang="en-US" altLang="zh-CN" b="0" i="0" dirty="0">
                <a:solidFill>
                  <a:srgbClr val="3C4043"/>
                </a:solidFill>
                <a:effectLst/>
                <a:latin typeface="Roboto" panose="02000000000000000000" pitchFamily="2" charset="0"/>
              </a:rPr>
              <a:t>about 4% higher</a:t>
            </a:r>
            <a:endParaRPr lang="zh-CN" altLang="en-US" dirty="0"/>
          </a:p>
        </p:txBody>
      </p:sp>
      <p:sp>
        <p:nvSpPr>
          <p:cNvPr id="4" name="灯片编号占位符 3">
            <a:extLst>
              <a:ext uri="{FF2B5EF4-FFF2-40B4-BE49-F238E27FC236}">
                <a16:creationId xmlns:a16="http://schemas.microsoft.com/office/drawing/2014/main" id="{A0AEB139-C023-2394-2DEA-5C6FD328E113}"/>
              </a:ext>
            </a:extLst>
          </p:cNvPr>
          <p:cNvSpPr>
            <a:spLocks noGrp="1"/>
          </p:cNvSpPr>
          <p:nvPr>
            <p:ph type="sldNum" sz="quarter" idx="5"/>
          </p:nvPr>
        </p:nvSpPr>
        <p:spPr/>
        <p:txBody>
          <a:bodyPr/>
          <a:lstStyle/>
          <a:p>
            <a:fld id="{EDEDAC08-096D-4168-BD06-0988465F45BD}" type="slidenum">
              <a:rPr lang="zh-CN" altLang="en-US" smtClean="0"/>
              <a:t>14</a:t>
            </a:fld>
            <a:endParaRPr lang="zh-CN" altLang="en-US"/>
          </a:p>
        </p:txBody>
      </p:sp>
    </p:spTree>
    <p:extLst>
      <p:ext uri="{BB962C8B-B14F-4D97-AF65-F5344CB8AC3E}">
        <p14:creationId xmlns:p14="http://schemas.microsoft.com/office/powerpoint/2010/main" val="1711241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shows the online result of DQN, we use 3 sets of dither data for DQN pre-training and then put in to online use.  Here shows the luminosity of </a:t>
            </a: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the first run of DQN, compared to the dither method, it does not seem to perform </a:t>
            </a:r>
            <a:r>
              <a:rPr lang="en-US" altLang="zh-CN" sz="1200" dirty="0">
                <a:solidFill>
                  <a:prstClr val="black"/>
                </a:solidFill>
                <a:latin typeface="等线" panose="02010600030101010101" pitchFamily="2" charset="-122"/>
              </a:rPr>
              <a:t>better </a:t>
            </a: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or worse.</a:t>
            </a:r>
            <a:endParaRPr lang="en-US" altLang="zh-CN" dirty="0"/>
          </a:p>
          <a:p>
            <a:r>
              <a:rPr lang="en-US" altLang="zh-CN" sz="1200" i="0" dirty="0">
                <a:solidFill>
                  <a:srgbClr val="3C4043"/>
                </a:solidFill>
                <a:effectLst/>
                <a:latin typeface="+mn-ea"/>
              </a:rPr>
              <a:t>After a period of self-training, DQN has a certain luminosity improvement compared to </a:t>
            </a:r>
            <a:r>
              <a:rPr lang="en-US" altLang="zh-CN" sz="1200" dirty="0">
                <a:solidFill>
                  <a:srgbClr val="3C4043"/>
                </a:solidFill>
                <a:latin typeface="+mn-ea"/>
              </a:rPr>
              <a:t>the dither method </a:t>
            </a:r>
            <a:r>
              <a:rPr lang="en-US" altLang="zh-CN" sz="1200" i="0" dirty="0">
                <a:solidFill>
                  <a:srgbClr val="3C4043"/>
                </a:solidFill>
                <a:effectLst/>
                <a:latin typeface="+mn-ea"/>
              </a:rPr>
              <a:t>( shows only 1.2% in statistical results)</a:t>
            </a:r>
            <a:endParaRPr lang="zh-CN" altLang="en-US" sz="1200" dirty="0">
              <a:latin typeface="+mn-ea"/>
            </a:endParaRPr>
          </a:p>
        </p:txBody>
      </p:sp>
      <p:sp>
        <p:nvSpPr>
          <p:cNvPr id="4" name="灯片编号占位符 3"/>
          <p:cNvSpPr>
            <a:spLocks noGrp="1"/>
          </p:cNvSpPr>
          <p:nvPr>
            <p:ph type="sldNum" sz="quarter" idx="5"/>
          </p:nvPr>
        </p:nvSpPr>
        <p:spPr/>
        <p:txBody>
          <a:bodyPr/>
          <a:lstStyle/>
          <a:p>
            <a:fld id="{EDEDAC08-096D-4168-BD06-0988465F45BD}" type="slidenum">
              <a:rPr lang="zh-CN" altLang="en-US" smtClean="0"/>
              <a:t>15</a:t>
            </a:fld>
            <a:endParaRPr lang="zh-CN" altLang="en-US"/>
          </a:p>
        </p:txBody>
      </p:sp>
    </p:spTree>
    <p:extLst>
      <p:ext uri="{BB962C8B-B14F-4D97-AF65-F5344CB8AC3E}">
        <p14:creationId xmlns:p14="http://schemas.microsoft.com/office/powerpoint/2010/main" val="7735809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biggest advantage of DQN is can searching for the optimal more quickly. To prove that we </a:t>
            </a:r>
            <a:r>
              <a:rPr lang="en-US" altLang="zh-CN" sz="1200" b="0" i="0" dirty="0">
                <a:solidFill>
                  <a:srgbClr val="3C4043"/>
                </a:solidFill>
                <a:effectLst/>
                <a:latin typeface="Roboto" panose="02000000000000000000" pitchFamily="2" charset="0"/>
              </a:rPr>
              <a:t>Make a disturbance </a:t>
            </a:r>
            <a:r>
              <a:rPr lang="en-US" altLang="zh-CN" dirty="0"/>
              <a:t>and use two algorithms to </a:t>
            </a:r>
            <a:r>
              <a:rPr lang="en-US" altLang="zh-CN" dirty="0" err="1"/>
              <a:t>recorver</a:t>
            </a:r>
            <a:r>
              <a:rPr lang="en-US" altLang="zh-CN" dirty="0"/>
              <a:t> the luminosity. The result shows the well trained DQN algorithm can Move directly towards the optimal and take less steps.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#This will allow the algorithm instead of the manual operation.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i="0" dirty="0">
                <a:solidFill>
                  <a:srgbClr val="3C4043"/>
                </a:solidFill>
                <a:effectLst/>
                <a:latin typeface="+mn-ea"/>
              </a:rPr>
              <a:t>About why DQN does not bring much improvement, only about 1% in integral luminosity: the reason may be the dither method has already give a quite good solution a</a:t>
            </a:r>
            <a:r>
              <a:rPr kumimoji="0" lang="en-US" altLang="zh-CN" sz="1200" b="0" i="0" u="none" strike="noStrike" kern="1200" cap="none" spc="0" normalizeH="0" baseline="0" noProof="0" dirty="0" err="1">
                <a:ln>
                  <a:noFill/>
                </a:ln>
                <a:solidFill>
                  <a:prstClr val="black"/>
                </a:solidFill>
                <a:effectLst/>
                <a:uLnTx/>
                <a:uFillTx/>
                <a:latin typeface="+mn-ea"/>
                <a:cs typeface="+mn-cs"/>
              </a:rPr>
              <a:t>nd</a:t>
            </a:r>
            <a:r>
              <a:rPr kumimoji="0" lang="en-US" altLang="zh-CN" sz="1200" b="0" i="0" u="none" strike="noStrike" kern="1200" cap="none" spc="0" normalizeH="0" baseline="0" noProof="0" dirty="0">
                <a:ln>
                  <a:noFill/>
                </a:ln>
                <a:solidFill>
                  <a:prstClr val="black"/>
                </a:solidFill>
                <a:effectLst/>
                <a:uLnTx/>
                <a:uFillTx/>
                <a:latin typeface="+mn-ea"/>
                <a:cs typeface="+mn-cs"/>
              </a:rPr>
              <a:t> we Rarely requires extensive adjustment like this, so the advantage of DQN cannot fully present.</a:t>
            </a:r>
            <a:endParaRPr lang="en-US" altLang="zh-CN" sz="1200" b="0" i="0" dirty="0">
              <a:solidFill>
                <a:srgbClr val="3C4043"/>
              </a:solidFill>
              <a:effectLst/>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dirty="0">
              <a:solidFill>
                <a:srgbClr val="3C4043"/>
              </a:solidFill>
              <a:effectLst/>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16</a:t>
            </a:fld>
            <a:endParaRPr lang="zh-CN" altLang="en-US"/>
          </a:p>
        </p:txBody>
      </p:sp>
    </p:spTree>
    <p:extLst>
      <p:ext uri="{BB962C8B-B14F-4D97-AF65-F5344CB8AC3E}">
        <p14:creationId xmlns:p14="http://schemas.microsoft.com/office/powerpoint/2010/main" val="1270676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0F5BB6-C7B8-1363-0AD7-760D8BEC2FD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73D79C1-7226-8FC6-7667-2E8BBBB58E8F}"/>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4038062-2A30-91D7-F22C-E1E0CF9B4ECA}"/>
              </a:ext>
            </a:extLst>
          </p:cNvPr>
          <p:cNvSpPr>
            <a:spLocks noGrp="1"/>
          </p:cNvSpPr>
          <p:nvPr>
            <p:ph type="body" idx="1"/>
          </p:nvPr>
        </p:nvSpPr>
        <p:spPr/>
        <p:txBody>
          <a:bodyPr/>
          <a:lstStyle/>
          <a:p>
            <a:pPr algn="l" rtl="0"/>
            <a:r>
              <a:rPr lang="en-US" altLang="zh-CN" b="0" i="0" dirty="0">
                <a:solidFill>
                  <a:srgbClr val="333333"/>
                </a:solidFill>
                <a:effectLst/>
                <a:latin typeface="Arial" panose="020B0604020202020204" pitchFamily="34" charset="0"/>
              </a:rPr>
              <a:t>Here is the DQN used for daily operation to optimize luminosity. And recovery the luminosity from </a:t>
            </a:r>
            <a:r>
              <a:rPr lang="en-US" altLang="zh-CN" b="0" i="0" dirty="0" err="1">
                <a:solidFill>
                  <a:srgbClr val="333333"/>
                </a:solidFill>
                <a:effectLst/>
                <a:latin typeface="Arial" panose="020B0604020202020204" pitchFamily="34" charset="0"/>
              </a:rPr>
              <a:t>uncorrect</a:t>
            </a:r>
            <a:r>
              <a:rPr lang="en-US" altLang="zh-CN" b="0" i="0" dirty="0">
                <a:solidFill>
                  <a:srgbClr val="333333"/>
                </a:solidFill>
                <a:effectLst/>
                <a:latin typeface="Arial" panose="020B0604020202020204" pitchFamily="34" charset="0"/>
              </a:rPr>
              <a:t> offset settings. It only take 2 minis for DQN to optimize the luminosity to the optimal. It is </a:t>
            </a:r>
            <a:r>
              <a:rPr lang="en-US" altLang="zh-CN" b="0" i="0" dirty="0">
                <a:solidFill>
                  <a:srgbClr val="111111"/>
                </a:solidFill>
                <a:effectLst/>
                <a:latin typeface="Robot"/>
              </a:rPr>
              <a:t>comparable to the manual tuning by the operator.</a:t>
            </a:r>
            <a:endParaRPr lang="zh-CN" altLang="en-US" dirty="0"/>
          </a:p>
        </p:txBody>
      </p:sp>
      <p:sp>
        <p:nvSpPr>
          <p:cNvPr id="4" name="灯片编号占位符 3">
            <a:extLst>
              <a:ext uri="{FF2B5EF4-FFF2-40B4-BE49-F238E27FC236}">
                <a16:creationId xmlns:a16="http://schemas.microsoft.com/office/drawing/2014/main" id="{4BA63D6A-F39A-1C45-4EA6-9EE1FA8B49DC}"/>
              </a:ext>
            </a:extLst>
          </p:cNvPr>
          <p:cNvSpPr>
            <a:spLocks noGrp="1"/>
          </p:cNvSpPr>
          <p:nvPr>
            <p:ph type="sldNum" sz="quarter" idx="5"/>
          </p:nvPr>
        </p:nvSpPr>
        <p:spPr/>
        <p:txBody>
          <a:bodyPr/>
          <a:lstStyle/>
          <a:p>
            <a:fld id="{EDEDAC08-096D-4168-BD06-0988465F45BD}" type="slidenum">
              <a:rPr lang="zh-CN" altLang="en-US" smtClean="0"/>
              <a:t>17</a:t>
            </a:fld>
            <a:endParaRPr lang="zh-CN" altLang="en-US"/>
          </a:p>
        </p:txBody>
      </p:sp>
    </p:spTree>
    <p:extLst>
      <p:ext uri="{BB962C8B-B14F-4D97-AF65-F5344CB8AC3E}">
        <p14:creationId xmlns:p14="http://schemas.microsoft.com/office/powerpoint/2010/main" val="308714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zh-CN" sz="1200" dirty="0"/>
              <a:t>In summary, the linear method makes about 5%∼10% improvement compared no optimization is applied.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zh-CN" sz="1200" dirty="0"/>
              <a:t>The dither method makes about 2%∼4% improvement with linear method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zh-CN" sz="1200" dirty="0"/>
              <a:t>The DQN method makes  1.2% improvement with the dither method.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The error bar reflects the variance of the results obtained from different physical runs using the same control method. The linear method is heavily dependent on the setting of the initial value and the setting of the linear slope, they are both set by the operators. Variations in operator experience can result in substantial variation in the results obtained. Both the dither method and DQN can perform automatic optimization operations, it will mitigate the variance in operator abilities. and, the faster optimization speed of DQN leads to higher luminosity while also smaller variance.</a:t>
            </a:r>
            <a:endParaRPr kumimoji="0" lang="en-US" altLang="zh-CN" sz="1200" b="0" i="0" u="none" strike="noStrike" kern="1200" cap="none" spc="0" normalizeH="0" baseline="0" noProof="0" dirty="0">
              <a:ln>
                <a:noFill/>
              </a:ln>
              <a:solidFill>
                <a:prstClr val="black"/>
              </a:solidFill>
              <a:effectLst/>
              <a:uLnTx/>
              <a:uFillTx/>
              <a:latin typeface="+mn-ea"/>
              <a:cs typeface="+mn-cs"/>
            </a:endParaRPr>
          </a:p>
          <a:p>
            <a:pPr algn="l" rtl="0"/>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18</a:t>
            </a:fld>
            <a:endParaRPr lang="zh-CN" altLang="en-US"/>
          </a:p>
        </p:txBody>
      </p:sp>
    </p:spTree>
    <p:extLst>
      <p:ext uri="{BB962C8B-B14F-4D97-AF65-F5344CB8AC3E}">
        <p14:creationId xmlns:p14="http://schemas.microsoft.com/office/powerpoint/2010/main" val="4207578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Here shows the integral luminosity of 12h in a week, </a:t>
            </a:r>
            <a:r>
              <a:rPr lang="en-US" altLang="zh-CN" b="0" i="0" dirty="0">
                <a:solidFill>
                  <a:srgbClr val="333333"/>
                </a:solidFill>
                <a:effectLst/>
                <a:latin typeface="Arial" panose="020B0604020202020204" pitchFamily="34" charset="0"/>
              </a:rPr>
              <a:t>After use the automated algorithms, the fluctuation become smaller than before . </a:t>
            </a:r>
          </a:p>
          <a:p>
            <a:pPr algn="l" rtl="0"/>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19</a:t>
            </a:fld>
            <a:endParaRPr lang="zh-CN" altLang="en-US"/>
          </a:p>
        </p:txBody>
      </p:sp>
    </p:spTree>
    <p:extLst>
      <p:ext uri="{BB962C8B-B14F-4D97-AF65-F5344CB8AC3E}">
        <p14:creationId xmlns:p14="http://schemas.microsoft.com/office/powerpoint/2010/main" val="4109022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solidFill>
                  <a:prstClr val="black"/>
                </a:solidFill>
                <a:latin typeface="等线" panose="02010600030101010101" pitchFamily="2" charset="-122"/>
                <a:ea typeface="等线" panose="02010600030101010101" pitchFamily="2" charset="-122"/>
              </a:rPr>
              <a:t>BEPCII is a</a:t>
            </a:r>
            <a:r>
              <a:rPr lang="en-US" altLang="zh-CN" dirty="0"/>
              <a:t> two-ring collider running in the tau-charm energy </a:t>
            </a:r>
            <a:r>
              <a:rPr lang="en-US" altLang="zh-CN" dirty="0" err="1"/>
              <a:t>region.here</a:t>
            </a:r>
            <a:r>
              <a:rPr lang="en-US" altLang="zh-CN" dirty="0"/>
              <a:t> shows the main structure of BEPCII, the two beams Collide at the center of Beijing Spectrometer with a horizonal crossing angle of ±11 </a:t>
            </a:r>
            <a:r>
              <a:rPr lang="en-US" altLang="zh-CN" dirty="0" err="1"/>
              <a:t>mrad</a:t>
            </a:r>
            <a:r>
              <a:rPr lang="en-US" altLang="zh-CN" dirty="0"/>
              <a:t>.(milliradian)</a:t>
            </a:r>
            <a:endParaRPr lang="en-US" altLang="zh-CN" sz="1200" dirty="0">
              <a:solidFill>
                <a:prstClr val="black"/>
              </a:solidFill>
              <a:latin typeface="等线" panose="02010600030101010101" pitchFamily="2" charset="-122"/>
              <a:ea typeface="等线" panose="02010600030101010101" pitchFamily="2" charset="-122"/>
            </a:endParaRPr>
          </a:p>
        </p:txBody>
      </p:sp>
      <p:sp>
        <p:nvSpPr>
          <p:cNvPr id="4" name="灯片编号占位符 3"/>
          <p:cNvSpPr>
            <a:spLocks noGrp="1"/>
          </p:cNvSpPr>
          <p:nvPr>
            <p:ph type="sldNum" sz="quarter" idx="5"/>
          </p:nvPr>
        </p:nvSpPr>
        <p:spPr/>
        <p:txBody>
          <a:bodyPr/>
          <a:lstStyle/>
          <a:p>
            <a:fld id="{EDEDAC08-096D-4168-BD06-0988465F45BD}" type="slidenum">
              <a:rPr lang="zh-CN" altLang="en-US" smtClean="0"/>
              <a:t>2</a:t>
            </a:fld>
            <a:endParaRPr lang="zh-CN" altLang="en-US"/>
          </a:p>
        </p:txBody>
      </p:sp>
    </p:spTree>
    <p:extLst>
      <p:ext uri="{BB962C8B-B14F-4D97-AF65-F5344CB8AC3E}">
        <p14:creationId xmlns:p14="http://schemas.microsoft.com/office/powerpoint/2010/main" val="1311784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Font typeface="Arial" panose="020B0604020202020204" pitchFamily="34" charset="0"/>
              <a:buNone/>
            </a:pPr>
            <a:r>
              <a:rPr lang="en-US" altLang="zh-CN" b="0" i="0" dirty="0">
                <a:solidFill>
                  <a:srgbClr val="333333"/>
                </a:solidFill>
                <a:effectLst/>
                <a:latin typeface="Arial" panose="020B0604020202020204" pitchFamily="34" charset="0"/>
              </a:rPr>
              <a:t>Then I would like to talk about the hyper parameter tuning , </a:t>
            </a:r>
            <a:r>
              <a:rPr lang="en-US" altLang="zh-CN" sz="1200" b="0" i="0" dirty="0">
                <a:solidFill>
                  <a:srgbClr val="3C4043"/>
                </a:solidFill>
                <a:effectLst/>
                <a:latin typeface="+mn-ea"/>
              </a:rPr>
              <a:t>Hyperparameters are important factors affecting algorithm performance and we have lots of parameters can be adjusted. But Online hyperparameter tuning is difficult.</a:t>
            </a:r>
          </a:p>
          <a:p>
            <a:pPr marL="0" indent="0">
              <a:buFont typeface="Arial" panose="020B0604020202020204" pitchFamily="34" charset="0"/>
              <a:buNone/>
            </a:pPr>
            <a:r>
              <a:rPr lang="en-US" altLang="zh-CN" sz="1200" dirty="0">
                <a:latin typeface="+mn-ea"/>
              </a:rPr>
              <a:t>As Testing a new set of hyper-parameters requires at least one complete physics run (and take an hour).</a:t>
            </a:r>
          </a:p>
          <a:p>
            <a:pPr marL="0" indent="0">
              <a:buFont typeface="Arial" panose="020B0604020202020204" pitchFamily="34" charset="0"/>
              <a:buNone/>
            </a:pPr>
            <a:r>
              <a:rPr lang="en-US" altLang="zh-CN" sz="1200" dirty="0">
                <a:latin typeface="+mn-ea"/>
              </a:rPr>
              <a:t>The variations in the state of each physics run will lead to unavoidable variance in integral luminosity between individual runs. Make it harder to </a:t>
            </a:r>
            <a:r>
              <a:rPr lang="en-US" altLang="zh-CN" b="0" i="0" dirty="0">
                <a:solidFill>
                  <a:srgbClr val="3C4043"/>
                </a:solidFill>
                <a:effectLst/>
                <a:latin typeface="Roboto" panose="02000000000000000000" pitchFamily="2" charset="0"/>
              </a:rPr>
              <a:t>Distinguish which sets of hyper–parameter is better.</a:t>
            </a:r>
          </a:p>
          <a:p>
            <a:pPr marL="0" indent="0">
              <a:buFont typeface="Arial" panose="020B0604020202020204" pitchFamily="34" charset="0"/>
              <a:buNone/>
            </a:pPr>
            <a:r>
              <a:rPr lang="en-US" altLang="zh-CN" sz="1200" dirty="0">
                <a:latin typeface="+mn-ea"/>
              </a:rPr>
              <a:t>Only several parameters that are considered to have a significant impact on performance were roughly adjusted online. (step size, training data amount, Action frequency…)and Most of the hyper-parameters were determined within the simulation environment or based on empirical knowledge.</a:t>
            </a:r>
          </a:p>
        </p:txBody>
      </p:sp>
      <p:sp>
        <p:nvSpPr>
          <p:cNvPr id="4" name="灯片编号占位符 3"/>
          <p:cNvSpPr>
            <a:spLocks noGrp="1"/>
          </p:cNvSpPr>
          <p:nvPr>
            <p:ph type="sldNum" sz="quarter" idx="5"/>
          </p:nvPr>
        </p:nvSpPr>
        <p:spPr/>
        <p:txBody>
          <a:bodyPr/>
          <a:lstStyle/>
          <a:p>
            <a:fld id="{EDEDAC08-096D-4168-BD06-0988465F45BD}" type="slidenum">
              <a:rPr lang="zh-CN" altLang="en-US" smtClean="0"/>
              <a:t>20</a:t>
            </a:fld>
            <a:endParaRPr lang="zh-CN" altLang="en-US"/>
          </a:p>
        </p:txBody>
      </p:sp>
    </p:spTree>
    <p:extLst>
      <p:ext uri="{BB962C8B-B14F-4D97-AF65-F5344CB8AC3E}">
        <p14:creationId xmlns:p14="http://schemas.microsoft.com/office/powerpoint/2010/main" val="10561337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2C1CD-25C4-3533-C20E-3E5413D2CE1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3133C40-422A-646F-F021-E1146608E856}"/>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4D695FE-35DD-BABE-4E1A-38EA92CC2B81}"/>
              </a:ext>
            </a:extLst>
          </p:cNvPr>
          <p:cNvSpPr>
            <a:spLocks noGrp="1"/>
          </p:cNvSpPr>
          <p:nvPr>
            <p:ph type="body" idx="1"/>
          </p:nvPr>
        </p:nvSpPr>
        <p:spPr/>
        <p:txBody>
          <a:bodyPr/>
          <a:lstStyle/>
          <a:p>
            <a:pPr>
              <a:spcBef>
                <a:spcPct val="0"/>
              </a:spcBef>
            </a:pPr>
            <a:r>
              <a:rPr lang="en-US" altLang="zh-CN" b="0" i="0" dirty="0">
                <a:solidFill>
                  <a:srgbClr val="333333"/>
                </a:solidFill>
                <a:effectLst/>
                <a:latin typeface="Arial" panose="020B0604020202020204" pitchFamily="34" charset="0"/>
              </a:rPr>
              <a:t>And here shows the outlook, on </a:t>
            </a:r>
            <a:r>
              <a:rPr lang="en-US" altLang="zh-CN" b="0" i="0" dirty="0" err="1">
                <a:solidFill>
                  <a:srgbClr val="333333"/>
                </a:solidFill>
                <a:effectLst/>
                <a:latin typeface="Arial" panose="020B0604020202020204" pitchFamily="34" charset="0"/>
              </a:rPr>
              <a:t>bepcii</a:t>
            </a:r>
            <a:r>
              <a:rPr lang="en-US" altLang="zh-CN" b="0" i="0" dirty="0">
                <a:solidFill>
                  <a:srgbClr val="333333"/>
                </a:solidFill>
                <a:effectLst/>
                <a:latin typeface="Arial" panose="020B0604020202020204" pitchFamily="34" charset="0"/>
              </a:rPr>
              <a:t>, the RL method </a:t>
            </a:r>
            <a:r>
              <a:rPr lang="en-US" altLang="zh-CN" sz="1200" dirty="0"/>
              <a:t>is limited by the response time, it takes about ten seconds to get the luminosity response to an action, so each run we can only take about 300steps of actions, and get 300 sets of training data. That’s why we </a:t>
            </a:r>
            <a:r>
              <a:rPr lang="en-US" altLang="it-IT" sz="1200" dirty="0"/>
              <a:t>made great efforts to reduce the data requirements for training, such as choose DQN algorithm, use a big step size, Reduce the amount of state input</a:t>
            </a:r>
            <a:r>
              <a:rPr lang="en-US" altLang="zh-CN" sz="1200" dirty="0"/>
              <a:t>…… the first thing we need to do is to speed up the response, so we can get more training data, then we can build more stable </a:t>
            </a:r>
            <a:r>
              <a:rPr lang="en-US" altLang="zh-CN" sz="1200" dirty="0" err="1"/>
              <a:t>enviromnents</a:t>
            </a:r>
            <a:r>
              <a:rPr lang="en-US" altLang="zh-CN" sz="1200" dirty="0"/>
              <a:t>, use smaller actions steps, or add more tuning knobs, all these will lead to </a:t>
            </a:r>
            <a:r>
              <a:rPr lang="en-US" altLang="zh-CN" sz="1200" dirty="0" err="1"/>
              <a:t>imporvent</a:t>
            </a:r>
            <a:r>
              <a:rPr lang="en-US" altLang="zh-CN" sz="1200" dirty="0"/>
              <a:t> control of luminosity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b="0" i="0" dirty="0">
              <a:solidFill>
                <a:srgbClr val="333333"/>
              </a:solidFill>
              <a:effectLst/>
              <a:latin typeface="Arial" panose="020B0604020202020204" pitchFamily="34" charset="0"/>
            </a:endParaRPr>
          </a:p>
          <a:p>
            <a:pPr algn="l" rtl="0"/>
            <a:endParaRPr lang="zh-CN" altLang="en-US" dirty="0"/>
          </a:p>
        </p:txBody>
      </p:sp>
      <p:sp>
        <p:nvSpPr>
          <p:cNvPr id="4" name="灯片编号占位符 3">
            <a:extLst>
              <a:ext uri="{FF2B5EF4-FFF2-40B4-BE49-F238E27FC236}">
                <a16:creationId xmlns:a16="http://schemas.microsoft.com/office/drawing/2014/main" id="{F1201D10-4A86-C041-3857-B110E9EEFDD4}"/>
              </a:ext>
            </a:extLst>
          </p:cNvPr>
          <p:cNvSpPr>
            <a:spLocks noGrp="1"/>
          </p:cNvSpPr>
          <p:nvPr>
            <p:ph type="sldNum" sz="quarter" idx="5"/>
          </p:nvPr>
        </p:nvSpPr>
        <p:spPr/>
        <p:txBody>
          <a:bodyPr/>
          <a:lstStyle/>
          <a:p>
            <a:fld id="{EDEDAC08-096D-4168-BD06-0988465F45BD}" type="slidenum">
              <a:rPr lang="zh-CN" altLang="en-US" smtClean="0"/>
              <a:t>21</a:t>
            </a:fld>
            <a:endParaRPr lang="zh-CN" altLang="en-US"/>
          </a:p>
        </p:txBody>
      </p:sp>
    </p:spTree>
    <p:extLst>
      <p:ext uri="{BB962C8B-B14F-4D97-AF65-F5344CB8AC3E}">
        <p14:creationId xmlns:p14="http://schemas.microsoft.com/office/powerpoint/2010/main" val="2854162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spcBef>
                <a:spcPct val="0"/>
              </a:spcBef>
            </a:pPr>
            <a:r>
              <a:rPr lang="en-US" altLang="zh-CN" dirty="0"/>
              <a:t>Here is a summary, </a:t>
            </a:r>
            <a:r>
              <a:rPr lang="en-US" altLang="it-IT" sz="1200" dirty="0"/>
              <a:t>RL provide a new approach to solve control problems. They can solve lots of </a:t>
            </a:r>
            <a:r>
              <a:rPr lang="en-US" altLang="it-IT" sz="1200" dirty="0" err="1"/>
              <a:t>difficlut</a:t>
            </a:r>
            <a:r>
              <a:rPr lang="en-US" altLang="it-IT" sz="1200" dirty="0"/>
              <a:t> problems, but Implementing machine learning or RL applications online is difficult. The most important thing is data: that’s why they are called data-driven method. When you want to implement it online you should first consider about How to get enough high-quality training data?</a:t>
            </a:r>
          </a:p>
          <a:p>
            <a:endParaRPr lang="en-US" altLang="zh-CN" dirty="0"/>
          </a:p>
          <a:p>
            <a:pPr>
              <a:spcBef>
                <a:spcPct val="0"/>
              </a:spcBef>
            </a:pPr>
            <a:r>
              <a:rPr lang="en-US" altLang="zh-CN" dirty="0"/>
              <a:t>And although we have successfully used the RL to optimize the luminosity, but this is only a simple job, only tune three knobs, and do not shows significant </a:t>
            </a:r>
            <a:r>
              <a:rPr lang="en-US" altLang="zh-CN" dirty="0" err="1"/>
              <a:t>impovement</a:t>
            </a:r>
            <a:r>
              <a:rPr lang="en-US" altLang="zh-CN" dirty="0"/>
              <a:t> on luminosity. And </a:t>
            </a:r>
            <a:r>
              <a:rPr lang="en-US" altLang="it-IT" sz="1200" dirty="0"/>
              <a:t>More experiments will be conducted on BEPCII-U, which will have a faster response time.</a:t>
            </a:r>
          </a:p>
          <a:p>
            <a:pPr>
              <a:spcBef>
                <a:spcPct val="0"/>
              </a:spcBef>
            </a:pPr>
            <a:endParaRPr lang="en-US" altLang="it-IT" sz="1200" dirty="0"/>
          </a:p>
          <a:p>
            <a:pPr marL="0" indent="0">
              <a:spcBef>
                <a:spcPct val="0"/>
              </a:spcBef>
              <a:buNone/>
            </a:pPr>
            <a:endParaRPr lang="en-US" altLang="it-IT" sz="1200" dirty="0"/>
          </a:p>
          <a:p>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22</a:t>
            </a:fld>
            <a:endParaRPr lang="zh-CN" altLang="en-US"/>
          </a:p>
        </p:txBody>
      </p:sp>
    </p:spTree>
    <p:extLst>
      <p:ext uri="{BB962C8B-B14F-4D97-AF65-F5344CB8AC3E}">
        <p14:creationId xmlns:p14="http://schemas.microsoft.com/office/powerpoint/2010/main" val="2692282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Thanks for </a:t>
            </a:r>
            <a:r>
              <a:rPr lang="en-US" altLang="zh-CN" dirty="0" err="1"/>
              <a:t>lesening</a:t>
            </a:r>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23</a:t>
            </a:fld>
            <a:endParaRPr lang="zh-CN" altLang="en-US"/>
          </a:p>
        </p:txBody>
      </p:sp>
    </p:spTree>
    <p:extLst>
      <p:ext uri="{BB962C8B-B14F-4D97-AF65-F5344CB8AC3E}">
        <p14:creationId xmlns:p14="http://schemas.microsoft.com/office/powerpoint/2010/main" val="2627743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C3ED21-61CA-C559-6A3D-B496A779BDC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E2801A3-D7A2-6A55-3D2A-26C0082BAFE6}"/>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6646959-F128-E244-274E-814D5816A09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solidFill>
                  <a:prstClr val="black"/>
                </a:solidFill>
                <a:latin typeface="等线" panose="02010600030101010101" pitchFamily="2" charset="-122"/>
                <a:ea typeface="等线" panose="02010600030101010101" pitchFamily="2" charset="-122"/>
              </a:rPr>
              <a:t>Luminosity is the most important performance </a:t>
            </a:r>
            <a:r>
              <a:rPr lang="en-US" altLang="zh-CN" sz="1200" dirty="0" err="1">
                <a:solidFill>
                  <a:prstClr val="black"/>
                </a:solidFill>
                <a:latin typeface="等线" panose="02010600030101010101" pitchFamily="2" charset="-122"/>
                <a:ea typeface="等线" panose="02010600030101010101" pitchFamily="2" charset="-122"/>
              </a:rPr>
              <a:t>factor.and</a:t>
            </a:r>
            <a:r>
              <a:rPr lang="en-US" altLang="zh-CN" sz="1200" dirty="0">
                <a:solidFill>
                  <a:prstClr val="black"/>
                </a:solidFill>
                <a:latin typeface="等线" panose="02010600030101010101" pitchFamily="2" charset="-122"/>
                <a:ea typeface="等线" panose="02010600030101010101" pitchFamily="2" charset="-122"/>
              </a:rPr>
              <a:t> luminosity optimization can be seen as a complicate control problem with a large number of control parameters. For </a:t>
            </a:r>
            <a:r>
              <a:rPr lang="en-US" altLang="zh-CN" sz="1200" dirty="0" err="1">
                <a:solidFill>
                  <a:prstClr val="black"/>
                </a:solidFill>
                <a:latin typeface="等线" panose="02010600030101010101" pitchFamily="2" charset="-122"/>
                <a:ea typeface="等线" panose="02010600030101010101" pitchFamily="2" charset="-122"/>
              </a:rPr>
              <a:t>BEPCII,the</a:t>
            </a:r>
            <a:r>
              <a:rPr lang="en-US" altLang="zh-CN" sz="1200" dirty="0">
                <a:solidFill>
                  <a:prstClr val="black"/>
                </a:solidFill>
                <a:latin typeface="等线" panose="02010600030101010101" pitchFamily="2" charset="-122"/>
                <a:ea typeface="等线" panose="02010600030101010101" pitchFamily="2" charset="-122"/>
              </a:rPr>
              <a:t> Luminosity is affected by about 85 parameters. Some of these are rarely adjusted, and some other need to be </a:t>
            </a:r>
            <a:r>
              <a:rPr lang="en-US" altLang="zh-CN" sz="1200" b="0" i="0" dirty="0">
                <a:solidFill>
                  <a:prstClr val="black"/>
                </a:solidFill>
                <a:effectLst/>
                <a:latin typeface="+mn-ea"/>
              </a:rPr>
              <a:t>adjusted frequently. but since there is no suitable automatic tuning method, they can only be tuned manually, such as the offset tunning. The purpose of using reinforcement learning is just to achieve automatic tuning of these knobs.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solidFill>
                <a:prstClr val="black"/>
              </a:solidFill>
              <a:latin typeface="等线" panose="02010600030101010101" pitchFamily="2" charset="-122"/>
              <a:ea typeface="等线"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solidFill>
                <a:prstClr val="black"/>
              </a:solidFill>
              <a:latin typeface="等线" panose="02010600030101010101" pitchFamily="2" charset="-122"/>
              <a:ea typeface="等线" panose="02010600030101010101" pitchFamily="2" charset="-122"/>
            </a:endParaRPr>
          </a:p>
        </p:txBody>
      </p:sp>
      <p:sp>
        <p:nvSpPr>
          <p:cNvPr id="4" name="灯片编号占位符 3">
            <a:extLst>
              <a:ext uri="{FF2B5EF4-FFF2-40B4-BE49-F238E27FC236}">
                <a16:creationId xmlns:a16="http://schemas.microsoft.com/office/drawing/2014/main" id="{7FDC592B-253A-2D8B-0C8A-86AFF36C4597}"/>
              </a:ext>
            </a:extLst>
          </p:cNvPr>
          <p:cNvSpPr>
            <a:spLocks noGrp="1"/>
          </p:cNvSpPr>
          <p:nvPr>
            <p:ph type="sldNum" sz="quarter" idx="5"/>
          </p:nvPr>
        </p:nvSpPr>
        <p:spPr/>
        <p:txBody>
          <a:bodyPr/>
          <a:lstStyle/>
          <a:p>
            <a:fld id="{EDEDAC08-096D-4168-BD06-0988465F45BD}" type="slidenum">
              <a:rPr lang="zh-CN" altLang="en-US" smtClean="0"/>
              <a:t>3</a:t>
            </a:fld>
            <a:endParaRPr lang="zh-CN" altLang="en-US"/>
          </a:p>
        </p:txBody>
      </p:sp>
    </p:spTree>
    <p:extLst>
      <p:ext uri="{BB962C8B-B14F-4D97-AF65-F5344CB8AC3E}">
        <p14:creationId xmlns:p14="http://schemas.microsoft.com/office/powerpoint/2010/main" val="2320428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6E694-BE5E-32EE-8663-4425AC62CEB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1CBE4B9-A5F0-7BF4-E627-4417967F651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DB3C032-3997-CC57-0ADC-FCF7793F940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000000"/>
                </a:solidFill>
                <a:effectLst/>
                <a:latin typeface="Arial" panose="020B0604020202020204" pitchFamily="34" charset="0"/>
              </a:rPr>
              <a:t>Like all double-ring colliders ,to maintain optimum beam collision conditions, we need  two beams meet each other properly at the Interaction Point. For BEPCII </a:t>
            </a: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we use</a:t>
            </a:r>
            <a:r>
              <a:rPr lang="en-US" altLang="zh-CN" dirty="0"/>
              <a:t> four knobs control  the </a:t>
            </a: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displacement and angular deviation for each </a:t>
            </a:r>
            <a:r>
              <a:rPr kumimoji="0" lang="en-US" altLang="zh-CN" sz="1200" b="0" i="0" u="none" strike="noStrike" kern="1200" cap="none" spc="0" normalizeH="0" baseline="0" noProof="0" dirty="0" err="1">
                <a:ln>
                  <a:noFill/>
                </a:ln>
                <a:solidFill>
                  <a:prstClr val="black"/>
                </a:solidFill>
                <a:effectLst/>
                <a:uLnTx/>
                <a:uFillTx/>
                <a:latin typeface="等线" panose="02010600030101010101" pitchFamily="2" charset="-122"/>
                <a:ea typeface="等线" panose="02010600030101010101" pitchFamily="2" charset="-122"/>
                <a:cs typeface="+mn-cs"/>
              </a:rPr>
              <a:t>ring.but</a:t>
            </a: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 w</a:t>
            </a:r>
            <a:r>
              <a:rPr lang="en-US" altLang="zh-CN" dirty="0"/>
              <a:t>e do not care about the horizontal crossing angle because we have already introduced a large horizontal crossing angle of ±11mrad. And we only tune the knobs of the electron ring because two rings is of </a:t>
            </a:r>
            <a:r>
              <a:rPr lang="en-US" altLang="zh-CN" b="0" i="0" dirty="0">
                <a:solidFill>
                  <a:srgbClr val="3C4043"/>
                </a:solidFill>
                <a:effectLst/>
                <a:latin typeface="Roboto" panose="02000000000000000000" pitchFamily="2" charset="0"/>
              </a:rPr>
              <a:t>Symmetrical structure.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4" name="灯片编号占位符 3">
            <a:extLst>
              <a:ext uri="{FF2B5EF4-FFF2-40B4-BE49-F238E27FC236}">
                <a16:creationId xmlns:a16="http://schemas.microsoft.com/office/drawing/2014/main" id="{8708318F-D37E-0E66-276B-9242E1F26208}"/>
              </a:ext>
            </a:extLst>
          </p:cNvPr>
          <p:cNvSpPr>
            <a:spLocks noGrp="1"/>
          </p:cNvSpPr>
          <p:nvPr>
            <p:ph type="sldNum" sz="quarter" idx="5"/>
          </p:nvPr>
        </p:nvSpPr>
        <p:spPr/>
        <p:txBody>
          <a:bodyPr/>
          <a:lstStyle/>
          <a:p>
            <a:fld id="{EDEDAC08-096D-4168-BD06-0988465F45BD}" type="slidenum">
              <a:rPr lang="zh-CN" altLang="en-US" smtClean="0"/>
              <a:t>4</a:t>
            </a:fld>
            <a:endParaRPr lang="zh-CN" altLang="en-US"/>
          </a:p>
        </p:txBody>
      </p:sp>
    </p:spTree>
    <p:extLst>
      <p:ext uri="{BB962C8B-B14F-4D97-AF65-F5344CB8AC3E}">
        <p14:creationId xmlns:p14="http://schemas.microsoft.com/office/powerpoint/2010/main" val="2713741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it-IT" sz="1200" b="0" i="0" u="none" strike="noStrike" kern="1200" cap="none" spc="0" normalizeH="0" baseline="0" dirty="0">
                <a:ln>
                  <a:noFill/>
                </a:ln>
                <a:solidFill>
                  <a:schemeClr val="tx1"/>
                </a:solidFill>
                <a:effectLst/>
                <a:uLnTx/>
                <a:uFillTx/>
                <a:ea typeface="+mn-ea"/>
                <a:cs typeface="+mn-cs"/>
              </a:rPr>
              <a:t>The Offset </a:t>
            </a:r>
            <a:r>
              <a:rPr kumimoji="0" lang="en-US" altLang="it-IT" sz="1200" b="0" i="0" u="none" strike="noStrike" kern="1200" cap="none" spc="0" normalizeH="0" baseline="0" dirty="0">
                <a:ln>
                  <a:noFill/>
                </a:ln>
                <a:solidFill>
                  <a:srgbClr val="000000"/>
                </a:solidFill>
                <a:effectLst/>
                <a:uLnTx/>
                <a:uFillTx/>
                <a:latin typeface="Inter"/>
                <a:ea typeface="+mn-ea"/>
                <a:cs typeface="+mn-cs"/>
              </a:rPr>
              <a:t>i</a:t>
            </a:r>
            <a:r>
              <a:rPr lang="en-US" altLang="zh-CN" sz="1200" b="0" i="0" dirty="0">
                <a:solidFill>
                  <a:srgbClr val="000000"/>
                </a:solidFill>
                <a:effectLst/>
                <a:latin typeface="Inter"/>
              </a:rPr>
              <a:t>s the most frequently used knobs</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BEPCII run in the decay model. Each physics </a:t>
            </a:r>
            <a:r>
              <a:rPr lang="en-US" altLang="zh-CN" dirty="0"/>
              <a:t>run takes about one hour</a:t>
            </a:r>
            <a:r>
              <a:rPr kumimoji="0" lang="en-US" altLang="zh-CN" sz="1200" b="0" i="0" u="none" strike="noStrike" kern="1200" cap="none" spc="0" normalizeH="0" baseline="0" noProof="0" dirty="0">
                <a:ln>
                  <a:noFill/>
                </a:ln>
                <a:solidFill>
                  <a:srgbClr val="FF0000"/>
                </a:solidFill>
                <a:effectLst/>
                <a:uLnTx/>
                <a:uFillTx/>
                <a:ea typeface="等线" panose="02010600030101010101" pitchFamily="2" charset="-122"/>
                <a:cs typeface="+mn-cs"/>
              </a:rPr>
              <a:t>. </a:t>
            </a:r>
            <a:r>
              <a:rPr lang="en-US" altLang="zh-CN" dirty="0"/>
              <a:t>Because the orbit will shift when current decays, and BEPCII </a:t>
            </a:r>
            <a:r>
              <a:rPr lang="en-US" altLang="zh-CN" sz="1200" dirty="0">
                <a:solidFill>
                  <a:srgbClr val="000000"/>
                </a:solidFill>
                <a:latin typeface="Inter"/>
              </a:rPr>
              <a:t>don not  use global orbit feedback during collision, t</a:t>
            </a:r>
            <a:r>
              <a:rPr lang="en-US" altLang="zh-CN" dirty="0"/>
              <a:t>he optimal position of the offset knobs will change as well.</a:t>
            </a: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   So we need to </a:t>
            </a:r>
            <a:r>
              <a:rPr lang="en-US" altLang="zh-CN" sz="1200" dirty="0">
                <a:solidFill>
                  <a:srgbClr val="FF0000"/>
                </a:solidFill>
                <a:ea typeface="等线" panose="02010600030101010101" pitchFamily="2" charset="-122"/>
              </a:rPr>
              <a:t>tune these knobs continuously</a:t>
            </a:r>
            <a:r>
              <a:rPr kumimoji="0" lang="en-US" altLang="it-IT" sz="1200" b="0" i="0" u="none" strike="noStrike" kern="1200" cap="none" spc="0" normalizeH="0" baseline="0" dirty="0">
                <a:ln>
                  <a:noFill/>
                </a:ln>
                <a:solidFill>
                  <a:schemeClr val="tx1"/>
                </a:solidFill>
                <a:effectLst/>
                <a:uLnTx/>
                <a:uFillTx/>
                <a:ea typeface="+mn-ea"/>
                <a:cs typeface="+mn-cs"/>
              </a:rPr>
              <a:t>. </a:t>
            </a:r>
            <a:r>
              <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Most of the operation is done manually . </a:t>
            </a:r>
            <a:r>
              <a:rPr lang="en-US" altLang="zh-CN" dirty="0"/>
              <a:t>The tuning method is obverse the luminosity and scan the parameters one by one to optimize it.</a:t>
            </a:r>
            <a:r>
              <a:rPr lang="zh-CN" altLang="en-US" dirty="0"/>
              <a:t> </a:t>
            </a:r>
            <a:r>
              <a:rPr lang="en-US" altLang="zh-CN" dirty="0"/>
              <a:t>Tuning with this method is laborious, so the operators always use a linear algorithm to tune the knobs linearly with the beam current, </a:t>
            </a:r>
            <a:r>
              <a:rPr lang="en-US" altLang="zh-CN" b="0" i="0" dirty="0">
                <a:solidFill>
                  <a:srgbClr val="3C4043"/>
                </a:solidFill>
                <a:effectLst/>
                <a:latin typeface="Roboto" panose="02000000000000000000" pitchFamily="2" charset="0"/>
              </a:rPr>
              <a:t>but the effect is limited.</a:t>
            </a:r>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5</a:t>
            </a:fld>
            <a:endParaRPr lang="zh-CN" altLang="en-US"/>
          </a:p>
        </p:txBody>
      </p:sp>
    </p:spTree>
    <p:extLst>
      <p:ext uri="{BB962C8B-B14F-4D97-AF65-F5344CB8AC3E}">
        <p14:creationId xmlns:p14="http://schemas.microsoft.com/office/powerpoint/2010/main" val="1862885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000000"/>
                </a:solidFill>
                <a:effectLst/>
                <a:latin typeface="Arial" panose="020B0604020202020204" pitchFamily="34" charset="0"/>
              </a:rPr>
              <a:t>For automate control methods.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000000"/>
                </a:solidFill>
                <a:effectLst/>
                <a:latin typeface="Arial" panose="020B0604020202020204" pitchFamily="34" charset="0"/>
              </a:rPr>
              <a:t>The feedback method is widely used in machine control, and it has been used to control the offset successfully. Such as KEKB’s orbit feedback at IP.</a:t>
            </a:r>
            <a:r>
              <a:rPr lang="en-US" altLang="zh-CN" sz="1200" dirty="0"/>
              <a:t> Can suppresses the luminosity loss due to the vertical orbit drift to below 1%.</a:t>
            </a:r>
            <a:r>
              <a:rPr lang="zh-CN" altLang="en-US" sz="1200" dirty="0"/>
              <a:t> </a:t>
            </a:r>
            <a:r>
              <a:rPr lang="en-US" altLang="zh-CN" sz="1200" dirty="0"/>
              <a:t>The feedback method need the response model and a clear target (for orbit feedback, is the ‘golden’ orbit). But for BEPCII we do not have a clear target, because without the global orbit feedback, the ‘golden’ orbit will drift as beam current decays.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b="0" i="0" dirty="0">
              <a:solidFill>
                <a:srgbClr val="000000"/>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000000"/>
                </a:solidFill>
                <a:effectLst/>
                <a:latin typeface="Arial" panose="020B0604020202020204" pitchFamily="34" charset="0"/>
              </a:rPr>
              <a:t>Another method widely used is </a:t>
            </a:r>
            <a:r>
              <a:rPr lang="en-US" altLang="zh-CN" b="0" i="0" dirty="0">
                <a:solidFill>
                  <a:srgbClr val="333333"/>
                </a:solidFill>
                <a:effectLst/>
                <a:latin typeface="Arial" panose="020B0604020202020204" pitchFamily="34" charset="0"/>
              </a:rPr>
              <a:t>the optimization which do not require a response model nor a target. it is more suitable to solve our problem, the operators’ manual scanning is just a optimization method. The limitation of the optimization method is the exploration, because the o</a:t>
            </a:r>
            <a:r>
              <a:rPr lang="en-US" altLang="zh-CN" sz="1200" dirty="0"/>
              <a:t>ptimization can only find a temporary optimal result in a dynamic environment, when we need continuous optimization, such as Luminosity:</a:t>
            </a:r>
            <a:r>
              <a:rPr lang="zh-CN" altLang="en-US" sz="1200" dirty="0"/>
              <a:t> </a:t>
            </a:r>
            <a:r>
              <a:rPr lang="en-US" altLang="zh-CN" sz="1200" dirty="0"/>
              <a:t>exploration will finally result in luminosity losses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dirty="0">
              <a:solidFill>
                <a:srgbClr val="333333"/>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i="0" dirty="0">
                <a:solidFill>
                  <a:srgbClr val="333333"/>
                </a:solidFill>
                <a:effectLst/>
                <a:latin typeface="Arial" panose="020B0604020202020204" pitchFamily="34" charset="0"/>
              </a:rPr>
              <a:t>RL is a concept of data-driven ML </a:t>
            </a:r>
            <a:r>
              <a:rPr lang="en-US" altLang="zh-CN" sz="1200" b="0" i="0" dirty="0" err="1">
                <a:solidFill>
                  <a:srgbClr val="333333"/>
                </a:solidFill>
                <a:effectLst/>
                <a:latin typeface="Arial" panose="020B0604020202020204" pitchFamily="34" charset="0"/>
              </a:rPr>
              <a:t>method,,it</a:t>
            </a:r>
            <a:r>
              <a:rPr lang="en-US" altLang="zh-CN" sz="1200" b="0" i="0" dirty="0">
                <a:solidFill>
                  <a:srgbClr val="333333"/>
                </a:solidFill>
                <a:effectLst/>
                <a:latin typeface="Arial" panose="020B0604020202020204" pitchFamily="34" charset="0"/>
              </a:rPr>
              <a:t> a novel method always used to handle control problems,</a:t>
            </a:r>
            <a:endParaRPr lang="en-US" altLang="zh-CN" b="0" i="0" dirty="0">
              <a:solidFill>
                <a:srgbClr val="333333"/>
              </a:solidFill>
              <a:effectLst/>
              <a:latin typeface="Arial" panose="020B0604020202020204" pitchFamily="34" charset="0"/>
            </a:endParaRPr>
          </a:p>
        </p:txBody>
      </p:sp>
      <p:sp>
        <p:nvSpPr>
          <p:cNvPr id="4" name="灯片编号占位符 3"/>
          <p:cNvSpPr>
            <a:spLocks noGrp="1"/>
          </p:cNvSpPr>
          <p:nvPr>
            <p:ph type="sldNum" sz="quarter" idx="5"/>
          </p:nvPr>
        </p:nvSpPr>
        <p:spPr/>
        <p:txBody>
          <a:bodyPr/>
          <a:lstStyle/>
          <a:p>
            <a:fld id="{EDEDAC08-096D-4168-BD06-0988465F45BD}" type="slidenum">
              <a:rPr lang="zh-CN" altLang="en-US" smtClean="0"/>
              <a:t>6</a:t>
            </a:fld>
            <a:endParaRPr lang="zh-CN" altLang="en-US"/>
          </a:p>
        </p:txBody>
      </p:sp>
    </p:spTree>
    <p:extLst>
      <p:ext uri="{BB962C8B-B14F-4D97-AF65-F5344CB8AC3E}">
        <p14:creationId xmlns:p14="http://schemas.microsoft.com/office/powerpoint/2010/main" val="3732769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rtl="0">
              <a:lnSpc>
                <a:spcPts val="2400"/>
              </a:lnSpc>
            </a:pPr>
            <a:r>
              <a:rPr kumimoji="0" lang="en-US" altLang="zh-CN"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The purpose of the RL is </a:t>
            </a:r>
            <a:r>
              <a:rPr lang="en-US" altLang="zh-CN" sz="1200" dirty="0">
                <a:solidFill>
                  <a:srgbClr val="333333"/>
                </a:solidFill>
                <a:latin typeface="Arial" panose="020B0604020202020204" pitchFamily="34" charset="0"/>
                <a:ea typeface="等线" panose="02010600030101010101" pitchFamily="2" charset="-122"/>
                <a:cs typeface="Arial" panose="020B0604020202020204" pitchFamily="34" charset="0"/>
              </a:rPr>
              <a:t>Train an </a:t>
            </a:r>
            <a:r>
              <a:rPr lang="en-US" altLang="zh-CN" sz="1200" b="1" dirty="0">
                <a:latin typeface="Arial" panose="020B0604020202020204" pitchFamily="34" charset="0"/>
                <a:ea typeface="等线" panose="02010600030101010101" pitchFamily="2" charset="-122"/>
                <a:cs typeface="Arial" panose="020B0604020202020204" pitchFamily="34" charset="0"/>
              </a:rPr>
              <a:t>Agent </a:t>
            </a:r>
            <a:r>
              <a:rPr lang="en-US" altLang="zh-CN" sz="1200" dirty="0">
                <a:solidFill>
                  <a:srgbClr val="333333"/>
                </a:solidFill>
                <a:latin typeface="Arial" panose="020B0604020202020204" pitchFamily="34" charset="0"/>
                <a:ea typeface="等线" panose="02010600030101010101" pitchFamily="2" charset="-122"/>
                <a:cs typeface="Arial" panose="020B0604020202020204" pitchFamily="34" charset="0"/>
              </a:rPr>
              <a:t>to make a </a:t>
            </a:r>
            <a:r>
              <a:rPr lang="en-US" altLang="zh-CN" b="0" i="0" dirty="0">
                <a:solidFill>
                  <a:srgbClr val="3C4043"/>
                </a:solidFill>
                <a:effectLst/>
                <a:latin typeface="Roboto" panose="02000000000000000000" pitchFamily="2" charset="0"/>
              </a:rPr>
              <a:t>sequence of decisions</a:t>
            </a:r>
            <a:r>
              <a:rPr lang="en-US" altLang="zh-CN" sz="1200" dirty="0">
                <a:solidFill>
                  <a:srgbClr val="333333"/>
                </a:solidFill>
                <a:latin typeface="Arial" panose="020B0604020202020204" pitchFamily="34" charset="0"/>
                <a:ea typeface="等线" panose="02010600030101010101" pitchFamily="2" charset="-122"/>
                <a:cs typeface="Arial" panose="020B0604020202020204" pitchFamily="34" charset="0"/>
              </a:rPr>
              <a:t> of what action to take to g</a:t>
            </a:r>
            <a:r>
              <a:rPr lang="en-US" altLang="zh-CN" sz="1200" dirty="0">
                <a:solidFill>
                  <a:srgbClr val="333333"/>
                </a:solidFill>
                <a:latin typeface="Arial" panose="020B0604020202020204" pitchFamily="34" charset="0"/>
                <a:cs typeface="Arial" panose="020B0604020202020204" pitchFamily="34" charset="0"/>
              </a:rPr>
              <a:t>et more reward from environment.</a:t>
            </a:r>
          </a:p>
          <a:p>
            <a:pPr algn="l" rtl="0">
              <a:lnSpc>
                <a:spcPts val="2400"/>
              </a:lnSpc>
            </a:pPr>
            <a:endParaRPr lang="en-US" altLang="zh-CN" sz="1200" dirty="0">
              <a:solidFill>
                <a:srgbClr val="333333"/>
              </a:solidFill>
              <a:latin typeface="Arial" panose="020B0604020202020204" pitchFamily="34" charset="0"/>
              <a:cs typeface="Arial" panose="020B0604020202020204" pitchFamily="34" charset="0"/>
            </a:endParaRPr>
          </a:p>
          <a:p>
            <a:pPr algn="l" rtl="0">
              <a:lnSpc>
                <a:spcPts val="2400"/>
              </a:lnSpc>
            </a:pPr>
            <a:r>
              <a:rPr lang="en-US" altLang="zh-CN" sz="1200" dirty="0">
                <a:solidFill>
                  <a:srgbClr val="333333"/>
                </a:solidFill>
                <a:latin typeface="Arial" panose="020B0604020202020204" pitchFamily="34" charset="0"/>
                <a:cs typeface="Arial" panose="020B0604020202020204" pitchFamily="34" charset="0"/>
              </a:rPr>
              <a:t>The target of the collision tuning consist the </a:t>
            </a:r>
            <a:r>
              <a:rPr lang="en-US" altLang="zh-CN" b="0" i="0" dirty="0">
                <a:solidFill>
                  <a:srgbClr val="3C4043"/>
                </a:solidFill>
                <a:effectLst/>
                <a:latin typeface="Roboto" panose="02000000000000000000" pitchFamily="2" charset="0"/>
              </a:rPr>
              <a:t>offset control is </a:t>
            </a:r>
            <a:r>
              <a:rPr lang="en-US" altLang="zh-CN" sz="1200" dirty="0">
                <a:solidFill>
                  <a:srgbClr val="333333"/>
                </a:solidFill>
                <a:latin typeface="Arial" panose="020B0604020202020204" pitchFamily="34" charset="0"/>
                <a:cs typeface="Arial" panose="020B0604020202020204" pitchFamily="34" charset="0"/>
              </a:rPr>
              <a:t>adjust the control knobs to get more integral luminosity. This is very </a:t>
            </a:r>
            <a:r>
              <a:rPr lang="en-US" altLang="zh-CN" b="0" i="0" dirty="0">
                <a:solidFill>
                  <a:srgbClr val="3C4043"/>
                </a:solidFill>
                <a:effectLst/>
                <a:latin typeface="Roboto" panose="02000000000000000000" pitchFamily="2" charset="0"/>
              </a:rPr>
              <a:t>similar to the target of RL.</a:t>
            </a:r>
          </a:p>
          <a:p>
            <a:pPr algn="l" rtl="0">
              <a:lnSpc>
                <a:spcPts val="2400"/>
              </a:lnSpc>
            </a:pPr>
            <a:r>
              <a:rPr lang="en-US" altLang="zh-CN" sz="1200" dirty="0">
                <a:solidFill>
                  <a:srgbClr val="333333"/>
                </a:solidFill>
                <a:latin typeface="Arial" panose="020B0604020202020204" pitchFamily="34" charset="0"/>
                <a:cs typeface="Arial" panose="020B0604020202020204" pitchFamily="34" charset="0"/>
              </a:rPr>
              <a:t>And once the agent is trained, the Agent can choose the best actions based on the current state </a:t>
            </a:r>
            <a:r>
              <a:rPr lang="en-US" altLang="zh-CN" sz="1200" dirty="0">
                <a:solidFill>
                  <a:srgbClr val="FF0000"/>
                </a:solidFill>
                <a:latin typeface="Arial" panose="020B0604020202020204" pitchFamily="34" charset="0"/>
                <a:cs typeface="Arial" panose="020B0604020202020204" pitchFamily="34" charset="0"/>
              </a:rPr>
              <a:t>without exploration, like this snake.</a:t>
            </a:r>
          </a:p>
          <a:p>
            <a:pPr algn="l" rtl="0">
              <a:lnSpc>
                <a:spcPts val="2400"/>
              </a:lnSpc>
            </a:pPr>
            <a:endParaRPr lang="en-US" altLang="zh-CN" sz="1200" b="0" i="0" dirty="0">
              <a:solidFill>
                <a:srgbClr val="FF0000"/>
              </a:solidFill>
              <a:effectLst/>
              <a:latin typeface="Arial" panose="020B0604020202020204" pitchFamily="34" charset="0"/>
              <a:cs typeface="Arial" panose="020B0604020202020204" pitchFamily="34" charset="0"/>
            </a:endParaRPr>
          </a:p>
          <a:p>
            <a:pPr marL="0" indent="0" defTabSz="914400">
              <a:buClr>
                <a:schemeClr val="accent2"/>
              </a:buClr>
              <a:buFont typeface="Wingdings" panose="05000000000000000000" pitchFamily="2" charset="2"/>
              <a:buNone/>
              <a:defRPr/>
            </a:pPr>
            <a:r>
              <a:rPr lang="en-US" altLang="zh-CN" sz="1200" dirty="0">
                <a:solidFill>
                  <a:srgbClr val="333333"/>
                </a:solidFill>
                <a:latin typeface="Arial" panose="020B0604020202020204" pitchFamily="34" charset="0"/>
                <a:cs typeface="Arial" panose="020B0604020202020204" pitchFamily="34" charset="0"/>
              </a:rPr>
              <a:t>The environment of RL have three components: State; action; reward. B</a:t>
            </a:r>
            <a:r>
              <a:rPr lang="en-US" altLang="zh-CN" sz="1200" b="0" i="0" dirty="0">
                <a:solidFill>
                  <a:srgbClr val="374151"/>
                </a:solidFill>
                <a:effectLst/>
                <a:latin typeface="-apple-system"/>
              </a:rPr>
              <a:t>y constructing different environments, RL can handle any complex control problem.</a:t>
            </a:r>
          </a:p>
          <a:p>
            <a:r>
              <a:rPr lang="en-US" altLang="zh-CN" sz="1200" b="0" i="0" dirty="0">
                <a:solidFill>
                  <a:srgbClr val="374151"/>
                </a:solidFill>
                <a:effectLst/>
                <a:latin typeface="-apple-system"/>
              </a:rPr>
              <a:t>Such as we take luminosity as reward, take state parameters of collider as state, and take actions to adjust the offset knobs, then we will get a environment of </a:t>
            </a:r>
            <a:r>
              <a:rPr lang="en-US" altLang="zh-CN" sz="1200" dirty="0">
                <a:solidFill>
                  <a:srgbClr val="374151"/>
                </a:solidFill>
                <a:latin typeface="-apple-system"/>
                <a:cs typeface="Arial" panose="020B0604020202020204" pitchFamily="34" charset="0"/>
              </a:rPr>
              <a:t>Control the</a:t>
            </a:r>
            <a:r>
              <a:rPr lang="zh-CN" altLang="en-US" sz="1200" dirty="0">
                <a:solidFill>
                  <a:srgbClr val="374151"/>
                </a:solidFill>
                <a:latin typeface="-apple-system"/>
                <a:cs typeface="Arial" panose="020B0604020202020204" pitchFamily="34" charset="0"/>
              </a:rPr>
              <a:t> </a:t>
            </a:r>
            <a:r>
              <a:rPr lang="en-US" altLang="zh-CN" sz="1200" dirty="0">
                <a:solidFill>
                  <a:srgbClr val="374151"/>
                </a:solidFill>
                <a:latin typeface="-apple-system"/>
                <a:cs typeface="Arial" panose="020B0604020202020204" pitchFamily="34" charset="0"/>
              </a:rPr>
              <a:t>offset</a:t>
            </a:r>
            <a:r>
              <a:rPr lang="zh-CN" altLang="en-US" sz="1200" dirty="0">
                <a:solidFill>
                  <a:srgbClr val="374151"/>
                </a:solidFill>
                <a:latin typeface="-apple-system"/>
                <a:cs typeface="Arial" panose="020B0604020202020204" pitchFamily="34" charset="0"/>
              </a:rPr>
              <a:t> </a:t>
            </a:r>
            <a:r>
              <a:rPr lang="en-US" altLang="zh-CN" sz="1200" dirty="0">
                <a:solidFill>
                  <a:srgbClr val="374151"/>
                </a:solidFill>
                <a:latin typeface="-apple-system"/>
                <a:cs typeface="Arial" panose="020B0604020202020204" pitchFamily="34" charset="0"/>
              </a:rPr>
              <a:t>knobs</a:t>
            </a:r>
            <a:r>
              <a:rPr lang="zh-CN" altLang="en-US" sz="1200" dirty="0">
                <a:solidFill>
                  <a:srgbClr val="374151"/>
                </a:solidFill>
                <a:latin typeface="-apple-system"/>
                <a:cs typeface="Arial" panose="020B0604020202020204" pitchFamily="34" charset="0"/>
              </a:rPr>
              <a:t> </a:t>
            </a:r>
            <a:r>
              <a:rPr lang="en-US" altLang="zh-CN" sz="1200" dirty="0">
                <a:solidFill>
                  <a:srgbClr val="374151"/>
                </a:solidFill>
                <a:latin typeface="-apple-system"/>
                <a:cs typeface="Arial" panose="020B0604020202020204" pitchFamily="34" charset="0"/>
              </a:rPr>
              <a:t>to</a:t>
            </a:r>
            <a:r>
              <a:rPr lang="zh-CN" altLang="en-US" sz="1200" dirty="0">
                <a:solidFill>
                  <a:srgbClr val="374151"/>
                </a:solidFill>
                <a:latin typeface="-apple-system"/>
                <a:cs typeface="Arial" panose="020B0604020202020204" pitchFamily="34" charset="0"/>
              </a:rPr>
              <a:t> </a:t>
            </a:r>
            <a:r>
              <a:rPr lang="en-US" altLang="zh-CN" sz="1200" dirty="0">
                <a:solidFill>
                  <a:srgbClr val="374151"/>
                </a:solidFill>
                <a:latin typeface="-apple-system"/>
                <a:cs typeface="Arial" panose="020B0604020202020204" pitchFamily="34" charset="0"/>
              </a:rPr>
              <a:t>optimize</a:t>
            </a:r>
            <a:r>
              <a:rPr lang="zh-CN" altLang="en-US" sz="1200" dirty="0">
                <a:solidFill>
                  <a:srgbClr val="374151"/>
                </a:solidFill>
                <a:latin typeface="-apple-system"/>
                <a:cs typeface="Arial" panose="020B0604020202020204" pitchFamily="34" charset="0"/>
              </a:rPr>
              <a:t> </a:t>
            </a:r>
            <a:r>
              <a:rPr lang="en-US" altLang="zh-CN" sz="1200" dirty="0">
                <a:solidFill>
                  <a:srgbClr val="374151"/>
                </a:solidFill>
                <a:latin typeface="-apple-system"/>
                <a:cs typeface="Arial" panose="020B0604020202020204" pitchFamily="34" charset="0"/>
              </a:rPr>
              <a:t>luminosity</a:t>
            </a:r>
            <a:endParaRPr lang="zh-CN" altLang="en-US" dirty="0"/>
          </a:p>
          <a:p>
            <a:pPr marL="0" indent="0" defTabSz="914400">
              <a:buClr>
                <a:schemeClr val="accent2"/>
              </a:buClr>
              <a:buFont typeface="Wingdings" panose="05000000000000000000" pitchFamily="2" charset="2"/>
              <a:buNone/>
              <a:defRPr/>
            </a:pPr>
            <a:br>
              <a:rPr lang="en-US" altLang="zh-CN" b="0" i="0" dirty="0">
                <a:solidFill>
                  <a:srgbClr val="5F6368"/>
                </a:solidFill>
                <a:effectLst/>
                <a:latin typeface="Roboto" panose="02000000000000000000" pitchFamily="2" charset="0"/>
              </a:rPr>
            </a:br>
            <a:endParaRPr lang="en-US" altLang="zh-CN" sz="1200" dirty="0">
              <a:solidFill>
                <a:srgbClr val="333333"/>
              </a:solidFill>
              <a:latin typeface="Arial" panose="020B0604020202020204" pitchFamily="34" charset="0"/>
              <a:cs typeface="Arial" panose="020B0604020202020204" pitchFamily="34" charset="0"/>
            </a:endParaRPr>
          </a:p>
          <a:p>
            <a:pPr marL="342900" indent="-342900" defTabSz="914400">
              <a:buClr>
                <a:schemeClr val="accent2"/>
              </a:buClr>
              <a:buFont typeface="Wingdings" panose="05000000000000000000" pitchFamily="2" charset="2"/>
              <a:buChar char="n"/>
              <a:defRPr/>
            </a:pPr>
            <a:endParaRPr lang="en-US" altLang="zh-CN" sz="1200" dirty="0">
              <a:solidFill>
                <a:srgbClr val="333333"/>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EDEDAC08-096D-4168-BD06-0988465F45BD}" type="slidenum">
              <a:rPr lang="zh-CN" altLang="en-US" smtClean="0"/>
              <a:t>7</a:t>
            </a:fld>
            <a:endParaRPr lang="zh-CN" altLang="en-US"/>
          </a:p>
        </p:txBody>
      </p:sp>
    </p:spTree>
    <p:extLst>
      <p:ext uri="{BB962C8B-B14F-4D97-AF65-F5344CB8AC3E}">
        <p14:creationId xmlns:p14="http://schemas.microsoft.com/office/powerpoint/2010/main" val="1861296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BE582-84D0-18B5-E569-FE2FD2C58E3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8E7CF19-FB0A-53F7-F3D5-D081DD2F5C7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6A39FCB-4A3C-1E57-E02B-67A718CB2F4E}"/>
              </a:ext>
            </a:extLst>
          </p:cNvPr>
          <p:cNvSpPr>
            <a:spLocks noGrp="1"/>
          </p:cNvSpPr>
          <p:nvPr>
            <p:ph type="body" idx="1"/>
          </p:nvPr>
        </p:nvSpPr>
        <p:spPr/>
        <p:txBody>
          <a:bodyPr/>
          <a:lstStyle/>
          <a:p>
            <a:pPr marL="0" indent="0">
              <a:buFont typeface="Arial" panose="020B0604020202020204" pitchFamily="34" charset="0"/>
              <a:buNone/>
            </a:pPr>
            <a:r>
              <a:rPr lang="en-US" altLang="zh-CN" dirty="0">
                <a:solidFill>
                  <a:srgbClr val="374151"/>
                </a:solidFill>
                <a:latin typeface="-apple-system"/>
              </a:rPr>
              <a:t>The ML and RL is mostly used in simulation environments, when comes to real world</a:t>
            </a:r>
            <a:r>
              <a:rPr lang="en-US" altLang="zh-CN" b="0" i="0" dirty="0">
                <a:solidFill>
                  <a:srgbClr val="3C4043"/>
                </a:solidFill>
                <a:effectLst/>
                <a:latin typeface="Roboto" panose="02000000000000000000" pitchFamily="2" charset="0"/>
              </a:rPr>
              <a:t>, there will be some difficulties</a:t>
            </a:r>
            <a:endParaRPr lang="en-US" altLang="zh-CN" dirty="0">
              <a:solidFill>
                <a:srgbClr val="374151"/>
              </a:solidFill>
              <a:latin typeface="-apple-system"/>
            </a:endParaRPr>
          </a:p>
          <a:p>
            <a:pPr marL="0" indent="0">
              <a:buFont typeface="Arial" panose="020B0604020202020204" pitchFamily="34" charset="0"/>
              <a:buNone/>
            </a:pPr>
            <a:r>
              <a:rPr lang="en-US" altLang="zh-CN" dirty="0">
                <a:solidFill>
                  <a:srgbClr val="374151"/>
                </a:solidFill>
                <a:latin typeface="-apple-system"/>
              </a:rPr>
              <a:t>R</a:t>
            </a:r>
            <a:r>
              <a:rPr lang="en-US" altLang="zh-CN" b="0" i="0" dirty="0">
                <a:solidFill>
                  <a:srgbClr val="374151"/>
                </a:solidFill>
                <a:effectLst/>
                <a:latin typeface="-apple-system"/>
              </a:rPr>
              <a:t>eal machines are subject to various errors and deviations,  m</a:t>
            </a:r>
            <a:r>
              <a:rPr lang="en-US" altLang="zh-CN" dirty="0">
                <a:solidFill>
                  <a:srgbClr val="374151"/>
                </a:solidFill>
                <a:latin typeface="-apple-system"/>
              </a:rPr>
              <a:t>achine </a:t>
            </a:r>
            <a:r>
              <a:rPr lang="en-US" altLang="zh-CN" b="0" i="0" dirty="0">
                <a:solidFill>
                  <a:srgbClr val="374151"/>
                </a:solidFill>
                <a:effectLst/>
                <a:latin typeface="-apple-system"/>
              </a:rPr>
              <a:t>states will change gradually over time,  so the environment cannot remain as stable as in a simulated environment.</a:t>
            </a:r>
          </a:p>
          <a:p>
            <a:pPr marL="0" indent="0">
              <a:buFont typeface="Arial" panose="020B0604020202020204" pitchFamily="34" charset="0"/>
              <a:buNone/>
            </a:pPr>
            <a:r>
              <a:rPr lang="en-US" altLang="zh-CN" b="0" i="0" dirty="0">
                <a:solidFill>
                  <a:srgbClr val="374151"/>
                </a:solidFill>
                <a:effectLst/>
                <a:latin typeface="-apple-system"/>
              </a:rPr>
              <a:t>Interacting with real machines is time-consuming, cannot provide massive amounts of training data as quickly as simulated environments.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374151"/>
                </a:solidFill>
                <a:effectLst/>
                <a:latin typeface="-apple-system"/>
              </a:rPr>
              <a:t>So the algorithm we use online must have strong adaptability and high </a:t>
            </a:r>
            <a:r>
              <a:rPr lang="en-US" altLang="zh-CN" b="0" i="0" dirty="0">
                <a:solidFill>
                  <a:srgbClr val="FFFFFF"/>
                </a:solidFill>
                <a:effectLst/>
                <a:latin typeface="Arial" panose="020B0604020202020204" pitchFamily="34" charset="0"/>
              </a:rPr>
              <a:t>data-efficiency. Which means require less data for training.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FFFFFF"/>
                </a:solidFill>
                <a:effectLst/>
                <a:latin typeface="Arial" panose="020B0604020202020204" pitchFamily="34" charset="0"/>
              </a:rPr>
              <a:t>RL can be </a:t>
            </a:r>
            <a:r>
              <a:rPr lang="en-US" altLang="zh-CN" b="0" i="0" dirty="0" err="1">
                <a:solidFill>
                  <a:srgbClr val="FFFFFF"/>
                </a:solidFill>
                <a:effectLst/>
                <a:latin typeface="Arial" panose="020B0604020202020204" pitchFamily="34" charset="0"/>
              </a:rPr>
              <a:t>devided</a:t>
            </a:r>
            <a:r>
              <a:rPr lang="en-US" altLang="zh-CN" b="0" i="0" dirty="0">
                <a:solidFill>
                  <a:srgbClr val="FFFFFF"/>
                </a:solidFill>
                <a:effectLst/>
                <a:latin typeface="Arial" panose="020B0604020202020204" pitchFamily="34" charset="0"/>
                <a:ea typeface="+mn-ea"/>
              </a:rPr>
              <a:t> into model-based and model-free,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111111"/>
                </a:solidFill>
                <a:effectLst/>
                <a:latin typeface="Microsoft YaHei" panose="020B0503020204020204" pitchFamily="34" charset="-122"/>
                <a:ea typeface="Microsoft YaHei" panose="020B0503020204020204" pitchFamily="34" charset="-122"/>
              </a:rPr>
              <a:t>Model-based reinforcement learning algorithms are more </a:t>
            </a:r>
            <a:r>
              <a:rPr lang="en-US" altLang="zh-CN" b="1" i="0" dirty="0">
                <a:solidFill>
                  <a:srgbClr val="111111"/>
                </a:solidFill>
                <a:effectLst/>
                <a:latin typeface="Microsoft YaHei" panose="020B0503020204020204" pitchFamily="34" charset="-122"/>
                <a:ea typeface="Microsoft YaHei" panose="020B0503020204020204" pitchFamily="34" charset="-122"/>
              </a:rPr>
              <a:t>sample efficiency</a:t>
            </a:r>
            <a:r>
              <a:rPr lang="en-US" altLang="zh-CN" b="0" i="0" dirty="0">
                <a:solidFill>
                  <a:srgbClr val="111111"/>
                </a:solidFill>
                <a:effectLst/>
                <a:latin typeface="Microsoft YaHei" panose="020B0503020204020204" pitchFamily="34" charset="-122"/>
                <a:ea typeface="Microsoft YaHei" panose="020B0503020204020204" pitchFamily="34" charset="-122"/>
              </a:rPr>
              <a:t> but only efficiency in stable and noise-free </a:t>
            </a:r>
            <a:r>
              <a:rPr lang="en-US" altLang="zh-CN" b="0" i="0" dirty="0">
                <a:solidFill>
                  <a:srgbClr val="333333"/>
                </a:solidFill>
                <a:effectLst/>
                <a:latin typeface="Arial" panose="020B0604020202020204" pitchFamily="34" charset="0"/>
              </a:rPr>
              <a:t>environments. Comes to model free RL, Q-learning is a kind of model-free algorithm only works in discrete action space, but Its more data efficient and  easy to adjust. Compare to the policy optimization algorithms TD3 which can operate in a continuous action space, it shows about 5 times of data efficiency.  So we use q-learning as the main algorithm</a:t>
            </a:r>
            <a:endParaRPr lang="zh-CN" altLang="en-US" dirty="0"/>
          </a:p>
        </p:txBody>
      </p:sp>
      <p:sp>
        <p:nvSpPr>
          <p:cNvPr id="4" name="灯片编号占位符 3">
            <a:extLst>
              <a:ext uri="{FF2B5EF4-FFF2-40B4-BE49-F238E27FC236}">
                <a16:creationId xmlns:a16="http://schemas.microsoft.com/office/drawing/2014/main" id="{FF04D66C-6A28-FF77-45BD-447D60D97F51}"/>
              </a:ext>
            </a:extLst>
          </p:cNvPr>
          <p:cNvSpPr>
            <a:spLocks noGrp="1"/>
          </p:cNvSpPr>
          <p:nvPr>
            <p:ph type="sldNum" sz="quarter" idx="5"/>
          </p:nvPr>
        </p:nvSpPr>
        <p:spPr/>
        <p:txBody>
          <a:bodyPr/>
          <a:lstStyle/>
          <a:p>
            <a:fld id="{EDEDAC08-096D-4168-BD06-0988465F45BD}" type="slidenum">
              <a:rPr lang="zh-CN" altLang="en-US" smtClean="0"/>
              <a:t>8</a:t>
            </a:fld>
            <a:endParaRPr lang="zh-CN" altLang="en-US"/>
          </a:p>
        </p:txBody>
      </p:sp>
    </p:spTree>
    <p:extLst>
      <p:ext uri="{BB962C8B-B14F-4D97-AF65-F5344CB8AC3E}">
        <p14:creationId xmlns:p14="http://schemas.microsoft.com/office/powerpoint/2010/main" val="4046143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algorithm we use is Deep</a:t>
                </a:r>
                <a:r>
                  <a:rPr lang="en-US" altLang="zh-CN" baseline="0" dirty="0"/>
                  <a:t> Q learning. </a:t>
                </a:r>
                <a:r>
                  <a:rPr lang="en-US" altLang="zh-CN" dirty="0"/>
                  <a:t>The kernel of Deep-Q-learning is a Q-neural </a:t>
                </a:r>
                <a:r>
                  <a:rPr lang="en-US" altLang="zh-CN" dirty="0" err="1"/>
                  <a:t>Network</a:t>
                </a:r>
                <a:r>
                  <a:rPr lang="en-US" altLang="zh-CN" baseline="0" dirty="0" err="1"/>
                  <a:t>.The</a:t>
                </a:r>
                <a:r>
                  <a:rPr lang="en-US" altLang="zh-CN" baseline="0" dirty="0"/>
                  <a:t> neural network</a:t>
                </a:r>
                <a:r>
                  <a:rPr lang="en-US" altLang="zh-CN" dirty="0"/>
                  <a:t> input with the observation state and output with Q-value for each action at observed state, For each step ,The agent take a  observation and calculate Q-value of each action ,</a:t>
                </a:r>
                <a:r>
                  <a:rPr lang="en-US" altLang="zh-CN" dirty="0">
                    <a:solidFill>
                      <a:prstClr val="black"/>
                    </a:solidFill>
                    <a:latin typeface="Arial" panose="020B0604020202020204" pitchFamily="34" charset="0"/>
                    <a:cs typeface="Arial" panose="020B0604020202020204" pitchFamily="34" charset="0"/>
                  </a:rPr>
                  <a:t> Choose the action with greatest </a:t>
                </a:r>
                <a14:m>
                  <m:oMath xmlns:m="http://schemas.openxmlformats.org/officeDocument/2006/math">
                    <m:r>
                      <a:rPr lang="en-US" altLang="zh-CN" b="0" i="1" dirty="0" smtClean="0">
                        <a:solidFill>
                          <a:prstClr val="black"/>
                        </a:solidFill>
                        <a:latin typeface="Cambria Math" panose="02040503050406030204" pitchFamily="18" charset="0"/>
                      </a:rPr>
                      <m:t>𝑄</m:t>
                    </m:r>
                    <m:r>
                      <m:rPr>
                        <m:sty m:val="p"/>
                      </m:rPr>
                      <a:rPr lang="en-US" altLang="zh-CN" b="0" i="1" dirty="0" smtClean="0">
                        <a:solidFill>
                          <a:prstClr val="black"/>
                        </a:solidFill>
                        <a:latin typeface="Cambria Math" panose="02040503050406030204" pitchFamily="18" charset="0"/>
                      </a:rPr>
                      <m:t>value</m:t>
                    </m:r>
                  </m:oMath>
                </a14:m>
                <a:r>
                  <a:rPr lang="en-US" altLang="zh-CN" dirty="0">
                    <a:solidFill>
                      <a:prstClr val="black"/>
                    </a:solidFill>
                    <a:latin typeface="Arial" panose="020B0604020202020204" pitchFamily="34" charset="0"/>
                    <a:cs typeface="Arial" panose="020B0604020202020204" pitchFamily="34" charset="0"/>
                  </a:rPr>
                  <a:t>,</a:t>
                </a:r>
                <a:r>
                  <a:rPr lang="zh-CN" altLang="en-US" dirty="0">
                    <a:solidFill>
                      <a:prstClr val="black"/>
                    </a:solidFill>
                    <a:latin typeface="Arial" panose="020B0604020202020204" pitchFamily="34" charset="0"/>
                    <a:cs typeface="Arial" panose="020B0604020202020204" pitchFamily="34" charset="0"/>
                  </a:rPr>
                  <a:t> </a:t>
                </a:r>
                <a:r>
                  <a:rPr lang="en-US" altLang="zh-CN" dirty="0">
                    <a:solidFill>
                      <a:prstClr val="black"/>
                    </a:solidFill>
                    <a:latin typeface="Arial" panose="020B0604020202020204" pitchFamily="34" charset="0"/>
                    <a:cs typeface="Arial" panose="020B0604020202020204" pitchFamily="34" charset="0"/>
                  </a:rPr>
                  <a:t>or choose random actions for exploration</a:t>
                </a:r>
                <a:r>
                  <a:rPr lang="zh-CN" altLang="en-US" dirty="0">
                    <a:solidFill>
                      <a:prstClr val="black"/>
                    </a:solidFill>
                    <a:latin typeface="Arial" panose="020B0604020202020204" pitchFamily="34" charset="0"/>
                    <a:cs typeface="Arial" panose="020B0604020202020204" pitchFamily="34" charset="0"/>
                  </a:rPr>
                  <a:t>。</a:t>
                </a:r>
                <a:endParaRPr lang="en-US" altLang="zh-CN" dirty="0">
                  <a:solidFill>
                    <a:prstClr val="black"/>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i="0" dirty="0">
                    <a:solidFill>
                      <a:prstClr val="black"/>
                    </a:solidFill>
                    <a:effectLst/>
                    <a:latin typeface="Arial" panose="020B0604020202020204" pitchFamily="34" charset="0"/>
                    <a:cs typeface="Arial" panose="020B0604020202020204" pitchFamily="34" charset="0"/>
                  </a:rPr>
                  <a:t>after take the action ,we will get a new state and a reward.  then get a set  of training data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i="0" dirty="0">
                    <a:solidFill>
                      <a:prstClr val="black"/>
                    </a:solidFill>
                    <a:effectLst/>
                    <a:latin typeface="Arial" panose="020B0604020202020204" pitchFamily="34" charset="0"/>
                    <a:cs typeface="Arial" panose="020B0604020202020204" pitchFamily="34" charset="0"/>
                  </a:rPr>
                  <a:t>,the </a:t>
                </a:r>
                <a:r>
                  <a:rPr lang="en-US" altLang="zh-CN" i="0" dirty="0">
                    <a:solidFill>
                      <a:srgbClr val="333333"/>
                    </a:solidFill>
                    <a:effectLst/>
                    <a:latin typeface="Arial" panose="020B0604020202020204" pitchFamily="34" charset="0"/>
                    <a:cs typeface="Arial" panose="020B0604020202020204" pitchFamily="34" charset="0"/>
                  </a:rPr>
                  <a:t>NN will be update follow the </a:t>
                </a:r>
                <a:r>
                  <a:rPr lang="en-US" altLang="zh-CN" i="0" dirty="0" err="1">
                    <a:solidFill>
                      <a:srgbClr val="333333"/>
                    </a:solidFill>
                    <a:effectLst/>
                    <a:latin typeface="Arial" panose="020B0604020202020204" pitchFamily="34" charset="0"/>
                    <a:cs typeface="Arial" panose="020B0604020202020204" pitchFamily="34" charset="0"/>
                  </a:rPr>
                  <a:t>updata</a:t>
                </a:r>
                <a:r>
                  <a:rPr lang="en-US" altLang="zh-CN" i="0" dirty="0">
                    <a:solidFill>
                      <a:srgbClr val="333333"/>
                    </a:solidFill>
                    <a:effectLst/>
                    <a:latin typeface="Arial" panose="020B0604020202020204" pitchFamily="34" charset="0"/>
                    <a:cs typeface="Arial" panose="020B0604020202020204" pitchFamily="34" charset="0"/>
                  </a:rPr>
                  <a:t> Equation using the sorted history data.</a:t>
                </a:r>
                <a:endParaRPr lang="zh-CN" altLang="en-US" dirty="0"/>
              </a:p>
            </p:txBody>
          </p:sp>
        </mc:Choice>
        <mc:Fallback xmlns="">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algorithm we use is Deep</a:t>
                </a:r>
                <a:r>
                  <a:rPr lang="en-US" altLang="zh-CN" baseline="0" dirty="0"/>
                  <a:t> Q learning. </a:t>
                </a:r>
                <a:r>
                  <a:rPr lang="en-US" altLang="zh-CN" dirty="0"/>
                  <a:t>The kernel of Deep-Q-learning is a Q-neural Network, so it</a:t>
                </a:r>
                <a:r>
                  <a:rPr lang="en-US" altLang="zh-CN" baseline="0" dirty="0"/>
                  <a:t> is always called DQN .The neural network</a:t>
                </a:r>
                <a:r>
                  <a:rPr lang="en-US" altLang="zh-CN" dirty="0"/>
                  <a:t> input with the observation state and output with Q-value for each action at observed state, The Q value means the quality of a state\action pair.</a:t>
                </a:r>
                <a:r>
                  <a:rPr lang="zh-CN" altLang="en-US" dirty="0"/>
                  <a:t> </a:t>
                </a:r>
                <a:r>
                  <a:rPr lang="en-US" altLang="zh-CN" dirty="0"/>
                  <a:t>For each step ,The agent take a  observation and calculate Q-value of each action ,</a:t>
                </a:r>
                <a:r>
                  <a:rPr lang="en-US" altLang="zh-CN" dirty="0">
                    <a:solidFill>
                      <a:prstClr val="black"/>
                    </a:solidFill>
                    <a:latin typeface="Arial" panose="020B0604020202020204" pitchFamily="34" charset="0"/>
                    <a:cs typeface="Arial" panose="020B0604020202020204" pitchFamily="34" charset="0"/>
                  </a:rPr>
                  <a:t> Choose the action with greatest </a:t>
                </a:r>
                <a:r>
                  <a:rPr lang="en-US" altLang="zh-CN" b="0" i="0" dirty="0">
                    <a:solidFill>
                      <a:prstClr val="black"/>
                    </a:solidFill>
                    <a:latin typeface="Cambria Math" panose="02040503050406030204" pitchFamily="18" charset="0"/>
                  </a:rPr>
                  <a:t>𝑄value</a:t>
                </a:r>
                <a:r>
                  <a:rPr lang="en-US" altLang="zh-CN" dirty="0">
                    <a:solidFill>
                      <a:prstClr val="black"/>
                    </a:solidFill>
                    <a:latin typeface="Arial" panose="020B0604020202020204" pitchFamily="34" charset="0"/>
                    <a:cs typeface="Arial" panose="020B0604020202020204" pitchFamily="34" charset="0"/>
                  </a:rPr>
                  <a:t>,</a:t>
                </a:r>
                <a:r>
                  <a:rPr lang="zh-CN" altLang="en-US" dirty="0">
                    <a:solidFill>
                      <a:prstClr val="black"/>
                    </a:solidFill>
                    <a:latin typeface="Arial" panose="020B0604020202020204" pitchFamily="34" charset="0"/>
                    <a:cs typeface="Arial" panose="020B0604020202020204" pitchFamily="34" charset="0"/>
                  </a:rPr>
                  <a:t> </a:t>
                </a:r>
                <a:r>
                  <a:rPr lang="en-US" altLang="zh-CN" dirty="0">
                    <a:solidFill>
                      <a:prstClr val="black"/>
                    </a:solidFill>
                    <a:latin typeface="Arial" panose="020B0604020202020204" pitchFamily="34" charset="0"/>
                    <a:cs typeface="Arial" panose="020B0604020202020204" pitchFamily="34" charset="0"/>
                  </a:rPr>
                  <a:t>or choose random actions with a small probability for exploration</a:t>
                </a:r>
                <a:r>
                  <a:rPr lang="zh-CN" altLang="en-US" dirty="0">
                    <a:solidFill>
                      <a:prstClr val="black"/>
                    </a:solidFill>
                    <a:latin typeface="Arial" panose="020B0604020202020204" pitchFamily="34" charset="0"/>
                    <a:cs typeface="Arial" panose="020B0604020202020204" pitchFamily="34" charset="0"/>
                  </a:rPr>
                  <a:t>。</a:t>
                </a:r>
                <a:endParaRPr lang="en-US" altLang="zh-CN" i="0" dirty="0">
                  <a:solidFill>
                    <a:srgbClr val="333333"/>
                  </a:solidFill>
                  <a:effectLst/>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i="0" dirty="0">
                    <a:solidFill>
                      <a:srgbClr val="333333"/>
                    </a:solidFill>
                    <a:effectLst/>
                    <a:latin typeface="Arial" panose="020B0604020202020204" pitchFamily="34" charset="0"/>
                    <a:cs typeface="Arial" panose="020B0604020202020204" pitchFamily="34" charset="0"/>
                  </a:rPr>
                  <a:t>The NN will be update every few steps follow the bellman optimality Equation .</a:t>
                </a:r>
                <a:endParaRPr lang="zh-CN" altLang="en-US" dirty="0"/>
              </a:p>
            </p:txBody>
          </p:sp>
        </mc:Fallback>
      </mc:AlternateContent>
      <p:sp>
        <p:nvSpPr>
          <p:cNvPr id="4" name="灯片编号占位符 3"/>
          <p:cNvSpPr>
            <a:spLocks noGrp="1"/>
          </p:cNvSpPr>
          <p:nvPr>
            <p:ph type="sldNum" sz="quarter" idx="5"/>
          </p:nvPr>
        </p:nvSpPr>
        <p:spPr/>
        <p:txBody>
          <a:bodyPr/>
          <a:lstStyle/>
          <a:p>
            <a:fld id="{EDEDAC08-096D-4168-BD06-0988465F45BD}" type="slidenum">
              <a:rPr lang="zh-CN" altLang="en-US" smtClean="0"/>
              <a:t>9</a:t>
            </a:fld>
            <a:endParaRPr lang="zh-CN" altLang="en-US"/>
          </a:p>
        </p:txBody>
      </p:sp>
    </p:spTree>
    <p:extLst>
      <p:ext uri="{BB962C8B-B14F-4D97-AF65-F5344CB8AC3E}">
        <p14:creationId xmlns:p14="http://schemas.microsoft.com/office/powerpoint/2010/main" val="3519971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4D6DFD2-B131-47F4-8883-3F4F41EBD22C}" type="datetime1">
              <a:rPr lang="zh-CN" altLang="en-US" smtClean="0"/>
              <a:t>2025/3/6</a:t>
            </a:fld>
            <a:endParaRPr lang="zh-CN" altLang="en-US"/>
          </a:p>
        </p:txBody>
      </p:sp>
      <p:sp>
        <p:nvSpPr>
          <p:cNvPr id="5" name="Footer Placeholder 4"/>
          <p:cNvSpPr>
            <a:spLocks noGrp="1"/>
          </p:cNvSpPr>
          <p:nvPr>
            <p:ph type="ftr" sz="quarter" idx="11"/>
          </p:nvPr>
        </p:nvSpPr>
        <p:spPr/>
        <p:txBody>
          <a:bodyPr/>
          <a:lstStyle/>
          <a:p>
            <a:r>
              <a:rPr lang="en-US" altLang="zh-CN"/>
              <a:t>Jiaqi Fan, Institute of High Energy Physics(IHEP)</a:t>
            </a:r>
            <a:endParaRPr lang="zh-CN" altLang="en-US"/>
          </a:p>
        </p:txBody>
      </p:sp>
      <p:sp>
        <p:nvSpPr>
          <p:cNvPr id="6" name="Slide Number Placeholder 5"/>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1337438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0D813CA7-1811-47E9-B482-1BBAD4C2F446}" type="datetime1">
              <a:rPr lang="zh-CN" altLang="en-US" smtClean="0"/>
              <a:t>2025/3/6</a:t>
            </a:fld>
            <a:endParaRPr lang="zh-CN" altLang="en-US"/>
          </a:p>
        </p:txBody>
      </p:sp>
      <p:sp>
        <p:nvSpPr>
          <p:cNvPr id="5" name="Footer Placeholder 4"/>
          <p:cNvSpPr>
            <a:spLocks noGrp="1"/>
          </p:cNvSpPr>
          <p:nvPr>
            <p:ph type="ftr" sz="quarter" idx="11"/>
          </p:nvPr>
        </p:nvSpPr>
        <p:spPr/>
        <p:txBody>
          <a:bodyPr/>
          <a:lstStyle/>
          <a:p>
            <a:r>
              <a:rPr lang="en-US" altLang="zh-CN"/>
              <a:t>Jiaqi Fan, Institute of High Energy Physics(IHEP)</a:t>
            </a:r>
            <a:endParaRPr lang="zh-CN" altLang="en-US"/>
          </a:p>
        </p:txBody>
      </p:sp>
      <p:sp>
        <p:nvSpPr>
          <p:cNvPr id="6" name="Slide Number Placeholder 5"/>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1815793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5740A4C-8F31-4E16-BBB1-1AF86A42DC4D}" type="datetime1">
              <a:rPr lang="zh-CN" altLang="en-US" smtClean="0"/>
              <a:t>2025/3/6</a:t>
            </a:fld>
            <a:endParaRPr lang="zh-CN" altLang="en-US"/>
          </a:p>
        </p:txBody>
      </p:sp>
      <p:sp>
        <p:nvSpPr>
          <p:cNvPr id="5" name="Footer Placeholder 4"/>
          <p:cNvSpPr>
            <a:spLocks noGrp="1"/>
          </p:cNvSpPr>
          <p:nvPr>
            <p:ph type="ftr" sz="quarter" idx="11"/>
          </p:nvPr>
        </p:nvSpPr>
        <p:spPr/>
        <p:txBody>
          <a:bodyPr/>
          <a:lstStyle/>
          <a:p>
            <a:r>
              <a:rPr lang="en-US" altLang="zh-CN"/>
              <a:t>Jiaqi Fan, Institute of High Energy Physics(IHEP)</a:t>
            </a:r>
            <a:endParaRPr lang="zh-CN" altLang="en-US"/>
          </a:p>
        </p:txBody>
      </p:sp>
      <p:sp>
        <p:nvSpPr>
          <p:cNvPr id="6" name="Slide Number Placeholder 5"/>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2450008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E77A336-4218-4697-BA6A-C3BE10CCCB49}" type="datetime1">
              <a:rPr lang="zh-CN" altLang="en-US" smtClean="0"/>
              <a:t>2025/3/6</a:t>
            </a:fld>
            <a:endParaRPr lang="zh-CN" altLang="en-US"/>
          </a:p>
        </p:txBody>
      </p:sp>
      <p:sp>
        <p:nvSpPr>
          <p:cNvPr id="5" name="Footer Placeholder 4"/>
          <p:cNvSpPr>
            <a:spLocks noGrp="1"/>
          </p:cNvSpPr>
          <p:nvPr>
            <p:ph type="ftr" sz="quarter" idx="11"/>
          </p:nvPr>
        </p:nvSpPr>
        <p:spPr/>
        <p:txBody>
          <a:bodyPr/>
          <a:lstStyle/>
          <a:p>
            <a:r>
              <a:rPr lang="en-US" altLang="zh-CN"/>
              <a:t>Jiaqi Fan, Institute of High Energy Physics(IHEP)</a:t>
            </a:r>
            <a:endParaRPr lang="zh-CN" altLang="en-US"/>
          </a:p>
        </p:txBody>
      </p:sp>
      <p:sp>
        <p:nvSpPr>
          <p:cNvPr id="6" name="Slide Number Placeholder 5"/>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170624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94D7F906-94F5-4D47-A479-03212C91EB01}" type="datetime1">
              <a:rPr lang="zh-CN" altLang="en-US" smtClean="0"/>
              <a:t>2025/3/6</a:t>
            </a:fld>
            <a:endParaRPr lang="zh-CN" altLang="en-US"/>
          </a:p>
        </p:txBody>
      </p:sp>
      <p:sp>
        <p:nvSpPr>
          <p:cNvPr id="5" name="Footer Placeholder 4"/>
          <p:cNvSpPr>
            <a:spLocks noGrp="1"/>
          </p:cNvSpPr>
          <p:nvPr>
            <p:ph type="ftr" sz="quarter" idx="11"/>
          </p:nvPr>
        </p:nvSpPr>
        <p:spPr/>
        <p:txBody>
          <a:bodyPr/>
          <a:lstStyle/>
          <a:p>
            <a:r>
              <a:rPr lang="en-US" altLang="zh-CN"/>
              <a:t>Jiaqi Fan, Institute of High Energy Physics(IHEP)</a:t>
            </a:r>
            <a:endParaRPr lang="zh-CN" altLang="en-US"/>
          </a:p>
        </p:txBody>
      </p:sp>
      <p:sp>
        <p:nvSpPr>
          <p:cNvPr id="6" name="Slide Number Placeholder 5"/>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374510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10B3A65B-4876-48E9-B101-0E0B8F87B063}" type="datetime1">
              <a:rPr lang="zh-CN" altLang="en-US" smtClean="0"/>
              <a:t>2025/3/6</a:t>
            </a:fld>
            <a:endParaRPr lang="zh-CN" altLang="en-US"/>
          </a:p>
        </p:txBody>
      </p:sp>
      <p:sp>
        <p:nvSpPr>
          <p:cNvPr id="6" name="Footer Placeholder 5"/>
          <p:cNvSpPr>
            <a:spLocks noGrp="1"/>
          </p:cNvSpPr>
          <p:nvPr>
            <p:ph type="ftr" sz="quarter" idx="11"/>
          </p:nvPr>
        </p:nvSpPr>
        <p:spPr/>
        <p:txBody>
          <a:bodyPr/>
          <a:lstStyle/>
          <a:p>
            <a:r>
              <a:rPr lang="en-US" altLang="zh-CN"/>
              <a:t>Jiaqi Fan, Institute of High Energy Physics(IHEP)</a:t>
            </a:r>
            <a:endParaRPr lang="zh-CN" altLang="en-US"/>
          </a:p>
        </p:txBody>
      </p:sp>
      <p:sp>
        <p:nvSpPr>
          <p:cNvPr id="7" name="Slide Number Placeholder 6"/>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4031847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5E9F7462-F78E-4372-BD69-90353FCAC616}" type="datetime1">
              <a:rPr lang="zh-CN" altLang="en-US" smtClean="0"/>
              <a:t>2025/3/6</a:t>
            </a:fld>
            <a:endParaRPr lang="zh-CN" altLang="en-US"/>
          </a:p>
        </p:txBody>
      </p:sp>
      <p:sp>
        <p:nvSpPr>
          <p:cNvPr id="8" name="Footer Placeholder 7"/>
          <p:cNvSpPr>
            <a:spLocks noGrp="1"/>
          </p:cNvSpPr>
          <p:nvPr>
            <p:ph type="ftr" sz="quarter" idx="11"/>
          </p:nvPr>
        </p:nvSpPr>
        <p:spPr/>
        <p:txBody>
          <a:bodyPr/>
          <a:lstStyle/>
          <a:p>
            <a:r>
              <a:rPr lang="en-US" altLang="zh-CN"/>
              <a:t>Jiaqi Fan, Institute of High Energy Physics(IHEP)</a:t>
            </a:r>
            <a:endParaRPr lang="zh-CN" altLang="en-US"/>
          </a:p>
        </p:txBody>
      </p:sp>
      <p:sp>
        <p:nvSpPr>
          <p:cNvPr id="9" name="Slide Number Placeholder 8"/>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3032055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1C955119-FB66-4BA9-9B8D-44F74C11A104}" type="datetime1">
              <a:rPr lang="zh-CN" altLang="en-US" smtClean="0"/>
              <a:t>2025/3/6</a:t>
            </a:fld>
            <a:endParaRPr lang="zh-CN" altLang="en-US"/>
          </a:p>
        </p:txBody>
      </p:sp>
      <p:sp>
        <p:nvSpPr>
          <p:cNvPr id="4" name="Footer Placeholder 3"/>
          <p:cNvSpPr>
            <a:spLocks noGrp="1"/>
          </p:cNvSpPr>
          <p:nvPr>
            <p:ph type="ftr" sz="quarter" idx="11"/>
          </p:nvPr>
        </p:nvSpPr>
        <p:spPr/>
        <p:txBody>
          <a:bodyPr/>
          <a:lstStyle/>
          <a:p>
            <a:r>
              <a:rPr lang="en-US" altLang="zh-CN"/>
              <a:t>Jiaqi Fan, Institute of High Energy Physics(IHEP)</a:t>
            </a:r>
            <a:endParaRPr lang="zh-CN" altLang="en-US"/>
          </a:p>
        </p:txBody>
      </p:sp>
      <p:sp>
        <p:nvSpPr>
          <p:cNvPr id="5" name="Slide Number Placeholder 4"/>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157724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3497B9-D547-4511-AB4D-AF5A34EAF3F1}" type="datetime1">
              <a:rPr lang="zh-CN" altLang="en-US" smtClean="0"/>
              <a:t>2025/3/6</a:t>
            </a:fld>
            <a:endParaRPr lang="zh-CN" altLang="en-US"/>
          </a:p>
        </p:txBody>
      </p:sp>
      <p:sp>
        <p:nvSpPr>
          <p:cNvPr id="3" name="Footer Placeholder 2"/>
          <p:cNvSpPr>
            <a:spLocks noGrp="1"/>
          </p:cNvSpPr>
          <p:nvPr>
            <p:ph type="ftr" sz="quarter" idx="11"/>
          </p:nvPr>
        </p:nvSpPr>
        <p:spPr/>
        <p:txBody>
          <a:bodyPr/>
          <a:lstStyle/>
          <a:p>
            <a:r>
              <a:rPr lang="en-US" altLang="zh-CN"/>
              <a:t>Jiaqi Fan, Institute of High Energy Physics(IHEP)</a:t>
            </a:r>
            <a:endParaRPr lang="zh-CN" altLang="en-US"/>
          </a:p>
        </p:txBody>
      </p:sp>
      <p:sp>
        <p:nvSpPr>
          <p:cNvPr id="4" name="Slide Number Placeholder 3"/>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3192262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94B5D20-8BFB-433B-9CC1-428CCF061411}" type="datetime1">
              <a:rPr lang="zh-CN" altLang="en-US" smtClean="0"/>
              <a:t>2025/3/6</a:t>
            </a:fld>
            <a:endParaRPr lang="zh-CN" altLang="en-US"/>
          </a:p>
        </p:txBody>
      </p:sp>
      <p:sp>
        <p:nvSpPr>
          <p:cNvPr id="6" name="Footer Placeholder 5"/>
          <p:cNvSpPr>
            <a:spLocks noGrp="1"/>
          </p:cNvSpPr>
          <p:nvPr>
            <p:ph type="ftr" sz="quarter" idx="11"/>
          </p:nvPr>
        </p:nvSpPr>
        <p:spPr/>
        <p:txBody>
          <a:bodyPr/>
          <a:lstStyle/>
          <a:p>
            <a:r>
              <a:rPr lang="en-US" altLang="zh-CN"/>
              <a:t>Jiaqi Fan, Institute of High Energy Physics(IHEP)</a:t>
            </a:r>
            <a:endParaRPr lang="zh-CN" altLang="en-US"/>
          </a:p>
        </p:txBody>
      </p:sp>
      <p:sp>
        <p:nvSpPr>
          <p:cNvPr id="7" name="Slide Number Placeholder 6"/>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339812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EDBBBA8A-373B-46A2-9EA8-EE5CD5949A00}" type="datetime1">
              <a:rPr lang="zh-CN" altLang="en-US" smtClean="0"/>
              <a:t>2025/3/6</a:t>
            </a:fld>
            <a:endParaRPr lang="zh-CN" altLang="en-US"/>
          </a:p>
        </p:txBody>
      </p:sp>
      <p:sp>
        <p:nvSpPr>
          <p:cNvPr id="6" name="Footer Placeholder 5"/>
          <p:cNvSpPr>
            <a:spLocks noGrp="1"/>
          </p:cNvSpPr>
          <p:nvPr>
            <p:ph type="ftr" sz="quarter" idx="11"/>
          </p:nvPr>
        </p:nvSpPr>
        <p:spPr/>
        <p:txBody>
          <a:bodyPr/>
          <a:lstStyle/>
          <a:p>
            <a:r>
              <a:rPr lang="en-US" altLang="zh-CN"/>
              <a:t>Jiaqi Fan, Institute of High Energy Physics(IHEP)</a:t>
            </a:r>
            <a:endParaRPr lang="zh-CN" altLang="en-US"/>
          </a:p>
        </p:txBody>
      </p:sp>
      <p:sp>
        <p:nvSpPr>
          <p:cNvPr id="7" name="Slide Number Placeholder 6"/>
          <p:cNvSpPr>
            <a:spLocks noGrp="1"/>
          </p:cNvSpPr>
          <p:nvPr>
            <p:ph type="sldNum" sz="quarter" idx="12"/>
          </p:nvPr>
        </p:nvSpPr>
        <p:spPr/>
        <p:txBody>
          <a:body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2905309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C95AE-E437-4ABE-96F7-E813753577F5}" type="datetime1">
              <a:rPr lang="zh-CN" altLang="en-US" smtClean="0"/>
              <a:t>2025/3/6</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a:t>Jiaqi Fan, Institute of High Energy Physics(IHEP)</a:t>
            </a: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8C80BB-7A26-49DC-9499-BD9798AF4734}" type="slidenum">
              <a:rPr lang="zh-CN" altLang="en-US" smtClean="0"/>
              <a:t>‹#›</a:t>
            </a:fld>
            <a:endParaRPr lang="zh-CN" altLang="en-US"/>
          </a:p>
        </p:txBody>
      </p:sp>
    </p:spTree>
    <p:extLst>
      <p:ext uri="{BB962C8B-B14F-4D97-AF65-F5344CB8AC3E}">
        <p14:creationId xmlns:p14="http://schemas.microsoft.com/office/powerpoint/2010/main" val="4748042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5.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9.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9.pn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40.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png"/><Relationship Id="rId5" Type="http://schemas.microsoft.com/office/2007/relationships/hdphoto" Target="../media/hdphoto1.wdp"/><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gif"/><Relationship Id="rId5" Type="http://schemas.openxmlformats.org/officeDocument/2006/relationships/image" Target="../media/image13.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svg"/><Relationship Id="rId4" Type="http://schemas.microsoft.com/office/2007/relationships/hdphoto" Target="../media/hdphoto1.wdp"/><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20.png"/><Relationship Id="rId3" Type="http://schemas.openxmlformats.org/officeDocument/2006/relationships/image" Target="../media/image23.png"/><Relationship Id="rId7" Type="http://schemas.openxmlformats.org/officeDocument/2006/relationships/image" Target="../media/image21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4.png"/><Relationship Id="rId5" Type="http://schemas.microsoft.com/office/2007/relationships/hdphoto" Target="../media/hdphoto1.wdp"/><Relationship Id="rId4" Type="http://schemas.openxmlformats.org/officeDocument/2006/relationships/image" Target="../media/image1.png"/><Relationship Id="rId9" Type="http://schemas.openxmlformats.org/officeDocument/2006/relationships/image" Target="../media/image2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中科院高能物理研究所教育处">
            <a:extLst>
              <a:ext uri="{FF2B5EF4-FFF2-40B4-BE49-F238E27FC236}">
                <a16:creationId xmlns:a16="http://schemas.microsoft.com/office/drawing/2014/main" id="{C09BC862-DDC4-82D1-896B-AA06DF04A7D1}"/>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33444" y="6049559"/>
            <a:ext cx="1302321" cy="737332"/>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id="{3F2EF9E2-B13E-9271-0D6D-CF1B5922DD59}"/>
              </a:ext>
            </a:extLst>
          </p:cNvPr>
          <p:cNvPicPr>
            <a:picLocks noChangeAspect="1"/>
          </p:cNvPicPr>
          <p:nvPr/>
        </p:nvPicPr>
        <p:blipFill>
          <a:blip r:embed="rId5"/>
          <a:stretch>
            <a:fillRect/>
          </a:stretch>
        </p:blipFill>
        <p:spPr>
          <a:xfrm>
            <a:off x="1604441" y="6135244"/>
            <a:ext cx="3386651" cy="715261"/>
          </a:xfrm>
          <a:prstGeom prst="rect">
            <a:avLst/>
          </a:prstGeom>
        </p:spPr>
      </p:pic>
      <p:sp>
        <p:nvSpPr>
          <p:cNvPr id="6" name="AutoShape 2">
            <a:extLst>
              <a:ext uri="{FF2B5EF4-FFF2-40B4-BE49-F238E27FC236}">
                <a16:creationId xmlns:a16="http://schemas.microsoft.com/office/drawing/2014/main" id="{EF0CDF92-79D3-43FB-5123-5486FA862AC3}"/>
              </a:ext>
            </a:extLst>
          </p:cNvPr>
          <p:cNvSpPr>
            <a:spLocks noGrp="1" noChangeAspect="1" noChangeArrowheads="1"/>
          </p:cNvSpPr>
          <p:nvPr>
            <p:ph type="ctrTitle"/>
          </p:nvPr>
        </p:nvSpPr>
        <p:spPr bwMode="auto">
          <a:xfrm>
            <a:off x="317285" y="2880055"/>
            <a:ext cx="9705603" cy="7373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rtlCol="0" anchor="t" anchorCtr="0" compatLnSpc="1">
            <a:prstTxWarp prst="textNoShape">
              <a:avLst/>
            </a:prstTxWarp>
            <a:noAutofit/>
          </a:bodyPr>
          <a:lstStyle/>
          <a:p>
            <a:pPr algn="l"/>
            <a:r>
              <a:rPr lang="en-US" altLang="zh-CN" sz="3600" b="0" i="1" dirty="0">
                <a:solidFill>
                  <a:srgbClr val="555555"/>
                </a:solidFill>
                <a:effectLst/>
                <a:latin typeface="Roboto" panose="020F0502020204030204" pitchFamily="2" charset="0"/>
              </a:rPr>
              <a:t>Online reinforcement learning control of beam collision at IP for BEPCII</a:t>
            </a:r>
            <a:endParaRPr lang="zh-CN" altLang="en-US" sz="3600" dirty="0"/>
          </a:p>
        </p:txBody>
      </p:sp>
      <p:sp>
        <p:nvSpPr>
          <p:cNvPr id="8" name="文本框 7">
            <a:extLst>
              <a:ext uri="{FF2B5EF4-FFF2-40B4-BE49-F238E27FC236}">
                <a16:creationId xmlns:a16="http://schemas.microsoft.com/office/drawing/2014/main" id="{A114AAEE-2FFB-51AE-4E82-17B3C5FDEDD5}"/>
              </a:ext>
            </a:extLst>
          </p:cNvPr>
          <p:cNvSpPr txBox="1"/>
          <p:nvPr/>
        </p:nvSpPr>
        <p:spPr>
          <a:xfrm>
            <a:off x="4527273" y="4726120"/>
            <a:ext cx="7389920" cy="1384995"/>
          </a:xfrm>
          <a:prstGeom prst="rect">
            <a:avLst/>
          </a:prstGeom>
          <a:noFill/>
        </p:spPr>
        <p:txBody>
          <a:bodyPr wrap="square">
            <a:spAutoFit/>
          </a:bodyPr>
          <a:lstStyle/>
          <a:p>
            <a:r>
              <a:rPr lang="en-US" altLang="zh-CN" sz="2000" dirty="0">
                <a:latin typeface="Roboto" panose="02000000000000000000" pitchFamily="2" charset="0"/>
                <a:ea typeface="Roboto" panose="02000000000000000000" pitchFamily="2" charset="0"/>
                <a:cs typeface="Roboto" panose="02000000000000000000" pitchFamily="2" charset="0"/>
              </a:rPr>
              <a:t>Jiaqi Fan, Institute of High energy physics</a:t>
            </a:r>
          </a:p>
          <a:p>
            <a:endParaRPr lang="en-US" altLang="zh-CN" sz="2000" dirty="0">
              <a:latin typeface="Roboto" panose="02000000000000000000" pitchFamily="2" charset="0"/>
              <a:ea typeface="Roboto" panose="02000000000000000000" pitchFamily="2" charset="0"/>
              <a:cs typeface="Roboto" panose="02000000000000000000" pitchFamily="2" charset="0"/>
            </a:endParaRPr>
          </a:p>
          <a:p>
            <a:r>
              <a:rPr lang="en-US" altLang="zh-CN" sz="2400" b="0" i="0" dirty="0">
                <a:solidFill>
                  <a:srgbClr val="000000"/>
                </a:solidFill>
                <a:effectLst/>
                <a:latin typeface="Roboto" panose="02000000000000000000" pitchFamily="2" charset="0"/>
                <a:ea typeface="Roboto" panose="02000000000000000000" pitchFamily="2" charset="0"/>
                <a:cs typeface="Roboto" panose="02000000000000000000" pitchFamily="2" charset="0"/>
              </a:rPr>
              <a:t>Using RL to maximize luminosity at BEPCII</a:t>
            </a:r>
          </a:p>
          <a:p>
            <a:r>
              <a:rPr lang="en-US" altLang="zh-CN" dirty="0">
                <a:solidFill>
                  <a:srgbClr val="000000"/>
                </a:solidFill>
                <a:latin typeface="Roboto" panose="02000000000000000000" pitchFamily="2" charset="0"/>
                <a:ea typeface="Roboto" panose="02000000000000000000" pitchFamily="2" charset="0"/>
                <a:cs typeface="Roboto" panose="02000000000000000000" pitchFamily="2" charset="0"/>
              </a:rPr>
              <a:t>eeFACT2025, 2023.03.06</a:t>
            </a:r>
            <a:r>
              <a:rPr lang="en-US" altLang="zh-CN" b="0" i="0" dirty="0">
                <a:solidFill>
                  <a:srgbClr val="000000"/>
                </a:solidFill>
                <a:effectLst/>
                <a:latin typeface="Roboto" panose="02000000000000000000" pitchFamily="2" charset="0"/>
                <a:ea typeface="Roboto" panose="02000000000000000000" pitchFamily="2" charset="0"/>
                <a:cs typeface="Roboto" panose="02000000000000000000" pitchFamily="2" charset="0"/>
              </a:rPr>
              <a:t> </a:t>
            </a:r>
            <a:endParaRPr lang="zh-CN" altLang="en-US" dirty="0">
              <a:latin typeface="Roboto" panose="02000000000000000000" pitchFamily="2" charset="0"/>
              <a:cs typeface="Roboto" panose="02000000000000000000" pitchFamily="2" charset="0"/>
            </a:endParaRPr>
          </a:p>
        </p:txBody>
      </p:sp>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a:t>
            </a:fld>
            <a:endParaRPr lang="zh-CN" altLang="en-US" dirty="0"/>
          </a:p>
        </p:txBody>
      </p:sp>
      <p:pic>
        <p:nvPicPr>
          <p:cNvPr id="1026" name="Picture 2">
            <a:extLst>
              <a:ext uri="{FF2B5EF4-FFF2-40B4-BE49-F238E27FC236}">
                <a16:creationId xmlns:a16="http://schemas.microsoft.com/office/drawing/2014/main" id="{387C9068-E2F0-56E0-846D-6BEA53211CC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64" b="35289"/>
          <a:stretch/>
        </p:blipFill>
        <p:spPr bwMode="auto">
          <a:xfrm>
            <a:off x="0" y="-20106"/>
            <a:ext cx="12192000" cy="430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5728213"/>
      </p:ext>
    </p:extLst>
  </p:cSld>
  <p:clrMapOvr>
    <a:masterClrMapping/>
  </p:clrMapOvr>
  <mc:AlternateContent xmlns:mc="http://schemas.openxmlformats.org/markup-compatibility/2006">
    <mc:Choice xmlns:p14="http://schemas.microsoft.com/office/powerpoint/2010/main" Requires="p14">
      <p:transition spd="slow" p14:dur="2000" advTm="1514"/>
    </mc:Choice>
    <mc:Fallback>
      <p:transition spd="slow" advTm="151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10</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4" name="标题 1">
            <a:extLst>
              <a:ext uri="{FF2B5EF4-FFF2-40B4-BE49-F238E27FC236}">
                <a16:creationId xmlns:a16="http://schemas.microsoft.com/office/drawing/2014/main" id="{EDE9C47B-7EA5-31C0-7A8E-2E49C5F087C3}"/>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Deep Q-Network(DQN)</a:t>
            </a:r>
          </a:p>
        </p:txBody>
      </p:sp>
      <p:sp>
        <p:nvSpPr>
          <p:cNvPr id="15" name="文本框 14">
            <a:extLst>
              <a:ext uri="{FF2B5EF4-FFF2-40B4-BE49-F238E27FC236}">
                <a16:creationId xmlns:a16="http://schemas.microsoft.com/office/drawing/2014/main" id="{2796D9F9-A78F-9F1A-C8C4-149A36F68A1A}"/>
              </a:ext>
            </a:extLst>
          </p:cNvPr>
          <p:cNvSpPr txBox="1"/>
          <p:nvPr/>
        </p:nvSpPr>
        <p:spPr>
          <a:xfrm>
            <a:off x="372863" y="854370"/>
            <a:ext cx="9727006" cy="4031873"/>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000" b="1" i="0" u="none" strike="noStrike" kern="1200" cap="none" spc="0" normalizeH="0" baseline="0" noProof="0" dirty="0">
                <a:ln>
                  <a:noFill/>
                </a:ln>
                <a:solidFill>
                  <a:prstClr val="black"/>
                </a:solidFill>
                <a:effectLst/>
                <a:uLnTx/>
                <a:uFillTx/>
                <a:latin typeface="+mn-ea"/>
                <a:cs typeface="+mn-cs"/>
              </a:rPr>
              <a:t>Environment design:</a:t>
            </a:r>
          </a:p>
          <a:p>
            <a:pPr marR="0" lvl="0" algn="l" defTabSz="914400" rtl="0" eaLnBrk="1" fontAlgn="auto" latinLnBrk="0" hangingPunct="1">
              <a:lnSpc>
                <a:spcPct val="100000"/>
              </a:lnSpc>
              <a:spcBef>
                <a:spcPts val="0"/>
              </a:spcBef>
              <a:spcAft>
                <a:spcPts val="0"/>
              </a:spcAft>
              <a:buClrTx/>
              <a:buSzTx/>
              <a:tabLst/>
              <a:defRPr/>
            </a:pPr>
            <a:endParaRPr lang="en-US" altLang="zh-CN" sz="2000" b="1" dirty="0">
              <a:solidFill>
                <a:srgbClr val="00B0F0"/>
              </a:solidFill>
              <a:latin typeface="+mn-ea"/>
            </a:endParaRPr>
          </a:p>
          <a:p>
            <a:r>
              <a:rPr lang="en-US" altLang="zh-CN" b="1" dirty="0">
                <a:solidFill>
                  <a:srgbClr val="00B0F0"/>
                </a:solidFill>
                <a:latin typeface="+mn-ea"/>
              </a:rPr>
              <a:t>State</a:t>
            </a:r>
            <a:r>
              <a:rPr lang="en-US" altLang="zh-CN" dirty="0">
                <a:latin typeface="+mn-ea"/>
              </a:rPr>
              <a:t>: provide appropriate information for the agent to choose action</a:t>
            </a:r>
          </a:p>
          <a:p>
            <a:r>
              <a:rPr lang="en-US" altLang="zh-CN" dirty="0">
                <a:latin typeface="+mn-ea"/>
              </a:rPr>
              <a:t>	   Too much information would make the training overly complex, </a:t>
            </a:r>
          </a:p>
          <a:p>
            <a:r>
              <a:rPr lang="en-US" altLang="zh-CN" dirty="0">
                <a:latin typeface="+mn-ea"/>
              </a:rPr>
              <a:t>	   while too little information would fail to provide adequate information.</a:t>
            </a:r>
          </a:p>
          <a:p>
            <a:r>
              <a:rPr lang="en-US" altLang="zh-CN" dirty="0">
                <a:latin typeface="+mn-ea"/>
              </a:rPr>
              <a:t> </a:t>
            </a:r>
            <a:r>
              <a:rPr lang="en-US" altLang="zh-CN" b="1" dirty="0">
                <a:solidFill>
                  <a:srgbClr val="00B0F0"/>
                </a:solidFill>
                <a:latin typeface="+mn-ea"/>
              </a:rPr>
              <a:t>[current ,offset value ,orbit value] </a:t>
            </a:r>
            <a:r>
              <a:rPr lang="en-US" altLang="zh-CN" b="1" dirty="0">
                <a:latin typeface="+mn-ea"/>
              </a:rPr>
              <a:t>– 18 dims</a:t>
            </a:r>
          </a:p>
          <a:p>
            <a:endParaRPr lang="en-US" altLang="zh-CN" dirty="0">
              <a:latin typeface="+mn-ea"/>
            </a:endParaRPr>
          </a:p>
          <a:p>
            <a:r>
              <a:rPr lang="en-US" altLang="zh-CN" dirty="0">
                <a:solidFill>
                  <a:srgbClr val="FF0000"/>
                </a:solidFill>
                <a:latin typeface="+mn-ea"/>
              </a:rPr>
              <a:t>Action</a:t>
            </a:r>
            <a:r>
              <a:rPr lang="en-US" altLang="zh-CN" dirty="0">
                <a:latin typeface="+mn-ea"/>
              </a:rPr>
              <a:t>: [x, y, y’]  </a:t>
            </a:r>
            <a:r>
              <a:rPr lang="zh-CN" altLang="en-US" dirty="0">
                <a:latin typeface="+mn-ea"/>
              </a:rPr>
              <a:t>→  </a:t>
            </a:r>
            <a:r>
              <a:rPr lang="en-US" altLang="zh-CN" dirty="0">
                <a:solidFill>
                  <a:srgbClr val="FF0000"/>
                </a:solidFill>
                <a:latin typeface="+mn-ea"/>
              </a:rPr>
              <a:t>[a1,a2,a3,a4,a5,a6] </a:t>
            </a:r>
          </a:p>
          <a:p>
            <a:endParaRPr lang="en-US" altLang="zh-CN" dirty="0">
              <a:solidFill>
                <a:schemeClr val="accent2"/>
              </a:solidFill>
              <a:latin typeface="+mn-ea"/>
            </a:endParaRPr>
          </a:p>
          <a:p>
            <a:r>
              <a:rPr lang="en-US" altLang="zh-CN" dirty="0">
                <a:solidFill>
                  <a:schemeClr val="accent2"/>
                </a:solidFill>
                <a:latin typeface="+mn-ea"/>
              </a:rPr>
              <a:t>Reward</a:t>
            </a:r>
            <a:r>
              <a:rPr lang="en-US" altLang="zh-CN" dirty="0">
                <a:latin typeface="+mn-ea"/>
              </a:rPr>
              <a:t>: fast response and low noise </a:t>
            </a:r>
          </a:p>
          <a:p>
            <a:r>
              <a:rPr lang="en-US" altLang="zh-CN" dirty="0">
                <a:latin typeface="+mn-ea"/>
              </a:rPr>
              <a:t> </a:t>
            </a:r>
            <a:r>
              <a:rPr lang="en-US" altLang="zh-CN" dirty="0">
                <a:solidFill>
                  <a:schemeClr val="accent2"/>
                </a:solidFill>
                <a:latin typeface="+mn-ea"/>
              </a:rPr>
              <a:t>small-angle luminosity (2s)</a:t>
            </a:r>
          </a:p>
          <a:p>
            <a:pPr marL="285750" indent="-285750">
              <a:buFont typeface="Arial" panose="020B0604020202020204" pitchFamily="34" charset="0"/>
              <a:buChar char="•"/>
            </a:pPr>
            <a:r>
              <a:rPr lang="en-US" altLang="zh-CN" b="0" i="0" dirty="0">
                <a:solidFill>
                  <a:srgbClr val="3C4043"/>
                </a:solidFill>
                <a:effectLst/>
                <a:latin typeface="Roboto" panose="02000000000000000000" pitchFamily="2" charset="0"/>
              </a:rPr>
              <a:t>Give extra rewards for good actions (Actions that increase luminosity)</a:t>
            </a:r>
            <a:endParaRPr lang="zh-CN" altLang="en-US" dirty="0">
              <a:solidFill>
                <a:schemeClr val="accent2"/>
              </a:solidFill>
              <a:latin typeface="+mn-ea"/>
            </a:endParaRPr>
          </a:p>
          <a:p>
            <a:endParaRPr lang="en-US" altLang="zh-CN" dirty="0">
              <a:solidFill>
                <a:srgbClr val="FF0000"/>
              </a:solidFill>
              <a:latin typeface="+mn-ea"/>
            </a:endParaRPr>
          </a:p>
          <a:p>
            <a:endParaRPr lang="en-US" altLang="zh-CN" dirty="0">
              <a:latin typeface="+mn-ea"/>
            </a:endParaRPr>
          </a:p>
        </p:txBody>
      </p:sp>
      <p:pic>
        <p:nvPicPr>
          <p:cNvPr id="7" name="Picture 2">
            <a:extLst>
              <a:ext uri="{FF2B5EF4-FFF2-40B4-BE49-F238E27FC236}">
                <a16:creationId xmlns:a16="http://schemas.microsoft.com/office/drawing/2014/main" id="{1D709319-74DA-9FAC-BBA4-F4268813297E}"/>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730501" y="4933834"/>
            <a:ext cx="5035488" cy="186595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a:extLst>
              <a:ext uri="{FF2B5EF4-FFF2-40B4-BE49-F238E27FC236}">
                <a16:creationId xmlns:a16="http://schemas.microsoft.com/office/drawing/2014/main" id="{AB5713C3-988A-9483-69FB-19F25E906E1C}"/>
              </a:ext>
            </a:extLst>
          </p:cNvPr>
          <p:cNvSpPr/>
          <p:nvPr/>
        </p:nvSpPr>
        <p:spPr>
          <a:xfrm>
            <a:off x="8753015" y="2493030"/>
            <a:ext cx="2833132" cy="26882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aphicFrame>
        <p:nvGraphicFramePr>
          <p:cNvPr id="11" name="表格 10">
            <a:extLst>
              <a:ext uri="{FF2B5EF4-FFF2-40B4-BE49-F238E27FC236}">
                <a16:creationId xmlns:a16="http://schemas.microsoft.com/office/drawing/2014/main" id="{28FAF79A-57BA-933F-9BA7-0CE64721163D}"/>
              </a:ext>
            </a:extLst>
          </p:cNvPr>
          <p:cNvGraphicFramePr>
            <a:graphicFrameLocks noGrp="1"/>
          </p:cNvGraphicFramePr>
          <p:nvPr>
            <p:extLst>
              <p:ext uri="{D42A27DB-BD31-4B8C-83A1-F6EECF244321}">
                <p14:modId xmlns:p14="http://schemas.microsoft.com/office/powerpoint/2010/main" val="3082222863"/>
              </p:ext>
            </p:extLst>
          </p:nvPr>
        </p:nvGraphicFramePr>
        <p:xfrm>
          <a:off x="8749772" y="2493029"/>
          <a:ext cx="2833132" cy="2681885"/>
        </p:xfrm>
        <a:graphic>
          <a:graphicData uri="http://schemas.openxmlformats.org/drawingml/2006/table">
            <a:tbl>
              <a:tblPr firstRow="1" bandRow="1">
                <a:tableStyleId>{5C22544A-7EE6-4342-B048-85BDC9FD1C3A}</a:tableStyleId>
              </a:tblPr>
              <a:tblGrid>
                <a:gridCol w="708283">
                  <a:extLst>
                    <a:ext uri="{9D8B030D-6E8A-4147-A177-3AD203B41FA5}">
                      <a16:colId xmlns:a16="http://schemas.microsoft.com/office/drawing/2014/main" val="3416850830"/>
                    </a:ext>
                  </a:extLst>
                </a:gridCol>
                <a:gridCol w="708283">
                  <a:extLst>
                    <a:ext uri="{9D8B030D-6E8A-4147-A177-3AD203B41FA5}">
                      <a16:colId xmlns:a16="http://schemas.microsoft.com/office/drawing/2014/main" val="2642457406"/>
                    </a:ext>
                  </a:extLst>
                </a:gridCol>
                <a:gridCol w="708283">
                  <a:extLst>
                    <a:ext uri="{9D8B030D-6E8A-4147-A177-3AD203B41FA5}">
                      <a16:colId xmlns:a16="http://schemas.microsoft.com/office/drawing/2014/main" val="2248716670"/>
                    </a:ext>
                  </a:extLst>
                </a:gridCol>
                <a:gridCol w="708283">
                  <a:extLst>
                    <a:ext uri="{9D8B030D-6E8A-4147-A177-3AD203B41FA5}">
                      <a16:colId xmlns:a16="http://schemas.microsoft.com/office/drawing/2014/main" val="3907000324"/>
                    </a:ext>
                  </a:extLst>
                </a:gridCol>
              </a:tblGrid>
              <a:tr h="731134">
                <a:tc>
                  <a:txBody>
                    <a:bodyPr/>
                    <a:lstStyle/>
                    <a:p>
                      <a:endParaRPr lang="zh-CN" altLang="en-US" dirty="0"/>
                    </a:p>
                  </a:txBody>
                  <a:tcPr>
                    <a:lnL w="12700" cap="flat" cmpd="sng" algn="ctr">
                      <a:no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no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no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no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noFill/>
                      <a:prstDash val="sysDashDotDot"/>
                      <a:round/>
                      <a:headEnd type="none" w="med" len="med"/>
                      <a:tailEnd type="none" w="med" len="med"/>
                    </a:lnR>
                    <a:lnT w="12700" cap="flat" cmpd="sng" algn="ctr">
                      <a:no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42649273"/>
                  </a:ext>
                </a:extLst>
              </a:tr>
              <a:tr h="689535">
                <a:tc>
                  <a:txBody>
                    <a:bodyPr/>
                    <a:lstStyle/>
                    <a:p>
                      <a:endParaRPr lang="zh-CN" altLang="en-US" dirty="0"/>
                    </a:p>
                  </a:txBody>
                  <a:tcPr>
                    <a:lnL w="12700" cap="flat" cmpd="sng" algn="ctr">
                      <a:no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no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271136"/>
                  </a:ext>
                </a:extLst>
              </a:tr>
              <a:tr h="689276">
                <a:tc>
                  <a:txBody>
                    <a:bodyPr/>
                    <a:lstStyle/>
                    <a:p>
                      <a:endParaRPr lang="zh-CN" altLang="en-US" dirty="0"/>
                    </a:p>
                  </a:txBody>
                  <a:tcPr>
                    <a:lnL w="12700" cap="flat" cmpd="sng" algn="ctr">
                      <a:no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no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solidFill>
                        <a:schemeClr val="tx1"/>
                      </a:solidFill>
                      <a:prstDash val="sysDashDot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88589005"/>
                  </a:ext>
                </a:extLst>
              </a:tr>
              <a:tr h="571940">
                <a:tc>
                  <a:txBody>
                    <a:bodyPr/>
                    <a:lstStyle/>
                    <a:p>
                      <a:endParaRPr lang="zh-CN" altLang="en-US" dirty="0"/>
                    </a:p>
                  </a:txBody>
                  <a:tcPr>
                    <a:lnL w="12700" cap="flat" cmpd="sng" algn="ctr">
                      <a:no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no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no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solidFill>
                        <a:schemeClr val="tx1"/>
                      </a:solid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noFill/>
                      <a:prstDash val="sysDashDotDot"/>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dirty="0"/>
                    </a:p>
                  </a:txBody>
                  <a:tcPr>
                    <a:lnL w="12700" cap="flat" cmpd="sng" algn="ctr">
                      <a:solidFill>
                        <a:schemeClr val="tx1"/>
                      </a:solidFill>
                      <a:prstDash val="sysDashDotDot"/>
                      <a:round/>
                      <a:headEnd type="none" w="med" len="med"/>
                      <a:tailEnd type="none" w="med" len="med"/>
                    </a:lnL>
                    <a:lnR w="12700" cap="flat" cmpd="sng" algn="ctr">
                      <a:noFill/>
                      <a:prstDash val="sysDashDotDot"/>
                      <a:round/>
                      <a:headEnd type="none" w="med" len="med"/>
                      <a:tailEnd type="none" w="med" len="med"/>
                    </a:lnR>
                    <a:lnT w="12700" cap="flat" cmpd="sng" algn="ctr">
                      <a:solidFill>
                        <a:schemeClr val="tx1"/>
                      </a:solidFill>
                      <a:prstDash val="sysDashDotDot"/>
                      <a:round/>
                      <a:headEnd type="none" w="med" len="med"/>
                      <a:tailEnd type="none" w="med" len="med"/>
                    </a:lnT>
                    <a:lnB w="12700" cap="flat" cmpd="sng" algn="ctr">
                      <a:noFill/>
                      <a:prstDash val="sysDashDot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1088150"/>
                  </a:ext>
                </a:extLst>
              </a:tr>
            </a:tbl>
          </a:graphicData>
        </a:graphic>
      </p:graphicFrame>
      <p:sp>
        <p:nvSpPr>
          <p:cNvPr id="12" name="星形: 四角 11">
            <a:extLst>
              <a:ext uri="{FF2B5EF4-FFF2-40B4-BE49-F238E27FC236}">
                <a16:creationId xmlns:a16="http://schemas.microsoft.com/office/drawing/2014/main" id="{EB647C7C-0D29-45C3-3989-FA6527CA868D}"/>
              </a:ext>
            </a:extLst>
          </p:cNvPr>
          <p:cNvSpPr/>
          <p:nvPr/>
        </p:nvSpPr>
        <p:spPr>
          <a:xfrm>
            <a:off x="9731733" y="3217545"/>
            <a:ext cx="391886" cy="365125"/>
          </a:xfrm>
          <a:prstGeom prst="star4">
            <a:avLst/>
          </a:prstGeom>
          <a:ln>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接点 13">
            <a:extLst>
              <a:ext uri="{FF2B5EF4-FFF2-40B4-BE49-F238E27FC236}">
                <a16:creationId xmlns:a16="http://schemas.microsoft.com/office/drawing/2014/main" id="{E4E7D135-10F8-4B67-F47C-84933FE89161}"/>
              </a:ext>
            </a:extLst>
          </p:cNvPr>
          <p:cNvSpPr/>
          <p:nvPr/>
        </p:nvSpPr>
        <p:spPr>
          <a:xfrm>
            <a:off x="10822712" y="4576651"/>
            <a:ext cx="97972" cy="87086"/>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箭头连接符 15">
            <a:extLst>
              <a:ext uri="{FF2B5EF4-FFF2-40B4-BE49-F238E27FC236}">
                <a16:creationId xmlns:a16="http://schemas.microsoft.com/office/drawing/2014/main" id="{1838FA16-936E-522E-D8A5-AFD8B1AA3F0C}"/>
              </a:ext>
            </a:extLst>
          </p:cNvPr>
          <p:cNvCxnSpPr>
            <a:cxnSpLocks/>
            <a:stCxn id="14" idx="0"/>
          </p:cNvCxnSpPr>
          <p:nvPr/>
        </p:nvCxnSpPr>
        <p:spPr>
          <a:xfrm flipV="1">
            <a:off x="10871698" y="3886153"/>
            <a:ext cx="0" cy="69049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a:extLst>
              <a:ext uri="{FF2B5EF4-FFF2-40B4-BE49-F238E27FC236}">
                <a16:creationId xmlns:a16="http://schemas.microsoft.com/office/drawing/2014/main" id="{3D3846D7-1A89-34A1-1997-6D09F1144A40}"/>
              </a:ext>
            </a:extLst>
          </p:cNvPr>
          <p:cNvCxnSpPr>
            <a:cxnSpLocks/>
          </p:cNvCxnSpPr>
          <p:nvPr/>
        </p:nvCxnSpPr>
        <p:spPr>
          <a:xfrm flipV="1">
            <a:off x="10182817" y="3244441"/>
            <a:ext cx="0" cy="67645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F9EDF69D-1665-38FF-204B-BC5166EB9873}"/>
              </a:ext>
            </a:extLst>
          </p:cNvPr>
          <p:cNvCxnSpPr>
            <a:cxnSpLocks/>
          </p:cNvCxnSpPr>
          <p:nvPr/>
        </p:nvCxnSpPr>
        <p:spPr>
          <a:xfrm flipH="1">
            <a:off x="10116314" y="3920899"/>
            <a:ext cx="75538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id="{03185834-AA61-31C1-6B44-1DF6217B747C}"/>
              </a:ext>
            </a:extLst>
          </p:cNvPr>
          <p:cNvSpPr txBox="1"/>
          <p:nvPr/>
        </p:nvSpPr>
        <p:spPr>
          <a:xfrm>
            <a:off x="10865084" y="4259129"/>
            <a:ext cx="773420" cy="369332"/>
          </a:xfrm>
          <a:prstGeom prst="rect">
            <a:avLst/>
          </a:prstGeom>
          <a:noFill/>
        </p:spPr>
        <p:txBody>
          <a:bodyPr wrap="square" rtlCol="0">
            <a:spAutoFit/>
          </a:bodyPr>
          <a:lstStyle/>
          <a:p>
            <a:r>
              <a:rPr lang="en-US" altLang="zh-CN" dirty="0">
                <a:ln w="0"/>
                <a:effectLst>
                  <a:outerShdw blurRad="38100" dist="19050" dir="2700000" algn="tl" rotWithShape="0">
                    <a:schemeClr val="dk1">
                      <a:alpha val="40000"/>
                    </a:schemeClr>
                  </a:outerShdw>
                </a:effectLst>
              </a:rPr>
              <a:t>start</a:t>
            </a:r>
            <a:endParaRPr lang="zh-CN" altLang="en-US" dirty="0">
              <a:ln w="0"/>
              <a:effectLst>
                <a:outerShdw blurRad="38100" dist="19050" dir="2700000" algn="tl" rotWithShape="0">
                  <a:schemeClr val="dk1">
                    <a:alpha val="40000"/>
                  </a:schemeClr>
                </a:outerShdw>
              </a:effectLst>
            </a:endParaRPr>
          </a:p>
        </p:txBody>
      </p:sp>
      <p:sp>
        <p:nvSpPr>
          <p:cNvPr id="24" name="文本框 23">
            <a:extLst>
              <a:ext uri="{FF2B5EF4-FFF2-40B4-BE49-F238E27FC236}">
                <a16:creationId xmlns:a16="http://schemas.microsoft.com/office/drawing/2014/main" id="{14DC81A5-FEE9-D767-218C-FDCE04F287F0}"/>
              </a:ext>
            </a:extLst>
          </p:cNvPr>
          <p:cNvSpPr txBox="1"/>
          <p:nvPr/>
        </p:nvSpPr>
        <p:spPr>
          <a:xfrm>
            <a:off x="9526450" y="2814910"/>
            <a:ext cx="979715" cy="369332"/>
          </a:xfrm>
          <a:prstGeom prst="rect">
            <a:avLst/>
          </a:prstGeom>
          <a:noFill/>
        </p:spPr>
        <p:txBody>
          <a:bodyPr wrap="square" rtlCol="0">
            <a:spAutoFit/>
          </a:bodyPr>
          <a:lstStyle/>
          <a:p>
            <a:r>
              <a:rPr lang="en-US" altLang="zh-CN" dirty="0"/>
              <a:t>target</a:t>
            </a:r>
            <a:endParaRPr lang="zh-CN" altLang="en-US" dirty="0"/>
          </a:p>
        </p:txBody>
      </p:sp>
      <p:sp>
        <p:nvSpPr>
          <p:cNvPr id="25" name="左大括号 24">
            <a:extLst>
              <a:ext uri="{FF2B5EF4-FFF2-40B4-BE49-F238E27FC236}">
                <a16:creationId xmlns:a16="http://schemas.microsoft.com/office/drawing/2014/main" id="{FC2A7F73-D1E4-2372-F54D-65618E37A8DE}"/>
              </a:ext>
            </a:extLst>
          </p:cNvPr>
          <p:cNvSpPr/>
          <p:nvPr/>
        </p:nvSpPr>
        <p:spPr>
          <a:xfrm rot="5400000">
            <a:off x="11092629" y="3428921"/>
            <a:ext cx="288968" cy="669253"/>
          </a:xfrm>
          <a:prstGeom prst="leftBrace">
            <a:avLst>
              <a:gd name="adj1" fmla="val 35162"/>
              <a:gd name="adj2" fmla="val 5303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26" name="文本框 25">
            <a:extLst>
              <a:ext uri="{FF2B5EF4-FFF2-40B4-BE49-F238E27FC236}">
                <a16:creationId xmlns:a16="http://schemas.microsoft.com/office/drawing/2014/main" id="{19C0BA5B-67DE-B997-0449-D9F30CD8496D}"/>
              </a:ext>
            </a:extLst>
          </p:cNvPr>
          <p:cNvSpPr txBox="1"/>
          <p:nvPr/>
        </p:nvSpPr>
        <p:spPr>
          <a:xfrm>
            <a:off x="10783781" y="3397306"/>
            <a:ext cx="820849" cy="276999"/>
          </a:xfrm>
          <a:prstGeom prst="rect">
            <a:avLst/>
          </a:prstGeom>
          <a:noFill/>
          <a:ln>
            <a:solidFill>
              <a:schemeClr val="accent2">
                <a:lumMod val="60000"/>
                <a:lumOff val="40000"/>
              </a:schemeClr>
            </a:solidFill>
          </a:ln>
        </p:spPr>
        <p:txBody>
          <a:bodyPr wrap="square" rtlCol="0">
            <a:spAutoFit/>
          </a:bodyPr>
          <a:lstStyle/>
          <a:p>
            <a:r>
              <a:rPr lang="en-US" altLang="zh-CN" sz="1200" dirty="0">
                <a:solidFill>
                  <a:srgbClr val="FF0000"/>
                </a:solidFill>
              </a:rPr>
              <a:t>Step size</a:t>
            </a:r>
            <a:endParaRPr lang="zh-CN" altLang="en-US" sz="1200" dirty="0">
              <a:solidFill>
                <a:srgbClr val="FF0000"/>
              </a:solidFill>
            </a:endParaRPr>
          </a:p>
        </p:txBody>
      </p:sp>
      <p:sp>
        <p:nvSpPr>
          <p:cNvPr id="32" name="文本框 31">
            <a:extLst>
              <a:ext uri="{FF2B5EF4-FFF2-40B4-BE49-F238E27FC236}">
                <a16:creationId xmlns:a16="http://schemas.microsoft.com/office/drawing/2014/main" id="{F251EA49-C5FB-0F45-2B67-4117C09261FF}"/>
              </a:ext>
            </a:extLst>
          </p:cNvPr>
          <p:cNvSpPr txBox="1"/>
          <p:nvPr/>
        </p:nvSpPr>
        <p:spPr>
          <a:xfrm>
            <a:off x="8949438" y="5280873"/>
            <a:ext cx="2756394" cy="369332"/>
          </a:xfrm>
          <a:prstGeom prst="rect">
            <a:avLst/>
          </a:prstGeom>
          <a:noFill/>
        </p:spPr>
        <p:txBody>
          <a:bodyPr wrap="square">
            <a:spAutoFit/>
          </a:bodyPr>
          <a:lstStyle/>
          <a:p>
            <a:r>
              <a:rPr lang="en-US" altLang="zh-CN" b="0" i="0" dirty="0">
                <a:solidFill>
                  <a:srgbClr val="374151"/>
                </a:solidFill>
                <a:effectLst/>
                <a:latin typeface="-apple-system"/>
              </a:rPr>
              <a:t>Discretize the action space.</a:t>
            </a:r>
          </a:p>
        </p:txBody>
      </p:sp>
    </p:spTree>
    <p:extLst>
      <p:ext uri="{BB962C8B-B14F-4D97-AF65-F5344CB8AC3E}">
        <p14:creationId xmlns:p14="http://schemas.microsoft.com/office/powerpoint/2010/main" val="241407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11</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RL control for BEPCII</a:t>
            </a:r>
          </a:p>
        </p:txBody>
      </p:sp>
      <p:sp>
        <p:nvSpPr>
          <p:cNvPr id="16" name="文本框 15">
            <a:extLst>
              <a:ext uri="{FF2B5EF4-FFF2-40B4-BE49-F238E27FC236}">
                <a16:creationId xmlns:a16="http://schemas.microsoft.com/office/drawing/2014/main" id="{9E3FBAA4-C410-7DCD-0291-213CD8077381}"/>
              </a:ext>
            </a:extLst>
          </p:cNvPr>
          <p:cNvSpPr txBox="1"/>
          <p:nvPr/>
        </p:nvSpPr>
        <p:spPr>
          <a:xfrm>
            <a:off x="372863" y="832949"/>
            <a:ext cx="11253687" cy="301621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400" b="0" i="0" u="none" strike="noStrike" kern="1200" cap="none" spc="0" normalizeH="0" baseline="0" noProof="0" dirty="0">
                <a:ln>
                  <a:noFill/>
                </a:ln>
                <a:solidFill>
                  <a:prstClr val="black"/>
                </a:solidFill>
                <a:effectLst/>
                <a:uLnTx/>
                <a:uFillTx/>
                <a:latin typeface="+mn-ea"/>
                <a:cs typeface="+mn-cs"/>
              </a:rPr>
              <a:t>How to </a:t>
            </a:r>
            <a:r>
              <a:rPr lang="en-US" altLang="zh-CN" sz="2400" dirty="0">
                <a:solidFill>
                  <a:prstClr val="black"/>
                </a:solidFill>
                <a:latin typeface="+mn-ea"/>
              </a:rPr>
              <a:t>get</a:t>
            </a:r>
            <a:r>
              <a:rPr lang="zh-CN" altLang="en-US" sz="2400" dirty="0">
                <a:solidFill>
                  <a:prstClr val="black"/>
                </a:solidFill>
                <a:latin typeface="+mn-ea"/>
              </a:rPr>
              <a:t> </a:t>
            </a:r>
            <a:r>
              <a:rPr lang="en-US" altLang="zh-CN" sz="2400" dirty="0">
                <a:solidFill>
                  <a:prstClr val="black"/>
                </a:solidFill>
                <a:latin typeface="+mn-ea"/>
              </a:rPr>
              <a:t>enough</a:t>
            </a:r>
            <a:r>
              <a:rPr lang="zh-CN" altLang="en-US" sz="2400" dirty="0">
                <a:solidFill>
                  <a:prstClr val="black"/>
                </a:solidFill>
                <a:latin typeface="+mn-ea"/>
              </a:rPr>
              <a:t> </a:t>
            </a:r>
            <a:r>
              <a:rPr lang="en-US" altLang="zh-CN" sz="2400" dirty="0">
                <a:solidFill>
                  <a:prstClr val="black"/>
                </a:solidFill>
                <a:latin typeface="+mn-ea"/>
              </a:rPr>
              <a:t>training</a:t>
            </a:r>
            <a:r>
              <a:rPr lang="zh-CN" altLang="en-US" sz="2400" dirty="0">
                <a:solidFill>
                  <a:prstClr val="black"/>
                </a:solidFill>
                <a:latin typeface="+mn-ea"/>
              </a:rPr>
              <a:t> </a:t>
            </a:r>
            <a:r>
              <a:rPr lang="en-US" altLang="zh-CN" sz="2400" dirty="0">
                <a:solidFill>
                  <a:prstClr val="black"/>
                </a:solidFill>
                <a:latin typeface="+mn-ea"/>
              </a:rPr>
              <a:t>data?</a:t>
            </a:r>
            <a:r>
              <a:rPr lang="zh-CN" altLang="en-US" sz="2400" dirty="0">
                <a:solidFill>
                  <a:prstClr val="black"/>
                </a:solidFill>
                <a:latin typeface="+mn-ea"/>
              </a:rPr>
              <a:t>          </a:t>
            </a:r>
            <a:r>
              <a:rPr lang="en-US" altLang="zh-CN" sz="2400" dirty="0">
                <a:solidFill>
                  <a:prstClr val="black"/>
                </a:solidFill>
                <a:latin typeface="+mn-ea"/>
              </a:rPr>
              <a:t>—— Dithering search method</a:t>
            </a:r>
          </a:p>
          <a:p>
            <a:pPr marR="0" lvl="0" algn="l" defTabSz="914400" rtl="0" eaLnBrk="1" fontAlgn="auto" latinLnBrk="0" hangingPunct="1">
              <a:lnSpc>
                <a:spcPct val="100000"/>
              </a:lnSpc>
              <a:spcBef>
                <a:spcPts val="0"/>
              </a:spcBef>
              <a:spcAft>
                <a:spcPts val="0"/>
              </a:spcAft>
              <a:buClrTx/>
              <a:buSzTx/>
              <a:tabLst/>
              <a:defRPr/>
            </a:pPr>
            <a:r>
              <a:rPr kumimoji="0" lang="en-US" altLang="zh-CN" b="0" i="0" u="none" strike="noStrike" kern="1200" cap="none" spc="0" normalizeH="0" baseline="0" noProof="0" dirty="0">
                <a:ln>
                  <a:noFill/>
                </a:ln>
                <a:solidFill>
                  <a:prstClr val="black"/>
                </a:solidFill>
                <a:effectLst/>
                <a:uLnTx/>
                <a:uFillTx/>
                <a:latin typeface="+mn-ea"/>
                <a:cs typeface="+mn-cs"/>
              </a:rPr>
              <a:t>Random policy search; </a:t>
            </a:r>
            <a:r>
              <a:rPr lang="en-US" altLang="zh-CN" dirty="0">
                <a:solidFill>
                  <a:prstClr val="black"/>
                </a:solidFill>
                <a:latin typeface="+mn-ea"/>
              </a:rPr>
              <a:t>from simulation; h</a:t>
            </a:r>
            <a:r>
              <a:rPr lang="en-US" altLang="zh-CN" noProof="0" dirty="0" err="1">
                <a:solidFill>
                  <a:prstClr val="black"/>
                </a:solidFill>
                <a:latin typeface="+mn-ea"/>
              </a:rPr>
              <a:t>istory</a:t>
            </a:r>
            <a:r>
              <a:rPr lang="en-US" altLang="zh-CN" noProof="0" dirty="0">
                <a:solidFill>
                  <a:prstClr val="black"/>
                </a:solidFill>
                <a:latin typeface="+mn-ea"/>
              </a:rPr>
              <a:t> data of manual operation</a:t>
            </a:r>
            <a:endParaRPr lang="en-US" altLang="zh-CN" dirty="0">
              <a:solidFill>
                <a:prstClr val="black"/>
              </a:solidFill>
              <a:latin typeface="+mn-ea"/>
            </a:endParaRPr>
          </a:p>
          <a:p>
            <a:pPr marR="0" lvl="0" algn="l" defTabSz="914400" rtl="0" eaLnBrk="1" fontAlgn="auto" latinLnBrk="0" hangingPunct="1">
              <a:lnSpc>
                <a:spcPct val="100000"/>
              </a:lnSpc>
              <a:spcBef>
                <a:spcPts val="0"/>
              </a:spcBef>
              <a:spcAft>
                <a:spcPts val="0"/>
              </a:spcAft>
              <a:buClrTx/>
              <a:buSzTx/>
              <a:tabLst/>
              <a:defRPr/>
            </a:pPr>
            <a:r>
              <a:rPr kumimoji="0" lang="en-US" altLang="zh-CN" sz="1200" b="0" i="0" u="none" strike="noStrike" kern="1200" cap="none" spc="0" normalizeH="0" baseline="0" noProof="0" dirty="0">
                <a:ln>
                  <a:noFill/>
                </a:ln>
                <a:solidFill>
                  <a:prstClr val="black"/>
                </a:solidFill>
                <a:effectLst/>
                <a:uLnTx/>
                <a:uFillTx/>
                <a:latin typeface="+mn-ea"/>
                <a:cs typeface="+mn-cs"/>
              </a:rPr>
              <a:t>    </a:t>
            </a:r>
          </a:p>
          <a:p>
            <a:pPr lvl="0" defTabSz="914400">
              <a:defRPr/>
            </a:pPr>
            <a:r>
              <a:rPr lang="en-US" altLang="zh-CN" sz="2000" b="1" dirty="0">
                <a:solidFill>
                  <a:prstClr val="black"/>
                </a:solidFill>
                <a:latin typeface="+mn-ea"/>
              </a:rPr>
              <a:t>A dither method</a:t>
            </a:r>
            <a:r>
              <a:rPr lang="en-US" altLang="zh-CN" sz="2000" dirty="0">
                <a:solidFill>
                  <a:prstClr val="black"/>
                </a:solidFill>
                <a:latin typeface="+mn-ea"/>
              </a:rPr>
              <a:t>: Adjust each knob alternately and tune</a:t>
            </a:r>
          </a:p>
          <a:p>
            <a:pPr lvl="0" defTabSz="914400">
              <a:defRPr/>
            </a:pPr>
            <a:r>
              <a:rPr lang="en-US" altLang="zh-CN" sz="2000" dirty="0">
                <a:solidFill>
                  <a:prstClr val="black"/>
                </a:solidFill>
                <a:latin typeface="+mn-ea"/>
              </a:rPr>
              <a:t>the adjustment direction based on the luminosity.</a:t>
            </a:r>
          </a:p>
          <a:p>
            <a:pPr marL="342900" lvl="0" indent="-342900" defTabSz="914400">
              <a:buFont typeface="Wingdings" panose="05000000000000000000" pitchFamily="2" charset="2"/>
              <a:buChar char="l"/>
              <a:defRPr/>
            </a:pPr>
            <a:r>
              <a:rPr lang="en-US" altLang="zh-CN" sz="1600" dirty="0">
                <a:solidFill>
                  <a:prstClr val="black"/>
                </a:solidFill>
                <a:latin typeface="+mn-ea"/>
              </a:rPr>
              <a:t>The action of the dither model is same as DQN, so the operation history</a:t>
            </a:r>
          </a:p>
          <a:p>
            <a:pPr lvl="0" defTabSz="914400">
              <a:defRPr/>
            </a:pPr>
            <a:r>
              <a:rPr lang="en-US" altLang="zh-CN" sz="1600" dirty="0">
                <a:solidFill>
                  <a:prstClr val="black"/>
                </a:solidFill>
                <a:latin typeface="+mn-ea"/>
              </a:rPr>
              <a:t>       can be used for DQN training.</a:t>
            </a:r>
          </a:p>
          <a:p>
            <a:pPr marL="285750" lvl="0" indent="-285750" defTabSz="914400">
              <a:buFont typeface="Wingdings" panose="05000000000000000000" pitchFamily="2" charset="2"/>
              <a:buChar char="l"/>
              <a:defRPr/>
            </a:pPr>
            <a:r>
              <a:rPr lang="en-US" altLang="zh-CN" sz="1600" dirty="0">
                <a:solidFill>
                  <a:prstClr val="black"/>
                </a:solidFill>
                <a:latin typeface="+mn-ea"/>
              </a:rPr>
              <a:t>Dither model is essentially an optimization algorithm. Compared to </a:t>
            </a:r>
          </a:p>
          <a:p>
            <a:pPr lvl="0" defTabSz="914400">
              <a:defRPr/>
            </a:pPr>
            <a:r>
              <a:rPr lang="en-US" altLang="zh-CN" sz="1600" dirty="0">
                <a:solidFill>
                  <a:prstClr val="black"/>
                </a:solidFill>
                <a:latin typeface="+mn-ea"/>
              </a:rPr>
              <a:t>      random search, it produces historical data with much lower cost.</a:t>
            </a:r>
          </a:p>
          <a:p>
            <a:pPr marL="285750" lvl="0" indent="-285750" defTabSz="914400">
              <a:buFont typeface="Wingdings" panose="05000000000000000000" pitchFamily="2" charset="2"/>
              <a:buChar char="l"/>
              <a:defRPr/>
            </a:pPr>
            <a:r>
              <a:rPr lang="en-US" altLang="zh-CN" sz="1600" dirty="0">
                <a:solidFill>
                  <a:prstClr val="black"/>
                </a:solidFill>
                <a:latin typeface="+mn-ea"/>
              </a:rPr>
              <a:t>The historical data only covers a small portion of the state space…</a:t>
            </a:r>
          </a:p>
          <a:p>
            <a:pPr lvl="1" defTabSz="914400">
              <a:defRPr/>
            </a:pPr>
            <a:r>
              <a:rPr lang="en-US" altLang="zh-CN" sz="1600" dirty="0">
                <a:solidFill>
                  <a:prstClr val="black"/>
                </a:solidFill>
                <a:latin typeface="+mn-ea"/>
              </a:rPr>
              <a:t>Need to exploration.</a:t>
            </a:r>
          </a:p>
        </p:txBody>
      </p:sp>
      <p:pic>
        <p:nvPicPr>
          <p:cNvPr id="5" name="图片 4">
            <a:extLst>
              <a:ext uri="{FF2B5EF4-FFF2-40B4-BE49-F238E27FC236}">
                <a16:creationId xmlns:a16="http://schemas.microsoft.com/office/drawing/2014/main" id="{438CEFCA-AD27-1FAE-0DAD-E33B05A16A71}"/>
              </a:ext>
            </a:extLst>
          </p:cNvPr>
          <p:cNvPicPr>
            <a:picLocks noChangeAspect="1"/>
          </p:cNvPicPr>
          <p:nvPr/>
        </p:nvPicPr>
        <p:blipFill>
          <a:blip r:embed="rId5"/>
          <a:stretch>
            <a:fillRect/>
          </a:stretch>
        </p:blipFill>
        <p:spPr>
          <a:xfrm>
            <a:off x="372863" y="4100786"/>
            <a:ext cx="3110456" cy="2437143"/>
          </a:xfrm>
          <a:prstGeom prst="rect">
            <a:avLst/>
          </a:prstGeom>
        </p:spPr>
      </p:pic>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1BD127FE-7622-AAEC-FD04-DB25D9E92765}"/>
                  </a:ext>
                </a:extLst>
              </p:cNvPr>
              <p:cNvSpPr txBox="1"/>
              <p:nvPr/>
            </p:nvSpPr>
            <p:spPr>
              <a:xfrm>
                <a:off x="7331099" y="1846119"/>
                <a:ext cx="4593862" cy="4233659"/>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pPr algn="l">
                  <a:lnSpc>
                    <a:spcPts val="1600"/>
                  </a:lnSpc>
                  <a:spcBef>
                    <a:spcPts val="300"/>
                  </a:spcBef>
                  <a:spcAft>
                    <a:spcPts val="300"/>
                  </a:spcAft>
                </a:pPr>
                <a:r>
                  <a:rPr lang="en-US" altLang="zh-CN" sz="1100" kern="100" dirty="0">
                    <a:effectLst/>
                    <a:latin typeface="+mn-ea"/>
                    <a:cs typeface="Times New Roman" panose="02020603050405020304" pitchFamily="18" charset="0"/>
                  </a:rPr>
                  <a:t>Algorithm 2: Dithering Search</a:t>
                </a:r>
                <a:endParaRPr lang="zh-CN" altLang="zh-CN" sz="1100"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effectLst/>
                    <a:latin typeface="+mn-ea"/>
                    <a:cs typeface="Times New Roman" panose="02020603050405020304" pitchFamily="18" charset="0"/>
                  </a:rPr>
                  <a:t>Initialize replay memory </a:t>
                </a:r>
                <a14:m>
                  <m:oMath xmlns:m="http://schemas.openxmlformats.org/officeDocument/2006/math">
                    <m:r>
                      <a:rPr lang="en-US" altLang="zh-CN" sz="1100" b="0" i="1" kern="100" dirty="0" smtClean="0">
                        <a:effectLst/>
                        <a:latin typeface="Cambria Math" panose="02040503050406030204" pitchFamily="18" charset="0"/>
                        <a:cs typeface="Times New Roman" panose="02020603050405020304" pitchFamily="18" charset="0"/>
                      </a:rPr>
                      <m:t>𝐷</m:t>
                    </m:r>
                  </m:oMath>
                </a14:m>
                <a:r>
                  <a:rPr lang="en-US" altLang="zh-CN" sz="1100" kern="100" dirty="0">
                    <a:effectLst/>
                    <a:latin typeface="+mn-ea"/>
                    <a:cs typeface="Times New Roman" panose="02020603050405020304" pitchFamily="18" charset="0"/>
                  </a:rPr>
                  <a:t> to capacity </a:t>
                </a:r>
                <a14:m>
                  <m:oMath xmlns:m="http://schemas.openxmlformats.org/officeDocument/2006/math">
                    <m:r>
                      <a:rPr lang="en-US" altLang="zh-CN" sz="1100" b="0" i="1" kern="100" dirty="0" smtClean="0">
                        <a:effectLst/>
                        <a:latin typeface="Cambria Math" panose="02040503050406030204" pitchFamily="18" charset="0"/>
                        <a:cs typeface="Times New Roman" panose="02020603050405020304" pitchFamily="18" charset="0"/>
                      </a:rPr>
                      <m:t>𝑁</m:t>
                    </m:r>
                  </m:oMath>
                </a14:m>
                <a:endParaRPr lang="zh-CN" altLang="zh-CN" sz="1100"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effectLst/>
                    <a:latin typeface="+mn-ea"/>
                    <a:cs typeface="Times New Roman" panose="02020603050405020304" pitchFamily="18" charset="0"/>
                  </a:rPr>
                  <a:t>Initialize step length array </a:t>
                </a:r>
                <a14:m>
                  <m:oMath xmlns:m="http://schemas.openxmlformats.org/officeDocument/2006/math">
                    <m:r>
                      <a:rPr lang="en-US" altLang="zh-CN" sz="1100" b="0" i="1" kern="100" dirty="0" smtClean="0">
                        <a:effectLst/>
                        <a:latin typeface="Cambria Math" panose="02040503050406030204" pitchFamily="18" charset="0"/>
                        <a:cs typeface="Times New Roman" panose="02020603050405020304" pitchFamily="18" charset="0"/>
                      </a:rPr>
                      <m:t>𝑀</m:t>
                    </m:r>
                  </m:oMath>
                </a14:m>
                <a:r>
                  <a:rPr lang="en-US" altLang="zh-CN" sz="1100" kern="100" dirty="0">
                    <a:effectLst/>
                    <a:latin typeface="+mn-ea"/>
                    <a:cs typeface="Times New Roman" panose="02020603050405020304" pitchFamily="18" charset="0"/>
                  </a:rPr>
                  <a:t> with the same dimensions as knobs</a:t>
                </a:r>
                <a:endParaRPr lang="zh-CN" altLang="zh-CN" sz="1100"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effectLst/>
                    <a:latin typeface="+mn-ea"/>
                    <a:cs typeface="Times New Roman" panose="02020603050405020304" pitchFamily="18" charset="0"/>
                  </a:rPr>
                  <a:t>Observe initial state </a:t>
                </a:r>
                <a14:m>
                  <m:oMath xmlns:m="http://schemas.openxmlformats.org/officeDocument/2006/math">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b="0" i="1" kern="100" dirty="0" smtClean="0">
                            <a:effectLst/>
                            <a:latin typeface="Cambria Math" panose="02040503050406030204" pitchFamily="18" charset="0"/>
                            <a:cs typeface="Times New Roman" panose="02020603050405020304" pitchFamily="18" charset="0"/>
                          </a:rPr>
                          <m:t>𝑆</m:t>
                        </m:r>
                      </m:e>
                      <m:sub>
                        <m:r>
                          <a:rPr lang="en-US" altLang="zh-CN" sz="1100" b="0" i="1" kern="100" dirty="0" smtClean="0">
                            <a:effectLst/>
                            <a:latin typeface="Cambria Math" panose="02040503050406030204" pitchFamily="18" charset="0"/>
                            <a:cs typeface="Times New Roman" panose="02020603050405020304" pitchFamily="18" charset="0"/>
                          </a:rPr>
                          <m:t>0</m:t>
                        </m:r>
                      </m:sub>
                    </m:sSub>
                    <m:r>
                      <a:rPr lang="en-US" altLang="zh-CN" sz="1100" b="0" i="1" kern="100" dirty="0" smtClean="0">
                        <a:effectLst/>
                        <a:latin typeface="Cambria Math" panose="02040503050406030204" pitchFamily="18" charset="0"/>
                        <a:cs typeface="Times New Roman" panose="02020603050405020304" pitchFamily="18" charset="0"/>
                      </a:rPr>
                      <m:t> </m:t>
                    </m:r>
                  </m:oMath>
                </a14:m>
                <a:r>
                  <a:rPr lang="en-US" altLang="zh-CN" sz="1100" kern="100" dirty="0">
                    <a:effectLst/>
                    <a:latin typeface="+mn-ea"/>
                    <a:cs typeface="Times New Roman" panose="02020603050405020304" pitchFamily="18" charset="0"/>
                  </a:rPr>
                  <a:t>initial reward </a:t>
                </a:r>
                <a14:m>
                  <m:oMath xmlns:m="http://schemas.openxmlformats.org/officeDocument/2006/math">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b="0" i="1" kern="100" dirty="0" smtClean="0">
                            <a:effectLst/>
                            <a:latin typeface="Cambria Math" panose="02040503050406030204" pitchFamily="18" charset="0"/>
                            <a:cs typeface="Times New Roman" panose="02020603050405020304" pitchFamily="18" charset="0"/>
                          </a:rPr>
                          <m:t>𝑅</m:t>
                        </m:r>
                      </m:e>
                      <m:sub>
                        <m:r>
                          <a:rPr lang="en-US" altLang="zh-CN" sz="1100" b="0" i="1" kern="100" dirty="0" smtClean="0">
                            <a:effectLst/>
                            <a:latin typeface="Cambria Math" panose="02040503050406030204" pitchFamily="18" charset="0"/>
                            <a:cs typeface="Times New Roman" panose="02020603050405020304" pitchFamily="18" charset="0"/>
                          </a:rPr>
                          <m:t>0</m:t>
                        </m:r>
                      </m:sub>
                    </m:sSub>
                  </m:oMath>
                </a14:m>
                <a:r>
                  <a:rPr lang="en-US" altLang="zh-CN" sz="1100" kern="100" dirty="0">
                    <a:effectLst/>
                    <a:latin typeface="+mn-ea"/>
                    <a:cs typeface="Times New Roman" panose="02020603050405020304" pitchFamily="18" charset="0"/>
                  </a:rPr>
                  <a:t> and action </a:t>
                </a:r>
                <a14:m>
                  <m:oMath xmlns:m="http://schemas.openxmlformats.org/officeDocument/2006/math">
                    <m:r>
                      <a:rPr lang="en-US" altLang="zh-CN" sz="1100" b="0" i="1" kern="100" dirty="0" smtClean="0">
                        <a:effectLst/>
                        <a:latin typeface="Cambria Math" panose="02040503050406030204" pitchFamily="18" charset="0"/>
                        <a:cs typeface="Times New Roman" panose="02020603050405020304" pitchFamily="18" charset="0"/>
                      </a:rPr>
                      <m:t>𝐴</m:t>
                    </m:r>
                    <m:r>
                      <a:rPr lang="en-US" altLang="zh-CN" sz="1100" b="0" i="1" kern="100" dirty="0" smtClean="0">
                        <a:effectLst/>
                        <a:latin typeface="Cambria Math" panose="02040503050406030204" pitchFamily="18" charset="0"/>
                        <a:cs typeface="Times New Roman" panose="02020603050405020304" pitchFamily="18" charset="0"/>
                      </a:rPr>
                      <m:t>=</m:t>
                    </m:r>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b="0" i="1" kern="100" dirty="0" smtClean="0">
                            <a:effectLst/>
                            <a:latin typeface="Cambria Math" panose="02040503050406030204" pitchFamily="18" charset="0"/>
                            <a:cs typeface="Times New Roman" panose="02020603050405020304" pitchFamily="18" charset="0"/>
                          </a:rPr>
                          <m:t>𝐴</m:t>
                        </m:r>
                      </m:e>
                      <m:sub>
                        <m:r>
                          <a:rPr lang="en-US" altLang="zh-CN" sz="1100" b="0" i="1" kern="100" dirty="0" smtClean="0">
                            <a:effectLst/>
                            <a:latin typeface="Cambria Math" panose="02040503050406030204" pitchFamily="18" charset="0"/>
                            <a:cs typeface="Times New Roman" panose="02020603050405020304" pitchFamily="18" charset="0"/>
                          </a:rPr>
                          <m:t>0</m:t>
                        </m:r>
                      </m:sub>
                    </m:sSub>
                  </m:oMath>
                </a14:m>
                <a:endParaRPr lang="zh-CN" altLang="zh-CN" sz="1100"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b="1" kern="100" dirty="0">
                    <a:effectLst/>
                    <a:latin typeface="+mn-ea"/>
                    <a:cs typeface="Times New Roman" panose="02020603050405020304" pitchFamily="18" charset="0"/>
                  </a:rPr>
                  <a:t>For</a:t>
                </a:r>
                <a:r>
                  <a:rPr lang="en-US" altLang="zh-CN" sz="1100" kern="100" dirty="0">
                    <a:effectLst/>
                    <a:latin typeface="+mn-ea"/>
                    <a:cs typeface="Times New Roman" panose="02020603050405020304" pitchFamily="18" charset="0"/>
                  </a:rPr>
                  <a:t> </a:t>
                </a:r>
                <a14:m>
                  <m:oMath xmlns:m="http://schemas.openxmlformats.org/officeDocument/2006/math">
                    <m:r>
                      <a:rPr lang="en-US" altLang="zh-CN" sz="1100" b="0" i="1" kern="100" dirty="0" smtClean="0">
                        <a:effectLst/>
                        <a:latin typeface="Cambria Math" panose="02040503050406030204" pitchFamily="18" charset="0"/>
                        <a:cs typeface="Times New Roman" panose="02020603050405020304" pitchFamily="18" charset="0"/>
                      </a:rPr>
                      <m:t>𝑡</m:t>
                    </m:r>
                    <m:r>
                      <a:rPr lang="en-US" altLang="zh-CN" sz="1100" b="0" i="1" kern="100" dirty="0" smtClean="0">
                        <a:effectLst/>
                        <a:latin typeface="Cambria Math" panose="02040503050406030204" pitchFamily="18" charset="0"/>
                        <a:cs typeface="Times New Roman" panose="02020603050405020304" pitchFamily="18" charset="0"/>
                      </a:rPr>
                      <m:t>=1, </m:t>
                    </m:r>
                    <m:r>
                      <a:rPr lang="en-US" altLang="zh-CN" sz="1100" b="0" i="1" kern="100" dirty="0" smtClean="0">
                        <a:effectLst/>
                        <a:latin typeface="Cambria Math" panose="02040503050406030204" pitchFamily="18" charset="0"/>
                        <a:cs typeface="Times New Roman" panose="02020603050405020304" pitchFamily="18" charset="0"/>
                      </a:rPr>
                      <m:t>𝑇</m:t>
                    </m:r>
                    <m:r>
                      <a:rPr lang="en-US" altLang="zh-CN" sz="1100" b="0" i="1" kern="100" dirty="0" smtClean="0">
                        <a:effectLst/>
                        <a:latin typeface="Cambria Math" panose="02040503050406030204" pitchFamily="18" charset="0"/>
                        <a:cs typeface="Times New Roman" panose="02020603050405020304" pitchFamily="18" charset="0"/>
                      </a:rPr>
                      <m:t>  </m:t>
                    </m:r>
                  </m:oMath>
                </a14:m>
                <a:r>
                  <a:rPr lang="en-US" altLang="zh-CN" sz="1100" b="1" kern="100" dirty="0">
                    <a:effectLst/>
                    <a:latin typeface="+mn-ea"/>
                    <a:cs typeface="Times New Roman" panose="02020603050405020304" pitchFamily="18" charset="0"/>
                  </a:rPr>
                  <a:t>do</a:t>
                </a:r>
                <a:endParaRPr lang="zh-CN" altLang="zh-CN" sz="1100" b="1"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effectLst/>
                    <a:latin typeface="+mn-ea"/>
                    <a:cs typeface="Times New Roman" panose="02020603050405020304" pitchFamily="18" charset="0"/>
                  </a:rPr>
                  <a:t>        Initialize activate dimension pointer </a:t>
                </a:r>
                <a14:m>
                  <m:oMath xmlns:m="http://schemas.openxmlformats.org/officeDocument/2006/math">
                    <m:r>
                      <a:rPr lang="en-US" altLang="zh-CN" sz="1100" i="1" kern="100" dirty="0" smtClean="0">
                        <a:effectLst/>
                        <a:latin typeface="Cambria Math" panose="02040503050406030204" pitchFamily="18" charset="0"/>
                        <a:cs typeface="Times New Roman" panose="02020603050405020304" pitchFamily="18" charset="0"/>
                      </a:rPr>
                      <m:t>𝑑</m:t>
                    </m:r>
                    <m:r>
                      <a:rPr lang="en-US" altLang="zh-CN" sz="1100" i="1" kern="100" dirty="0" smtClean="0">
                        <a:effectLst/>
                        <a:latin typeface="Cambria Math" panose="02040503050406030204" pitchFamily="18" charset="0"/>
                        <a:cs typeface="Times New Roman" panose="02020603050405020304" pitchFamily="18" charset="0"/>
                      </a:rPr>
                      <m:t>=0</m:t>
                    </m:r>
                  </m:oMath>
                </a14:m>
                <a:endParaRPr lang="zh-CN" altLang="zh-CN" sz="1100"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latin typeface="+mn-ea"/>
                    <a:cs typeface="Times New Roman" panose="02020603050405020304" pitchFamily="18" charset="0"/>
                  </a:rPr>
                  <a:t>        </a:t>
                </a:r>
                <a:r>
                  <a:rPr lang="en-US" altLang="zh-CN" sz="1100" kern="100" dirty="0">
                    <a:effectLst/>
                    <a:latin typeface="+mn-ea"/>
                    <a:cs typeface="Times New Roman" panose="02020603050405020304" pitchFamily="18" charset="0"/>
                  </a:rPr>
                  <a:t>Set </a:t>
                </a:r>
                <a14:m>
                  <m:oMath xmlns:m="http://schemas.openxmlformats.org/officeDocument/2006/math">
                    <m:r>
                      <a:rPr lang="en-US" altLang="zh-CN" sz="1100" i="1" kern="100" dirty="0" smtClean="0">
                        <a:effectLst/>
                        <a:latin typeface="Cambria Math" panose="02040503050406030204" pitchFamily="18" charset="0"/>
                        <a:cs typeface="Times New Roman" panose="02020603050405020304" pitchFamily="18" charset="0"/>
                      </a:rPr>
                      <m:t>𝐴</m:t>
                    </m:r>
                    <m:d>
                      <m:dPr>
                        <m:begChr m:val="["/>
                        <m:endChr m:val="]"/>
                        <m:ctrlPr>
                          <a:rPr lang="en-US" altLang="zh-CN" sz="1100" b="0" i="1" kern="100" dirty="0" smtClean="0">
                            <a:effectLst/>
                            <a:latin typeface="Cambria Math" panose="02040503050406030204" pitchFamily="18" charset="0"/>
                            <a:cs typeface="Times New Roman" panose="02020603050405020304" pitchFamily="18" charset="0"/>
                          </a:rPr>
                        </m:ctrlPr>
                      </m:dPr>
                      <m:e>
                        <m:r>
                          <a:rPr lang="en-US" altLang="zh-CN" sz="1100" b="0" i="1" kern="100" dirty="0" smtClean="0">
                            <a:effectLst/>
                            <a:latin typeface="Cambria Math" panose="02040503050406030204" pitchFamily="18" charset="0"/>
                            <a:cs typeface="Times New Roman" panose="02020603050405020304" pitchFamily="18" charset="0"/>
                          </a:rPr>
                          <m:t>𝑑</m:t>
                        </m:r>
                      </m:e>
                    </m:d>
                    <m:r>
                      <a:rPr lang="en-US" altLang="zh-CN" sz="1100" b="0" i="1" kern="100" dirty="0" smtClean="0">
                        <a:effectLst/>
                        <a:latin typeface="Cambria Math" panose="02040503050406030204" pitchFamily="18" charset="0"/>
                        <a:cs typeface="Times New Roman" panose="02020603050405020304" pitchFamily="18" charset="0"/>
                      </a:rPr>
                      <m:t>=</m:t>
                    </m:r>
                    <m:r>
                      <a:rPr lang="en-US" altLang="zh-CN" sz="1100" b="0" i="1" kern="100" dirty="0" smtClean="0">
                        <a:effectLst/>
                        <a:latin typeface="Cambria Math" panose="02040503050406030204" pitchFamily="18" charset="0"/>
                        <a:cs typeface="Times New Roman" panose="02020603050405020304" pitchFamily="18" charset="0"/>
                      </a:rPr>
                      <m:t>𝐴</m:t>
                    </m:r>
                    <m:d>
                      <m:dPr>
                        <m:begChr m:val="["/>
                        <m:endChr m:val="]"/>
                        <m:ctrlPr>
                          <a:rPr lang="en-US" altLang="zh-CN" sz="1100" b="0" i="1" kern="100" dirty="0" smtClean="0">
                            <a:effectLst/>
                            <a:latin typeface="Cambria Math" panose="02040503050406030204" pitchFamily="18" charset="0"/>
                            <a:cs typeface="Times New Roman" panose="02020603050405020304" pitchFamily="18" charset="0"/>
                          </a:rPr>
                        </m:ctrlPr>
                      </m:dPr>
                      <m:e>
                        <m:r>
                          <a:rPr lang="en-US" altLang="zh-CN" sz="1100" b="0" i="1" kern="100" dirty="0" smtClean="0">
                            <a:effectLst/>
                            <a:latin typeface="Cambria Math" panose="02040503050406030204" pitchFamily="18" charset="0"/>
                            <a:cs typeface="Times New Roman" panose="02020603050405020304" pitchFamily="18" charset="0"/>
                          </a:rPr>
                          <m:t>𝑑</m:t>
                        </m:r>
                      </m:e>
                    </m:d>
                    <m:r>
                      <a:rPr lang="en-US" altLang="zh-CN" sz="1100" b="0" i="1" kern="100" dirty="0" smtClean="0">
                        <a:effectLst/>
                        <a:latin typeface="Cambria Math" panose="02040503050406030204" pitchFamily="18" charset="0"/>
                        <a:cs typeface="Times New Roman" panose="02020603050405020304" pitchFamily="18" charset="0"/>
                      </a:rPr>
                      <m:t>+</m:t>
                    </m:r>
                    <m:r>
                      <a:rPr lang="en-US" altLang="zh-CN" sz="1100" b="0" i="1" kern="100" dirty="0" smtClean="0">
                        <a:effectLst/>
                        <a:latin typeface="Cambria Math" panose="02040503050406030204" pitchFamily="18" charset="0"/>
                        <a:cs typeface="Times New Roman" panose="02020603050405020304" pitchFamily="18" charset="0"/>
                      </a:rPr>
                      <m:t>𝑀</m:t>
                    </m:r>
                    <m:d>
                      <m:dPr>
                        <m:begChr m:val="["/>
                        <m:endChr m:val="]"/>
                        <m:ctrlPr>
                          <a:rPr lang="en-US" altLang="zh-CN" sz="1100" b="0" i="1" kern="100" dirty="0" smtClean="0">
                            <a:effectLst/>
                            <a:latin typeface="Cambria Math" panose="02040503050406030204" pitchFamily="18" charset="0"/>
                            <a:cs typeface="Times New Roman" panose="02020603050405020304" pitchFamily="18" charset="0"/>
                          </a:rPr>
                        </m:ctrlPr>
                      </m:dPr>
                      <m:e>
                        <m:r>
                          <a:rPr lang="en-US" altLang="zh-CN" sz="1100" b="0" i="1" kern="100" dirty="0" smtClean="0">
                            <a:effectLst/>
                            <a:latin typeface="Cambria Math" panose="02040503050406030204" pitchFamily="18" charset="0"/>
                            <a:cs typeface="Times New Roman" panose="02020603050405020304" pitchFamily="18" charset="0"/>
                          </a:rPr>
                          <m:t>𝑑</m:t>
                        </m:r>
                      </m:e>
                    </m:d>
                  </m:oMath>
                </a14:m>
                <a:r>
                  <a:rPr lang="en-US" altLang="zh-CN" sz="1100" kern="100" dirty="0">
                    <a:effectLst/>
                    <a:latin typeface="+mn-ea"/>
                    <a:cs typeface="Times New Roman" panose="02020603050405020304" pitchFamily="18" charset="0"/>
                  </a:rPr>
                  <a:t>         </a:t>
                </a:r>
                <a:r>
                  <a:rPr lang="en-US" altLang="zh-CN" sz="1100" kern="100" dirty="0">
                    <a:solidFill>
                      <a:schemeClr val="accent1"/>
                    </a:solidFill>
                    <a:effectLst/>
                    <a:latin typeface="+mn-ea"/>
                    <a:cs typeface="Times New Roman" panose="02020603050405020304" pitchFamily="18" charset="0"/>
                  </a:rPr>
                  <a:t>#run a step on dimension d</a:t>
                </a:r>
                <a:endParaRPr lang="zh-CN" altLang="zh-CN" sz="1100" kern="100" dirty="0">
                  <a:solidFill>
                    <a:schemeClr val="accent1"/>
                  </a:solidFill>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latin typeface="+mn-ea"/>
                    <a:cs typeface="Times New Roman" panose="02020603050405020304" pitchFamily="18" charset="0"/>
                  </a:rPr>
                  <a:t>        </a:t>
                </a:r>
                <a:r>
                  <a:rPr lang="en-US" altLang="zh-CN" sz="1100" kern="100" dirty="0">
                    <a:effectLst/>
                    <a:latin typeface="+mn-ea"/>
                    <a:cs typeface="Times New Roman" panose="02020603050405020304" pitchFamily="18" charset="0"/>
                  </a:rPr>
                  <a:t>Execute action </a:t>
                </a:r>
                <a14:m>
                  <m:oMath xmlns:m="http://schemas.openxmlformats.org/officeDocument/2006/math">
                    <m:r>
                      <a:rPr lang="en-US" altLang="zh-CN" sz="1100" i="1" kern="100" dirty="0" smtClean="0">
                        <a:effectLst/>
                        <a:latin typeface="Cambria Math" panose="02040503050406030204" pitchFamily="18" charset="0"/>
                        <a:cs typeface="Times New Roman" panose="02020603050405020304" pitchFamily="18" charset="0"/>
                      </a:rPr>
                      <m:t>𝐴</m:t>
                    </m:r>
                  </m:oMath>
                </a14:m>
                <a:r>
                  <a:rPr lang="en-US" altLang="zh-CN" sz="1100" kern="100" dirty="0">
                    <a:effectLst/>
                    <a:latin typeface="+mn-ea"/>
                    <a:cs typeface="Times New Roman" panose="02020603050405020304" pitchFamily="18" charset="0"/>
                  </a:rPr>
                  <a:t> and observe reward </a:t>
                </a:r>
                <a14:m>
                  <m:oMath xmlns:m="http://schemas.openxmlformats.org/officeDocument/2006/math">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i="1" kern="100" dirty="0" smtClean="0">
                            <a:effectLst/>
                            <a:latin typeface="Cambria Math" panose="02040503050406030204" pitchFamily="18" charset="0"/>
                            <a:cs typeface="Times New Roman" panose="02020603050405020304" pitchFamily="18" charset="0"/>
                          </a:rPr>
                          <m:t>𝑅</m:t>
                        </m:r>
                      </m:e>
                      <m:sub>
                        <m:r>
                          <a:rPr lang="en-US" altLang="zh-CN" sz="1100" i="1" kern="100" dirty="0" smtClean="0">
                            <a:effectLst/>
                            <a:latin typeface="Cambria Math" panose="02040503050406030204" pitchFamily="18" charset="0"/>
                            <a:cs typeface="Times New Roman" panose="02020603050405020304" pitchFamily="18" charset="0"/>
                          </a:rPr>
                          <m:t>𝑡</m:t>
                        </m:r>
                      </m:sub>
                    </m:sSub>
                    <m:r>
                      <a:rPr lang="en-US" altLang="zh-CN" sz="1100" i="1" kern="100" dirty="0" smtClean="0">
                        <a:effectLst/>
                        <a:latin typeface="Cambria Math" panose="02040503050406030204" pitchFamily="18" charset="0"/>
                        <a:cs typeface="Times New Roman" panose="02020603050405020304" pitchFamily="18" charset="0"/>
                      </a:rPr>
                      <m:t> </m:t>
                    </m:r>
                  </m:oMath>
                </a14:m>
                <a:r>
                  <a:rPr lang="en-US" altLang="zh-CN" sz="1100" kern="100" dirty="0">
                    <a:effectLst/>
                    <a:latin typeface="+mn-ea"/>
                    <a:cs typeface="Times New Roman" panose="02020603050405020304" pitchFamily="18" charset="0"/>
                  </a:rPr>
                  <a:t>and new state </a:t>
                </a:r>
                <a14:m>
                  <m:oMath xmlns:m="http://schemas.openxmlformats.org/officeDocument/2006/math">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i="1" kern="100" dirty="0" smtClean="0">
                            <a:effectLst/>
                            <a:latin typeface="Cambria Math" panose="02040503050406030204" pitchFamily="18" charset="0"/>
                            <a:cs typeface="Times New Roman" panose="02020603050405020304" pitchFamily="18" charset="0"/>
                          </a:rPr>
                          <m:t>𝑠</m:t>
                        </m:r>
                      </m:e>
                      <m:sub>
                        <m:r>
                          <a:rPr lang="en-US" altLang="zh-CN" sz="1100" b="0" i="1" kern="100" dirty="0" smtClean="0">
                            <a:effectLst/>
                            <a:latin typeface="Cambria Math" panose="02040503050406030204" pitchFamily="18" charset="0"/>
                            <a:cs typeface="Times New Roman" panose="02020603050405020304" pitchFamily="18" charset="0"/>
                          </a:rPr>
                          <m:t>𝑡</m:t>
                        </m:r>
                        <m:r>
                          <a:rPr lang="en-US" altLang="zh-CN" sz="1100" b="0" i="1" kern="100" dirty="0" smtClean="0">
                            <a:effectLst/>
                            <a:latin typeface="Cambria Math" panose="02040503050406030204" pitchFamily="18" charset="0"/>
                            <a:cs typeface="Times New Roman" panose="02020603050405020304" pitchFamily="18" charset="0"/>
                          </a:rPr>
                          <m:t>+1</m:t>
                        </m:r>
                      </m:sub>
                    </m:sSub>
                  </m:oMath>
                </a14:m>
                <a:endParaRPr lang="en-US" altLang="zh-CN" sz="1100"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latin typeface="+mn-ea"/>
                    <a:cs typeface="Times New Roman" panose="02020603050405020304" pitchFamily="18" charset="0"/>
                  </a:rPr>
                  <a:t>    </a:t>
                </a:r>
                <a:r>
                  <a:rPr lang="en-US" altLang="zh-CN" sz="1100" kern="100" dirty="0">
                    <a:effectLst/>
                    <a:latin typeface="+mn-ea"/>
                    <a:cs typeface="Times New Roman" panose="02020603050405020304" pitchFamily="18" charset="0"/>
                  </a:rPr>
                  <a:t>    Sort transition (</a:t>
                </a:r>
                <a14:m>
                  <m:oMath xmlns:m="http://schemas.openxmlformats.org/officeDocument/2006/math">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i="1" kern="100" dirty="0" smtClean="0">
                            <a:effectLst/>
                            <a:latin typeface="Cambria Math" panose="02040503050406030204" pitchFamily="18" charset="0"/>
                            <a:cs typeface="Times New Roman" panose="02020603050405020304" pitchFamily="18" charset="0"/>
                          </a:rPr>
                          <m:t>𝑠</m:t>
                        </m:r>
                      </m:e>
                      <m:sub>
                        <m:r>
                          <a:rPr lang="en-US" altLang="zh-CN" sz="1100" i="1" kern="100" dirty="0" smtClean="0">
                            <a:effectLst/>
                            <a:latin typeface="Cambria Math" panose="02040503050406030204" pitchFamily="18" charset="0"/>
                            <a:cs typeface="Times New Roman" panose="02020603050405020304" pitchFamily="18" charset="0"/>
                          </a:rPr>
                          <m:t>𝑡</m:t>
                        </m:r>
                      </m:sub>
                    </m:sSub>
                    <m:r>
                      <a:rPr lang="en-US" altLang="zh-CN" sz="1100" i="1" kern="100" dirty="0" smtClean="0">
                        <a:effectLst/>
                        <a:latin typeface="Cambria Math" panose="02040503050406030204" pitchFamily="18" charset="0"/>
                        <a:cs typeface="Times New Roman" panose="02020603050405020304" pitchFamily="18" charset="0"/>
                      </a:rPr>
                      <m:t>,</m:t>
                    </m:r>
                    <m:r>
                      <a:rPr lang="en-US" altLang="zh-CN" sz="1100" i="1" kern="100" dirty="0" smtClean="0">
                        <a:effectLst/>
                        <a:latin typeface="Cambria Math" panose="02040503050406030204" pitchFamily="18" charset="0"/>
                        <a:cs typeface="Times New Roman" panose="02020603050405020304" pitchFamily="18" charset="0"/>
                      </a:rPr>
                      <m:t>𝐴</m:t>
                    </m:r>
                    <m:r>
                      <a:rPr lang="en-US" altLang="zh-CN" sz="1100" i="1" kern="100" dirty="0" smtClean="0">
                        <a:effectLst/>
                        <a:latin typeface="Cambria Math" panose="02040503050406030204" pitchFamily="18" charset="0"/>
                        <a:cs typeface="Times New Roman" panose="02020603050405020304" pitchFamily="18" charset="0"/>
                      </a:rPr>
                      <m:t>,</m:t>
                    </m:r>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i="1" kern="100" dirty="0" smtClean="0">
                            <a:effectLst/>
                            <a:latin typeface="Cambria Math" panose="02040503050406030204" pitchFamily="18" charset="0"/>
                            <a:cs typeface="Times New Roman" panose="02020603050405020304" pitchFamily="18" charset="0"/>
                          </a:rPr>
                          <m:t>𝑠</m:t>
                        </m:r>
                      </m:e>
                      <m:sub>
                        <m:r>
                          <a:rPr lang="en-US" altLang="zh-CN" sz="1100" b="0" i="1" kern="100" dirty="0" smtClean="0">
                            <a:effectLst/>
                            <a:latin typeface="Cambria Math" panose="02040503050406030204" pitchFamily="18" charset="0"/>
                            <a:cs typeface="Times New Roman" panose="02020603050405020304" pitchFamily="18" charset="0"/>
                          </a:rPr>
                          <m:t>𝑡</m:t>
                        </m:r>
                        <m:r>
                          <a:rPr lang="en-US" altLang="zh-CN" sz="1100" b="0" i="1" kern="100" dirty="0" smtClean="0">
                            <a:effectLst/>
                            <a:latin typeface="Cambria Math" panose="02040503050406030204" pitchFamily="18" charset="0"/>
                            <a:cs typeface="Times New Roman" panose="02020603050405020304" pitchFamily="18" charset="0"/>
                          </a:rPr>
                          <m:t>+1</m:t>
                        </m:r>
                      </m:sub>
                    </m:sSub>
                    <m:r>
                      <a:rPr lang="en-US" altLang="zh-CN" sz="1100" i="1" kern="100" dirty="0" smtClean="0">
                        <a:effectLst/>
                        <a:latin typeface="Cambria Math" panose="02040503050406030204" pitchFamily="18" charset="0"/>
                        <a:cs typeface="Times New Roman" panose="02020603050405020304" pitchFamily="18" charset="0"/>
                      </a:rPr>
                      <m:t>,</m:t>
                    </m:r>
                    <m:sSub>
                      <m:sSubPr>
                        <m:ctrlPr>
                          <a:rPr lang="en-US" altLang="zh-CN" sz="1100" i="1" kern="100" dirty="0" err="1" smtClean="0">
                            <a:effectLst/>
                            <a:latin typeface="Cambria Math" panose="02040503050406030204" pitchFamily="18" charset="0"/>
                            <a:cs typeface="Times New Roman" panose="02020603050405020304" pitchFamily="18" charset="0"/>
                          </a:rPr>
                        </m:ctrlPr>
                      </m:sSubPr>
                      <m:e>
                        <m:r>
                          <a:rPr lang="en-US" altLang="zh-CN" sz="1100" i="1" kern="100" dirty="0" err="1" smtClean="0">
                            <a:effectLst/>
                            <a:latin typeface="Cambria Math" panose="02040503050406030204" pitchFamily="18" charset="0"/>
                            <a:cs typeface="Times New Roman" panose="02020603050405020304" pitchFamily="18" charset="0"/>
                          </a:rPr>
                          <m:t>𝑅</m:t>
                        </m:r>
                      </m:e>
                      <m:sub>
                        <m:r>
                          <a:rPr lang="en-US" altLang="zh-CN" sz="1100" i="1" kern="100" dirty="0" err="1" smtClean="0">
                            <a:effectLst/>
                            <a:latin typeface="Cambria Math" panose="02040503050406030204" pitchFamily="18" charset="0"/>
                            <a:cs typeface="Times New Roman" panose="02020603050405020304" pitchFamily="18" charset="0"/>
                          </a:rPr>
                          <m:t>𝑡</m:t>
                        </m:r>
                      </m:sub>
                    </m:sSub>
                  </m:oMath>
                </a14:m>
                <a:r>
                  <a:rPr lang="en-US" altLang="zh-CN" sz="1100" kern="100" dirty="0">
                    <a:effectLst/>
                    <a:latin typeface="+mn-ea"/>
                    <a:cs typeface="Times New Roman" panose="02020603050405020304" pitchFamily="18" charset="0"/>
                  </a:rPr>
                  <a:t>) in </a:t>
                </a:r>
                <a14:m>
                  <m:oMath xmlns:m="http://schemas.openxmlformats.org/officeDocument/2006/math">
                    <m:r>
                      <a:rPr lang="en-US" altLang="zh-CN" sz="1100" i="1" kern="100" dirty="0" smtClean="0">
                        <a:effectLst/>
                        <a:latin typeface="Cambria Math" panose="02040503050406030204" pitchFamily="18" charset="0"/>
                        <a:cs typeface="Times New Roman" panose="02020603050405020304" pitchFamily="18" charset="0"/>
                      </a:rPr>
                      <m:t>𝐷</m:t>
                    </m:r>
                  </m:oMath>
                </a14:m>
                <a:endParaRPr lang="zh-CN" altLang="zh-CN" sz="1100" kern="100" dirty="0">
                  <a:effectLst/>
                  <a:latin typeface="+mn-ea"/>
                  <a:cs typeface="Times New Roman" panose="02020603050405020304" pitchFamily="18" charset="0"/>
                </a:endParaRPr>
              </a:p>
              <a:p>
                <a:pPr>
                  <a:lnSpc>
                    <a:spcPts val="1600"/>
                  </a:lnSpc>
                  <a:spcBef>
                    <a:spcPts val="300"/>
                  </a:spcBef>
                  <a:spcAft>
                    <a:spcPts val="300"/>
                  </a:spcAft>
                </a:pPr>
                <a:r>
                  <a:rPr lang="en-US" altLang="zh-CN" sz="1100" kern="100" dirty="0">
                    <a:effectLst/>
                    <a:latin typeface="+mn-ea"/>
                    <a:cs typeface="Times New Roman" panose="02020603050405020304" pitchFamily="18" charset="0"/>
                  </a:rPr>
                  <a:t>	    </a:t>
                </a:r>
                <a:r>
                  <a:rPr lang="en-US" altLang="zh-CN" sz="1100" b="1" kern="100" dirty="0">
                    <a:effectLst/>
                    <a:latin typeface="+mn-ea"/>
                    <a:cs typeface="Times New Roman" panose="02020603050405020304" pitchFamily="18" charset="0"/>
                  </a:rPr>
                  <a:t>If</a:t>
                </a:r>
                <a:r>
                  <a:rPr lang="en-US" altLang="zh-CN" sz="1100" kern="100" dirty="0">
                    <a:effectLst/>
                    <a:latin typeface="+mn-ea"/>
                    <a:cs typeface="Times New Roman" panose="02020603050405020304" pitchFamily="18" charset="0"/>
                  </a:rPr>
                  <a:t> </a:t>
                </a:r>
                <a14:m>
                  <m:oMath xmlns:m="http://schemas.openxmlformats.org/officeDocument/2006/math">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i="1" kern="100" dirty="0" smtClean="0">
                            <a:effectLst/>
                            <a:latin typeface="Cambria Math" panose="02040503050406030204" pitchFamily="18" charset="0"/>
                            <a:cs typeface="Times New Roman" panose="02020603050405020304" pitchFamily="18" charset="0"/>
                          </a:rPr>
                          <m:t>𝑅</m:t>
                        </m:r>
                      </m:e>
                      <m:sub>
                        <m:r>
                          <a:rPr lang="en-US" altLang="zh-CN" sz="1100" i="1" kern="100" dirty="0" smtClean="0">
                            <a:effectLst/>
                            <a:latin typeface="Cambria Math" panose="02040503050406030204" pitchFamily="18" charset="0"/>
                            <a:cs typeface="Times New Roman" panose="02020603050405020304" pitchFamily="18" charset="0"/>
                          </a:rPr>
                          <m:t>𝑡</m:t>
                        </m:r>
                      </m:sub>
                    </m:sSub>
                    <m:r>
                      <a:rPr lang="en-US" altLang="zh-CN" sz="1100" i="1" kern="100" dirty="0" smtClean="0">
                        <a:effectLst/>
                        <a:latin typeface="Cambria Math" panose="02040503050406030204" pitchFamily="18" charset="0"/>
                        <a:cs typeface="Times New Roman" panose="02020603050405020304" pitchFamily="18" charset="0"/>
                      </a:rPr>
                      <m:t>&lt;</m:t>
                    </m:r>
                    <m:sSub>
                      <m:sSubPr>
                        <m:ctrlPr>
                          <a:rPr lang="en-US" altLang="zh-CN" sz="1100" i="1" kern="100" dirty="0" smtClean="0">
                            <a:effectLst/>
                            <a:latin typeface="Cambria Math" panose="02040503050406030204" pitchFamily="18" charset="0"/>
                            <a:cs typeface="Times New Roman" panose="02020603050405020304" pitchFamily="18" charset="0"/>
                          </a:rPr>
                        </m:ctrlPr>
                      </m:sSubPr>
                      <m:e>
                        <m:r>
                          <a:rPr lang="en-US" altLang="zh-CN" sz="1100" i="1" kern="100" dirty="0" smtClean="0">
                            <a:effectLst/>
                            <a:latin typeface="Cambria Math" panose="02040503050406030204" pitchFamily="18" charset="0"/>
                            <a:cs typeface="Times New Roman" panose="02020603050405020304" pitchFamily="18" charset="0"/>
                          </a:rPr>
                          <m:t>𝑅</m:t>
                        </m:r>
                      </m:e>
                      <m:sub>
                        <m:r>
                          <a:rPr lang="en-US" altLang="zh-CN" sz="1100" i="1" kern="100" dirty="0" smtClean="0">
                            <a:effectLst/>
                            <a:latin typeface="Cambria Math" panose="02040503050406030204" pitchFamily="18" charset="0"/>
                            <a:cs typeface="Times New Roman" panose="02020603050405020304" pitchFamily="18" charset="0"/>
                          </a:rPr>
                          <m:t>0</m:t>
                        </m:r>
                      </m:sub>
                    </m:sSub>
                  </m:oMath>
                </a14:m>
                <a:r>
                  <a:rPr lang="en-US" altLang="zh-CN" sz="1100" kern="100" dirty="0">
                    <a:effectLst/>
                    <a:latin typeface="+mn-ea"/>
                    <a:cs typeface="Times New Roman" panose="02020603050405020304" pitchFamily="18" charset="0"/>
                  </a:rPr>
                  <a:t> </a:t>
                </a:r>
                <a:r>
                  <a:rPr lang="en-US" altLang="zh-CN" sz="1100" b="1" kern="100" dirty="0">
                    <a:effectLst/>
                    <a:latin typeface="+mn-ea"/>
                    <a:cs typeface="Times New Roman" panose="02020603050405020304" pitchFamily="18" charset="0"/>
                  </a:rPr>
                  <a:t>do        </a:t>
                </a:r>
                <a:r>
                  <a:rPr lang="en-US" altLang="zh-CN" sz="1100" kern="100" dirty="0">
                    <a:solidFill>
                      <a:schemeClr val="accent1"/>
                    </a:solidFill>
                    <a:latin typeface="+mn-ea"/>
                    <a:cs typeface="Times New Roman" panose="02020603050405020304" pitchFamily="18" charset="0"/>
                  </a:rPr>
                  <a:t>#If target falls, turn around and continue</a:t>
                </a:r>
                <a:endParaRPr lang="zh-CN" altLang="zh-CN" sz="1100" b="1"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effectLst/>
                    <a:latin typeface="+mn-ea"/>
                    <a:cs typeface="Times New Roman" panose="02020603050405020304" pitchFamily="18" charset="0"/>
                  </a:rPr>
                  <a:t>	            </a:t>
                </a:r>
                <a14:m>
                  <m:oMath xmlns:m="http://schemas.openxmlformats.org/officeDocument/2006/math">
                    <m:r>
                      <a:rPr lang="en-US" altLang="zh-CN" sz="1100" i="1" kern="100" dirty="0" smtClean="0">
                        <a:effectLst/>
                        <a:latin typeface="Cambria Math" panose="02040503050406030204" pitchFamily="18" charset="0"/>
                        <a:cs typeface="Times New Roman" panose="02020603050405020304" pitchFamily="18" charset="0"/>
                      </a:rPr>
                      <m:t>𝑀</m:t>
                    </m:r>
                    <m:d>
                      <m:dPr>
                        <m:begChr m:val="["/>
                        <m:endChr m:val="]"/>
                        <m:ctrlPr>
                          <a:rPr lang="en-US" altLang="zh-CN" sz="1100" b="0" i="1" kern="100" dirty="0" smtClean="0">
                            <a:effectLst/>
                            <a:latin typeface="Cambria Math" panose="02040503050406030204" pitchFamily="18" charset="0"/>
                            <a:cs typeface="Times New Roman" panose="02020603050405020304" pitchFamily="18" charset="0"/>
                          </a:rPr>
                        </m:ctrlPr>
                      </m:dPr>
                      <m:e>
                        <m:r>
                          <a:rPr lang="en-US" altLang="zh-CN" sz="1100" b="0" i="1" kern="100" dirty="0" smtClean="0">
                            <a:effectLst/>
                            <a:latin typeface="Cambria Math" panose="02040503050406030204" pitchFamily="18" charset="0"/>
                            <a:cs typeface="Times New Roman" panose="02020603050405020304" pitchFamily="18" charset="0"/>
                          </a:rPr>
                          <m:t>𝑑</m:t>
                        </m:r>
                      </m:e>
                    </m:d>
                    <m:r>
                      <a:rPr lang="en-US" altLang="zh-CN" sz="1100" b="0" i="1" kern="100" dirty="0" smtClean="0">
                        <a:effectLst/>
                        <a:latin typeface="Cambria Math" panose="02040503050406030204" pitchFamily="18" charset="0"/>
                        <a:cs typeface="Times New Roman" panose="02020603050405020304" pitchFamily="18" charset="0"/>
                      </a:rPr>
                      <m:t>=−</m:t>
                    </m:r>
                    <m:r>
                      <a:rPr lang="en-US" altLang="zh-CN" sz="1100" b="0" i="1" kern="100" dirty="0" smtClean="0">
                        <a:effectLst/>
                        <a:latin typeface="Cambria Math" panose="02040503050406030204" pitchFamily="18" charset="0"/>
                        <a:cs typeface="Times New Roman" panose="02020603050405020304" pitchFamily="18" charset="0"/>
                      </a:rPr>
                      <m:t>𝑀</m:t>
                    </m:r>
                    <m:r>
                      <a:rPr lang="en-US" altLang="zh-CN" sz="1100" b="0" i="1" kern="100" dirty="0" smtClean="0">
                        <a:effectLst/>
                        <a:latin typeface="Cambria Math" panose="02040503050406030204" pitchFamily="18" charset="0"/>
                        <a:cs typeface="Times New Roman" panose="02020603050405020304" pitchFamily="18" charset="0"/>
                      </a:rPr>
                      <m:t>[</m:t>
                    </m:r>
                    <m:r>
                      <a:rPr lang="en-US" altLang="zh-CN" sz="1100" b="0" i="1" kern="100" dirty="0" smtClean="0">
                        <a:effectLst/>
                        <a:latin typeface="Cambria Math" panose="02040503050406030204" pitchFamily="18" charset="0"/>
                        <a:cs typeface="Times New Roman" panose="02020603050405020304" pitchFamily="18" charset="0"/>
                      </a:rPr>
                      <m:t>𝑑</m:t>
                    </m:r>
                    <m:r>
                      <a:rPr lang="en-US" altLang="zh-CN" sz="1100" b="0" i="1" kern="100" dirty="0" smtClean="0">
                        <a:effectLst/>
                        <a:latin typeface="Cambria Math" panose="02040503050406030204" pitchFamily="18" charset="0"/>
                        <a:cs typeface="Times New Roman" panose="02020603050405020304" pitchFamily="18" charset="0"/>
                      </a:rPr>
                      <m:t>]</m:t>
                    </m:r>
                  </m:oMath>
                </a14:m>
                <a:endParaRPr lang="zh-CN" altLang="zh-CN" sz="1100"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effectLst/>
                    <a:latin typeface="+mn-ea"/>
                    <a:cs typeface="Times New Roman" panose="02020603050405020304" pitchFamily="18" charset="0"/>
                  </a:rPr>
                  <a:t>	    </a:t>
                </a:r>
                <a:r>
                  <a:rPr lang="en-US" altLang="zh-CN" sz="1100" b="1" kern="100" dirty="0">
                    <a:effectLst/>
                    <a:latin typeface="+mn-ea"/>
                    <a:cs typeface="Times New Roman" panose="02020603050405020304" pitchFamily="18" charset="0"/>
                  </a:rPr>
                  <a:t>Else do       </a:t>
                </a:r>
                <a:r>
                  <a:rPr lang="en-US" altLang="zh-CN" sz="1100" kern="100" dirty="0">
                    <a:solidFill>
                      <a:schemeClr val="accent1"/>
                    </a:solidFill>
                    <a:latin typeface="+mn-ea"/>
                    <a:cs typeface="Times New Roman" panose="02020603050405020304" pitchFamily="18" charset="0"/>
                  </a:rPr>
                  <a:t>#If target improve, jump to another dimension</a:t>
                </a:r>
                <a:endParaRPr lang="zh-CN" altLang="zh-CN" sz="1100" b="1"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kern="100" dirty="0">
                    <a:effectLst/>
                    <a:latin typeface="+mn-ea"/>
                    <a:cs typeface="Times New Roman" panose="02020603050405020304" pitchFamily="18" charset="0"/>
                  </a:rPr>
                  <a:t>                    d=d+1</a:t>
                </a:r>
                <a:endParaRPr lang="en-US" altLang="zh-CN" sz="1100" kern="100" dirty="0">
                  <a:latin typeface="+mn-ea"/>
                  <a:cs typeface="Times New Roman" panose="02020603050405020304" pitchFamily="18" charset="0"/>
                </a:endParaRPr>
              </a:p>
              <a:p>
                <a:pPr algn="l">
                  <a:lnSpc>
                    <a:spcPts val="1600"/>
                  </a:lnSpc>
                  <a:spcBef>
                    <a:spcPts val="300"/>
                  </a:spcBef>
                  <a:spcAft>
                    <a:spcPts val="300"/>
                  </a:spcAft>
                </a:pPr>
                <a:r>
                  <a:rPr lang="en-US" altLang="zh-CN" sz="1100" b="1" kern="100" dirty="0">
                    <a:effectLst/>
                    <a:latin typeface="+mn-ea"/>
                    <a:cs typeface="Times New Roman" panose="02020603050405020304" pitchFamily="18" charset="0"/>
                  </a:rPr>
                  <a:t>            End If</a:t>
                </a:r>
                <a:endParaRPr lang="zh-CN" altLang="zh-CN" sz="1100" b="1" kern="100" dirty="0">
                  <a:effectLst/>
                  <a:latin typeface="+mn-ea"/>
                  <a:cs typeface="Times New Roman" panose="02020603050405020304" pitchFamily="18" charset="0"/>
                </a:endParaRPr>
              </a:p>
              <a:p>
                <a:pPr algn="l">
                  <a:lnSpc>
                    <a:spcPts val="1600"/>
                  </a:lnSpc>
                  <a:spcBef>
                    <a:spcPts val="300"/>
                  </a:spcBef>
                  <a:spcAft>
                    <a:spcPts val="300"/>
                  </a:spcAft>
                </a:pPr>
                <a:r>
                  <a:rPr lang="en-US" altLang="zh-CN" sz="1100" b="1" kern="100" dirty="0">
                    <a:effectLst/>
                    <a:latin typeface="+mn-ea"/>
                    <a:cs typeface="Times New Roman" panose="02020603050405020304" pitchFamily="18" charset="0"/>
                  </a:rPr>
                  <a:t>End For</a:t>
                </a:r>
                <a:endParaRPr lang="zh-CN" altLang="zh-CN" sz="1100" b="1" kern="100" dirty="0">
                  <a:effectLst/>
                  <a:latin typeface="+mn-ea"/>
                  <a:cs typeface="Times New Roman" panose="02020603050405020304" pitchFamily="18" charset="0"/>
                </a:endParaRPr>
              </a:p>
            </p:txBody>
          </p:sp>
        </mc:Choice>
        <mc:Fallback xmlns="">
          <p:sp>
            <p:nvSpPr>
              <p:cNvPr id="8" name="文本框 7">
                <a:extLst>
                  <a:ext uri="{FF2B5EF4-FFF2-40B4-BE49-F238E27FC236}">
                    <a16:creationId xmlns:a16="http://schemas.microsoft.com/office/drawing/2014/main" id="{1BD127FE-7622-AAEC-FD04-DB25D9E92765}"/>
                  </a:ext>
                </a:extLst>
              </p:cNvPr>
              <p:cNvSpPr txBox="1">
                <a:spLocks noRot="1" noChangeAspect="1" noMove="1" noResize="1" noEditPoints="1" noAdjustHandles="1" noChangeArrowheads="1" noChangeShapeType="1" noTextEdit="1"/>
              </p:cNvSpPr>
              <p:nvPr/>
            </p:nvSpPr>
            <p:spPr>
              <a:xfrm>
                <a:off x="7331099" y="1846119"/>
                <a:ext cx="4593862" cy="4233659"/>
              </a:xfrm>
              <a:prstGeom prst="rect">
                <a:avLst/>
              </a:prstGeom>
              <a:blipFill>
                <a:blip r:embed="rId6"/>
                <a:stretch>
                  <a:fillRect/>
                </a:stretch>
              </a:blipFill>
            </p:spPr>
            <p:txBody>
              <a:bodyPr/>
              <a:lstStyle/>
              <a:p>
                <a:r>
                  <a:rPr lang="zh-CN" altLang="en-US">
                    <a:noFill/>
                  </a:rPr>
                  <a:t> </a:t>
                </a:r>
              </a:p>
            </p:txBody>
          </p:sp>
        </mc:Fallback>
      </mc:AlternateContent>
      <p:pic>
        <p:nvPicPr>
          <p:cNvPr id="14" name="图片 13">
            <a:extLst>
              <a:ext uri="{FF2B5EF4-FFF2-40B4-BE49-F238E27FC236}">
                <a16:creationId xmlns:a16="http://schemas.microsoft.com/office/drawing/2014/main" id="{10ABD17A-A48A-C8AA-C6B0-DC10C62E6883}"/>
              </a:ext>
            </a:extLst>
          </p:cNvPr>
          <p:cNvPicPr>
            <a:picLocks noChangeAspect="1"/>
          </p:cNvPicPr>
          <p:nvPr/>
        </p:nvPicPr>
        <p:blipFill>
          <a:blip r:embed="rId7"/>
          <a:stretch>
            <a:fillRect/>
          </a:stretch>
        </p:blipFill>
        <p:spPr>
          <a:xfrm>
            <a:off x="3483319" y="4147680"/>
            <a:ext cx="3117014" cy="2437148"/>
          </a:xfrm>
          <a:prstGeom prst="rect">
            <a:avLst/>
          </a:prstGeom>
        </p:spPr>
      </p:pic>
      <p:sp>
        <p:nvSpPr>
          <p:cNvPr id="15" name="文本框 14">
            <a:extLst>
              <a:ext uri="{FF2B5EF4-FFF2-40B4-BE49-F238E27FC236}">
                <a16:creationId xmlns:a16="http://schemas.microsoft.com/office/drawing/2014/main" id="{0E73AAA8-5422-E4A1-6892-99FB056F9A20}"/>
              </a:ext>
            </a:extLst>
          </p:cNvPr>
          <p:cNvSpPr txBox="1"/>
          <p:nvPr/>
        </p:nvSpPr>
        <p:spPr>
          <a:xfrm>
            <a:off x="4406402" y="3809126"/>
            <a:ext cx="1850444" cy="33855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1600" b="0" i="0" u="none" strike="noStrike" kern="1200" cap="none" spc="0" normalizeH="0" baseline="0" noProof="0" dirty="0">
                <a:ln>
                  <a:noFill/>
                </a:ln>
                <a:solidFill>
                  <a:prstClr val="black"/>
                </a:solidFill>
                <a:effectLst/>
                <a:uLnTx/>
                <a:uFillTx/>
                <a:latin typeface="+mn-ea"/>
                <a:cs typeface="+mn-cs"/>
              </a:rPr>
              <a:t>Noisy env</a:t>
            </a:r>
          </a:p>
        </p:txBody>
      </p:sp>
      <p:sp>
        <p:nvSpPr>
          <p:cNvPr id="17" name="文本框 16">
            <a:extLst>
              <a:ext uri="{FF2B5EF4-FFF2-40B4-BE49-F238E27FC236}">
                <a16:creationId xmlns:a16="http://schemas.microsoft.com/office/drawing/2014/main" id="{3769E122-6D66-557F-7A13-63395F704A2B}"/>
              </a:ext>
            </a:extLst>
          </p:cNvPr>
          <p:cNvSpPr txBox="1"/>
          <p:nvPr/>
        </p:nvSpPr>
        <p:spPr>
          <a:xfrm>
            <a:off x="1292525" y="3809126"/>
            <a:ext cx="1850444" cy="33855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1600" b="0" i="0" u="none" strike="noStrike" kern="1200" cap="none" spc="0" normalizeH="0" baseline="0" noProof="0" dirty="0">
                <a:ln>
                  <a:noFill/>
                </a:ln>
                <a:solidFill>
                  <a:prstClr val="black"/>
                </a:solidFill>
                <a:effectLst/>
                <a:uLnTx/>
                <a:uFillTx/>
                <a:latin typeface="+mn-ea"/>
                <a:cs typeface="+mn-cs"/>
              </a:rPr>
              <a:t>Stable env</a:t>
            </a:r>
          </a:p>
        </p:txBody>
      </p:sp>
      <p:sp>
        <p:nvSpPr>
          <p:cNvPr id="7" name="文本框 6">
            <a:extLst>
              <a:ext uri="{FF2B5EF4-FFF2-40B4-BE49-F238E27FC236}">
                <a16:creationId xmlns:a16="http://schemas.microsoft.com/office/drawing/2014/main" id="{CE635663-90DC-5CFB-FEA9-2C4715E263D1}"/>
              </a:ext>
            </a:extLst>
          </p:cNvPr>
          <p:cNvSpPr txBox="1"/>
          <p:nvPr/>
        </p:nvSpPr>
        <p:spPr>
          <a:xfrm>
            <a:off x="1749395" y="6448836"/>
            <a:ext cx="936703" cy="215444"/>
          </a:xfrm>
          <a:prstGeom prst="rect">
            <a:avLst/>
          </a:prstGeom>
          <a:noFill/>
        </p:spPr>
        <p:txBody>
          <a:bodyPr wrap="square" rtlCol="0">
            <a:spAutoFit/>
          </a:bodyPr>
          <a:lstStyle/>
          <a:p>
            <a:r>
              <a:rPr lang="en-US" altLang="zh-CN" sz="800" dirty="0"/>
              <a:t>step</a:t>
            </a:r>
            <a:endParaRPr lang="zh-CN" altLang="en-US" sz="800" dirty="0"/>
          </a:p>
        </p:txBody>
      </p:sp>
      <p:sp>
        <p:nvSpPr>
          <p:cNvPr id="12" name="文本框 11">
            <a:extLst>
              <a:ext uri="{FF2B5EF4-FFF2-40B4-BE49-F238E27FC236}">
                <a16:creationId xmlns:a16="http://schemas.microsoft.com/office/drawing/2014/main" id="{193E08D9-46CC-9207-BC6B-EC73388CEC7A}"/>
              </a:ext>
            </a:extLst>
          </p:cNvPr>
          <p:cNvSpPr txBox="1"/>
          <p:nvPr/>
        </p:nvSpPr>
        <p:spPr>
          <a:xfrm>
            <a:off x="4957229" y="6468046"/>
            <a:ext cx="936703" cy="215444"/>
          </a:xfrm>
          <a:prstGeom prst="rect">
            <a:avLst/>
          </a:prstGeom>
          <a:noFill/>
        </p:spPr>
        <p:txBody>
          <a:bodyPr wrap="square" rtlCol="0">
            <a:spAutoFit/>
          </a:bodyPr>
          <a:lstStyle/>
          <a:p>
            <a:r>
              <a:rPr lang="en-US" altLang="zh-CN" sz="800" dirty="0"/>
              <a:t>step</a:t>
            </a:r>
            <a:endParaRPr lang="zh-CN" altLang="en-US" sz="800" dirty="0"/>
          </a:p>
        </p:txBody>
      </p:sp>
      <p:cxnSp>
        <p:nvCxnSpPr>
          <p:cNvPr id="21" name="直接箭头连接符 20">
            <a:extLst>
              <a:ext uri="{FF2B5EF4-FFF2-40B4-BE49-F238E27FC236}">
                <a16:creationId xmlns:a16="http://schemas.microsoft.com/office/drawing/2014/main" id="{5C417377-1136-23E6-7536-F24D86D67943}"/>
              </a:ext>
            </a:extLst>
          </p:cNvPr>
          <p:cNvCxnSpPr>
            <a:cxnSpLocks/>
          </p:cNvCxnSpPr>
          <p:nvPr/>
        </p:nvCxnSpPr>
        <p:spPr>
          <a:xfrm flipH="1" flipV="1">
            <a:off x="1175427" y="4567762"/>
            <a:ext cx="283412" cy="42125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3" name="文本框 22">
            <a:extLst>
              <a:ext uri="{FF2B5EF4-FFF2-40B4-BE49-F238E27FC236}">
                <a16:creationId xmlns:a16="http://schemas.microsoft.com/office/drawing/2014/main" id="{32BD9B12-0DCB-7DE6-ED7F-7C7097CB4247}"/>
              </a:ext>
            </a:extLst>
          </p:cNvPr>
          <p:cNvSpPr txBox="1"/>
          <p:nvPr/>
        </p:nvSpPr>
        <p:spPr>
          <a:xfrm>
            <a:off x="586592" y="4290763"/>
            <a:ext cx="1177671"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sz="1200" dirty="0"/>
              <a:t>Optimal setting</a:t>
            </a:r>
            <a:endParaRPr lang="zh-CN" altLang="en-US" sz="1200" dirty="0"/>
          </a:p>
        </p:txBody>
      </p:sp>
      <p:cxnSp>
        <p:nvCxnSpPr>
          <p:cNvPr id="28" name="直接箭头连接符 27">
            <a:extLst>
              <a:ext uri="{FF2B5EF4-FFF2-40B4-BE49-F238E27FC236}">
                <a16:creationId xmlns:a16="http://schemas.microsoft.com/office/drawing/2014/main" id="{B8095C39-7F70-6A87-F0BD-EBA311F620E4}"/>
              </a:ext>
            </a:extLst>
          </p:cNvPr>
          <p:cNvCxnSpPr>
            <a:cxnSpLocks/>
            <a:endCxn id="29" idx="0"/>
          </p:cNvCxnSpPr>
          <p:nvPr/>
        </p:nvCxnSpPr>
        <p:spPr>
          <a:xfrm>
            <a:off x="1879581" y="4913502"/>
            <a:ext cx="283412" cy="421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id="{E32A6C6B-D2D5-12CF-C4F5-011CD036C3EF}"/>
              </a:ext>
            </a:extLst>
          </p:cNvPr>
          <p:cNvSpPr txBox="1"/>
          <p:nvPr/>
        </p:nvSpPr>
        <p:spPr>
          <a:xfrm>
            <a:off x="1639887" y="5334754"/>
            <a:ext cx="1046211"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1200" dirty="0"/>
              <a:t>Knob setting</a:t>
            </a:r>
            <a:endParaRPr lang="zh-CN" altLang="en-US" sz="1200" dirty="0"/>
          </a:p>
        </p:txBody>
      </p:sp>
    </p:spTree>
    <p:extLst>
      <p:ext uri="{BB962C8B-B14F-4D97-AF65-F5344CB8AC3E}">
        <p14:creationId xmlns:p14="http://schemas.microsoft.com/office/powerpoint/2010/main" val="4037176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622A7F-2C8E-81D9-C3AA-7372838717A9}"/>
            </a:ext>
          </a:extLst>
        </p:cNvPr>
        <p:cNvGrpSpPr/>
        <p:nvPr/>
      </p:nvGrpSpPr>
      <p:grpSpPr>
        <a:xfrm>
          <a:off x="0" y="0"/>
          <a:ext cx="0" cy="0"/>
          <a:chOff x="0" y="0"/>
          <a:chExt cx="0" cy="0"/>
        </a:xfrm>
      </p:grpSpPr>
      <p:sp>
        <p:nvSpPr>
          <p:cNvPr id="9" name="页脚占位符 8">
            <a:extLst>
              <a:ext uri="{FF2B5EF4-FFF2-40B4-BE49-F238E27FC236}">
                <a16:creationId xmlns:a16="http://schemas.microsoft.com/office/drawing/2014/main" id="{5A905A6A-EC2F-8E5F-F7D8-083BF79D4ACC}"/>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7A2BC6A1-F37E-844B-446D-EC16C50FD397}"/>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12</a:t>
            </a:fld>
            <a:endParaRPr lang="zh-CN" altLang="en-US" dirty="0"/>
          </a:p>
        </p:txBody>
      </p:sp>
      <p:pic>
        <p:nvPicPr>
          <p:cNvPr id="2" name="Picture 8" descr="中科院高能物理研究所教育处">
            <a:extLst>
              <a:ext uri="{FF2B5EF4-FFF2-40B4-BE49-F238E27FC236}">
                <a16:creationId xmlns:a16="http://schemas.microsoft.com/office/drawing/2014/main" id="{04BC66F3-E86A-4689-9FF9-9BA5B62C8846}"/>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9314F852-6FAD-F933-FD04-FE9E53526E02}"/>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8B841567-4B83-60F9-8206-37FC7DA1AA0F}"/>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RL control for BEPCII</a:t>
            </a:r>
          </a:p>
        </p:txBody>
      </p:sp>
      <p:sp>
        <p:nvSpPr>
          <p:cNvPr id="16" name="文本框 15">
            <a:extLst>
              <a:ext uri="{FF2B5EF4-FFF2-40B4-BE49-F238E27FC236}">
                <a16:creationId xmlns:a16="http://schemas.microsoft.com/office/drawing/2014/main" id="{4A64B5AD-3F3C-4F78-C0CC-281D5055BA5A}"/>
              </a:ext>
            </a:extLst>
          </p:cNvPr>
          <p:cNvSpPr txBox="1"/>
          <p:nvPr/>
        </p:nvSpPr>
        <p:spPr>
          <a:xfrm>
            <a:off x="372863" y="832949"/>
            <a:ext cx="11253687" cy="427809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400" b="0" i="0" u="none" strike="noStrike" kern="1200" cap="none" spc="0" normalizeH="0" baseline="0" noProof="0" dirty="0">
                <a:ln>
                  <a:noFill/>
                </a:ln>
                <a:solidFill>
                  <a:prstClr val="black"/>
                </a:solidFill>
                <a:effectLst/>
                <a:uLnTx/>
                <a:uFillTx/>
                <a:latin typeface="+mn-ea"/>
                <a:cs typeface="+mn-cs"/>
              </a:rPr>
              <a:t>How to achieve long-term deployment</a:t>
            </a:r>
            <a:r>
              <a:rPr lang="en-US" altLang="zh-CN" sz="2400" dirty="0">
                <a:solidFill>
                  <a:prstClr val="black"/>
                </a:solidFill>
                <a:latin typeface="+mn-ea"/>
              </a:rPr>
              <a: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2000" dirty="0">
                <a:solidFill>
                  <a:prstClr val="black"/>
                </a:solidFill>
                <a:latin typeface="+mn-ea"/>
              </a:rPr>
              <a:t>The machine state will change with time</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2000" dirty="0">
                <a:solidFill>
                  <a:prstClr val="black"/>
                </a:solidFill>
                <a:latin typeface="+mn-ea"/>
              </a:rPr>
              <a:t>We can never get a perfect stable environment, except we take all parameters into account</a:t>
            </a:r>
          </a:p>
          <a:p>
            <a:pPr marR="0" lvl="0" algn="l" defTabSz="914400" rtl="0" eaLnBrk="1" fontAlgn="auto" latinLnBrk="0" hangingPunct="1">
              <a:lnSpc>
                <a:spcPct val="100000"/>
              </a:lnSpc>
              <a:spcBef>
                <a:spcPts val="0"/>
              </a:spcBef>
              <a:spcAft>
                <a:spcPts val="0"/>
              </a:spcAft>
              <a:buClrTx/>
              <a:buSzTx/>
              <a:tabLst/>
              <a:defRPr/>
            </a:pPr>
            <a:endParaRPr lang="en-US" altLang="zh-CN" sz="2400" dirty="0">
              <a:solidFill>
                <a:prstClr val="black"/>
              </a:solidFill>
              <a:latin typeface="+mn-ea"/>
            </a:endParaRPr>
          </a:p>
          <a:p>
            <a:pPr marR="0" lvl="0" algn="l" defTabSz="914400" rtl="0" eaLnBrk="1" fontAlgn="auto" latinLnBrk="0" hangingPunct="1">
              <a:lnSpc>
                <a:spcPct val="100000"/>
              </a:lnSpc>
              <a:spcBef>
                <a:spcPts val="0"/>
              </a:spcBef>
              <a:spcAft>
                <a:spcPts val="0"/>
              </a:spcAft>
              <a:buClrTx/>
              <a:buSzTx/>
              <a:tabLst/>
              <a:defRPr/>
            </a:pPr>
            <a:r>
              <a:rPr lang="en-US" altLang="zh-CN" sz="2400" dirty="0">
                <a:solidFill>
                  <a:srgbClr val="FF0000"/>
                </a:solidFill>
                <a:latin typeface="+mn-ea"/>
              </a:rPr>
              <a:t>Retrain:  </a:t>
            </a:r>
            <a:r>
              <a:rPr lang="en-US" altLang="zh-CN" sz="2000" dirty="0">
                <a:solidFill>
                  <a:prstClr val="black"/>
                </a:solidFill>
                <a:latin typeface="等线" panose="02010600030101010101" pitchFamily="2" charset="-122"/>
                <a:ea typeface="等线" panose="02010600030101010101" pitchFamily="2" charset="-122"/>
              </a:rPr>
              <a:t>R</a:t>
            </a:r>
            <a:r>
              <a:rPr kumimoji="0" lang="en-US" altLang="zh-CN" sz="2000" b="0" i="0" u="none" strike="noStrike" kern="1200" cap="none" spc="0" normalizeH="0" baseline="0" noProof="0" dirty="0" err="1">
                <a:ln>
                  <a:noFill/>
                </a:ln>
                <a:solidFill>
                  <a:prstClr val="black"/>
                </a:solidFill>
                <a:effectLst/>
                <a:uLnTx/>
                <a:uFillTx/>
                <a:latin typeface="等线" panose="02010600030101010101" pitchFamily="2" charset="-122"/>
                <a:ea typeface="等线" panose="02010600030101010101" pitchFamily="2" charset="-122"/>
                <a:cs typeface="+mn-cs"/>
              </a:rPr>
              <a:t>etrain</a:t>
            </a:r>
            <a:r>
              <a:rPr kumimoji="0" lang="en-US" altLang="zh-CN" sz="20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 the DQN-agent after each run.</a:t>
            </a:r>
            <a:endParaRPr lang="en-US" altLang="zh-CN" sz="2400" dirty="0">
              <a:solidFill>
                <a:prstClr val="black"/>
              </a:solidFill>
              <a:latin typeface="+mn-ea"/>
            </a:endParaRPr>
          </a:p>
          <a:p>
            <a:pPr marR="0" lvl="0" algn="l" defTabSz="914400" rtl="0" eaLnBrk="1" fontAlgn="auto" latinLnBrk="0" hangingPunct="1">
              <a:lnSpc>
                <a:spcPct val="100000"/>
              </a:lnSpc>
              <a:spcBef>
                <a:spcPts val="0"/>
              </a:spcBef>
              <a:spcAft>
                <a:spcPts val="0"/>
              </a:spcAft>
              <a:buClrTx/>
              <a:buSzTx/>
              <a:tabLst/>
              <a:defRPr/>
            </a:pPr>
            <a:r>
              <a:rPr lang="en-US" altLang="zh-CN" sz="2400" dirty="0">
                <a:solidFill>
                  <a:srgbClr val="FF0000"/>
                </a:solidFill>
                <a:latin typeface="+mn-ea"/>
              </a:rPr>
              <a:t>Exploration</a:t>
            </a:r>
            <a:r>
              <a:rPr lang="zh-CN" altLang="en-US" sz="2400" dirty="0">
                <a:solidFill>
                  <a:srgbClr val="FF0000"/>
                </a:solidFill>
                <a:latin typeface="+mn-ea"/>
              </a:rPr>
              <a:t>：</a:t>
            </a:r>
            <a:r>
              <a:rPr kumimoji="0" lang="en-US" altLang="zh-CN" sz="20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 DQN-agent choose random actions with the probability of 20% for exploration unfamiliar state to enhance its ability to adapt to environmental changes.</a:t>
            </a:r>
            <a:endParaRPr lang="en-US" altLang="zh-CN" sz="2400" dirty="0">
              <a:solidFill>
                <a:srgbClr val="FF0000"/>
              </a:solidFill>
              <a:latin typeface="+mn-ea"/>
            </a:endParaRPr>
          </a:p>
          <a:p>
            <a:pPr marR="0" lvl="0" algn="l" defTabSz="914400" rtl="0" eaLnBrk="1" fontAlgn="auto" latinLnBrk="0" hangingPunct="1">
              <a:lnSpc>
                <a:spcPct val="100000"/>
              </a:lnSpc>
              <a:spcBef>
                <a:spcPts val="0"/>
              </a:spcBef>
              <a:spcAft>
                <a:spcPts val="0"/>
              </a:spcAft>
              <a:buClrTx/>
              <a:buSzTx/>
              <a:tabLst/>
              <a:defRPr/>
            </a:pPr>
            <a:endParaRPr lang="en-US" altLang="zh-CN" sz="2000" dirty="0">
              <a:solidFill>
                <a:prstClr val="black"/>
              </a:solidFill>
              <a:latin typeface="+mn-ea"/>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1600" dirty="0">
                <a:solidFill>
                  <a:prstClr val="black"/>
                </a:solidFill>
                <a:latin typeface="+mn-ea"/>
              </a:rPr>
              <a:t>To prevent DQN from being trapped</a:t>
            </a:r>
          </a:p>
          <a:p>
            <a:pPr marR="0" lvl="0" algn="l" defTabSz="914400" rtl="0" eaLnBrk="1" fontAlgn="auto" latinLnBrk="0" hangingPunct="1">
              <a:lnSpc>
                <a:spcPct val="100000"/>
              </a:lnSpc>
              <a:spcBef>
                <a:spcPts val="0"/>
              </a:spcBef>
              <a:spcAft>
                <a:spcPts val="0"/>
              </a:spcAft>
              <a:buClrTx/>
              <a:buSzTx/>
              <a:tabLst/>
              <a:defRPr/>
            </a:pPr>
            <a:r>
              <a:rPr lang="en-US" altLang="zh-CN" sz="1600" dirty="0">
                <a:solidFill>
                  <a:prstClr val="black"/>
                </a:solidFill>
                <a:latin typeface="+mn-ea"/>
              </a:rPr>
              <a:t> in unfamiliar environments, we set </a:t>
            </a:r>
          </a:p>
          <a:p>
            <a:pPr marR="0" lvl="0" algn="l" defTabSz="914400" rtl="0" eaLnBrk="1" fontAlgn="auto" latinLnBrk="0" hangingPunct="1">
              <a:lnSpc>
                <a:spcPct val="100000"/>
              </a:lnSpc>
              <a:spcBef>
                <a:spcPts val="0"/>
              </a:spcBef>
              <a:spcAft>
                <a:spcPts val="0"/>
              </a:spcAft>
              <a:buClrTx/>
              <a:buSzTx/>
              <a:tabLst/>
              <a:defRPr/>
            </a:pPr>
            <a:r>
              <a:rPr lang="en-US" altLang="zh-CN" sz="1600" dirty="0">
                <a:solidFill>
                  <a:prstClr val="black"/>
                </a:solidFill>
                <a:latin typeface="+mn-ea"/>
              </a:rPr>
              <a:t>certain limits on the exploration range.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1600" dirty="0">
                <a:solidFill>
                  <a:prstClr val="black"/>
                </a:solidFill>
                <a:latin typeface="+mn-ea"/>
              </a:rPr>
              <a:t>Actions that exceed the range and </a:t>
            </a:r>
          </a:p>
          <a:p>
            <a:pPr marR="0" lvl="0" algn="l" defTabSz="914400" rtl="0" eaLnBrk="1" fontAlgn="auto" latinLnBrk="0" hangingPunct="1">
              <a:lnSpc>
                <a:spcPct val="100000"/>
              </a:lnSpc>
              <a:spcBef>
                <a:spcPts val="0"/>
              </a:spcBef>
              <a:spcAft>
                <a:spcPts val="0"/>
              </a:spcAft>
              <a:buClrTx/>
              <a:buSzTx/>
              <a:tabLst/>
              <a:defRPr/>
            </a:pPr>
            <a:r>
              <a:rPr lang="en-US" altLang="zh-CN" sz="1600" dirty="0">
                <a:solidFill>
                  <a:prstClr val="black"/>
                </a:solidFill>
                <a:latin typeface="+mn-ea"/>
              </a:rPr>
              <a:t>cause luminosity reduction will be set </a:t>
            </a:r>
          </a:p>
          <a:p>
            <a:pPr marR="0" lvl="0" algn="l" defTabSz="914400" rtl="0" eaLnBrk="1" fontAlgn="auto" latinLnBrk="0" hangingPunct="1">
              <a:lnSpc>
                <a:spcPct val="100000"/>
              </a:lnSpc>
              <a:spcBef>
                <a:spcPts val="0"/>
              </a:spcBef>
              <a:spcAft>
                <a:spcPts val="0"/>
              </a:spcAft>
              <a:buClrTx/>
              <a:buSzTx/>
              <a:tabLst/>
              <a:defRPr/>
            </a:pPr>
            <a:r>
              <a:rPr lang="en-US" altLang="zh-CN" sz="1600" dirty="0">
                <a:solidFill>
                  <a:prstClr val="black"/>
                </a:solidFill>
                <a:latin typeface="+mn-ea"/>
              </a:rPr>
              <a:t>back in the next step.</a:t>
            </a:r>
          </a:p>
        </p:txBody>
      </p:sp>
      <p:pic>
        <p:nvPicPr>
          <p:cNvPr id="4" name="图片 3">
            <a:extLst>
              <a:ext uri="{FF2B5EF4-FFF2-40B4-BE49-F238E27FC236}">
                <a16:creationId xmlns:a16="http://schemas.microsoft.com/office/drawing/2014/main" id="{1204020B-8999-F0CC-0CCF-3E57B4895385}"/>
              </a:ext>
            </a:extLst>
          </p:cNvPr>
          <p:cNvPicPr>
            <a:picLocks noChangeAspect="1"/>
          </p:cNvPicPr>
          <p:nvPr/>
        </p:nvPicPr>
        <p:blipFill>
          <a:blip r:embed="rId5"/>
          <a:stretch>
            <a:fillRect/>
          </a:stretch>
        </p:blipFill>
        <p:spPr>
          <a:xfrm>
            <a:off x="4015162" y="3468634"/>
            <a:ext cx="7611388" cy="2949560"/>
          </a:xfrm>
          <a:prstGeom prst="rect">
            <a:avLst/>
          </a:prstGeom>
        </p:spPr>
      </p:pic>
      <p:sp>
        <p:nvSpPr>
          <p:cNvPr id="6" name="文本框 5">
            <a:extLst>
              <a:ext uri="{FF2B5EF4-FFF2-40B4-BE49-F238E27FC236}">
                <a16:creationId xmlns:a16="http://schemas.microsoft.com/office/drawing/2014/main" id="{03118E17-45E0-0AC5-4AFD-913577539C6D}"/>
              </a:ext>
            </a:extLst>
          </p:cNvPr>
          <p:cNvSpPr txBox="1"/>
          <p:nvPr/>
        </p:nvSpPr>
        <p:spPr>
          <a:xfrm>
            <a:off x="5077348" y="6270869"/>
            <a:ext cx="6098958" cy="369332"/>
          </a:xfrm>
          <a:prstGeom prst="rect">
            <a:avLst/>
          </a:prstGeom>
          <a:noFill/>
        </p:spPr>
        <p:txBody>
          <a:bodyPr wrap="square">
            <a:spAutoFit/>
          </a:bodyPr>
          <a:lstStyle/>
          <a:p>
            <a:r>
              <a:rPr lang="en-US" altLang="zh-CN" dirty="0">
                <a:solidFill>
                  <a:prstClr val="black"/>
                </a:solidFill>
                <a:latin typeface="+mn-ea"/>
              </a:rPr>
              <a:t>T</a:t>
            </a:r>
            <a:r>
              <a:rPr lang="en-US" altLang="zh-CN" sz="1800" dirty="0">
                <a:solidFill>
                  <a:prstClr val="black"/>
                </a:solidFill>
                <a:latin typeface="+mn-ea"/>
              </a:rPr>
              <a:t>he orbit drift</a:t>
            </a:r>
            <a:endParaRPr lang="zh-CN" altLang="en-US" dirty="0"/>
          </a:p>
        </p:txBody>
      </p:sp>
    </p:spTree>
    <p:extLst>
      <p:ext uri="{BB962C8B-B14F-4D97-AF65-F5344CB8AC3E}">
        <p14:creationId xmlns:p14="http://schemas.microsoft.com/office/powerpoint/2010/main" val="1378064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13</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RL control for BEPCII</a:t>
            </a:r>
          </a:p>
        </p:txBody>
      </p:sp>
      <p:sp>
        <p:nvSpPr>
          <p:cNvPr id="6" name="文本框 5">
            <a:extLst>
              <a:ext uri="{FF2B5EF4-FFF2-40B4-BE49-F238E27FC236}">
                <a16:creationId xmlns:a16="http://schemas.microsoft.com/office/drawing/2014/main" id="{5ED7E5AA-100C-4C1D-8BF6-D8D9D27316A9}"/>
              </a:ext>
            </a:extLst>
          </p:cNvPr>
          <p:cNvSpPr txBox="1"/>
          <p:nvPr/>
        </p:nvSpPr>
        <p:spPr>
          <a:xfrm>
            <a:off x="469156" y="878642"/>
            <a:ext cx="5626843" cy="2000548"/>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800" b="0" i="0" u="none" strike="noStrike" kern="1200" cap="none" spc="0" normalizeH="0" baseline="0" noProof="0" dirty="0">
                <a:ln>
                  <a:noFill/>
                </a:ln>
                <a:solidFill>
                  <a:prstClr val="black"/>
                </a:solidFill>
                <a:effectLst/>
                <a:uLnTx/>
                <a:uFillTx/>
                <a:latin typeface="+mn-ea"/>
                <a:cs typeface="+mn-cs"/>
              </a:rPr>
              <a:t>Simulation:</a:t>
            </a:r>
          </a:p>
          <a:p>
            <a:pPr marL="342900" marR="0" lvl="0" indent="-342900" algn="l" defTabSz="914400" rtl="0" eaLnBrk="1" fontAlgn="auto" latinLnBrk="0" hangingPunct="1">
              <a:lnSpc>
                <a:spcPct val="100000"/>
              </a:lnSpc>
              <a:spcBef>
                <a:spcPts val="0"/>
              </a:spcBef>
              <a:spcAft>
                <a:spcPts val="0"/>
              </a:spcAft>
              <a:buClrTx/>
              <a:buSzTx/>
              <a:buAutoNum type="arabicPeriod"/>
              <a:tabLst/>
              <a:defRPr/>
            </a:pPr>
            <a:r>
              <a:rPr kumimoji="0" lang="en-US" altLang="zh-CN" sz="1600" b="0" i="0" u="none" strike="noStrike" kern="1200" cap="none" spc="0" normalizeH="0" baseline="0" noProof="0" dirty="0">
                <a:ln>
                  <a:noFill/>
                </a:ln>
                <a:solidFill>
                  <a:prstClr val="black"/>
                </a:solidFill>
                <a:effectLst/>
                <a:uLnTx/>
                <a:uFillTx/>
                <a:latin typeface="+mn-ea"/>
                <a:cs typeface="+mn-cs"/>
              </a:rPr>
              <a:t>Run dither method for several run.</a:t>
            </a:r>
          </a:p>
          <a:p>
            <a:pPr marL="342900" marR="0" lvl="0" indent="-342900" algn="l" defTabSz="914400" rtl="0" eaLnBrk="1" fontAlgn="auto" latinLnBrk="0" hangingPunct="1">
              <a:lnSpc>
                <a:spcPct val="100000"/>
              </a:lnSpc>
              <a:spcBef>
                <a:spcPts val="0"/>
              </a:spcBef>
              <a:spcAft>
                <a:spcPts val="0"/>
              </a:spcAft>
              <a:buClrTx/>
              <a:buSzTx/>
              <a:buAutoNum type="arabicPeriod"/>
              <a:tabLst/>
              <a:defRPr/>
            </a:pPr>
            <a:r>
              <a:rPr kumimoji="0" lang="en-US" altLang="zh-CN" sz="1600" b="0" i="0" u="none" strike="noStrike" kern="1200" cap="none" spc="0" normalizeH="0" baseline="0" noProof="0" dirty="0">
                <a:ln>
                  <a:noFill/>
                </a:ln>
                <a:solidFill>
                  <a:prstClr val="black"/>
                </a:solidFill>
                <a:effectLst/>
                <a:uLnTx/>
                <a:uFillTx/>
                <a:latin typeface="+mn-ea"/>
                <a:cs typeface="+mn-cs"/>
              </a:rPr>
              <a:t>Using the collected data train DQN.</a:t>
            </a:r>
          </a:p>
          <a:p>
            <a:pPr marL="342900" marR="0" lvl="0" indent="-342900" algn="l" defTabSz="914400" rtl="0" eaLnBrk="1" fontAlgn="auto" latinLnBrk="0" hangingPunct="1">
              <a:lnSpc>
                <a:spcPct val="100000"/>
              </a:lnSpc>
              <a:spcBef>
                <a:spcPts val="0"/>
              </a:spcBef>
              <a:spcAft>
                <a:spcPts val="0"/>
              </a:spcAft>
              <a:buClrTx/>
              <a:buSzTx/>
              <a:buAutoNum type="arabicPeriod"/>
              <a:tabLst/>
              <a:defRPr/>
            </a:pPr>
            <a:r>
              <a:rPr lang="en-US" altLang="zh-CN" sz="1600" dirty="0">
                <a:solidFill>
                  <a:prstClr val="black"/>
                </a:solidFill>
                <a:latin typeface="+mn-ea"/>
              </a:rPr>
              <a:t>Run DQN and retrain DQN after each run.</a:t>
            </a:r>
          </a:p>
          <a:p>
            <a:pPr marR="0" lvl="0" algn="l" defTabSz="914400" rtl="0" eaLnBrk="1" fontAlgn="auto" latinLnBrk="0" hangingPunct="1">
              <a:lnSpc>
                <a:spcPct val="100000"/>
              </a:lnSpc>
              <a:spcBef>
                <a:spcPts val="0"/>
              </a:spcBef>
              <a:spcAft>
                <a:spcPts val="0"/>
              </a:spcAft>
              <a:buClrTx/>
              <a:buSzTx/>
              <a:tabLst/>
              <a:defRPr/>
            </a:pPr>
            <a:endParaRPr lang="en-US" altLang="zh-CN" sz="1600" dirty="0">
              <a:solidFill>
                <a:prstClr val="black"/>
              </a:solidFill>
              <a:latin typeface="+mn-ea"/>
            </a:endParaRPr>
          </a:p>
          <a:p>
            <a:pPr marR="0" lvl="0" algn="l" defTabSz="914400" rtl="0" eaLnBrk="1" fontAlgn="auto" latinLnBrk="0" hangingPunct="1">
              <a:lnSpc>
                <a:spcPct val="100000"/>
              </a:lnSpc>
              <a:spcBef>
                <a:spcPts val="0"/>
              </a:spcBef>
              <a:spcAft>
                <a:spcPts val="0"/>
              </a:spcAft>
              <a:buClrTx/>
              <a:buSzTx/>
              <a:tabLst/>
              <a:defRPr/>
            </a:pPr>
            <a:r>
              <a:rPr lang="en-US" altLang="zh-CN" sz="1600" dirty="0">
                <a:solidFill>
                  <a:prstClr val="black"/>
                </a:solidFill>
                <a:latin typeface="+mn-ea"/>
              </a:rPr>
              <a:t>D</a:t>
            </a:r>
            <a:r>
              <a:rPr kumimoji="0" lang="en-US" altLang="zh-CN" sz="1600" b="0" i="0" u="none" strike="noStrike" kern="1200" cap="none" spc="0" normalizeH="0" baseline="0" noProof="0" dirty="0">
                <a:ln>
                  <a:noFill/>
                </a:ln>
                <a:solidFill>
                  <a:prstClr val="black"/>
                </a:solidFill>
                <a:effectLst/>
                <a:uLnTx/>
                <a:uFillTx/>
                <a:latin typeface="+mn-ea"/>
                <a:cs typeface="+mn-cs"/>
              </a:rPr>
              <a:t>ither data can accelerate the training of DQN, and the trained DQN can far exceed the effects of dither optimization.</a:t>
            </a:r>
          </a:p>
        </p:txBody>
      </p:sp>
      <p:grpSp>
        <p:nvGrpSpPr>
          <p:cNvPr id="5" name="组合 4">
            <a:extLst>
              <a:ext uri="{FF2B5EF4-FFF2-40B4-BE49-F238E27FC236}">
                <a16:creationId xmlns:a16="http://schemas.microsoft.com/office/drawing/2014/main" id="{8B18CBB8-F79A-0C3E-6087-AF44A7BC5899}"/>
              </a:ext>
            </a:extLst>
          </p:cNvPr>
          <p:cNvGrpSpPr/>
          <p:nvPr/>
        </p:nvGrpSpPr>
        <p:grpSpPr>
          <a:xfrm>
            <a:off x="5971138" y="1032910"/>
            <a:ext cx="5861920" cy="5452532"/>
            <a:chOff x="3007322" y="-679266"/>
            <a:chExt cx="7161647" cy="7128158"/>
          </a:xfrm>
        </p:grpSpPr>
        <p:pic>
          <p:nvPicPr>
            <p:cNvPr id="8" name="图片 7">
              <a:extLst>
                <a:ext uri="{FF2B5EF4-FFF2-40B4-BE49-F238E27FC236}">
                  <a16:creationId xmlns:a16="http://schemas.microsoft.com/office/drawing/2014/main" id="{F52FAA34-B263-BC7D-554C-9ED287E96E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07322" y="-679266"/>
              <a:ext cx="7108512" cy="2645563"/>
            </a:xfrm>
            <a:prstGeom prst="rect">
              <a:avLst/>
            </a:prstGeom>
          </p:spPr>
        </p:pic>
        <p:pic>
          <p:nvPicPr>
            <p:cNvPr id="12" name="图片 11">
              <a:extLst>
                <a:ext uri="{FF2B5EF4-FFF2-40B4-BE49-F238E27FC236}">
                  <a16:creationId xmlns:a16="http://schemas.microsoft.com/office/drawing/2014/main" id="{93079803-9AE6-B8E9-45CF-2888327485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60457" y="2167975"/>
              <a:ext cx="7108512" cy="4280917"/>
            </a:xfrm>
            <a:prstGeom prst="rect">
              <a:avLst/>
            </a:prstGeom>
          </p:spPr>
        </p:pic>
      </p:grpSp>
      <p:pic>
        <p:nvPicPr>
          <p:cNvPr id="16" name="图片 15" descr="图表&#10;&#10;AI 生成的内容可能不正确。">
            <a:extLst>
              <a:ext uri="{FF2B5EF4-FFF2-40B4-BE49-F238E27FC236}">
                <a16:creationId xmlns:a16="http://schemas.microsoft.com/office/drawing/2014/main" id="{2E19C17F-DB36-C61A-E627-0021F73CE0C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9965" y="2981388"/>
            <a:ext cx="5844665" cy="3411978"/>
          </a:xfrm>
          <a:prstGeom prst="rect">
            <a:avLst/>
          </a:prstGeom>
        </p:spPr>
      </p:pic>
    </p:spTree>
    <p:extLst>
      <p:ext uri="{BB962C8B-B14F-4D97-AF65-F5344CB8AC3E}">
        <p14:creationId xmlns:p14="http://schemas.microsoft.com/office/powerpoint/2010/main" val="2342640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5FF3FE-0706-1DFF-5486-84385FDD24DE}"/>
            </a:ext>
          </a:extLst>
        </p:cNvPr>
        <p:cNvGrpSpPr/>
        <p:nvPr/>
      </p:nvGrpSpPr>
      <p:grpSpPr>
        <a:xfrm>
          <a:off x="0" y="0"/>
          <a:ext cx="0" cy="0"/>
          <a:chOff x="0" y="0"/>
          <a:chExt cx="0" cy="0"/>
        </a:xfrm>
      </p:grpSpPr>
      <p:sp>
        <p:nvSpPr>
          <p:cNvPr id="9" name="页脚占位符 8">
            <a:extLst>
              <a:ext uri="{FF2B5EF4-FFF2-40B4-BE49-F238E27FC236}">
                <a16:creationId xmlns:a16="http://schemas.microsoft.com/office/drawing/2014/main" id="{58E259CA-5663-A7BA-3960-71FF75117FA0}"/>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49BCA49A-EEFD-9CB1-8A4E-5F3ED5D076FF}"/>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14</a:t>
            </a:fld>
            <a:endParaRPr lang="zh-CN" altLang="en-US" dirty="0"/>
          </a:p>
        </p:txBody>
      </p:sp>
      <p:pic>
        <p:nvPicPr>
          <p:cNvPr id="2" name="Picture 8" descr="中科院高能物理研究所教育处">
            <a:extLst>
              <a:ext uri="{FF2B5EF4-FFF2-40B4-BE49-F238E27FC236}">
                <a16:creationId xmlns:a16="http://schemas.microsoft.com/office/drawing/2014/main" id="{CAD6781A-A19E-A9A6-255A-C938DA62CA97}"/>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7BE5C606-528F-1B51-D899-D49E03F67768}"/>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7" name="标题 1">
            <a:extLst>
              <a:ext uri="{FF2B5EF4-FFF2-40B4-BE49-F238E27FC236}">
                <a16:creationId xmlns:a16="http://schemas.microsoft.com/office/drawing/2014/main" id="{4E74DA0E-3AD4-4592-D9BB-79E9B36ACA04}"/>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Results</a:t>
            </a:r>
          </a:p>
        </p:txBody>
      </p:sp>
      <p:sp>
        <p:nvSpPr>
          <p:cNvPr id="22" name="文本框 21">
            <a:extLst>
              <a:ext uri="{FF2B5EF4-FFF2-40B4-BE49-F238E27FC236}">
                <a16:creationId xmlns:a16="http://schemas.microsoft.com/office/drawing/2014/main" id="{E88EAF0F-510B-6A7F-13EE-1E7326420400}"/>
              </a:ext>
            </a:extLst>
          </p:cNvPr>
          <p:cNvSpPr txBox="1"/>
          <p:nvPr/>
        </p:nvSpPr>
        <p:spPr>
          <a:xfrm>
            <a:off x="372863" y="960802"/>
            <a:ext cx="11253687" cy="40011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000" b="0" i="0" u="none" strike="noStrike" kern="1200" cap="none" spc="0" normalizeH="0" baseline="0" noProof="0" dirty="0">
                <a:ln>
                  <a:noFill/>
                </a:ln>
                <a:solidFill>
                  <a:prstClr val="black"/>
                </a:solidFill>
                <a:effectLst/>
                <a:uLnTx/>
                <a:uFillTx/>
                <a:latin typeface="+mn-ea"/>
                <a:cs typeface="+mn-cs"/>
              </a:rPr>
              <a:t>The experiment result of the dither model: </a:t>
            </a:r>
          </a:p>
        </p:txBody>
      </p:sp>
      <p:pic>
        <p:nvPicPr>
          <p:cNvPr id="6" name="Picture 2">
            <a:extLst>
              <a:ext uri="{FF2B5EF4-FFF2-40B4-BE49-F238E27FC236}">
                <a16:creationId xmlns:a16="http://schemas.microsoft.com/office/drawing/2014/main" id="{F90FB383-CB88-A36E-CACC-EED7CB7ECC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798" y="2410480"/>
            <a:ext cx="5848446" cy="413833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30C18494-A9C7-852D-3DF2-BEE9E28F63C9}"/>
              </a:ext>
            </a:extLst>
          </p:cNvPr>
          <p:cNvSpPr txBox="1"/>
          <p:nvPr/>
        </p:nvSpPr>
        <p:spPr>
          <a:xfrm>
            <a:off x="1739590" y="1767126"/>
            <a:ext cx="1397619" cy="338554"/>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600" dirty="0"/>
              <a:t>Linear method</a:t>
            </a:r>
            <a:endParaRPr lang="zh-CN" altLang="en-US" sz="1600" dirty="0"/>
          </a:p>
        </p:txBody>
      </p:sp>
      <p:sp>
        <p:nvSpPr>
          <p:cNvPr id="8" name="左大括号 7">
            <a:extLst>
              <a:ext uri="{FF2B5EF4-FFF2-40B4-BE49-F238E27FC236}">
                <a16:creationId xmlns:a16="http://schemas.microsoft.com/office/drawing/2014/main" id="{5773E002-26EE-2CB1-B77A-8F0A365E17AB}"/>
              </a:ext>
            </a:extLst>
          </p:cNvPr>
          <p:cNvSpPr/>
          <p:nvPr/>
        </p:nvSpPr>
        <p:spPr>
          <a:xfrm rot="5400000">
            <a:off x="2373571" y="1010288"/>
            <a:ext cx="202362" cy="2466363"/>
          </a:xfrm>
          <a:prstGeom prst="leftBrace">
            <a:avLst>
              <a:gd name="adj1" fmla="val 8333"/>
              <a:gd name="adj2" fmla="val 53181"/>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id="{84096805-3DD5-51D7-7988-6F96D2FCD462}"/>
              </a:ext>
            </a:extLst>
          </p:cNvPr>
          <p:cNvSpPr txBox="1"/>
          <p:nvPr/>
        </p:nvSpPr>
        <p:spPr>
          <a:xfrm>
            <a:off x="4038215" y="1767126"/>
            <a:ext cx="1565224" cy="338554"/>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600" dirty="0"/>
              <a:t>Dither method</a:t>
            </a:r>
            <a:endParaRPr lang="zh-CN" altLang="en-US" sz="1600" dirty="0"/>
          </a:p>
        </p:txBody>
      </p:sp>
      <p:sp>
        <p:nvSpPr>
          <p:cNvPr id="12" name="左大括号 11">
            <a:extLst>
              <a:ext uri="{FF2B5EF4-FFF2-40B4-BE49-F238E27FC236}">
                <a16:creationId xmlns:a16="http://schemas.microsoft.com/office/drawing/2014/main" id="{D0A83E57-8D1C-C48E-5038-B4FB481547A7}"/>
              </a:ext>
            </a:extLst>
          </p:cNvPr>
          <p:cNvSpPr/>
          <p:nvPr/>
        </p:nvSpPr>
        <p:spPr>
          <a:xfrm rot="5400000">
            <a:off x="4840404" y="1075845"/>
            <a:ext cx="189151" cy="2322040"/>
          </a:xfrm>
          <a:prstGeom prst="leftBrace">
            <a:avLst>
              <a:gd name="adj1" fmla="val 8333"/>
              <a:gd name="adj2" fmla="val 53181"/>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3" name="Picture 6">
            <a:extLst>
              <a:ext uri="{FF2B5EF4-FFF2-40B4-BE49-F238E27FC236}">
                <a16:creationId xmlns:a16="http://schemas.microsoft.com/office/drawing/2014/main" id="{27CBB636-3B55-1426-4329-6ACDF83134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4857" y="2068233"/>
            <a:ext cx="5787144" cy="4480582"/>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extLst>
              <a:ext uri="{FF2B5EF4-FFF2-40B4-BE49-F238E27FC236}">
                <a16:creationId xmlns:a16="http://schemas.microsoft.com/office/drawing/2014/main" id="{5C08379E-8EDC-3DA9-BA89-041D13E6230D}"/>
              </a:ext>
            </a:extLst>
          </p:cNvPr>
          <p:cNvSpPr txBox="1"/>
          <p:nvPr/>
        </p:nvSpPr>
        <p:spPr>
          <a:xfrm>
            <a:off x="7223747" y="3429000"/>
            <a:ext cx="1565224" cy="338554"/>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600" dirty="0"/>
              <a:t>Dither method</a:t>
            </a:r>
            <a:endParaRPr lang="zh-CN" altLang="en-US" sz="1600" dirty="0"/>
          </a:p>
        </p:txBody>
      </p:sp>
      <p:sp>
        <p:nvSpPr>
          <p:cNvPr id="15" name="文本框 14">
            <a:extLst>
              <a:ext uri="{FF2B5EF4-FFF2-40B4-BE49-F238E27FC236}">
                <a16:creationId xmlns:a16="http://schemas.microsoft.com/office/drawing/2014/main" id="{AA19B50C-5179-8735-2A1B-C18A3D433900}"/>
              </a:ext>
            </a:extLst>
          </p:cNvPr>
          <p:cNvSpPr txBox="1"/>
          <p:nvPr/>
        </p:nvSpPr>
        <p:spPr>
          <a:xfrm>
            <a:off x="9549160" y="4791661"/>
            <a:ext cx="1397619" cy="338554"/>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600" dirty="0"/>
              <a:t>Linear method</a:t>
            </a:r>
            <a:endParaRPr lang="zh-CN" altLang="en-US" sz="1600" dirty="0"/>
          </a:p>
        </p:txBody>
      </p:sp>
      <p:cxnSp>
        <p:nvCxnSpPr>
          <p:cNvPr id="20" name="直接箭头连接符 19">
            <a:extLst>
              <a:ext uri="{FF2B5EF4-FFF2-40B4-BE49-F238E27FC236}">
                <a16:creationId xmlns:a16="http://schemas.microsoft.com/office/drawing/2014/main" id="{9A86761D-B76E-4B4A-ABAF-62571C2B2F76}"/>
              </a:ext>
            </a:extLst>
          </p:cNvPr>
          <p:cNvCxnSpPr>
            <a:endCxn id="15" idx="0"/>
          </p:cNvCxnSpPr>
          <p:nvPr/>
        </p:nvCxnSpPr>
        <p:spPr>
          <a:xfrm>
            <a:off x="9549160" y="4086233"/>
            <a:ext cx="698810" cy="7054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id="{EB95269D-336B-EDC0-F13A-CFC44D78DF6E}"/>
              </a:ext>
            </a:extLst>
          </p:cNvPr>
          <p:cNvCxnSpPr/>
          <p:nvPr/>
        </p:nvCxnSpPr>
        <p:spPr>
          <a:xfrm flipH="1" flipV="1">
            <a:off x="8080917" y="3767554"/>
            <a:ext cx="708054" cy="417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884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15</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Results</a:t>
            </a:r>
          </a:p>
        </p:txBody>
      </p:sp>
      <p:sp>
        <p:nvSpPr>
          <p:cNvPr id="4" name="文本框 3">
            <a:extLst>
              <a:ext uri="{FF2B5EF4-FFF2-40B4-BE49-F238E27FC236}">
                <a16:creationId xmlns:a16="http://schemas.microsoft.com/office/drawing/2014/main" id="{A15C906C-7224-E2CA-A73C-5508ECD75BED}"/>
              </a:ext>
            </a:extLst>
          </p:cNvPr>
          <p:cNvSpPr txBox="1"/>
          <p:nvPr/>
        </p:nvSpPr>
        <p:spPr>
          <a:xfrm>
            <a:off x="372863" y="875985"/>
            <a:ext cx="11253687" cy="1754326"/>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000" b="0" i="0" u="none" strike="noStrike" kern="1200" cap="none" spc="0" normalizeH="0" baseline="0" noProof="0" dirty="0">
                <a:ln>
                  <a:noFill/>
                </a:ln>
                <a:solidFill>
                  <a:prstClr val="black"/>
                </a:solidFill>
                <a:effectLst/>
                <a:uLnTx/>
                <a:uFillTx/>
                <a:latin typeface="+mn-ea"/>
                <a:cs typeface="+mn-cs"/>
              </a:rPr>
              <a:t>DQN training and deploy:</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6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Run dither model for 3 runs.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6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Using the collected data train DQN.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6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Run DQN with exploration rate of 0.2 and retrain DQN after each run.</a:t>
            </a:r>
          </a:p>
          <a:p>
            <a:pPr marR="0" lvl="0" algn="l" defTabSz="914400" rtl="0" eaLnBrk="1" fontAlgn="auto" latinLnBrk="0" hangingPunct="1">
              <a:lnSpc>
                <a:spcPct val="100000"/>
              </a:lnSpc>
              <a:spcBef>
                <a:spcPts val="0"/>
              </a:spcBef>
              <a:spcAft>
                <a:spcPts val="0"/>
              </a:spcAft>
              <a:buClrTx/>
              <a:buSzTx/>
              <a:tabLst/>
              <a:defRPr/>
            </a:pPr>
            <a:endParaRPr lang="en-US" altLang="zh-CN" sz="2000" dirty="0">
              <a:solidFill>
                <a:prstClr val="black"/>
              </a:solidFill>
              <a:latin typeface="+mn-ea"/>
            </a:endParaRPr>
          </a:p>
          <a:p>
            <a:pPr marR="0" lvl="0" algn="l" defTabSz="914400" rtl="0" eaLnBrk="1" fontAlgn="auto" latinLnBrk="0" hangingPunct="1">
              <a:lnSpc>
                <a:spcPct val="100000"/>
              </a:lnSpc>
              <a:spcBef>
                <a:spcPts val="0"/>
              </a:spcBef>
              <a:spcAft>
                <a:spcPts val="0"/>
              </a:spcAft>
              <a:buClrTx/>
              <a:buSzTx/>
              <a:tabLst/>
              <a:defRPr/>
            </a:pPr>
            <a:endParaRPr kumimoji="0" lang="en-US" altLang="zh-CN" sz="2000" b="0" i="0" u="none" strike="noStrike" kern="1200" cap="none" spc="0" normalizeH="0" baseline="0" noProof="0" dirty="0">
              <a:ln>
                <a:noFill/>
              </a:ln>
              <a:solidFill>
                <a:prstClr val="black"/>
              </a:solidFill>
              <a:effectLst/>
              <a:uLnTx/>
              <a:uFillTx/>
              <a:latin typeface="+mn-ea"/>
              <a:cs typeface="+mn-cs"/>
            </a:endParaRPr>
          </a:p>
        </p:txBody>
      </p:sp>
      <p:pic>
        <p:nvPicPr>
          <p:cNvPr id="7" name="图片 6" descr="图表, 折线图&#10;&#10;AI 生成的内容可能不正确。">
            <a:extLst>
              <a:ext uri="{FF2B5EF4-FFF2-40B4-BE49-F238E27FC236}">
                <a16:creationId xmlns:a16="http://schemas.microsoft.com/office/drawing/2014/main" id="{9C0F3BE3-3A43-8176-1E92-F243075489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6853" y="2313874"/>
            <a:ext cx="5007575" cy="3379009"/>
          </a:xfrm>
          <a:prstGeom prst="rect">
            <a:avLst/>
          </a:prstGeom>
        </p:spPr>
      </p:pic>
      <p:pic>
        <p:nvPicPr>
          <p:cNvPr id="5" name="图片 4">
            <a:extLst>
              <a:ext uri="{FF2B5EF4-FFF2-40B4-BE49-F238E27FC236}">
                <a16:creationId xmlns:a16="http://schemas.microsoft.com/office/drawing/2014/main" id="{3C0FC994-DC11-AB45-041F-17AE6A34FAFB}"/>
              </a:ext>
            </a:extLst>
          </p:cNvPr>
          <p:cNvPicPr>
            <a:picLocks noChangeAspect="1"/>
          </p:cNvPicPr>
          <p:nvPr/>
        </p:nvPicPr>
        <p:blipFill>
          <a:blip r:embed="rId6"/>
          <a:stretch>
            <a:fillRect/>
          </a:stretch>
        </p:blipFill>
        <p:spPr>
          <a:xfrm>
            <a:off x="90048" y="2161896"/>
            <a:ext cx="5096807" cy="3682967"/>
          </a:xfrm>
          <a:prstGeom prst="rect">
            <a:avLst/>
          </a:prstGeom>
        </p:spPr>
      </p:pic>
      <p:sp>
        <p:nvSpPr>
          <p:cNvPr id="8" name="文本框 7">
            <a:extLst>
              <a:ext uri="{FF2B5EF4-FFF2-40B4-BE49-F238E27FC236}">
                <a16:creationId xmlns:a16="http://schemas.microsoft.com/office/drawing/2014/main" id="{ACBDDB21-4007-F4CB-9210-62A9B41D509A}"/>
              </a:ext>
            </a:extLst>
          </p:cNvPr>
          <p:cNvSpPr txBox="1"/>
          <p:nvPr/>
        </p:nvSpPr>
        <p:spPr>
          <a:xfrm>
            <a:off x="780392" y="5723547"/>
            <a:ext cx="4595649" cy="830997"/>
          </a:xfrm>
          <a:prstGeom prst="rect">
            <a:avLst/>
          </a:prstGeom>
          <a:noFill/>
        </p:spPr>
        <p:txBody>
          <a:bodyPr wrap="square">
            <a:spAutoFit/>
          </a:bodyPr>
          <a:lstStyle/>
          <a:p>
            <a:r>
              <a:rPr kumimoji="0" lang="en-US" altLang="zh-CN" sz="16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The luminosity of the first DQN run. Compared to the dither model, it does not seem to perform </a:t>
            </a:r>
            <a:r>
              <a:rPr lang="en-US" altLang="zh-CN" sz="1600" dirty="0">
                <a:solidFill>
                  <a:prstClr val="black"/>
                </a:solidFill>
                <a:latin typeface="等线" panose="02010600030101010101" pitchFamily="2" charset="-122"/>
              </a:rPr>
              <a:t>better </a:t>
            </a:r>
            <a:r>
              <a:rPr kumimoji="0" lang="en-US" altLang="zh-CN" sz="16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or worse.</a:t>
            </a:r>
            <a:endParaRPr lang="zh-CN" altLang="en-US" sz="1600" dirty="0"/>
          </a:p>
        </p:txBody>
      </p:sp>
      <p:sp>
        <p:nvSpPr>
          <p:cNvPr id="12" name="文本框 11">
            <a:extLst>
              <a:ext uri="{FF2B5EF4-FFF2-40B4-BE49-F238E27FC236}">
                <a16:creationId xmlns:a16="http://schemas.microsoft.com/office/drawing/2014/main" id="{71E0A48C-6213-9EE3-F659-0D1FFE147AA7}"/>
              </a:ext>
            </a:extLst>
          </p:cNvPr>
          <p:cNvSpPr txBox="1"/>
          <p:nvPr/>
        </p:nvSpPr>
        <p:spPr>
          <a:xfrm>
            <a:off x="6308833" y="5692883"/>
            <a:ext cx="4595649" cy="830997"/>
          </a:xfrm>
          <a:prstGeom prst="rect">
            <a:avLst/>
          </a:prstGeom>
          <a:noFill/>
        </p:spPr>
        <p:txBody>
          <a:bodyPr wrap="square">
            <a:spAutoFit/>
          </a:bodyPr>
          <a:lstStyle/>
          <a:p>
            <a:r>
              <a:rPr lang="en-US" altLang="zh-CN" sz="1600" i="0" dirty="0">
                <a:solidFill>
                  <a:srgbClr val="3C4043"/>
                </a:solidFill>
                <a:effectLst/>
                <a:latin typeface="+mn-ea"/>
              </a:rPr>
              <a:t>After a period of training, DQN has a certain luminosity improvement compared to </a:t>
            </a:r>
            <a:r>
              <a:rPr lang="en-US" altLang="zh-CN" sz="1600" dirty="0">
                <a:solidFill>
                  <a:srgbClr val="3C4043"/>
                </a:solidFill>
                <a:latin typeface="+mn-ea"/>
              </a:rPr>
              <a:t>the dither method </a:t>
            </a:r>
            <a:r>
              <a:rPr lang="en-US" altLang="zh-CN" sz="1600" i="0" dirty="0">
                <a:solidFill>
                  <a:srgbClr val="3C4043"/>
                </a:solidFill>
                <a:effectLst/>
                <a:latin typeface="+mn-ea"/>
              </a:rPr>
              <a:t>(1.2% in statistical results)</a:t>
            </a:r>
            <a:endParaRPr lang="zh-CN" altLang="en-US" sz="1600" dirty="0">
              <a:latin typeface="+mn-ea"/>
            </a:endParaRPr>
          </a:p>
        </p:txBody>
      </p:sp>
    </p:spTree>
    <p:extLst>
      <p:ext uri="{BB962C8B-B14F-4D97-AF65-F5344CB8AC3E}">
        <p14:creationId xmlns:p14="http://schemas.microsoft.com/office/powerpoint/2010/main" val="2166387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16</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7" name="文本框 6">
            <a:extLst>
              <a:ext uri="{FF2B5EF4-FFF2-40B4-BE49-F238E27FC236}">
                <a16:creationId xmlns:a16="http://schemas.microsoft.com/office/drawing/2014/main" id="{25C83167-F05B-4547-FDFA-8AED5A30A150}"/>
              </a:ext>
            </a:extLst>
          </p:cNvPr>
          <p:cNvSpPr txBox="1"/>
          <p:nvPr/>
        </p:nvSpPr>
        <p:spPr>
          <a:xfrm>
            <a:off x="4676813" y="1215120"/>
            <a:ext cx="1883173" cy="307777"/>
          </a:xfrm>
          <a:prstGeom prst="rect">
            <a:avLst/>
          </a:prstGeom>
          <a:noFill/>
          <a:ln>
            <a:solidFill>
              <a:srgbClr val="FF0000"/>
            </a:solidFill>
          </a:ln>
        </p:spPr>
        <p:txBody>
          <a:bodyPr wrap="square" rtlCol="0">
            <a:spAutoFit/>
          </a:bodyPr>
          <a:lstStyle/>
          <a:p>
            <a:r>
              <a:rPr lang="en-US" altLang="zh-CN" sz="1400" b="0" i="0" dirty="0">
                <a:solidFill>
                  <a:srgbClr val="3C4043"/>
                </a:solidFill>
                <a:effectLst/>
                <a:latin typeface="Roboto" panose="02000000000000000000" pitchFamily="2" charset="0"/>
              </a:rPr>
              <a:t>Make a disturbance</a:t>
            </a:r>
            <a:endParaRPr lang="zh-CN" altLang="en-US" sz="1400" dirty="0"/>
          </a:p>
        </p:txBody>
      </p:sp>
      <p:sp>
        <p:nvSpPr>
          <p:cNvPr id="20" name="文本框 19">
            <a:extLst>
              <a:ext uri="{FF2B5EF4-FFF2-40B4-BE49-F238E27FC236}">
                <a16:creationId xmlns:a16="http://schemas.microsoft.com/office/drawing/2014/main" id="{332851E9-E3CA-2F45-692C-A47D96AD241D}"/>
              </a:ext>
            </a:extLst>
          </p:cNvPr>
          <p:cNvSpPr txBox="1"/>
          <p:nvPr/>
        </p:nvSpPr>
        <p:spPr>
          <a:xfrm>
            <a:off x="8442406" y="5674851"/>
            <a:ext cx="1186793" cy="523220"/>
          </a:xfrm>
          <a:prstGeom prst="rect">
            <a:avLst/>
          </a:prstGeom>
          <a:noFill/>
          <a:ln>
            <a:solidFill>
              <a:srgbClr val="FF0000"/>
            </a:solidFill>
          </a:ln>
        </p:spPr>
        <p:txBody>
          <a:bodyPr wrap="square" rtlCol="0">
            <a:spAutoFit/>
          </a:bodyPr>
          <a:lstStyle/>
          <a:p>
            <a:r>
              <a:rPr lang="en-US" altLang="zh-CN" sz="1400" dirty="0"/>
              <a:t>Search every direction</a:t>
            </a:r>
          </a:p>
        </p:txBody>
      </p:sp>
      <p:sp>
        <p:nvSpPr>
          <p:cNvPr id="22" name="文本框 21">
            <a:extLst>
              <a:ext uri="{FF2B5EF4-FFF2-40B4-BE49-F238E27FC236}">
                <a16:creationId xmlns:a16="http://schemas.microsoft.com/office/drawing/2014/main" id="{4040FBA8-FBE3-62C2-D715-00A4EB30112C}"/>
              </a:ext>
            </a:extLst>
          </p:cNvPr>
          <p:cNvSpPr txBox="1"/>
          <p:nvPr/>
        </p:nvSpPr>
        <p:spPr>
          <a:xfrm>
            <a:off x="9735495" y="5669671"/>
            <a:ext cx="604489" cy="523220"/>
          </a:xfrm>
          <a:prstGeom prst="rect">
            <a:avLst/>
          </a:prstGeom>
          <a:noFill/>
          <a:ln>
            <a:solidFill>
              <a:schemeClr val="tx2"/>
            </a:solidFill>
            <a:prstDash val="solid"/>
          </a:ln>
        </p:spPr>
        <p:txBody>
          <a:bodyPr wrap="square" rtlCol="0">
            <a:spAutoFit/>
          </a:bodyPr>
          <a:lstStyle/>
          <a:p>
            <a:r>
              <a:rPr lang="en-US" altLang="zh-CN" sz="1400" dirty="0"/>
              <a:t>Focus on X</a:t>
            </a:r>
          </a:p>
        </p:txBody>
      </p:sp>
      <p:sp>
        <p:nvSpPr>
          <p:cNvPr id="28" name="标题 1">
            <a:extLst>
              <a:ext uri="{FF2B5EF4-FFF2-40B4-BE49-F238E27FC236}">
                <a16:creationId xmlns:a16="http://schemas.microsoft.com/office/drawing/2014/main" id="{88458E14-E1B8-BA69-B5CB-845665A42F41}"/>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Results</a:t>
            </a:r>
          </a:p>
        </p:txBody>
      </p:sp>
      <p:grpSp>
        <p:nvGrpSpPr>
          <p:cNvPr id="11" name="组合 10">
            <a:extLst>
              <a:ext uri="{FF2B5EF4-FFF2-40B4-BE49-F238E27FC236}">
                <a16:creationId xmlns:a16="http://schemas.microsoft.com/office/drawing/2014/main" id="{E0BC603A-2523-8AA3-AB3F-0A4F203965C1}"/>
              </a:ext>
            </a:extLst>
          </p:cNvPr>
          <p:cNvGrpSpPr/>
          <p:nvPr/>
        </p:nvGrpSpPr>
        <p:grpSpPr>
          <a:xfrm>
            <a:off x="6786591" y="1002635"/>
            <a:ext cx="4857169" cy="5634761"/>
            <a:chOff x="2998800" y="363610"/>
            <a:chExt cx="5021074" cy="5971000"/>
          </a:xfrm>
        </p:grpSpPr>
        <p:pic>
          <p:nvPicPr>
            <p:cNvPr id="12" name="Picture 4">
              <a:extLst>
                <a:ext uri="{FF2B5EF4-FFF2-40B4-BE49-F238E27FC236}">
                  <a16:creationId xmlns:a16="http://schemas.microsoft.com/office/drawing/2014/main" id="{E981E6D9-42D9-F6A5-DA72-1835AD3144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8800" y="363610"/>
              <a:ext cx="5021074" cy="318528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a:extLst>
                <a:ext uri="{FF2B5EF4-FFF2-40B4-BE49-F238E27FC236}">
                  <a16:creationId xmlns:a16="http://schemas.microsoft.com/office/drawing/2014/main" id="{E4A09AF1-80F7-94E9-71E7-E75C77BE4D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8800" y="3303166"/>
              <a:ext cx="5021074" cy="3031444"/>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a:extLst>
                <a:ext uri="{FF2B5EF4-FFF2-40B4-BE49-F238E27FC236}">
                  <a16:creationId xmlns:a16="http://schemas.microsoft.com/office/drawing/2014/main" id="{04241123-505E-BB36-985C-D56808BBD5B8}"/>
                </a:ext>
              </a:extLst>
            </p:cNvPr>
            <p:cNvSpPr/>
            <p:nvPr/>
          </p:nvSpPr>
          <p:spPr>
            <a:xfrm>
              <a:off x="4471332" y="423645"/>
              <a:ext cx="1083218" cy="5574484"/>
            </a:xfrm>
            <a:prstGeom prst="rect">
              <a:avLst/>
            </a:prstGeom>
            <a:noFill/>
            <a:ln w="12700">
              <a:solidFill>
                <a:srgbClr val="FF0000"/>
              </a:solidFill>
              <a:prstDash val="lg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id="{2623CF10-7107-B06E-6A06-C6C16B517C2F}"/>
                </a:ext>
              </a:extLst>
            </p:cNvPr>
            <p:cNvSpPr/>
            <p:nvPr/>
          </p:nvSpPr>
          <p:spPr>
            <a:xfrm>
              <a:off x="5750845" y="423645"/>
              <a:ext cx="382781" cy="5574484"/>
            </a:xfrm>
            <a:prstGeom prst="rect">
              <a:avLst/>
            </a:prstGeom>
            <a:noFill/>
            <a:ln w="12700">
              <a:solidFill>
                <a:schemeClr val="tx1">
                  <a:lumMod val="95000"/>
                  <a:lumOff val="5000"/>
                </a:schemeClr>
              </a:solidFill>
              <a:prstDash val="lg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id="{B68E08B2-9CD6-1EA6-C910-394FA4A91B83}"/>
                </a:ext>
              </a:extLst>
            </p:cNvPr>
            <p:cNvSpPr txBox="1"/>
            <p:nvPr/>
          </p:nvSpPr>
          <p:spPr>
            <a:xfrm>
              <a:off x="4561812" y="577207"/>
              <a:ext cx="1053318" cy="750127"/>
            </a:xfrm>
            <a:prstGeom prst="rect">
              <a:avLst/>
            </a:prstGeom>
            <a:noFill/>
          </p:spPr>
          <p:txBody>
            <a:bodyPr wrap="square" rtlCol="0">
              <a:spAutoFit/>
            </a:bodyPr>
            <a:lstStyle/>
            <a:p>
              <a:r>
                <a:rPr lang="en-US" altLang="zh-CN" sz="2000" dirty="0">
                  <a:solidFill>
                    <a:srgbClr val="FF0000"/>
                  </a:solidFill>
                </a:rPr>
                <a:t>Dither method</a:t>
              </a:r>
              <a:endParaRPr lang="zh-CN" altLang="en-US" sz="2000" dirty="0">
                <a:solidFill>
                  <a:srgbClr val="FF0000"/>
                </a:solidFill>
              </a:endParaRPr>
            </a:p>
          </p:txBody>
        </p:sp>
        <p:sp>
          <p:nvSpPr>
            <p:cNvPr id="32" name="文本框 31">
              <a:extLst>
                <a:ext uri="{FF2B5EF4-FFF2-40B4-BE49-F238E27FC236}">
                  <a16:creationId xmlns:a16="http://schemas.microsoft.com/office/drawing/2014/main" id="{2C603E7A-F5AE-6F94-4202-9C53B418BF09}"/>
                </a:ext>
              </a:extLst>
            </p:cNvPr>
            <p:cNvSpPr txBox="1"/>
            <p:nvPr/>
          </p:nvSpPr>
          <p:spPr>
            <a:xfrm>
              <a:off x="6243838" y="509580"/>
              <a:ext cx="1022005" cy="750127"/>
            </a:xfrm>
            <a:prstGeom prst="rect">
              <a:avLst/>
            </a:prstGeom>
            <a:noFill/>
          </p:spPr>
          <p:txBody>
            <a:bodyPr wrap="square" rtlCol="0">
              <a:spAutoFit/>
            </a:bodyPr>
            <a:lstStyle/>
            <a:p>
              <a:r>
                <a:rPr lang="en-US" altLang="zh-CN" sz="2000" dirty="0"/>
                <a:t>DQN</a:t>
              </a:r>
            </a:p>
            <a:p>
              <a:r>
                <a:rPr lang="en-US" altLang="zh-CN" sz="2000" dirty="0"/>
                <a:t>6 steps</a:t>
              </a:r>
              <a:endParaRPr lang="zh-CN" altLang="en-US" sz="2000" dirty="0"/>
            </a:p>
          </p:txBody>
        </p:sp>
      </p:grpSp>
      <p:cxnSp>
        <p:nvCxnSpPr>
          <p:cNvPr id="8" name="直接箭头连接符 7">
            <a:extLst>
              <a:ext uri="{FF2B5EF4-FFF2-40B4-BE49-F238E27FC236}">
                <a16:creationId xmlns:a16="http://schemas.microsoft.com/office/drawing/2014/main" id="{8AA0660F-6C4E-DFCC-D6BF-9612397175D5}"/>
              </a:ext>
            </a:extLst>
          </p:cNvPr>
          <p:cNvCxnSpPr>
            <a:cxnSpLocks/>
            <a:stCxn id="7" idx="3"/>
          </p:cNvCxnSpPr>
          <p:nvPr/>
        </p:nvCxnSpPr>
        <p:spPr>
          <a:xfrm>
            <a:off x="6559986" y="1369009"/>
            <a:ext cx="1544455" cy="244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a:extLst>
              <a:ext uri="{FF2B5EF4-FFF2-40B4-BE49-F238E27FC236}">
                <a16:creationId xmlns:a16="http://schemas.microsoft.com/office/drawing/2014/main" id="{1F890047-12BA-A178-BDC2-E91A48AEC2E5}"/>
              </a:ext>
            </a:extLst>
          </p:cNvPr>
          <p:cNvCxnSpPr>
            <a:cxnSpLocks/>
          </p:cNvCxnSpPr>
          <p:nvPr/>
        </p:nvCxnSpPr>
        <p:spPr>
          <a:xfrm>
            <a:off x="6563744" y="1369007"/>
            <a:ext cx="2885056" cy="1565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C538303-5168-B160-E879-72C7D5F579FD}"/>
              </a:ext>
            </a:extLst>
          </p:cNvPr>
          <p:cNvSpPr txBox="1"/>
          <p:nvPr/>
        </p:nvSpPr>
        <p:spPr>
          <a:xfrm>
            <a:off x="417158" y="1732383"/>
            <a:ext cx="5723137" cy="3108543"/>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000" b="0" i="0" u="none" strike="noStrike" kern="1200" cap="none" spc="0" normalizeH="0" baseline="0" noProof="0" dirty="0">
                <a:ln>
                  <a:noFill/>
                </a:ln>
                <a:solidFill>
                  <a:prstClr val="black"/>
                </a:solidFill>
                <a:effectLst/>
                <a:uLnTx/>
                <a:uFillTx/>
                <a:latin typeface="+mn-ea"/>
                <a:cs typeface="+mn-cs"/>
              </a:rPr>
              <a:t>DQN can searching for the optimal more quickly.</a:t>
            </a:r>
          </a:p>
          <a:p>
            <a:pPr marR="0" lvl="0" algn="l" defTabSz="914400" rtl="0" eaLnBrk="1" fontAlgn="auto" latinLnBrk="0" hangingPunct="1">
              <a:lnSpc>
                <a:spcPct val="100000"/>
              </a:lnSpc>
              <a:spcBef>
                <a:spcPts val="0"/>
              </a:spcBef>
              <a:spcAft>
                <a:spcPts val="0"/>
              </a:spcAft>
              <a:buClrTx/>
              <a:buSzTx/>
              <a:tabLst/>
              <a:defRPr/>
            </a:pPr>
            <a:endParaRPr lang="en-US" altLang="zh-CN" dirty="0">
              <a:solidFill>
                <a:prstClr val="black"/>
              </a:solidFill>
              <a:latin typeface="+mn-ea"/>
            </a:endParaRPr>
          </a:p>
          <a:p>
            <a:pPr marR="0" lvl="0" algn="l" defTabSz="914400" rtl="0" eaLnBrk="1" fontAlgn="auto" latinLnBrk="0" hangingPunct="1">
              <a:lnSpc>
                <a:spcPct val="100000"/>
              </a:lnSpc>
              <a:spcBef>
                <a:spcPts val="0"/>
              </a:spcBef>
              <a:spcAft>
                <a:spcPts val="0"/>
              </a:spcAft>
              <a:buClrTx/>
              <a:buSzTx/>
              <a:tabLst/>
              <a:defRPr/>
            </a:pPr>
            <a:endParaRPr kumimoji="0" lang="en-US" altLang="zh-CN" b="0" i="0" u="none" strike="noStrike" kern="1200" cap="none" spc="0" normalizeH="0" baseline="0" noProof="0" dirty="0">
              <a:ln>
                <a:noFill/>
              </a:ln>
              <a:solidFill>
                <a:prstClr val="black"/>
              </a:solidFill>
              <a:effectLst/>
              <a:uLnTx/>
              <a:uFillTx/>
              <a:latin typeface="+mn-ea"/>
              <a:cs typeface="+mn-cs"/>
            </a:endParaRPr>
          </a:p>
          <a:p>
            <a:pPr marR="0" lvl="0" algn="l" defTabSz="914400" rtl="0" eaLnBrk="1" fontAlgn="auto" latinLnBrk="0" hangingPunct="1">
              <a:lnSpc>
                <a:spcPct val="100000"/>
              </a:lnSpc>
              <a:spcBef>
                <a:spcPts val="0"/>
              </a:spcBef>
              <a:spcAft>
                <a:spcPts val="0"/>
              </a:spcAft>
              <a:buClrTx/>
              <a:buSzTx/>
              <a:tabLst/>
              <a:defRPr/>
            </a:pPr>
            <a:r>
              <a:rPr lang="en-US" altLang="zh-CN" sz="2000" b="0" i="0" dirty="0">
                <a:solidFill>
                  <a:srgbClr val="3C4043"/>
                </a:solidFill>
                <a:effectLst/>
                <a:latin typeface="+mn-ea"/>
              </a:rPr>
              <a:t>Why DQN does not bring much improvement: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b="0" i="0" dirty="0">
                <a:solidFill>
                  <a:srgbClr val="3C4043"/>
                </a:solidFill>
                <a:effectLst/>
                <a:latin typeface="+mn-ea"/>
              </a:rPr>
              <a:t>The dither method has already give a quite good solution</a:t>
            </a:r>
            <a:endParaRPr lang="en-US" altLang="zh-CN" sz="2000" dirty="0">
              <a:solidFill>
                <a:srgbClr val="3C4043"/>
              </a:solidFill>
              <a:latin typeface="+mn-ea"/>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b="0" i="0" dirty="0">
                <a:solidFill>
                  <a:srgbClr val="3C4043"/>
                </a:solidFill>
                <a:effectLst/>
                <a:latin typeface="+mn-ea"/>
              </a:rPr>
              <a:t>Limited by the discrete action space, the luminosity improvement is also limited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solidFill>
                  <a:prstClr val="black"/>
                </a:solidFill>
                <a:effectLst/>
                <a:uLnTx/>
                <a:uFillTx/>
                <a:latin typeface="+mn-ea"/>
                <a:cs typeface="+mn-cs"/>
              </a:rPr>
              <a:t>Rarely requires extensive adjustment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solidFill>
                  <a:prstClr val="black"/>
                </a:solidFill>
                <a:latin typeface="+mn-ea"/>
              </a:rPr>
              <a:t>DQN need to keep exploration</a:t>
            </a:r>
            <a:endParaRPr kumimoji="0" lang="en-US" altLang="zh-CN" sz="2000" b="0" i="0" u="none" strike="noStrike" kern="1200" cap="none" spc="0" normalizeH="0" baseline="0" noProof="0" dirty="0">
              <a:ln>
                <a:noFill/>
              </a:ln>
              <a:solidFill>
                <a:prstClr val="black"/>
              </a:solidFill>
              <a:effectLst/>
              <a:uLnTx/>
              <a:uFillTx/>
              <a:latin typeface="+mn-ea"/>
              <a:cs typeface="+mn-cs"/>
            </a:endParaRPr>
          </a:p>
        </p:txBody>
      </p:sp>
    </p:spTree>
    <p:extLst>
      <p:ext uri="{BB962C8B-B14F-4D97-AF65-F5344CB8AC3E}">
        <p14:creationId xmlns:p14="http://schemas.microsoft.com/office/powerpoint/2010/main" val="156377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8F27F-CF8C-2995-3493-0F063E4290F2}"/>
            </a:ext>
          </a:extLst>
        </p:cNvPr>
        <p:cNvGrpSpPr/>
        <p:nvPr/>
      </p:nvGrpSpPr>
      <p:grpSpPr>
        <a:xfrm>
          <a:off x="0" y="0"/>
          <a:ext cx="0" cy="0"/>
          <a:chOff x="0" y="0"/>
          <a:chExt cx="0" cy="0"/>
        </a:xfrm>
      </p:grpSpPr>
      <p:sp>
        <p:nvSpPr>
          <p:cNvPr id="9" name="页脚占位符 8">
            <a:extLst>
              <a:ext uri="{FF2B5EF4-FFF2-40B4-BE49-F238E27FC236}">
                <a16:creationId xmlns:a16="http://schemas.microsoft.com/office/drawing/2014/main" id="{E9642927-0A52-8B7F-E7E4-8FD7DEB3B796}"/>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FC8009A6-AD26-045F-0055-B5E095A7A6D6}"/>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17</a:t>
            </a:fld>
            <a:endParaRPr lang="zh-CN" altLang="en-US" dirty="0"/>
          </a:p>
        </p:txBody>
      </p:sp>
      <p:pic>
        <p:nvPicPr>
          <p:cNvPr id="2" name="Picture 8" descr="中科院高能物理研究所教育处">
            <a:extLst>
              <a:ext uri="{FF2B5EF4-FFF2-40B4-BE49-F238E27FC236}">
                <a16:creationId xmlns:a16="http://schemas.microsoft.com/office/drawing/2014/main" id="{37FCE75A-C3DE-A3BA-F181-1A85BF0AEEA2}"/>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DF2D2291-7420-4048-3562-F8A71565C242}"/>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7" name="标题 1">
            <a:extLst>
              <a:ext uri="{FF2B5EF4-FFF2-40B4-BE49-F238E27FC236}">
                <a16:creationId xmlns:a16="http://schemas.microsoft.com/office/drawing/2014/main" id="{2409CF2D-4611-BB85-6205-4401FA2BF585}"/>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Results   </a:t>
            </a:r>
          </a:p>
        </p:txBody>
      </p:sp>
      <p:pic>
        <p:nvPicPr>
          <p:cNvPr id="4" name="图片 3">
            <a:extLst>
              <a:ext uri="{FF2B5EF4-FFF2-40B4-BE49-F238E27FC236}">
                <a16:creationId xmlns:a16="http://schemas.microsoft.com/office/drawing/2014/main" id="{7EB57201-FDF7-3A2B-9070-E4FE8D61B891}"/>
              </a:ext>
            </a:extLst>
          </p:cNvPr>
          <p:cNvPicPr>
            <a:picLocks noChangeAspect="1"/>
          </p:cNvPicPr>
          <p:nvPr/>
        </p:nvPicPr>
        <p:blipFill>
          <a:blip r:embed="rId5"/>
          <a:stretch>
            <a:fillRect/>
          </a:stretch>
        </p:blipFill>
        <p:spPr>
          <a:xfrm>
            <a:off x="228700" y="1969852"/>
            <a:ext cx="10207962" cy="4296723"/>
          </a:xfrm>
          <a:prstGeom prst="rect">
            <a:avLst/>
          </a:prstGeom>
        </p:spPr>
      </p:pic>
      <p:sp>
        <p:nvSpPr>
          <p:cNvPr id="7" name="文本框 6">
            <a:extLst>
              <a:ext uri="{FF2B5EF4-FFF2-40B4-BE49-F238E27FC236}">
                <a16:creationId xmlns:a16="http://schemas.microsoft.com/office/drawing/2014/main" id="{B032649E-C9BF-EEC2-5446-B6E917B197F1}"/>
              </a:ext>
            </a:extLst>
          </p:cNvPr>
          <p:cNvSpPr txBox="1"/>
          <p:nvPr/>
        </p:nvSpPr>
        <p:spPr>
          <a:xfrm>
            <a:off x="10696216" y="5346134"/>
            <a:ext cx="1348880" cy="307777"/>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altLang="zh-CN" sz="1400" dirty="0"/>
              <a:t>V corrector</a:t>
            </a:r>
            <a:endParaRPr lang="zh-CN" altLang="en-US" sz="1400" dirty="0"/>
          </a:p>
        </p:txBody>
      </p:sp>
      <p:sp>
        <p:nvSpPr>
          <p:cNvPr id="8" name="文本框 7">
            <a:extLst>
              <a:ext uri="{FF2B5EF4-FFF2-40B4-BE49-F238E27FC236}">
                <a16:creationId xmlns:a16="http://schemas.microsoft.com/office/drawing/2014/main" id="{D792D2C1-372F-79B3-14E8-21AF8C464808}"/>
              </a:ext>
            </a:extLst>
          </p:cNvPr>
          <p:cNvSpPr txBox="1"/>
          <p:nvPr/>
        </p:nvSpPr>
        <p:spPr>
          <a:xfrm>
            <a:off x="10713012" y="4837338"/>
            <a:ext cx="1332084" cy="307777"/>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altLang="zh-CN" sz="1400" dirty="0"/>
              <a:t>H corrector </a:t>
            </a:r>
            <a:endParaRPr lang="zh-CN" altLang="en-US" sz="1400" dirty="0"/>
          </a:p>
        </p:txBody>
      </p:sp>
      <p:cxnSp>
        <p:nvCxnSpPr>
          <p:cNvPr id="12" name="直接箭头连接符 11">
            <a:extLst>
              <a:ext uri="{FF2B5EF4-FFF2-40B4-BE49-F238E27FC236}">
                <a16:creationId xmlns:a16="http://schemas.microsoft.com/office/drawing/2014/main" id="{4896950A-3724-C578-5678-EDC3B8F73410}"/>
              </a:ext>
            </a:extLst>
          </p:cNvPr>
          <p:cNvCxnSpPr>
            <a:stCxn id="8" idx="1"/>
          </p:cNvCxnSpPr>
          <p:nvPr/>
        </p:nvCxnSpPr>
        <p:spPr>
          <a:xfrm flipH="1" flipV="1">
            <a:off x="10436662" y="4837338"/>
            <a:ext cx="276350" cy="153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a16="http://schemas.microsoft.com/office/drawing/2014/main" id="{F497B67C-3C7D-580B-4138-91A24EE15E20}"/>
              </a:ext>
            </a:extLst>
          </p:cNvPr>
          <p:cNvCxnSpPr>
            <a:stCxn id="7" idx="1"/>
          </p:cNvCxnSpPr>
          <p:nvPr/>
        </p:nvCxnSpPr>
        <p:spPr>
          <a:xfrm flipH="1" flipV="1">
            <a:off x="10436662" y="5267091"/>
            <a:ext cx="259554" cy="23293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4" name="文本框 13">
            <a:extLst>
              <a:ext uri="{FF2B5EF4-FFF2-40B4-BE49-F238E27FC236}">
                <a16:creationId xmlns:a16="http://schemas.microsoft.com/office/drawing/2014/main" id="{689D75E6-4AD3-6F03-6104-9468FD2405EA}"/>
              </a:ext>
            </a:extLst>
          </p:cNvPr>
          <p:cNvSpPr txBox="1"/>
          <p:nvPr/>
        </p:nvSpPr>
        <p:spPr>
          <a:xfrm>
            <a:off x="10713012" y="3275111"/>
            <a:ext cx="1332084" cy="307777"/>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altLang="zh-CN" sz="1400" dirty="0"/>
              <a:t>LUM</a:t>
            </a:r>
            <a:endParaRPr lang="zh-CN" altLang="en-US" sz="1400" dirty="0"/>
          </a:p>
        </p:txBody>
      </p:sp>
      <p:sp>
        <p:nvSpPr>
          <p:cNvPr id="15" name="文本框 14">
            <a:extLst>
              <a:ext uri="{FF2B5EF4-FFF2-40B4-BE49-F238E27FC236}">
                <a16:creationId xmlns:a16="http://schemas.microsoft.com/office/drawing/2014/main" id="{18FB6B31-567A-BF66-5DA2-483D4F3A44C9}"/>
              </a:ext>
            </a:extLst>
          </p:cNvPr>
          <p:cNvSpPr txBox="1"/>
          <p:nvPr/>
        </p:nvSpPr>
        <p:spPr>
          <a:xfrm>
            <a:off x="10713012" y="2712936"/>
            <a:ext cx="1332084" cy="307777"/>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altLang="zh-CN" sz="1400" dirty="0"/>
              <a:t>CUR</a:t>
            </a:r>
            <a:endParaRPr lang="zh-CN" altLang="en-US" sz="1400" dirty="0"/>
          </a:p>
        </p:txBody>
      </p:sp>
      <p:cxnSp>
        <p:nvCxnSpPr>
          <p:cNvPr id="16" name="直接箭头连接符 15">
            <a:extLst>
              <a:ext uri="{FF2B5EF4-FFF2-40B4-BE49-F238E27FC236}">
                <a16:creationId xmlns:a16="http://schemas.microsoft.com/office/drawing/2014/main" id="{36BE6995-98B1-13DD-5EAB-A353C26BC537}"/>
              </a:ext>
            </a:extLst>
          </p:cNvPr>
          <p:cNvCxnSpPr>
            <a:stCxn id="15" idx="1"/>
          </p:cNvCxnSpPr>
          <p:nvPr/>
        </p:nvCxnSpPr>
        <p:spPr>
          <a:xfrm flipH="1" flipV="1">
            <a:off x="10436662" y="2785145"/>
            <a:ext cx="276350" cy="8168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8" name="直接箭头连接符 17">
            <a:extLst>
              <a:ext uri="{FF2B5EF4-FFF2-40B4-BE49-F238E27FC236}">
                <a16:creationId xmlns:a16="http://schemas.microsoft.com/office/drawing/2014/main" id="{BE27B179-44A7-5976-39B1-07A7E51AE714}"/>
              </a:ext>
            </a:extLst>
          </p:cNvPr>
          <p:cNvCxnSpPr>
            <a:stCxn id="14" idx="1"/>
          </p:cNvCxnSpPr>
          <p:nvPr/>
        </p:nvCxnSpPr>
        <p:spPr>
          <a:xfrm flipH="1" flipV="1">
            <a:off x="10436662" y="3428999"/>
            <a:ext cx="276350" cy="1"/>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9" name="椭圆 18">
            <a:extLst>
              <a:ext uri="{FF2B5EF4-FFF2-40B4-BE49-F238E27FC236}">
                <a16:creationId xmlns:a16="http://schemas.microsoft.com/office/drawing/2014/main" id="{3F24825B-18CF-2AF8-4CED-1F5689FFCFC9}"/>
              </a:ext>
            </a:extLst>
          </p:cNvPr>
          <p:cNvSpPr/>
          <p:nvPr/>
        </p:nvSpPr>
        <p:spPr>
          <a:xfrm>
            <a:off x="7282166" y="2571112"/>
            <a:ext cx="716074" cy="703999"/>
          </a:xfrm>
          <a:prstGeom prst="ellipse">
            <a:avLst/>
          </a:prstGeom>
          <a:no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50000"/>
                </a:schemeClr>
              </a:solidFill>
            </a:endParaRPr>
          </a:p>
        </p:txBody>
      </p:sp>
      <p:sp>
        <p:nvSpPr>
          <p:cNvPr id="20" name="椭圆 19">
            <a:extLst>
              <a:ext uri="{FF2B5EF4-FFF2-40B4-BE49-F238E27FC236}">
                <a16:creationId xmlns:a16="http://schemas.microsoft.com/office/drawing/2014/main" id="{1FECE618-526D-6DCC-626D-176C0740EAA2}"/>
              </a:ext>
            </a:extLst>
          </p:cNvPr>
          <p:cNvSpPr/>
          <p:nvPr/>
        </p:nvSpPr>
        <p:spPr>
          <a:xfrm>
            <a:off x="8366391" y="2514824"/>
            <a:ext cx="651161" cy="703999"/>
          </a:xfrm>
          <a:prstGeom prst="ellipse">
            <a:avLst/>
          </a:prstGeom>
          <a:noFill/>
          <a:ln>
            <a:solidFill>
              <a:schemeClr val="accent4">
                <a:lumMod val="5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id="{5495DB4D-A673-FA99-2160-EF2E79E3999C}"/>
              </a:ext>
            </a:extLst>
          </p:cNvPr>
          <p:cNvSpPr/>
          <p:nvPr/>
        </p:nvSpPr>
        <p:spPr>
          <a:xfrm>
            <a:off x="3724711" y="3020713"/>
            <a:ext cx="637563" cy="703999"/>
          </a:xfrm>
          <a:prstGeom prst="ellipse">
            <a:avLst/>
          </a:prstGeom>
          <a:noFill/>
          <a:ln>
            <a:solidFill>
              <a:schemeClr val="accent4">
                <a:lumMod val="50000"/>
              </a:schemeClr>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85F1182F-FDB6-0E3E-5F65-DE439EA0B389}"/>
              </a:ext>
            </a:extLst>
          </p:cNvPr>
          <p:cNvCxnSpPr>
            <a:cxnSpLocks/>
            <a:stCxn id="21" idx="0"/>
          </p:cNvCxnSpPr>
          <p:nvPr/>
        </p:nvCxnSpPr>
        <p:spPr>
          <a:xfrm flipV="1">
            <a:off x="4043493" y="1476284"/>
            <a:ext cx="595131" cy="15444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id="{6E42C5D5-3341-27EF-FFB6-84595141EC53}"/>
              </a:ext>
            </a:extLst>
          </p:cNvPr>
          <p:cNvSpPr txBox="1"/>
          <p:nvPr/>
        </p:nvSpPr>
        <p:spPr>
          <a:xfrm>
            <a:off x="4381196" y="1081296"/>
            <a:ext cx="2657167" cy="369332"/>
          </a:xfrm>
          <a:prstGeom prst="rect">
            <a:avLst/>
          </a:prstGeom>
          <a:noFill/>
          <a:ln>
            <a:solidFill>
              <a:schemeClr val="tx1"/>
            </a:solidFill>
          </a:ln>
        </p:spPr>
        <p:txBody>
          <a:bodyPr wrap="square" rtlCol="0">
            <a:spAutoFit/>
          </a:bodyPr>
          <a:lstStyle/>
          <a:p>
            <a:r>
              <a:rPr lang="en-US" altLang="zh-CN" b="0" i="0" dirty="0">
                <a:solidFill>
                  <a:srgbClr val="3C4043"/>
                </a:solidFill>
                <a:effectLst/>
                <a:latin typeface="Roboto" panose="02000000000000000000" pitchFamily="2" charset="0"/>
              </a:rPr>
              <a:t>Luminosity recovery</a:t>
            </a:r>
            <a:endParaRPr lang="zh-CN" altLang="en-US" dirty="0"/>
          </a:p>
        </p:txBody>
      </p:sp>
      <p:cxnSp>
        <p:nvCxnSpPr>
          <p:cNvPr id="24" name="直接箭头连接符 23">
            <a:extLst>
              <a:ext uri="{FF2B5EF4-FFF2-40B4-BE49-F238E27FC236}">
                <a16:creationId xmlns:a16="http://schemas.microsoft.com/office/drawing/2014/main" id="{7D03BBB9-CFED-3E9B-B2F1-88F41E223466}"/>
              </a:ext>
            </a:extLst>
          </p:cNvPr>
          <p:cNvCxnSpPr>
            <a:stCxn id="19" idx="1"/>
          </p:cNvCxnSpPr>
          <p:nvPr/>
        </p:nvCxnSpPr>
        <p:spPr>
          <a:xfrm flipH="1" flipV="1">
            <a:off x="5950082" y="1492152"/>
            <a:ext cx="1436951" cy="11820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a:extLst>
              <a:ext uri="{FF2B5EF4-FFF2-40B4-BE49-F238E27FC236}">
                <a16:creationId xmlns:a16="http://schemas.microsoft.com/office/drawing/2014/main" id="{827CEE32-7300-1DAA-AF6E-344FB4AEF7A1}"/>
              </a:ext>
            </a:extLst>
          </p:cNvPr>
          <p:cNvCxnSpPr>
            <a:stCxn id="20" idx="1"/>
          </p:cNvCxnSpPr>
          <p:nvPr/>
        </p:nvCxnSpPr>
        <p:spPr>
          <a:xfrm flipH="1" flipV="1">
            <a:off x="6819167" y="1426958"/>
            <a:ext cx="1642584" cy="11909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文本框 4">
            <a:extLst>
              <a:ext uri="{FF2B5EF4-FFF2-40B4-BE49-F238E27FC236}">
                <a16:creationId xmlns:a16="http://schemas.microsoft.com/office/drawing/2014/main" id="{455D9D92-6BAF-AA3C-DEF8-489ACB69594C}"/>
              </a:ext>
            </a:extLst>
          </p:cNvPr>
          <p:cNvSpPr txBox="1"/>
          <p:nvPr/>
        </p:nvSpPr>
        <p:spPr>
          <a:xfrm>
            <a:off x="2481559" y="287202"/>
            <a:ext cx="5980192" cy="461665"/>
          </a:xfrm>
          <a:prstGeom prst="rect">
            <a:avLst/>
          </a:prstGeom>
          <a:noFill/>
        </p:spPr>
        <p:txBody>
          <a:bodyPr wrap="square" rtlCol="0">
            <a:spAutoFit/>
          </a:bodyPr>
          <a:lstStyle/>
          <a:p>
            <a:r>
              <a:rPr lang="en-US" altLang="zh-CN" sz="2400" dirty="0"/>
              <a:t>Luminosity recovery</a:t>
            </a:r>
          </a:p>
        </p:txBody>
      </p:sp>
    </p:spTree>
    <p:extLst>
      <p:ext uri="{BB962C8B-B14F-4D97-AF65-F5344CB8AC3E}">
        <p14:creationId xmlns:p14="http://schemas.microsoft.com/office/powerpoint/2010/main" val="23911954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18</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Results</a:t>
            </a:r>
          </a:p>
        </p:txBody>
      </p:sp>
      <p:sp>
        <p:nvSpPr>
          <p:cNvPr id="22" name="文本框 21">
            <a:extLst>
              <a:ext uri="{FF2B5EF4-FFF2-40B4-BE49-F238E27FC236}">
                <a16:creationId xmlns:a16="http://schemas.microsoft.com/office/drawing/2014/main" id="{4A5C705B-4A21-1480-2635-4997FDE75DEE}"/>
              </a:ext>
            </a:extLst>
          </p:cNvPr>
          <p:cNvSpPr txBox="1"/>
          <p:nvPr/>
        </p:nvSpPr>
        <p:spPr>
          <a:xfrm>
            <a:off x="2410166" y="284415"/>
            <a:ext cx="5980192" cy="461665"/>
          </a:xfrm>
          <a:prstGeom prst="rect">
            <a:avLst/>
          </a:prstGeom>
          <a:noFill/>
        </p:spPr>
        <p:txBody>
          <a:bodyPr wrap="square" rtlCol="0">
            <a:spAutoFit/>
          </a:bodyPr>
          <a:lstStyle/>
          <a:p>
            <a:r>
              <a:rPr lang="en-US" altLang="zh-CN" sz="2400" dirty="0"/>
              <a:t>Increase on Luminosity.</a:t>
            </a:r>
          </a:p>
        </p:txBody>
      </p:sp>
      <p:grpSp>
        <p:nvGrpSpPr>
          <p:cNvPr id="33" name="组合 32">
            <a:extLst>
              <a:ext uri="{FF2B5EF4-FFF2-40B4-BE49-F238E27FC236}">
                <a16:creationId xmlns:a16="http://schemas.microsoft.com/office/drawing/2014/main" id="{709F7FFB-F09B-9B24-7496-ABB926F138D1}"/>
              </a:ext>
            </a:extLst>
          </p:cNvPr>
          <p:cNvGrpSpPr/>
          <p:nvPr/>
        </p:nvGrpSpPr>
        <p:grpSpPr>
          <a:xfrm>
            <a:off x="5676900" y="1110870"/>
            <a:ext cx="6515100" cy="4001458"/>
            <a:chOff x="3440256" y="1183966"/>
            <a:chExt cx="8676452" cy="6181291"/>
          </a:xfrm>
        </p:grpSpPr>
        <p:pic>
          <p:nvPicPr>
            <p:cNvPr id="4" name="图片 3" descr="图表&#10;&#10;描述已自动生成">
              <a:extLst>
                <a:ext uri="{FF2B5EF4-FFF2-40B4-BE49-F238E27FC236}">
                  <a16:creationId xmlns:a16="http://schemas.microsoft.com/office/drawing/2014/main" id="{0463C236-038B-C5DB-9021-0308A7B0A1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40256" y="1540750"/>
              <a:ext cx="8260160" cy="5824507"/>
            </a:xfrm>
            <a:prstGeom prst="rect">
              <a:avLst/>
            </a:prstGeom>
          </p:spPr>
        </p:pic>
        <p:grpSp>
          <p:nvGrpSpPr>
            <p:cNvPr id="6" name="组合 5">
              <a:extLst>
                <a:ext uri="{FF2B5EF4-FFF2-40B4-BE49-F238E27FC236}">
                  <a16:creationId xmlns:a16="http://schemas.microsoft.com/office/drawing/2014/main" id="{2C21B441-37BD-2C1A-7B88-345743F6051F}"/>
                </a:ext>
              </a:extLst>
            </p:cNvPr>
            <p:cNvGrpSpPr/>
            <p:nvPr/>
          </p:nvGrpSpPr>
          <p:grpSpPr>
            <a:xfrm>
              <a:off x="7088903" y="1947434"/>
              <a:ext cx="3701793" cy="1368069"/>
              <a:chOff x="3612639" y="1834985"/>
              <a:chExt cx="1840070" cy="740609"/>
            </a:xfrm>
          </p:grpSpPr>
          <p:grpSp>
            <p:nvGrpSpPr>
              <p:cNvPr id="8" name="组合 7">
                <a:extLst>
                  <a:ext uri="{FF2B5EF4-FFF2-40B4-BE49-F238E27FC236}">
                    <a16:creationId xmlns:a16="http://schemas.microsoft.com/office/drawing/2014/main" id="{EC4E184B-6504-2A0D-599A-0DD1B8B0BE73}"/>
                  </a:ext>
                </a:extLst>
              </p:cNvPr>
              <p:cNvGrpSpPr/>
              <p:nvPr/>
            </p:nvGrpSpPr>
            <p:grpSpPr>
              <a:xfrm>
                <a:off x="3612639" y="2156145"/>
                <a:ext cx="150905" cy="419449"/>
                <a:chOff x="5371301" y="2041282"/>
                <a:chExt cx="150905" cy="933975"/>
              </a:xfrm>
            </p:grpSpPr>
            <p:cxnSp>
              <p:nvCxnSpPr>
                <p:cNvPr id="14" name="直接连接符 13">
                  <a:extLst>
                    <a:ext uri="{FF2B5EF4-FFF2-40B4-BE49-F238E27FC236}">
                      <a16:creationId xmlns:a16="http://schemas.microsoft.com/office/drawing/2014/main" id="{965D089A-0C7E-D6A0-7136-086BF0EE48C8}"/>
                    </a:ext>
                  </a:extLst>
                </p:cNvPr>
                <p:cNvCxnSpPr>
                  <a:cxnSpLocks/>
                </p:cNvCxnSpPr>
                <p:nvPr/>
              </p:nvCxnSpPr>
              <p:spPr>
                <a:xfrm>
                  <a:off x="5371301" y="2049306"/>
                  <a:ext cx="15090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5" name="直接连接符 14">
                  <a:extLst>
                    <a:ext uri="{FF2B5EF4-FFF2-40B4-BE49-F238E27FC236}">
                      <a16:creationId xmlns:a16="http://schemas.microsoft.com/office/drawing/2014/main" id="{426D78EC-EE3B-A3EB-A32D-FC0D5C5503CD}"/>
                    </a:ext>
                  </a:extLst>
                </p:cNvPr>
                <p:cNvCxnSpPr>
                  <a:cxnSpLocks/>
                </p:cNvCxnSpPr>
                <p:nvPr/>
              </p:nvCxnSpPr>
              <p:spPr>
                <a:xfrm flipV="1">
                  <a:off x="5446753" y="2041282"/>
                  <a:ext cx="0" cy="933975"/>
                </a:xfrm>
                <a:prstGeom prst="line">
                  <a:avLst/>
                </a:prstGeom>
                <a:ln w="12700"/>
              </p:spPr>
              <p:style>
                <a:lnRef idx="1">
                  <a:schemeClr val="dk1"/>
                </a:lnRef>
                <a:fillRef idx="0">
                  <a:schemeClr val="dk1"/>
                </a:fillRef>
                <a:effectRef idx="0">
                  <a:schemeClr val="dk1"/>
                </a:effectRef>
                <a:fontRef idx="minor">
                  <a:schemeClr val="tx1"/>
                </a:fontRef>
              </p:style>
            </p:cxnSp>
          </p:grpSp>
          <p:cxnSp>
            <p:nvCxnSpPr>
              <p:cNvPr id="12" name="直接连接符 11">
                <a:extLst>
                  <a:ext uri="{FF2B5EF4-FFF2-40B4-BE49-F238E27FC236}">
                    <a16:creationId xmlns:a16="http://schemas.microsoft.com/office/drawing/2014/main" id="{94FBFFB3-CF69-1F7F-33A6-652DEFBF3231}"/>
                  </a:ext>
                </a:extLst>
              </p:cNvPr>
              <p:cNvCxnSpPr>
                <a:cxnSpLocks/>
              </p:cNvCxnSpPr>
              <p:nvPr/>
            </p:nvCxnSpPr>
            <p:spPr>
              <a:xfrm flipV="1">
                <a:off x="4575421" y="2003972"/>
                <a:ext cx="0" cy="182927"/>
              </a:xfrm>
              <a:prstGeom prst="line">
                <a:avLst/>
              </a:prstGeom>
              <a:ln w="12700"/>
            </p:spPr>
            <p:style>
              <a:lnRef idx="1">
                <a:schemeClr val="dk1"/>
              </a:lnRef>
              <a:fillRef idx="0">
                <a:schemeClr val="dk1"/>
              </a:fillRef>
              <a:effectRef idx="0">
                <a:schemeClr val="dk1"/>
              </a:effectRef>
              <a:fontRef idx="minor">
                <a:schemeClr val="tx1"/>
              </a:fontRef>
            </p:style>
          </p:cxnSp>
          <p:cxnSp>
            <p:nvCxnSpPr>
              <p:cNvPr id="13" name="直接连接符 12">
                <a:extLst>
                  <a:ext uri="{FF2B5EF4-FFF2-40B4-BE49-F238E27FC236}">
                    <a16:creationId xmlns:a16="http://schemas.microsoft.com/office/drawing/2014/main" id="{D702AF91-9847-195D-8EDA-BD08D1790694}"/>
                  </a:ext>
                </a:extLst>
              </p:cNvPr>
              <p:cNvCxnSpPr>
                <a:cxnSpLocks/>
              </p:cNvCxnSpPr>
              <p:nvPr/>
            </p:nvCxnSpPr>
            <p:spPr>
              <a:xfrm flipV="1">
                <a:off x="5452709" y="1834985"/>
                <a:ext cx="0" cy="126603"/>
              </a:xfrm>
              <a:prstGeom prst="line">
                <a:avLst/>
              </a:prstGeom>
              <a:ln w="12700"/>
            </p:spPr>
            <p:style>
              <a:lnRef idx="1">
                <a:schemeClr val="dk1"/>
              </a:lnRef>
              <a:fillRef idx="0">
                <a:schemeClr val="dk1"/>
              </a:fillRef>
              <a:effectRef idx="0">
                <a:schemeClr val="dk1"/>
              </a:effectRef>
              <a:fontRef idx="minor">
                <a:schemeClr val="tx1"/>
              </a:fontRef>
            </p:style>
          </p:cxnSp>
        </p:grpSp>
        <p:cxnSp>
          <p:nvCxnSpPr>
            <p:cNvPr id="18" name="直接连接符 17">
              <a:extLst>
                <a:ext uri="{FF2B5EF4-FFF2-40B4-BE49-F238E27FC236}">
                  <a16:creationId xmlns:a16="http://schemas.microsoft.com/office/drawing/2014/main" id="{15035B62-E423-9810-E827-6F7766C9201A}"/>
                </a:ext>
              </a:extLst>
            </p:cNvPr>
            <p:cNvCxnSpPr>
              <a:cxnSpLocks/>
            </p:cNvCxnSpPr>
            <p:nvPr/>
          </p:nvCxnSpPr>
          <p:spPr>
            <a:xfrm>
              <a:off x="7088903" y="3322006"/>
              <a:ext cx="30358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9" name="直接连接符 18">
              <a:extLst>
                <a:ext uri="{FF2B5EF4-FFF2-40B4-BE49-F238E27FC236}">
                  <a16:creationId xmlns:a16="http://schemas.microsoft.com/office/drawing/2014/main" id="{F4329431-6D17-CECB-3C69-01C2B4F472B0}"/>
                </a:ext>
              </a:extLst>
            </p:cNvPr>
            <p:cNvCxnSpPr>
              <a:cxnSpLocks/>
            </p:cNvCxnSpPr>
            <p:nvPr/>
          </p:nvCxnSpPr>
          <p:spPr>
            <a:xfrm>
              <a:off x="8866795" y="2259590"/>
              <a:ext cx="30358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1" name="直接连接符 20">
              <a:extLst>
                <a:ext uri="{FF2B5EF4-FFF2-40B4-BE49-F238E27FC236}">
                  <a16:creationId xmlns:a16="http://schemas.microsoft.com/office/drawing/2014/main" id="{A40F11DB-3A79-1D8F-8937-F6F42EB1BFC6}"/>
                </a:ext>
              </a:extLst>
            </p:cNvPr>
            <p:cNvCxnSpPr>
              <a:cxnSpLocks/>
            </p:cNvCxnSpPr>
            <p:nvPr/>
          </p:nvCxnSpPr>
          <p:spPr>
            <a:xfrm>
              <a:off x="8868490" y="2612224"/>
              <a:ext cx="30358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直接连接符 22">
              <a:extLst>
                <a:ext uri="{FF2B5EF4-FFF2-40B4-BE49-F238E27FC236}">
                  <a16:creationId xmlns:a16="http://schemas.microsoft.com/office/drawing/2014/main" id="{3DE66B31-C84C-9BBF-5FFB-893813F2F2E1}"/>
                </a:ext>
              </a:extLst>
            </p:cNvPr>
            <p:cNvCxnSpPr>
              <a:cxnSpLocks/>
            </p:cNvCxnSpPr>
            <p:nvPr/>
          </p:nvCxnSpPr>
          <p:spPr>
            <a:xfrm>
              <a:off x="10638902" y="1953889"/>
              <a:ext cx="30358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直接连接符 23">
              <a:extLst>
                <a:ext uri="{FF2B5EF4-FFF2-40B4-BE49-F238E27FC236}">
                  <a16:creationId xmlns:a16="http://schemas.microsoft.com/office/drawing/2014/main" id="{3ECC254D-1517-7B81-986D-8CB06B5F5738}"/>
                </a:ext>
              </a:extLst>
            </p:cNvPr>
            <p:cNvCxnSpPr>
              <a:cxnSpLocks/>
            </p:cNvCxnSpPr>
            <p:nvPr/>
          </p:nvCxnSpPr>
          <p:spPr>
            <a:xfrm>
              <a:off x="10638902" y="2179224"/>
              <a:ext cx="303586" cy="0"/>
            </a:xfrm>
            <a:prstGeom prst="line">
              <a:avLst/>
            </a:prstGeom>
            <a:ln w="12700"/>
          </p:spPr>
          <p:style>
            <a:lnRef idx="1">
              <a:schemeClr val="dk1"/>
            </a:lnRef>
            <a:fillRef idx="0">
              <a:schemeClr val="dk1"/>
            </a:fillRef>
            <a:effectRef idx="0">
              <a:schemeClr val="dk1"/>
            </a:effectRef>
            <a:fontRef idx="minor">
              <a:schemeClr val="tx1"/>
            </a:fontRef>
          </p:style>
        </p:cxnSp>
        <p:sp>
          <p:nvSpPr>
            <p:cNvPr id="26" name="文本框 25">
              <a:extLst>
                <a:ext uri="{FF2B5EF4-FFF2-40B4-BE49-F238E27FC236}">
                  <a16:creationId xmlns:a16="http://schemas.microsoft.com/office/drawing/2014/main" id="{241B6C82-95F8-ED31-9008-5CA4D41F1C81}"/>
                </a:ext>
              </a:extLst>
            </p:cNvPr>
            <p:cNvSpPr txBox="1"/>
            <p:nvPr/>
          </p:nvSpPr>
          <p:spPr>
            <a:xfrm>
              <a:off x="4598143" y="1183966"/>
              <a:ext cx="7518565" cy="533648"/>
            </a:xfrm>
            <a:prstGeom prst="rect">
              <a:avLst/>
            </a:prstGeom>
            <a:noFill/>
          </p:spPr>
          <p:txBody>
            <a:bodyPr wrap="square" rtlCol="0">
              <a:spAutoFit/>
            </a:bodyPr>
            <a:lstStyle/>
            <a:p>
              <a:r>
                <a:rPr lang="en-US" altLang="zh-CN" sz="2000" dirty="0"/>
                <a:t>Variance         0.42                    0.2                 0.12</a:t>
              </a:r>
              <a:endParaRPr lang="zh-CN" altLang="en-US" sz="2000" dirty="0"/>
            </a:p>
          </p:txBody>
        </p:sp>
      </p:grpSp>
      <p:sp>
        <p:nvSpPr>
          <p:cNvPr id="35" name="文本框 34">
            <a:extLst>
              <a:ext uri="{FF2B5EF4-FFF2-40B4-BE49-F238E27FC236}">
                <a16:creationId xmlns:a16="http://schemas.microsoft.com/office/drawing/2014/main" id="{25A43BD9-92A8-EF96-7CE3-24356456F61E}"/>
              </a:ext>
            </a:extLst>
          </p:cNvPr>
          <p:cNvSpPr txBox="1"/>
          <p:nvPr/>
        </p:nvSpPr>
        <p:spPr>
          <a:xfrm>
            <a:off x="363466" y="1244090"/>
            <a:ext cx="5732532" cy="5324535"/>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t>In summary, the linear method makes about 5%∼10% improvement compared no optimization is applied.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t>The dither method makes about 2%∼4% improvement with linear method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t>The DQN method makes  1.2% improvement with the dither method.</a:t>
            </a:r>
          </a:p>
          <a:p>
            <a:pPr marR="0" lvl="0" algn="l" defTabSz="914400" rtl="0" eaLnBrk="1" fontAlgn="auto" latinLnBrk="0" hangingPunct="1">
              <a:lnSpc>
                <a:spcPct val="100000"/>
              </a:lnSpc>
              <a:spcBef>
                <a:spcPts val="0"/>
              </a:spcBef>
              <a:spcAft>
                <a:spcPts val="0"/>
              </a:spcAft>
              <a:buClrTx/>
              <a:buSzTx/>
              <a:tabLst/>
              <a:defRPr/>
            </a:pPr>
            <a:endParaRPr lang="en-US" altLang="zh-CN" sz="20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t>Linear method: Depend on the initial value and the setting of the linear slope, both of which are set by the operators. Variations in operator experience or decision-making capabilities can result in substantial variance in the result.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t>Dither method and DQN can perform automatic optimization operations, which partially mitigate the discrepancies arising from variations in operator abilities. </a:t>
            </a:r>
          </a:p>
        </p:txBody>
      </p:sp>
    </p:spTree>
    <p:extLst>
      <p:ext uri="{BB962C8B-B14F-4D97-AF65-F5344CB8AC3E}">
        <p14:creationId xmlns:p14="http://schemas.microsoft.com/office/powerpoint/2010/main" val="409470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19</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7" name="标题 1">
            <a:extLst>
              <a:ext uri="{FF2B5EF4-FFF2-40B4-BE49-F238E27FC236}">
                <a16:creationId xmlns:a16="http://schemas.microsoft.com/office/drawing/2014/main" id="{9247FDEF-D64D-2750-CFAA-EE88E0690F3E}"/>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Result</a:t>
            </a:r>
          </a:p>
        </p:txBody>
      </p:sp>
      <p:pic>
        <p:nvPicPr>
          <p:cNvPr id="7" name="图片 6">
            <a:extLst>
              <a:ext uri="{FF2B5EF4-FFF2-40B4-BE49-F238E27FC236}">
                <a16:creationId xmlns:a16="http://schemas.microsoft.com/office/drawing/2014/main" id="{1FFB2BA3-5FAB-1EDA-EA91-3BFC4D05BE8C}"/>
              </a:ext>
            </a:extLst>
          </p:cNvPr>
          <p:cNvPicPr>
            <a:picLocks noChangeAspect="1"/>
          </p:cNvPicPr>
          <p:nvPr/>
        </p:nvPicPr>
        <p:blipFill>
          <a:blip r:embed="rId5"/>
          <a:stretch>
            <a:fillRect/>
          </a:stretch>
        </p:blipFill>
        <p:spPr>
          <a:xfrm>
            <a:off x="6720132" y="1893218"/>
            <a:ext cx="4972486" cy="3528332"/>
          </a:xfrm>
          <a:prstGeom prst="rect">
            <a:avLst/>
          </a:prstGeom>
        </p:spPr>
      </p:pic>
      <p:pic>
        <p:nvPicPr>
          <p:cNvPr id="8" name="图片 7">
            <a:extLst>
              <a:ext uri="{FF2B5EF4-FFF2-40B4-BE49-F238E27FC236}">
                <a16:creationId xmlns:a16="http://schemas.microsoft.com/office/drawing/2014/main" id="{8F0873E3-55E2-179F-B803-BC636F4C6472}"/>
              </a:ext>
            </a:extLst>
          </p:cNvPr>
          <p:cNvPicPr>
            <a:picLocks noChangeAspect="1"/>
          </p:cNvPicPr>
          <p:nvPr/>
        </p:nvPicPr>
        <p:blipFill>
          <a:blip r:embed="rId6"/>
          <a:stretch>
            <a:fillRect/>
          </a:stretch>
        </p:blipFill>
        <p:spPr>
          <a:xfrm>
            <a:off x="692142" y="2200398"/>
            <a:ext cx="5403858" cy="3157310"/>
          </a:xfrm>
          <a:prstGeom prst="rect">
            <a:avLst/>
          </a:prstGeom>
        </p:spPr>
      </p:pic>
      <p:sp>
        <p:nvSpPr>
          <p:cNvPr id="11" name="文本框 10">
            <a:extLst>
              <a:ext uri="{FF2B5EF4-FFF2-40B4-BE49-F238E27FC236}">
                <a16:creationId xmlns:a16="http://schemas.microsoft.com/office/drawing/2014/main" id="{9012C9B5-026C-27A7-9CE9-C4746F564C59}"/>
              </a:ext>
            </a:extLst>
          </p:cNvPr>
          <p:cNvSpPr txBox="1"/>
          <p:nvPr/>
        </p:nvSpPr>
        <p:spPr>
          <a:xfrm>
            <a:off x="372862" y="875269"/>
            <a:ext cx="11819137" cy="954107"/>
          </a:xfrm>
          <a:prstGeom prst="rect">
            <a:avLst/>
          </a:prstGeom>
          <a:noFill/>
        </p:spPr>
        <p:txBody>
          <a:bodyPr wrap="square" rtlCol="0">
            <a:spAutoFit/>
          </a:bodyPr>
          <a:lstStyle/>
          <a:p>
            <a:r>
              <a:rPr lang="en-US" altLang="zh-CN" sz="2800" dirty="0"/>
              <a:t>Make different operator to reach the same operation level</a:t>
            </a:r>
          </a:p>
          <a:p>
            <a:endParaRPr lang="en-US" altLang="zh-CN" sz="2800" dirty="0"/>
          </a:p>
        </p:txBody>
      </p:sp>
      <p:sp>
        <p:nvSpPr>
          <p:cNvPr id="12" name="文本框 11">
            <a:extLst>
              <a:ext uri="{FF2B5EF4-FFF2-40B4-BE49-F238E27FC236}">
                <a16:creationId xmlns:a16="http://schemas.microsoft.com/office/drawing/2014/main" id="{367C229A-076A-12B0-AAC8-0F905467C46E}"/>
              </a:ext>
            </a:extLst>
          </p:cNvPr>
          <p:cNvSpPr txBox="1"/>
          <p:nvPr/>
        </p:nvSpPr>
        <p:spPr>
          <a:xfrm>
            <a:off x="2200442" y="5519194"/>
            <a:ext cx="8851527" cy="523220"/>
          </a:xfrm>
          <a:prstGeom prst="rect">
            <a:avLst/>
          </a:prstGeom>
          <a:noFill/>
        </p:spPr>
        <p:txBody>
          <a:bodyPr wrap="square" rtlCol="0">
            <a:spAutoFit/>
          </a:bodyPr>
          <a:lstStyle/>
          <a:p>
            <a:r>
              <a:rPr lang="en-US" altLang="zh-CN" sz="2800" dirty="0"/>
              <a:t>Before                                                                     After</a:t>
            </a:r>
          </a:p>
        </p:txBody>
      </p:sp>
    </p:spTree>
    <p:extLst>
      <p:ext uri="{BB962C8B-B14F-4D97-AF65-F5344CB8AC3E}">
        <p14:creationId xmlns:p14="http://schemas.microsoft.com/office/powerpoint/2010/main" val="3000989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8077200" y="6470401"/>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70401"/>
            <a:ext cx="2743200" cy="365125"/>
          </a:xfrm>
        </p:spPr>
        <p:txBody>
          <a:bodyPr/>
          <a:lstStyle/>
          <a:p>
            <a:fld id="{608C80BB-7A26-49DC-9499-BD9798AF4734}" type="slidenum">
              <a:rPr lang="zh-CN" altLang="en-US" smtClean="0"/>
              <a:t>2</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Introduction</a:t>
            </a:r>
            <a:endParaRPr lang="en-US" altLang="zh-CN" sz="4000" dirty="0"/>
          </a:p>
        </p:txBody>
      </p:sp>
      <p:sp>
        <p:nvSpPr>
          <p:cNvPr id="8" name="文本框 7">
            <a:extLst>
              <a:ext uri="{FF2B5EF4-FFF2-40B4-BE49-F238E27FC236}">
                <a16:creationId xmlns:a16="http://schemas.microsoft.com/office/drawing/2014/main" id="{3C29C838-9423-4A1F-1559-BCF1E3657D34}"/>
              </a:ext>
            </a:extLst>
          </p:cNvPr>
          <p:cNvSpPr txBox="1"/>
          <p:nvPr/>
        </p:nvSpPr>
        <p:spPr>
          <a:xfrm>
            <a:off x="3250864" y="333920"/>
            <a:ext cx="8475875" cy="40011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en-US" altLang="zh-CN" sz="2000" dirty="0">
                <a:solidFill>
                  <a:prstClr val="black"/>
                </a:solidFill>
                <a:latin typeface="等线" panose="02010600030101010101" pitchFamily="2" charset="-122"/>
                <a:ea typeface="等线" panose="02010600030101010101" pitchFamily="2" charset="-122"/>
              </a:rPr>
              <a:t>The upgrade project of Beijing Electron–Positron Collider (BEPCII)</a:t>
            </a:r>
          </a:p>
        </p:txBody>
      </p:sp>
      <p:pic>
        <p:nvPicPr>
          <p:cNvPr id="5122" name="Picture 2">
            <a:extLst>
              <a:ext uri="{FF2B5EF4-FFF2-40B4-BE49-F238E27FC236}">
                <a16:creationId xmlns:a16="http://schemas.microsoft.com/office/drawing/2014/main" id="{472F037C-60EE-A248-E0B7-49353BF7C0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0560" y="811426"/>
            <a:ext cx="8046720" cy="5439583"/>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直接连接符 12">
            <a:extLst>
              <a:ext uri="{FF2B5EF4-FFF2-40B4-BE49-F238E27FC236}">
                <a16:creationId xmlns:a16="http://schemas.microsoft.com/office/drawing/2014/main" id="{8F020527-D226-D9DD-39FA-8FA87A9FE6C9}"/>
              </a:ext>
            </a:extLst>
          </p:cNvPr>
          <p:cNvCxnSpPr>
            <a:cxnSpLocks/>
          </p:cNvCxnSpPr>
          <p:nvPr/>
        </p:nvCxnSpPr>
        <p:spPr>
          <a:xfrm flipV="1">
            <a:off x="7731760" y="1522340"/>
            <a:ext cx="2418080" cy="1232995"/>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14" name="椭圆 13">
            <a:extLst>
              <a:ext uri="{FF2B5EF4-FFF2-40B4-BE49-F238E27FC236}">
                <a16:creationId xmlns:a16="http://schemas.microsoft.com/office/drawing/2014/main" id="{AD479AE9-6188-30B3-C816-ADF8ED2DAA29}"/>
              </a:ext>
            </a:extLst>
          </p:cNvPr>
          <p:cNvSpPr/>
          <p:nvPr/>
        </p:nvSpPr>
        <p:spPr>
          <a:xfrm>
            <a:off x="5323840" y="2399735"/>
            <a:ext cx="2641600" cy="188976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爆炸形: 8 pt  15">
            <a:extLst>
              <a:ext uri="{FF2B5EF4-FFF2-40B4-BE49-F238E27FC236}">
                <a16:creationId xmlns:a16="http://schemas.microsoft.com/office/drawing/2014/main" id="{890C35E9-052F-AFCC-5A46-2454525F72AF}"/>
              </a:ext>
            </a:extLst>
          </p:cNvPr>
          <p:cNvSpPr/>
          <p:nvPr/>
        </p:nvSpPr>
        <p:spPr>
          <a:xfrm>
            <a:off x="5252720" y="3514792"/>
            <a:ext cx="274320" cy="335280"/>
          </a:xfrm>
          <a:prstGeom prst="irregularSeal1">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2B0592E6-12D7-F7BB-1003-4D10DEB2603D}"/>
              </a:ext>
            </a:extLst>
          </p:cNvPr>
          <p:cNvSpPr txBox="1"/>
          <p:nvPr/>
        </p:nvSpPr>
        <p:spPr>
          <a:xfrm rot="19917810">
            <a:off x="8008620" y="1613918"/>
            <a:ext cx="1864360" cy="369332"/>
          </a:xfrm>
          <a:prstGeom prst="rect">
            <a:avLst/>
          </a:prstGeom>
          <a:solidFill>
            <a:srgbClr val="FFC000"/>
          </a:solidFill>
          <a:ln w="28575">
            <a:solidFill>
              <a:srgbClr val="FFFF00"/>
            </a:solidFill>
          </a:ln>
        </p:spPr>
        <p:txBody>
          <a:bodyPr wrap="square" rtlCol="0">
            <a:spAutoFit/>
          </a:bodyPr>
          <a:lstStyle/>
          <a:p>
            <a:r>
              <a:rPr lang="en-US" altLang="zh-CN" dirty="0"/>
              <a:t>linear accelerator</a:t>
            </a:r>
            <a:endParaRPr lang="zh-CN" altLang="en-US" dirty="0"/>
          </a:p>
        </p:txBody>
      </p:sp>
      <p:sp>
        <p:nvSpPr>
          <p:cNvPr id="18" name="文本框 17">
            <a:extLst>
              <a:ext uri="{FF2B5EF4-FFF2-40B4-BE49-F238E27FC236}">
                <a16:creationId xmlns:a16="http://schemas.microsoft.com/office/drawing/2014/main" id="{4FF7DB8D-F9F8-70EA-D6D4-C38B9F4727A9}"/>
              </a:ext>
            </a:extLst>
          </p:cNvPr>
          <p:cNvSpPr txBox="1"/>
          <p:nvPr/>
        </p:nvSpPr>
        <p:spPr>
          <a:xfrm>
            <a:off x="5938291" y="3109900"/>
            <a:ext cx="1550511" cy="369332"/>
          </a:xfrm>
          <a:prstGeom prst="rect">
            <a:avLst/>
          </a:prstGeom>
          <a:solidFill>
            <a:schemeClr val="accent4"/>
          </a:solidFill>
          <a:ln w="28575">
            <a:solidFill>
              <a:srgbClr val="FFFF00"/>
            </a:solidFill>
          </a:ln>
        </p:spPr>
        <p:txBody>
          <a:bodyPr wrap="square" rtlCol="0">
            <a:spAutoFit/>
          </a:bodyPr>
          <a:lstStyle/>
          <a:p>
            <a:r>
              <a:rPr lang="en-US" altLang="zh-CN" dirty="0"/>
              <a:t>Storage Ring</a:t>
            </a:r>
            <a:endParaRPr lang="zh-CN" altLang="en-US" dirty="0"/>
          </a:p>
        </p:txBody>
      </p:sp>
      <p:sp>
        <p:nvSpPr>
          <p:cNvPr id="20" name="文本框 19">
            <a:extLst>
              <a:ext uri="{FF2B5EF4-FFF2-40B4-BE49-F238E27FC236}">
                <a16:creationId xmlns:a16="http://schemas.microsoft.com/office/drawing/2014/main" id="{80B4B4A1-9277-4BBD-15C3-81654B35E6CF}"/>
              </a:ext>
            </a:extLst>
          </p:cNvPr>
          <p:cNvSpPr txBox="1"/>
          <p:nvPr/>
        </p:nvSpPr>
        <p:spPr>
          <a:xfrm>
            <a:off x="1351280" y="3109900"/>
            <a:ext cx="2915920" cy="369332"/>
          </a:xfrm>
          <a:prstGeom prst="rect">
            <a:avLst/>
          </a:prstGeom>
          <a:solidFill>
            <a:schemeClr val="accent4"/>
          </a:solidFill>
          <a:ln w="28575">
            <a:solidFill>
              <a:srgbClr val="FFFF00"/>
            </a:solidFill>
          </a:ln>
        </p:spPr>
        <p:txBody>
          <a:bodyPr wrap="square" rtlCol="0">
            <a:spAutoFit/>
          </a:bodyPr>
          <a:lstStyle/>
          <a:p>
            <a:r>
              <a:rPr lang="en-US" altLang="zh-CN" dirty="0"/>
              <a:t>Beijing Spectrometer(BESIII)</a:t>
            </a:r>
            <a:endParaRPr lang="zh-CN" altLang="en-US" dirty="0"/>
          </a:p>
        </p:txBody>
      </p:sp>
      <p:pic>
        <p:nvPicPr>
          <p:cNvPr id="25" name="图片 24">
            <a:extLst>
              <a:ext uri="{FF2B5EF4-FFF2-40B4-BE49-F238E27FC236}">
                <a16:creationId xmlns:a16="http://schemas.microsoft.com/office/drawing/2014/main" id="{6A9028FD-BC9C-F5F9-281F-8FBF0AAB034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096" y="3567509"/>
            <a:ext cx="4993818" cy="3028698"/>
          </a:xfrm>
          <a:prstGeom prst="rect">
            <a:avLst/>
          </a:prstGeom>
        </p:spPr>
      </p:pic>
    </p:spTree>
    <p:extLst>
      <p:ext uri="{BB962C8B-B14F-4D97-AF65-F5344CB8AC3E}">
        <p14:creationId xmlns:p14="http://schemas.microsoft.com/office/powerpoint/2010/main" val="12894339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20</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7" name="标题 1">
            <a:extLst>
              <a:ext uri="{FF2B5EF4-FFF2-40B4-BE49-F238E27FC236}">
                <a16:creationId xmlns:a16="http://schemas.microsoft.com/office/drawing/2014/main" id="{9247FDEF-D64D-2750-CFAA-EE88E0690F3E}"/>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Reinforcement learning control for BEPCII</a:t>
            </a:r>
          </a:p>
        </p:txBody>
      </p:sp>
      <p:sp>
        <p:nvSpPr>
          <p:cNvPr id="5" name="文本框 4">
            <a:extLst>
              <a:ext uri="{FF2B5EF4-FFF2-40B4-BE49-F238E27FC236}">
                <a16:creationId xmlns:a16="http://schemas.microsoft.com/office/drawing/2014/main" id="{5DA3886A-B9EF-BDE3-964C-F19E96A87FD1}"/>
              </a:ext>
            </a:extLst>
          </p:cNvPr>
          <p:cNvSpPr txBox="1"/>
          <p:nvPr/>
        </p:nvSpPr>
        <p:spPr>
          <a:xfrm>
            <a:off x="8404812" y="1130532"/>
            <a:ext cx="3787188" cy="446276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en-US" altLang="zh-CN" sz="2400" dirty="0">
                <a:latin typeface="+mn-ea"/>
              </a:rPr>
              <a:t>Hyper-parameters: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Training d</a:t>
            </a:r>
            <a:r>
              <a:rPr kumimoji="0" lang="en-US" altLang="zh-CN" sz="2000" b="0" i="0" u="none" strike="noStrike" kern="1200" cap="none" spc="0" normalizeH="0" baseline="0" noProof="0" dirty="0" err="1">
                <a:ln>
                  <a:noFill/>
                </a:ln>
                <a:effectLst/>
                <a:uLnTx/>
                <a:uFillTx/>
                <a:latin typeface="+mn-ea"/>
                <a:cs typeface="+mn-cs"/>
              </a:rPr>
              <a:t>ata</a:t>
            </a:r>
            <a:r>
              <a:rPr kumimoji="0" lang="en-US" altLang="zh-CN" sz="2000" b="0" i="0" u="none" strike="noStrike" kern="1200" cap="none" spc="0" normalizeH="0" baseline="0" noProof="0" dirty="0">
                <a:ln>
                  <a:noFill/>
                </a:ln>
                <a:effectLst/>
                <a:uLnTx/>
                <a:uFillTx/>
                <a:latin typeface="+mn-ea"/>
                <a:cs typeface="+mn-cs"/>
              </a:rPr>
              <a:t> num</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effectLst/>
                <a:uLnTx/>
                <a:uFillTx/>
                <a:latin typeface="+mn-ea"/>
                <a:cs typeface="+mn-cs"/>
              </a:rPr>
              <a:t>Exploration rate: 0.2</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Gamma: 0.5</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Learning rate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Neural Network construction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Step size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Environment (state</a:t>
            </a:r>
            <a:r>
              <a:rPr lang="zh-CN" altLang="en-US" sz="2000" dirty="0">
                <a:latin typeface="+mn-ea"/>
              </a:rPr>
              <a:t>、</a:t>
            </a:r>
            <a:r>
              <a:rPr lang="en-US" altLang="zh-CN" sz="2000" dirty="0">
                <a:latin typeface="+mn-ea"/>
              </a:rPr>
              <a:t>action</a:t>
            </a:r>
            <a:r>
              <a:rPr lang="zh-CN" altLang="en-US" sz="2000" dirty="0">
                <a:latin typeface="+mn-ea"/>
              </a:rPr>
              <a:t>、</a:t>
            </a:r>
            <a:r>
              <a:rPr lang="en-US" altLang="zh-CN" sz="2000" dirty="0">
                <a:latin typeface="+mn-ea"/>
              </a:rPr>
              <a:t>reward)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Action frequency</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Additional reward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2000" dirty="0">
                <a:latin typeface="+mn-ea"/>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2000" dirty="0">
              <a:latin typeface="+mn-ea"/>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2000" dirty="0">
              <a:latin typeface="+mn-ea"/>
            </a:endParaRPr>
          </a:p>
        </p:txBody>
      </p:sp>
      <p:sp>
        <p:nvSpPr>
          <p:cNvPr id="8" name="文本框 7">
            <a:extLst>
              <a:ext uri="{FF2B5EF4-FFF2-40B4-BE49-F238E27FC236}">
                <a16:creationId xmlns:a16="http://schemas.microsoft.com/office/drawing/2014/main" id="{0078767A-983E-B272-48BE-4DEE781D31D4}"/>
              </a:ext>
            </a:extLst>
          </p:cNvPr>
          <p:cNvSpPr txBox="1"/>
          <p:nvPr/>
        </p:nvSpPr>
        <p:spPr>
          <a:xfrm>
            <a:off x="565265" y="1130532"/>
            <a:ext cx="7232073" cy="4832092"/>
          </a:xfrm>
          <a:prstGeom prst="rect">
            <a:avLst/>
          </a:prstGeom>
          <a:noFill/>
        </p:spPr>
        <p:txBody>
          <a:bodyPr wrap="square" rtlCol="0">
            <a:spAutoFit/>
          </a:bodyPr>
          <a:lstStyle/>
          <a:p>
            <a:r>
              <a:rPr lang="en-US" altLang="zh-CN" sz="2800" dirty="0">
                <a:latin typeface="+mn-ea"/>
              </a:rPr>
              <a:t>Hyperparameter Tuning</a:t>
            </a:r>
            <a:r>
              <a:rPr lang="zh-CN" altLang="en-US" sz="2000" dirty="0">
                <a:latin typeface="+mn-ea"/>
              </a:rPr>
              <a:t>：</a:t>
            </a:r>
            <a:endParaRPr lang="en-US" altLang="zh-CN" sz="2000" dirty="0">
              <a:latin typeface="+mn-ea"/>
            </a:endParaRPr>
          </a:p>
          <a:p>
            <a:pPr marL="342900" indent="-342900">
              <a:buFont typeface="Arial" panose="020B0604020202020204" pitchFamily="34" charset="0"/>
              <a:buChar char="•"/>
            </a:pPr>
            <a:r>
              <a:rPr lang="en-US" altLang="zh-CN" sz="2000" b="0" i="0" dirty="0">
                <a:solidFill>
                  <a:srgbClr val="3C4043"/>
                </a:solidFill>
                <a:effectLst/>
                <a:latin typeface="+mn-ea"/>
              </a:rPr>
              <a:t>Hyperparameters are important factors affecting algorithm performance</a:t>
            </a:r>
          </a:p>
          <a:p>
            <a:pPr marL="342900" indent="-342900">
              <a:buFont typeface="Arial" panose="020B0604020202020204" pitchFamily="34" charset="0"/>
              <a:buChar char="•"/>
            </a:pPr>
            <a:r>
              <a:rPr lang="en-US" altLang="zh-CN" sz="2000" b="0" i="0" dirty="0">
                <a:solidFill>
                  <a:srgbClr val="3C4043"/>
                </a:solidFill>
                <a:effectLst/>
                <a:latin typeface="+mn-ea"/>
              </a:rPr>
              <a:t>Online hyperparameter tuning is difficult</a:t>
            </a:r>
          </a:p>
          <a:p>
            <a:pPr marL="342900" indent="-342900">
              <a:buFont typeface="Arial" panose="020B0604020202020204" pitchFamily="34" charset="0"/>
              <a:buChar char="•"/>
            </a:pPr>
            <a:r>
              <a:rPr lang="en-US" altLang="zh-CN" sz="2000" dirty="0">
                <a:latin typeface="+mn-ea"/>
              </a:rPr>
              <a:t>Testing a new set of hyper-parameters requires at least one complete physics run (an hour).</a:t>
            </a:r>
          </a:p>
          <a:p>
            <a:pPr marL="342900" indent="-342900">
              <a:buFont typeface="Arial" panose="020B0604020202020204" pitchFamily="34" charset="0"/>
              <a:buChar char="•"/>
            </a:pPr>
            <a:r>
              <a:rPr lang="en-US" altLang="zh-CN" sz="2000" dirty="0">
                <a:latin typeface="+mn-ea"/>
              </a:rPr>
              <a:t>The variations in the state of each physics run will lead to unavoidable variance in luminosity between individual runs.</a:t>
            </a:r>
          </a:p>
          <a:p>
            <a:pPr marL="342900" indent="-342900">
              <a:buFont typeface="Arial" panose="020B0604020202020204" pitchFamily="34" charset="0"/>
              <a:buChar char="•"/>
            </a:pPr>
            <a:endParaRPr lang="en-US" altLang="zh-CN" sz="2000" dirty="0">
              <a:latin typeface="+mn-ea"/>
            </a:endParaRPr>
          </a:p>
          <a:p>
            <a:pPr marL="342900" indent="-342900">
              <a:buFont typeface="Arial" panose="020B0604020202020204" pitchFamily="34" charset="0"/>
              <a:buChar char="•"/>
            </a:pPr>
            <a:r>
              <a:rPr lang="en-US" altLang="zh-CN" sz="2000" dirty="0">
                <a:latin typeface="+mn-ea"/>
              </a:rPr>
              <a:t>Only several parameters that are considered to have a significant impact on performance were roughly adjusted online. (step size, training data amount, Action frequency…)</a:t>
            </a:r>
          </a:p>
          <a:p>
            <a:pPr marL="342900" indent="-342900">
              <a:buFont typeface="Arial" panose="020B0604020202020204" pitchFamily="34" charset="0"/>
              <a:buChar char="•"/>
            </a:pPr>
            <a:r>
              <a:rPr lang="en-US" altLang="zh-CN" sz="2000" dirty="0">
                <a:latin typeface="+mn-ea"/>
              </a:rPr>
              <a:t>Most of the hyper-parameters were determined within the simulation environment or based on empirical knowledge.</a:t>
            </a:r>
            <a:endParaRPr lang="en-US" altLang="zh-CN" sz="2000" b="0" i="0" dirty="0">
              <a:solidFill>
                <a:srgbClr val="3C4043"/>
              </a:solidFill>
              <a:effectLst/>
              <a:latin typeface="+mn-ea"/>
            </a:endParaRPr>
          </a:p>
          <a:p>
            <a:pPr marL="342900" indent="-342900">
              <a:buFont typeface="Arial" panose="020B0604020202020204" pitchFamily="34" charset="0"/>
              <a:buChar char="•"/>
            </a:pPr>
            <a:endParaRPr lang="zh-CN" altLang="en-US" sz="2000" dirty="0">
              <a:latin typeface="+mn-ea"/>
            </a:endParaRPr>
          </a:p>
        </p:txBody>
      </p:sp>
    </p:spTree>
    <p:extLst>
      <p:ext uri="{BB962C8B-B14F-4D97-AF65-F5344CB8AC3E}">
        <p14:creationId xmlns:p14="http://schemas.microsoft.com/office/powerpoint/2010/main" val="14146704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9422F-FD9F-5BE6-8BCE-53564BFB5715}"/>
            </a:ext>
          </a:extLst>
        </p:cNvPr>
        <p:cNvGrpSpPr/>
        <p:nvPr/>
      </p:nvGrpSpPr>
      <p:grpSpPr>
        <a:xfrm>
          <a:off x="0" y="0"/>
          <a:ext cx="0" cy="0"/>
          <a:chOff x="0" y="0"/>
          <a:chExt cx="0" cy="0"/>
        </a:xfrm>
      </p:grpSpPr>
      <p:pic>
        <p:nvPicPr>
          <p:cNvPr id="19" name="图片 18" descr="图表, 折线图&#10;&#10;描述已自动生成">
            <a:extLst>
              <a:ext uri="{FF2B5EF4-FFF2-40B4-BE49-F238E27FC236}">
                <a16:creationId xmlns:a16="http://schemas.microsoft.com/office/drawing/2014/main" id="{DEF36CD7-D8A8-B4F6-CAFF-9AF3207E090B}"/>
              </a:ext>
            </a:extLst>
          </p:cNvPr>
          <p:cNvPicPr>
            <a:picLocks noChangeAspect="1"/>
          </p:cNvPicPr>
          <p:nvPr/>
        </p:nvPicPr>
        <p:blipFill>
          <a:blip r:embed="rId3">
            <a:extLst>
              <a:ext uri="{28A0092B-C50C-407E-A947-70E740481C1C}">
                <a14:useLocalDpi xmlns:a14="http://schemas.microsoft.com/office/drawing/2010/main" val="0"/>
              </a:ext>
            </a:extLst>
          </a:blip>
          <a:srcRect b="50635"/>
          <a:stretch/>
        </p:blipFill>
        <p:spPr>
          <a:xfrm>
            <a:off x="3271407" y="4646078"/>
            <a:ext cx="3611881" cy="2098990"/>
          </a:xfrm>
          <a:prstGeom prst="rect">
            <a:avLst/>
          </a:prstGeom>
        </p:spPr>
      </p:pic>
      <p:sp>
        <p:nvSpPr>
          <p:cNvPr id="5" name="文本框 4">
            <a:extLst>
              <a:ext uri="{FF2B5EF4-FFF2-40B4-BE49-F238E27FC236}">
                <a16:creationId xmlns:a16="http://schemas.microsoft.com/office/drawing/2014/main" id="{808F8C3F-2985-0E01-404C-339969CFE9D0}"/>
              </a:ext>
            </a:extLst>
          </p:cNvPr>
          <p:cNvSpPr txBox="1"/>
          <p:nvPr/>
        </p:nvSpPr>
        <p:spPr>
          <a:xfrm>
            <a:off x="372863" y="811406"/>
            <a:ext cx="11586054" cy="4154984"/>
          </a:xfrm>
          <a:prstGeom prst="rect">
            <a:avLst/>
          </a:prstGeom>
          <a:noFill/>
        </p:spPr>
        <p:txBody>
          <a:bodyPr wrap="square">
            <a:spAutoFit/>
          </a:bodyPr>
          <a:lstStyle/>
          <a:p>
            <a:r>
              <a:rPr lang="en-US" altLang="zh-CN" sz="2400" dirty="0"/>
              <a:t>Limitations:   </a:t>
            </a:r>
            <a:r>
              <a:rPr lang="en-US" altLang="zh-CN" sz="2400" dirty="0">
                <a:solidFill>
                  <a:srgbClr val="FF0000"/>
                </a:solidFill>
              </a:rPr>
              <a:t>DATA</a:t>
            </a:r>
          </a:p>
          <a:p>
            <a:pPr marL="342900" indent="-342900">
              <a:buFont typeface="Arial" panose="020B0604020202020204" pitchFamily="34" charset="0"/>
              <a:buChar char="•"/>
            </a:pPr>
            <a:r>
              <a:rPr kumimoji="0" lang="en-US" altLang="zh-CN" sz="24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response time  (10s) </a:t>
            </a:r>
          </a:p>
          <a:p>
            <a:pPr marL="342900" indent="-342900">
              <a:buFont typeface="Arial" panose="020B0604020202020204" pitchFamily="34" charset="0"/>
              <a:buChar char="•"/>
            </a:pPr>
            <a:endParaRPr kumimoji="0" lang="en-US" altLang="zh-CN" sz="24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342900" indent="-342900">
              <a:buFont typeface="Arial" panose="020B0604020202020204" pitchFamily="34" charset="0"/>
              <a:buChar char="•"/>
            </a:pPr>
            <a:endParaRPr lang="en-US" altLang="zh-CN" sz="2400" dirty="0">
              <a:solidFill>
                <a:prstClr val="black"/>
              </a:solidFill>
              <a:latin typeface="Calibri" panose="020F0502020204030204"/>
              <a:ea typeface="等线" panose="02010600030101010101" pitchFamily="2" charset="-122"/>
            </a:endParaRPr>
          </a:p>
          <a:p>
            <a:pPr marL="342900" indent="-342900">
              <a:buFont typeface="Arial" panose="020B0604020202020204" pitchFamily="34" charset="0"/>
              <a:buChar char="•"/>
            </a:pPr>
            <a:endParaRPr lang="en-US" altLang="zh-CN" sz="2400" dirty="0">
              <a:solidFill>
                <a:prstClr val="black"/>
              </a:solidFill>
              <a:latin typeface="Calibri" panose="020F0502020204030204"/>
              <a:ea typeface="等线" panose="02010600030101010101" pitchFamily="2" charset="-122"/>
            </a:endParaRPr>
          </a:p>
          <a:p>
            <a:pPr marL="342900" indent="-342900">
              <a:buFont typeface="Arial" panose="020B0604020202020204" pitchFamily="34" charset="0"/>
              <a:buChar char="•"/>
            </a:pPr>
            <a:endParaRPr lang="en-US" altLang="zh-CN" sz="2400" dirty="0">
              <a:solidFill>
                <a:prstClr val="black"/>
              </a:solidFill>
              <a:latin typeface="Calibri" panose="020F0502020204030204"/>
              <a:ea typeface="等线" panose="02010600030101010101" pitchFamily="2" charset="-122"/>
            </a:endParaRPr>
          </a:p>
          <a:p>
            <a:pPr marL="342900" indent="-342900">
              <a:buFont typeface="Arial" panose="020B0604020202020204" pitchFamily="34" charset="0"/>
              <a:buChar char="•"/>
            </a:pPr>
            <a:endParaRPr lang="en-US" altLang="zh-CN" sz="2400" dirty="0">
              <a:solidFill>
                <a:prstClr val="black"/>
              </a:solidFill>
              <a:latin typeface="Calibri" panose="020F0502020204030204"/>
              <a:ea typeface="等线" panose="02010600030101010101" pitchFamily="2" charset="-122"/>
            </a:endParaRPr>
          </a:p>
          <a:p>
            <a:pPr marL="342900" indent="-342900">
              <a:buFont typeface="Arial" panose="020B0604020202020204" pitchFamily="34" charset="0"/>
              <a:buChar char="•"/>
            </a:pPr>
            <a:endParaRPr lang="en-US" altLang="zh-CN" sz="2400" dirty="0">
              <a:solidFill>
                <a:prstClr val="black"/>
              </a:solidFill>
              <a:latin typeface="Calibri" panose="020F0502020204030204"/>
              <a:ea typeface="等线" panose="02010600030101010101" pitchFamily="2" charset="-122"/>
            </a:endParaRPr>
          </a:p>
          <a:p>
            <a:pPr marL="342900" indent="-342900">
              <a:buFont typeface="Arial" panose="020B0604020202020204" pitchFamily="34" charset="0"/>
              <a:buChar char="•"/>
            </a:pPr>
            <a:endParaRPr lang="zh-CN" altLang="en-US" sz="2400" dirty="0"/>
          </a:p>
          <a:p>
            <a:pPr marL="342900" indent="-342900">
              <a:buFont typeface="Arial" panose="020B0604020202020204" pitchFamily="34" charset="0"/>
              <a:buChar char="•"/>
            </a:pPr>
            <a:r>
              <a:rPr lang="en-US" altLang="zh-CN" sz="2400" dirty="0"/>
              <a:t>Discreate action space                                     </a:t>
            </a:r>
          </a:p>
          <a:p>
            <a:pPr marL="342900" indent="-342900">
              <a:buFont typeface="Arial" panose="020B0604020202020204" pitchFamily="34" charset="0"/>
              <a:buChar char="•"/>
            </a:pPr>
            <a:endParaRPr lang="zh-CN" altLang="en-US" sz="2400" dirty="0"/>
          </a:p>
        </p:txBody>
      </p:sp>
      <p:pic>
        <p:nvPicPr>
          <p:cNvPr id="20" name="图片 19" descr="图表, 折线图&#10;&#10;描述已自动生成">
            <a:extLst>
              <a:ext uri="{FF2B5EF4-FFF2-40B4-BE49-F238E27FC236}">
                <a16:creationId xmlns:a16="http://schemas.microsoft.com/office/drawing/2014/main" id="{6264FDF6-4766-B989-A07E-482BBACE46ED}"/>
              </a:ext>
            </a:extLst>
          </p:cNvPr>
          <p:cNvPicPr>
            <a:picLocks noChangeAspect="1"/>
          </p:cNvPicPr>
          <p:nvPr/>
        </p:nvPicPr>
        <p:blipFill>
          <a:blip r:embed="rId3">
            <a:extLst>
              <a:ext uri="{28A0092B-C50C-407E-A947-70E740481C1C}">
                <a14:useLocalDpi xmlns:a14="http://schemas.microsoft.com/office/drawing/2010/main" val="0"/>
              </a:ext>
            </a:extLst>
          </a:blip>
          <a:srcRect t="49365"/>
          <a:stretch/>
        </p:blipFill>
        <p:spPr>
          <a:xfrm>
            <a:off x="0" y="4646078"/>
            <a:ext cx="3513514" cy="1797777"/>
          </a:xfrm>
          <a:prstGeom prst="rect">
            <a:avLst/>
          </a:prstGeom>
        </p:spPr>
      </p:pic>
      <p:pic>
        <p:nvPicPr>
          <p:cNvPr id="4" name="图片 3">
            <a:extLst>
              <a:ext uri="{FF2B5EF4-FFF2-40B4-BE49-F238E27FC236}">
                <a16:creationId xmlns:a16="http://schemas.microsoft.com/office/drawing/2014/main" id="{8B2D08D2-8522-CCED-F50A-5ABB093DDB00}"/>
              </a:ext>
            </a:extLst>
          </p:cNvPr>
          <p:cNvPicPr>
            <a:picLocks noChangeAspect="1"/>
          </p:cNvPicPr>
          <p:nvPr/>
        </p:nvPicPr>
        <p:blipFill>
          <a:blip r:embed="rId4"/>
          <a:stretch>
            <a:fillRect/>
          </a:stretch>
        </p:blipFill>
        <p:spPr>
          <a:xfrm>
            <a:off x="5826236" y="1510982"/>
            <a:ext cx="5992901" cy="3836035"/>
          </a:xfrm>
          <a:prstGeom prst="rect">
            <a:avLst/>
          </a:prstGeom>
        </p:spPr>
      </p:pic>
      <p:sp>
        <p:nvSpPr>
          <p:cNvPr id="9" name="页脚占位符 8">
            <a:extLst>
              <a:ext uri="{FF2B5EF4-FFF2-40B4-BE49-F238E27FC236}">
                <a16:creationId xmlns:a16="http://schemas.microsoft.com/office/drawing/2014/main" id="{30F90559-6C06-2DA6-6D36-3FB2E1662D3A}"/>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09CBBC95-1D08-57F9-FC0E-8B40DC70D1A1}"/>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21</a:t>
            </a:fld>
            <a:endParaRPr lang="zh-CN" altLang="en-US" dirty="0"/>
          </a:p>
        </p:txBody>
      </p:sp>
      <p:pic>
        <p:nvPicPr>
          <p:cNvPr id="2" name="Picture 8" descr="中科院高能物理研究所教育处">
            <a:extLst>
              <a:ext uri="{FF2B5EF4-FFF2-40B4-BE49-F238E27FC236}">
                <a16:creationId xmlns:a16="http://schemas.microsoft.com/office/drawing/2014/main" id="{7642D010-41DD-FB09-DBEE-621D76AE8D0D}"/>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2C342CEB-D24D-0066-EFEB-2C88D41ADDBD}"/>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7" name="标题 1">
            <a:extLst>
              <a:ext uri="{FF2B5EF4-FFF2-40B4-BE49-F238E27FC236}">
                <a16:creationId xmlns:a16="http://schemas.microsoft.com/office/drawing/2014/main" id="{87445951-26E2-4CA5-776D-F70E3B6FFAA7}"/>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Summary and outlook</a:t>
            </a:r>
          </a:p>
        </p:txBody>
      </p:sp>
      <p:pic>
        <p:nvPicPr>
          <p:cNvPr id="13" name="图片 12">
            <a:extLst>
              <a:ext uri="{FF2B5EF4-FFF2-40B4-BE49-F238E27FC236}">
                <a16:creationId xmlns:a16="http://schemas.microsoft.com/office/drawing/2014/main" id="{812CB692-A53E-1FD5-1C4E-BEE3B328EB11}"/>
              </a:ext>
            </a:extLst>
          </p:cNvPr>
          <p:cNvPicPr>
            <a:picLocks noChangeAspect="1"/>
          </p:cNvPicPr>
          <p:nvPr/>
        </p:nvPicPr>
        <p:blipFill>
          <a:blip r:embed="rId7"/>
          <a:stretch>
            <a:fillRect/>
          </a:stretch>
        </p:blipFill>
        <p:spPr>
          <a:xfrm>
            <a:off x="606950" y="1529081"/>
            <a:ext cx="4625741" cy="2720576"/>
          </a:xfrm>
          <a:prstGeom prst="rect">
            <a:avLst/>
          </a:prstGeom>
        </p:spPr>
      </p:pic>
    </p:spTree>
    <p:extLst>
      <p:ext uri="{BB962C8B-B14F-4D97-AF65-F5344CB8AC3E}">
        <p14:creationId xmlns:p14="http://schemas.microsoft.com/office/powerpoint/2010/main" val="2741714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22</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Content Placeholder 2">
            <a:extLst>
              <a:ext uri="{FF2B5EF4-FFF2-40B4-BE49-F238E27FC236}">
                <a16:creationId xmlns:a16="http://schemas.microsoft.com/office/drawing/2014/main" id="{C2BA66C5-9316-5134-D431-77B239FA315B}"/>
              </a:ext>
            </a:extLst>
          </p:cNvPr>
          <p:cNvSpPr txBox="1">
            <a:spLocks/>
          </p:cNvSpPr>
          <p:nvPr/>
        </p:nvSpPr>
        <p:spPr bwMode="auto">
          <a:xfrm>
            <a:off x="372862" y="855695"/>
            <a:ext cx="11586055" cy="4195276"/>
          </a:xfrm>
          <a:prstGeom prst="rect">
            <a:avLst/>
          </a:prstGeom>
          <a:noFill/>
          <a:ln>
            <a:miter lim="800000"/>
            <a:headEnd/>
            <a:tailEnd/>
          </a:ln>
        </p:spPr>
        <p:txBody>
          <a:bodyPr vert="horz" wrap="square" lIns="91440" tIns="45720" rIns="91440" bIns="45720" numCol="1" rtlCol="0"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buFont typeface="Arial" panose="020B0604020202020204" pitchFamily="34" charset="0"/>
              <a:buNone/>
            </a:pPr>
            <a:endParaRPr lang="en-US" altLang="it-IT" sz="2400" dirty="0"/>
          </a:p>
          <a:p>
            <a:pPr>
              <a:spcBef>
                <a:spcPct val="0"/>
              </a:spcBef>
            </a:pPr>
            <a:r>
              <a:rPr lang="en-US" altLang="it-IT" sz="2400" dirty="0"/>
              <a:t>RL provide a new approach to solve control problems.</a:t>
            </a:r>
          </a:p>
          <a:p>
            <a:pPr>
              <a:spcBef>
                <a:spcPct val="0"/>
              </a:spcBef>
            </a:pPr>
            <a:r>
              <a:rPr lang="en-US" altLang="it-IT" sz="2400" dirty="0"/>
              <a:t>Implementing machine learning or RL applications online is difficult.</a:t>
            </a:r>
          </a:p>
          <a:p>
            <a:pPr>
              <a:spcBef>
                <a:spcPct val="0"/>
              </a:spcBef>
            </a:pPr>
            <a:r>
              <a:rPr lang="en-US" altLang="it-IT" sz="2400" dirty="0"/>
              <a:t>The most important thing is data: data-driven method.</a:t>
            </a:r>
          </a:p>
          <a:p>
            <a:pPr>
              <a:spcBef>
                <a:spcPct val="0"/>
              </a:spcBef>
            </a:pPr>
            <a:r>
              <a:rPr lang="en-US" altLang="it-IT" sz="2400" dirty="0"/>
              <a:t>How to get enough high-quality training data?</a:t>
            </a:r>
          </a:p>
          <a:p>
            <a:pPr>
              <a:spcBef>
                <a:spcPct val="0"/>
              </a:spcBef>
            </a:pPr>
            <a:endParaRPr lang="en-US" altLang="it-IT" sz="2400" dirty="0"/>
          </a:p>
          <a:p>
            <a:pPr>
              <a:spcBef>
                <a:spcPct val="0"/>
              </a:spcBef>
            </a:pPr>
            <a:endParaRPr lang="en-US" altLang="it-IT" sz="2400" dirty="0"/>
          </a:p>
          <a:p>
            <a:pPr>
              <a:spcBef>
                <a:spcPct val="0"/>
              </a:spcBef>
            </a:pPr>
            <a:endParaRPr lang="en-US" altLang="it-IT" sz="2400" dirty="0"/>
          </a:p>
          <a:p>
            <a:pPr>
              <a:spcBef>
                <a:spcPct val="0"/>
              </a:spcBef>
            </a:pPr>
            <a:r>
              <a:rPr lang="en-US" altLang="it-IT" sz="2400" dirty="0"/>
              <a:t>The RL control program has been used as a daily tuning method for BEPCII, saving a lot of human labor.</a:t>
            </a:r>
          </a:p>
          <a:p>
            <a:pPr>
              <a:spcBef>
                <a:spcPct val="0"/>
              </a:spcBef>
            </a:pPr>
            <a:r>
              <a:rPr lang="en-US" altLang="zh-CN" sz="2400" dirty="0"/>
              <a:t>The RL used on BEPCII is limited by the response time, severely limits our data access.</a:t>
            </a:r>
          </a:p>
          <a:p>
            <a:pPr>
              <a:spcBef>
                <a:spcPct val="0"/>
              </a:spcBef>
            </a:pPr>
            <a:r>
              <a:rPr lang="en-US" altLang="it-IT" sz="2400" dirty="0"/>
              <a:t>We have made great efforts to reduce the data requirements for training, such as choose DQN algorithm, use a big step size, Reduce the amount of state input</a:t>
            </a:r>
            <a:r>
              <a:rPr lang="en-US" altLang="zh-CN" sz="2400" dirty="0"/>
              <a:t>……</a:t>
            </a:r>
          </a:p>
          <a:p>
            <a:pPr>
              <a:spcBef>
                <a:spcPct val="0"/>
              </a:spcBef>
            </a:pPr>
            <a:r>
              <a:rPr lang="en-US" altLang="it-IT" sz="2400" dirty="0"/>
              <a:t>More experiments will be conducted on BEPCII-U, which will have a faster response time.</a:t>
            </a:r>
          </a:p>
          <a:p>
            <a:pPr marL="0" indent="0">
              <a:spcBef>
                <a:spcPct val="0"/>
              </a:spcBef>
              <a:buNone/>
            </a:pPr>
            <a:endParaRPr lang="en-US" altLang="it-IT" sz="2400" dirty="0"/>
          </a:p>
          <a:p>
            <a:pPr>
              <a:spcBef>
                <a:spcPct val="0"/>
              </a:spcBef>
            </a:pPr>
            <a:endParaRPr lang="en-US" altLang="it-IT" sz="2400" dirty="0"/>
          </a:p>
        </p:txBody>
      </p:sp>
      <p:sp>
        <p:nvSpPr>
          <p:cNvPr id="4" name="标题 1">
            <a:extLst>
              <a:ext uri="{FF2B5EF4-FFF2-40B4-BE49-F238E27FC236}">
                <a16:creationId xmlns:a16="http://schemas.microsoft.com/office/drawing/2014/main" id="{3C9D1E5E-9566-F1EC-7F60-140BFEECFA10}"/>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4000" dirty="0"/>
              <a:t>Summary and outlook</a:t>
            </a:r>
          </a:p>
        </p:txBody>
      </p:sp>
    </p:spTree>
    <p:extLst>
      <p:ext uri="{BB962C8B-B14F-4D97-AF65-F5344CB8AC3E}">
        <p14:creationId xmlns:p14="http://schemas.microsoft.com/office/powerpoint/2010/main" val="3350805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91B18BC5-0781-A4C3-1394-2A9ED39F89A1}"/>
              </a:ext>
            </a:extLst>
          </p:cNvPr>
          <p:cNvSpPr>
            <a:spLocks noGrp="1"/>
          </p:cNvSpPr>
          <p:nvPr>
            <p:ph type="ftr" sz="quarter" idx="11"/>
          </p:nvPr>
        </p:nvSpPr>
        <p:spPr/>
        <p:txBody>
          <a:bodyPr/>
          <a:lstStyle/>
          <a:p>
            <a:r>
              <a:rPr lang="en-US" altLang="zh-CN"/>
              <a:t>Jiaqi Fan, Institute of High Energy Physics(IHEP)</a:t>
            </a:r>
            <a:endParaRPr lang="zh-CN" altLang="en-US"/>
          </a:p>
        </p:txBody>
      </p:sp>
      <p:sp>
        <p:nvSpPr>
          <p:cNvPr id="3" name="灯片编号占位符 2">
            <a:extLst>
              <a:ext uri="{FF2B5EF4-FFF2-40B4-BE49-F238E27FC236}">
                <a16:creationId xmlns:a16="http://schemas.microsoft.com/office/drawing/2014/main" id="{0EAEAEF3-3F6C-A89A-992F-1C513E495DBF}"/>
              </a:ext>
            </a:extLst>
          </p:cNvPr>
          <p:cNvSpPr>
            <a:spLocks noGrp="1"/>
          </p:cNvSpPr>
          <p:nvPr>
            <p:ph type="sldNum" sz="quarter" idx="12"/>
          </p:nvPr>
        </p:nvSpPr>
        <p:spPr/>
        <p:txBody>
          <a:bodyPr/>
          <a:lstStyle/>
          <a:p>
            <a:fld id="{608C80BB-7A26-49DC-9499-BD9798AF4734}" type="slidenum">
              <a:rPr lang="zh-CN" altLang="en-US" smtClean="0"/>
              <a:t>23</a:t>
            </a:fld>
            <a:endParaRPr lang="zh-CN" altLang="en-US"/>
          </a:p>
        </p:txBody>
      </p:sp>
      <p:sp>
        <p:nvSpPr>
          <p:cNvPr id="5" name="文本框 4">
            <a:extLst>
              <a:ext uri="{FF2B5EF4-FFF2-40B4-BE49-F238E27FC236}">
                <a16:creationId xmlns:a16="http://schemas.microsoft.com/office/drawing/2014/main" id="{FD92FE72-D96C-B6DF-B49D-B325E6C635F3}"/>
              </a:ext>
            </a:extLst>
          </p:cNvPr>
          <p:cNvSpPr txBox="1"/>
          <p:nvPr/>
        </p:nvSpPr>
        <p:spPr>
          <a:xfrm>
            <a:off x="4737462" y="5174613"/>
            <a:ext cx="3178629" cy="769441"/>
          </a:xfrm>
          <a:prstGeom prst="rect">
            <a:avLst/>
          </a:prstGeom>
          <a:noFill/>
        </p:spPr>
        <p:txBody>
          <a:bodyPr wrap="square" rtlCol="0">
            <a:spAutoFit/>
          </a:bodyPr>
          <a:lstStyle/>
          <a:p>
            <a:r>
              <a:rPr lang="en-US" altLang="zh-CN" sz="4400" dirty="0"/>
              <a:t>Thank you! </a:t>
            </a:r>
            <a:endParaRPr lang="zh-CN" altLang="en-US" sz="4400" dirty="0"/>
          </a:p>
        </p:txBody>
      </p:sp>
      <p:pic>
        <p:nvPicPr>
          <p:cNvPr id="6" name="Picture 2">
            <a:extLst>
              <a:ext uri="{FF2B5EF4-FFF2-40B4-BE49-F238E27FC236}">
                <a16:creationId xmlns:a16="http://schemas.microsoft.com/office/drawing/2014/main" id="{01543259-5F3E-E9B6-5806-D3F5367C74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64" b="35289"/>
          <a:stretch/>
        </p:blipFill>
        <p:spPr bwMode="auto">
          <a:xfrm>
            <a:off x="0" y="-20106"/>
            <a:ext cx="12192000" cy="4424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912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EC26E-1312-E33C-C08C-E5610159684E}"/>
            </a:ext>
          </a:extLst>
        </p:cNvPr>
        <p:cNvGrpSpPr/>
        <p:nvPr/>
      </p:nvGrpSpPr>
      <p:grpSpPr>
        <a:xfrm>
          <a:off x="0" y="0"/>
          <a:ext cx="0" cy="0"/>
          <a:chOff x="0" y="0"/>
          <a:chExt cx="0" cy="0"/>
        </a:xfrm>
      </p:grpSpPr>
      <p:pic>
        <p:nvPicPr>
          <p:cNvPr id="7" name="Picture 2">
            <a:extLst>
              <a:ext uri="{FF2B5EF4-FFF2-40B4-BE49-F238E27FC236}">
                <a16:creationId xmlns:a16="http://schemas.microsoft.com/office/drawing/2014/main" id="{CD60214F-58CE-B9FA-E131-FAFAAF913114}"/>
              </a:ext>
            </a:extLst>
          </p:cNvPr>
          <p:cNvPicPr>
            <a:picLocks noChangeAspect="1"/>
          </p:cNvPicPr>
          <p:nvPr/>
        </p:nvPicPr>
        <p:blipFill rotWithShape="1">
          <a:blip r:embed="rId3">
            <a:extLst>
              <a:ext uri="{28A0092B-C50C-407E-A947-70E740481C1C}">
                <a14:useLocalDpi xmlns:a14="http://schemas.microsoft.com/office/drawing/2010/main" val="0"/>
              </a:ext>
            </a:extLst>
          </a:blip>
          <a:srcRect l="-45" t="38041" r="57747" b="1168"/>
          <a:stretch/>
        </p:blipFill>
        <p:spPr bwMode="auto">
          <a:xfrm>
            <a:off x="693683" y="1212335"/>
            <a:ext cx="4293505" cy="2956019"/>
          </a:xfrm>
          <a:prstGeom prst="rect">
            <a:avLst/>
          </a:prstGeom>
          <a:noFill/>
          <a:ln w="9525" cap="flat" cmpd="sng" algn="ctr">
            <a:solidFill>
              <a:schemeClr val="bg1"/>
            </a:solidFill>
            <a:prstDash val="solid"/>
            <a:miter lim="800000"/>
            <a:headEnd type="none" w="med" len="med"/>
            <a:tailEnd type="none" w="med" len="med"/>
          </a:ln>
          <a:effectLst/>
          <a:extLst>
            <a:ext uri="{53640926-AAD7-44D8-BBD7-CCE9431645EC}">
              <a14:shadowObscured xmlns:a14="http://schemas.microsoft.com/office/drawing/2010/main"/>
            </a:ext>
          </a:extLst>
        </p:spPr>
      </p:pic>
      <p:sp>
        <p:nvSpPr>
          <p:cNvPr id="9" name="页脚占位符 8">
            <a:extLst>
              <a:ext uri="{FF2B5EF4-FFF2-40B4-BE49-F238E27FC236}">
                <a16:creationId xmlns:a16="http://schemas.microsoft.com/office/drawing/2014/main" id="{C50C4971-5F08-860B-C0EA-5A8F0922303C}"/>
              </a:ext>
            </a:extLst>
          </p:cNvPr>
          <p:cNvSpPr>
            <a:spLocks noGrp="1"/>
          </p:cNvSpPr>
          <p:nvPr>
            <p:ph type="ftr" sz="quarter" idx="11"/>
          </p:nvPr>
        </p:nvSpPr>
        <p:spPr>
          <a:xfrm>
            <a:off x="8077200" y="6470401"/>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683BD567-3845-3047-A4B8-85B2EAC296F5}"/>
              </a:ext>
            </a:extLst>
          </p:cNvPr>
          <p:cNvSpPr>
            <a:spLocks noGrp="1"/>
          </p:cNvSpPr>
          <p:nvPr>
            <p:ph type="sldNum" sz="quarter" idx="12"/>
          </p:nvPr>
        </p:nvSpPr>
        <p:spPr>
          <a:xfrm>
            <a:off x="9448800" y="6470401"/>
            <a:ext cx="2743200" cy="365125"/>
          </a:xfrm>
        </p:spPr>
        <p:txBody>
          <a:bodyPr/>
          <a:lstStyle/>
          <a:p>
            <a:fld id="{608C80BB-7A26-49DC-9499-BD9798AF4734}" type="slidenum">
              <a:rPr lang="zh-CN" altLang="en-US" smtClean="0"/>
              <a:t>3</a:t>
            </a:fld>
            <a:endParaRPr lang="zh-CN" altLang="en-US" dirty="0"/>
          </a:p>
        </p:txBody>
      </p:sp>
      <p:pic>
        <p:nvPicPr>
          <p:cNvPr id="2" name="Picture 8" descr="中科院高能物理研究所教育处">
            <a:extLst>
              <a:ext uri="{FF2B5EF4-FFF2-40B4-BE49-F238E27FC236}">
                <a16:creationId xmlns:a16="http://schemas.microsoft.com/office/drawing/2014/main" id="{C8EE6FB4-4DF7-02B4-67AE-631E109AD93B}"/>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4BDB193D-510B-EFE1-C094-58A39BC5A338}"/>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637AFA8-39D9-2FE6-56F1-62361B0DA53B}"/>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Introduction</a:t>
            </a:r>
            <a:endParaRPr lang="en-US" altLang="zh-CN" sz="4000" dirty="0"/>
          </a:p>
        </p:txBody>
      </p:sp>
      <p:sp>
        <p:nvSpPr>
          <p:cNvPr id="8" name="文本框 7">
            <a:extLst>
              <a:ext uri="{FF2B5EF4-FFF2-40B4-BE49-F238E27FC236}">
                <a16:creationId xmlns:a16="http://schemas.microsoft.com/office/drawing/2014/main" id="{946F34FC-7D16-91D3-1D42-41926A8DD6C3}"/>
              </a:ext>
            </a:extLst>
          </p:cNvPr>
          <p:cNvSpPr txBox="1"/>
          <p:nvPr/>
        </p:nvSpPr>
        <p:spPr>
          <a:xfrm>
            <a:off x="3250864" y="333920"/>
            <a:ext cx="8475875" cy="40011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en-US" altLang="zh-CN" sz="2000" dirty="0">
                <a:solidFill>
                  <a:prstClr val="black"/>
                </a:solidFill>
                <a:latin typeface="等线" panose="02010600030101010101" pitchFamily="2" charset="-122"/>
                <a:ea typeface="等线" panose="02010600030101010101" pitchFamily="2" charset="-122"/>
              </a:rPr>
              <a:t>The upgrade project of Beijing Electron–Positron Collider (BEPCII)</a:t>
            </a:r>
          </a:p>
        </p:txBody>
      </p:sp>
      <p:pic>
        <p:nvPicPr>
          <p:cNvPr id="4" name="Picture 2">
            <a:extLst>
              <a:ext uri="{FF2B5EF4-FFF2-40B4-BE49-F238E27FC236}">
                <a16:creationId xmlns:a16="http://schemas.microsoft.com/office/drawing/2014/main" id="{1A34DD09-09CF-3E79-8F1C-8AC1FB0DB585}"/>
              </a:ext>
            </a:extLst>
          </p:cNvPr>
          <p:cNvPicPr>
            <a:picLocks noChangeAspect="1"/>
          </p:cNvPicPr>
          <p:nvPr/>
        </p:nvPicPr>
        <p:blipFill rotWithShape="1">
          <a:blip r:embed="rId3">
            <a:extLst>
              <a:ext uri="{28A0092B-C50C-407E-A947-70E740481C1C}">
                <a14:useLocalDpi xmlns:a14="http://schemas.microsoft.com/office/drawing/2010/main" val="0"/>
              </a:ext>
            </a:extLst>
          </a:blip>
          <a:srcRect l="48726" t="34123" r="722" b="1664"/>
          <a:stretch/>
        </p:blipFill>
        <p:spPr bwMode="auto">
          <a:xfrm>
            <a:off x="5688979" y="1278675"/>
            <a:ext cx="5187177" cy="3156265"/>
          </a:xfrm>
          <a:prstGeom prst="rect">
            <a:avLst/>
          </a:prstGeom>
          <a:noFill/>
          <a:ln w="9525" cap="flat" cmpd="sng" algn="ctr">
            <a:solidFill>
              <a:schemeClr val="bg1"/>
            </a:solidFill>
            <a:prstDash val="solid"/>
            <a:miter lim="800000"/>
            <a:headEnd type="none" w="med" len="med"/>
            <a:tailEnd type="none" w="med" len="med"/>
          </a:ln>
          <a:effectLst/>
          <a:extLst>
            <a:ext uri="{53640926-AAD7-44D8-BBD7-CCE9431645EC}">
              <a14:shadowObscured xmlns:a14="http://schemas.microsoft.com/office/drawing/2010/main"/>
            </a:ext>
          </a:extLst>
        </p:spPr>
      </p:pic>
      <p:sp>
        <p:nvSpPr>
          <p:cNvPr id="6" name="文本框 5">
            <a:extLst>
              <a:ext uri="{FF2B5EF4-FFF2-40B4-BE49-F238E27FC236}">
                <a16:creationId xmlns:a16="http://schemas.microsoft.com/office/drawing/2014/main" id="{503F4B08-FE7F-F31B-46CF-2A352D118EBF}"/>
              </a:ext>
            </a:extLst>
          </p:cNvPr>
          <p:cNvSpPr txBox="1"/>
          <p:nvPr/>
        </p:nvSpPr>
        <p:spPr>
          <a:xfrm>
            <a:off x="164285" y="1121134"/>
            <a:ext cx="5091655" cy="461665"/>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lang="en-US" altLang="zh-CN" sz="2400" dirty="0">
                <a:solidFill>
                  <a:prstClr val="black"/>
                </a:solidFill>
                <a:latin typeface="Inter"/>
                <a:ea typeface="等线" panose="02010600030101010101" pitchFamily="2" charset="-122"/>
              </a:rPr>
              <a:t>Parameters that affect Luminosity:</a:t>
            </a:r>
            <a:endParaRPr lang="en-US" altLang="zh-CN" sz="2400" b="0" i="0" dirty="0">
              <a:solidFill>
                <a:srgbClr val="000000"/>
              </a:solidFill>
              <a:effectLst/>
              <a:latin typeface="Inter"/>
            </a:endParaRPr>
          </a:p>
        </p:txBody>
      </p:sp>
      <p:sp>
        <p:nvSpPr>
          <p:cNvPr id="12" name="文本框 11">
            <a:extLst>
              <a:ext uri="{FF2B5EF4-FFF2-40B4-BE49-F238E27FC236}">
                <a16:creationId xmlns:a16="http://schemas.microsoft.com/office/drawing/2014/main" id="{AE3B1A7D-D11F-DD74-13D2-A041947E279D}"/>
              </a:ext>
            </a:extLst>
          </p:cNvPr>
          <p:cNvSpPr txBox="1"/>
          <p:nvPr/>
        </p:nvSpPr>
        <p:spPr>
          <a:xfrm>
            <a:off x="329864" y="4652767"/>
            <a:ext cx="11532272" cy="163121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dirty="0">
                <a:solidFill>
                  <a:prstClr val="black"/>
                </a:solidFill>
                <a:latin typeface="等线" panose="02010600030101010101" pitchFamily="2" charset="-122"/>
                <a:ea typeface="等线" panose="02010600030101010101" pitchFamily="2" charset="-122"/>
              </a:rPr>
              <a:t>The Luminosity of BEPCII is affected by about 85 parameters.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dirty="0">
                <a:solidFill>
                  <a:prstClr val="black"/>
                </a:solidFill>
                <a:latin typeface="等线" panose="02010600030101010101" pitchFamily="2" charset="-122"/>
                <a:ea typeface="等线" panose="02010600030101010101" pitchFamily="2" charset="-122"/>
              </a:rPr>
              <a:t>Some of these are rarely adjusted.</a:t>
            </a:r>
          </a:p>
          <a:p>
            <a:pPr marR="0" lvl="0" algn="l" defTabSz="914400" rtl="0" eaLnBrk="1" fontAlgn="auto" latinLnBrk="0" hangingPunct="1">
              <a:lnSpc>
                <a:spcPct val="100000"/>
              </a:lnSpc>
              <a:spcBef>
                <a:spcPts val="0"/>
              </a:spcBef>
              <a:spcAft>
                <a:spcPts val="0"/>
              </a:spcAft>
              <a:buClrTx/>
              <a:buSzTx/>
              <a:tabLst/>
              <a:defRPr/>
            </a:pPr>
            <a:r>
              <a:rPr lang="en-US" altLang="zh-CN" sz="2000" b="0" i="0" dirty="0">
                <a:solidFill>
                  <a:prstClr val="black"/>
                </a:solidFill>
                <a:effectLst/>
                <a:latin typeface="+mn-ea"/>
              </a:rPr>
              <a:t>Some of these parameters need to be adjusted frequently, but since there is no suitable automatic tuning method, they can only be tuned manually, such as offset tunning.</a:t>
            </a:r>
          </a:p>
          <a:p>
            <a:pPr marR="0" lvl="0" algn="l" defTabSz="914400" rtl="0" eaLnBrk="1" fontAlgn="auto" latinLnBrk="0" hangingPunct="1">
              <a:lnSpc>
                <a:spcPct val="100000"/>
              </a:lnSpc>
              <a:spcBef>
                <a:spcPts val="0"/>
              </a:spcBef>
              <a:spcAft>
                <a:spcPts val="0"/>
              </a:spcAft>
              <a:buClrTx/>
              <a:buSzTx/>
              <a:tabLst/>
              <a:defRPr/>
            </a:pPr>
            <a:endParaRPr lang="en-US" altLang="zh-CN" sz="2000" b="0" i="0" dirty="0">
              <a:solidFill>
                <a:srgbClr val="000000"/>
              </a:solidFill>
              <a:effectLst/>
              <a:latin typeface="Inter"/>
            </a:endParaRPr>
          </a:p>
        </p:txBody>
      </p:sp>
      <p:sp>
        <p:nvSpPr>
          <p:cNvPr id="5" name="文本框 4">
            <a:extLst>
              <a:ext uri="{FF2B5EF4-FFF2-40B4-BE49-F238E27FC236}">
                <a16:creationId xmlns:a16="http://schemas.microsoft.com/office/drawing/2014/main" id="{E0C75B87-0208-EFDD-DD30-F7EA097C82A0}"/>
              </a:ext>
            </a:extLst>
          </p:cNvPr>
          <p:cNvSpPr txBox="1"/>
          <p:nvPr/>
        </p:nvSpPr>
        <p:spPr>
          <a:xfrm>
            <a:off x="10815445" y="4079179"/>
            <a:ext cx="1365744" cy="307777"/>
          </a:xfrm>
          <a:prstGeom prst="rect">
            <a:avLst/>
          </a:prstGeom>
          <a:noFill/>
        </p:spPr>
        <p:txBody>
          <a:bodyPr wrap="square" rtlCol="0">
            <a:spAutoFit/>
          </a:bodyPr>
          <a:lstStyle/>
          <a:p>
            <a:r>
              <a:rPr lang="en-US" altLang="zh-CN" sz="1400" dirty="0" err="1"/>
              <a:t>Chenghui</a:t>
            </a:r>
            <a:r>
              <a:rPr lang="en-US" altLang="zh-CN" sz="1400" dirty="0"/>
              <a:t> Yu</a:t>
            </a:r>
            <a:endParaRPr lang="zh-CN" altLang="en-US" sz="1400" dirty="0"/>
          </a:p>
        </p:txBody>
      </p:sp>
    </p:spTree>
    <p:extLst>
      <p:ext uri="{BB962C8B-B14F-4D97-AF65-F5344CB8AC3E}">
        <p14:creationId xmlns:p14="http://schemas.microsoft.com/office/powerpoint/2010/main" val="687940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B97C1-4DB8-7492-AE9C-360C5D678F7B}"/>
            </a:ext>
          </a:extLst>
        </p:cNvPr>
        <p:cNvGrpSpPr/>
        <p:nvPr/>
      </p:nvGrpSpPr>
      <p:grpSpPr>
        <a:xfrm>
          <a:off x="0" y="0"/>
          <a:ext cx="0" cy="0"/>
          <a:chOff x="0" y="0"/>
          <a:chExt cx="0" cy="0"/>
        </a:xfrm>
      </p:grpSpPr>
      <p:pic>
        <p:nvPicPr>
          <p:cNvPr id="40" name="图片 39">
            <a:extLst>
              <a:ext uri="{FF2B5EF4-FFF2-40B4-BE49-F238E27FC236}">
                <a16:creationId xmlns:a16="http://schemas.microsoft.com/office/drawing/2014/main" id="{BCA2AF2D-62C6-93FA-120F-C192B3843633}"/>
              </a:ext>
            </a:extLst>
          </p:cNvPr>
          <p:cNvPicPr>
            <a:picLocks noChangeAspect="1"/>
          </p:cNvPicPr>
          <p:nvPr/>
        </p:nvPicPr>
        <p:blipFill>
          <a:blip r:embed="rId3"/>
          <a:stretch>
            <a:fillRect/>
          </a:stretch>
        </p:blipFill>
        <p:spPr>
          <a:xfrm>
            <a:off x="8208541" y="3929624"/>
            <a:ext cx="3727962" cy="2421881"/>
          </a:xfrm>
          <a:prstGeom prst="rect">
            <a:avLst/>
          </a:prstGeom>
        </p:spPr>
      </p:pic>
      <p:sp>
        <p:nvSpPr>
          <p:cNvPr id="9" name="页脚占位符 8">
            <a:extLst>
              <a:ext uri="{FF2B5EF4-FFF2-40B4-BE49-F238E27FC236}">
                <a16:creationId xmlns:a16="http://schemas.microsoft.com/office/drawing/2014/main" id="{E11EAFB3-3C05-27AF-6DCE-4989DF0D88AF}"/>
              </a:ext>
            </a:extLst>
          </p:cNvPr>
          <p:cNvSpPr>
            <a:spLocks noGrp="1"/>
          </p:cNvSpPr>
          <p:nvPr>
            <p:ph type="ftr" sz="quarter" idx="11"/>
          </p:nvPr>
        </p:nvSpPr>
        <p:spPr>
          <a:xfrm>
            <a:off x="7940343"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D00B6428-0B9B-1B54-9075-3CDDA8D2E2B8}"/>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4</a:t>
            </a:fld>
            <a:endParaRPr lang="zh-CN" altLang="en-US" dirty="0"/>
          </a:p>
        </p:txBody>
      </p:sp>
      <p:pic>
        <p:nvPicPr>
          <p:cNvPr id="2" name="Picture 8" descr="中科院高能物理研究所教育处">
            <a:extLst>
              <a:ext uri="{FF2B5EF4-FFF2-40B4-BE49-F238E27FC236}">
                <a16:creationId xmlns:a16="http://schemas.microsoft.com/office/drawing/2014/main" id="{72C4E998-06C0-76F2-A737-2172DF3787C1}"/>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DFB2D386-DA4C-5E76-E741-7695123D9ABB}"/>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10C3DEEA-C361-F5DC-15BB-3915B0D754E9}"/>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Introduction</a:t>
            </a:r>
            <a:endParaRPr lang="en-US" altLang="zh-CN" sz="4000" dirty="0"/>
          </a:p>
        </p:txBody>
      </p:sp>
      <p:sp>
        <p:nvSpPr>
          <p:cNvPr id="16" name="文本框 15">
            <a:extLst>
              <a:ext uri="{FF2B5EF4-FFF2-40B4-BE49-F238E27FC236}">
                <a16:creationId xmlns:a16="http://schemas.microsoft.com/office/drawing/2014/main" id="{F085D403-78EF-D3A3-B672-E51A6BB9799B}"/>
              </a:ext>
            </a:extLst>
          </p:cNvPr>
          <p:cNvSpPr txBox="1"/>
          <p:nvPr/>
        </p:nvSpPr>
        <p:spPr>
          <a:xfrm>
            <a:off x="282037" y="884694"/>
            <a:ext cx="11112104" cy="461665"/>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4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Offset tuning:</a:t>
            </a:r>
          </a:p>
        </p:txBody>
      </p:sp>
      <mc:AlternateContent xmlns:mc="http://schemas.openxmlformats.org/markup-compatibility/2006">
        <mc:Choice xmlns:a14="http://schemas.microsoft.com/office/drawing/2010/main" Requires="a14">
          <p:sp>
            <p:nvSpPr>
              <p:cNvPr id="17" name="文本框 16">
                <a:extLst>
                  <a:ext uri="{FF2B5EF4-FFF2-40B4-BE49-F238E27FC236}">
                    <a16:creationId xmlns:a16="http://schemas.microsoft.com/office/drawing/2014/main" id="{E8374280-68F0-ECF0-1168-EAFCDA37A2C6}"/>
                  </a:ext>
                </a:extLst>
              </p:cNvPr>
              <p:cNvSpPr txBox="1"/>
              <p:nvPr/>
            </p:nvSpPr>
            <p:spPr>
              <a:xfrm>
                <a:off x="282037" y="1525773"/>
                <a:ext cx="7074416" cy="3785652"/>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2000" dirty="0">
                    <a:solidFill>
                      <a:prstClr val="black"/>
                    </a:solidFill>
                    <a:ea typeface="等线" panose="02010600030101010101" pitchFamily="2" charset="-122"/>
                  </a:rPr>
                  <a:t>Keep two beams meet each other properly at IP.</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2000" dirty="0">
                    <a:solidFill>
                      <a:prstClr val="black"/>
                    </a:solidFill>
                    <a:ea typeface="等线" panose="02010600030101010101" pitchFamily="2" charset="-122"/>
                  </a:rPr>
                  <a:t>Offset</a:t>
                </a:r>
                <a:r>
                  <a:rPr lang="zh-CN" altLang="en-US" sz="2000" dirty="0">
                    <a:solidFill>
                      <a:prstClr val="black"/>
                    </a:solidFill>
                    <a:ea typeface="等线" panose="02010600030101010101" pitchFamily="2" charset="-122"/>
                  </a:rPr>
                  <a:t>：</a:t>
                </a:r>
                <a:r>
                  <a:rPr lang="en-US" altLang="zh-CN" sz="2000" dirty="0">
                    <a:solidFill>
                      <a:prstClr val="black"/>
                    </a:solidFill>
                    <a:ea typeface="等线" panose="02010600030101010101" pitchFamily="2" charset="-122"/>
                  </a:rPr>
                  <a:t>Transverse offset in displacement and angular deviation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2000" dirty="0">
                    <a:solidFill>
                      <a:prstClr val="black"/>
                    </a:solidFill>
                    <a:ea typeface="等线" panose="02010600030101010101" pitchFamily="2" charset="-122"/>
                  </a:rPr>
                  <a:t>Offset tuning system: four knobs </a:t>
                </a:r>
                <a14:m>
                  <m:oMath xmlns:m="http://schemas.openxmlformats.org/officeDocument/2006/math">
                    <m:r>
                      <a:rPr lang="en-US" altLang="zh-CN" sz="2000" b="0" i="1" smtClean="0">
                        <a:solidFill>
                          <a:prstClr val="black"/>
                        </a:solidFill>
                        <a:latin typeface="Cambria Math" panose="02040503050406030204" pitchFamily="18" charset="0"/>
                        <a:ea typeface="等线" panose="02010600030101010101" pitchFamily="2" charset="-122"/>
                      </a:rPr>
                      <m:t>(</m:t>
                    </m:r>
                    <m:r>
                      <a:rPr lang="en-US" altLang="zh-CN" sz="2000" b="0" i="1" smtClean="0">
                        <a:solidFill>
                          <a:prstClr val="black"/>
                        </a:solidFill>
                        <a:latin typeface="Cambria Math" panose="02040503050406030204" pitchFamily="18" charset="0"/>
                        <a:ea typeface="等线" panose="02010600030101010101" pitchFamily="2" charset="-122"/>
                      </a:rPr>
                      <m:t>𝑥</m:t>
                    </m:r>
                    <m:r>
                      <a:rPr lang="en-US" altLang="zh-CN" sz="2000" b="0" i="1" smtClean="0">
                        <a:solidFill>
                          <a:prstClr val="black"/>
                        </a:solidFill>
                        <a:latin typeface="Cambria Math" panose="02040503050406030204" pitchFamily="18" charset="0"/>
                        <a:ea typeface="等线" panose="02010600030101010101" pitchFamily="2" charset="-122"/>
                      </a:rPr>
                      <m:t>,</m:t>
                    </m:r>
                    <m:sSup>
                      <m:sSupPr>
                        <m:ctrlPr>
                          <a:rPr lang="en-US" altLang="zh-CN" sz="2000" b="0" i="1" smtClean="0">
                            <a:solidFill>
                              <a:schemeClr val="accent2"/>
                            </a:solidFill>
                            <a:latin typeface="Cambria Math" panose="02040503050406030204" pitchFamily="18" charset="0"/>
                            <a:ea typeface="等线" panose="02010600030101010101" pitchFamily="2" charset="-122"/>
                          </a:rPr>
                        </m:ctrlPr>
                      </m:sSupPr>
                      <m:e>
                        <m:r>
                          <a:rPr lang="en-US" altLang="zh-CN" sz="2000" b="0" i="1" smtClean="0">
                            <a:solidFill>
                              <a:schemeClr val="accent2"/>
                            </a:solidFill>
                            <a:latin typeface="Cambria Math" panose="02040503050406030204" pitchFamily="18" charset="0"/>
                            <a:ea typeface="等线" panose="02010600030101010101" pitchFamily="2" charset="-122"/>
                          </a:rPr>
                          <m:t>𝑥</m:t>
                        </m:r>
                      </m:e>
                      <m:sup>
                        <m:r>
                          <a:rPr lang="en-US" altLang="zh-CN" sz="2000" b="0" i="1" smtClean="0">
                            <a:solidFill>
                              <a:schemeClr val="accent2"/>
                            </a:solidFill>
                            <a:latin typeface="Cambria Math" panose="02040503050406030204" pitchFamily="18" charset="0"/>
                            <a:ea typeface="等线" panose="02010600030101010101" pitchFamily="2" charset="-122"/>
                          </a:rPr>
                          <m:t>′</m:t>
                        </m:r>
                      </m:sup>
                    </m:sSup>
                    <m:r>
                      <a:rPr lang="en-US" altLang="zh-CN" sz="2000" b="0" i="1" smtClean="0">
                        <a:solidFill>
                          <a:prstClr val="black"/>
                        </a:solidFill>
                        <a:latin typeface="Cambria Math" panose="02040503050406030204" pitchFamily="18" charset="0"/>
                        <a:ea typeface="等线" panose="02010600030101010101" pitchFamily="2" charset="-122"/>
                      </a:rPr>
                      <m:t>,</m:t>
                    </m:r>
                    <m:r>
                      <a:rPr lang="en-US" altLang="zh-CN" sz="2000" b="0" i="1" smtClean="0">
                        <a:solidFill>
                          <a:prstClr val="black"/>
                        </a:solidFill>
                        <a:latin typeface="Cambria Math" panose="02040503050406030204" pitchFamily="18" charset="0"/>
                        <a:ea typeface="等线" panose="02010600030101010101" pitchFamily="2" charset="-122"/>
                      </a:rPr>
                      <m:t>𝑦</m:t>
                    </m:r>
                    <m:r>
                      <a:rPr lang="en-US" altLang="zh-CN" sz="2000" b="0" i="1" smtClean="0">
                        <a:solidFill>
                          <a:prstClr val="black"/>
                        </a:solidFill>
                        <a:latin typeface="Cambria Math" panose="02040503050406030204" pitchFamily="18" charset="0"/>
                        <a:ea typeface="等线" panose="02010600030101010101" pitchFamily="2" charset="-122"/>
                      </a:rPr>
                      <m:t>,</m:t>
                    </m:r>
                    <m:sSup>
                      <m:sSupPr>
                        <m:ctrlPr>
                          <a:rPr lang="en-US" altLang="zh-CN" sz="2000" b="0" i="1" smtClean="0">
                            <a:solidFill>
                              <a:prstClr val="black"/>
                            </a:solidFill>
                            <a:latin typeface="Cambria Math" panose="02040503050406030204" pitchFamily="18" charset="0"/>
                            <a:ea typeface="等线" panose="02010600030101010101" pitchFamily="2" charset="-122"/>
                          </a:rPr>
                        </m:ctrlPr>
                      </m:sSupPr>
                      <m:e>
                        <m:r>
                          <a:rPr lang="en-US" altLang="zh-CN" sz="2000" b="0" i="1" smtClean="0">
                            <a:solidFill>
                              <a:prstClr val="black"/>
                            </a:solidFill>
                            <a:latin typeface="Cambria Math" panose="02040503050406030204" pitchFamily="18" charset="0"/>
                            <a:ea typeface="等线" panose="02010600030101010101" pitchFamily="2" charset="-122"/>
                          </a:rPr>
                          <m:t>𝑦</m:t>
                        </m:r>
                      </m:e>
                      <m:sup>
                        <m:r>
                          <a:rPr lang="en-US" altLang="zh-CN" sz="2000" b="0" i="1" smtClean="0">
                            <a:solidFill>
                              <a:prstClr val="black"/>
                            </a:solidFill>
                            <a:latin typeface="Cambria Math" panose="02040503050406030204" pitchFamily="18" charset="0"/>
                            <a:ea typeface="等线" panose="02010600030101010101" pitchFamily="2" charset="-122"/>
                          </a:rPr>
                          <m:t>′</m:t>
                        </m:r>
                      </m:sup>
                    </m:sSup>
                    <m:r>
                      <a:rPr lang="en-US" altLang="zh-CN" sz="2000" b="0" i="1" smtClean="0">
                        <a:solidFill>
                          <a:prstClr val="black"/>
                        </a:solidFill>
                        <a:latin typeface="Cambria Math" panose="02040503050406030204" pitchFamily="18" charset="0"/>
                        <a:ea typeface="等线" panose="02010600030101010101" pitchFamily="2" charset="-122"/>
                      </a:rPr>
                      <m:t>)</m:t>
                    </m:r>
                  </m:oMath>
                </a14:m>
                <a:r>
                  <a:rPr lang="en-US" altLang="zh-CN" sz="2000" dirty="0">
                    <a:solidFill>
                      <a:prstClr val="black"/>
                    </a:solidFill>
                    <a:ea typeface="等线" panose="02010600030101010101" pitchFamily="2" charset="-122"/>
                  </a:rPr>
                  <a:t> make of eight correctors</a:t>
                </a:r>
              </a:p>
              <a:p>
                <a:pPr marL="342900" indent="-342900" defTabSz="914400">
                  <a:buFont typeface="Wingdings" panose="05000000000000000000" pitchFamily="2" charset="2"/>
                  <a:buChar char="l"/>
                  <a:defRPr/>
                </a:pPr>
                <a:r>
                  <a:rPr lang="en-US" altLang="zh-CN" sz="2000" dirty="0">
                    <a:solidFill>
                      <a:prstClr val="black"/>
                    </a:solidFill>
                    <a:ea typeface="等线" panose="02010600030101010101" pitchFamily="2" charset="-122"/>
                  </a:rPr>
                  <a:t>Always only tune the knobs of electron ring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endParaRPr lang="en-US" altLang="zh-CN" sz="2000" b="0" i="0" dirty="0">
                  <a:solidFill>
                    <a:srgbClr val="000000"/>
                  </a:solidFill>
                  <a:effectLst/>
                  <a:latin typeface="Inter"/>
                </a:endParaRPr>
              </a:p>
              <a:p>
                <a:pPr marL="342900" indent="-342900" defTabSz="914400">
                  <a:buFont typeface="Wingdings" panose="05000000000000000000" pitchFamily="2" charset="2"/>
                  <a:buChar char="l"/>
                  <a:defRPr/>
                </a:pPr>
                <a:r>
                  <a:rPr lang="en-US" altLang="zh-CN" sz="2000" b="0" i="0" dirty="0">
                    <a:solidFill>
                      <a:srgbClr val="000000"/>
                    </a:solidFill>
                    <a:effectLst/>
                    <a:latin typeface="Inter"/>
                  </a:rPr>
                  <a:t>It’s the most frequently used knobs</a:t>
                </a:r>
              </a:p>
              <a:p>
                <a:pPr marL="800100" lvl="1" indent="-342900" defTabSz="914400">
                  <a:buFont typeface="Arial" panose="020B0604020202020204" pitchFamily="34" charset="0"/>
                  <a:buChar char="•"/>
                  <a:defRPr/>
                </a:pPr>
                <a:r>
                  <a:rPr lang="en-US" altLang="zh-CN" sz="2000" dirty="0">
                    <a:solidFill>
                      <a:srgbClr val="002060"/>
                    </a:solidFill>
                    <a:ea typeface="等线" panose="02010600030101010101" pitchFamily="2" charset="-122"/>
                  </a:rPr>
                  <a:t>Depends on orbit</a:t>
                </a:r>
                <a:r>
                  <a:rPr lang="zh-CN" altLang="en-US" sz="2000" dirty="0">
                    <a:solidFill>
                      <a:srgbClr val="002060"/>
                    </a:solidFill>
                    <a:ea typeface="等线" panose="02010600030101010101" pitchFamily="2" charset="-122"/>
                  </a:rPr>
                  <a:t> </a:t>
                </a:r>
                <a:r>
                  <a:rPr lang="en-US" altLang="zh-CN" sz="2000" dirty="0">
                    <a:solidFill>
                      <a:srgbClr val="002060"/>
                    </a:solidFill>
                    <a:ea typeface="等线" panose="02010600030101010101" pitchFamily="2" charset="-122"/>
                  </a:rPr>
                  <a:t>and</a:t>
                </a:r>
                <a:r>
                  <a:rPr lang="zh-CN" altLang="en-US" sz="2000" dirty="0">
                    <a:solidFill>
                      <a:srgbClr val="002060"/>
                    </a:solidFill>
                    <a:ea typeface="等线" panose="02010600030101010101" pitchFamily="2" charset="-122"/>
                  </a:rPr>
                  <a:t> </a:t>
                </a:r>
                <a:r>
                  <a:rPr lang="en-US" altLang="zh-CN" sz="2000" dirty="0">
                    <a:solidFill>
                      <a:srgbClr val="002060"/>
                    </a:solidFill>
                    <a:ea typeface="等线" panose="02010600030101010101" pitchFamily="2" charset="-122"/>
                  </a:rPr>
                  <a:t>current,</a:t>
                </a:r>
              </a:p>
              <a:p>
                <a:pPr marL="800100" lvl="1" indent="-342900" defTabSz="914400">
                  <a:buFont typeface="Arial" panose="020B0604020202020204" pitchFamily="34" charset="0"/>
                  <a:buChar char="•"/>
                  <a:defRPr/>
                </a:pPr>
                <a:r>
                  <a:rPr lang="en-US" altLang="it-IT" sz="2000" dirty="0">
                    <a:solidFill>
                      <a:srgbClr val="002060"/>
                    </a:solidFill>
                    <a:ea typeface="等线" panose="02010600030101010101" pitchFamily="2" charset="-122"/>
                  </a:rPr>
                  <a:t>BEPCII operates with ‘decay’ model</a:t>
                </a:r>
              </a:p>
              <a:p>
                <a:pPr marL="800100" lvl="1" indent="-342900" defTabSz="914400">
                  <a:buFont typeface="Arial" panose="020B0604020202020204" pitchFamily="34" charset="0"/>
                  <a:buChar char="•"/>
                  <a:defRPr/>
                </a:pPr>
                <a:r>
                  <a:rPr lang="en-US" altLang="zh-CN" sz="2000" dirty="0">
                    <a:solidFill>
                      <a:srgbClr val="000000"/>
                    </a:solidFill>
                    <a:latin typeface="Inter"/>
                  </a:rPr>
                  <a:t>BEPCII don’t  use global orbit feedback during collision</a:t>
                </a:r>
              </a:p>
              <a:p>
                <a:pPr lvl="1" defTabSz="914400">
                  <a:defRPr/>
                </a:pPr>
                <a:r>
                  <a:rPr lang="en-US" altLang="zh-CN" sz="2000" dirty="0">
                    <a:solidFill>
                      <a:srgbClr val="000000"/>
                    </a:solidFill>
                    <a:latin typeface="Inter"/>
                  </a:rPr>
                  <a:t>  (BEPCII have a small storage ring, only 32 sets of corrector)</a:t>
                </a:r>
              </a:p>
            </p:txBody>
          </p:sp>
        </mc:Choice>
        <mc:Fallback>
          <p:sp>
            <p:nvSpPr>
              <p:cNvPr id="17" name="文本框 16">
                <a:extLst>
                  <a:ext uri="{FF2B5EF4-FFF2-40B4-BE49-F238E27FC236}">
                    <a16:creationId xmlns:a16="http://schemas.microsoft.com/office/drawing/2014/main" id="{E8374280-68F0-ECF0-1168-EAFCDA37A2C6}"/>
                  </a:ext>
                </a:extLst>
              </p:cNvPr>
              <p:cNvSpPr txBox="1">
                <a:spLocks noRot="1" noChangeAspect="1" noMove="1" noResize="1" noEditPoints="1" noAdjustHandles="1" noChangeArrowheads="1" noChangeShapeType="1" noTextEdit="1"/>
              </p:cNvSpPr>
              <p:nvPr/>
            </p:nvSpPr>
            <p:spPr>
              <a:xfrm>
                <a:off x="282037" y="1525773"/>
                <a:ext cx="7074416" cy="3785652"/>
              </a:xfrm>
              <a:prstGeom prst="rect">
                <a:avLst/>
              </a:prstGeom>
              <a:blipFill>
                <a:blip r:embed="rId6"/>
                <a:stretch>
                  <a:fillRect l="-775" t="-805" b="-1932"/>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12929460-1E23-FAF0-C569-CC3D66F115ED}"/>
              </a:ext>
            </a:extLst>
          </p:cNvPr>
          <p:cNvPicPr>
            <a:picLocks noChangeAspect="1"/>
          </p:cNvPicPr>
          <p:nvPr/>
        </p:nvPicPr>
        <p:blipFill>
          <a:blip r:embed="rId7"/>
          <a:stretch>
            <a:fillRect/>
          </a:stretch>
        </p:blipFill>
        <p:spPr>
          <a:xfrm>
            <a:off x="8379366" y="1370264"/>
            <a:ext cx="3236754" cy="2417990"/>
          </a:xfrm>
          <a:prstGeom prst="rect">
            <a:avLst/>
          </a:prstGeom>
        </p:spPr>
      </p:pic>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C7E152A3-7156-B983-EBA9-03DD046C2C31}"/>
                  </a:ext>
                </a:extLst>
              </p:cNvPr>
              <p:cNvSpPr txBox="1"/>
              <p:nvPr/>
            </p:nvSpPr>
            <p:spPr>
              <a:xfrm>
                <a:off x="8875083" y="3860547"/>
                <a:ext cx="2394878" cy="369332"/>
              </a:xfrm>
              <a:prstGeom prst="rect">
                <a:avLst/>
              </a:prstGeom>
              <a:noFill/>
            </p:spPr>
            <p:txBody>
              <a:bodyPr wrap="square">
                <a:spAutoFit/>
              </a:bodyPr>
              <a:lstStyle/>
              <a:p>
                <a:r>
                  <a:rPr lang="en-US" altLang="zh-CN" sz="1800" dirty="0">
                    <a:solidFill>
                      <a:schemeClr val="tx1"/>
                    </a:solidFill>
                    <a:ea typeface="等线" panose="02010600030101010101" pitchFamily="2" charset="-122"/>
                  </a:rPr>
                  <a:t>Offset knobs of </a:t>
                </a:r>
                <a14:m>
                  <m:oMath xmlns:m="http://schemas.openxmlformats.org/officeDocument/2006/math">
                    <m:sSup>
                      <m:sSupPr>
                        <m:ctrlPr>
                          <a:rPr lang="en-US" altLang="zh-CN" sz="1800" b="0" i="1" smtClean="0">
                            <a:solidFill>
                              <a:schemeClr val="tx1"/>
                            </a:solidFill>
                            <a:latin typeface="Cambria Math" panose="02040503050406030204" pitchFamily="18" charset="0"/>
                            <a:ea typeface="等线" panose="02010600030101010101" pitchFamily="2" charset="-122"/>
                          </a:rPr>
                        </m:ctrlPr>
                      </m:sSupPr>
                      <m:e>
                        <m:r>
                          <a:rPr lang="en-US" altLang="zh-CN" sz="1800" b="0" i="1" smtClean="0">
                            <a:solidFill>
                              <a:schemeClr val="tx1"/>
                            </a:solidFill>
                            <a:latin typeface="Cambria Math" panose="02040503050406030204" pitchFamily="18" charset="0"/>
                            <a:ea typeface="等线" panose="02010600030101010101" pitchFamily="2" charset="-122"/>
                          </a:rPr>
                          <m:t>𝑒</m:t>
                        </m:r>
                      </m:e>
                      <m:sup>
                        <m:r>
                          <a:rPr lang="en-US" altLang="zh-CN" sz="1800" b="0" i="1" smtClean="0">
                            <a:solidFill>
                              <a:schemeClr val="tx1"/>
                            </a:solidFill>
                            <a:latin typeface="Cambria Math" panose="02040503050406030204" pitchFamily="18" charset="0"/>
                            <a:ea typeface="等线" panose="02010600030101010101" pitchFamily="2" charset="-122"/>
                          </a:rPr>
                          <m:t>−</m:t>
                        </m:r>
                      </m:sup>
                    </m:sSup>
                  </m:oMath>
                </a14:m>
                <a:r>
                  <a:rPr lang="en-US" altLang="zh-CN" sz="1800" b="0" dirty="0">
                    <a:solidFill>
                      <a:schemeClr val="tx1"/>
                    </a:solidFill>
                    <a:ea typeface="等线" panose="02010600030101010101" pitchFamily="2" charset="-122"/>
                  </a:rPr>
                  <a:t> ring</a:t>
                </a:r>
              </a:p>
            </p:txBody>
          </p:sp>
        </mc:Choice>
        <mc:Fallback xmlns="">
          <p:sp>
            <p:nvSpPr>
              <p:cNvPr id="13" name="文本框 12">
                <a:extLst>
                  <a:ext uri="{FF2B5EF4-FFF2-40B4-BE49-F238E27FC236}">
                    <a16:creationId xmlns:a16="http://schemas.microsoft.com/office/drawing/2014/main" id="{E0969D33-3389-50D7-395C-AC1AADBF6149}"/>
                  </a:ext>
                </a:extLst>
              </p:cNvPr>
              <p:cNvSpPr txBox="1">
                <a:spLocks noRot="1" noChangeAspect="1" noMove="1" noResize="1" noEditPoints="1" noAdjustHandles="1" noChangeArrowheads="1" noChangeShapeType="1" noTextEdit="1"/>
              </p:cNvSpPr>
              <p:nvPr/>
            </p:nvSpPr>
            <p:spPr>
              <a:xfrm>
                <a:off x="8875083" y="3860547"/>
                <a:ext cx="2394878" cy="369332"/>
              </a:xfrm>
              <a:prstGeom prst="rect">
                <a:avLst/>
              </a:prstGeom>
              <a:blipFill>
                <a:blip r:embed="rId8"/>
                <a:stretch>
                  <a:fillRect l="-2290" t="-8197" b="-24590"/>
                </a:stretch>
              </a:blipFill>
            </p:spPr>
            <p:txBody>
              <a:bodyPr/>
              <a:lstStyle/>
              <a:p>
                <a:r>
                  <a:rPr lang="zh-CN" altLang="en-US">
                    <a:noFill/>
                  </a:rPr>
                  <a:t> </a:t>
                </a:r>
              </a:p>
            </p:txBody>
          </p:sp>
        </mc:Fallback>
      </mc:AlternateContent>
      <p:sp>
        <p:nvSpPr>
          <p:cNvPr id="14" name="文本框 13">
            <a:extLst>
              <a:ext uri="{FF2B5EF4-FFF2-40B4-BE49-F238E27FC236}">
                <a16:creationId xmlns:a16="http://schemas.microsoft.com/office/drawing/2014/main" id="{22D4EE40-412F-C78E-D224-B5ABC68D117D}"/>
              </a:ext>
            </a:extLst>
          </p:cNvPr>
          <p:cNvSpPr txBox="1"/>
          <p:nvPr/>
        </p:nvSpPr>
        <p:spPr>
          <a:xfrm>
            <a:off x="-190520" y="5314003"/>
            <a:ext cx="6098958" cy="1015663"/>
          </a:xfrm>
          <a:prstGeom prst="rect">
            <a:avLst/>
          </a:prstGeom>
          <a:noFill/>
        </p:spPr>
        <p:txBody>
          <a:bodyPr wrap="square">
            <a:spAutoFit/>
          </a:bodyPr>
          <a:lstStyle/>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Manual operation, Scan the knobs one by one based on luminosity reading. Combine with a linear model.</a:t>
            </a:r>
          </a:p>
        </p:txBody>
      </p:sp>
    </p:spTree>
    <p:extLst>
      <p:ext uri="{BB962C8B-B14F-4D97-AF65-F5344CB8AC3E}">
        <p14:creationId xmlns:p14="http://schemas.microsoft.com/office/powerpoint/2010/main" val="3719112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a:extLst>
              <a:ext uri="{FF2B5EF4-FFF2-40B4-BE49-F238E27FC236}">
                <a16:creationId xmlns:a16="http://schemas.microsoft.com/office/drawing/2014/main" id="{2901CF20-DE5A-3D5D-D084-0D3E5506448A}"/>
              </a:ext>
            </a:extLst>
          </p:cNvPr>
          <p:cNvPicPr>
            <a:picLocks noChangeAspect="1"/>
          </p:cNvPicPr>
          <p:nvPr/>
        </p:nvPicPr>
        <p:blipFill>
          <a:blip r:embed="rId3"/>
          <a:stretch>
            <a:fillRect/>
          </a:stretch>
        </p:blipFill>
        <p:spPr>
          <a:xfrm>
            <a:off x="8208541" y="3929624"/>
            <a:ext cx="3727962" cy="2421881"/>
          </a:xfrm>
          <a:prstGeom prst="rect">
            <a:avLst/>
          </a:prstGeom>
        </p:spPr>
      </p:pic>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0343"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5</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Introduction</a:t>
            </a:r>
            <a:endParaRPr lang="en-US" altLang="zh-CN" sz="4000" dirty="0"/>
          </a:p>
        </p:txBody>
      </p:sp>
      <p:sp>
        <p:nvSpPr>
          <p:cNvPr id="16" name="文本框 15">
            <a:extLst>
              <a:ext uri="{FF2B5EF4-FFF2-40B4-BE49-F238E27FC236}">
                <a16:creationId xmlns:a16="http://schemas.microsoft.com/office/drawing/2014/main" id="{9E3FBAA4-C410-7DCD-0291-213CD8077381}"/>
              </a:ext>
            </a:extLst>
          </p:cNvPr>
          <p:cNvSpPr txBox="1"/>
          <p:nvPr/>
        </p:nvSpPr>
        <p:spPr>
          <a:xfrm>
            <a:off x="282037" y="884694"/>
            <a:ext cx="11112104" cy="461665"/>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sz="24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Offset tuning:</a:t>
            </a:r>
          </a:p>
        </p:txBody>
      </p:sp>
      <p:pic>
        <p:nvPicPr>
          <p:cNvPr id="4" name="图片 3">
            <a:extLst>
              <a:ext uri="{FF2B5EF4-FFF2-40B4-BE49-F238E27FC236}">
                <a16:creationId xmlns:a16="http://schemas.microsoft.com/office/drawing/2014/main" id="{D300C1AF-DD34-4657-E161-708F103DDF99}"/>
              </a:ext>
            </a:extLst>
          </p:cNvPr>
          <p:cNvPicPr>
            <a:picLocks noChangeAspect="1"/>
          </p:cNvPicPr>
          <p:nvPr/>
        </p:nvPicPr>
        <p:blipFill>
          <a:blip r:embed="rId6"/>
          <a:stretch>
            <a:fillRect/>
          </a:stretch>
        </p:blipFill>
        <p:spPr>
          <a:xfrm>
            <a:off x="8379366" y="1370264"/>
            <a:ext cx="3236754" cy="2417990"/>
          </a:xfrm>
          <a:prstGeom prst="rect">
            <a:avLst/>
          </a:prstGeom>
        </p:spPr>
      </p:pic>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E0969D33-3389-50D7-395C-AC1AADBF6149}"/>
                  </a:ext>
                </a:extLst>
              </p:cNvPr>
              <p:cNvSpPr txBox="1"/>
              <p:nvPr/>
            </p:nvSpPr>
            <p:spPr>
              <a:xfrm>
                <a:off x="8875083" y="3860547"/>
                <a:ext cx="2394878" cy="369332"/>
              </a:xfrm>
              <a:prstGeom prst="rect">
                <a:avLst/>
              </a:prstGeom>
              <a:noFill/>
            </p:spPr>
            <p:txBody>
              <a:bodyPr wrap="square">
                <a:spAutoFit/>
              </a:bodyPr>
              <a:lstStyle/>
              <a:p>
                <a:r>
                  <a:rPr lang="en-US" altLang="zh-CN" sz="1800" dirty="0">
                    <a:solidFill>
                      <a:schemeClr val="tx1"/>
                    </a:solidFill>
                    <a:ea typeface="等线" panose="02010600030101010101" pitchFamily="2" charset="-122"/>
                  </a:rPr>
                  <a:t>Offset knobs of </a:t>
                </a:r>
                <a14:m>
                  <m:oMath xmlns:m="http://schemas.openxmlformats.org/officeDocument/2006/math">
                    <m:sSup>
                      <m:sSupPr>
                        <m:ctrlPr>
                          <a:rPr lang="en-US" altLang="zh-CN" sz="1800" b="0" i="1" smtClean="0">
                            <a:solidFill>
                              <a:schemeClr val="tx1"/>
                            </a:solidFill>
                            <a:latin typeface="Cambria Math" panose="02040503050406030204" pitchFamily="18" charset="0"/>
                            <a:ea typeface="等线" panose="02010600030101010101" pitchFamily="2" charset="-122"/>
                          </a:rPr>
                        </m:ctrlPr>
                      </m:sSupPr>
                      <m:e>
                        <m:r>
                          <a:rPr lang="en-US" altLang="zh-CN" sz="1800" b="0" i="1" smtClean="0">
                            <a:solidFill>
                              <a:schemeClr val="tx1"/>
                            </a:solidFill>
                            <a:latin typeface="Cambria Math" panose="02040503050406030204" pitchFamily="18" charset="0"/>
                            <a:ea typeface="等线" panose="02010600030101010101" pitchFamily="2" charset="-122"/>
                          </a:rPr>
                          <m:t>𝑒</m:t>
                        </m:r>
                      </m:e>
                      <m:sup>
                        <m:r>
                          <a:rPr lang="en-US" altLang="zh-CN" sz="1800" b="0" i="1" smtClean="0">
                            <a:solidFill>
                              <a:schemeClr val="tx1"/>
                            </a:solidFill>
                            <a:latin typeface="Cambria Math" panose="02040503050406030204" pitchFamily="18" charset="0"/>
                            <a:ea typeface="等线" panose="02010600030101010101" pitchFamily="2" charset="-122"/>
                          </a:rPr>
                          <m:t>−</m:t>
                        </m:r>
                      </m:sup>
                    </m:sSup>
                  </m:oMath>
                </a14:m>
                <a:r>
                  <a:rPr lang="en-US" altLang="zh-CN" sz="1800" b="0" dirty="0">
                    <a:solidFill>
                      <a:schemeClr val="tx1"/>
                    </a:solidFill>
                    <a:ea typeface="等线" panose="02010600030101010101" pitchFamily="2" charset="-122"/>
                  </a:rPr>
                  <a:t> ring</a:t>
                </a:r>
              </a:p>
            </p:txBody>
          </p:sp>
        </mc:Choice>
        <mc:Fallback xmlns="">
          <p:sp>
            <p:nvSpPr>
              <p:cNvPr id="13" name="文本框 12">
                <a:extLst>
                  <a:ext uri="{FF2B5EF4-FFF2-40B4-BE49-F238E27FC236}">
                    <a16:creationId xmlns:a16="http://schemas.microsoft.com/office/drawing/2014/main" id="{E0969D33-3389-50D7-395C-AC1AADBF6149}"/>
                  </a:ext>
                </a:extLst>
              </p:cNvPr>
              <p:cNvSpPr txBox="1">
                <a:spLocks noRot="1" noChangeAspect="1" noMove="1" noResize="1" noEditPoints="1" noAdjustHandles="1" noChangeArrowheads="1" noChangeShapeType="1" noTextEdit="1"/>
              </p:cNvSpPr>
              <p:nvPr/>
            </p:nvSpPr>
            <p:spPr>
              <a:xfrm>
                <a:off x="8875083" y="3860547"/>
                <a:ext cx="2394878" cy="369332"/>
              </a:xfrm>
              <a:prstGeom prst="rect">
                <a:avLst/>
              </a:prstGeom>
              <a:blipFill>
                <a:blip r:embed="rId8"/>
                <a:stretch>
                  <a:fillRect l="-2290" t="-8197" b="-24590"/>
                </a:stretch>
              </a:blipFill>
            </p:spPr>
            <p:txBody>
              <a:bodyPr/>
              <a:lstStyle/>
              <a:p>
                <a:r>
                  <a:rPr lang="zh-CN" altLang="en-US">
                    <a:noFill/>
                  </a:rPr>
                  <a:t> </a:t>
                </a:r>
              </a:p>
            </p:txBody>
          </p:sp>
        </mc:Fallback>
      </mc:AlternateContent>
      <p:grpSp>
        <p:nvGrpSpPr>
          <p:cNvPr id="20" name="组合 19">
            <a:extLst>
              <a:ext uri="{FF2B5EF4-FFF2-40B4-BE49-F238E27FC236}">
                <a16:creationId xmlns:a16="http://schemas.microsoft.com/office/drawing/2014/main" id="{160B26A9-478A-CE9E-C2A7-0E0536A77FF2}"/>
              </a:ext>
            </a:extLst>
          </p:cNvPr>
          <p:cNvGrpSpPr/>
          <p:nvPr/>
        </p:nvGrpSpPr>
        <p:grpSpPr>
          <a:xfrm>
            <a:off x="7224371" y="969041"/>
            <a:ext cx="5114925" cy="5523834"/>
            <a:chOff x="5813920" y="1198681"/>
            <a:chExt cx="4937760" cy="4681052"/>
          </a:xfrm>
        </p:grpSpPr>
        <p:pic>
          <p:nvPicPr>
            <p:cNvPr id="23" name="图片 22">
              <a:extLst>
                <a:ext uri="{FF2B5EF4-FFF2-40B4-BE49-F238E27FC236}">
                  <a16:creationId xmlns:a16="http://schemas.microsoft.com/office/drawing/2014/main" id="{941630BE-FF52-3964-DF57-9B322521181C}"/>
                </a:ext>
              </a:extLst>
            </p:cNvPr>
            <p:cNvPicPr>
              <a:picLocks noChangeAspect="1"/>
            </p:cNvPicPr>
            <p:nvPr/>
          </p:nvPicPr>
          <p:blipFill>
            <a:blip r:embed="rId9"/>
            <a:stretch>
              <a:fillRect/>
            </a:stretch>
          </p:blipFill>
          <p:spPr>
            <a:xfrm>
              <a:off x="5813920" y="1457154"/>
              <a:ext cx="4937760" cy="4154385"/>
            </a:xfrm>
            <a:prstGeom prst="rect">
              <a:avLst/>
            </a:prstGeom>
          </p:spPr>
        </p:pic>
        <p:sp>
          <p:nvSpPr>
            <p:cNvPr id="24" name="文本框 23">
              <a:extLst>
                <a:ext uri="{FF2B5EF4-FFF2-40B4-BE49-F238E27FC236}">
                  <a16:creationId xmlns:a16="http://schemas.microsoft.com/office/drawing/2014/main" id="{DAB3FA9F-0731-8920-AC76-13E79189620E}"/>
                </a:ext>
              </a:extLst>
            </p:cNvPr>
            <p:cNvSpPr txBox="1"/>
            <p:nvPr/>
          </p:nvSpPr>
          <p:spPr>
            <a:xfrm>
              <a:off x="6784200" y="5569023"/>
              <a:ext cx="1348880" cy="307777"/>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altLang="zh-CN" sz="1400" dirty="0"/>
                <a:t>Y plane offset</a:t>
              </a:r>
              <a:endParaRPr lang="zh-CN" altLang="en-US" sz="1400" dirty="0"/>
            </a:p>
          </p:txBody>
        </p:sp>
        <p:sp>
          <p:nvSpPr>
            <p:cNvPr id="25" name="文本框 24">
              <a:extLst>
                <a:ext uri="{FF2B5EF4-FFF2-40B4-BE49-F238E27FC236}">
                  <a16:creationId xmlns:a16="http://schemas.microsoft.com/office/drawing/2014/main" id="{1FA51C46-BED6-0861-F801-AA554B3CA293}"/>
                </a:ext>
              </a:extLst>
            </p:cNvPr>
            <p:cNvSpPr txBox="1"/>
            <p:nvPr/>
          </p:nvSpPr>
          <p:spPr>
            <a:xfrm>
              <a:off x="8562634" y="5571956"/>
              <a:ext cx="1332084" cy="307777"/>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altLang="zh-CN" sz="1400" dirty="0"/>
                <a:t>X plane Offset </a:t>
              </a:r>
              <a:endParaRPr lang="zh-CN" altLang="en-US" sz="1400" dirty="0"/>
            </a:p>
          </p:txBody>
        </p:sp>
        <p:cxnSp>
          <p:nvCxnSpPr>
            <p:cNvPr id="26" name="直接箭头连接符 25">
              <a:extLst>
                <a:ext uri="{FF2B5EF4-FFF2-40B4-BE49-F238E27FC236}">
                  <a16:creationId xmlns:a16="http://schemas.microsoft.com/office/drawing/2014/main" id="{8549B6E3-64ED-0E48-53AE-EFADB385B72E}"/>
                </a:ext>
              </a:extLst>
            </p:cNvPr>
            <p:cNvCxnSpPr>
              <a:cxnSpLocks/>
              <a:stCxn id="24" idx="0"/>
            </p:cNvCxnSpPr>
            <p:nvPr/>
          </p:nvCxnSpPr>
          <p:spPr>
            <a:xfrm flipV="1">
              <a:off x="7458640" y="4087790"/>
              <a:ext cx="437952" cy="1481233"/>
            </a:xfrm>
            <a:prstGeom prst="straightConnector1">
              <a:avLst/>
            </a:prstGeom>
            <a:ln w="1905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28" name="直接箭头连接符 27">
              <a:extLst>
                <a:ext uri="{FF2B5EF4-FFF2-40B4-BE49-F238E27FC236}">
                  <a16:creationId xmlns:a16="http://schemas.microsoft.com/office/drawing/2014/main" id="{8FCFA686-05F8-09AF-B629-FF3FCF8C6F80}"/>
                </a:ext>
              </a:extLst>
            </p:cNvPr>
            <p:cNvCxnSpPr>
              <a:cxnSpLocks/>
              <a:stCxn id="25" idx="0"/>
            </p:cNvCxnSpPr>
            <p:nvPr/>
          </p:nvCxnSpPr>
          <p:spPr>
            <a:xfrm flipH="1" flipV="1">
              <a:off x="9103360" y="4865722"/>
              <a:ext cx="125316" cy="70623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0" name="左大括号 29">
              <a:extLst>
                <a:ext uri="{FF2B5EF4-FFF2-40B4-BE49-F238E27FC236}">
                  <a16:creationId xmlns:a16="http://schemas.microsoft.com/office/drawing/2014/main" id="{378BCA33-B6FC-64B2-8C59-5694378EC322}"/>
                </a:ext>
              </a:extLst>
            </p:cNvPr>
            <p:cNvSpPr/>
            <p:nvPr/>
          </p:nvSpPr>
          <p:spPr>
            <a:xfrm rot="5400000">
              <a:off x="8844210" y="1327992"/>
              <a:ext cx="160452" cy="642326"/>
            </a:xfrm>
            <a:prstGeom prst="leftBrace">
              <a:avLst>
                <a:gd name="adj1" fmla="val 8333"/>
                <a:gd name="adj2" fmla="val 53181"/>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id="{DCC40F10-F49A-0E15-A07D-CF4C7ED927B8}"/>
                </a:ext>
              </a:extLst>
            </p:cNvPr>
            <p:cNvSpPr txBox="1"/>
            <p:nvPr/>
          </p:nvSpPr>
          <p:spPr>
            <a:xfrm>
              <a:off x="8258394" y="1198681"/>
              <a:ext cx="1332084" cy="338554"/>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600" dirty="0"/>
                <a:t>A physics run</a:t>
              </a:r>
              <a:endParaRPr lang="zh-CN" altLang="en-US" sz="1600" dirty="0"/>
            </a:p>
          </p:txBody>
        </p:sp>
      </p:gr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B7BE6AE8-BCBE-1117-8FE7-407532CBCF27}"/>
                  </a:ext>
                </a:extLst>
              </p:cNvPr>
              <p:cNvSpPr txBox="1"/>
              <p:nvPr/>
            </p:nvSpPr>
            <p:spPr>
              <a:xfrm>
                <a:off x="282037" y="1525773"/>
                <a:ext cx="7074416" cy="3785652"/>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2000" dirty="0">
                    <a:solidFill>
                      <a:prstClr val="black"/>
                    </a:solidFill>
                    <a:ea typeface="等线" panose="02010600030101010101" pitchFamily="2" charset="-122"/>
                  </a:rPr>
                  <a:t>Keep two beams meet each other properly at IP.</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2000" dirty="0">
                    <a:solidFill>
                      <a:prstClr val="black"/>
                    </a:solidFill>
                    <a:ea typeface="等线" panose="02010600030101010101" pitchFamily="2" charset="-122"/>
                  </a:rPr>
                  <a:t>Offset</a:t>
                </a:r>
                <a:r>
                  <a:rPr lang="zh-CN" altLang="en-US" sz="2000" dirty="0">
                    <a:solidFill>
                      <a:prstClr val="black"/>
                    </a:solidFill>
                    <a:ea typeface="等线" panose="02010600030101010101" pitchFamily="2" charset="-122"/>
                  </a:rPr>
                  <a:t>：</a:t>
                </a:r>
                <a:r>
                  <a:rPr lang="en-US" altLang="zh-CN" sz="2000" dirty="0">
                    <a:solidFill>
                      <a:prstClr val="black"/>
                    </a:solidFill>
                    <a:ea typeface="等线" panose="02010600030101010101" pitchFamily="2" charset="-122"/>
                  </a:rPr>
                  <a:t>Transverse offset in displacement and angular deviation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sz="2000" dirty="0">
                    <a:solidFill>
                      <a:prstClr val="black"/>
                    </a:solidFill>
                    <a:ea typeface="等线" panose="02010600030101010101" pitchFamily="2" charset="-122"/>
                  </a:rPr>
                  <a:t>Offset tuning system: four knobs </a:t>
                </a:r>
                <a14:m>
                  <m:oMath xmlns:m="http://schemas.openxmlformats.org/officeDocument/2006/math">
                    <m:r>
                      <a:rPr lang="en-US" altLang="zh-CN" sz="2000" b="0" i="1" smtClean="0">
                        <a:solidFill>
                          <a:prstClr val="black"/>
                        </a:solidFill>
                        <a:latin typeface="Cambria Math" panose="02040503050406030204" pitchFamily="18" charset="0"/>
                        <a:ea typeface="等线" panose="02010600030101010101" pitchFamily="2" charset="-122"/>
                      </a:rPr>
                      <m:t>(</m:t>
                    </m:r>
                    <m:r>
                      <a:rPr lang="en-US" altLang="zh-CN" sz="2000" b="0" i="1" smtClean="0">
                        <a:solidFill>
                          <a:prstClr val="black"/>
                        </a:solidFill>
                        <a:latin typeface="Cambria Math" panose="02040503050406030204" pitchFamily="18" charset="0"/>
                        <a:ea typeface="等线" panose="02010600030101010101" pitchFamily="2" charset="-122"/>
                      </a:rPr>
                      <m:t>𝑥</m:t>
                    </m:r>
                    <m:r>
                      <a:rPr lang="en-US" altLang="zh-CN" sz="2000" b="0" i="1" smtClean="0">
                        <a:solidFill>
                          <a:prstClr val="black"/>
                        </a:solidFill>
                        <a:latin typeface="Cambria Math" panose="02040503050406030204" pitchFamily="18" charset="0"/>
                        <a:ea typeface="等线" panose="02010600030101010101" pitchFamily="2" charset="-122"/>
                      </a:rPr>
                      <m:t>,</m:t>
                    </m:r>
                    <m:sSup>
                      <m:sSupPr>
                        <m:ctrlPr>
                          <a:rPr lang="en-US" altLang="zh-CN" sz="2000" b="0" i="1" smtClean="0">
                            <a:solidFill>
                              <a:schemeClr val="accent2"/>
                            </a:solidFill>
                            <a:latin typeface="Cambria Math" panose="02040503050406030204" pitchFamily="18" charset="0"/>
                            <a:ea typeface="等线" panose="02010600030101010101" pitchFamily="2" charset="-122"/>
                          </a:rPr>
                        </m:ctrlPr>
                      </m:sSupPr>
                      <m:e>
                        <m:r>
                          <a:rPr lang="en-US" altLang="zh-CN" sz="2000" b="0" i="1" smtClean="0">
                            <a:solidFill>
                              <a:schemeClr val="accent2"/>
                            </a:solidFill>
                            <a:latin typeface="Cambria Math" panose="02040503050406030204" pitchFamily="18" charset="0"/>
                            <a:ea typeface="等线" panose="02010600030101010101" pitchFamily="2" charset="-122"/>
                          </a:rPr>
                          <m:t>𝑥</m:t>
                        </m:r>
                      </m:e>
                      <m:sup>
                        <m:r>
                          <a:rPr lang="en-US" altLang="zh-CN" sz="2000" b="0" i="1" smtClean="0">
                            <a:solidFill>
                              <a:schemeClr val="accent2"/>
                            </a:solidFill>
                            <a:latin typeface="Cambria Math" panose="02040503050406030204" pitchFamily="18" charset="0"/>
                            <a:ea typeface="等线" panose="02010600030101010101" pitchFamily="2" charset="-122"/>
                          </a:rPr>
                          <m:t>′</m:t>
                        </m:r>
                      </m:sup>
                    </m:sSup>
                    <m:r>
                      <a:rPr lang="en-US" altLang="zh-CN" sz="2000" b="0" i="1" smtClean="0">
                        <a:solidFill>
                          <a:prstClr val="black"/>
                        </a:solidFill>
                        <a:latin typeface="Cambria Math" panose="02040503050406030204" pitchFamily="18" charset="0"/>
                        <a:ea typeface="等线" panose="02010600030101010101" pitchFamily="2" charset="-122"/>
                      </a:rPr>
                      <m:t>,</m:t>
                    </m:r>
                    <m:r>
                      <a:rPr lang="en-US" altLang="zh-CN" sz="2000" b="0" i="1" smtClean="0">
                        <a:solidFill>
                          <a:prstClr val="black"/>
                        </a:solidFill>
                        <a:latin typeface="Cambria Math" panose="02040503050406030204" pitchFamily="18" charset="0"/>
                        <a:ea typeface="等线" panose="02010600030101010101" pitchFamily="2" charset="-122"/>
                      </a:rPr>
                      <m:t>𝑦</m:t>
                    </m:r>
                    <m:r>
                      <a:rPr lang="en-US" altLang="zh-CN" sz="2000" b="0" i="1" smtClean="0">
                        <a:solidFill>
                          <a:prstClr val="black"/>
                        </a:solidFill>
                        <a:latin typeface="Cambria Math" panose="02040503050406030204" pitchFamily="18" charset="0"/>
                        <a:ea typeface="等线" panose="02010600030101010101" pitchFamily="2" charset="-122"/>
                      </a:rPr>
                      <m:t>,</m:t>
                    </m:r>
                    <m:sSup>
                      <m:sSupPr>
                        <m:ctrlPr>
                          <a:rPr lang="en-US" altLang="zh-CN" sz="2000" b="0" i="1" smtClean="0">
                            <a:solidFill>
                              <a:prstClr val="black"/>
                            </a:solidFill>
                            <a:latin typeface="Cambria Math" panose="02040503050406030204" pitchFamily="18" charset="0"/>
                            <a:ea typeface="等线" panose="02010600030101010101" pitchFamily="2" charset="-122"/>
                          </a:rPr>
                        </m:ctrlPr>
                      </m:sSupPr>
                      <m:e>
                        <m:r>
                          <a:rPr lang="en-US" altLang="zh-CN" sz="2000" b="0" i="1" smtClean="0">
                            <a:solidFill>
                              <a:prstClr val="black"/>
                            </a:solidFill>
                            <a:latin typeface="Cambria Math" panose="02040503050406030204" pitchFamily="18" charset="0"/>
                            <a:ea typeface="等线" panose="02010600030101010101" pitchFamily="2" charset="-122"/>
                          </a:rPr>
                          <m:t>𝑦</m:t>
                        </m:r>
                      </m:e>
                      <m:sup>
                        <m:r>
                          <a:rPr lang="en-US" altLang="zh-CN" sz="2000" b="0" i="1" smtClean="0">
                            <a:solidFill>
                              <a:prstClr val="black"/>
                            </a:solidFill>
                            <a:latin typeface="Cambria Math" panose="02040503050406030204" pitchFamily="18" charset="0"/>
                            <a:ea typeface="等线" panose="02010600030101010101" pitchFamily="2" charset="-122"/>
                          </a:rPr>
                          <m:t>′</m:t>
                        </m:r>
                      </m:sup>
                    </m:sSup>
                    <m:r>
                      <a:rPr lang="en-US" altLang="zh-CN" sz="2000" b="0" i="1" smtClean="0">
                        <a:solidFill>
                          <a:prstClr val="black"/>
                        </a:solidFill>
                        <a:latin typeface="Cambria Math" panose="02040503050406030204" pitchFamily="18" charset="0"/>
                        <a:ea typeface="等线" panose="02010600030101010101" pitchFamily="2" charset="-122"/>
                      </a:rPr>
                      <m:t>)</m:t>
                    </m:r>
                  </m:oMath>
                </a14:m>
                <a:r>
                  <a:rPr lang="en-US" altLang="zh-CN" sz="2000" dirty="0">
                    <a:solidFill>
                      <a:prstClr val="black"/>
                    </a:solidFill>
                    <a:ea typeface="等线" panose="02010600030101010101" pitchFamily="2" charset="-122"/>
                  </a:rPr>
                  <a:t> make of eight correctors</a:t>
                </a:r>
              </a:p>
              <a:p>
                <a:pPr marL="342900" indent="-342900" defTabSz="914400">
                  <a:buFont typeface="Wingdings" panose="05000000000000000000" pitchFamily="2" charset="2"/>
                  <a:buChar char="l"/>
                  <a:defRPr/>
                </a:pPr>
                <a:r>
                  <a:rPr lang="en-US" altLang="zh-CN" sz="2000" dirty="0">
                    <a:solidFill>
                      <a:prstClr val="black"/>
                    </a:solidFill>
                    <a:ea typeface="等线" panose="02010600030101010101" pitchFamily="2" charset="-122"/>
                  </a:rPr>
                  <a:t>Always only tune the knobs of electron ring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endParaRPr lang="en-US" altLang="zh-CN" sz="2000" b="0" i="0" dirty="0">
                  <a:solidFill>
                    <a:srgbClr val="000000"/>
                  </a:solidFill>
                  <a:effectLst/>
                  <a:latin typeface="Inter"/>
                </a:endParaRPr>
              </a:p>
              <a:p>
                <a:pPr marL="342900" indent="-342900" defTabSz="914400">
                  <a:buFont typeface="Wingdings" panose="05000000000000000000" pitchFamily="2" charset="2"/>
                  <a:buChar char="l"/>
                  <a:defRPr/>
                </a:pPr>
                <a:r>
                  <a:rPr lang="en-US" altLang="zh-CN" sz="2000" b="0" i="0" dirty="0">
                    <a:solidFill>
                      <a:srgbClr val="000000"/>
                    </a:solidFill>
                    <a:effectLst/>
                    <a:latin typeface="Inter"/>
                  </a:rPr>
                  <a:t>It’s the most frequently used knobs</a:t>
                </a:r>
              </a:p>
              <a:p>
                <a:pPr marL="800100" lvl="1" indent="-342900" defTabSz="914400">
                  <a:buFont typeface="Arial" panose="020B0604020202020204" pitchFamily="34" charset="0"/>
                  <a:buChar char="•"/>
                  <a:defRPr/>
                </a:pPr>
                <a:r>
                  <a:rPr lang="en-US" altLang="zh-CN" sz="2000" dirty="0">
                    <a:solidFill>
                      <a:srgbClr val="002060"/>
                    </a:solidFill>
                    <a:ea typeface="等线" panose="02010600030101010101" pitchFamily="2" charset="-122"/>
                  </a:rPr>
                  <a:t>Depends on orbit</a:t>
                </a:r>
                <a:r>
                  <a:rPr lang="zh-CN" altLang="en-US" sz="2000" dirty="0">
                    <a:solidFill>
                      <a:srgbClr val="002060"/>
                    </a:solidFill>
                    <a:ea typeface="等线" panose="02010600030101010101" pitchFamily="2" charset="-122"/>
                  </a:rPr>
                  <a:t> </a:t>
                </a:r>
                <a:r>
                  <a:rPr lang="en-US" altLang="zh-CN" sz="2000" dirty="0">
                    <a:solidFill>
                      <a:srgbClr val="002060"/>
                    </a:solidFill>
                    <a:ea typeface="等线" panose="02010600030101010101" pitchFamily="2" charset="-122"/>
                  </a:rPr>
                  <a:t>and</a:t>
                </a:r>
                <a:r>
                  <a:rPr lang="zh-CN" altLang="en-US" sz="2000" dirty="0">
                    <a:solidFill>
                      <a:srgbClr val="002060"/>
                    </a:solidFill>
                    <a:ea typeface="等线" panose="02010600030101010101" pitchFamily="2" charset="-122"/>
                  </a:rPr>
                  <a:t> </a:t>
                </a:r>
                <a:r>
                  <a:rPr lang="en-US" altLang="zh-CN" sz="2000" dirty="0">
                    <a:solidFill>
                      <a:srgbClr val="002060"/>
                    </a:solidFill>
                    <a:ea typeface="等线" panose="02010600030101010101" pitchFamily="2" charset="-122"/>
                  </a:rPr>
                  <a:t>current,</a:t>
                </a:r>
              </a:p>
              <a:p>
                <a:pPr marL="800100" lvl="1" indent="-342900" defTabSz="914400">
                  <a:buFont typeface="Arial" panose="020B0604020202020204" pitchFamily="34" charset="0"/>
                  <a:buChar char="•"/>
                  <a:defRPr/>
                </a:pPr>
                <a:r>
                  <a:rPr lang="en-US" altLang="it-IT" sz="2000" dirty="0">
                    <a:solidFill>
                      <a:srgbClr val="002060"/>
                    </a:solidFill>
                    <a:ea typeface="等线" panose="02010600030101010101" pitchFamily="2" charset="-122"/>
                  </a:rPr>
                  <a:t>BEPCII operates with ‘decay’ model</a:t>
                </a:r>
              </a:p>
              <a:p>
                <a:pPr marL="800100" lvl="1" indent="-342900" defTabSz="914400">
                  <a:buFont typeface="Arial" panose="020B0604020202020204" pitchFamily="34" charset="0"/>
                  <a:buChar char="•"/>
                  <a:defRPr/>
                </a:pPr>
                <a:r>
                  <a:rPr lang="en-US" altLang="zh-CN" sz="2000" dirty="0">
                    <a:solidFill>
                      <a:srgbClr val="000000"/>
                    </a:solidFill>
                    <a:latin typeface="Inter"/>
                  </a:rPr>
                  <a:t>BEPCII don’t  use global orbit feedback during collision</a:t>
                </a:r>
              </a:p>
              <a:p>
                <a:pPr lvl="1" defTabSz="914400">
                  <a:defRPr/>
                </a:pPr>
                <a:r>
                  <a:rPr lang="en-US" altLang="zh-CN" sz="2000" dirty="0">
                    <a:solidFill>
                      <a:srgbClr val="000000"/>
                    </a:solidFill>
                    <a:latin typeface="Inter"/>
                  </a:rPr>
                  <a:t>  (BEPCII have a small storage ring, only 32 sets of corrector)</a:t>
                </a:r>
              </a:p>
            </p:txBody>
          </p:sp>
        </mc:Choice>
        <mc:Fallback>
          <p:sp>
            <p:nvSpPr>
              <p:cNvPr id="5" name="文本框 4">
                <a:extLst>
                  <a:ext uri="{FF2B5EF4-FFF2-40B4-BE49-F238E27FC236}">
                    <a16:creationId xmlns:a16="http://schemas.microsoft.com/office/drawing/2014/main" id="{B7BE6AE8-BCBE-1117-8FE7-407532CBCF27}"/>
                  </a:ext>
                </a:extLst>
              </p:cNvPr>
              <p:cNvSpPr txBox="1">
                <a:spLocks noRot="1" noChangeAspect="1" noMove="1" noResize="1" noEditPoints="1" noAdjustHandles="1" noChangeArrowheads="1" noChangeShapeType="1" noTextEdit="1"/>
              </p:cNvSpPr>
              <p:nvPr/>
            </p:nvSpPr>
            <p:spPr>
              <a:xfrm>
                <a:off x="282037" y="1525773"/>
                <a:ext cx="7074416" cy="3785652"/>
              </a:xfrm>
              <a:prstGeom prst="rect">
                <a:avLst/>
              </a:prstGeom>
              <a:blipFill>
                <a:blip r:embed="rId10"/>
                <a:stretch>
                  <a:fillRect l="-775" t="-805" b="-1932"/>
                </a:stretch>
              </a:blipFill>
            </p:spPr>
            <p:txBody>
              <a:bodyPr/>
              <a:lstStyle/>
              <a:p>
                <a:r>
                  <a:rPr lang="zh-CN" altLang="en-US">
                    <a:noFill/>
                  </a:rPr>
                  <a:t> </a:t>
                </a:r>
              </a:p>
            </p:txBody>
          </p:sp>
        </mc:Fallback>
      </mc:AlternateContent>
      <p:sp>
        <p:nvSpPr>
          <p:cNvPr id="6" name="文本框 5">
            <a:extLst>
              <a:ext uri="{FF2B5EF4-FFF2-40B4-BE49-F238E27FC236}">
                <a16:creationId xmlns:a16="http://schemas.microsoft.com/office/drawing/2014/main" id="{BA475E74-3ABE-EA2F-057A-57E1F257C116}"/>
              </a:ext>
            </a:extLst>
          </p:cNvPr>
          <p:cNvSpPr txBox="1"/>
          <p:nvPr/>
        </p:nvSpPr>
        <p:spPr>
          <a:xfrm>
            <a:off x="-190520" y="5314003"/>
            <a:ext cx="6098958" cy="1015663"/>
          </a:xfrm>
          <a:prstGeom prst="rect">
            <a:avLst/>
          </a:prstGeom>
          <a:noFill/>
        </p:spPr>
        <p:txBody>
          <a:bodyPr wrap="square">
            <a:spAutoFit/>
          </a:bodyPr>
          <a:lstStyle/>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Manual operation, Scan the knobs one by one based on luminosity reading. Combine with a linear model.</a:t>
            </a:r>
          </a:p>
        </p:txBody>
      </p:sp>
    </p:spTree>
    <p:extLst>
      <p:ext uri="{BB962C8B-B14F-4D97-AF65-F5344CB8AC3E}">
        <p14:creationId xmlns:p14="http://schemas.microsoft.com/office/powerpoint/2010/main" val="379873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6">
            <a:extLst>
              <a:ext uri="{FF2B5EF4-FFF2-40B4-BE49-F238E27FC236}">
                <a16:creationId xmlns:a16="http://schemas.microsoft.com/office/drawing/2014/main" id="{EB5211F6-B58F-0BA7-36F5-DE50EA5CF6CB}"/>
              </a:ext>
            </a:extLst>
          </p:cNvPr>
          <p:cNvPicPr>
            <a:picLocks noChangeAspect="1"/>
          </p:cNvPicPr>
          <p:nvPr/>
        </p:nvPicPr>
        <p:blipFill>
          <a:blip r:embed="rId3"/>
          <a:stretch>
            <a:fillRect/>
          </a:stretch>
        </p:blipFill>
        <p:spPr>
          <a:xfrm>
            <a:off x="6256702" y="3494869"/>
            <a:ext cx="5334000" cy="1533525"/>
          </a:xfrm>
          <a:prstGeom prst="rect">
            <a:avLst/>
          </a:prstGeom>
        </p:spPr>
      </p:pic>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6</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372863" y="811426"/>
            <a:ext cx="11586055"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372863" y="203225"/>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Introduction</a:t>
            </a:r>
            <a:endParaRPr lang="en-US" altLang="zh-CN" sz="4000" dirty="0"/>
          </a:p>
        </p:txBody>
      </p:sp>
      <p:sp>
        <p:nvSpPr>
          <p:cNvPr id="7" name="文本框 6">
            <a:extLst>
              <a:ext uri="{FF2B5EF4-FFF2-40B4-BE49-F238E27FC236}">
                <a16:creationId xmlns:a16="http://schemas.microsoft.com/office/drawing/2014/main" id="{45897B27-909D-DDD5-0E66-0E46AF518948}"/>
              </a:ext>
            </a:extLst>
          </p:cNvPr>
          <p:cNvSpPr txBox="1"/>
          <p:nvPr/>
        </p:nvSpPr>
        <p:spPr>
          <a:xfrm>
            <a:off x="337294" y="871528"/>
            <a:ext cx="11586055" cy="461665"/>
          </a:xfrm>
          <a:prstGeom prst="rect">
            <a:avLst/>
          </a:prstGeom>
          <a:noFill/>
        </p:spPr>
        <p:txBody>
          <a:bodyPr wrap="square" rtlCol="0">
            <a:spAutoFit/>
          </a:bodyPr>
          <a:lstStyle/>
          <a:p>
            <a:pPr defTabSz="914400">
              <a:defRPr/>
            </a:pPr>
            <a:r>
              <a:rPr lang="en-US" altLang="zh-CN" sz="2400" dirty="0">
                <a:solidFill>
                  <a:prstClr val="black"/>
                </a:solidFill>
                <a:latin typeface="Arial" panose="020B0604020202020204" pitchFamily="34" charset="0"/>
                <a:cs typeface="Arial" panose="020B0604020202020204" pitchFamily="34" charset="0"/>
              </a:rPr>
              <a:t>Automate control method:</a:t>
            </a:r>
          </a:p>
        </p:txBody>
      </p:sp>
      <p:sp>
        <p:nvSpPr>
          <p:cNvPr id="35" name="矩形: 圆角 34">
            <a:extLst>
              <a:ext uri="{FF2B5EF4-FFF2-40B4-BE49-F238E27FC236}">
                <a16:creationId xmlns:a16="http://schemas.microsoft.com/office/drawing/2014/main" id="{E335AEFD-4CCD-DF40-F2C4-629FB496E18B}"/>
              </a:ext>
            </a:extLst>
          </p:cNvPr>
          <p:cNvSpPr/>
          <p:nvPr/>
        </p:nvSpPr>
        <p:spPr>
          <a:xfrm>
            <a:off x="359646" y="1419627"/>
            <a:ext cx="2682240" cy="621465"/>
          </a:xfrm>
          <a:prstGeom prst="roundRect">
            <a:avLst>
              <a:gd name="adj" fmla="val 50000"/>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lgn="ctr"/>
            <a:r>
              <a:rPr lang="en-US" altLang="zh-CN" sz="2400" kern="1200" dirty="0">
                <a:solidFill>
                  <a:schemeClr val="tx1"/>
                </a:solidFill>
              </a:rPr>
              <a:t>Feedback Method:</a:t>
            </a:r>
            <a:endParaRPr lang="zh-CN" altLang="en-US" sz="2400" dirty="0">
              <a:solidFill>
                <a:schemeClr val="tx1"/>
              </a:solidFill>
            </a:endParaRPr>
          </a:p>
        </p:txBody>
      </p:sp>
      <p:sp>
        <p:nvSpPr>
          <p:cNvPr id="45" name="文本框 44">
            <a:extLst>
              <a:ext uri="{FF2B5EF4-FFF2-40B4-BE49-F238E27FC236}">
                <a16:creationId xmlns:a16="http://schemas.microsoft.com/office/drawing/2014/main" id="{F334C259-D07E-AC0E-28B2-5DBA7F3D4393}"/>
              </a:ext>
            </a:extLst>
          </p:cNvPr>
          <p:cNvSpPr txBox="1"/>
          <p:nvPr/>
        </p:nvSpPr>
        <p:spPr>
          <a:xfrm>
            <a:off x="444656" y="2101379"/>
            <a:ext cx="11241822" cy="1403461"/>
          </a:xfrm>
          <a:prstGeom prst="rect">
            <a:avLst/>
          </a:prstGeom>
          <a:noFill/>
        </p:spPr>
        <p:txBody>
          <a:bodyPr wrap="square">
            <a:spAutoFit/>
          </a:bodyPr>
          <a:lstStyle/>
          <a:p>
            <a:pPr marL="0" lvl="1" defTabSz="800100">
              <a:lnSpc>
                <a:spcPct val="90000"/>
              </a:lnSpc>
              <a:spcBef>
                <a:spcPct val="0"/>
              </a:spcBef>
              <a:spcAft>
                <a:spcPct val="15000"/>
              </a:spcAft>
            </a:pPr>
            <a:r>
              <a:rPr lang="en-US" altLang="zh-CN" sz="2400" kern="1200" dirty="0"/>
              <a:t>KEKB</a:t>
            </a:r>
            <a:r>
              <a:rPr lang="en-US" altLang="zh-CN" sz="2000" dirty="0"/>
              <a:t>’s orbit feedback at IP: Can suppresses the luminosity loss due to the vertical orbit drift to below 1%.</a:t>
            </a:r>
            <a:r>
              <a:rPr lang="zh-CN" altLang="en-US" sz="2000" dirty="0"/>
              <a:t>  </a:t>
            </a:r>
            <a:endParaRPr lang="en-US" altLang="zh-CN" sz="2000" dirty="0"/>
          </a:p>
          <a:p>
            <a:pPr marL="342900" lvl="1" indent="-342900" defTabSz="800100">
              <a:lnSpc>
                <a:spcPct val="90000"/>
              </a:lnSpc>
              <a:spcBef>
                <a:spcPct val="0"/>
              </a:spcBef>
              <a:spcAft>
                <a:spcPct val="15000"/>
              </a:spcAft>
              <a:buFont typeface="Wingdings" panose="05000000000000000000" pitchFamily="2" charset="2"/>
              <a:buChar char="l"/>
            </a:pPr>
            <a:r>
              <a:rPr lang="en-US" altLang="zh-CN" sz="2000" dirty="0"/>
              <a:t>Need the response model and a clear target (‘golden’ orbit).</a:t>
            </a:r>
          </a:p>
          <a:p>
            <a:pPr marL="0" lvl="1" defTabSz="800100">
              <a:lnSpc>
                <a:spcPct val="90000"/>
              </a:lnSpc>
              <a:spcBef>
                <a:spcPct val="0"/>
              </a:spcBef>
              <a:spcAft>
                <a:spcPct val="15000"/>
              </a:spcAft>
            </a:pPr>
            <a:r>
              <a:rPr lang="en-US" altLang="zh-CN" sz="2000" dirty="0"/>
              <a:t>For BEPCII, without the global orbit feedback, the ‘golden’ orbit will drift as beam current decays. </a:t>
            </a:r>
          </a:p>
          <a:p>
            <a:pPr marL="0" lvl="1" defTabSz="800100">
              <a:lnSpc>
                <a:spcPct val="90000"/>
              </a:lnSpc>
              <a:spcBef>
                <a:spcPct val="0"/>
              </a:spcBef>
              <a:spcAft>
                <a:spcPct val="15000"/>
              </a:spcAft>
            </a:pPr>
            <a:endParaRPr lang="en-US" altLang="zh-CN" sz="2000" kern="1200" dirty="0"/>
          </a:p>
        </p:txBody>
      </p:sp>
      <p:sp>
        <p:nvSpPr>
          <p:cNvPr id="46" name="矩形: 圆角 45">
            <a:extLst>
              <a:ext uri="{FF2B5EF4-FFF2-40B4-BE49-F238E27FC236}">
                <a16:creationId xmlns:a16="http://schemas.microsoft.com/office/drawing/2014/main" id="{69179CA0-AE28-8922-1B6B-520D5453338F}"/>
              </a:ext>
            </a:extLst>
          </p:cNvPr>
          <p:cNvSpPr/>
          <p:nvPr/>
        </p:nvSpPr>
        <p:spPr>
          <a:xfrm>
            <a:off x="444656" y="3625187"/>
            <a:ext cx="3088640" cy="621465"/>
          </a:xfrm>
          <a:prstGeom prst="roundRect">
            <a:avLst>
              <a:gd name="adj" fmla="val 50000"/>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lgn="ctr"/>
            <a:r>
              <a:rPr lang="en-US" altLang="zh-CN" sz="2400" kern="1200" dirty="0">
                <a:solidFill>
                  <a:schemeClr val="tx1"/>
                </a:solidFill>
              </a:rPr>
              <a:t>Optimization Method:</a:t>
            </a:r>
            <a:endParaRPr lang="zh-CN" altLang="en-US" sz="2400" dirty="0">
              <a:solidFill>
                <a:schemeClr val="tx1"/>
              </a:solidFill>
            </a:endParaRPr>
          </a:p>
        </p:txBody>
      </p:sp>
      <p:sp>
        <p:nvSpPr>
          <p:cNvPr id="47" name="文本框 46">
            <a:extLst>
              <a:ext uri="{FF2B5EF4-FFF2-40B4-BE49-F238E27FC236}">
                <a16:creationId xmlns:a16="http://schemas.microsoft.com/office/drawing/2014/main" id="{AF85DA60-B1BB-8A7D-9B9D-6FD851773C85}"/>
              </a:ext>
            </a:extLst>
          </p:cNvPr>
          <p:cNvSpPr txBox="1"/>
          <p:nvPr/>
        </p:nvSpPr>
        <p:spPr>
          <a:xfrm>
            <a:off x="518873" y="4354470"/>
            <a:ext cx="8550674" cy="1338828"/>
          </a:xfrm>
          <a:prstGeom prst="rect">
            <a:avLst/>
          </a:prstGeom>
          <a:noFill/>
        </p:spPr>
        <p:txBody>
          <a:bodyPr wrap="square">
            <a:spAutoFit/>
          </a:bodyPr>
          <a:lstStyle/>
          <a:p>
            <a:pPr marL="342900" lvl="1" indent="-342900" defTabSz="800100">
              <a:lnSpc>
                <a:spcPct val="90000"/>
              </a:lnSpc>
              <a:spcBef>
                <a:spcPct val="0"/>
              </a:spcBef>
              <a:spcAft>
                <a:spcPct val="15000"/>
              </a:spcAft>
              <a:buFont typeface="Wingdings" panose="05000000000000000000" pitchFamily="2" charset="2"/>
              <a:buChar char="l"/>
            </a:pPr>
            <a:r>
              <a:rPr lang="en-US" altLang="zh-CN" sz="2000" dirty="0"/>
              <a:t>Operators’ manual scanning</a:t>
            </a:r>
          </a:p>
          <a:p>
            <a:pPr marL="342900" lvl="1" indent="-342900" defTabSz="800100">
              <a:lnSpc>
                <a:spcPct val="90000"/>
              </a:lnSpc>
              <a:spcBef>
                <a:spcPct val="0"/>
              </a:spcBef>
              <a:spcAft>
                <a:spcPct val="15000"/>
              </a:spcAft>
              <a:buFont typeface="Wingdings" panose="05000000000000000000" pitchFamily="2" charset="2"/>
              <a:buChar char="l"/>
            </a:pPr>
            <a:r>
              <a:rPr lang="en-US" altLang="zh-CN" sz="2000" dirty="0"/>
              <a:t>Require exploration, </a:t>
            </a:r>
          </a:p>
          <a:p>
            <a:pPr marL="342900" lvl="1" indent="-342900" defTabSz="800100">
              <a:lnSpc>
                <a:spcPct val="90000"/>
              </a:lnSpc>
              <a:spcBef>
                <a:spcPct val="0"/>
              </a:spcBef>
              <a:spcAft>
                <a:spcPct val="15000"/>
              </a:spcAft>
              <a:buFont typeface="Wingdings" panose="05000000000000000000" pitchFamily="2" charset="2"/>
              <a:buChar char="l"/>
            </a:pPr>
            <a:r>
              <a:rPr lang="en-US" altLang="zh-CN" sz="2000" dirty="0"/>
              <a:t>Luminosity optimization:</a:t>
            </a:r>
            <a:r>
              <a:rPr lang="zh-CN" altLang="en-US" sz="2000" dirty="0"/>
              <a:t> </a:t>
            </a:r>
            <a:r>
              <a:rPr lang="en-US" altLang="zh-CN" sz="2000" dirty="0"/>
              <a:t>exploration lead to luminosity loss</a:t>
            </a:r>
          </a:p>
          <a:p>
            <a:pPr marL="342900" lvl="1" indent="-342900" defTabSz="800100">
              <a:lnSpc>
                <a:spcPct val="90000"/>
              </a:lnSpc>
              <a:spcBef>
                <a:spcPct val="0"/>
              </a:spcBef>
              <a:spcAft>
                <a:spcPct val="15000"/>
              </a:spcAft>
              <a:buFont typeface="Wingdings" panose="05000000000000000000" pitchFamily="2" charset="2"/>
              <a:buChar char="l"/>
            </a:pPr>
            <a:r>
              <a:rPr lang="en-US" altLang="zh-CN" sz="2000" dirty="0"/>
              <a:t>Optimize luminosity while minimize exploration loss?</a:t>
            </a:r>
          </a:p>
        </p:txBody>
      </p:sp>
      <p:sp>
        <p:nvSpPr>
          <p:cNvPr id="48" name="矩形: 圆角 47">
            <a:extLst>
              <a:ext uri="{FF2B5EF4-FFF2-40B4-BE49-F238E27FC236}">
                <a16:creationId xmlns:a16="http://schemas.microsoft.com/office/drawing/2014/main" id="{E199B484-A52A-D46A-E37B-CF4D6739B1DA}"/>
              </a:ext>
            </a:extLst>
          </p:cNvPr>
          <p:cNvSpPr/>
          <p:nvPr/>
        </p:nvSpPr>
        <p:spPr>
          <a:xfrm>
            <a:off x="480225" y="5911001"/>
            <a:ext cx="2682240" cy="581874"/>
          </a:xfrm>
          <a:prstGeom prst="roundRect">
            <a:avLst>
              <a:gd name="adj" fmla="val 50000"/>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algn="ctr"/>
            <a:r>
              <a:rPr lang="en-US" altLang="zh-CN" sz="2400" kern="1200" dirty="0">
                <a:solidFill>
                  <a:schemeClr val="tx1"/>
                </a:solidFill>
              </a:rPr>
              <a:t>Machine learning:</a:t>
            </a:r>
            <a:endParaRPr lang="zh-CN" altLang="en-US" sz="2400" dirty="0">
              <a:solidFill>
                <a:schemeClr val="tx1"/>
              </a:solidFill>
            </a:endParaRPr>
          </a:p>
        </p:txBody>
      </p:sp>
      <p:sp>
        <p:nvSpPr>
          <p:cNvPr id="49" name="文本框 48">
            <a:extLst>
              <a:ext uri="{FF2B5EF4-FFF2-40B4-BE49-F238E27FC236}">
                <a16:creationId xmlns:a16="http://schemas.microsoft.com/office/drawing/2014/main" id="{2CC04AF0-03C4-132D-4AA1-6417BC10CD56}"/>
              </a:ext>
            </a:extLst>
          </p:cNvPr>
          <p:cNvSpPr txBox="1"/>
          <p:nvPr/>
        </p:nvSpPr>
        <p:spPr>
          <a:xfrm>
            <a:off x="3174318" y="1527523"/>
            <a:ext cx="8088414" cy="369332"/>
          </a:xfrm>
          <a:prstGeom prst="rect">
            <a:avLst/>
          </a:prstGeom>
          <a:noFill/>
        </p:spPr>
        <p:txBody>
          <a:bodyPr wrap="square">
            <a:spAutoFit/>
          </a:bodyPr>
          <a:lstStyle/>
          <a:p>
            <a:pPr marL="0" lvl="1" defTabSz="800100">
              <a:lnSpc>
                <a:spcPct val="90000"/>
              </a:lnSpc>
              <a:spcBef>
                <a:spcPct val="0"/>
              </a:spcBef>
              <a:spcAft>
                <a:spcPct val="15000"/>
              </a:spcAft>
            </a:pPr>
            <a:r>
              <a:rPr lang="en-US" altLang="zh-CN" sz="2000" dirty="0"/>
              <a:t>Control</a:t>
            </a:r>
            <a:r>
              <a:rPr lang="en-US" altLang="zh-CN" sz="2000" kern="1200" dirty="0"/>
              <a:t> beam orbits around the IP directly to maintain high luminosity</a:t>
            </a:r>
            <a:endParaRPr lang="zh-CN" altLang="en-US" sz="2000" kern="1200" dirty="0"/>
          </a:p>
        </p:txBody>
      </p:sp>
      <p:sp>
        <p:nvSpPr>
          <p:cNvPr id="50" name="文本框 49">
            <a:extLst>
              <a:ext uri="{FF2B5EF4-FFF2-40B4-BE49-F238E27FC236}">
                <a16:creationId xmlns:a16="http://schemas.microsoft.com/office/drawing/2014/main" id="{EE7B5B11-E615-0E4F-7780-CD50EA67ECE5}"/>
              </a:ext>
            </a:extLst>
          </p:cNvPr>
          <p:cNvSpPr txBox="1"/>
          <p:nvPr/>
        </p:nvSpPr>
        <p:spPr>
          <a:xfrm>
            <a:off x="3636517" y="3799461"/>
            <a:ext cx="5433030" cy="369332"/>
          </a:xfrm>
          <a:prstGeom prst="rect">
            <a:avLst/>
          </a:prstGeom>
          <a:noFill/>
        </p:spPr>
        <p:txBody>
          <a:bodyPr wrap="square">
            <a:spAutoFit/>
          </a:bodyPr>
          <a:lstStyle/>
          <a:p>
            <a:pPr marL="0" lvl="1" defTabSz="800100">
              <a:lnSpc>
                <a:spcPct val="90000"/>
              </a:lnSpc>
              <a:spcBef>
                <a:spcPct val="0"/>
              </a:spcBef>
              <a:spcAft>
                <a:spcPct val="15000"/>
              </a:spcAft>
            </a:pPr>
            <a:r>
              <a:rPr lang="en-US" altLang="zh-CN" sz="2000" dirty="0"/>
              <a:t>luminosity-driven</a:t>
            </a:r>
            <a:endParaRPr lang="zh-CN" altLang="en-US" sz="2000" kern="1200" dirty="0"/>
          </a:p>
        </p:txBody>
      </p:sp>
      <p:sp>
        <p:nvSpPr>
          <p:cNvPr id="58" name="文本框 57">
            <a:extLst>
              <a:ext uri="{FF2B5EF4-FFF2-40B4-BE49-F238E27FC236}">
                <a16:creationId xmlns:a16="http://schemas.microsoft.com/office/drawing/2014/main" id="{1012526E-9715-8B43-C85A-419C56ED4DE3}"/>
              </a:ext>
            </a:extLst>
          </p:cNvPr>
          <p:cNvSpPr txBox="1"/>
          <p:nvPr/>
        </p:nvSpPr>
        <p:spPr>
          <a:xfrm>
            <a:off x="3320492" y="6052876"/>
            <a:ext cx="5433030" cy="369332"/>
          </a:xfrm>
          <a:prstGeom prst="rect">
            <a:avLst/>
          </a:prstGeom>
          <a:noFill/>
        </p:spPr>
        <p:txBody>
          <a:bodyPr wrap="square">
            <a:spAutoFit/>
          </a:bodyPr>
          <a:lstStyle/>
          <a:p>
            <a:pPr marL="0" lvl="1" defTabSz="800100">
              <a:lnSpc>
                <a:spcPct val="90000"/>
              </a:lnSpc>
              <a:spcBef>
                <a:spcPct val="0"/>
              </a:spcBef>
              <a:spcAft>
                <a:spcPct val="15000"/>
              </a:spcAft>
            </a:pPr>
            <a:r>
              <a:rPr lang="en-US" altLang="zh-CN" sz="2000" dirty="0"/>
              <a:t>Data-driven</a:t>
            </a:r>
            <a:r>
              <a:rPr lang="zh-CN" altLang="en-US" sz="2000" dirty="0"/>
              <a:t> </a:t>
            </a:r>
            <a:r>
              <a:rPr lang="en-US" altLang="zh-CN" sz="2000" dirty="0"/>
              <a:t>method, Reinforcement learning</a:t>
            </a:r>
            <a:endParaRPr lang="zh-CN" altLang="en-US" sz="2000" kern="1200" dirty="0"/>
          </a:p>
        </p:txBody>
      </p:sp>
    </p:spTree>
    <p:extLst>
      <p:ext uri="{BB962C8B-B14F-4D97-AF65-F5344CB8AC3E}">
        <p14:creationId xmlns:p14="http://schemas.microsoft.com/office/powerpoint/2010/main" val="686616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7</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159503" y="702657"/>
            <a:ext cx="10417057"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159503" y="94456"/>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Reinforcement learning</a:t>
            </a:r>
          </a:p>
        </p:txBody>
      </p:sp>
      <p:sp>
        <p:nvSpPr>
          <p:cNvPr id="13" name="文本框 12">
            <a:extLst>
              <a:ext uri="{FF2B5EF4-FFF2-40B4-BE49-F238E27FC236}">
                <a16:creationId xmlns:a16="http://schemas.microsoft.com/office/drawing/2014/main" id="{1E084B5C-BCFC-2C78-419A-9C38E765EC5A}"/>
              </a:ext>
            </a:extLst>
          </p:cNvPr>
          <p:cNvSpPr txBox="1"/>
          <p:nvPr/>
        </p:nvSpPr>
        <p:spPr>
          <a:xfrm>
            <a:off x="233680" y="772782"/>
            <a:ext cx="11958320" cy="5632311"/>
          </a:xfrm>
          <a:prstGeom prst="rect">
            <a:avLst/>
          </a:prstGeom>
          <a:noFill/>
        </p:spPr>
        <p:txBody>
          <a:bodyPr wrap="square" rtlCol="0">
            <a:spAutoFit/>
          </a:bodyPr>
          <a:lstStyle/>
          <a:p>
            <a:pPr marL="342900" indent="-342900" defTabSz="914400">
              <a:buClr>
                <a:schemeClr val="accent2"/>
              </a:buClr>
              <a:buFont typeface="Wingdings" panose="05000000000000000000" pitchFamily="2" charset="2"/>
              <a:buChar char="n"/>
              <a:defRPr/>
            </a:pPr>
            <a:r>
              <a:rPr kumimoji="0" lang="en-US" altLang="zh-CN"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RL:</a:t>
            </a:r>
            <a:r>
              <a:rPr lang="en-US" altLang="zh-CN" sz="2000" b="1" dirty="0">
                <a:solidFill>
                  <a:srgbClr val="333333"/>
                </a:solidFill>
                <a:latin typeface="Arial" panose="020B0604020202020204" pitchFamily="34" charset="0"/>
                <a:ea typeface="等线" panose="02010600030101010101" pitchFamily="2" charset="-122"/>
                <a:cs typeface="Arial" panose="020B0604020202020204" pitchFamily="34" charset="0"/>
              </a:rPr>
              <a:t>  </a:t>
            </a:r>
            <a:r>
              <a:rPr lang="en-US" altLang="zh-CN" sz="2000" dirty="0">
                <a:solidFill>
                  <a:srgbClr val="333333"/>
                </a:solidFill>
                <a:latin typeface="Arial" panose="020B0604020202020204" pitchFamily="34" charset="0"/>
                <a:ea typeface="等线" panose="02010600030101010101" pitchFamily="2" charset="-122"/>
                <a:cs typeface="Arial" panose="020B0604020202020204" pitchFamily="34" charset="0"/>
              </a:rPr>
              <a:t>Train an </a:t>
            </a:r>
            <a:r>
              <a:rPr lang="en-US" altLang="zh-CN" sz="2000" b="1" dirty="0">
                <a:latin typeface="Arial" panose="020B0604020202020204" pitchFamily="34" charset="0"/>
                <a:ea typeface="等线" panose="02010600030101010101" pitchFamily="2" charset="-122"/>
                <a:cs typeface="Arial" panose="020B0604020202020204" pitchFamily="34" charset="0"/>
              </a:rPr>
              <a:t>Agent </a:t>
            </a:r>
            <a:r>
              <a:rPr lang="en-US" altLang="zh-CN" sz="2000" dirty="0">
                <a:solidFill>
                  <a:srgbClr val="333333"/>
                </a:solidFill>
                <a:latin typeface="Arial" panose="020B0604020202020204" pitchFamily="34" charset="0"/>
                <a:ea typeface="等线" panose="02010600030101010101" pitchFamily="2" charset="-122"/>
                <a:cs typeface="Arial" panose="020B0604020202020204" pitchFamily="34" charset="0"/>
              </a:rPr>
              <a:t>to make the decision of what action to take to g</a:t>
            </a:r>
            <a:r>
              <a:rPr lang="en-US" altLang="zh-CN" sz="2000" dirty="0">
                <a:solidFill>
                  <a:srgbClr val="333333"/>
                </a:solidFill>
                <a:latin typeface="Arial" panose="020B0604020202020204" pitchFamily="34" charset="0"/>
                <a:cs typeface="Arial" panose="020B0604020202020204" pitchFamily="34" charset="0"/>
              </a:rPr>
              <a:t>et more reward from environment</a:t>
            </a:r>
          </a:p>
          <a:p>
            <a:pPr marL="342900" indent="-342900" defTabSz="914400">
              <a:buClr>
                <a:schemeClr val="accent2"/>
              </a:buClr>
              <a:buFont typeface="Wingdings" panose="05000000000000000000" pitchFamily="2" charset="2"/>
              <a:buChar char="n"/>
              <a:defRPr/>
            </a:pPr>
            <a:endParaRPr lang="en-US" altLang="zh-CN" sz="2000" dirty="0">
              <a:solidFill>
                <a:srgbClr val="333333"/>
              </a:solidFill>
              <a:latin typeface="Arial" panose="020B0604020202020204" pitchFamily="34" charset="0"/>
              <a:cs typeface="Arial" panose="020B0604020202020204" pitchFamily="34" charset="0"/>
            </a:endParaRPr>
          </a:p>
          <a:p>
            <a:pPr marL="342900" indent="-342900" defTabSz="914400">
              <a:buClr>
                <a:schemeClr val="accent2"/>
              </a:buClr>
              <a:buFont typeface="Wingdings" panose="05000000000000000000" pitchFamily="2" charset="2"/>
              <a:buChar char="n"/>
              <a:defRPr/>
            </a:pPr>
            <a:endParaRPr lang="en-US" altLang="zh-CN" sz="2000" dirty="0">
              <a:solidFill>
                <a:srgbClr val="333333"/>
              </a:solidFill>
              <a:latin typeface="Arial" panose="020B0604020202020204" pitchFamily="34" charset="0"/>
              <a:cs typeface="Arial" panose="020B0604020202020204" pitchFamily="34" charset="0"/>
            </a:endParaRPr>
          </a:p>
          <a:p>
            <a:pPr marL="342900" indent="-342900" defTabSz="914400">
              <a:buClr>
                <a:schemeClr val="accent2"/>
              </a:buClr>
              <a:buFont typeface="Wingdings" panose="05000000000000000000" pitchFamily="2" charset="2"/>
              <a:buChar char="n"/>
              <a:defRPr/>
            </a:pPr>
            <a:endParaRPr lang="en-US" altLang="zh-CN" sz="2000" dirty="0">
              <a:solidFill>
                <a:srgbClr val="333333"/>
              </a:solidFill>
              <a:latin typeface="Arial" panose="020B0604020202020204" pitchFamily="34" charset="0"/>
              <a:cs typeface="Arial" panose="020B0604020202020204" pitchFamily="34" charset="0"/>
            </a:endParaRPr>
          </a:p>
          <a:p>
            <a:pPr marL="342900" indent="-342900" defTabSz="914400">
              <a:buClr>
                <a:schemeClr val="accent2"/>
              </a:buClr>
              <a:buFont typeface="Wingdings" panose="05000000000000000000" pitchFamily="2" charset="2"/>
              <a:buChar char="n"/>
              <a:defRPr/>
            </a:pPr>
            <a:endParaRPr lang="en-US" altLang="zh-CN" sz="2000" dirty="0">
              <a:solidFill>
                <a:srgbClr val="333333"/>
              </a:solidFill>
              <a:latin typeface="Arial" panose="020B0604020202020204" pitchFamily="34" charset="0"/>
              <a:cs typeface="Arial" panose="020B0604020202020204" pitchFamily="34" charset="0"/>
            </a:endParaRPr>
          </a:p>
          <a:p>
            <a:pPr marL="342900" indent="-342900" defTabSz="914400">
              <a:buClr>
                <a:schemeClr val="accent2"/>
              </a:buClr>
              <a:buFont typeface="Wingdings" panose="05000000000000000000" pitchFamily="2" charset="2"/>
              <a:buChar char="n"/>
              <a:defRPr/>
            </a:pPr>
            <a:endParaRPr lang="en-US" altLang="zh-CN" sz="2000" dirty="0">
              <a:solidFill>
                <a:srgbClr val="333333"/>
              </a:solidFill>
              <a:latin typeface="Arial" panose="020B0604020202020204" pitchFamily="34" charset="0"/>
              <a:cs typeface="Arial" panose="020B0604020202020204" pitchFamily="34" charset="0"/>
            </a:endParaRPr>
          </a:p>
          <a:p>
            <a:pPr marL="342900" indent="-342900" defTabSz="914400">
              <a:buClr>
                <a:schemeClr val="accent2"/>
              </a:buClr>
              <a:buFont typeface="Wingdings" panose="05000000000000000000" pitchFamily="2" charset="2"/>
              <a:buChar char="n"/>
              <a:defRPr/>
            </a:pPr>
            <a:r>
              <a:rPr lang="en-US" altLang="zh-CN" sz="2000" dirty="0">
                <a:solidFill>
                  <a:srgbClr val="333333"/>
                </a:solidFill>
                <a:latin typeface="Arial" panose="020B0604020202020204" pitchFamily="34" charset="0"/>
                <a:cs typeface="Arial" panose="020B0604020202020204" pitchFamily="34" charset="0"/>
              </a:rPr>
              <a:t>Target of RL: take actions to get more reward from the environment. </a:t>
            </a:r>
          </a:p>
          <a:p>
            <a:pPr marL="342900" indent="-342900" defTabSz="914400">
              <a:buClr>
                <a:schemeClr val="accent2"/>
              </a:buClr>
              <a:buFont typeface="Wingdings" panose="05000000000000000000" pitchFamily="2" charset="2"/>
              <a:buChar char="n"/>
              <a:defRPr/>
            </a:pPr>
            <a:r>
              <a:rPr lang="en-US" altLang="zh-CN" sz="2000" dirty="0">
                <a:solidFill>
                  <a:srgbClr val="333333"/>
                </a:solidFill>
                <a:latin typeface="Arial" panose="020B0604020202020204" pitchFamily="34" charset="0"/>
                <a:cs typeface="Arial" panose="020B0604020202020204" pitchFamily="34" charset="0"/>
              </a:rPr>
              <a:t>Target of collision tuning: adjust the control knobs to get more integral luminosity.</a:t>
            </a:r>
          </a:p>
          <a:p>
            <a:pPr marL="342900" indent="-342900" defTabSz="914400">
              <a:buClr>
                <a:schemeClr val="accent2"/>
              </a:buClr>
              <a:buFont typeface="Wingdings" panose="05000000000000000000" pitchFamily="2" charset="2"/>
              <a:buChar char="n"/>
              <a:defRPr/>
            </a:pPr>
            <a:endParaRPr lang="en-US" altLang="zh-CN" sz="2000" dirty="0">
              <a:solidFill>
                <a:srgbClr val="333333"/>
              </a:solidFill>
              <a:latin typeface="Arial" panose="020B0604020202020204" pitchFamily="34" charset="0"/>
              <a:cs typeface="Arial" panose="020B0604020202020204" pitchFamily="34" charset="0"/>
            </a:endParaRPr>
          </a:p>
          <a:p>
            <a:pPr marL="342900" indent="-342900" defTabSz="914400">
              <a:buClr>
                <a:schemeClr val="accent2"/>
              </a:buClr>
              <a:buFont typeface="Wingdings" panose="05000000000000000000" pitchFamily="2" charset="2"/>
              <a:buChar char="n"/>
              <a:defRPr/>
            </a:pPr>
            <a:r>
              <a:rPr lang="en-US" altLang="zh-CN" sz="2000" dirty="0">
                <a:solidFill>
                  <a:srgbClr val="333333"/>
                </a:solidFill>
                <a:latin typeface="Arial" panose="020B0604020202020204" pitchFamily="34" charset="0"/>
                <a:cs typeface="Arial" panose="020B0604020202020204" pitchFamily="34" charset="0"/>
              </a:rPr>
              <a:t>After training: The Agent can choose the best actions based on the current state </a:t>
            </a:r>
            <a:r>
              <a:rPr lang="en-US" altLang="zh-CN" sz="2000" dirty="0">
                <a:solidFill>
                  <a:srgbClr val="FF0000"/>
                </a:solidFill>
                <a:latin typeface="Arial" panose="020B0604020202020204" pitchFamily="34" charset="0"/>
                <a:cs typeface="Arial" panose="020B0604020202020204" pitchFamily="34" charset="0"/>
              </a:rPr>
              <a:t>without exploration</a:t>
            </a:r>
            <a:r>
              <a:rPr lang="en-US" altLang="zh-CN" sz="2000" dirty="0">
                <a:solidFill>
                  <a:srgbClr val="333333"/>
                </a:solidFill>
                <a:latin typeface="Arial" panose="020B0604020202020204" pitchFamily="34" charset="0"/>
                <a:cs typeface="Arial" panose="020B0604020202020204" pitchFamily="34" charset="0"/>
              </a:rPr>
              <a:t>!</a:t>
            </a:r>
          </a:p>
          <a:p>
            <a:pPr defTabSz="914400">
              <a:buClr>
                <a:schemeClr val="accent2"/>
              </a:buClr>
              <a:defRPr/>
            </a:pPr>
            <a:endParaRPr lang="en-US" altLang="zh-CN" sz="2000" dirty="0">
              <a:solidFill>
                <a:srgbClr val="333333"/>
              </a:solidFill>
              <a:latin typeface="Arial" panose="020B0604020202020204" pitchFamily="34" charset="0"/>
              <a:cs typeface="Arial" panose="020B0604020202020204" pitchFamily="34" charset="0"/>
            </a:endParaRPr>
          </a:p>
          <a:p>
            <a:pPr marL="342900" indent="-342900" defTabSz="914400">
              <a:buClr>
                <a:schemeClr val="accent2"/>
              </a:buClr>
              <a:buFont typeface="Wingdings" panose="05000000000000000000" pitchFamily="2" charset="2"/>
              <a:buChar char="n"/>
              <a:defRPr/>
            </a:pPr>
            <a:r>
              <a:rPr lang="en-US" altLang="zh-CN" sz="2000" dirty="0">
                <a:solidFill>
                  <a:srgbClr val="333333"/>
                </a:solidFill>
                <a:latin typeface="Arial" panose="020B0604020202020204" pitchFamily="34" charset="0"/>
                <a:cs typeface="Arial" panose="020B0604020202020204" pitchFamily="34" charset="0"/>
              </a:rPr>
              <a:t>Components of the Environment: State; action; reward</a:t>
            </a:r>
          </a:p>
          <a:p>
            <a:pPr marL="342900" indent="-342900" defTabSz="914400">
              <a:buClr>
                <a:schemeClr val="accent2"/>
              </a:buClr>
              <a:buFont typeface="Wingdings" panose="05000000000000000000" pitchFamily="2" charset="2"/>
              <a:buChar char="n"/>
              <a:defRPr/>
            </a:pPr>
            <a:r>
              <a:rPr lang="en-US" altLang="zh-CN" sz="2000" b="0" i="0" dirty="0">
                <a:solidFill>
                  <a:srgbClr val="374151"/>
                </a:solidFill>
                <a:effectLst/>
                <a:latin typeface="-apple-system"/>
              </a:rPr>
              <a:t>By constructing different environments, </a:t>
            </a:r>
          </a:p>
          <a:p>
            <a:pPr defTabSz="914400">
              <a:buClr>
                <a:schemeClr val="accent2"/>
              </a:buClr>
              <a:defRPr/>
            </a:pPr>
            <a:r>
              <a:rPr lang="en-US" altLang="zh-CN" sz="2000" dirty="0">
                <a:solidFill>
                  <a:srgbClr val="374151"/>
                </a:solidFill>
                <a:latin typeface="-apple-system"/>
              </a:rPr>
              <a:t>      </a:t>
            </a:r>
            <a:r>
              <a:rPr lang="en-US" altLang="zh-CN" sz="2000" b="0" i="0" dirty="0">
                <a:solidFill>
                  <a:srgbClr val="374151"/>
                </a:solidFill>
                <a:effectLst/>
                <a:latin typeface="-apple-system"/>
              </a:rPr>
              <a:t>RL can handle any complex control problem.</a:t>
            </a:r>
          </a:p>
          <a:p>
            <a:pPr defTabSz="914400">
              <a:buClr>
                <a:schemeClr val="accent2"/>
              </a:buClr>
              <a:defRPr/>
            </a:pPr>
            <a:endParaRPr lang="en-US" altLang="zh-CN" sz="2000" dirty="0">
              <a:solidFill>
                <a:srgbClr val="374151"/>
              </a:solidFill>
              <a:latin typeface="-apple-system"/>
              <a:cs typeface="Arial" panose="020B0604020202020204" pitchFamily="34" charset="0"/>
            </a:endParaRPr>
          </a:p>
          <a:p>
            <a:pPr defTabSz="914400">
              <a:buClr>
                <a:schemeClr val="accent2"/>
              </a:buClr>
              <a:defRPr/>
            </a:pPr>
            <a:r>
              <a:rPr lang="en-US" altLang="zh-CN" sz="2000" dirty="0">
                <a:solidFill>
                  <a:srgbClr val="374151"/>
                </a:solidFill>
                <a:latin typeface="-apple-system"/>
                <a:cs typeface="Arial" panose="020B0604020202020204" pitchFamily="34" charset="0"/>
              </a:rPr>
              <a:t>Reward: luminosity</a:t>
            </a:r>
          </a:p>
          <a:p>
            <a:pPr defTabSz="914400">
              <a:buClr>
                <a:schemeClr val="accent2"/>
              </a:buClr>
              <a:defRPr/>
            </a:pPr>
            <a:r>
              <a:rPr lang="en-US" altLang="zh-CN" sz="2000" dirty="0">
                <a:solidFill>
                  <a:srgbClr val="374151"/>
                </a:solidFill>
                <a:latin typeface="-apple-system"/>
                <a:cs typeface="Arial" panose="020B0604020202020204" pitchFamily="34" charset="0"/>
              </a:rPr>
              <a:t>State: state parameters of collider</a:t>
            </a:r>
          </a:p>
          <a:p>
            <a:pPr defTabSz="914400">
              <a:buClr>
                <a:schemeClr val="accent2"/>
              </a:buClr>
              <a:defRPr/>
            </a:pPr>
            <a:r>
              <a:rPr lang="en-US" altLang="zh-CN" sz="2000" dirty="0">
                <a:solidFill>
                  <a:srgbClr val="374151"/>
                </a:solidFill>
                <a:latin typeface="-apple-system"/>
                <a:cs typeface="Arial" panose="020B0604020202020204" pitchFamily="34" charset="0"/>
              </a:rPr>
              <a:t>Action:</a:t>
            </a:r>
            <a:r>
              <a:rPr lang="zh-CN" altLang="en-US" sz="2000" dirty="0">
                <a:solidFill>
                  <a:srgbClr val="374151"/>
                </a:solidFill>
                <a:latin typeface="-apple-system"/>
                <a:cs typeface="Arial" panose="020B0604020202020204" pitchFamily="34" charset="0"/>
              </a:rPr>
              <a:t> </a:t>
            </a:r>
            <a:r>
              <a:rPr lang="en-US" altLang="zh-CN" sz="2000" dirty="0">
                <a:solidFill>
                  <a:srgbClr val="374151"/>
                </a:solidFill>
                <a:latin typeface="-apple-system"/>
                <a:cs typeface="Arial" panose="020B0604020202020204" pitchFamily="34" charset="0"/>
              </a:rPr>
              <a:t>adjust the offset knob</a:t>
            </a:r>
            <a:endParaRPr lang="en-US" altLang="zh-CN" sz="2000" dirty="0">
              <a:solidFill>
                <a:srgbClr val="333333"/>
              </a:solidFill>
              <a:latin typeface="Arial" panose="020B0604020202020204" pitchFamily="34" charset="0"/>
              <a:cs typeface="Arial" panose="020B0604020202020204" pitchFamily="34" charset="0"/>
            </a:endParaRPr>
          </a:p>
        </p:txBody>
      </p:sp>
      <p:pic>
        <p:nvPicPr>
          <p:cNvPr id="4" name="图片 3">
            <a:extLst>
              <a:ext uri="{FF2B5EF4-FFF2-40B4-BE49-F238E27FC236}">
                <a16:creationId xmlns:a16="http://schemas.microsoft.com/office/drawing/2014/main" id="{E98C34B3-8E88-FDCF-A78D-3DAE2BCFC896}"/>
              </a:ext>
            </a:extLst>
          </p:cNvPr>
          <p:cNvPicPr>
            <a:picLocks noChangeAspect="1"/>
          </p:cNvPicPr>
          <p:nvPr/>
        </p:nvPicPr>
        <p:blipFill>
          <a:blip r:embed="rId5"/>
          <a:stretch>
            <a:fillRect/>
          </a:stretch>
        </p:blipFill>
        <p:spPr>
          <a:xfrm>
            <a:off x="1572544" y="1310858"/>
            <a:ext cx="6018962" cy="888118"/>
          </a:xfrm>
          <a:prstGeom prst="rect">
            <a:avLst/>
          </a:prstGeom>
        </p:spPr>
      </p:pic>
      <p:pic>
        <p:nvPicPr>
          <p:cNvPr id="5" name="Picture 8" descr="在这里插入图片描述">
            <a:extLst>
              <a:ext uri="{FF2B5EF4-FFF2-40B4-BE49-F238E27FC236}">
                <a16:creationId xmlns:a16="http://schemas.microsoft.com/office/drawing/2014/main" id="{D978F352-27D1-A5C5-CC7E-BB5CA4DEF1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94087" y="3947999"/>
            <a:ext cx="3088200" cy="2544876"/>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直接箭头连接符 11">
            <a:extLst>
              <a:ext uri="{FF2B5EF4-FFF2-40B4-BE49-F238E27FC236}">
                <a16:creationId xmlns:a16="http://schemas.microsoft.com/office/drawing/2014/main" id="{17E20D41-3A96-BF1D-F084-123F17E29B93}"/>
              </a:ext>
            </a:extLst>
          </p:cNvPr>
          <p:cNvCxnSpPr>
            <a:cxnSpLocks/>
          </p:cNvCxnSpPr>
          <p:nvPr/>
        </p:nvCxnSpPr>
        <p:spPr>
          <a:xfrm>
            <a:off x="3932665" y="5863182"/>
            <a:ext cx="8623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id="{221C8D4D-B8B7-A382-3FB7-4BE1B7E2C67B}"/>
              </a:ext>
            </a:extLst>
          </p:cNvPr>
          <p:cNvSpPr txBox="1"/>
          <p:nvPr/>
        </p:nvSpPr>
        <p:spPr>
          <a:xfrm>
            <a:off x="4889440" y="5540016"/>
            <a:ext cx="2507537" cy="646331"/>
          </a:xfrm>
          <a:prstGeom prst="rect">
            <a:avLst/>
          </a:prstGeom>
          <a:noFill/>
        </p:spPr>
        <p:txBody>
          <a:bodyPr wrap="square">
            <a:spAutoFit/>
          </a:bodyPr>
          <a:lstStyle/>
          <a:p>
            <a:r>
              <a:rPr lang="en-US" altLang="zh-CN" sz="1800" dirty="0">
                <a:solidFill>
                  <a:srgbClr val="374151"/>
                </a:solidFill>
                <a:latin typeface="-apple-system"/>
                <a:cs typeface="Arial" panose="020B0604020202020204" pitchFamily="34" charset="0"/>
              </a:rPr>
              <a:t>Control the</a:t>
            </a:r>
            <a:r>
              <a:rPr lang="zh-CN" altLang="en-US" sz="1800" dirty="0">
                <a:solidFill>
                  <a:srgbClr val="374151"/>
                </a:solidFill>
                <a:latin typeface="-apple-system"/>
                <a:cs typeface="Arial" panose="020B0604020202020204" pitchFamily="34" charset="0"/>
              </a:rPr>
              <a:t> </a:t>
            </a:r>
            <a:r>
              <a:rPr lang="en-US" altLang="zh-CN" sz="1800" dirty="0">
                <a:solidFill>
                  <a:srgbClr val="374151"/>
                </a:solidFill>
                <a:latin typeface="-apple-system"/>
                <a:cs typeface="Arial" panose="020B0604020202020204" pitchFamily="34" charset="0"/>
              </a:rPr>
              <a:t>offset</a:t>
            </a:r>
            <a:r>
              <a:rPr lang="zh-CN" altLang="en-US" sz="1800" dirty="0">
                <a:solidFill>
                  <a:srgbClr val="374151"/>
                </a:solidFill>
                <a:latin typeface="-apple-system"/>
                <a:cs typeface="Arial" panose="020B0604020202020204" pitchFamily="34" charset="0"/>
              </a:rPr>
              <a:t> </a:t>
            </a:r>
            <a:r>
              <a:rPr lang="en-US" altLang="zh-CN" sz="1800" dirty="0">
                <a:solidFill>
                  <a:srgbClr val="374151"/>
                </a:solidFill>
                <a:latin typeface="-apple-system"/>
                <a:cs typeface="Arial" panose="020B0604020202020204" pitchFamily="34" charset="0"/>
              </a:rPr>
              <a:t>knobs</a:t>
            </a:r>
            <a:r>
              <a:rPr lang="zh-CN" altLang="en-US" sz="1800" dirty="0">
                <a:solidFill>
                  <a:srgbClr val="374151"/>
                </a:solidFill>
                <a:latin typeface="-apple-system"/>
                <a:cs typeface="Arial" panose="020B0604020202020204" pitchFamily="34" charset="0"/>
              </a:rPr>
              <a:t> </a:t>
            </a:r>
            <a:endParaRPr lang="en-US" altLang="zh-CN" sz="1800" dirty="0">
              <a:solidFill>
                <a:srgbClr val="374151"/>
              </a:solidFill>
              <a:latin typeface="-apple-system"/>
              <a:cs typeface="Arial" panose="020B0604020202020204" pitchFamily="34" charset="0"/>
            </a:endParaRPr>
          </a:p>
          <a:p>
            <a:r>
              <a:rPr lang="en-US" altLang="zh-CN" sz="1800" dirty="0">
                <a:solidFill>
                  <a:srgbClr val="374151"/>
                </a:solidFill>
                <a:latin typeface="-apple-system"/>
                <a:cs typeface="Arial" panose="020B0604020202020204" pitchFamily="34" charset="0"/>
              </a:rPr>
              <a:t>to</a:t>
            </a:r>
            <a:r>
              <a:rPr lang="zh-CN" altLang="en-US" sz="1800" dirty="0">
                <a:solidFill>
                  <a:srgbClr val="374151"/>
                </a:solidFill>
                <a:latin typeface="-apple-system"/>
                <a:cs typeface="Arial" panose="020B0604020202020204" pitchFamily="34" charset="0"/>
              </a:rPr>
              <a:t> </a:t>
            </a:r>
            <a:r>
              <a:rPr lang="en-US" altLang="zh-CN" sz="1800" dirty="0">
                <a:solidFill>
                  <a:srgbClr val="374151"/>
                </a:solidFill>
                <a:latin typeface="-apple-system"/>
                <a:cs typeface="Arial" panose="020B0604020202020204" pitchFamily="34" charset="0"/>
              </a:rPr>
              <a:t>optimize</a:t>
            </a:r>
            <a:r>
              <a:rPr lang="zh-CN" altLang="en-US" sz="1800" dirty="0">
                <a:solidFill>
                  <a:srgbClr val="374151"/>
                </a:solidFill>
                <a:latin typeface="-apple-system"/>
                <a:cs typeface="Arial" panose="020B0604020202020204" pitchFamily="34" charset="0"/>
              </a:rPr>
              <a:t> </a:t>
            </a:r>
            <a:r>
              <a:rPr lang="en-US" altLang="zh-CN" sz="1800" dirty="0">
                <a:solidFill>
                  <a:srgbClr val="374151"/>
                </a:solidFill>
                <a:latin typeface="-apple-system"/>
                <a:cs typeface="Arial" panose="020B0604020202020204" pitchFamily="34" charset="0"/>
              </a:rPr>
              <a:t>luminosity</a:t>
            </a:r>
            <a:endParaRPr lang="zh-CN" altLang="en-US" dirty="0"/>
          </a:p>
        </p:txBody>
      </p:sp>
    </p:spTree>
    <p:extLst>
      <p:ext uri="{BB962C8B-B14F-4D97-AF65-F5344CB8AC3E}">
        <p14:creationId xmlns:p14="http://schemas.microsoft.com/office/powerpoint/2010/main" val="988677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037A8D-B211-71A5-F2BF-C6FF77FBAD08}"/>
            </a:ext>
          </a:extLst>
        </p:cNvPr>
        <p:cNvGrpSpPr/>
        <p:nvPr/>
      </p:nvGrpSpPr>
      <p:grpSpPr>
        <a:xfrm>
          <a:off x="0" y="0"/>
          <a:ext cx="0" cy="0"/>
          <a:chOff x="0" y="0"/>
          <a:chExt cx="0" cy="0"/>
        </a:xfrm>
      </p:grpSpPr>
      <p:sp>
        <p:nvSpPr>
          <p:cNvPr id="9" name="页脚占位符 8">
            <a:extLst>
              <a:ext uri="{FF2B5EF4-FFF2-40B4-BE49-F238E27FC236}">
                <a16:creationId xmlns:a16="http://schemas.microsoft.com/office/drawing/2014/main" id="{B8836DD0-0216-2A80-65F1-EB935046678C}"/>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B816F6CE-6F5E-2397-7A4D-D1C6036C7431}"/>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8</a:t>
            </a:fld>
            <a:endParaRPr lang="zh-CN" altLang="en-US" dirty="0"/>
          </a:p>
        </p:txBody>
      </p:sp>
      <p:pic>
        <p:nvPicPr>
          <p:cNvPr id="2" name="Picture 8" descr="中科院高能物理研究所教育处">
            <a:extLst>
              <a:ext uri="{FF2B5EF4-FFF2-40B4-BE49-F238E27FC236}">
                <a16:creationId xmlns:a16="http://schemas.microsoft.com/office/drawing/2014/main" id="{8AC0B92D-2B84-B656-2D69-D5C82DF3166B}"/>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0710215" y="16756"/>
            <a:ext cx="1481785" cy="838939"/>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1D1C0DED-82B2-51D7-5F07-703246D5EB8C}"/>
              </a:ext>
            </a:extLst>
          </p:cNvPr>
          <p:cNvCxnSpPr>
            <a:cxnSpLocks/>
          </p:cNvCxnSpPr>
          <p:nvPr/>
        </p:nvCxnSpPr>
        <p:spPr>
          <a:xfrm>
            <a:off x="159503" y="702657"/>
            <a:ext cx="10417057"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0C99218E-F806-FC59-5E77-4C2FA1B561D2}"/>
              </a:ext>
            </a:extLst>
          </p:cNvPr>
          <p:cNvSpPr txBox="1">
            <a:spLocks/>
          </p:cNvSpPr>
          <p:nvPr/>
        </p:nvSpPr>
        <p:spPr>
          <a:xfrm>
            <a:off x="159503" y="94456"/>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Reinforcement learning</a:t>
            </a:r>
          </a:p>
        </p:txBody>
      </p:sp>
      <p:sp>
        <p:nvSpPr>
          <p:cNvPr id="13" name="文本框 12">
            <a:extLst>
              <a:ext uri="{FF2B5EF4-FFF2-40B4-BE49-F238E27FC236}">
                <a16:creationId xmlns:a16="http://schemas.microsoft.com/office/drawing/2014/main" id="{F1612E34-D53F-B88D-D836-066925A7968D}"/>
              </a:ext>
            </a:extLst>
          </p:cNvPr>
          <p:cNvSpPr txBox="1"/>
          <p:nvPr/>
        </p:nvSpPr>
        <p:spPr>
          <a:xfrm>
            <a:off x="233680" y="772782"/>
            <a:ext cx="11958320" cy="400110"/>
          </a:xfrm>
          <a:prstGeom prst="rect">
            <a:avLst/>
          </a:prstGeom>
          <a:noFill/>
        </p:spPr>
        <p:txBody>
          <a:bodyPr wrap="square" rtlCol="0">
            <a:spAutoFit/>
          </a:bodyPr>
          <a:lstStyle/>
          <a:p>
            <a:pPr marL="342900" indent="-342900" defTabSz="914400">
              <a:buClr>
                <a:schemeClr val="accent2"/>
              </a:buClr>
              <a:buFont typeface="Wingdings" panose="05000000000000000000" pitchFamily="2" charset="2"/>
              <a:buChar char="n"/>
              <a:defRPr/>
            </a:pPr>
            <a:r>
              <a:rPr kumimoji="0" lang="en-US" altLang="zh-CN"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RL for real colliders:</a:t>
            </a:r>
            <a:endParaRPr lang="en-US" altLang="zh-CN" sz="2000" dirty="0">
              <a:solidFill>
                <a:srgbClr val="333333"/>
              </a:solidFill>
              <a:latin typeface="Arial" panose="020B0604020202020204" pitchFamily="34" charset="0"/>
              <a:cs typeface="Arial" panose="020B0604020202020204" pitchFamily="34" charset="0"/>
            </a:endParaRPr>
          </a:p>
        </p:txBody>
      </p:sp>
      <p:pic>
        <p:nvPicPr>
          <p:cNvPr id="22" name="图片 21">
            <a:extLst>
              <a:ext uri="{FF2B5EF4-FFF2-40B4-BE49-F238E27FC236}">
                <a16:creationId xmlns:a16="http://schemas.microsoft.com/office/drawing/2014/main" id="{B4456DCC-FAD5-339F-C9B3-522633084E9A}"/>
              </a:ext>
            </a:extLst>
          </p:cNvPr>
          <p:cNvPicPr>
            <a:picLocks noChangeAspect="1"/>
          </p:cNvPicPr>
          <p:nvPr/>
        </p:nvPicPr>
        <p:blipFill>
          <a:blip r:embed="rId5"/>
          <a:stretch>
            <a:fillRect/>
          </a:stretch>
        </p:blipFill>
        <p:spPr>
          <a:xfrm>
            <a:off x="912205" y="4802202"/>
            <a:ext cx="2910011" cy="1501801"/>
          </a:xfrm>
          <a:prstGeom prst="rect">
            <a:avLst/>
          </a:prstGeom>
        </p:spPr>
      </p:pic>
      <p:pic>
        <p:nvPicPr>
          <p:cNvPr id="23" name="图片 22">
            <a:extLst>
              <a:ext uri="{FF2B5EF4-FFF2-40B4-BE49-F238E27FC236}">
                <a16:creationId xmlns:a16="http://schemas.microsoft.com/office/drawing/2014/main" id="{5418EFCE-29E6-8FD7-4027-4DC29EDDCE62}"/>
              </a:ext>
            </a:extLst>
          </p:cNvPr>
          <p:cNvPicPr>
            <a:picLocks noChangeAspect="1"/>
          </p:cNvPicPr>
          <p:nvPr/>
        </p:nvPicPr>
        <p:blipFill>
          <a:blip r:embed="rId6"/>
          <a:stretch>
            <a:fillRect/>
          </a:stretch>
        </p:blipFill>
        <p:spPr>
          <a:xfrm>
            <a:off x="570570" y="3190383"/>
            <a:ext cx="3699939" cy="1466503"/>
          </a:xfrm>
          <a:prstGeom prst="rect">
            <a:avLst/>
          </a:prstGeom>
        </p:spPr>
      </p:pic>
      <p:pic>
        <p:nvPicPr>
          <p:cNvPr id="29" name="图形 28" descr="复选标记">
            <a:extLst>
              <a:ext uri="{FF2B5EF4-FFF2-40B4-BE49-F238E27FC236}">
                <a16:creationId xmlns:a16="http://schemas.microsoft.com/office/drawing/2014/main" id="{FB098F67-ACAF-DC2E-1CF8-C95E89DA2DF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223490" y="5495090"/>
            <a:ext cx="840581" cy="840581"/>
          </a:xfrm>
          <a:prstGeom prst="rect">
            <a:avLst/>
          </a:prstGeom>
        </p:spPr>
      </p:pic>
      <p:pic>
        <p:nvPicPr>
          <p:cNvPr id="31" name="图形 30" descr="关闭">
            <a:extLst>
              <a:ext uri="{FF2B5EF4-FFF2-40B4-BE49-F238E27FC236}">
                <a16:creationId xmlns:a16="http://schemas.microsoft.com/office/drawing/2014/main" id="{D9880966-F836-48E5-0902-DEBE8F433D7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219155" y="4205296"/>
            <a:ext cx="811933" cy="811933"/>
          </a:xfrm>
          <a:prstGeom prst="rect">
            <a:avLst/>
          </a:prstGeom>
        </p:spPr>
      </p:pic>
      <p:pic>
        <p:nvPicPr>
          <p:cNvPr id="32" name="图片 31">
            <a:extLst>
              <a:ext uri="{FF2B5EF4-FFF2-40B4-BE49-F238E27FC236}">
                <a16:creationId xmlns:a16="http://schemas.microsoft.com/office/drawing/2014/main" id="{82177444-B9AF-FDA1-43D9-1B4E948234D4}"/>
              </a:ext>
            </a:extLst>
          </p:cNvPr>
          <p:cNvPicPr>
            <a:picLocks noChangeAspect="1"/>
          </p:cNvPicPr>
          <p:nvPr/>
        </p:nvPicPr>
        <p:blipFill>
          <a:blip r:embed="rId11"/>
          <a:stretch>
            <a:fillRect/>
          </a:stretch>
        </p:blipFill>
        <p:spPr>
          <a:xfrm>
            <a:off x="5428027" y="3026677"/>
            <a:ext cx="6249407" cy="3378508"/>
          </a:xfrm>
          <a:prstGeom prst="rect">
            <a:avLst/>
          </a:prstGeom>
        </p:spPr>
      </p:pic>
      <p:sp>
        <p:nvSpPr>
          <p:cNvPr id="33" name="椭圆 32">
            <a:extLst>
              <a:ext uri="{FF2B5EF4-FFF2-40B4-BE49-F238E27FC236}">
                <a16:creationId xmlns:a16="http://schemas.microsoft.com/office/drawing/2014/main" id="{BBF501EB-B3EE-BF45-0235-097B39FD04C3}"/>
              </a:ext>
            </a:extLst>
          </p:cNvPr>
          <p:cNvSpPr/>
          <p:nvPr/>
        </p:nvSpPr>
        <p:spPr>
          <a:xfrm>
            <a:off x="7378245" y="4431571"/>
            <a:ext cx="938020" cy="585658"/>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
        <p:nvSpPr>
          <p:cNvPr id="7" name="文本框 6">
            <a:extLst>
              <a:ext uri="{FF2B5EF4-FFF2-40B4-BE49-F238E27FC236}">
                <a16:creationId xmlns:a16="http://schemas.microsoft.com/office/drawing/2014/main" id="{7364F8A6-EF6D-26C9-3C9E-F75FCBBF1C96}"/>
              </a:ext>
            </a:extLst>
          </p:cNvPr>
          <p:cNvSpPr txBox="1"/>
          <p:nvPr/>
        </p:nvSpPr>
        <p:spPr>
          <a:xfrm>
            <a:off x="570570" y="1151850"/>
            <a:ext cx="10201507" cy="1754326"/>
          </a:xfrm>
          <a:prstGeom prst="rect">
            <a:avLst/>
          </a:prstGeom>
          <a:noFill/>
        </p:spPr>
        <p:txBody>
          <a:bodyPr wrap="square">
            <a:spAutoFit/>
          </a:bodyPr>
          <a:lstStyle/>
          <a:p>
            <a:pPr marL="285750" indent="-285750">
              <a:buFont typeface="Arial" panose="020B0604020202020204" pitchFamily="34" charset="0"/>
              <a:buChar char="•"/>
            </a:pPr>
            <a:r>
              <a:rPr lang="en-US" altLang="zh-CN" dirty="0">
                <a:solidFill>
                  <a:srgbClr val="374151"/>
                </a:solidFill>
                <a:latin typeface="-apple-system"/>
              </a:rPr>
              <a:t>R</a:t>
            </a:r>
            <a:r>
              <a:rPr lang="en-US" altLang="zh-CN" b="0" i="0" dirty="0">
                <a:solidFill>
                  <a:srgbClr val="374151"/>
                </a:solidFill>
                <a:effectLst/>
                <a:latin typeface="-apple-system"/>
              </a:rPr>
              <a:t>eal machines are subject to various errors and deviations,  m</a:t>
            </a:r>
            <a:r>
              <a:rPr lang="en-US" altLang="zh-CN" dirty="0">
                <a:solidFill>
                  <a:srgbClr val="374151"/>
                </a:solidFill>
                <a:latin typeface="-apple-system"/>
              </a:rPr>
              <a:t>achine </a:t>
            </a:r>
            <a:r>
              <a:rPr lang="en-US" altLang="zh-CN" b="0" i="0" dirty="0">
                <a:solidFill>
                  <a:srgbClr val="374151"/>
                </a:solidFill>
                <a:effectLst/>
                <a:latin typeface="-apple-system"/>
              </a:rPr>
              <a:t>states will inevitably change gradually over time,  so the environment cannot remain as stable as in a simulated environment.</a:t>
            </a:r>
          </a:p>
          <a:p>
            <a:pPr marL="285750" indent="-285750">
              <a:buFont typeface="Arial" panose="020B0604020202020204" pitchFamily="34" charset="0"/>
              <a:buChar char="•"/>
            </a:pPr>
            <a:r>
              <a:rPr lang="en-US" altLang="zh-CN" b="0" i="0" dirty="0">
                <a:solidFill>
                  <a:srgbClr val="374151"/>
                </a:solidFill>
                <a:effectLst/>
                <a:latin typeface="-apple-system"/>
              </a:rPr>
              <a:t>Interacting with real machines is time-consuming, cannot provide massive amounts of training data as quickly as simulated environments.</a:t>
            </a:r>
          </a:p>
          <a:p>
            <a:pPr marL="285750" indent="-285750">
              <a:buFont typeface="Arial" panose="020B0604020202020204" pitchFamily="34" charset="0"/>
              <a:buChar char="•"/>
            </a:pPr>
            <a:endParaRPr lang="en-US" altLang="zh-CN" dirty="0">
              <a:solidFill>
                <a:srgbClr val="374151"/>
              </a:solidFill>
              <a:latin typeface="-apple-system"/>
            </a:endParaRPr>
          </a:p>
          <a:p>
            <a:pPr marL="285750" indent="-285750">
              <a:buFont typeface="Arial" panose="020B0604020202020204" pitchFamily="34" charset="0"/>
              <a:buChar char="•"/>
            </a:pPr>
            <a:r>
              <a:rPr lang="en-US" altLang="zh-CN" b="0" i="0" dirty="0">
                <a:solidFill>
                  <a:srgbClr val="374151"/>
                </a:solidFill>
                <a:effectLst/>
                <a:latin typeface="-apple-system"/>
              </a:rPr>
              <a:t>strong adaptability;   high data efficiency</a:t>
            </a:r>
            <a:endParaRPr lang="zh-CN" altLang="en-US" dirty="0"/>
          </a:p>
        </p:txBody>
      </p:sp>
      <p:pic>
        <p:nvPicPr>
          <p:cNvPr id="14" name="图片 13" descr="图表&#10;&#10;AI 生成的内容可能不正确。">
            <a:extLst>
              <a:ext uri="{FF2B5EF4-FFF2-40B4-BE49-F238E27FC236}">
                <a16:creationId xmlns:a16="http://schemas.microsoft.com/office/drawing/2014/main" id="{A131DA97-D6F7-05AB-6495-7C75217E6B8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59366" y="3202331"/>
            <a:ext cx="4870192" cy="3092117"/>
          </a:xfrm>
          <a:prstGeom prst="rect">
            <a:avLst/>
          </a:prstGeom>
        </p:spPr>
      </p:pic>
    </p:spTree>
    <p:extLst>
      <p:ext uri="{BB962C8B-B14F-4D97-AF65-F5344CB8AC3E}">
        <p14:creationId xmlns:p14="http://schemas.microsoft.com/office/powerpoint/2010/main" val="3538767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图片 79">
            <a:extLst>
              <a:ext uri="{FF2B5EF4-FFF2-40B4-BE49-F238E27FC236}">
                <a16:creationId xmlns:a16="http://schemas.microsoft.com/office/drawing/2014/main" id="{6B7CB398-97E5-EB9A-2D4A-D51E21218829}"/>
              </a:ext>
            </a:extLst>
          </p:cNvPr>
          <p:cNvPicPr>
            <a:picLocks noChangeAspect="1"/>
          </p:cNvPicPr>
          <p:nvPr/>
        </p:nvPicPr>
        <p:blipFill>
          <a:blip r:embed="rId3"/>
          <a:stretch>
            <a:fillRect/>
          </a:stretch>
        </p:blipFill>
        <p:spPr>
          <a:xfrm>
            <a:off x="3260112" y="3316783"/>
            <a:ext cx="8616202" cy="3261598"/>
          </a:xfrm>
          <a:prstGeom prst="rect">
            <a:avLst/>
          </a:prstGeom>
        </p:spPr>
      </p:pic>
      <p:sp>
        <p:nvSpPr>
          <p:cNvPr id="9" name="页脚占位符 8">
            <a:extLst>
              <a:ext uri="{FF2B5EF4-FFF2-40B4-BE49-F238E27FC236}">
                <a16:creationId xmlns:a16="http://schemas.microsoft.com/office/drawing/2014/main" id="{8831466E-DB88-691B-7436-73F067A34737}"/>
              </a:ext>
            </a:extLst>
          </p:cNvPr>
          <p:cNvSpPr>
            <a:spLocks noGrp="1"/>
          </p:cNvSpPr>
          <p:nvPr>
            <p:ph type="ftr" sz="quarter" idx="11"/>
          </p:nvPr>
        </p:nvSpPr>
        <p:spPr>
          <a:xfrm>
            <a:off x="7943756" y="6492875"/>
            <a:ext cx="4114800" cy="365125"/>
          </a:xfrm>
        </p:spPr>
        <p:txBody>
          <a:bodyPr/>
          <a:lstStyle/>
          <a:p>
            <a:r>
              <a:rPr lang="en-US" altLang="zh-CN" dirty="0"/>
              <a:t>Jiaqi Fan, Institute of High Energy Physics(IHEP)</a:t>
            </a:r>
            <a:endParaRPr lang="zh-CN" altLang="en-US" dirty="0"/>
          </a:p>
        </p:txBody>
      </p:sp>
      <p:sp>
        <p:nvSpPr>
          <p:cNvPr id="10" name="灯片编号占位符 9">
            <a:extLst>
              <a:ext uri="{FF2B5EF4-FFF2-40B4-BE49-F238E27FC236}">
                <a16:creationId xmlns:a16="http://schemas.microsoft.com/office/drawing/2014/main" id="{34E35790-06A5-1810-24FE-B94BB55D6775}"/>
              </a:ext>
            </a:extLst>
          </p:cNvPr>
          <p:cNvSpPr>
            <a:spLocks noGrp="1"/>
          </p:cNvSpPr>
          <p:nvPr>
            <p:ph type="sldNum" sz="quarter" idx="12"/>
          </p:nvPr>
        </p:nvSpPr>
        <p:spPr>
          <a:xfrm>
            <a:off x="9448800" y="6492875"/>
            <a:ext cx="2743200" cy="365125"/>
          </a:xfrm>
        </p:spPr>
        <p:txBody>
          <a:bodyPr/>
          <a:lstStyle/>
          <a:p>
            <a:fld id="{608C80BB-7A26-49DC-9499-BD9798AF4734}" type="slidenum">
              <a:rPr lang="zh-CN" altLang="en-US" smtClean="0"/>
              <a:t>9</a:t>
            </a:fld>
            <a:endParaRPr lang="zh-CN" altLang="en-US" dirty="0"/>
          </a:p>
        </p:txBody>
      </p:sp>
      <p:pic>
        <p:nvPicPr>
          <p:cNvPr id="2" name="Picture 8" descr="中科院高能物理研究所教育处">
            <a:extLst>
              <a:ext uri="{FF2B5EF4-FFF2-40B4-BE49-F238E27FC236}">
                <a16:creationId xmlns:a16="http://schemas.microsoft.com/office/drawing/2014/main" id="{B9890555-715D-EE10-D1B7-1E48BD671033}"/>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4667" b="94667" l="0" r="100000">
                        <a14:foregroundMark x1="461" y1="3333" x2="99539" y2="34667"/>
                        <a14:foregroundMark x1="8756" y1="4000" x2="28571" y2="97333"/>
                        <a14:foregroundMark x1="99539" y1="82667" x2="28571" y2="96667"/>
                        <a14:foregroundMark x1="20737" y1="5333" x2="922" y2="72667"/>
                        <a14:foregroundMark x1="922" y1="72667" x2="461" y2="82000"/>
                        <a14:foregroundMark x1="60829" y1="44000" x2="60369" y2="51333"/>
                        <a14:foregroundMark x1="44240" y1="42667" x2="44240" y2="42667"/>
                      </a14:backgroundRemoval>
                    </a14:imgEffect>
                  </a14:imgLayer>
                </a14:imgProps>
              </a:ext>
              <a:ext uri="{28A0092B-C50C-407E-A947-70E740481C1C}">
                <a14:useLocalDpi xmlns:a14="http://schemas.microsoft.com/office/drawing/2010/main" val="0"/>
              </a:ext>
            </a:extLst>
          </a:blip>
          <a:srcRect b="-2259"/>
          <a:stretch/>
        </p:blipFill>
        <p:spPr bwMode="auto">
          <a:xfrm>
            <a:off x="11023600" y="16757"/>
            <a:ext cx="1168400" cy="66151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C4E7764-A0F6-D09D-A011-A6F26C1F4BF9}"/>
              </a:ext>
            </a:extLst>
          </p:cNvPr>
          <p:cNvCxnSpPr>
            <a:cxnSpLocks/>
          </p:cNvCxnSpPr>
          <p:nvPr/>
        </p:nvCxnSpPr>
        <p:spPr>
          <a:xfrm>
            <a:off x="271263" y="648866"/>
            <a:ext cx="10142737" cy="0"/>
          </a:xfrm>
          <a:prstGeom prst="line">
            <a:avLst/>
          </a:prstGeom>
          <a:ln w="19050"/>
        </p:spPr>
        <p:style>
          <a:lnRef idx="1">
            <a:schemeClr val="dk1"/>
          </a:lnRef>
          <a:fillRef idx="0">
            <a:schemeClr val="dk1"/>
          </a:fillRef>
          <a:effectRef idx="0">
            <a:schemeClr val="dk1"/>
          </a:effectRef>
          <a:fontRef idx="minor">
            <a:schemeClr val="tx1"/>
          </a:fontRef>
        </p:style>
      </p:cxnSp>
      <p:sp>
        <p:nvSpPr>
          <p:cNvPr id="11" name="标题 1">
            <a:extLst>
              <a:ext uri="{FF2B5EF4-FFF2-40B4-BE49-F238E27FC236}">
                <a16:creationId xmlns:a16="http://schemas.microsoft.com/office/drawing/2014/main" id="{7F63DA1E-0A15-6205-B1C9-6F846F8D2878}"/>
              </a:ext>
            </a:extLst>
          </p:cNvPr>
          <p:cNvSpPr txBox="1">
            <a:spLocks/>
          </p:cNvSpPr>
          <p:nvPr/>
        </p:nvSpPr>
        <p:spPr>
          <a:xfrm>
            <a:off x="265165" y="0"/>
            <a:ext cx="9408971" cy="6082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zh-CN" sz="4000" dirty="0"/>
              <a:t>Deep Q-Network(DQN)</a:t>
            </a:r>
          </a:p>
        </p:txBody>
      </p:sp>
      <mc:AlternateContent xmlns:mc="http://schemas.openxmlformats.org/markup-compatibility/2006">
        <mc:Choice xmlns:a14="http://schemas.microsoft.com/office/drawing/2010/main" Requires="a14">
          <p:sp>
            <p:nvSpPr>
              <p:cNvPr id="16" name="文本框 15">
                <a:extLst>
                  <a:ext uri="{FF2B5EF4-FFF2-40B4-BE49-F238E27FC236}">
                    <a16:creationId xmlns:a16="http://schemas.microsoft.com/office/drawing/2014/main" id="{9E3FBAA4-C410-7DCD-0291-213CD8077381}"/>
                  </a:ext>
                </a:extLst>
              </p:cNvPr>
              <p:cNvSpPr txBox="1"/>
              <p:nvPr/>
            </p:nvSpPr>
            <p:spPr>
              <a:xfrm>
                <a:off x="199550" y="608201"/>
                <a:ext cx="6373377" cy="3139321"/>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altLang="zh-CN"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For each step:</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US" altLang="zh-CN" dirty="0">
                    <a:solidFill>
                      <a:prstClr val="black"/>
                    </a:solidFill>
                    <a:latin typeface="Arial" panose="020B0604020202020204" pitchFamily="34" charset="0"/>
                    <a:cs typeface="Arial" panose="020B0604020202020204" pitchFamily="34" charset="0"/>
                  </a:rPr>
                  <a:t>Agent receive observation </a:t>
                </a:r>
                <a14:m>
                  <m:oMath xmlns:m="http://schemas.openxmlformats.org/officeDocument/2006/math">
                    <m:sSub>
                      <m:sSubPr>
                        <m:ctrlPr>
                          <a:rPr lang="en-US" altLang="zh-CN" i="1" dirty="0" smtClean="0">
                            <a:solidFill>
                              <a:prstClr val="black"/>
                            </a:solidFill>
                            <a:latin typeface="Cambria Math" panose="02040503050406030204" pitchFamily="18" charset="0"/>
                          </a:rPr>
                        </m:ctrlPr>
                      </m:sSubPr>
                      <m:e>
                        <m:r>
                          <a:rPr lang="en-US" altLang="zh-CN" b="0" i="1" dirty="0" smtClean="0">
                            <a:solidFill>
                              <a:prstClr val="black"/>
                            </a:solidFill>
                            <a:latin typeface="Cambria Math" panose="02040503050406030204" pitchFamily="18" charset="0"/>
                          </a:rPr>
                          <m:t>𝑆</m:t>
                        </m:r>
                      </m:e>
                      <m:sub>
                        <m:r>
                          <a:rPr lang="en-US" altLang="zh-CN" b="0" i="1" dirty="0" smtClean="0">
                            <a:solidFill>
                              <a:prstClr val="black"/>
                            </a:solidFill>
                            <a:latin typeface="Cambria Math" panose="02040503050406030204" pitchFamily="18" charset="0"/>
                          </a:rPr>
                          <m:t>𝑡</m:t>
                        </m:r>
                      </m:sub>
                    </m:sSub>
                  </m:oMath>
                </a14:m>
                <a:endParaRPr lang="en-US" altLang="zh-CN" dirty="0">
                  <a:solidFill>
                    <a:prstClr val="black"/>
                  </a:solidFill>
                  <a:latin typeface="Arial" panose="020B0604020202020204" pitchFamily="34" charset="0"/>
                  <a:cs typeface="Arial" panose="020B0604020202020204" pitchFamily="34" charset="0"/>
                </a:endParaRPr>
              </a:p>
              <a:p>
                <a:pPr marL="457200" lvl="0" indent="-457200" defTabSz="914400">
                  <a:buFont typeface="+mj-lt"/>
                  <a:buAutoNum type="arabicPeriod"/>
                  <a:defRPr/>
                </a:pPr>
                <a:r>
                  <a:rPr kumimoji="0" lang="en-US" altLang="zh-CN"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Calculate </a:t>
                </a:r>
                <a14:m>
                  <m:oMath xmlns:m="http://schemas.openxmlformats.org/officeDocument/2006/math">
                    <m:r>
                      <a:rPr lang="en-US" altLang="zh-CN" b="0" i="1" dirty="0" smtClean="0">
                        <a:solidFill>
                          <a:prstClr val="black"/>
                        </a:solidFill>
                        <a:latin typeface="Cambria Math" panose="02040503050406030204" pitchFamily="18" charset="0"/>
                      </a:rPr>
                      <m:t>𝑄</m:t>
                    </m:r>
                  </m:oMath>
                </a14:m>
                <a:r>
                  <a:rPr kumimoji="0" lang="en-US" altLang="zh-CN"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for each action on </a:t>
                </a:r>
                <a14:m>
                  <m:oMath xmlns:m="http://schemas.openxmlformats.org/officeDocument/2006/math">
                    <m:sSub>
                      <m:sSubPr>
                        <m:ctrlPr>
                          <a:rPr lang="en-US" altLang="zh-CN" i="1" dirty="0">
                            <a:solidFill>
                              <a:prstClr val="black"/>
                            </a:solidFill>
                            <a:latin typeface="Cambria Math" panose="02040503050406030204" pitchFamily="18" charset="0"/>
                          </a:rPr>
                        </m:ctrlPr>
                      </m:sSubPr>
                      <m:e>
                        <m:r>
                          <a:rPr lang="en-US" altLang="zh-CN" i="1" dirty="0">
                            <a:solidFill>
                              <a:prstClr val="black"/>
                            </a:solidFill>
                            <a:latin typeface="Cambria Math" panose="02040503050406030204" pitchFamily="18" charset="0"/>
                          </a:rPr>
                          <m:t>𝑆</m:t>
                        </m:r>
                      </m:e>
                      <m:sub>
                        <m:r>
                          <a:rPr lang="en-US" altLang="zh-CN" i="1" dirty="0">
                            <a:solidFill>
                              <a:prstClr val="black"/>
                            </a:solidFill>
                            <a:latin typeface="Cambria Math" panose="02040503050406030204" pitchFamily="18" charset="0"/>
                          </a:rPr>
                          <m:t>𝑡</m:t>
                        </m:r>
                      </m:sub>
                    </m:sSub>
                  </m:oMath>
                </a14:m>
                <a:endParaRPr kumimoji="0" lang="en-US" altLang="zh-CN"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US" altLang="zh-CN" dirty="0">
                    <a:solidFill>
                      <a:prstClr val="black"/>
                    </a:solidFill>
                    <a:latin typeface="Arial" panose="020B0604020202020204" pitchFamily="34" charset="0"/>
                    <a:cs typeface="Arial" panose="020B0604020202020204" pitchFamily="34" charset="0"/>
                  </a:rPr>
                  <a:t>Choose the action with greatest </a:t>
                </a:r>
                <a14:m>
                  <m:oMath xmlns:m="http://schemas.openxmlformats.org/officeDocument/2006/math">
                    <m:r>
                      <a:rPr lang="en-US" altLang="zh-CN" b="0" i="1" dirty="0" smtClean="0">
                        <a:solidFill>
                          <a:prstClr val="black"/>
                        </a:solidFill>
                        <a:latin typeface="Cambria Math" panose="02040503050406030204" pitchFamily="18" charset="0"/>
                      </a:rPr>
                      <m:t>𝑄</m:t>
                    </m:r>
                  </m:oMath>
                </a14:m>
                <a:r>
                  <a:rPr lang="en-US" altLang="zh-CN" dirty="0">
                    <a:solidFill>
                      <a:prstClr val="black"/>
                    </a:solidFill>
                    <a:latin typeface="Arial" panose="020B0604020202020204" pitchFamily="34" charset="0"/>
                    <a:cs typeface="Arial" panose="020B0604020202020204" pitchFamily="34" charset="0"/>
                  </a:rPr>
                  <a:t>,</a:t>
                </a:r>
                <a:r>
                  <a:rPr lang="zh-CN" altLang="en-US" dirty="0">
                    <a:solidFill>
                      <a:prstClr val="black"/>
                    </a:solidFill>
                    <a:latin typeface="Arial" panose="020B0604020202020204" pitchFamily="34" charset="0"/>
                    <a:cs typeface="Arial" panose="020B0604020202020204" pitchFamily="34" charset="0"/>
                  </a:rPr>
                  <a:t> </a:t>
                </a:r>
                <a:r>
                  <a:rPr lang="en-US" altLang="zh-CN" dirty="0">
                    <a:solidFill>
                      <a:prstClr val="black"/>
                    </a:solidFill>
                    <a:latin typeface="Arial" panose="020B0604020202020204" pitchFamily="34" charset="0"/>
                    <a:cs typeface="Arial" panose="020B0604020202020204" pitchFamily="34" charset="0"/>
                  </a:rPr>
                  <a:t>or choose random actions with a small probability for exploration</a:t>
                </a:r>
              </a:p>
              <a:p>
                <a:pPr marL="457200" indent="-457200" defTabSz="914400">
                  <a:buFont typeface="+mj-lt"/>
                  <a:buAutoNum type="arabicPeriod"/>
                  <a:defRPr/>
                </a:pPr>
                <a:r>
                  <a:rPr lang="en-US" altLang="zh-CN" i="0" dirty="0">
                    <a:solidFill>
                      <a:srgbClr val="333333"/>
                    </a:solidFill>
                    <a:effectLst/>
                    <a:latin typeface="Arial" panose="020B0604020202020204" pitchFamily="34" charset="0"/>
                    <a:cs typeface="Arial" panose="020B0604020202020204" pitchFamily="34" charset="0"/>
                  </a:rPr>
                  <a:t>executes the action and observe new state </a:t>
                </a:r>
                <a14:m>
                  <m:oMath xmlns:m="http://schemas.openxmlformats.org/officeDocument/2006/math">
                    <m:sSub>
                      <m:sSubPr>
                        <m:ctrlPr>
                          <a:rPr lang="en-US" altLang="zh-CN" i="1" smtClean="0">
                            <a:solidFill>
                              <a:srgbClr val="333333"/>
                            </a:solidFill>
                            <a:effectLst/>
                            <a:latin typeface="Cambria Math" panose="02040503050406030204" pitchFamily="18" charset="0"/>
                          </a:rPr>
                        </m:ctrlPr>
                      </m:sSubPr>
                      <m:e>
                        <m:r>
                          <a:rPr lang="en-US" altLang="zh-CN" b="0" i="1" smtClean="0">
                            <a:solidFill>
                              <a:srgbClr val="333333"/>
                            </a:solidFill>
                            <a:effectLst/>
                            <a:latin typeface="Cambria Math" panose="02040503050406030204" pitchFamily="18" charset="0"/>
                          </a:rPr>
                          <m:t>𝑆</m:t>
                        </m:r>
                      </m:e>
                      <m:sub>
                        <m:r>
                          <a:rPr lang="en-US" altLang="zh-CN" b="0" i="1" smtClean="0">
                            <a:solidFill>
                              <a:srgbClr val="333333"/>
                            </a:solidFill>
                            <a:effectLst/>
                            <a:latin typeface="Cambria Math" panose="02040503050406030204" pitchFamily="18" charset="0"/>
                          </a:rPr>
                          <m:t>𝑡</m:t>
                        </m:r>
                        <m:r>
                          <a:rPr lang="en-US" altLang="zh-CN" b="0" i="1" smtClean="0">
                            <a:solidFill>
                              <a:srgbClr val="333333"/>
                            </a:solidFill>
                            <a:effectLst/>
                            <a:latin typeface="Cambria Math" panose="02040503050406030204" pitchFamily="18" charset="0"/>
                          </a:rPr>
                          <m:t>+1</m:t>
                        </m:r>
                      </m:sub>
                    </m:sSub>
                  </m:oMath>
                </a14:m>
                <a:r>
                  <a:rPr lang="en-US" altLang="zh-CN" i="0" dirty="0">
                    <a:solidFill>
                      <a:srgbClr val="333333"/>
                    </a:solidFill>
                    <a:effectLst/>
                    <a:latin typeface="Arial" panose="020B0604020202020204" pitchFamily="34" charset="0"/>
                    <a:cs typeface="Arial" panose="020B0604020202020204" pitchFamily="34" charset="0"/>
                  </a:rPr>
                  <a:t> and reward </a:t>
                </a:r>
                <a14:m>
                  <m:oMath xmlns:m="http://schemas.openxmlformats.org/officeDocument/2006/math">
                    <m:sSub>
                      <m:sSubPr>
                        <m:ctrlPr>
                          <a:rPr lang="en-US" altLang="zh-CN" i="1" smtClean="0">
                            <a:solidFill>
                              <a:srgbClr val="333333"/>
                            </a:solidFill>
                            <a:effectLst/>
                            <a:latin typeface="Cambria Math" panose="02040503050406030204" pitchFamily="18" charset="0"/>
                          </a:rPr>
                        </m:ctrlPr>
                      </m:sSubPr>
                      <m:e>
                        <m:r>
                          <a:rPr lang="en-US" altLang="zh-CN" b="0" i="1" smtClean="0">
                            <a:solidFill>
                              <a:srgbClr val="333333"/>
                            </a:solidFill>
                            <a:effectLst/>
                            <a:latin typeface="Cambria Math" panose="02040503050406030204" pitchFamily="18" charset="0"/>
                          </a:rPr>
                          <m:t>𝑅</m:t>
                        </m:r>
                      </m:e>
                      <m:sub>
                        <m:r>
                          <a:rPr lang="en-US" altLang="zh-CN" b="0" i="1" smtClean="0">
                            <a:solidFill>
                              <a:srgbClr val="333333"/>
                            </a:solidFill>
                            <a:effectLst/>
                            <a:latin typeface="Cambria Math" panose="02040503050406030204" pitchFamily="18" charset="0"/>
                          </a:rPr>
                          <m:t>𝑡</m:t>
                        </m:r>
                      </m:sub>
                    </m:sSub>
                  </m:oMath>
                </a14:m>
                <a:r>
                  <a:rPr lang="en-US" altLang="zh-CN" i="0" dirty="0">
                    <a:solidFill>
                      <a:srgbClr val="333333"/>
                    </a:solidFill>
                    <a:effectLst/>
                    <a:latin typeface="Arial" panose="020B0604020202020204" pitchFamily="34" charset="0"/>
                    <a:cs typeface="Arial" panose="020B0604020202020204" pitchFamily="34" charset="0"/>
                  </a:rPr>
                  <a:t>,</a:t>
                </a:r>
                <a:r>
                  <a:rPr lang="en-US" altLang="zh-CN" dirty="0"/>
                  <a:t> sort </a:t>
                </a:r>
                <a14:m>
                  <m:oMath xmlns:m="http://schemas.openxmlformats.org/officeDocument/2006/math">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𝑆</m:t>
                        </m:r>
                      </m:e>
                      <m:sub>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𝐴</m:t>
                        </m:r>
                      </m:e>
                      <m:sub>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𝑅</m:t>
                        </m:r>
                      </m:e>
                      <m:sub>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𝑆</m:t>
                        </m:r>
                      </m:e>
                      <m:sub>
                        <m:r>
                          <m:rPr>
                            <m:sty m:val="p"/>
                          </m:rPr>
                          <a:rPr lang="en-US" altLang="zh-CN" i="1">
                            <a:latin typeface="Cambria Math" panose="02040503050406030204" pitchFamily="18" charset="0"/>
                          </a:rPr>
                          <m:t>t</m:t>
                        </m:r>
                        <m:r>
                          <a:rPr lang="en-US" altLang="zh-CN" i="1">
                            <a:latin typeface="Cambria Math" panose="02040503050406030204" pitchFamily="18" charset="0"/>
                          </a:rPr>
                          <m:t>+1</m:t>
                        </m:r>
                      </m:sub>
                    </m:sSub>
                    <m:r>
                      <a:rPr lang="en-US" altLang="zh-CN" i="1">
                        <a:latin typeface="Cambria Math" panose="02040503050406030204" pitchFamily="18" charset="0"/>
                      </a:rPr>
                      <m:t>]</m:t>
                    </m:r>
                  </m:oMath>
                </a14:m>
                <a:r>
                  <a:rPr lang="en-US" altLang="zh-CN" i="0" dirty="0">
                    <a:solidFill>
                      <a:srgbClr val="333333"/>
                    </a:solidFill>
                    <a:effectLst/>
                    <a:latin typeface="Arial" panose="020B0604020202020204" pitchFamily="34" charset="0"/>
                    <a:cs typeface="Arial" panose="020B0604020202020204" pitchFamily="34" charset="0"/>
                  </a:rPr>
                  <a:t> into history dataset</a:t>
                </a:r>
              </a:p>
              <a:p>
                <a:pPr marL="457200" indent="-457200" defTabSz="914400">
                  <a:buFont typeface="+mj-lt"/>
                  <a:buAutoNum type="arabicPeriod"/>
                  <a:defRPr/>
                </a:pPr>
                <a:r>
                  <a:rPr lang="en-US" altLang="zh-CN" dirty="0">
                    <a:solidFill>
                      <a:srgbClr val="333333"/>
                    </a:solidFill>
                    <a:latin typeface="Arial" panose="020B0604020202020204" pitchFamily="34" charset="0"/>
                    <a:cs typeface="Arial" panose="020B0604020202020204" pitchFamily="34" charset="0"/>
                  </a:rPr>
                  <a:t>Update NN each </a:t>
                </a:r>
                <a14:m>
                  <m:oMath xmlns:m="http://schemas.openxmlformats.org/officeDocument/2006/math">
                    <m:r>
                      <a:rPr lang="en-US" altLang="zh-CN" i="1" dirty="0" smtClean="0">
                        <a:solidFill>
                          <a:srgbClr val="333333"/>
                        </a:solidFill>
                        <a:latin typeface="Cambria Math" panose="02040503050406030204" pitchFamily="18" charset="0"/>
                        <a:cs typeface="Arial" panose="020B0604020202020204" pitchFamily="34" charset="0"/>
                      </a:rPr>
                      <m:t>𝑁</m:t>
                    </m:r>
                    <m:r>
                      <a:rPr lang="en-US" altLang="zh-CN" b="0" i="1" dirty="0" smtClean="0">
                        <a:solidFill>
                          <a:srgbClr val="333333"/>
                        </a:solidFill>
                        <a:latin typeface="Cambria Math" panose="02040503050406030204" pitchFamily="18" charset="0"/>
                        <a:cs typeface="Arial" panose="020B0604020202020204" pitchFamily="34" charset="0"/>
                      </a:rPr>
                      <m:t> </m:t>
                    </m:r>
                  </m:oMath>
                </a14:m>
                <a:r>
                  <a:rPr lang="en-US" altLang="zh-CN" dirty="0">
                    <a:solidFill>
                      <a:srgbClr val="333333"/>
                    </a:solidFill>
                    <a:latin typeface="Arial" panose="020B0604020202020204" pitchFamily="34" charset="0"/>
                    <a:cs typeface="Arial" panose="020B0604020202020204" pitchFamily="34" charset="0"/>
                  </a:rPr>
                  <a:t>steps with minibatch of </a:t>
                </a:r>
                <a14:m>
                  <m:oMath xmlns:m="http://schemas.openxmlformats.org/officeDocument/2006/math">
                    <m:d>
                      <m:dPr>
                        <m:begChr m:val="["/>
                        <m:endChr m:val="]"/>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𝑆</m:t>
                            </m:r>
                          </m:e>
                          <m:sub>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𝐴</m:t>
                            </m:r>
                          </m:e>
                          <m:sub>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𝑅</m:t>
                            </m:r>
                          </m:e>
                          <m:sub>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𝑆</m:t>
                            </m:r>
                          </m:e>
                          <m:sub>
                            <m:r>
                              <m:rPr>
                                <m:sty m:val="p"/>
                              </m:rPr>
                              <a:rPr lang="en-US" altLang="zh-CN" i="1">
                                <a:latin typeface="Cambria Math" panose="02040503050406030204" pitchFamily="18" charset="0"/>
                              </a:rPr>
                              <m:t>t</m:t>
                            </m:r>
                            <m:r>
                              <a:rPr lang="en-US" altLang="zh-CN" i="1">
                                <a:latin typeface="Cambria Math" panose="02040503050406030204" pitchFamily="18" charset="0"/>
                              </a:rPr>
                              <m:t>+1</m:t>
                            </m:r>
                          </m:sub>
                        </m:sSub>
                      </m:e>
                    </m:d>
                  </m:oMath>
                </a14:m>
                <a:r>
                  <a:rPr lang="en-US" altLang="zh-CN" dirty="0">
                    <a:latin typeface="Arial" panose="020B0604020202020204" pitchFamily="34" charset="0"/>
                    <a:cs typeface="Arial" panose="020B0604020202020204" pitchFamily="34" charset="0"/>
                  </a:rPr>
                  <a:t> sampled from history</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lang="en-US" altLang="zh-CN" i="0" dirty="0">
                  <a:solidFill>
                    <a:srgbClr val="333333"/>
                  </a:solidFill>
                  <a:effectLst/>
                  <a:latin typeface="Arial" panose="020B0604020202020204" pitchFamily="34" charset="0"/>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altLang="zh-CN"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mc:Choice>
        <mc:Fallback>
          <p:sp>
            <p:nvSpPr>
              <p:cNvPr id="16" name="文本框 15">
                <a:extLst>
                  <a:ext uri="{FF2B5EF4-FFF2-40B4-BE49-F238E27FC236}">
                    <a16:creationId xmlns:a16="http://schemas.microsoft.com/office/drawing/2014/main" id="{9E3FBAA4-C410-7DCD-0291-213CD8077381}"/>
                  </a:ext>
                </a:extLst>
              </p:cNvPr>
              <p:cNvSpPr txBox="1">
                <a:spLocks noRot="1" noChangeAspect="1" noMove="1" noResize="1" noEditPoints="1" noAdjustHandles="1" noChangeArrowheads="1" noChangeShapeType="1" noTextEdit="1"/>
              </p:cNvSpPr>
              <p:nvPr/>
            </p:nvSpPr>
            <p:spPr>
              <a:xfrm>
                <a:off x="199550" y="608201"/>
                <a:ext cx="6373377" cy="3139321"/>
              </a:xfrm>
              <a:prstGeom prst="rect">
                <a:avLst/>
              </a:prstGeom>
              <a:blipFill>
                <a:blip r:embed="rId6"/>
                <a:stretch>
                  <a:fillRect l="-861" t="-116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0" name="文本框 69">
                <a:extLst>
                  <a:ext uri="{FF2B5EF4-FFF2-40B4-BE49-F238E27FC236}">
                    <a16:creationId xmlns:a16="http://schemas.microsoft.com/office/drawing/2014/main" id="{A38DD726-8BA6-13E3-221E-C7FB62AAA5CC}"/>
                  </a:ext>
                </a:extLst>
              </p:cNvPr>
              <p:cNvSpPr txBox="1"/>
              <p:nvPr/>
            </p:nvSpPr>
            <p:spPr>
              <a:xfrm>
                <a:off x="6442699" y="2024056"/>
                <a:ext cx="5433615" cy="107830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b="1" dirty="0">
                    <a:solidFill>
                      <a:schemeClr val="tx1"/>
                    </a:solidFill>
                    <a:latin typeface="Arial" panose="020B0604020202020204" pitchFamily="34" charset="0"/>
                    <a:ea typeface="等线" panose="02010600030101010101" pitchFamily="2" charset="-122"/>
                    <a:cs typeface="Arial" panose="020B0604020202020204" pitchFamily="34" charset="0"/>
                  </a:rPr>
                  <a:t>NN update:</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altLang="zh-CN" sz="2000" b="1" i="1" smtClean="0">
                            <a:solidFill>
                              <a:schemeClr val="tx1"/>
                            </a:solidFill>
                            <a:latin typeface="Cambria Math" panose="02040503050406030204" pitchFamily="18" charset="0"/>
                            <a:ea typeface="等线" panose="02010600030101010101" pitchFamily="2" charset="-122"/>
                          </a:rPr>
                        </m:ctrlPr>
                      </m:sSubPr>
                      <m:e>
                        <m:r>
                          <a:rPr lang="en-US" altLang="zh-CN" sz="2000" b="1" i="1" smtClean="0">
                            <a:solidFill>
                              <a:schemeClr val="tx1"/>
                            </a:solidFill>
                            <a:latin typeface="Cambria Math" panose="02040503050406030204" pitchFamily="18" charset="0"/>
                            <a:ea typeface="等线" panose="02010600030101010101" pitchFamily="2" charset="-122"/>
                          </a:rPr>
                          <m:t> </m:t>
                        </m:r>
                        <m:r>
                          <a:rPr lang="en-US" altLang="zh-CN" sz="2000" b="1" i="1" smtClean="0">
                            <a:solidFill>
                              <a:schemeClr val="tx1"/>
                            </a:solidFill>
                            <a:latin typeface="Cambria Math" panose="02040503050406030204" pitchFamily="18" charset="0"/>
                            <a:ea typeface="等线" panose="02010600030101010101" pitchFamily="2" charset="-122"/>
                          </a:rPr>
                          <m:t>𝜽</m:t>
                        </m:r>
                      </m:e>
                      <m:sub>
                        <m:r>
                          <a:rPr lang="en-US" altLang="zh-CN" sz="2000" b="1" i="1" smtClean="0">
                            <a:solidFill>
                              <a:schemeClr val="tx1"/>
                            </a:solidFill>
                            <a:latin typeface="Cambria Math" panose="02040503050406030204" pitchFamily="18" charset="0"/>
                            <a:ea typeface="等线" panose="02010600030101010101" pitchFamily="2" charset="-122"/>
                          </a:rPr>
                          <m:t>𝒕</m:t>
                        </m:r>
                        <m:r>
                          <a:rPr lang="en-US" altLang="zh-CN" sz="2000" b="1" i="1" smtClean="0">
                            <a:solidFill>
                              <a:schemeClr val="tx1"/>
                            </a:solidFill>
                            <a:latin typeface="Cambria Math" panose="02040503050406030204" pitchFamily="18" charset="0"/>
                            <a:ea typeface="等线" panose="02010600030101010101" pitchFamily="2" charset="-122"/>
                          </a:rPr>
                          <m:t>+</m:t>
                        </m:r>
                        <m:r>
                          <a:rPr lang="en-US" altLang="zh-CN" sz="2000" b="1" i="1" smtClean="0">
                            <a:solidFill>
                              <a:schemeClr val="tx1"/>
                            </a:solidFill>
                            <a:latin typeface="Cambria Math" panose="02040503050406030204" pitchFamily="18" charset="0"/>
                            <a:ea typeface="等线" panose="02010600030101010101" pitchFamily="2" charset="-122"/>
                          </a:rPr>
                          <m:t>𝟏</m:t>
                        </m:r>
                      </m:sub>
                    </m:sSub>
                    <m:r>
                      <a:rPr lang="en-US" altLang="zh-CN" sz="2000" b="1" i="1" smtClean="0">
                        <a:solidFill>
                          <a:schemeClr val="tx1"/>
                        </a:solidFill>
                        <a:latin typeface="Cambria Math" panose="02040503050406030204" pitchFamily="18" charset="0"/>
                        <a:ea typeface="等线" panose="02010600030101010101" pitchFamily="2" charset="-122"/>
                      </a:rPr>
                      <m:t>=</m:t>
                    </m:r>
                    <m:sSub>
                      <m:sSubPr>
                        <m:ctrlPr>
                          <a:rPr lang="en-US" altLang="zh-CN" sz="2000" b="1" i="1" smtClean="0">
                            <a:solidFill>
                              <a:schemeClr val="tx1"/>
                            </a:solidFill>
                            <a:latin typeface="Cambria Math" panose="02040503050406030204" pitchFamily="18" charset="0"/>
                            <a:ea typeface="等线" panose="02010600030101010101" pitchFamily="2" charset="-122"/>
                          </a:rPr>
                        </m:ctrlPr>
                      </m:sSubPr>
                      <m:e>
                        <m:r>
                          <a:rPr lang="en-US" altLang="zh-CN" sz="2000" b="1" i="1" smtClean="0">
                            <a:solidFill>
                              <a:schemeClr val="tx1"/>
                            </a:solidFill>
                            <a:latin typeface="Cambria Math" panose="02040503050406030204" pitchFamily="18" charset="0"/>
                            <a:ea typeface="等线" panose="02010600030101010101" pitchFamily="2" charset="-122"/>
                          </a:rPr>
                          <m:t>𝜽</m:t>
                        </m:r>
                      </m:e>
                      <m:sub>
                        <m:r>
                          <a:rPr lang="en-US" altLang="zh-CN" sz="2000" b="1" i="1" smtClean="0">
                            <a:solidFill>
                              <a:schemeClr val="tx1"/>
                            </a:solidFill>
                            <a:latin typeface="Cambria Math" panose="02040503050406030204" pitchFamily="18" charset="0"/>
                            <a:ea typeface="等线" panose="02010600030101010101" pitchFamily="2" charset="-122"/>
                          </a:rPr>
                          <m:t>𝒕</m:t>
                        </m:r>
                      </m:sub>
                    </m:sSub>
                    <m:r>
                      <a:rPr lang="en-US" altLang="zh-CN" sz="2000" b="1" i="1" smtClean="0">
                        <a:solidFill>
                          <a:schemeClr val="tx1"/>
                        </a:solidFill>
                        <a:latin typeface="Cambria Math" panose="02040503050406030204" pitchFamily="18" charset="0"/>
                        <a:ea typeface="等线" panose="02010600030101010101" pitchFamily="2" charset="-122"/>
                      </a:rPr>
                      <m:t>+</m:t>
                    </m:r>
                  </m:oMath>
                </a14:m>
                <a:r>
                  <a:rPr lang="en-US" altLang="zh-CN" sz="2000" b="1" i="1" dirty="0">
                    <a:solidFill>
                      <a:schemeClr val="tx1"/>
                    </a:solidFill>
                    <a:latin typeface="Arial" panose="020B0604020202020204" pitchFamily="34" charset="0"/>
                    <a:ea typeface="等线" panose="02010600030101010101" pitchFamily="2" charset="-122"/>
                    <a:cs typeface="Arial" panose="020B0604020202020204" pitchFamily="34" charset="0"/>
                  </a:rPr>
                  <a:t> </a:t>
                </a:r>
                <a14:m>
                  <m:oMath xmlns:m="http://schemas.openxmlformats.org/officeDocument/2006/math">
                    <m:r>
                      <a:rPr lang="en-US" altLang="zh-CN" sz="2000" b="1" i="1" smtClean="0">
                        <a:solidFill>
                          <a:schemeClr val="tx1"/>
                        </a:solidFill>
                        <a:latin typeface="Cambria Math" panose="02040503050406030204" pitchFamily="18" charset="0"/>
                        <a:ea typeface="等线" panose="02010600030101010101" pitchFamily="2" charset="-122"/>
                      </a:rPr>
                      <m:t>𝒂</m:t>
                    </m:r>
                    <m:r>
                      <a:rPr lang="en-US" altLang="zh-CN" sz="2000" b="1" i="1" smtClean="0">
                        <a:solidFill>
                          <a:schemeClr val="tx1"/>
                        </a:solidFill>
                        <a:latin typeface="Cambria Math" panose="02040503050406030204" pitchFamily="18" charset="0"/>
                        <a:ea typeface="等线" panose="02010600030101010101" pitchFamily="2" charset="-122"/>
                      </a:rPr>
                      <m:t>[</m:t>
                    </m:r>
                    <m:sSub>
                      <m:sSubPr>
                        <m:ctrlPr>
                          <a:rPr lang="en-US" altLang="zh-CN" sz="2000" b="1" i="1" smtClean="0">
                            <a:solidFill>
                              <a:schemeClr val="tx1"/>
                            </a:solidFill>
                            <a:latin typeface="Cambria Math" panose="02040503050406030204" pitchFamily="18" charset="0"/>
                            <a:ea typeface="等线" panose="02010600030101010101" pitchFamily="2" charset="-122"/>
                          </a:rPr>
                        </m:ctrlPr>
                      </m:sSubPr>
                      <m:e>
                        <m:r>
                          <a:rPr lang="en-US" altLang="zh-CN" sz="2000" b="1" i="1" smtClean="0">
                            <a:solidFill>
                              <a:schemeClr val="tx1"/>
                            </a:solidFill>
                            <a:latin typeface="Cambria Math" panose="02040503050406030204" pitchFamily="18" charset="0"/>
                            <a:ea typeface="等线" panose="02010600030101010101" pitchFamily="2" charset="-122"/>
                          </a:rPr>
                          <m:t>𝑹</m:t>
                        </m:r>
                      </m:e>
                      <m:sub>
                        <m:r>
                          <a:rPr lang="en-US" altLang="zh-CN" sz="2000" b="1" i="1" smtClean="0">
                            <a:solidFill>
                              <a:schemeClr val="tx1"/>
                            </a:solidFill>
                            <a:latin typeface="Cambria Math" panose="02040503050406030204" pitchFamily="18" charset="0"/>
                            <a:ea typeface="等线" panose="02010600030101010101" pitchFamily="2" charset="-122"/>
                          </a:rPr>
                          <m:t>𝒕</m:t>
                        </m:r>
                      </m:sub>
                    </m:sSub>
                    <m:r>
                      <a:rPr lang="en-US" altLang="zh-CN" sz="2000" b="1" i="1" smtClean="0">
                        <a:solidFill>
                          <a:schemeClr val="tx1"/>
                        </a:solidFill>
                        <a:latin typeface="Cambria Math" panose="02040503050406030204" pitchFamily="18" charset="0"/>
                        <a:ea typeface="等线" panose="02010600030101010101" pitchFamily="2" charset="-122"/>
                      </a:rPr>
                      <m:t>+</m:t>
                    </m:r>
                    <m:r>
                      <a:rPr lang="en-US" altLang="zh-CN" sz="2000" b="1" i="1" smtClean="0">
                        <a:solidFill>
                          <a:schemeClr val="tx1"/>
                        </a:solidFill>
                        <a:latin typeface="Cambria Math" panose="02040503050406030204" pitchFamily="18" charset="0"/>
                        <a:ea typeface="等线" panose="02010600030101010101" pitchFamily="2" charset="-122"/>
                      </a:rPr>
                      <m:t>𝜸</m:t>
                    </m:r>
                    <m:func>
                      <m:funcPr>
                        <m:ctrlPr>
                          <a:rPr lang="en-US" altLang="zh-CN" sz="2000" b="1" i="1" smtClean="0">
                            <a:solidFill>
                              <a:schemeClr val="tx1"/>
                            </a:solidFill>
                            <a:latin typeface="Cambria Math" panose="02040503050406030204" pitchFamily="18" charset="0"/>
                            <a:ea typeface="等线" panose="02010600030101010101" pitchFamily="2" charset="-122"/>
                          </a:rPr>
                        </m:ctrlPr>
                      </m:funcPr>
                      <m:fName>
                        <m:sSubSup>
                          <m:sSubSupPr>
                            <m:ctrlPr>
                              <a:rPr lang="en-US" altLang="zh-CN" sz="2000" b="1" i="1" smtClean="0">
                                <a:solidFill>
                                  <a:schemeClr val="tx1"/>
                                </a:solidFill>
                                <a:latin typeface="Cambria Math" panose="02040503050406030204" pitchFamily="18" charset="0"/>
                                <a:ea typeface="等线" panose="02010600030101010101" pitchFamily="2" charset="-122"/>
                              </a:rPr>
                            </m:ctrlPr>
                          </m:sSubSupPr>
                          <m:e>
                            <m:r>
                              <a:rPr lang="en-US" altLang="zh-CN" sz="2000" b="1" i="0" smtClean="0">
                                <a:solidFill>
                                  <a:schemeClr val="tx1"/>
                                </a:solidFill>
                                <a:latin typeface="Cambria Math" panose="02040503050406030204" pitchFamily="18" charset="0"/>
                                <a:ea typeface="等线" panose="02010600030101010101" pitchFamily="2" charset="-122"/>
                              </a:rPr>
                              <m:t>𝐦𝐚</m:t>
                            </m:r>
                            <m:r>
                              <a:rPr lang="en-US" altLang="zh-CN" sz="2000" b="1" i="1" smtClean="0">
                                <a:solidFill>
                                  <a:schemeClr val="tx1"/>
                                </a:solidFill>
                                <a:latin typeface="Cambria Math" panose="02040503050406030204" pitchFamily="18" charset="0"/>
                                <a:ea typeface="等线" panose="02010600030101010101" pitchFamily="2" charset="-122"/>
                              </a:rPr>
                              <m:t>𝒙</m:t>
                            </m:r>
                          </m:e>
                          <m:sub>
                            <m:sSub>
                              <m:sSubPr>
                                <m:ctrlPr>
                                  <a:rPr lang="en-US" altLang="zh-CN" sz="2000" b="1" i="1" smtClean="0">
                                    <a:solidFill>
                                      <a:schemeClr val="tx1"/>
                                    </a:solidFill>
                                    <a:latin typeface="Cambria Math" panose="02040503050406030204" pitchFamily="18" charset="0"/>
                                    <a:ea typeface="等线" panose="02010600030101010101" pitchFamily="2" charset="-122"/>
                                  </a:rPr>
                                </m:ctrlPr>
                              </m:sSubPr>
                              <m:e>
                                <m:r>
                                  <a:rPr lang="en-US" altLang="zh-CN" sz="2000" b="1" i="1" smtClean="0">
                                    <a:solidFill>
                                      <a:schemeClr val="tx1"/>
                                    </a:solidFill>
                                    <a:latin typeface="Cambria Math" panose="02040503050406030204" pitchFamily="18" charset="0"/>
                                    <a:ea typeface="等线" panose="02010600030101010101" pitchFamily="2" charset="-122"/>
                                  </a:rPr>
                                  <m:t>𝒂</m:t>
                                </m:r>
                              </m:e>
                              <m:sub>
                                <m:r>
                                  <a:rPr lang="en-US" altLang="zh-CN" sz="2000" b="1" i="1" smtClean="0">
                                    <a:solidFill>
                                      <a:schemeClr val="tx1"/>
                                    </a:solidFill>
                                    <a:latin typeface="Cambria Math" panose="02040503050406030204" pitchFamily="18" charset="0"/>
                                    <a:ea typeface="等线" panose="02010600030101010101" pitchFamily="2" charset="-122"/>
                                  </a:rPr>
                                  <m:t>𝒕</m:t>
                                </m:r>
                                <m:r>
                                  <a:rPr lang="en-US" altLang="zh-CN" sz="2000" b="1" i="1" smtClean="0">
                                    <a:solidFill>
                                      <a:schemeClr val="tx1"/>
                                    </a:solidFill>
                                    <a:latin typeface="Cambria Math" panose="02040503050406030204" pitchFamily="18" charset="0"/>
                                    <a:ea typeface="等线" panose="02010600030101010101" pitchFamily="2" charset="-122"/>
                                  </a:rPr>
                                  <m:t>+</m:t>
                                </m:r>
                                <m:r>
                                  <a:rPr lang="en-US" altLang="zh-CN" sz="2000" b="1" i="1" smtClean="0">
                                    <a:solidFill>
                                      <a:schemeClr val="tx1"/>
                                    </a:solidFill>
                                    <a:latin typeface="Cambria Math" panose="02040503050406030204" pitchFamily="18" charset="0"/>
                                    <a:ea typeface="等线" panose="02010600030101010101" pitchFamily="2" charset="-122"/>
                                  </a:rPr>
                                  <m:t>𝟏</m:t>
                                </m:r>
                              </m:sub>
                            </m:sSub>
                          </m:sub>
                          <m:sup/>
                        </m:sSubSup>
                      </m:fName>
                      <m:e>
                        <m:r>
                          <a:rPr lang="en-US" altLang="zh-CN" sz="2000" b="1" i="1" smtClean="0">
                            <a:solidFill>
                              <a:schemeClr val="tx1"/>
                            </a:solidFill>
                            <a:latin typeface="Cambria Math" panose="02040503050406030204" pitchFamily="18" charset="0"/>
                            <a:ea typeface="等线" panose="02010600030101010101" pitchFamily="2" charset="-122"/>
                          </a:rPr>
                          <m:t>𝑸</m:t>
                        </m:r>
                        <m:d>
                          <m:dPr>
                            <m:ctrlPr>
                              <a:rPr lang="en-US" altLang="zh-CN" sz="2000" b="1" i="1" smtClean="0">
                                <a:solidFill>
                                  <a:schemeClr val="tx1"/>
                                </a:solidFill>
                                <a:latin typeface="Cambria Math" panose="02040503050406030204" pitchFamily="18" charset="0"/>
                                <a:ea typeface="等线" panose="02010600030101010101" pitchFamily="2" charset="-122"/>
                              </a:rPr>
                            </m:ctrlPr>
                          </m:dPr>
                          <m:e>
                            <m:sSub>
                              <m:sSubPr>
                                <m:ctrlPr>
                                  <a:rPr lang="en-US" altLang="zh-CN" sz="2000" b="1" i="1" smtClean="0">
                                    <a:solidFill>
                                      <a:schemeClr val="tx1"/>
                                    </a:solidFill>
                                    <a:latin typeface="Cambria Math" panose="02040503050406030204" pitchFamily="18" charset="0"/>
                                    <a:ea typeface="等线" panose="02010600030101010101" pitchFamily="2" charset="-122"/>
                                  </a:rPr>
                                </m:ctrlPr>
                              </m:sSubPr>
                              <m:e>
                                <m:r>
                                  <a:rPr lang="en-US" altLang="zh-CN" sz="2000" b="1" i="1" smtClean="0">
                                    <a:solidFill>
                                      <a:schemeClr val="tx1"/>
                                    </a:solidFill>
                                    <a:latin typeface="Cambria Math" panose="02040503050406030204" pitchFamily="18" charset="0"/>
                                    <a:ea typeface="等线" panose="02010600030101010101" pitchFamily="2" charset="-122"/>
                                  </a:rPr>
                                  <m:t>𝒔</m:t>
                                </m:r>
                              </m:e>
                              <m:sub>
                                <m:r>
                                  <a:rPr lang="en-US" altLang="zh-CN" sz="2000" b="1" i="1" smtClean="0">
                                    <a:solidFill>
                                      <a:schemeClr val="tx1"/>
                                    </a:solidFill>
                                    <a:latin typeface="Cambria Math" panose="02040503050406030204" pitchFamily="18" charset="0"/>
                                    <a:ea typeface="等线" panose="02010600030101010101" pitchFamily="2" charset="-122"/>
                                  </a:rPr>
                                  <m:t>𝒕</m:t>
                                </m:r>
                                <m:r>
                                  <a:rPr lang="en-US" altLang="zh-CN" sz="2000" b="1" i="1" smtClean="0">
                                    <a:solidFill>
                                      <a:schemeClr val="tx1"/>
                                    </a:solidFill>
                                    <a:latin typeface="Cambria Math" panose="02040503050406030204" pitchFamily="18" charset="0"/>
                                    <a:ea typeface="等线" panose="02010600030101010101" pitchFamily="2" charset="-122"/>
                                  </a:rPr>
                                  <m:t>+</m:t>
                                </m:r>
                                <m:r>
                                  <a:rPr lang="en-US" altLang="zh-CN" sz="2000" b="1" i="1" smtClean="0">
                                    <a:solidFill>
                                      <a:schemeClr val="tx1"/>
                                    </a:solidFill>
                                    <a:latin typeface="Cambria Math" panose="02040503050406030204" pitchFamily="18" charset="0"/>
                                    <a:ea typeface="等线" panose="02010600030101010101" pitchFamily="2" charset="-122"/>
                                  </a:rPr>
                                  <m:t>𝟏</m:t>
                                </m:r>
                              </m:sub>
                            </m:sSub>
                            <m:r>
                              <a:rPr lang="en-US" altLang="zh-CN" sz="2000" b="1" i="1" smtClean="0">
                                <a:solidFill>
                                  <a:schemeClr val="tx1"/>
                                </a:solidFill>
                                <a:latin typeface="Cambria Math" panose="02040503050406030204" pitchFamily="18" charset="0"/>
                                <a:ea typeface="等线" panose="02010600030101010101" pitchFamily="2" charset="-122"/>
                              </a:rPr>
                              <m:t>,</m:t>
                            </m:r>
                            <m:sSub>
                              <m:sSubPr>
                                <m:ctrlPr>
                                  <a:rPr lang="en-US" altLang="zh-CN" sz="2000" b="1" i="1" smtClean="0">
                                    <a:solidFill>
                                      <a:schemeClr val="tx1"/>
                                    </a:solidFill>
                                    <a:latin typeface="Cambria Math" panose="02040503050406030204" pitchFamily="18" charset="0"/>
                                    <a:ea typeface="等线" panose="02010600030101010101" pitchFamily="2" charset="-122"/>
                                  </a:rPr>
                                </m:ctrlPr>
                              </m:sSubPr>
                              <m:e>
                                <m:r>
                                  <a:rPr lang="en-US" altLang="zh-CN" sz="2000" b="1" i="1" smtClean="0">
                                    <a:solidFill>
                                      <a:schemeClr val="tx1"/>
                                    </a:solidFill>
                                    <a:latin typeface="Cambria Math" panose="02040503050406030204" pitchFamily="18" charset="0"/>
                                    <a:ea typeface="等线" panose="02010600030101010101" pitchFamily="2" charset="-122"/>
                                  </a:rPr>
                                  <m:t>𝒂</m:t>
                                </m:r>
                              </m:e>
                              <m:sub>
                                <m:r>
                                  <a:rPr lang="en-US" altLang="zh-CN" sz="2000" b="1" i="1" smtClean="0">
                                    <a:solidFill>
                                      <a:schemeClr val="tx1"/>
                                    </a:solidFill>
                                    <a:latin typeface="Cambria Math" panose="02040503050406030204" pitchFamily="18" charset="0"/>
                                    <a:ea typeface="等线" panose="02010600030101010101" pitchFamily="2" charset="-122"/>
                                  </a:rPr>
                                  <m:t>𝒕</m:t>
                                </m:r>
                                <m:r>
                                  <a:rPr lang="en-US" altLang="zh-CN" sz="2000" b="1" i="1" smtClean="0">
                                    <a:solidFill>
                                      <a:schemeClr val="tx1"/>
                                    </a:solidFill>
                                    <a:latin typeface="Cambria Math" panose="02040503050406030204" pitchFamily="18" charset="0"/>
                                    <a:ea typeface="等线" panose="02010600030101010101" pitchFamily="2" charset="-122"/>
                                  </a:rPr>
                                  <m:t>+</m:t>
                                </m:r>
                                <m:r>
                                  <a:rPr lang="en-US" altLang="zh-CN" sz="2000" b="1" i="1" smtClean="0">
                                    <a:solidFill>
                                      <a:schemeClr val="tx1"/>
                                    </a:solidFill>
                                    <a:latin typeface="Cambria Math" panose="02040503050406030204" pitchFamily="18" charset="0"/>
                                    <a:ea typeface="等线" panose="02010600030101010101" pitchFamily="2" charset="-122"/>
                                  </a:rPr>
                                  <m:t>𝟏</m:t>
                                </m:r>
                              </m:sub>
                            </m:sSub>
                            <m:r>
                              <a:rPr lang="en-US" altLang="zh-CN" sz="2000" b="1" i="1" smtClean="0">
                                <a:solidFill>
                                  <a:schemeClr val="tx1"/>
                                </a:solidFill>
                                <a:latin typeface="Cambria Math" panose="02040503050406030204" pitchFamily="18" charset="0"/>
                                <a:ea typeface="等线" panose="02010600030101010101" pitchFamily="2" charset="-122"/>
                              </a:rPr>
                              <m:t>;</m:t>
                            </m:r>
                            <m:sSub>
                              <m:sSubPr>
                                <m:ctrlPr>
                                  <a:rPr lang="en-US" altLang="zh-CN" sz="2000" b="1" i="1" smtClean="0">
                                    <a:solidFill>
                                      <a:schemeClr val="tx1"/>
                                    </a:solidFill>
                                    <a:latin typeface="Cambria Math" panose="02040503050406030204" pitchFamily="18" charset="0"/>
                                    <a:ea typeface="等线" panose="02010600030101010101" pitchFamily="2" charset="-122"/>
                                  </a:rPr>
                                </m:ctrlPr>
                              </m:sSubPr>
                              <m:e>
                                <m:r>
                                  <a:rPr lang="en-US" altLang="zh-CN" sz="2000" b="1" i="1" smtClean="0">
                                    <a:solidFill>
                                      <a:schemeClr val="tx1"/>
                                    </a:solidFill>
                                    <a:latin typeface="Cambria Math" panose="02040503050406030204" pitchFamily="18" charset="0"/>
                                    <a:ea typeface="等线" panose="02010600030101010101" pitchFamily="2" charset="-122"/>
                                  </a:rPr>
                                  <m:t>𝜽</m:t>
                                </m:r>
                              </m:e>
                              <m:sub>
                                <m:r>
                                  <a:rPr lang="en-US" altLang="zh-CN" sz="2000" b="1" i="1" smtClean="0">
                                    <a:solidFill>
                                      <a:schemeClr val="tx1"/>
                                    </a:solidFill>
                                    <a:latin typeface="Cambria Math" panose="02040503050406030204" pitchFamily="18" charset="0"/>
                                    <a:ea typeface="等线" panose="02010600030101010101" pitchFamily="2" charset="-122"/>
                                  </a:rPr>
                                  <m:t>𝒕</m:t>
                                </m:r>
                              </m:sub>
                            </m:sSub>
                          </m:e>
                        </m:d>
                      </m:e>
                    </m:func>
                  </m:oMath>
                </a14:m>
                <a:endParaRPr lang="en-US" altLang="zh-CN" sz="2000" b="1" dirty="0">
                  <a:solidFill>
                    <a:schemeClr val="tx1"/>
                  </a:solidFill>
                  <a:latin typeface="Arial" panose="020B0604020202020204" pitchFamily="34" charset="0"/>
                  <a:ea typeface="等线" panose="02010600030101010101" pitchFamily="2" charset="-122"/>
                  <a:cs typeface="Arial" panose="020B0604020202020204" pitchFamily="34" charset="0"/>
                </a:endParaRPr>
              </a:p>
              <a:p>
                <a:pPr defTabSz="914400">
                  <a:defRPr/>
                </a:pPr>
                <a14:m>
                  <m:oMathPara xmlns:m="http://schemas.openxmlformats.org/officeDocument/2006/math">
                    <m:oMathParaPr>
                      <m:jc m:val="left"/>
                    </m:oMathParaPr>
                    <m:oMath xmlns:m="http://schemas.openxmlformats.org/officeDocument/2006/math">
                      <m:r>
                        <a:rPr lang="en-US" altLang="zh-CN" sz="2000" b="1" i="1" smtClean="0">
                          <a:solidFill>
                            <a:schemeClr val="tx1"/>
                          </a:solidFill>
                          <a:latin typeface="Cambria Math" panose="02040503050406030204" pitchFamily="18" charset="0"/>
                        </a:rPr>
                        <m:t>                                   −</m:t>
                      </m:r>
                      <m:r>
                        <a:rPr lang="en-US" altLang="zh-CN" sz="2000" b="1" i="1" smtClean="0">
                          <a:solidFill>
                            <a:schemeClr val="tx1"/>
                          </a:solidFill>
                          <a:latin typeface="Cambria Math" panose="02040503050406030204" pitchFamily="18" charset="0"/>
                        </a:rPr>
                        <m:t>𝑸</m:t>
                      </m:r>
                      <m:r>
                        <a:rPr lang="en-US" altLang="zh-CN" sz="2000" b="1" i="1" smtClean="0">
                          <a:solidFill>
                            <a:schemeClr val="tx1"/>
                          </a:solidFill>
                          <a:latin typeface="Cambria Math" panose="02040503050406030204" pitchFamily="18" charset="0"/>
                        </a:rPr>
                        <m:t>(</m:t>
                      </m:r>
                      <m:sSub>
                        <m:sSubPr>
                          <m:ctrlPr>
                            <a:rPr lang="en-US" altLang="zh-CN" sz="2000" b="1" i="1">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𝒔</m:t>
                          </m:r>
                        </m:e>
                        <m:sub>
                          <m:r>
                            <a:rPr lang="en-US" altLang="zh-CN" sz="2000" b="1" i="1" smtClean="0">
                              <a:solidFill>
                                <a:schemeClr val="tx1"/>
                              </a:solidFill>
                              <a:latin typeface="Cambria Math" panose="02040503050406030204" pitchFamily="18" charset="0"/>
                            </a:rPr>
                            <m:t>𝒕</m:t>
                          </m:r>
                        </m:sub>
                      </m:sSub>
                      <m:r>
                        <a:rPr lang="en-US" altLang="zh-CN" sz="2000" b="1" i="1" smtClean="0">
                          <a:solidFill>
                            <a:schemeClr val="tx1"/>
                          </a:solidFill>
                          <a:latin typeface="Cambria Math" panose="02040503050406030204" pitchFamily="18" charset="0"/>
                        </a:rPr>
                        <m:t>,</m:t>
                      </m:r>
                      <m:sSub>
                        <m:sSubPr>
                          <m:ctrlPr>
                            <a:rPr lang="en-US" altLang="zh-CN" sz="2000" b="1" i="1">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𝒂</m:t>
                          </m:r>
                        </m:e>
                        <m:sub>
                          <m:r>
                            <a:rPr lang="en-US" altLang="zh-CN" sz="2000" b="1" i="1" smtClean="0">
                              <a:solidFill>
                                <a:schemeClr val="tx1"/>
                              </a:solidFill>
                              <a:latin typeface="Cambria Math" panose="02040503050406030204" pitchFamily="18" charset="0"/>
                            </a:rPr>
                            <m:t>𝒕</m:t>
                          </m:r>
                        </m:sub>
                      </m:sSub>
                      <m:r>
                        <a:rPr lang="en-US" altLang="zh-CN" sz="2000" b="1" i="1" smtClean="0">
                          <a:solidFill>
                            <a:schemeClr val="tx1"/>
                          </a:solidFill>
                          <a:latin typeface="Cambria Math" panose="02040503050406030204" pitchFamily="18" charset="0"/>
                        </a:rPr>
                        <m:t>;</m:t>
                      </m:r>
                      <m:sSub>
                        <m:sSubPr>
                          <m:ctrlPr>
                            <a:rPr lang="en-US" altLang="zh-CN" sz="2000" b="1" i="1">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𝜽</m:t>
                          </m:r>
                        </m:e>
                        <m:sub>
                          <m:r>
                            <a:rPr lang="en-US" altLang="zh-CN" sz="2000" b="1" i="1" smtClean="0">
                              <a:solidFill>
                                <a:schemeClr val="tx1"/>
                              </a:solidFill>
                              <a:latin typeface="Cambria Math" panose="02040503050406030204" pitchFamily="18" charset="0"/>
                            </a:rPr>
                            <m:t>𝒕</m:t>
                          </m:r>
                        </m:sub>
                      </m:sSub>
                      <m:r>
                        <a:rPr lang="en-US" altLang="zh-CN" sz="2000" b="1" i="1" smtClean="0">
                          <a:solidFill>
                            <a:schemeClr val="tx1"/>
                          </a:solidFill>
                          <a:latin typeface="Cambria Math" panose="02040503050406030204" pitchFamily="18" charset="0"/>
                        </a:rPr>
                        <m:t>)]</m:t>
                      </m:r>
                      <m:r>
                        <a:rPr lang="en-US" altLang="zh-CN" sz="2000" b="1" i="1" smtClean="0">
                          <a:solidFill>
                            <a:schemeClr val="tx1"/>
                          </a:solidFill>
                          <a:latin typeface="Cambria Math" panose="02040503050406030204" pitchFamily="18" charset="0"/>
                          <a:ea typeface="Cambria Math" panose="02040503050406030204" pitchFamily="18" charset="0"/>
                        </a:rPr>
                        <m:t>𝜵</m:t>
                      </m:r>
                      <m:r>
                        <a:rPr lang="en-US" altLang="zh-CN" sz="2000" b="1" i="1" smtClean="0">
                          <a:solidFill>
                            <a:schemeClr val="tx1"/>
                          </a:solidFill>
                          <a:latin typeface="Cambria Math" panose="02040503050406030204" pitchFamily="18" charset="0"/>
                          <a:ea typeface="Cambria Math" panose="02040503050406030204" pitchFamily="18" charset="0"/>
                        </a:rPr>
                        <m:t>𝑸</m:t>
                      </m:r>
                      <m:r>
                        <a:rPr lang="en-US" altLang="zh-CN" sz="2000" b="1" i="1" smtClean="0">
                          <a:solidFill>
                            <a:schemeClr val="tx1"/>
                          </a:solidFill>
                          <a:latin typeface="Cambria Math" panose="02040503050406030204" pitchFamily="18" charset="0"/>
                          <a:ea typeface="Cambria Math" panose="02040503050406030204" pitchFamily="18" charset="0"/>
                        </a:rPr>
                        <m:t>(</m:t>
                      </m:r>
                      <m:sSub>
                        <m:sSubPr>
                          <m:ctrlPr>
                            <a:rPr lang="en-US" altLang="zh-CN" sz="2000" b="1" i="1">
                              <a:solidFill>
                                <a:schemeClr val="tx1"/>
                              </a:solidFill>
                              <a:latin typeface="Cambria Math" panose="02040503050406030204" pitchFamily="18" charset="0"/>
                              <a:ea typeface="Cambria Math" panose="02040503050406030204" pitchFamily="18" charset="0"/>
                            </a:rPr>
                          </m:ctrlPr>
                        </m:sSubPr>
                        <m:e>
                          <m:r>
                            <a:rPr lang="en-US" altLang="zh-CN" sz="2000" b="1" i="1" smtClean="0">
                              <a:solidFill>
                                <a:schemeClr val="tx1"/>
                              </a:solidFill>
                              <a:latin typeface="Cambria Math" panose="02040503050406030204" pitchFamily="18" charset="0"/>
                              <a:ea typeface="Cambria Math" panose="02040503050406030204" pitchFamily="18" charset="0"/>
                            </a:rPr>
                            <m:t>𝒔</m:t>
                          </m:r>
                        </m:e>
                        <m:sub>
                          <m:r>
                            <a:rPr lang="en-US" altLang="zh-CN" sz="2000" b="1" i="1" smtClean="0">
                              <a:solidFill>
                                <a:schemeClr val="tx1"/>
                              </a:solidFill>
                              <a:latin typeface="Cambria Math" panose="02040503050406030204" pitchFamily="18" charset="0"/>
                              <a:ea typeface="Cambria Math" panose="02040503050406030204" pitchFamily="18" charset="0"/>
                            </a:rPr>
                            <m:t>𝒕</m:t>
                          </m:r>
                        </m:sub>
                      </m:sSub>
                      <m:r>
                        <a:rPr lang="en-US" altLang="zh-CN" sz="2000" b="1" i="1" smtClean="0">
                          <a:solidFill>
                            <a:schemeClr val="tx1"/>
                          </a:solidFill>
                          <a:latin typeface="Cambria Math" panose="02040503050406030204" pitchFamily="18" charset="0"/>
                          <a:ea typeface="Cambria Math" panose="02040503050406030204" pitchFamily="18" charset="0"/>
                        </a:rPr>
                        <m:t>,</m:t>
                      </m:r>
                      <m:sSub>
                        <m:sSubPr>
                          <m:ctrlPr>
                            <a:rPr lang="en-US" altLang="zh-CN" sz="2000" b="1" i="1">
                              <a:solidFill>
                                <a:schemeClr val="tx1"/>
                              </a:solidFill>
                              <a:latin typeface="Cambria Math" panose="02040503050406030204" pitchFamily="18" charset="0"/>
                              <a:ea typeface="Cambria Math" panose="02040503050406030204" pitchFamily="18" charset="0"/>
                            </a:rPr>
                          </m:ctrlPr>
                        </m:sSubPr>
                        <m:e>
                          <m:r>
                            <a:rPr lang="en-US" altLang="zh-CN" sz="2000" b="1" i="1" smtClean="0">
                              <a:solidFill>
                                <a:schemeClr val="tx1"/>
                              </a:solidFill>
                              <a:latin typeface="Cambria Math" panose="02040503050406030204" pitchFamily="18" charset="0"/>
                              <a:ea typeface="Cambria Math" panose="02040503050406030204" pitchFamily="18" charset="0"/>
                            </a:rPr>
                            <m:t>𝒂</m:t>
                          </m:r>
                        </m:e>
                        <m:sub>
                          <m:r>
                            <a:rPr lang="en-US" altLang="zh-CN" sz="2000" b="1" i="1" smtClean="0">
                              <a:solidFill>
                                <a:schemeClr val="tx1"/>
                              </a:solidFill>
                              <a:latin typeface="Cambria Math" panose="02040503050406030204" pitchFamily="18" charset="0"/>
                              <a:ea typeface="Cambria Math" panose="02040503050406030204" pitchFamily="18" charset="0"/>
                            </a:rPr>
                            <m:t>𝒕</m:t>
                          </m:r>
                        </m:sub>
                      </m:sSub>
                      <m:r>
                        <a:rPr lang="en-US" altLang="zh-CN" sz="2000" b="1" i="1" smtClean="0">
                          <a:solidFill>
                            <a:schemeClr val="tx1"/>
                          </a:solidFill>
                          <a:latin typeface="Cambria Math" panose="02040503050406030204" pitchFamily="18" charset="0"/>
                          <a:ea typeface="Cambria Math" panose="02040503050406030204" pitchFamily="18" charset="0"/>
                        </a:rPr>
                        <m:t>;</m:t>
                      </m:r>
                      <m:sSub>
                        <m:sSubPr>
                          <m:ctrlPr>
                            <a:rPr lang="en-US" altLang="zh-CN" sz="2000" b="1" i="1">
                              <a:solidFill>
                                <a:schemeClr val="tx1"/>
                              </a:solidFill>
                              <a:latin typeface="Cambria Math" panose="02040503050406030204" pitchFamily="18" charset="0"/>
                              <a:ea typeface="Cambria Math" panose="02040503050406030204" pitchFamily="18" charset="0"/>
                            </a:rPr>
                          </m:ctrlPr>
                        </m:sSubPr>
                        <m:e>
                          <m:r>
                            <a:rPr lang="en-US" altLang="zh-CN" sz="2000" b="1" i="1" smtClean="0">
                              <a:solidFill>
                                <a:schemeClr val="tx1"/>
                              </a:solidFill>
                              <a:latin typeface="Cambria Math" panose="02040503050406030204" pitchFamily="18" charset="0"/>
                              <a:ea typeface="Cambria Math" panose="02040503050406030204" pitchFamily="18" charset="0"/>
                            </a:rPr>
                            <m:t>𝜽</m:t>
                          </m:r>
                        </m:e>
                        <m:sub>
                          <m:r>
                            <a:rPr lang="en-US" altLang="zh-CN" sz="2000" b="1" i="1" smtClean="0">
                              <a:solidFill>
                                <a:schemeClr val="tx1"/>
                              </a:solidFill>
                              <a:latin typeface="Cambria Math" panose="02040503050406030204" pitchFamily="18" charset="0"/>
                              <a:ea typeface="Cambria Math" panose="02040503050406030204" pitchFamily="18" charset="0"/>
                            </a:rPr>
                            <m:t>𝒕</m:t>
                          </m:r>
                        </m:sub>
                      </m:sSub>
                      <m:r>
                        <a:rPr lang="en-US" altLang="zh-CN" sz="2000" b="1" i="1" smtClean="0">
                          <a:solidFill>
                            <a:schemeClr val="tx1"/>
                          </a:solidFill>
                          <a:latin typeface="Cambria Math" panose="02040503050406030204" pitchFamily="18" charset="0"/>
                          <a:ea typeface="Cambria Math" panose="02040503050406030204" pitchFamily="18" charset="0"/>
                        </a:rPr>
                        <m:t>)</m:t>
                      </m:r>
                    </m:oMath>
                  </m:oMathPara>
                </a14:m>
                <a:endParaRPr lang="en-US" altLang="zh-CN" sz="2000" b="1" dirty="0">
                  <a:solidFill>
                    <a:schemeClr val="tx1"/>
                  </a:solidFill>
                  <a:latin typeface="Arial" panose="020B0604020202020204" pitchFamily="34" charset="0"/>
                  <a:ea typeface="Cambria Math" panose="02040503050406030204" pitchFamily="18" charset="0"/>
                  <a:cs typeface="Arial" panose="020B0604020202020204" pitchFamily="34" charset="0"/>
                </a:endParaRPr>
              </a:p>
            </p:txBody>
          </p:sp>
        </mc:Choice>
        <mc:Fallback xmlns="">
          <p:sp>
            <p:nvSpPr>
              <p:cNvPr id="70" name="文本框 69">
                <a:extLst>
                  <a:ext uri="{FF2B5EF4-FFF2-40B4-BE49-F238E27FC236}">
                    <a16:creationId xmlns:a16="http://schemas.microsoft.com/office/drawing/2014/main" id="{A38DD726-8BA6-13E3-221E-C7FB62AAA5CC}"/>
                  </a:ext>
                </a:extLst>
              </p:cNvPr>
              <p:cNvSpPr txBox="1">
                <a:spLocks noRot="1" noChangeAspect="1" noMove="1" noResize="1" noEditPoints="1" noAdjustHandles="1" noChangeArrowheads="1" noChangeShapeType="1" noTextEdit="1"/>
              </p:cNvSpPr>
              <p:nvPr/>
            </p:nvSpPr>
            <p:spPr>
              <a:xfrm>
                <a:off x="6442699" y="2024056"/>
                <a:ext cx="5433615" cy="1078309"/>
              </a:xfrm>
              <a:prstGeom prst="rect">
                <a:avLst/>
              </a:prstGeom>
              <a:blipFill>
                <a:blip r:embed="rId7"/>
                <a:stretch>
                  <a:fillRect l="-1235" t="-2260" b="-6215"/>
                </a:stretch>
              </a:blipFill>
              <a:ln>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2" name="文本框 71">
                <a:extLst>
                  <a:ext uri="{FF2B5EF4-FFF2-40B4-BE49-F238E27FC236}">
                    <a16:creationId xmlns:a16="http://schemas.microsoft.com/office/drawing/2014/main" id="{08CEAB1D-8118-DF54-046D-A5EF3D666D94}"/>
                  </a:ext>
                </a:extLst>
              </p:cNvPr>
              <p:cNvSpPr txBox="1"/>
              <p:nvPr/>
            </p:nvSpPr>
            <p:spPr>
              <a:xfrm>
                <a:off x="5944231" y="1275453"/>
                <a:ext cx="6114325" cy="74860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altLang="zh-CN" sz="2000" b="1" i="1" dirty="0" smtClean="0">
                              <a:solidFill>
                                <a:srgbClr val="C00000"/>
                              </a:solidFill>
                              <a:latin typeface="Cambria Math" panose="02040503050406030204" pitchFamily="18" charset="0"/>
                            </a:rPr>
                          </m:ctrlPr>
                        </m:sSubPr>
                        <m:e>
                          <m:r>
                            <a:rPr lang="en-US" altLang="zh-CN" sz="2000" b="1" i="1" dirty="0" smtClean="0">
                              <a:solidFill>
                                <a:srgbClr val="C00000"/>
                              </a:solidFill>
                              <a:latin typeface="Cambria Math" panose="02040503050406030204" pitchFamily="18" charset="0"/>
                            </a:rPr>
                            <m:t>𝑸</m:t>
                          </m:r>
                        </m:e>
                        <m:sub>
                          <m:r>
                            <a:rPr lang="en-US" altLang="zh-CN" sz="2000" b="1" i="1" dirty="0" smtClean="0">
                              <a:solidFill>
                                <a:srgbClr val="C00000"/>
                              </a:solidFill>
                              <a:latin typeface="Cambria Math" panose="02040503050406030204" pitchFamily="18" charset="0"/>
                            </a:rPr>
                            <m:t>𝒕</m:t>
                          </m:r>
                        </m:sub>
                      </m:sSub>
                      <m:r>
                        <a:rPr lang="en-US" altLang="zh-CN" sz="2000" b="1" i="1" dirty="0" smtClean="0">
                          <a:solidFill>
                            <a:schemeClr val="accent1"/>
                          </a:solidFill>
                          <a:latin typeface="Cambria Math" panose="02040503050406030204" pitchFamily="18" charset="0"/>
                        </a:rPr>
                        <m:t>=</m:t>
                      </m:r>
                      <m:sSub>
                        <m:sSubPr>
                          <m:ctrlPr>
                            <a:rPr lang="en-US" altLang="zh-CN" sz="2000" b="1" i="1" dirty="0" smtClean="0">
                              <a:solidFill>
                                <a:schemeClr val="accent1"/>
                              </a:solidFill>
                              <a:latin typeface="Cambria Math" panose="02040503050406030204" pitchFamily="18" charset="0"/>
                            </a:rPr>
                          </m:ctrlPr>
                        </m:sSubPr>
                        <m:e>
                          <m:r>
                            <a:rPr lang="en-US" altLang="zh-CN" sz="2000" b="1" i="1" dirty="0" smtClean="0">
                              <a:solidFill>
                                <a:schemeClr val="accent1"/>
                              </a:solidFill>
                              <a:latin typeface="Cambria Math" panose="02040503050406030204" pitchFamily="18" charset="0"/>
                            </a:rPr>
                            <m:t>𝑹</m:t>
                          </m:r>
                        </m:e>
                        <m:sub>
                          <m:r>
                            <a:rPr lang="en-US" altLang="zh-CN" sz="2000" b="1" i="1" dirty="0" smtClean="0">
                              <a:solidFill>
                                <a:schemeClr val="accent1"/>
                              </a:solidFill>
                              <a:latin typeface="Cambria Math" panose="02040503050406030204" pitchFamily="18" charset="0"/>
                            </a:rPr>
                            <m:t>𝒕</m:t>
                          </m:r>
                        </m:sub>
                      </m:sSub>
                      <m:r>
                        <a:rPr lang="en-US" altLang="zh-CN" sz="2000" b="1" i="1" dirty="0" smtClean="0">
                          <a:solidFill>
                            <a:schemeClr val="accent1"/>
                          </a:solidFill>
                          <a:latin typeface="Cambria Math" panose="02040503050406030204" pitchFamily="18" charset="0"/>
                        </a:rPr>
                        <m:t>+</m:t>
                      </m:r>
                      <m:sSub>
                        <m:sSubPr>
                          <m:ctrlPr>
                            <a:rPr lang="en-US" altLang="zh-CN" sz="2000" b="1" i="1" dirty="0" smtClean="0">
                              <a:solidFill>
                                <a:schemeClr val="accent1"/>
                              </a:solidFill>
                              <a:latin typeface="Cambria Math" panose="02040503050406030204" pitchFamily="18" charset="0"/>
                            </a:rPr>
                          </m:ctrlPr>
                        </m:sSubPr>
                        <m:e>
                          <m:r>
                            <a:rPr lang="zh-CN" altLang="en-US" sz="2000" b="1" i="1" dirty="0" smtClean="0">
                              <a:solidFill>
                                <a:schemeClr val="accent1"/>
                              </a:solidFill>
                              <a:latin typeface="Cambria Math" panose="02040503050406030204" pitchFamily="18" charset="0"/>
                            </a:rPr>
                            <m:t>𝜸</m:t>
                          </m:r>
                          <m:r>
                            <a:rPr lang="en-US" altLang="zh-CN" sz="2000" b="1" i="1" dirty="0" smtClean="0">
                              <a:solidFill>
                                <a:schemeClr val="accent1"/>
                              </a:solidFill>
                              <a:latin typeface="Cambria Math" panose="02040503050406030204" pitchFamily="18" charset="0"/>
                            </a:rPr>
                            <m:t>𝑹</m:t>
                          </m:r>
                        </m:e>
                        <m:sub>
                          <m:r>
                            <a:rPr lang="en-US" altLang="zh-CN" sz="2000" b="1" i="1" dirty="0" smtClean="0">
                              <a:solidFill>
                                <a:schemeClr val="accent1"/>
                              </a:solidFill>
                              <a:latin typeface="Cambria Math" panose="02040503050406030204" pitchFamily="18" charset="0"/>
                            </a:rPr>
                            <m:t>𝒕</m:t>
                          </m:r>
                          <m:r>
                            <a:rPr lang="en-US" altLang="zh-CN" sz="2000" b="1" i="1" dirty="0" smtClean="0">
                              <a:solidFill>
                                <a:schemeClr val="accent1"/>
                              </a:solidFill>
                              <a:latin typeface="Cambria Math" panose="02040503050406030204" pitchFamily="18" charset="0"/>
                            </a:rPr>
                            <m:t>+</m:t>
                          </m:r>
                          <m:r>
                            <a:rPr lang="en-US" altLang="zh-CN" sz="2000" b="1" i="1" dirty="0" smtClean="0">
                              <a:solidFill>
                                <a:schemeClr val="accent1"/>
                              </a:solidFill>
                              <a:latin typeface="Cambria Math" panose="02040503050406030204" pitchFamily="18" charset="0"/>
                            </a:rPr>
                            <m:t>𝟏</m:t>
                          </m:r>
                        </m:sub>
                      </m:sSub>
                      <m:r>
                        <a:rPr lang="en-US" altLang="zh-CN" sz="2000" b="1" i="1" dirty="0" smtClean="0">
                          <a:solidFill>
                            <a:schemeClr val="accent1"/>
                          </a:solidFill>
                          <a:latin typeface="Cambria Math" panose="02040503050406030204" pitchFamily="18" charset="0"/>
                        </a:rPr>
                        <m:t>+</m:t>
                      </m:r>
                      <m:sSub>
                        <m:sSubPr>
                          <m:ctrlPr>
                            <a:rPr lang="en-US" altLang="zh-CN" sz="2000" b="1" i="1" dirty="0" smtClean="0">
                              <a:solidFill>
                                <a:schemeClr val="accent1"/>
                              </a:solidFill>
                              <a:latin typeface="Cambria Math" panose="02040503050406030204" pitchFamily="18" charset="0"/>
                            </a:rPr>
                          </m:ctrlPr>
                        </m:sSubPr>
                        <m:e>
                          <m:sSubSup>
                            <m:sSubSupPr>
                              <m:ctrlPr>
                                <a:rPr lang="en-US" altLang="zh-CN" sz="2000" b="1" i="1" dirty="0" smtClean="0">
                                  <a:solidFill>
                                    <a:schemeClr val="accent1"/>
                                  </a:solidFill>
                                  <a:latin typeface="Cambria Math" panose="02040503050406030204" pitchFamily="18" charset="0"/>
                                </a:rPr>
                              </m:ctrlPr>
                            </m:sSubSupPr>
                            <m:e>
                              <m:r>
                                <a:rPr lang="zh-CN" altLang="en-US" sz="2000" b="1" i="1" dirty="0" smtClean="0">
                                  <a:solidFill>
                                    <a:schemeClr val="accent1"/>
                                  </a:solidFill>
                                  <a:latin typeface="Cambria Math" panose="02040503050406030204" pitchFamily="18" charset="0"/>
                                </a:rPr>
                                <m:t>𝜸</m:t>
                              </m:r>
                            </m:e>
                            <m:sub/>
                            <m:sup>
                              <m:r>
                                <a:rPr lang="en-US" altLang="zh-CN" sz="2000" b="1" i="1" dirty="0" smtClean="0">
                                  <a:solidFill>
                                    <a:schemeClr val="accent1"/>
                                  </a:solidFill>
                                  <a:latin typeface="Cambria Math" panose="02040503050406030204" pitchFamily="18" charset="0"/>
                                </a:rPr>
                                <m:t>𝟐</m:t>
                              </m:r>
                            </m:sup>
                          </m:sSubSup>
                          <m:r>
                            <a:rPr lang="en-US" altLang="zh-CN" sz="2000" b="1" i="1" dirty="0" smtClean="0">
                              <a:solidFill>
                                <a:schemeClr val="accent1"/>
                              </a:solidFill>
                              <a:latin typeface="Cambria Math" panose="02040503050406030204" pitchFamily="18" charset="0"/>
                            </a:rPr>
                            <m:t>𝑹</m:t>
                          </m:r>
                        </m:e>
                        <m:sub>
                          <m:r>
                            <a:rPr lang="en-US" altLang="zh-CN" sz="2000" b="1" i="1" dirty="0" smtClean="0">
                              <a:solidFill>
                                <a:schemeClr val="accent1"/>
                              </a:solidFill>
                              <a:latin typeface="Cambria Math" panose="02040503050406030204" pitchFamily="18" charset="0"/>
                            </a:rPr>
                            <m:t>𝒕</m:t>
                          </m:r>
                          <m:r>
                            <a:rPr lang="en-US" altLang="zh-CN" sz="2000" b="1" i="1" dirty="0" smtClean="0">
                              <a:solidFill>
                                <a:schemeClr val="accent1"/>
                              </a:solidFill>
                              <a:latin typeface="Cambria Math" panose="02040503050406030204" pitchFamily="18" charset="0"/>
                            </a:rPr>
                            <m:t>+</m:t>
                          </m:r>
                          <m:r>
                            <a:rPr lang="en-US" altLang="zh-CN" sz="2000" b="1" i="1" dirty="0" smtClean="0">
                              <a:solidFill>
                                <a:schemeClr val="accent1"/>
                              </a:solidFill>
                              <a:latin typeface="Cambria Math" panose="02040503050406030204" pitchFamily="18" charset="0"/>
                            </a:rPr>
                            <m:t>𝟐</m:t>
                          </m:r>
                        </m:sub>
                      </m:sSub>
                      <m:r>
                        <a:rPr lang="en-US" altLang="zh-CN" sz="2000" b="1" i="1" dirty="0" smtClean="0">
                          <a:solidFill>
                            <a:schemeClr val="accent1"/>
                          </a:solidFill>
                          <a:latin typeface="Cambria Math" panose="02040503050406030204" pitchFamily="18" charset="0"/>
                        </a:rPr>
                        <m:t>+</m:t>
                      </m:r>
                      <m:sSub>
                        <m:sSubPr>
                          <m:ctrlPr>
                            <a:rPr lang="en-US" altLang="zh-CN" sz="2000" b="1" i="1" dirty="0" smtClean="0">
                              <a:solidFill>
                                <a:schemeClr val="accent1"/>
                              </a:solidFill>
                              <a:latin typeface="Cambria Math" panose="02040503050406030204" pitchFamily="18" charset="0"/>
                            </a:rPr>
                          </m:ctrlPr>
                        </m:sSubPr>
                        <m:e>
                          <m:sSubSup>
                            <m:sSubSupPr>
                              <m:ctrlPr>
                                <a:rPr lang="en-US" altLang="zh-CN" sz="2000" b="1" i="1" dirty="0" smtClean="0">
                                  <a:solidFill>
                                    <a:schemeClr val="accent1"/>
                                  </a:solidFill>
                                  <a:latin typeface="Cambria Math" panose="02040503050406030204" pitchFamily="18" charset="0"/>
                                </a:rPr>
                              </m:ctrlPr>
                            </m:sSubSupPr>
                            <m:e>
                              <m:r>
                                <a:rPr lang="zh-CN" altLang="en-US" sz="2000" b="1" i="1" dirty="0" smtClean="0">
                                  <a:solidFill>
                                    <a:schemeClr val="accent1"/>
                                  </a:solidFill>
                                  <a:latin typeface="Cambria Math" panose="02040503050406030204" pitchFamily="18" charset="0"/>
                                </a:rPr>
                                <m:t>𝜸</m:t>
                              </m:r>
                            </m:e>
                            <m:sub/>
                            <m:sup>
                              <m:r>
                                <a:rPr lang="en-US" altLang="zh-CN" sz="2000" b="1" i="1" dirty="0" smtClean="0">
                                  <a:solidFill>
                                    <a:schemeClr val="accent1"/>
                                  </a:solidFill>
                                  <a:latin typeface="Cambria Math" panose="02040503050406030204" pitchFamily="18" charset="0"/>
                                </a:rPr>
                                <m:t>𝟑</m:t>
                              </m:r>
                            </m:sup>
                          </m:sSubSup>
                          <m:r>
                            <a:rPr lang="en-US" altLang="zh-CN" sz="2000" b="1" i="1" dirty="0" smtClean="0">
                              <a:solidFill>
                                <a:schemeClr val="accent1"/>
                              </a:solidFill>
                              <a:latin typeface="Cambria Math" panose="02040503050406030204" pitchFamily="18" charset="0"/>
                            </a:rPr>
                            <m:t>𝑹</m:t>
                          </m:r>
                        </m:e>
                        <m:sub>
                          <m:r>
                            <a:rPr lang="en-US" altLang="zh-CN" sz="2000" b="1" i="1" dirty="0" smtClean="0">
                              <a:solidFill>
                                <a:schemeClr val="accent1"/>
                              </a:solidFill>
                              <a:latin typeface="Cambria Math" panose="02040503050406030204" pitchFamily="18" charset="0"/>
                            </a:rPr>
                            <m:t>𝒕</m:t>
                          </m:r>
                          <m:r>
                            <a:rPr lang="en-US" altLang="zh-CN" sz="2000" b="1" i="1" dirty="0" smtClean="0">
                              <a:solidFill>
                                <a:schemeClr val="accent1"/>
                              </a:solidFill>
                              <a:latin typeface="Cambria Math" panose="02040503050406030204" pitchFamily="18" charset="0"/>
                            </a:rPr>
                            <m:t>+</m:t>
                          </m:r>
                          <m:r>
                            <a:rPr lang="en-US" altLang="zh-CN" sz="2000" b="1" i="1" dirty="0" smtClean="0">
                              <a:solidFill>
                                <a:schemeClr val="accent1"/>
                              </a:solidFill>
                              <a:latin typeface="Cambria Math" panose="02040503050406030204" pitchFamily="18" charset="0"/>
                            </a:rPr>
                            <m:t>𝟑</m:t>
                          </m:r>
                        </m:sub>
                      </m:sSub>
                      <m:r>
                        <a:rPr lang="en-US" altLang="zh-CN" sz="2000" b="1" i="1" dirty="0" smtClean="0">
                          <a:solidFill>
                            <a:schemeClr val="accent1"/>
                          </a:solidFill>
                          <a:latin typeface="Cambria Math" panose="02040503050406030204" pitchFamily="18" charset="0"/>
                        </a:rPr>
                        <m:t>+… </m:t>
                      </m:r>
                      <m:r>
                        <a:rPr lang="en-US" altLang="zh-CN" sz="2000" b="1" i="1" dirty="0" smtClean="0">
                          <a:solidFill>
                            <a:srgbClr val="C00000"/>
                          </a:solidFill>
                          <a:latin typeface="Cambria Math" panose="02040503050406030204" pitchFamily="18" charset="0"/>
                        </a:rPr>
                        <m:t>=</m:t>
                      </m:r>
                      <m:sSub>
                        <m:sSubPr>
                          <m:ctrlPr>
                            <a:rPr lang="en-US" altLang="zh-CN" sz="2000" b="1" i="1" dirty="0" smtClean="0">
                              <a:solidFill>
                                <a:srgbClr val="C00000"/>
                              </a:solidFill>
                              <a:latin typeface="Cambria Math" panose="02040503050406030204" pitchFamily="18" charset="0"/>
                            </a:rPr>
                          </m:ctrlPr>
                        </m:sSubPr>
                        <m:e>
                          <m:r>
                            <a:rPr lang="en-US" altLang="zh-CN" sz="2000" b="1" i="1" dirty="0" smtClean="0">
                              <a:solidFill>
                                <a:srgbClr val="C00000"/>
                              </a:solidFill>
                              <a:latin typeface="Cambria Math" panose="02040503050406030204" pitchFamily="18" charset="0"/>
                            </a:rPr>
                            <m:t>𝑹</m:t>
                          </m:r>
                        </m:e>
                        <m:sub>
                          <m:r>
                            <a:rPr lang="en-US" altLang="zh-CN" sz="2000" b="1" i="1" dirty="0" smtClean="0">
                              <a:solidFill>
                                <a:srgbClr val="C00000"/>
                              </a:solidFill>
                              <a:latin typeface="Cambria Math" panose="02040503050406030204" pitchFamily="18" charset="0"/>
                            </a:rPr>
                            <m:t>𝒕</m:t>
                          </m:r>
                        </m:sub>
                      </m:sSub>
                      <m:r>
                        <a:rPr lang="en-US" altLang="zh-CN" sz="2000" b="1" i="1" dirty="0" smtClean="0">
                          <a:solidFill>
                            <a:srgbClr val="C00000"/>
                          </a:solidFill>
                          <a:latin typeface="Cambria Math" panose="02040503050406030204" pitchFamily="18" charset="0"/>
                        </a:rPr>
                        <m:t>+</m:t>
                      </m:r>
                      <m:sSub>
                        <m:sSubPr>
                          <m:ctrlPr>
                            <a:rPr lang="en-US" altLang="zh-CN" sz="2000" b="1" i="1" dirty="0" smtClean="0">
                              <a:solidFill>
                                <a:srgbClr val="C00000"/>
                              </a:solidFill>
                              <a:latin typeface="Cambria Math" panose="02040503050406030204" pitchFamily="18" charset="0"/>
                            </a:rPr>
                          </m:ctrlPr>
                        </m:sSubPr>
                        <m:e>
                          <m:r>
                            <a:rPr lang="zh-CN" altLang="en-US" sz="2000" b="1" i="1" dirty="0" smtClean="0">
                              <a:solidFill>
                                <a:srgbClr val="C00000"/>
                              </a:solidFill>
                              <a:latin typeface="Cambria Math" panose="02040503050406030204" pitchFamily="18" charset="0"/>
                            </a:rPr>
                            <m:t>𝜸</m:t>
                          </m:r>
                          <m:r>
                            <a:rPr lang="en-US" altLang="zh-CN" sz="2000" b="1" i="1" dirty="0" smtClean="0">
                              <a:solidFill>
                                <a:srgbClr val="C00000"/>
                              </a:solidFill>
                              <a:latin typeface="Cambria Math" panose="02040503050406030204" pitchFamily="18" charset="0"/>
                            </a:rPr>
                            <m:t>𝑸</m:t>
                          </m:r>
                        </m:e>
                        <m:sub>
                          <m:r>
                            <a:rPr lang="en-US" altLang="zh-CN" sz="2000" b="1" i="1" dirty="0" smtClean="0">
                              <a:solidFill>
                                <a:srgbClr val="C00000"/>
                              </a:solidFill>
                              <a:latin typeface="Cambria Math" panose="02040503050406030204" pitchFamily="18" charset="0"/>
                            </a:rPr>
                            <m:t>𝒕</m:t>
                          </m:r>
                          <m:r>
                            <a:rPr lang="en-US" altLang="zh-CN" sz="2000" b="1" i="1" dirty="0" smtClean="0">
                              <a:solidFill>
                                <a:srgbClr val="C00000"/>
                              </a:solidFill>
                              <a:latin typeface="Cambria Math" panose="02040503050406030204" pitchFamily="18" charset="0"/>
                            </a:rPr>
                            <m:t>+</m:t>
                          </m:r>
                          <m:r>
                            <a:rPr lang="en-US" altLang="zh-CN" sz="2000" b="1" i="1" dirty="0" smtClean="0">
                              <a:solidFill>
                                <a:srgbClr val="C00000"/>
                              </a:solidFill>
                              <a:latin typeface="Cambria Math" panose="02040503050406030204" pitchFamily="18" charset="0"/>
                            </a:rPr>
                            <m:t>𝟏</m:t>
                          </m:r>
                        </m:sub>
                      </m:sSub>
                      <m:r>
                        <a:rPr lang="en-US" altLang="zh-CN" sz="2000" b="1" i="1" dirty="0" smtClean="0">
                          <a:solidFill>
                            <a:srgbClr val="C00000"/>
                          </a:solidFill>
                          <a:latin typeface="Cambria Math" panose="02040503050406030204" pitchFamily="18" charset="0"/>
                        </a:rPr>
                        <m:t>       </m:t>
                      </m:r>
                      <m:r>
                        <a:rPr lang="en-US" altLang="zh-CN" sz="2000" b="1" i="1" dirty="0" smtClean="0">
                          <a:solidFill>
                            <a:schemeClr val="accent1"/>
                          </a:solidFill>
                          <a:latin typeface="Cambria Math" panose="02040503050406030204" pitchFamily="18" charset="0"/>
                        </a:rPr>
                        <m:t>,</m:t>
                      </m:r>
                      <m:r>
                        <a:rPr lang="zh-CN" altLang="en-US" sz="2000" b="1" i="1" dirty="0" smtClean="0">
                          <a:solidFill>
                            <a:schemeClr val="accent1"/>
                          </a:solidFill>
                          <a:latin typeface="Cambria Math" panose="02040503050406030204" pitchFamily="18" charset="0"/>
                        </a:rPr>
                        <m:t>𝜸</m:t>
                      </m:r>
                      <m:r>
                        <a:rPr lang="en-US" altLang="zh-CN" sz="2000" b="1" i="1" dirty="0" smtClean="0">
                          <a:solidFill>
                            <a:schemeClr val="accent1"/>
                          </a:solidFill>
                          <a:latin typeface="Cambria Math" panose="02040503050406030204" pitchFamily="18" charset="0"/>
                        </a:rPr>
                        <m:t>=</m:t>
                      </m:r>
                      <m:r>
                        <a:rPr lang="en-US" altLang="zh-CN" sz="2000" b="1" i="1" dirty="0" smtClean="0">
                          <a:solidFill>
                            <a:schemeClr val="accent1"/>
                          </a:solidFill>
                          <a:latin typeface="Cambria Math" panose="02040503050406030204" pitchFamily="18" charset="0"/>
                        </a:rPr>
                        <m:t>𝟎</m:t>
                      </m:r>
                      <m:r>
                        <a:rPr lang="en-US" altLang="zh-CN" sz="2000" b="1" i="1" dirty="0" smtClean="0">
                          <a:solidFill>
                            <a:schemeClr val="accent1"/>
                          </a:solidFill>
                          <a:latin typeface="Cambria Math" panose="02040503050406030204" pitchFamily="18" charset="0"/>
                        </a:rPr>
                        <m:t>~</m:t>
                      </m:r>
                      <m:r>
                        <a:rPr lang="en-US" altLang="zh-CN" sz="2000" b="1" i="1" dirty="0" smtClean="0">
                          <a:solidFill>
                            <a:schemeClr val="accent1"/>
                          </a:solidFill>
                          <a:latin typeface="Cambria Math" panose="02040503050406030204" pitchFamily="18" charset="0"/>
                        </a:rPr>
                        <m:t>𝟏</m:t>
                      </m:r>
                    </m:oMath>
                  </m:oMathPara>
                </a14:m>
                <a:endParaRPr kumimoji="0" lang="en-US" altLang="zh-CN" sz="2000" b="1" i="0" u="none" strike="noStrike" kern="1200" cap="none" spc="0" normalizeH="0" baseline="0" noProof="0" dirty="0">
                  <a:ln>
                    <a:noFill/>
                  </a:ln>
                  <a:solidFill>
                    <a:schemeClr val="accent1"/>
                  </a:solidFill>
                  <a:effectLst/>
                  <a:uLnTx/>
                  <a:uFillTx/>
                  <a:latin typeface="等线" panose="020F0502020204030204"/>
                  <a:ea typeface="等线" panose="02010600030101010101" pitchFamily="2" charset="-122"/>
                </a:endParaRPr>
              </a:p>
            </p:txBody>
          </p:sp>
        </mc:Choice>
        <mc:Fallback xmlns="">
          <p:sp>
            <p:nvSpPr>
              <p:cNvPr id="72" name="文本框 71">
                <a:extLst>
                  <a:ext uri="{FF2B5EF4-FFF2-40B4-BE49-F238E27FC236}">
                    <a16:creationId xmlns:a16="http://schemas.microsoft.com/office/drawing/2014/main" id="{08CEAB1D-8118-DF54-046D-A5EF3D666D94}"/>
                  </a:ext>
                </a:extLst>
              </p:cNvPr>
              <p:cNvSpPr txBox="1">
                <a:spLocks noRot="1" noChangeAspect="1" noMove="1" noResize="1" noEditPoints="1" noAdjustHandles="1" noChangeArrowheads="1" noChangeShapeType="1" noTextEdit="1"/>
              </p:cNvSpPr>
              <p:nvPr/>
            </p:nvSpPr>
            <p:spPr>
              <a:xfrm>
                <a:off x="5944231" y="1275453"/>
                <a:ext cx="6114325" cy="748603"/>
              </a:xfrm>
              <a:prstGeom prst="rect">
                <a:avLst/>
              </a:prstGeom>
              <a:blipFill>
                <a:blip r:embed="rId8"/>
                <a:stretch>
                  <a:fillRect b="-56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3" name="文本框 72">
                <a:extLst>
                  <a:ext uri="{FF2B5EF4-FFF2-40B4-BE49-F238E27FC236}">
                    <a16:creationId xmlns:a16="http://schemas.microsoft.com/office/drawing/2014/main" id="{CCAFC766-9FF4-09B0-9064-1191C6D355A5}"/>
                  </a:ext>
                </a:extLst>
              </p:cNvPr>
              <p:cNvSpPr txBox="1"/>
              <p:nvPr/>
            </p:nvSpPr>
            <p:spPr>
              <a:xfrm>
                <a:off x="6442699" y="811827"/>
                <a:ext cx="5549751" cy="461665"/>
              </a:xfrm>
              <a:prstGeom prst="rect">
                <a:avLst/>
              </a:prstGeom>
              <a:noFill/>
            </p:spPr>
            <p:txBody>
              <a:bodyPr wrap="square" rtlCol="0">
                <a:spAutoFit/>
              </a:bodyPr>
              <a:lstStyle/>
              <a:p>
                <a14:m>
                  <m:oMath xmlns:m="http://schemas.openxmlformats.org/officeDocument/2006/math">
                    <m:r>
                      <a:rPr lang="en-US" altLang="zh-CN" sz="2000" b="1" i="1" smtClean="0">
                        <a:solidFill>
                          <a:srgbClr val="FF0000"/>
                        </a:solidFill>
                        <a:latin typeface="Cambria Math" panose="02040503050406030204" pitchFamily="18" charset="0"/>
                      </a:rPr>
                      <m:t>𝑸</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𝒔</m:t>
                    </m:r>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𝒂</m:t>
                    </m:r>
                    <m:r>
                      <a:rPr lang="en-US" altLang="zh-CN" sz="2000" b="1" i="1" smtClean="0">
                        <a:solidFill>
                          <a:srgbClr val="FF0000"/>
                        </a:solidFill>
                        <a:latin typeface="Cambria Math" panose="02040503050406030204" pitchFamily="18" charset="0"/>
                      </a:rPr>
                      <m:t>)</m:t>
                    </m:r>
                  </m:oMath>
                </a14:m>
                <a:r>
                  <a:rPr lang="zh-CN" altLang="en-US" sz="2400" b="1" dirty="0">
                    <a:solidFill>
                      <a:srgbClr val="FF0000"/>
                    </a:solidFill>
                  </a:rPr>
                  <a:t> </a:t>
                </a:r>
                <a:r>
                  <a:rPr lang="en-US" altLang="zh-CN" sz="2400" b="1" dirty="0">
                    <a:solidFill>
                      <a:srgbClr val="FF0000"/>
                    </a:solidFill>
                  </a:rPr>
                  <a:t>= QUALITY OF STATE/ACTION PAIR</a:t>
                </a:r>
                <a:endParaRPr lang="zh-CN" altLang="en-US" sz="2400" b="1" dirty="0">
                  <a:solidFill>
                    <a:srgbClr val="FF0000"/>
                  </a:solidFill>
                </a:endParaRPr>
              </a:p>
            </p:txBody>
          </p:sp>
        </mc:Choice>
        <mc:Fallback xmlns="">
          <p:sp>
            <p:nvSpPr>
              <p:cNvPr id="73" name="文本框 72">
                <a:extLst>
                  <a:ext uri="{FF2B5EF4-FFF2-40B4-BE49-F238E27FC236}">
                    <a16:creationId xmlns:a16="http://schemas.microsoft.com/office/drawing/2014/main" id="{CCAFC766-9FF4-09B0-9064-1191C6D355A5}"/>
                  </a:ext>
                </a:extLst>
              </p:cNvPr>
              <p:cNvSpPr txBox="1">
                <a:spLocks noRot="1" noChangeAspect="1" noMove="1" noResize="1" noEditPoints="1" noAdjustHandles="1" noChangeArrowheads="1" noChangeShapeType="1" noTextEdit="1"/>
              </p:cNvSpPr>
              <p:nvPr/>
            </p:nvSpPr>
            <p:spPr>
              <a:xfrm>
                <a:off x="6442699" y="811827"/>
                <a:ext cx="5549751" cy="461665"/>
              </a:xfrm>
              <a:prstGeom prst="rect">
                <a:avLst/>
              </a:prstGeom>
              <a:blipFill>
                <a:blip r:embed="rId9"/>
                <a:stretch>
                  <a:fillRect l="-440" t="-10526" b="-28947"/>
                </a:stretch>
              </a:blipFill>
            </p:spPr>
            <p:txBody>
              <a:bodyPr/>
              <a:lstStyle/>
              <a:p>
                <a:r>
                  <a:rPr lang="zh-CN" altLang="en-US">
                    <a:noFill/>
                  </a:rPr>
                  <a:t> </a:t>
                </a:r>
              </a:p>
            </p:txBody>
          </p:sp>
        </mc:Fallback>
      </mc:AlternateContent>
      <p:cxnSp>
        <p:nvCxnSpPr>
          <p:cNvPr id="82" name="直接箭头连接符 81">
            <a:extLst>
              <a:ext uri="{FF2B5EF4-FFF2-40B4-BE49-F238E27FC236}">
                <a16:creationId xmlns:a16="http://schemas.microsoft.com/office/drawing/2014/main" id="{D4267031-18AD-FEE1-C75E-4AEC478159F5}"/>
              </a:ext>
            </a:extLst>
          </p:cNvPr>
          <p:cNvCxnSpPr>
            <a:cxnSpLocks/>
            <a:endCxn id="70" idx="1"/>
          </p:cNvCxnSpPr>
          <p:nvPr/>
        </p:nvCxnSpPr>
        <p:spPr>
          <a:xfrm flipV="1">
            <a:off x="4732383" y="2563211"/>
            <a:ext cx="1710316" cy="3419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0848583"/>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73634</TotalTime>
  <Words>4734</Words>
  <Application>Microsoft Office PowerPoint</Application>
  <PresentationFormat>宽屏</PresentationFormat>
  <Paragraphs>407</Paragraphs>
  <Slides>23</Slides>
  <Notes>23</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23</vt:i4>
      </vt:variant>
    </vt:vector>
  </HeadingPairs>
  <TitlesOfParts>
    <vt:vector size="35" baseType="lpstr">
      <vt:lpstr>-apple-system</vt:lpstr>
      <vt:lpstr>Inter</vt:lpstr>
      <vt:lpstr>Robot</vt:lpstr>
      <vt:lpstr>等线</vt:lpstr>
      <vt:lpstr>Microsoft YaHei</vt:lpstr>
      <vt:lpstr>Arial</vt:lpstr>
      <vt:lpstr>Calibri</vt:lpstr>
      <vt:lpstr>Calibri Light</vt:lpstr>
      <vt:lpstr>Cambria Math</vt:lpstr>
      <vt:lpstr>Roboto</vt:lpstr>
      <vt:lpstr>Wingdings</vt:lpstr>
      <vt:lpstr>Office 主题​​</vt:lpstr>
      <vt:lpstr>Online reinforcement learning control of beam collision at IP for BEPCII</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reinforcement learning control of beam collision at IP for BEPCII</dc:title>
  <dc:creator>樊 家琦</dc:creator>
  <cp:lastModifiedBy>家琦 樊</cp:lastModifiedBy>
  <cp:revision>62</cp:revision>
  <dcterms:created xsi:type="dcterms:W3CDTF">2023-08-22T08:36:50Z</dcterms:created>
  <dcterms:modified xsi:type="dcterms:W3CDTF">2025-03-06T06:43:36Z</dcterms:modified>
</cp:coreProperties>
</file>