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vsdx" ContentType="application/vnd.ms-visio.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70" r:id="rId2"/>
    <p:sldMasterId id="2147483680" r:id="rId3"/>
  </p:sldMasterIdLst>
  <p:notesMasterIdLst>
    <p:notesMasterId r:id="rId32"/>
  </p:notesMasterIdLst>
  <p:sldIdLst>
    <p:sldId id="953" r:id="rId4"/>
    <p:sldId id="1855" r:id="rId5"/>
    <p:sldId id="1850" r:id="rId6"/>
    <p:sldId id="1912" r:id="rId7"/>
    <p:sldId id="1829" r:id="rId8"/>
    <p:sldId id="1846" r:id="rId9"/>
    <p:sldId id="1836" r:id="rId10"/>
    <p:sldId id="1811" r:id="rId11"/>
    <p:sldId id="408" r:id="rId12"/>
    <p:sldId id="1853" r:id="rId13"/>
    <p:sldId id="284" r:id="rId14"/>
    <p:sldId id="1932" r:id="rId15"/>
    <p:sldId id="1915" r:id="rId16"/>
    <p:sldId id="1900" r:id="rId17"/>
    <p:sldId id="1894" r:id="rId18"/>
    <p:sldId id="1857" r:id="rId19"/>
    <p:sldId id="1323" r:id="rId20"/>
    <p:sldId id="1909" r:id="rId21"/>
    <p:sldId id="1884" r:id="rId22"/>
    <p:sldId id="756" r:id="rId23"/>
    <p:sldId id="761" r:id="rId24"/>
    <p:sldId id="1946" r:id="rId25"/>
    <p:sldId id="1877" r:id="rId26"/>
    <p:sldId id="1921" r:id="rId27"/>
    <p:sldId id="1922" r:id="rId28"/>
    <p:sldId id="1849" r:id="rId29"/>
    <p:sldId id="1870" r:id="rId30"/>
    <p:sldId id="1925"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autoAdjust="0"/>
    <p:restoredTop sz="94229" autoAdjust="0"/>
  </p:normalViewPr>
  <p:slideViewPr>
    <p:cSldViewPr snapToGrid="0">
      <p:cViewPr varScale="1">
        <p:scale>
          <a:sx n="77" d="100"/>
          <a:sy n="77" d="100"/>
        </p:scale>
        <p:origin x="806" y="-130"/>
      </p:cViewPr>
      <p:guideLst/>
    </p:cSldViewPr>
  </p:slideViewPr>
  <p:notesTextViewPr>
    <p:cViewPr>
      <p:scale>
        <a:sx n="66" d="100"/>
        <a:sy n="66" d="100"/>
      </p:scale>
      <p:origin x="0" y="0"/>
    </p:cViewPr>
  </p:notesTextViewPr>
  <p:notesViewPr>
    <p:cSldViewPr snapToGrid="0">
      <p:cViewPr varScale="1">
        <p:scale>
          <a:sx n="45" d="100"/>
          <a:sy n="45" d="100"/>
        </p:scale>
        <p:origin x="2760" y="5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D:\My%20work%20&#22791;&#20221;2020.4.13\Project%20&#24037;&#31243;&#39033;&#30446;%20&amp;%20%20&#23454;&#39564;&#35838;&#39064;\CEPC\&#30495;&#31354;&#30418;&#21152;&#28909;&#28034;&#23618;%20-spray\&#21152;&#28909;&#21151;&#29575;&#19982;&#30005;&#38459;&#23618;&#35745;&#3163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ltLang="zh-CN" dirty="0"/>
              <a:t>Temperature vs Heating Power</a:t>
            </a:r>
            <a:endParaRPr lang="zh-CN" altLang="en-US" dirty="0"/>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strRef>
              <c:f>Sheet1!$E$23</c:f>
              <c:strCache>
                <c:ptCount val="1"/>
                <c:pt idx="0">
                  <c:v>管外温度</c:v>
                </c:pt>
              </c:strCache>
            </c:strRef>
          </c:tx>
          <c:spPr>
            <a:ln w="34925" cap="rnd">
              <a:solidFill>
                <a:schemeClr val="accent1"/>
              </a:solidFill>
              <a:round/>
            </a:ln>
            <a:effectLst>
              <a:outerShdw blurRad="40000" dist="23000" dir="5400000" rotWithShape="0">
                <a:srgbClr val="000000">
                  <a:alpha val="35000"/>
                </a:srgbClr>
              </a:outerShdw>
            </a:effectLst>
          </c:spPr>
          <c:marker>
            <c:symbol val="none"/>
          </c:marker>
          <c:cat>
            <c:numRef>
              <c:f>Sheet1!$L$24:$L$47</c:f>
              <c:numCache>
                <c:formatCode>0.000</c:formatCode>
                <c:ptCount val="24"/>
                <c:pt idx="0">
                  <c:v>0.10608465608465609</c:v>
                </c:pt>
                <c:pt idx="1">
                  <c:v>0.10661375661375663</c:v>
                </c:pt>
                <c:pt idx="2">
                  <c:v>0.16633597883597886</c:v>
                </c:pt>
                <c:pt idx="3">
                  <c:v>0.16865079365079366</c:v>
                </c:pt>
                <c:pt idx="4">
                  <c:v>0.24285714285714285</c:v>
                </c:pt>
                <c:pt idx="5">
                  <c:v>0.24523809523809523</c:v>
                </c:pt>
                <c:pt idx="6">
                  <c:v>0.28759920634920633</c:v>
                </c:pt>
                <c:pt idx="7">
                  <c:v>0.28888888888888892</c:v>
                </c:pt>
                <c:pt idx="8">
                  <c:v>0.3351851851851852</c:v>
                </c:pt>
                <c:pt idx="9">
                  <c:v>0.33703703703703708</c:v>
                </c:pt>
                <c:pt idx="10">
                  <c:v>0.38690476190476192</c:v>
                </c:pt>
                <c:pt idx="11">
                  <c:v>0.38740079365079372</c:v>
                </c:pt>
                <c:pt idx="12">
                  <c:v>0.44232804232804235</c:v>
                </c:pt>
                <c:pt idx="13">
                  <c:v>0.44550264550264551</c:v>
                </c:pt>
                <c:pt idx="14">
                  <c:v>0.50370370370370388</c:v>
                </c:pt>
                <c:pt idx="15">
                  <c:v>0.50595238095238104</c:v>
                </c:pt>
                <c:pt idx="16">
                  <c:v>0.56726190476190474</c:v>
                </c:pt>
                <c:pt idx="17">
                  <c:v>0.57023809523809532</c:v>
                </c:pt>
                <c:pt idx="18">
                  <c:v>0.63584656084656088</c:v>
                </c:pt>
                <c:pt idx="19">
                  <c:v>0.63961640211640214</c:v>
                </c:pt>
                <c:pt idx="20">
                  <c:v>0.70899470899470907</c:v>
                </c:pt>
                <c:pt idx="21">
                  <c:v>0.71230158730158732</c:v>
                </c:pt>
                <c:pt idx="22">
                  <c:v>0.75000000000000011</c:v>
                </c:pt>
                <c:pt idx="23">
                  <c:v>0.78958333333333341</c:v>
                </c:pt>
              </c:numCache>
            </c:numRef>
          </c:cat>
          <c:val>
            <c:numRef>
              <c:f>Sheet1!$E$24:$E$47</c:f>
              <c:numCache>
                <c:formatCode>General</c:formatCode>
                <c:ptCount val="24"/>
                <c:pt idx="0">
                  <c:v>37.299999999999997</c:v>
                </c:pt>
                <c:pt idx="1">
                  <c:v>53.9</c:v>
                </c:pt>
                <c:pt idx="2">
                  <c:v>62.2</c:v>
                </c:pt>
                <c:pt idx="3">
                  <c:v>90</c:v>
                </c:pt>
                <c:pt idx="4">
                  <c:v>91</c:v>
                </c:pt>
                <c:pt idx="5">
                  <c:v>122.4</c:v>
                </c:pt>
                <c:pt idx="6">
                  <c:v>122.7</c:v>
                </c:pt>
                <c:pt idx="7">
                  <c:v>138.19999999999999</c:v>
                </c:pt>
                <c:pt idx="8">
                  <c:v>138.9</c:v>
                </c:pt>
                <c:pt idx="9">
                  <c:v>158</c:v>
                </c:pt>
                <c:pt idx="10">
                  <c:v>158.4</c:v>
                </c:pt>
                <c:pt idx="11">
                  <c:v>175.8</c:v>
                </c:pt>
                <c:pt idx="12">
                  <c:v>176.2</c:v>
                </c:pt>
                <c:pt idx="13">
                  <c:v>196.7</c:v>
                </c:pt>
                <c:pt idx="14">
                  <c:v>197</c:v>
                </c:pt>
                <c:pt idx="15">
                  <c:v>215.7</c:v>
                </c:pt>
                <c:pt idx="16">
                  <c:v>217</c:v>
                </c:pt>
                <c:pt idx="17">
                  <c:v>237</c:v>
                </c:pt>
                <c:pt idx="18">
                  <c:v>237.5</c:v>
                </c:pt>
                <c:pt idx="19">
                  <c:v>260</c:v>
                </c:pt>
                <c:pt idx="20">
                  <c:v>260.3</c:v>
                </c:pt>
                <c:pt idx="21">
                  <c:v>279.2</c:v>
                </c:pt>
                <c:pt idx="22">
                  <c:v>279.10000000000002</c:v>
                </c:pt>
                <c:pt idx="23">
                  <c:v>299.39999999999998</c:v>
                </c:pt>
              </c:numCache>
            </c:numRef>
          </c:val>
          <c:smooth val="0"/>
          <c:extLst>
            <c:ext xmlns:c16="http://schemas.microsoft.com/office/drawing/2014/chart" uri="{C3380CC4-5D6E-409C-BE32-E72D297353CC}">
              <c16:uniqueId val="{00000000-E781-4355-89F8-CCC8B49E09FD}"/>
            </c:ext>
          </c:extLst>
        </c:ser>
        <c:dLbls>
          <c:showLegendKey val="0"/>
          <c:showVal val="0"/>
          <c:showCatName val="0"/>
          <c:showSerName val="0"/>
          <c:showPercent val="0"/>
          <c:showBubbleSize val="0"/>
        </c:dLbls>
        <c:smooth val="0"/>
        <c:axId val="1178122831"/>
        <c:axId val="1178123247"/>
      </c:lineChart>
      <c:catAx>
        <c:axId val="1178122831"/>
        <c:scaling>
          <c:orientation val="minMax"/>
        </c:scaling>
        <c:delete val="0"/>
        <c:axPos val="b"/>
        <c:numFmt formatCode="0.000"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78123247"/>
        <c:crosses val="autoZero"/>
        <c:auto val="1"/>
        <c:lblAlgn val="ctr"/>
        <c:lblOffset val="100"/>
        <c:tickMarkSkip val="5"/>
        <c:noMultiLvlLbl val="0"/>
      </c:catAx>
      <c:valAx>
        <c:axId val="1178123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781228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image" Target="../media/image4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F5E5AA-346A-4BA0-9D34-19E387A8B588}" type="datetimeFigureOut">
              <a:rPr lang="zh-CN" altLang="en-US" smtClean="0"/>
              <a:t>2025/3/4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F2B3D-63E5-463B-8DBA-F7FAA2EC08DB}" type="slidenum">
              <a:rPr lang="zh-CN" altLang="en-US" smtClean="0"/>
              <a:t>‹#›</a:t>
            </a:fld>
            <a:endParaRPr lang="zh-CN" altLang="en-US"/>
          </a:p>
        </p:txBody>
      </p:sp>
    </p:spTree>
    <p:extLst>
      <p:ext uri="{BB962C8B-B14F-4D97-AF65-F5344CB8AC3E}">
        <p14:creationId xmlns:p14="http://schemas.microsoft.com/office/powerpoint/2010/main" val="273055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78500E4-B11F-4099-BA7D-B7C09C4FE2A3}" type="slidenum">
              <a:rPr lang="zh-CN" altLang="en-US" smtClean="0"/>
              <a:t>1</a:t>
            </a:fld>
            <a:endParaRPr lang="zh-CN" altLang="en-US"/>
          </a:p>
        </p:txBody>
      </p:sp>
    </p:spTree>
    <p:extLst>
      <p:ext uri="{BB962C8B-B14F-4D97-AF65-F5344CB8AC3E}">
        <p14:creationId xmlns:p14="http://schemas.microsoft.com/office/powerpoint/2010/main" val="2179221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四元吸气薄膜已经有人提出，并得出结论：抽速大、激活温度更低</a:t>
            </a:r>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E62E1B-686D-471C-9D5E-7AAC5C1837EA}" type="slidenum">
              <a:rPr kumimoji="0" lang="en-US" altLang="zh-CN"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1591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14304" indent="-214304" algn="just" defTabSz="685772">
              <a:lnSpc>
                <a:spcPct val="150000"/>
              </a:lnSpc>
              <a:buFont typeface="Wingdings" panose="05000000000000000000" pitchFamily="2" charset="2"/>
              <a:buChar char="u"/>
            </a:pPr>
            <a:r>
              <a:rPr lang="en-US" altLang="zh-CN" sz="1200" b="1" dirty="0">
                <a:solidFill>
                  <a:srgbClr val="0070C0"/>
                </a:solidFill>
              </a:rPr>
              <a:t>Vacuum bellow modules are needed to compensate the mechanical misalignments of the vacuum chambers during installation and to absorb their thermal expansion during the bake-out. In order to reduce the beam impedance during operation with beams these modules are equipped with RF bridges to carry the image current.[1]</a:t>
            </a:r>
          </a:p>
          <a:p>
            <a:pPr marL="214304" indent="-214304" algn="just" defTabSz="685772">
              <a:lnSpc>
                <a:spcPct val="150000"/>
              </a:lnSpc>
              <a:buFont typeface="Wingdings" panose="05000000000000000000" pitchFamily="2" charset="2"/>
              <a:buChar char="u"/>
            </a:pPr>
            <a:r>
              <a:rPr lang="en-US" altLang="zh-CN" sz="1200" b="1" dirty="0">
                <a:solidFill>
                  <a:srgbClr val="0070C0"/>
                </a:solidFill>
                <a:latin typeface="等线" panose="020F0502020204030204"/>
                <a:ea typeface="等线" panose="02010600030101010101" pitchFamily="2" charset="-122"/>
              </a:rPr>
              <a:t>Ultra Expansion/contraction RF bellows to meet the 11.4m long vacuum chambers and component for mock up line.</a:t>
            </a:r>
          </a:p>
          <a:p>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26</a:t>
            </a:fld>
            <a:endParaRPr lang="zh-CN" altLang="en-US"/>
          </a:p>
        </p:txBody>
      </p:sp>
    </p:spTree>
    <p:extLst>
      <p:ext uri="{BB962C8B-B14F-4D97-AF65-F5344CB8AC3E}">
        <p14:creationId xmlns:p14="http://schemas.microsoft.com/office/powerpoint/2010/main" val="3959555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A1DF17-A28C-4D46-829F-D8D110C09314}" type="slidenum">
              <a:rPr kumimoji="0" lang="zh-CN" altLang="en-US" sz="13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3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01384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FF2924-98E7-46FA-B168-569CDB3EDDF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48120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2BABE-A268-4011-AB62-F38D4174A18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63975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1" i="0" u="none" strike="noStrike" dirty="0">
                <a:solidFill>
                  <a:srgbClr val="5A75E0"/>
                </a:solidFill>
                <a:effectLst/>
                <a:latin typeface="PingFang SC"/>
              </a:rPr>
              <a:t>conventional technology</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2BABE-A268-4011-AB62-F38D4174A18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20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500E4-B11F-4099-BA7D-B7C09C4FE2A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64516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t>材料的选择→加工工艺→样件试制→检漏→变形测量→极限真空测试</a:t>
            </a:r>
            <a:endParaRPr lang="en-US" altLang="zh-CN" sz="1200" dirty="0"/>
          </a:p>
          <a:p>
            <a:r>
              <a:rPr lang="en-US" altLang="zh-CN" sz="1200" dirty="0"/>
              <a:t>对0.1mm厚的钛膜进行电子束焊和钎焊试验；</a:t>
            </a:r>
          </a:p>
          <a:p>
            <a:r>
              <a:rPr lang="zh-CN" altLang="en-US" sz="1200" dirty="0"/>
              <a:t>钛窗真空下变形实验，椭圆窗</a:t>
            </a:r>
            <a:r>
              <a:rPr lang="en-US" altLang="zh-CN" sz="1200" dirty="0"/>
              <a:t>0.4mm</a:t>
            </a:r>
            <a:r>
              <a:rPr lang="zh-CN" altLang="en-US" sz="1200" dirty="0"/>
              <a:t>，圆窗</a:t>
            </a:r>
            <a:r>
              <a:rPr lang="en-US" altLang="zh-CN" sz="1200" dirty="0"/>
              <a:t>2.3mm，打压1MPa未发现有漏；</a:t>
            </a:r>
          </a:p>
          <a:p>
            <a:r>
              <a:rPr lang="zh-CN" altLang="en-US" sz="1200" dirty="0"/>
              <a:t>极限真空小于</a:t>
            </a:r>
            <a:r>
              <a:rPr lang="en-US" altLang="zh-CN" sz="1200" dirty="0"/>
              <a:t>5 ×10</a:t>
            </a:r>
            <a:r>
              <a:rPr lang="en-US" altLang="zh-CN" sz="1200" baseline="30000" dirty="0"/>
              <a:t>-8</a:t>
            </a:r>
            <a:r>
              <a:rPr lang="en-US" altLang="zh-CN" sz="1200" dirty="0"/>
              <a:t>Pa。</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82BABE-A268-4011-AB62-F38D4174A18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46889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在磁场的约束下，形成等离子体。</a:t>
            </a:r>
            <a:r>
              <a:rPr lang="en-US" altLang="zh-CN" dirty="0"/>
              <a:t>Kr</a:t>
            </a:r>
            <a:r>
              <a:rPr lang="zh-CN" altLang="en-US" dirty="0"/>
              <a:t>原子被等离子体电离形成</a:t>
            </a:r>
            <a:r>
              <a:rPr lang="en-US" altLang="zh-CN" dirty="0"/>
              <a:t>Kr+</a:t>
            </a:r>
            <a:r>
              <a:rPr lang="zh-CN" altLang="en-US" dirty="0"/>
              <a:t>，在电场加速作用下打向阴极靶，从而形成溅射作用。</a:t>
            </a:r>
            <a:r>
              <a:rPr lang="en-US" altLang="zh-CN" dirty="0" err="1"/>
              <a:t>TiZrV</a:t>
            </a:r>
            <a:r>
              <a:rPr lang="zh-CN" altLang="en-US" dirty="0"/>
              <a:t>原子沉积到铜基底表面形成</a:t>
            </a:r>
            <a:r>
              <a:rPr lang="en-US" altLang="zh-CN" dirty="0"/>
              <a:t>NEG</a:t>
            </a:r>
            <a:r>
              <a:rPr lang="zh-CN" altLang="en-US" dirty="0"/>
              <a:t>薄膜</a:t>
            </a:r>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15</a:t>
            </a:fld>
            <a:endParaRPr lang="zh-CN" altLang="en-US"/>
          </a:p>
        </p:txBody>
      </p:sp>
    </p:spTree>
    <p:extLst>
      <p:ext uri="{BB962C8B-B14F-4D97-AF65-F5344CB8AC3E}">
        <p14:creationId xmlns:p14="http://schemas.microsoft.com/office/powerpoint/2010/main" val="1092526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4034489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2025/3/4</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3528933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D74C926-F034-49CA-8FD7-4B1F02654A9B}" type="datetimeFigureOut">
              <a:rPr lang="zh-CN" altLang="en-US" smtClean="0"/>
              <a:t>2025/3/4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607BCB-7037-4A40-ACEE-524AA711488E}" type="slidenum">
              <a:rPr lang="zh-CN" altLang="en-US" smtClean="0"/>
              <a:t>‹#›</a:t>
            </a:fld>
            <a:endParaRPr lang="zh-CN" altLang="en-US"/>
          </a:p>
        </p:txBody>
      </p:sp>
    </p:spTree>
    <p:extLst>
      <p:ext uri="{BB962C8B-B14F-4D97-AF65-F5344CB8AC3E}">
        <p14:creationId xmlns:p14="http://schemas.microsoft.com/office/powerpoint/2010/main" val="692123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711200" y="393701"/>
            <a:ext cx="109728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lvl1pPr>
              <a:defRPr smtClean="0"/>
            </a:lvl1pPr>
          </a:lstStyle>
          <a:p>
            <a:pPr>
              <a:defRPr/>
            </a:pPr>
            <a:endParaRPr lang="en-US" altLang="zh-CN"/>
          </a:p>
        </p:txBody>
      </p:sp>
      <p:sp>
        <p:nvSpPr>
          <p:cNvPr id="4" name="页脚占位符 3"/>
          <p:cNvSpPr>
            <a:spLocks noGrp="1"/>
          </p:cNvSpPr>
          <p:nvPr>
            <p:ph type="ftr" sz="quarter" idx="11"/>
          </p:nvPr>
        </p:nvSpPr>
        <p:spPr/>
        <p:txBody>
          <a:bodyPr/>
          <a:lstStyle>
            <a:lvl1pPr>
              <a:defRPr smtClean="0"/>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fld id="{BFAEF450-13CC-482A-8612-03B7B2F9261F}" type="slidenum">
              <a:rPr lang="en-US" altLang="zh-CN"/>
              <a:pPr/>
              <a:t>‹#›</a:t>
            </a:fld>
            <a:endParaRPr lang="en-US" altLang="zh-CN"/>
          </a:p>
        </p:txBody>
      </p:sp>
    </p:spTree>
    <p:extLst>
      <p:ext uri="{BB962C8B-B14F-4D97-AF65-F5344CB8AC3E}">
        <p14:creationId xmlns:p14="http://schemas.microsoft.com/office/powerpoint/2010/main" val="1554547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grpSp>
        <p:nvGrpSpPr>
          <p:cNvPr id="4" name="组合 3"/>
          <p:cNvGrpSpPr/>
          <p:nvPr userDrawn="1"/>
        </p:nvGrpSpPr>
        <p:grpSpPr>
          <a:xfrm>
            <a:off x="0" y="727354"/>
            <a:ext cx="12192000" cy="110846"/>
            <a:chOff x="0" y="846225"/>
            <a:chExt cx="9144000" cy="110846"/>
          </a:xfrm>
        </p:grpSpPr>
        <p:grpSp>
          <p:nvGrpSpPr>
            <p:cNvPr id="5" name="组合 4"/>
            <p:cNvGrpSpPr/>
            <p:nvPr/>
          </p:nvGrpSpPr>
          <p:grpSpPr>
            <a:xfrm>
              <a:off x="0" y="846225"/>
              <a:ext cx="9144000" cy="110846"/>
              <a:chOff x="0" y="846225"/>
              <a:chExt cx="9144000" cy="110846"/>
            </a:xfrm>
          </p:grpSpPr>
          <p:grpSp>
            <p:nvGrpSpPr>
              <p:cNvPr id="7" name="组合 6"/>
              <p:cNvGrpSpPr/>
              <p:nvPr/>
            </p:nvGrpSpPr>
            <p:grpSpPr>
              <a:xfrm>
                <a:off x="875653" y="846225"/>
                <a:ext cx="8268347" cy="110438"/>
                <a:chOff x="875653" y="846225"/>
                <a:chExt cx="8268347" cy="110438"/>
              </a:xfrm>
            </p:grpSpPr>
            <p:sp>
              <p:nvSpPr>
                <p:cNvPr id="9" name="矩形 8"/>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直角三角形 10"/>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矩形 7"/>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6" name="直接连接符 5"/>
            <p:cNvCxnSpPr>
              <a:stCxn id="11"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76201"/>
            <a:ext cx="1272156" cy="633385"/>
          </a:xfrm>
          <a:prstGeom prst="rect">
            <a:avLst/>
          </a:prstGeom>
        </p:spPr>
      </p:pic>
      <p:sp>
        <p:nvSpPr>
          <p:cNvPr id="13" name="矩形 12"/>
          <p:cNvSpPr/>
          <p:nvPr userDrawn="1"/>
        </p:nvSpPr>
        <p:spPr>
          <a:xfrm>
            <a:off x="1" y="6553201"/>
            <a:ext cx="10914276" cy="30205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4" name="矩形 13"/>
          <p:cNvSpPr/>
          <p:nvPr userDrawn="1"/>
        </p:nvSpPr>
        <p:spPr>
          <a:xfrm>
            <a:off x="10909477" y="6553201"/>
            <a:ext cx="1282524" cy="30033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5" name="Slide Number Placeholder 5"/>
          <p:cNvSpPr txBox="1">
            <a:spLocks/>
          </p:cNvSpPr>
          <p:nvPr userDrawn="1"/>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6" name="文本框 19"/>
          <p:cNvSpPr txBox="1"/>
          <p:nvPr userDrawn="1"/>
        </p:nvSpPr>
        <p:spPr>
          <a:xfrm>
            <a:off x="38100" y="6581002"/>
            <a:ext cx="1071541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dirty="0">
                <a:solidFill>
                  <a:schemeClr val="bg1"/>
                </a:solidFill>
                <a:latin typeface="Calibri" panose="020F0502020204030204" pitchFamily="34" charset="0"/>
                <a:cs typeface="Calibri" panose="020F0502020204030204" pitchFamily="34" charset="0"/>
              </a:rPr>
              <a:t>低激活温度吸气剂薄膜制备与研究</a:t>
            </a:r>
            <a:r>
              <a:rPr lang="zh-CN" altLang="en-US" sz="1200" b="1" baseline="0" dirty="0">
                <a:solidFill>
                  <a:schemeClr val="bg1"/>
                </a:solidFill>
                <a:latin typeface="Calibri" panose="020F0502020204030204" pitchFamily="34" charset="0"/>
                <a:cs typeface="Calibri" panose="020F0502020204030204" pitchFamily="34" charset="0"/>
              </a:rPr>
              <a:t>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加速器中心 真空组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马永胜</a:t>
            </a:r>
            <a:endParaRPr lang="zh-CN" altLang="en-US" sz="1200" b="1" dirty="0">
              <a:solidFill>
                <a:schemeClr val="bg1"/>
              </a:solidFill>
              <a:latin typeface="Calibri" panose="020F0502020204030204" pitchFamily="34" charset="0"/>
              <a:cs typeface="Calibri" panose="020F0502020204030204" pitchFamily="34" charset="0"/>
            </a:endParaRPr>
          </a:p>
        </p:txBody>
      </p:sp>
      <p:sp>
        <p:nvSpPr>
          <p:cNvPr id="17" name="直角三角形 16"/>
          <p:cNvSpPr/>
          <p:nvPr userDrawn="1"/>
        </p:nvSpPr>
        <p:spPr>
          <a:xfrm flipV="1">
            <a:off x="10909477" y="6553200"/>
            <a:ext cx="526943" cy="302054"/>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8" name="直接连接符 17"/>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238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2025/3/4</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4269644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4" name="图片 6" descr="高能所图标-单色.tif"/>
          <p:cNvPicPr>
            <a:picLocks noChangeAspect="1"/>
          </p:cNvPicPr>
          <p:nvPr userDrawn="1"/>
        </p:nvPicPr>
        <p:blipFill>
          <a:blip r:embed="rId2" cstate="print">
            <a:lum bright="4000"/>
          </a:blip>
          <a:srcRect/>
          <a:stretch>
            <a:fillRect/>
          </a:stretch>
        </p:blipFill>
        <p:spPr bwMode="auto">
          <a:xfrm>
            <a:off x="1" y="2349500"/>
            <a:ext cx="7440084" cy="4508500"/>
          </a:xfrm>
          <a:prstGeom prst="rect">
            <a:avLst/>
          </a:prstGeom>
          <a:noFill/>
          <a:ln w="9525">
            <a:noFill/>
            <a:miter lim="800000"/>
            <a:headEnd/>
            <a:tailEnd/>
          </a:ln>
        </p:spPr>
      </p:pic>
      <p:sp>
        <p:nvSpPr>
          <p:cNvPr id="5" name="矩形 7"/>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6" name="矩形 8"/>
          <p:cNvSpPr/>
          <p:nvPr userDrawn="1"/>
        </p:nvSpPr>
        <p:spPr>
          <a:xfrm>
            <a:off x="2476501"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7" name="矩形 9"/>
          <p:cNvSpPr/>
          <p:nvPr userDrawn="1"/>
        </p:nvSpPr>
        <p:spPr>
          <a:xfrm>
            <a:off x="0" y="0"/>
            <a:ext cx="12192000" cy="215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8" name="矩形 10"/>
          <p:cNvSpPr/>
          <p:nvPr userDrawn="1"/>
        </p:nvSpPr>
        <p:spPr>
          <a:xfrm>
            <a:off x="9239251" y="0"/>
            <a:ext cx="2952749" cy="2159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9" name="日期占位符 3"/>
          <p:cNvSpPr>
            <a:spLocks noGrp="1"/>
          </p:cNvSpPr>
          <p:nvPr>
            <p:ph type="dt" sz="half" idx="10"/>
          </p:nvPr>
        </p:nvSpPr>
        <p:spPr/>
        <p:txBody>
          <a:bodyPr/>
          <a:lstStyle>
            <a:lvl1pPr>
              <a:defRPr/>
            </a:lvl1pPr>
          </a:lstStyle>
          <a:p>
            <a:pPr>
              <a:defRPr/>
            </a:pPr>
            <a:fld id="{7B2F648A-6AA9-4C16-8844-196265C22904}" type="datetimeFigureOut">
              <a:rPr lang="zh-CN" altLang="en-US"/>
              <a:pPr>
                <a:defRPr/>
              </a:pPr>
              <a:t>2025/3/4</a:t>
            </a:fld>
            <a:endParaRPr lang="zh-CN" altLang="en-US"/>
          </a:p>
        </p:txBody>
      </p:sp>
      <p:sp>
        <p:nvSpPr>
          <p:cNvPr id="10" name="页脚占位符 4"/>
          <p:cNvSpPr>
            <a:spLocks noGrp="1"/>
          </p:cNvSpPr>
          <p:nvPr>
            <p:ph type="ftr" sz="quarter" idx="11"/>
          </p:nvPr>
        </p:nvSpPr>
        <p:spPr/>
        <p:txBody>
          <a:bodyPr/>
          <a:lstStyle>
            <a:lvl1pPr>
              <a:defRPr/>
            </a:lvl1pPr>
          </a:lstStyle>
          <a:p>
            <a:pPr>
              <a:defRPr/>
            </a:pPr>
            <a:endParaRPr lang="zh-CN" altLang="en-US"/>
          </a:p>
        </p:txBody>
      </p:sp>
      <p:sp>
        <p:nvSpPr>
          <p:cNvPr id="11" name="灯片编号占位符 5"/>
          <p:cNvSpPr>
            <a:spLocks noGrp="1"/>
          </p:cNvSpPr>
          <p:nvPr>
            <p:ph type="sldNum" sz="quarter" idx="12"/>
          </p:nvPr>
        </p:nvSpPr>
        <p:spPr/>
        <p:txBody>
          <a:bodyPr/>
          <a:lstStyle>
            <a:lvl1pPr>
              <a:defRPr/>
            </a:lvl1pPr>
          </a:lstStyle>
          <a:p>
            <a:pPr>
              <a:defRPr/>
            </a:pPr>
            <a:fld id="{2F442372-F354-44FE-9DF0-15F30F2D88AF}" type="slidenum">
              <a:rPr lang="zh-CN" altLang="en-US"/>
              <a:pPr>
                <a:defRPr/>
              </a:pPr>
              <a:t>‹#›</a:t>
            </a:fld>
            <a:endParaRPr lang="zh-CN" altLang="en-US"/>
          </a:p>
        </p:txBody>
      </p:sp>
    </p:spTree>
    <p:extLst>
      <p:ext uri="{BB962C8B-B14F-4D97-AF65-F5344CB8AC3E}">
        <p14:creationId xmlns:p14="http://schemas.microsoft.com/office/powerpoint/2010/main" val="1633791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14"/>
          <p:cNvSpPr/>
          <p:nvPr userDrawn="1"/>
        </p:nvSpPr>
        <p:spPr>
          <a:xfrm>
            <a:off x="0" y="6750050"/>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5" name="矩形 15"/>
          <p:cNvSpPr/>
          <p:nvPr userDrawn="1"/>
        </p:nvSpPr>
        <p:spPr>
          <a:xfrm>
            <a:off x="2476501" y="6750050"/>
            <a:ext cx="9715500" cy="1079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6" name="矩形 17"/>
          <p:cNvSpPr/>
          <p:nvPr userDrawn="1"/>
        </p:nvSpPr>
        <p:spPr>
          <a:xfrm>
            <a:off x="0" y="938213"/>
            <a:ext cx="12192000" cy="107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7" name="矩形 22"/>
          <p:cNvSpPr/>
          <p:nvPr userDrawn="1"/>
        </p:nvSpPr>
        <p:spPr>
          <a:xfrm>
            <a:off x="1" y="1"/>
            <a:ext cx="285751" cy="9175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prstClr val="white"/>
              </a:solidFill>
            </a:endParaRPr>
          </a:p>
        </p:txBody>
      </p:sp>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8" name="日期占位符 3"/>
          <p:cNvSpPr>
            <a:spLocks noGrp="1"/>
          </p:cNvSpPr>
          <p:nvPr>
            <p:ph type="dt" sz="half" idx="10"/>
          </p:nvPr>
        </p:nvSpPr>
        <p:spPr/>
        <p:txBody>
          <a:bodyPr/>
          <a:lstStyle>
            <a:lvl1pPr>
              <a:defRPr/>
            </a:lvl1pPr>
          </a:lstStyle>
          <a:p>
            <a:pPr>
              <a:defRPr/>
            </a:pPr>
            <a:fld id="{AA2258A8-CB29-4895-ACB3-087CDA9E75C6}" type="datetimeFigureOut">
              <a:rPr lang="zh-CN" altLang="en-US"/>
              <a:pPr>
                <a:defRPr/>
              </a:pPr>
              <a:t>2025/3/4</a:t>
            </a:fld>
            <a:endParaRPr lang="zh-CN" altLang="en-US"/>
          </a:p>
        </p:txBody>
      </p:sp>
      <p:sp>
        <p:nvSpPr>
          <p:cNvPr id="9" name="页脚占位符 4"/>
          <p:cNvSpPr>
            <a:spLocks noGrp="1"/>
          </p:cNvSpPr>
          <p:nvPr>
            <p:ph type="ftr" sz="quarter" idx="11"/>
          </p:nvPr>
        </p:nvSpPr>
        <p:spPr/>
        <p:txBody>
          <a:bodyPr/>
          <a:lstStyle>
            <a:lvl1pPr>
              <a:defRPr/>
            </a:lvl1pPr>
          </a:lstStyle>
          <a:p>
            <a:pPr>
              <a:defRPr/>
            </a:pPr>
            <a:endParaRPr lang="zh-CN" altLang="en-US"/>
          </a:p>
        </p:txBody>
      </p:sp>
      <p:sp>
        <p:nvSpPr>
          <p:cNvPr id="10" name="灯片编号占位符 5"/>
          <p:cNvSpPr>
            <a:spLocks noGrp="1"/>
          </p:cNvSpPr>
          <p:nvPr>
            <p:ph type="sldNum" sz="quarter" idx="12"/>
          </p:nvPr>
        </p:nvSpPr>
        <p:spPr/>
        <p:txBody>
          <a:bodyPr/>
          <a:lstStyle>
            <a:lvl1pPr>
              <a:defRPr/>
            </a:lvl1pPr>
          </a:lstStyle>
          <a:p>
            <a:pPr>
              <a:defRPr/>
            </a:pPr>
            <a:fld id="{F6C2C634-287A-4A18-97D8-4716869DD48C}" type="slidenum">
              <a:rPr lang="zh-CN" altLang="en-US"/>
              <a:pPr>
                <a:defRPr/>
              </a:pPr>
              <a:t>‹#›</a:t>
            </a:fld>
            <a:endParaRPr lang="zh-CN" altLang="en-US"/>
          </a:p>
        </p:txBody>
      </p:sp>
    </p:spTree>
    <p:extLst>
      <p:ext uri="{BB962C8B-B14F-4D97-AF65-F5344CB8AC3E}">
        <p14:creationId xmlns:p14="http://schemas.microsoft.com/office/powerpoint/2010/main" val="1623598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E0975988-F4F3-4F17-9A5E-9396F866EBE6}" type="datetimeFigureOut">
              <a:rPr lang="zh-CN" altLang="en-US"/>
              <a:pPr>
                <a:defRPr/>
              </a:pPr>
              <a:t>2025/3/4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CE5E8B5-7B4A-4823-9B9E-3DDB183A616F}" type="slidenum">
              <a:rPr lang="zh-CN" altLang="en-US"/>
              <a:pPr>
                <a:defRPr/>
              </a:pPr>
              <a:t>‹#›</a:t>
            </a:fld>
            <a:endParaRPr lang="zh-CN" altLang="en-US"/>
          </a:p>
        </p:txBody>
      </p:sp>
    </p:spTree>
    <p:extLst>
      <p:ext uri="{BB962C8B-B14F-4D97-AF65-F5344CB8AC3E}">
        <p14:creationId xmlns:p14="http://schemas.microsoft.com/office/powerpoint/2010/main" val="1695089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467F655C-27BD-4C48-BF53-A14E5B7EB253}" type="datetimeFigureOut">
              <a:rPr lang="zh-CN" altLang="en-US"/>
              <a:pPr>
                <a:defRPr/>
              </a:pPr>
              <a:t>2025/3/4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F79E28A-24B2-4FB5-9709-9504A99D6408}" type="slidenum">
              <a:rPr lang="zh-CN" altLang="en-US"/>
              <a:pPr>
                <a:defRPr/>
              </a:pPr>
              <a:t>‹#›</a:t>
            </a:fld>
            <a:endParaRPr lang="zh-CN" altLang="en-US"/>
          </a:p>
        </p:txBody>
      </p:sp>
    </p:spTree>
    <p:extLst>
      <p:ext uri="{BB962C8B-B14F-4D97-AF65-F5344CB8AC3E}">
        <p14:creationId xmlns:p14="http://schemas.microsoft.com/office/powerpoint/2010/main" val="2077300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47D013E-AA77-4F20-8483-10C338E25CD4}" type="datetimeFigureOut">
              <a:rPr lang="zh-CN" altLang="en-US"/>
              <a:pPr>
                <a:defRPr/>
              </a:pPr>
              <a:t>2025/3/4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50A0413-6ACB-449D-B68D-86D34FC67FC6}" type="slidenum">
              <a:rPr lang="zh-CN" altLang="en-US"/>
              <a:pPr>
                <a:defRPr/>
              </a:pPr>
              <a:t>‹#›</a:t>
            </a:fld>
            <a:endParaRPr lang="zh-CN" altLang="en-US"/>
          </a:p>
        </p:txBody>
      </p:sp>
    </p:spTree>
    <p:extLst>
      <p:ext uri="{BB962C8B-B14F-4D97-AF65-F5344CB8AC3E}">
        <p14:creationId xmlns:p14="http://schemas.microsoft.com/office/powerpoint/2010/main" val="2969388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标题 1"/>
          <p:cNvSpPr txBox="1">
            <a:spLocks/>
          </p:cNvSpPr>
          <p:nvPr userDrawn="1"/>
        </p:nvSpPr>
        <p:spPr>
          <a:xfrm>
            <a:off x="1557868" y="107953"/>
            <a:ext cx="10549467" cy="714375"/>
          </a:xfrm>
          <a:prstGeom prst="rect">
            <a:avLst/>
          </a:prstGeom>
        </p:spPr>
        <p:txBody>
          <a:bodyPr anchor="ctr">
            <a:normAutofit lnSpcReduction="10000"/>
          </a:bodyPr>
          <a:lstStyle>
            <a:lvl1pPr algn="ctr" defTabSz="914400" rtl="0" eaLnBrk="1" latinLnBrk="0" hangingPunct="1">
              <a:spcBef>
                <a:spcPct val="0"/>
              </a:spcBef>
              <a:buNone/>
              <a:defRPr sz="4400" b="1" kern="1200" baseline="0">
                <a:solidFill>
                  <a:schemeClr val="tx1"/>
                </a:solidFill>
                <a:latin typeface="Calibri" panose="020F0502020204030204" pitchFamily="34" charset="0"/>
                <a:ea typeface="+mj-ea"/>
                <a:cs typeface="Calibri" panose="020F0502020204030204" pitchFamily="34" charset="0"/>
              </a:defRPr>
            </a:lvl1pPr>
          </a:lstStyle>
          <a:p>
            <a:pPr>
              <a:defRPr/>
            </a:pPr>
            <a:endParaRPr lang="zh-CN" altLang="en-US" sz="4400" dirty="0"/>
          </a:p>
        </p:txBody>
      </p:sp>
      <p:pic>
        <p:nvPicPr>
          <p:cNvPr id="4" name="图片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0286" y="107952"/>
            <a:ext cx="1272116"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3"/>
          <p:cNvGrpSpPr>
            <a:grpSpLocks/>
          </p:cNvGrpSpPr>
          <p:nvPr userDrawn="1"/>
        </p:nvGrpSpPr>
        <p:grpSpPr bwMode="auto">
          <a:xfrm>
            <a:off x="0" y="822325"/>
            <a:ext cx="12192000" cy="134938"/>
            <a:chOff x="0" y="821645"/>
            <a:chExt cx="9144000" cy="135426"/>
          </a:xfrm>
        </p:grpSpPr>
        <p:grpSp>
          <p:nvGrpSpPr>
            <p:cNvPr id="6" name="组合 14"/>
            <p:cNvGrpSpPr>
              <a:grpSpLocks/>
            </p:cNvGrpSpPr>
            <p:nvPr userDrawn="1"/>
          </p:nvGrpSpPr>
          <p:grpSpPr bwMode="auto">
            <a:xfrm>
              <a:off x="0" y="846225"/>
              <a:ext cx="9144000" cy="110846"/>
              <a:chOff x="0" y="846225"/>
              <a:chExt cx="9144000" cy="110846"/>
            </a:xfrm>
          </p:grpSpPr>
          <p:grpSp>
            <p:nvGrpSpPr>
              <p:cNvPr id="8" name="组合 16"/>
              <p:cNvGrpSpPr>
                <a:grpSpLocks/>
              </p:cNvGrpSpPr>
              <p:nvPr userDrawn="1"/>
            </p:nvGrpSpPr>
            <p:grpSpPr bwMode="auto">
              <a:xfrm>
                <a:off x="875653" y="846225"/>
                <a:ext cx="8268347" cy="110438"/>
                <a:chOff x="875653" y="846225"/>
                <a:chExt cx="8268347" cy="110438"/>
              </a:xfrm>
            </p:grpSpPr>
            <p:sp>
              <p:nvSpPr>
                <p:cNvPr id="10" name="矩形 9"/>
                <p:cNvSpPr/>
                <p:nvPr userDrawn="1"/>
              </p:nvSpPr>
              <p:spPr>
                <a:xfrm>
                  <a:off x="876300" y="845545"/>
                  <a:ext cx="8267700" cy="111527"/>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直角三角形 10"/>
                <p:cNvSpPr/>
                <p:nvPr userDrawn="1"/>
              </p:nvSpPr>
              <p:spPr>
                <a:xfrm>
                  <a:off x="976313" y="845545"/>
                  <a:ext cx="136525" cy="111527"/>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sp>
            <p:nvSpPr>
              <p:cNvPr id="9" name="矩形 8"/>
              <p:cNvSpPr/>
              <p:nvPr userDrawn="1"/>
            </p:nvSpPr>
            <p:spPr>
              <a:xfrm>
                <a:off x="0" y="845545"/>
                <a:ext cx="974725" cy="11152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grpSp>
        <p:cxnSp>
          <p:nvCxnSpPr>
            <p:cNvPr id="7" name="直接连接符 6"/>
            <p:cNvCxnSpPr/>
            <p:nvPr userDrawn="1"/>
          </p:nvCxnSpPr>
          <p:spPr>
            <a:xfrm flipV="1">
              <a:off x="974725" y="821645"/>
              <a:ext cx="0" cy="135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userDrawn="1"/>
        </p:nvCxnSpPr>
        <p:spPr>
          <a:xfrm>
            <a:off x="11444817" y="6588125"/>
            <a:ext cx="0" cy="2667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50242" y="22523"/>
            <a:ext cx="10902897" cy="823704"/>
          </a:xfrm>
        </p:spPr>
        <p:txBody>
          <a:bodyPr/>
          <a:lstStyle/>
          <a:p>
            <a:r>
              <a:rPr lang="zh-CN" altLang="en-US" dirty="0"/>
              <a:t>单击此处编辑母版标题样式</a:t>
            </a:r>
          </a:p>
        </p:txBody>
      </p:sp>
    </p:spTree>
    <p:extLst>
      <p:ext uri="{BB962C8B-B14F-4D97-AF65-F5344CB8AC3E}">
        <p14:creationId xmlns:p14="http://schemas.microsoft.com/office/powerpoint/2010/main" val="4057553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CAB315D-5845-4E10-96EE-900B6420E4E9}" type="datetime1">
              <a:rPr lang="zh-CN" altLang="en-US" smtClean="0"/>
              <a:t>2025/3/4</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6363884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grpSp>
        <p:nvGrpSpPr>
          <p:cNvPr id="4" name="组合 3"/>
          <p:cNvGrpSpPr/>
          <p:nvPr userDrawn="1"/>
        </p:nvGrpSpPr>
        <p:grpSpPr>
          <a:xfrm>
            <a:off x="0" y="727354"/>
            <a:ext cx="12192000" cy="110846"/>
            <a:chOff x="0" y="846225"/>
            <a:chExt cx="9144000" cy="110846"/>
          </a:xfrm>
        </p:grpSpPr>
        <p:grpSp>
          <p:nvGrpSpPr>
            <p:cNvPr id="5" name="组合 4"/>
            <p:cNvGrpSpPr/>
            <p:nvPr/>
          </p:nvGrpSpPr>
          <p:grpSpPr>
            <a:xfrm>
              <a:off x="0" y="846225"/>
              <a:ext cx="9144000" cy="110846"/>
              <a:chOff x="0" y="846225"/>
              <a:chExt cx="9144000" cy="110846"/>
            </a:xfrm>
          </p:grpSpPr>
          <p:grpSp>
            <p:nvGrpSpPr>
              <p:cNvPr id="7" name="组合 6"/>
              <p:cNvGrpSpPr/>
              <p:nvPr/>
            </p:nvGrpSpPr>
            <p:grpSpPr>
              <a:xfrm>
                <a:off x="875653" y="846225"/>
                <a:ext cx="8268347" cy="110438"/>
                <a:chOff x="875653" y="846225"/>
                <a:chExt cx="8268347" cy="110438"/>
              </a:xfrm>
            </p:grpSpPr>
            <p:sp>
              <p:nvSpPr>
                <p:cNvPr id="9" name="矩形 8"/>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直角三角形 10"/>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矩形 7"/>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6" name="直接连接符 5"/>
            <p:cNvCxnSpPr>
              <a:stCxn id="11"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76201"/>
            <a:ext cx="1272156" cy="633385"/>
          </a:xfrm>
          <a:prstGeom prst="rect">
            <a:avLst/>
          </a:prstGeom>
        </p:spPr>
      </p:pic>
      <p:sp>
        <p:nvSpPr>
          <p:cNvPr id="13" name="矩形 12"/>
          <p:cNvSpPr/>
          <p:nvPr userDrawn="1"/>
        </p:nvSpPr>
        <p:spPr>
          <a:xfrm>
            <a:off x="1" y="6553201"/>
            <a:ext cx="10914276" cy="30205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4" name="矩形 13"/>
          <p:cNvSpPr/>
          <p:nvPr userDrawn="1"/>
        </p:nvSpPr>
        <p:spPr>
          <a:xfrm>
            <a:off x="10909477" y="6553201"/>
            <a:ext cx="1282524" cy="30033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5" name="Slide Number Placeholder 5"/>
          <p:cNvSpPr txBox="1">
            <a:spLocks/>
          </p:cNvSpPr>
          <p:nvPr userDrawn="1"/>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6" name="文本框 19"/>
          <p:cNvSpPr txBox="1"/>
          <p:nvPr userDrawn="1"/>
        </p:nvSpPr>
        <p:spPr>
          <a:xfrm>
            <a:off x="38100" y="6581002"/>
            <a:ext cx="1071541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dirty="0">
                <a:solidFill>
                  <a:schemeClr val="bg1"/>
                </a:solidFill>
                <a:latin typeface="Calibri" panose="020F0502020204030204" pitchFamily="34" charset="0"/>
                <a:cs typeface="Calibri" panose="020F0502020204030204" pitchFamily="34" charset="0"/>
              </a:rPr>
              <a:t>低激活温度吸气剂薄膜制备与研究</a:t>
            </a:r>
            <a:r>
              <a:rPr lang="zh-CN" altLang="en-US" sz="1200" b="1" baseline="0" dirty="0">
                <a:solidFill>
                  <a:schemeClr val="bg1"/>
                </a:solidFill>
                <a:latin typeface="Calibri" panose="020F0502020204030204" pitchFamily="34" charset="0"/>
                <a:cs typeface="Calibri" panose="020F0502020204030204" pitchFamily="34" charset="0"/>
              </a:rPr>
              <a:t>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加速器中心 真空组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马永胜</a:t>
            </a:r>
            <a:endParaRPr lang="zh-CN" altLang="en-US" sz="1200" b="1" dirty="0">
              <a:solidFill>
                <a:schemeClr val="bg1"/>
              </a:solidFill>
              <a:latin typeface="Calibri" panose="020F0502020204030204" pitchFamily="34" charset="0"/>
              <a:cs typeface="Calibri" panose="020F0502020204030204" pitchFamily="34" charset="0"/>
            </a:endParaRPr>
          </a:p>
        </p:txBody>
      </p:sp>
      <p:sp>
        <p:nvSpPr>
          <p:cNvPr id="17" name="直角三角形 16"/>
          <p:cNvSpPr/>
          <p:nvPr userDrawn="1"/>
        </p:nvSpPr>
        <p:spPr>
          <a:xfrm flipV="1">
            <a:off x="10909477" y="6553200"/>
            <a:ext cx="526943" cy="302054"/>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8" name="直接连接符 17"/>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019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2025/3/4</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extLst>
      <p:ext uri="{BB962C8B-B14F-4D97-AF65-F5344CB8AC3E}">
        <p14:creationId xmlns:p14="http://schemas.microsoft.com/office/powerpoint/2010/main" val="263087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7" name="图片 6" descr="高能所图标-单色.tif"/>
          <p:cNvPicPr>
            <a:picLocks noChangeAspect="1"/>
          </p:cNvPicPr>
          <p:nvPr userDrawn="1"/>
        </p:nvPicPr>
        <p:blipFill>
          <a:blip r:embed="rId2" cstate="email">
            <a:lum bright="5000"/>
            <a:extLst>
              <a:ext uri="{28A0092B-C50C-407E-A947-70E740481C1C}">
                <a14:useLocalDpi xmlns:a14="http://schemas.microsoft.com/office/drawing/2010/main"/>
              </a:ext>
            </a:extLst>
          </a:blip>
          <a:srcRect/>
          <a:stretch>
            <a:fillRect/>
          </a:stretch>
        </p:blipFill>
        <p:spPr>
          <a:xfrm>
            <a:off x="0" y="2348880"/>
            <a:ext cx="7440149" cy="4509120"/>
          </a:xfrm>
          <a:prstGeom prst="rect">
            <a:avLst/>
          </a:prstGeom>
        </p:spPr>
      </p:pic>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2163641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2800" b="1" baseline="0">
                <a:solidFill>
                  <a:schemeClr val="accent1">
                    <a:lumMod val="75000"/>
                  </a:schemeClr>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963093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361463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180057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531678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FBE3450-B00C-4083-A665-4ACEFA817E0E}" type="datetimeFigureOut">
              <a:rPr lang="zh-CN" altLang="en-US" smtClean="0"/>
              <a:pPr/>
              <a:t>2025/3/4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11541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theme" Target="../theme/theme2.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2025/3/4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43052144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E3450-B00C-4083-A665-4ACEFA817E0E}" type="datetimeFigureOut">
              <a:rPr lang="zh-CN" altLang="en-US" smtClean="0"/>
              <a:pPr/>
              <a:t>2025/3/4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78668010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标题占位符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6387" name="文本占位符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mn-ea"/>
              </a:defRPr>
            </a:lvl1pPr>
          </a:lstStyle>
          <a:p>
            <a:pPr>
              <a:defRPr/>
            </a:pPr>
            <a:fld id="{49A74567-C338-4F68-8BC4-D598EC645CE3}" type="datetimeFigureOut">
              <a:rPr lang="zh-CN" altLang="en-US"/>
              <a:pPr>
                <a:defRPr/>
              </a:pPr>
              <a:t>2025/3/4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mn-ea"/>
              </a:defRPr>
            </a:lvl1pPr>
          </a:lstStyle>
          <a:p>
            <a:pPr>
              <a:defRPr/>
            </a:pPr>
            <a:fld id="{A075116D-D795-4EED-8D0E-254CF2229591}" type="slidenum">
              <a:rPr lang="zh-CN" altLang="en-US"/>
              <a:pPr>
                <a:defRPr/>
              </a:pPr>
              <a:t>‹#›</a:t>
            </a:fld>
            <a:endParaRPr lang="zh-CN" altLang="en-US"/>
          </a:p>
        </p:txBody>
      </p:sp>
    </p:spTree>
    <p:extLst>
      <p:ext uri="{BB962C8B-B14F-4D97-AF65-F5344CB8AC3E}">
        <p14:creationId xmlns:p14="http://schemas.microsoft.com/office/powerpoint/2010/main" val="334533080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26.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tmp"/><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8.png"/><Relationship Id="rId2"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tmp"/><Relationship Id="rId1" Type="http://schemas.openxmlformats.org/officeDocument/2006/relationships/slideLayout" Target="../slideLayouts/slideLayout5.xml"/><Relationship Id="rId6" Type="http://schemas.openxmlformats.org/officeDocument/2006/relationships/image" Target="../media/image42.tmp"/><Relationship Id="rId5" Type="http://schemas.openxmlformats.org/officeDocument/2006/relationships/image" Target="../media/image41.tmp"/><Relationship Id="rId4" Type="http://schemas.openxmlformats.org/officeDocument/2006/relationships/image" Target="../media/image40.tmp"/></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tags" Target="../tags/tag3.xml"/><Relationship Id="rId7" Type="http://schemas.openxmlformats.org/officeDocument/2006/relationships/image" Target="../media/image43.tm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9.xml"/><Relationship Id="rId5" Type="http://schemas.openxmlformats.org/officeDocument/2006/relationships/slideLayout" Target="../slideLayouts/slideLayout5.xml"/><Relationship Id="rId4" Type="http://schemas.openxmlformats.org/officeDocument/2006/relationships/tags" Target="../tags/tag4.xml"/><Relationship Id="rId9" Type="http://schemas.openxmlformats.org/officeDocument/2006/relationships/image" Target="../media/image45.tmp"/></Relationships>
</file>

<file path=ppt/slides/_rels/slide18.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package" Target="../embeddings/Microsoft_Visio_Drawing.vsdx"/><Relationship Id="rId7" Type="http://schemas.openxmlformats.org/officeDocument/2006/relationships/package" Target="../embeddings/Microsoft_Visio_Drawing2.vsdx"/><Relationship Id="rId12" Type="http://schemas.openxmlformats.org/officeDocument/2006/relationships/image" Target="../media/image52.e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47.emf"/><Relationship Id="rId11" Type="http://schemas.openxmlformats.org/officeDocument/2006/relationships/image" Target="../media/image51.emf"/><Relationship Id="rId5" Type="http://schemas.openxmlformats.org/officeDocument/2006/relationships/package" Target="../embeddings/Microsoft_Visio_Drawing1.vsdx"/><Relationship Id="rId10" Type="http://schemas.openxmlformats.org/officeDocument/2006/relationships/image" Target="../media/image50.emf"/><Relationship Id="rId4" Type="http://schemas.openxmlformats.org/officeDocument/2006/relationships/image" Target="../media/image46.emf"/><Relationship Id="rId9" Type="http://schemas.openxmlformats.org/officeDocument/2006/relationships/image" Target="../media/image49.emf"/></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emf"/><Relationship Id="rId1" Type="http://schemas.openxmlformats.org/officeDocument/2006/relationships/slideLayout" Target="../slideLayouts/slideLayout5.xml"/><Relationship Id="rId5" Type="http://schemas.openxmlformats.org/officeDocument/2006/relationships/image" Target="../media/image62.jpeg"/><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8" Type="http://schemas.openxmlformats.org/officeDocument/2006/relationships/image" Target="../media/image69.jpg"/><Relationship Id="rId3" Type="http://schemas.openxmlformats.org/officeDocument/2006/relationships/image" Target="../media/image64.png"/><Relationship Id="rId7" Type="http://schemas.openxmlformats.org/officeDocument/2006/relationships/image" Target="../media/image68.emf"/><Relationship Id="rId2" Type="http://schemas.openxmlformats.org/officeDocument/2006/relationships/image" Target="../media/image63.jpg"/><Relationship Id="rId1" Type="http://schemas.openxmlformats.org/officeDocument/2006/relationships/slideLayout" Target="../slideLayouts/slideLayout5.xml"/><Relationship Id="rId6" Type="http://schemas.openxmlformats.org/officeDocument/2006/relationships/image" Target="../media/image67.jp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2.jpeg"/><Relationship Id="rId7" Type="http://schemas.openxmlformats.org/officeDocument/2006/relationships/image" Target="../media/image74.emf"/><Relationship Id="rId2" Type="http://schemas.openxmlformats.org/officeDocument/2006/relationships/image" Target="../media/image71.jpeg"/><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chart" Target="../charts/chart1.xml"/><Relationship Id="rId4" Type="http://schemas.openxmlformats.org/officeDocument/2006/relationships/image" Target="../media/image73.jpeg"/></Relationships>
</file>

<file path=ppt/slides/_rels/slide24.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image" Target="../media/image81.emf"/><Relationship Id="rId3" Type="http://schemas.openxmlformats.org/officeDocument/2006/relationships/image" Target="../media/image78.png"/><Relationship Id="rId7" Type="http://schemas.openxmlformats.org/officeDocument/2006/relationships/image" Target="../media/image80.emf"/><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670.png"/><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82.png"/><Relationship Id="rId7" Type="http://schemas.openxmlformats.org/officeDocument/2006/relationships/image" Target="../media/image85.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4.png"/><Relationship Id="rId5" Type="http://schemas.openxmlformats.org/officeDocument/2006/relationships/image" Target="../media/image15.png"/><Relationship Id="rId10" Type="http://schemas.openxmlformats.org/officeDocument/2006/relationships/image" Target="../media/image88.png"/><Relationship Id="rId4" Type="http://schemas.openxmlformats.org/officeDocument/2006/relationships/image" Target="../media/image83.jpeg"/><Relationship Id="rId9" Type="http://schemas.openxmlformats.org/officeDocument/2006/relationships/image" Target="../media/image8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6.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image" Target="../media/image7.tiff"/><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image" Target="../media/image14.jpeg"/><Relationship Id="rId5" Type="http://schemas.openxmlformats.org/officeDocument/2006/relationships/image" Target="../media/image10.jpeg"/><Relationship Id="rId10" Type="http://schemas.microsoft.com/office/2007/relationships/hdphoto" Target="../media/hdphoto2.wdp"/><Relationship Id="rId4" Type="http://schemas.openxmlformats.org/officeDocument/2006/relationships/image" Target="../media/image9.png"/><Relationship Id="rId9" Type="http://schemas.openxmlformats.org/officeDocument/2006/relationships/image" Target="../media/image13.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tif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7.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22.emf"/><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eFACT 2025 - 70th ICFA Advanced Beam Dynamics Workshop on High Luminosity Circular e+e– Colliders">
            <a:extLst>
              <a:ext uri="{FF2B5EF4-FFF2-40B4-BE49-F238E27FC236}">
                <a16:creationId xmlns:a16="http://schemas.microsoft.com/office/drawing/2014/main" id="{6E2C74B7-38DF-4503-A380-43C2FA847A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 y="-31507"/>
            <a:ext cx="12191364" cy="6893973"/>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3"/>
          <p:cNvSpPr txBox="1">
            <a:spLocks/>
          </p:cNvSpPr>
          <p:nvPr/>
        </p:nvSpPr>
        <p:spPr>
          <a:xfrm>
            <a:off x="-636" y="2844260"/>
            <a:ext cx="12192000" cy="1326319"/>
          </a:xfrm>
          <a:prstGeom prst="rect">
            <a:avLst/>
          </a:prstGeom>
        </p:spPr>
        <p:style>
          <a:lnRef idx="2">
            <a:schemeClr val="accent2"/>
          </a:lnRef>
          <a:fillRef idx="1">
            <a:schemeClr val="lt1"/>
          </a:fillRef>
          <a:effectRef idx="0">
            <a:schemeClr val="accent2"/>
          </a:effectRef>
          <a:fontRef idx="minor">
            <a:schemeClr val="dk1"/>
          </a:fontRef>
        </p:style>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3600" dirty="0">
                <a:solidFill>
                  <a:schemeClr val="tx1"/>
                </a:solidFill>
                <a:latin typeface="Arial Black" panose="020B0A04020102020204" pitchFamily="34" charset="0"/>
                <a:cs typeface="Times New Roman" panose="02020603050405020304" pitchFamily="18" charset="0"/>
              </a:rPr>
              <a:t>CEPC Vacuum system development progress</a:t>
            </a:r>
          </a:p>
        </p:txBody>
      </p:sp>
      <p:pic>
        <p:nvPicPr>
          <p:cNvPr id="11"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9175" y="-31507"/>
            <a:ext cx="3552825" cy="672912"/>
          </a:xfrm>
          <a:prstGeom prst="rect">
            <a:avLst/>
          </a:prstGeom>
        </p:spPr>
      </p:pic>
      <p:sp>
        <p:nvSpPr>
          <p:cNvPr id="12" name="Slide Number Placeholder 11"/>
          <p:cNvSpPr>
            <a:spLocks noGrp="1"/>
          </p:cNvSpPr>
          <p:nvPr>
            <p:ph type="sldNum" sz="quarter" idx="12"/>
          </p:nvPr>
        </p:nvSpPr>
        <p:spPr/>
        <p:txBody>
          <a:bodyPr/>
          <a:lstStyle/>
          <a:p>
            <a:fld id="{27F552FA-C358-4F70-9CE8-3E41459FCE36}" type="slidenum">
              <a:rPr lang="zh-CN" altLang="en-US" smtClean="0"/>
              <a:t>1</a:t>
            </a:fld>
            <a:endParaRPr lang="zh-CN" altLang="en-US" dirty="0"/>
          </a:p>
        </p:txBody>
      </p:sp>
      <p:sp>
        <p:nvSpPr>
          <p:cNvPr id="13" name="副标题 2">
            <a:extLst>
              <a:ext uri="{FF2B5EF4-FFF2-40B4-BE49-F238E27FC236}">
                <a16:creationId xmlns:a16="http://schemas.microsoft.com/office/drawing/2014/main" id="{D4EECFA8-2888-4FBD-900F-F0EC8D22CAEE}"/>
              </a:ext>
            </a:extLst>
          </p:cNvPr>
          <p:cNvSpPr>
            <a:spLocks noGrp="1"/>
          </p:cNvSpPr>
          <p:nvPr>
            <p:ph type="subTitle" idx="1"/>
          </p:nvPr>
        </p:nvSpPr>
        <p:spPr>
          <a:xfrm>
            <a:off x="2667000" y="4177694"/>
            <a:ext cx="6858000" cy="1655762"/>
          </a:xfrm>
        </p:spPr>
        <p:txBody>
          <a:bodyPr/>
          <a:lstStyle/>
          <a:p>
            <a:r>
              <a:rPr lang="en-US" altLang="zh-CN" sz="2400" dirty="0" err="1">
                <a:latin typeface="Segoe UI Black" panose="020B0A02040204020203" pitchFamily="34" charset="0"/>
                <a:ea typeface="Segoe UI Black" panose="020B0A02040204020203" pitchFamily="34" charset="0"/>
                <a:cs typeface="Times New Roman" panose="02020603050405020304" pitchFamily="18" charset="0"/>
              </a:rPr>
              <a:t>Yongsheng</a:t>
            </a:r>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 Ma</a:t>
            </a:r>
          </a:p>
          <a:p>
            <a:r>
              <a:rPr lang="en-US" altLang="zh-CN" dirty="0">
                <a:latin typeface="Segoe UI Black" panose="020B0A02040204020203" pitchFamily="34" charset="0"/>
                <a:ea typeface="Segoe UI Black" panose="020B0A02040204020203" pitchFamily="34" charset="0"/>
                <a:cs typeface="Times New Roman" panose="02020603050405020304" pitchFamily="18" charset="0"/>
              </a:rPr>
              <a:t>Vacuum group, IHEP,CAS</a:t>
            </a:r>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 </a:t>
            </a:r>
          </a:p>
          <a:p>
            <a:r>
              <a:rPr lang="en-US" altLang="zh-CN" dirty="0">
                <a:latin typeface="Segoe UI Black" panose="020B0A02040204020203" pitchFamily="34" charset="0"/>
                <a:ea typeface="Segoe UI Black" panose="020B0A02040204020203" pitchFamily="34" charset="0"/>
                <a:cs typeface="Times New Roman" panose="02020603050405020304" pitchFamily="18" charset="0"/>
              </a:rPr>
              <a:t>March 4</a:t>
            </a:r>
            <a:r>
              <a:rPr lang="en-US" altLang="zh-CN" baseline="30000" dirty="0">
                <a:latin typeface="Segoe UI Black" panose="020B0A02040204020203" pitchFamily="34" charset="0"/>
                <a:ea typeface="Segoe UI Black" panose="020B0A02040204020203" pitchFamily="34" charset="0"/>
                <a:cs typeface="Times New Roman" panose="02020603050405020304" pitchFamily="18" charset="0"/>
              </a:rPr>
              <a:t>th</a:t>
            </a:r>
            <a:r>
              <a:rPr lang="en-US" altLang="zh-CN" dirty="0">
                <a:latin typeface="Segoe UI Black" panose="020B0A02040204020203" pitchFamily="34" charset="0"/>
                <a:ea typeface="Segoe UI Black" panose="020B0A02040204020203" pitchFamily="34" charset="0"/>
                <a:cs typeface="Times New Roman" panose="02020603050405020304" pitchFamily="18" charset="0"/>
              </a:rPr>
              <a:t>  2025</a:t>
            </a:r>
            <a:endParaRPr lang="zh-CN" altLang="en-US" dirty="0">
              <a:latin typeface="Segoe UI Black" panose="020B0A02040204020203" pitchFamily="34" charset="0"/>
              <a:cs typeface="Times New Roman" panose="02020603050405020304" pitchFamily="18" charset="0"/>
            </a:endParaRPr>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4BE51CA5-711F-4B82-B1FF-FDBFA6A8C129}"/>
              </a:ext>
            </a:extLst>
          </p:cNvPr>
          <p:cNvGraphicFramePr>
            <a:graphicFrameLocks noGrp="1"/>
          </p:cNvGraphicFramePr>
          <p:nvPr/>
        </p:nvGraphicFramePr>
        <p:xfrm>
          <a:off x="1116419" y="2228213"/>
          <a:ext cx="9803220" cy="1339397"/>
        </p:xfrm>
        <a:graphic>
          <a:graphicData uri="http://schemas.openxmlformats.org/drawingml/2006/table">
            <a:tbl>
              <a:tblPr firstRow="1" firstCol="1" bandRow="1">
                <a:tableStyleId>{5C22544A-7EE6-4342-B048-85BDC9FD1C3A}</a:tableStyleId>
              </a:tblPr>
              <a:tblGrid>
                <a:gridCol w="781492">
                  <a:extLst>
                    <a:ext uri="{9D8B030D-6E8A-4147-A177-3AD203B41FA5}">
                      <a16:colId xmlns:a16="http://schemas.microsoft.com/office/drawing/2014/main" val="3377073923"/>
                    </a:ext>
                  </a:extLst>
                </a:gridCol>
                <a:gridCol w="782282">
                  <a:extLst>
                    <a:ext uri="{9D8B030D-6E8A-4147-A177-3AD203B41FA5}">
                      <a16:colId xmlns:a16="http://schemas.microsoft.com/office/drawing/2014/main" val="3682797999"/>
                    </a:ext>
                  </a:extLst>
                </a:gridCol>
                <a:gridCol w="1083733">
                  <a:extLst>
                    <a:ext uri="{9D8B030D-6E8A-4147-A177-3AD203B41FA5}">
                      <a16:colId xmlns:a16="http://schemas.microsoft.com/office/drawing/2014/main" val="1932840914"/>
                    </a:ext>
                  </a:extLst>
                </a:gridCol>
                <a:gridCol w="2062716">
                  <a:extLst>
                    <a:ext uri="{9D8B030D-6E8A-4147-A177-3AD203B41FA5}">
                      <a16:colId xmlns:a16="http://schemas.microsoft.com/office/drawing/2014/main" val="3065937511"/>
                    </a:ext>
                  </a:extLst>
                </a:gridCol>
                <a:gridCol w="1275907">
                  <a:extLst>
                    <a:ext uri="{9D8B030D-6E8A-4147-A177-3AD203B41FA5}">
                      <a16:colId xmlns:a16="http://schemas.microsoft.com/office/drawing/2014/main" val="2509722066"/>
                    </a:ext>
                  </a:extLst>
                </a:gridCol>
                <a:gridCol w="1244010">
                  <a:extLst>
                    <a:ext uri="{9D8B030D-6E8A-4147-A177-3AD203B41FA5}">
                      <a16:colId xmlns:a16="http://schemas.microsoft.com/office/drawing/2014/main" val="3671571657"/>
                    </a:ext>
                  </a:extLst>
                </a:gridCol>
                <a:gridCol w="1392865">
                  <a:extLst>
                    <a:ext uri="{9D8B030D-6E8A-4147-A177-3AD203B41FA5}">
                      <a16:colId xmlns:a16="http://schemas.microsoft.com/office/drawing/2014/main" val="3107996605"/>
                    </a:ext>
                  </a:extLst>
                </a:gridCol>
                <a:gridCol w="1180215">
                  <a:extLst>
                    <a:ext uri="{9D8B030D-6E8A-4147-A177-3AD203B41FA5}">
                      <a16:colId xmlns:a16="http://schemas.microsoft.com/office/drawing/2014/main" val="1466208912"/>
                    </a:ext>
                  </a:extLst>
                </a:gridCol>
              </a:tblGrid>
              <a:tr h="413423">
                <a:tc rowSpan="2">
                  <a:txBody>
                    <a:bodyPr/>
                    <a:lstStyle/>
                    <a:p>
                      <a:pPr algn="ctr"/>
                      <a:r>
                        <a:rPr lang="en-US" sz="1800" kern="100" dirty="0">
                          <a:effectLst/>
                          <a:latin typeface="Times New Roman" panose="02020603050405020304" pitchFamily="18" charset="0"/>
                          <a:cs typeface="Times New Roman" panose="02020603050405020304" pitchFamily="18" charset="0"/>
                        </a:rPr>
                        <a:t>Mode</a:t>
                      </a:r>
                      <a:endParaRPr lang="zh-CN" sz="2000" b="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i="0" kern="100" dirty="0">
                          <a:solidFill>
                            <a:schemeClr val="bg1"/>
                          </a:solidFill>
                          <a:effectLst/>
                          <a:latin typeface="Times New Roman" panose="02020603050405020304" pitchFamily="18" charset="0"/>
                          <a:cs typeface="Times New Roman" panose="02020603050405020304" pitchFamily="18" charset="0"/>
                        </a:rPr>
                        <a:t>E</a:t>
                      </a:r>
                      <a:endParaRPr lang="zh-CN" sz="2000" b="1" i="0"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i="0" kern="100" dirty="0">
                          <a:solidFill>
                            <a:schemeClr val="bg1"/>
                          </a:solidFill>
                          <a:effectLst/>
                          <a:latin typeface="Times New Roman" panose="02020603050405020304" pitchFamily="18" charset="0"/>
                          <a:cs typeface="Times New Roman" panose="02020603050405020304" pitchFamily="18" charset="0"/>
                        </a:rPr>
                        <a:t>I</a:t>
                      </a:r>
                      <a:endParaRPr lang="zh-CN" sz="2000" b="1" i="0"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i="0" kern="100" dirty="0">
                          <a:solidFill>
                            <a:schemeClr val="bg1"/>
                          </a:solidFill>
                          <a:effectLst/>
                          <a:latin typeface="Times New Roman" panose="02020603050405020304" pitchFamily="18" charset="0"/>
                          <a:cs typeface="Times New Roman" panose="02020603050405020304" pitchFamily="18" charset="0"/>
                        </a:rPr>
                        <a:t>PSD</a:t>
                      </a:r>
                      <a:endParaRPr lang="zh-CN" sz="2000" b="1" i="0"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b"/>
                      <a:r>
                        <a:rPr lang="en-GB" sz="1800" b="0" i="0" u="none" strike="noStrike" dirty="0">
                          <a:solidFill>
                            <a:schemeClr val="bg1"/>
                          </a:solidFill>
                          <a:effectLst/>
                          <a:latin typeface="Times New Roman" panose="02020603050405020304" pitchFamily="18" charset="0"/>
                          <a:ea typeface="等线" panose="02010600030101010101" pitchFamily="2" charset="-122"/>
                          <a:cs typeface="Times New Roman" panose="02020603050405020304" pitchFamily="18" charset="0"/>
                        </a:rPr>
                        <a:t>P</a:t>
                      </a:r>
                      <a:r>
                        <a:rPr lang="en-GB" sz="1800" b="0" i="0" u="none" strike="noStrike" baseline="-25000" dirty="0">
                          <a:solidFill>
                            <a:schemeClr val="bg1"/>
                          </a:solidFill>
                          <a:effectLst/>
                          <a:latin typeface="Times New Roman" panose="02020603050405020304" pitchFamily="18" charset="0"/>
                          <a:ea typeface="等线" panose="02010600030101010101" pitchFamily="2" charset="-122"/>
                          <a:cs typeface="Times New Roman" panose="02020603050405020304" pitchFamily="18" charset="0"/>
                        </a:rPr>
                        <a:t>L</a:t>
                      </a:r>
                    </a:p>
                  </a:txBody>
                  <a:tcPr marL="9525" marR="9525" marT="9525" marB="0" anchor="ctr"/>
                </a:tc>
                <a:tc>
                  <a:txBody>
                    <a:bodyPr/>
                    <a:lstStyle/>
                    <a:p>
                      <a:pPr algn="ctr"/>
                      <a:r>
                        <a:rPr lang="en-US" sz="1800" i="0" kern="100" dirty="0" err="1">
                          <a:solidFill>
                            <a:schemeClr val="bg1"/>
                          </a:solidFill>
                          <a:effectLst/>
                          <a:latin typeface="Times New Roman" panose="02020603050405020304" pitchFamily="18" charset="0"/>
                          <a:cs typeface="Times New Roman" panose="02020603050405020304" pitchFamily="18" charset="0"/>
                        </a:rPr>
                        <a:t>Q</a:t>
                      </a:r>
                      <a:r>
                        <a:rPr lang="en-US" sz="1800" i="0" kern="100" baseline="-25000" dirty="0" err="1">
                          <a:solidFill>
                            <a:schemeClr val="bg1"/>
                          </a:solidFill>
                          <a:effectLst/>
                          <a:latin typeface="Times New Roman" panose="02020603050405020304" pitchFamily="18" charset="0"/>
                          <a:cs typeface="Times New Roman" panose="02020603050405020304" pitchFamily="18" charset="0"/>
                        </a:rPr>
                        <a:t>gas</a:t>
                      </a:r>
                      <a:endParaRPr lang="zh-CN" sz="2000" b="1" i="0"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i="0" kern="100" dirty="0">
                          <a:solidFill>
                            <a:schemeClr val="bg1"/>
                          </a:solidFill>
                          <a:effectLst/>
                          <a:latin typeface="Times New Roman" panose="02020603050405020304" pitchFamily="18" charset="0"/>
                          <a:cs typeface="Times New Roman" panose="02020603050405020304" pitchFamily="18" charset="0"/>
                        </a:rPr>
                        <a:t>Q</a:t>
                      </a:r>
                      <a:r>
                        <a:rPr lang="en-US" sz="1800" i="0" kern="100" baseline="-25000" dirty="0">
                          <a:solidFill>
                            <a:schemeClr val="bg1"/>
                          </a:solidFill>
                          <a:effectLst/>
                          <a:latin typeface="Times New Roman" panose="02020603050405020304" pitchFamily="18" charset="0"/>
                          <a:cs typeface="Times New Roman" panose="02020603050405020304" pitchFamily="18" charset="0"/>
                        </a:rPr>
                        <a:t>LSR</a:t>
                      </a:r>
                      <a:endParaRPr lang="zh-CN" sz="2000" b="1" i="0"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ctr"/>
                      <a:r>
                        <a:rPr lang="en-GB" sz="1800" b="0" i="0" u="none" strike="noStrike" dirty="0">
                          <a:solidFill>
                            <a:schemeClr val="bg1"/>
                          </a:solidFill>
                          <a:effectLst/>
                          <a:latin typeface="Times New Roman" panose="02020603050405020304" pitchFamily="18" charset="0"/>
                          <a:ea typeface="等线" panose="02010600030101010101" pitchFamily="2" charset="-122"/>
                          <a:cs typeface="Times New Roman" panose="02020603050405020304" pitchFamily="18" charset="0"/>
                        </a:rPr>
                        <a:t>P</a:t>
                      </a:r>
                      <a:r>
                        <a:rPr lang="en-GB" sz="1800" b="0" i="0" u="none" strike="noStrike" baseline="-25000" dirty="0">
                          <a:solidFill>
                            <a:schemeClr val="bg1"/>
                          </a:solidFill>
                          <a:effectLst/>
                          <a:latin typeface="Times New Roman" panose="02020603050405020304" pitchFamily="18" charset="0"/>
                          <a:ea typeface="等线" panose="02010600030101010101" pitchFamily="2" charset="-122"/>
                          <a:cs typeface="Times New Roman" panose="02020603050405020304" pitchFamily="18" charset="0"/>
                        </a:rPr>
                        <a:t>ave</a:t>
                      </a:r>
                      <a:endParaRPr lang="zh-CN" altLang="en-US" sz="1800" b="0" i="0" u="none" strike="noStrike" baseline="-25000" dirty="0">
                        <a:solidFill>
                          <a:schemeClr val="bg1"/>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ctr"/>
                </a:tc>
                <a:extLst>
                  <a:ext uri="{0D108BD9-81ED-4DB2-BD59-A6C34878D82A}">
                    <a16:rowId xmlns:a16="http://schemas.microsoft.com/office/drawing/2014/main" val="4061037165"/>
                  </a:ext>
                </a:extLst>
              </a:tr>
              <a:tr h="433160">
                <a:tc vMerge="1">
                  <a:txBody>
                    <a:bodyPr/>
                    <a:lstStyle/>
                    <a:p>
                      <a:endParaRPr lang="zh-CN" altLang="en-US"/>
                    </a:p>
                  </a:txBody>
                  <a:tcPr/>
                </a:tc>
                <a:tc>
                  <a:txBody>
                    <a:bodyPr/>
                    <a:lstStyle/>
                    <a:p>
                      <a:pPr algn="ctr"/>
                      <a:r>
                        <a:rPr lang="en-US" sz="1800" b="0" i="1" kern="100" dirty="0" err="1">
                          <a:effectLst/>
                          <a:latin typeface="Times New Roman" panose="02020603050405020304" pitchFamily="18" charset="0"/>
                          <a:cs typeface="Times New Roman" panose="02020603050405020304" pitchFamily="18" charset="0"/>
                        </a:rPr>
                        <a:t>Gev</a:t>
                      </a:r>
                      <a:endParaRPr lang="zh-CN" sz="2000" b="0" i="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b="0" i="1" kern="100" dirty="0">
                          <a:effectLst/>
                          <a:latin typeface="Times New Roman" panose="02020603050405020304" pitchFamily="18" charset="0"/>
                          <a:cs typeface="Times New Roman" panose="02020603050405020304" pitchFamily="18" charset="0"/>
                        </a:rPr>
                        <a:t>A</a:t>
                      </a:r>
                      <a:endParaRPr lang="zh-CN" sz="2000" b="0" i="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b="0" i="1" kern="100" dirty="0">
                          <a:effectLst/>
                          <a:latin typeface="Times New Roman" panose="02020603050405020304" pitchFamily="18" charset="0"/>
                          <a:cs typeface="Times New Roman" panose="02020603050405020304" pitchFamily="18" charset="0"/>
                        </a:rPr>
                        <a:t>Molecules/photon</a:t>
                      </a:r>
                      <a:endParaRPr lang="zh-CN" sz="2000" b="0" i="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b"/>
                      <a:r>
                        <a:rPr lang="en-GB" sz="18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W/m</a:t>
                      </a:r>
                    </a:p>
                  </a:txBody>
                  <a:tcPr marL="9525" marR="9525" marT="9525" marB="0" anchor="ctr"/>
                </a:tc>
                <a:tc>
                  <a:txBody>
                    <a:bodyPr/>
                    <a:lstStyle/>
                    <a:p>
                      <a:pPr algn="ctr"/>
                      <a:r>
                        <a:rPr lang="en-US" sz="1800" b="0" i="1" kern="100" dirty="0" err="1">
                          <a:effectLst/>
                          <a:latin typeface="Times New Roman" panose="02020603050405020304" pitchFamily="18" charset="0"/>
                          <a:cs typeface="Times New Roman" panose="02020603050405020304" pitchFamily="18" charset="0"/>
                        </a:rPr>
                        <a:t>Torr·L</a:t>
                      </a:r>
                      <a:r>
                        <a:rPr lang="en-US" sz="1800" b="0" i="1" kern="100" dirty="0">
                          <a:effectLst/>
                          <a:latin typeface="Times New Roman" panose="02020603050405020304" pitchFamily="18" charset="0"/>
                          <a:cs typeface="Times New Roman" panose="02020603050405020304" pitchFamily="18" charset="0"/>
                        </a:rPr>
                        <a:t>/s</a:t>
                      </a:r>
                      <a:endParaRPr lang="zh-CN" sz="2000" b="0" i="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800" b="0" i="1" kern="100" dirty="0" err="1">
                          <a:effectLst/>
                          <a:latin typeface="Times New Roman" panose="02020603050405020304" pitchFamily="18" charset="0"/>
                          <a:cs typeface="Times New Roman" panose="02020603050405020304" pitchFamily="18" charset="0"/>
                        </a:rPr>
                        <a:t>Torr·L</a:t>
                      </a:r>
                      <a:r>
                        <a:rPr lang="en-US" sz="1800" b="0" i="1" kern="100" dirty="0">
                          <a:effectLst/>
                          <a:latin typeface="Times New Roman" panose="02020603050405020304" pitchFamily="18" charset="0"/>
                          <a:cs typeface="Times New Roman" panose="02020603050405020304" pitchFamily="18" charset="0"/>
                        </a:rPr>
                        <a:t>/</a:t>
                      </a:r>
                      <a:r>
                        <a:rPr lang="en-US" sz="1800" b="0" i="1" kern="100" dirty="0" err="1">
                          <a:effectLst/>
                          <a:latin typeface="Times New Roman" panose="02020603050405020304" pitchFamily="18" charset="0"/>
                          <a:cs typeface="Times New Roman" panose="02020603050405020304" pitchFamily="18" charset="0"/>
                        </a:rPr>
                        <a:t>s·m</a:t>
                      </a:r>
                      <a:endParaRPr lang="zh-CN" sz="2000" b="0" i="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b"/>
                      <a:r>
                        <a:rPr lang="en-GB" sz="18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Torr</a:t>
                      </a:r>
                    </a:p>
                  </a:txBody>
                  <a:tcPr marL="9525" marR="9525" marT="9525" marB="0" anchor="ctr"/>
                </a:tc>
                <a:extLst>
                  <a:ext uri="{0D108BD9-81ED-4DB2-BD59-A6C34878D82A}">
                    <a16:rowId xmlns:a16="http://schemas.microsoft.com/office/drawing/2014/main" val="2266786356"/>
                  </a:ext>
                </a:extLst>
              </a:tr>
              <a:tr h="492814">
                <a:tc>
                  <a:txBody>
                    <a:bodyPr/>
                    <a:lstStyle/>
                    <a:p>
                      <a:pPr algn="ctr"/>
                      <a:endParaRPr lang="zh-CN" sz="2000" b="1"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b"/>
                      <a:r>
                        <a:rPr lang="en-US" altLang="zh-CN"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1.1</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0.024</a:t>
                      </a:r>
                    </a:p>
                  </a:txBody>
                  <a:tcPr marL="9525" marR="9525" marT="9525" marB="0" anchor="ctr"/>
                </a:tc>
                <a:tc>
                  <a:txBody>
                    <a:bodyPr/>
                    <a:lstStyle/>
                    <a:p>
                      <a:pPr algn="ctr"/>
                      <a:r>
                        <a:rPr lang="en-US" sz="1800" b="0" kern="100" dirty="0">
                          <a:effectLst/>
                          <a:latin typeface="Times New Roman" panose="02020603050405020304" pitchFamily="18" charset="0"/>
                          <a:cs typeface="Times New Roman" panose="02020603050405020304" pitchFamily="18" charset="0"/>
                        </a:rPr>
                        <a:t>2.00E-06</a:t>
                      </a:r>
                      <a:endParaRPr lang="zh-CN" sz="1800" b="0" kern="100"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fontAlgn="b"/>
                      <a:r>
                        <a:rPr lang="en-US" altLang="zh-CN"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60.1</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1.28E-06</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7.09E-8</a:t>
                      </a:r>
                    </a:p>
                  </a:txBody>
                  <a:tcPr marL="9525" marR="9525" marT="9525" marB="0" anchor="ctr"/>
                </a:tc>
                <a:tc>
                  <a:txBody>
                    <a:bodyPr/>
                    <a:lstStyle/>
                    <a:p>
                      <a:pPr algn="ctr" fontAlgn="ctr"/>
                      <a:r>
                        <a:rPr lang="en-GB" sz="18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rPr>
                        <a:t>1.78E-08</a:t>
                      </a:r>
                    </a:p>
                  </a:txBody>
                  <a:tcPr marL="9525" marR="9525" marT="9525" marB="0" anchor="ctr"/>
                </a:tc>
                <a:extLst>
                  <a:ext uri="{0D108BD9-81ED-4DB2-BD59-A6C34878D82A}">
                    <a16:rowId xmlns:a16="http://schemas.microsoft.com/office/drawing/2014/main" val="2370898169"/>
                  </a:ext>
                </a:extLst>
              </a:tr>
            </a:tbl>
          </a:graphicData>
        </a:graphic>
      </p:graphicFrame>
      <p:sp>
        <p:nvSpPr>
          <p:cNvPr id="4" name="文本框 3">
            <a:extLst>
              <a:ext uri="{FF2B5EF4-FFF2-40B4-BE49-F238E27FC236}">
                <a16:creationId xmlns:a16="http://schemas.microsoft.com/office/drawing/2014/main" id="{729F480A-F2B8-45E7-898A-6AF970B01E17}"/>
              </a:ext>
            </a:extLst>
          </p:cNvPr>
          <p:cNvSpPr txBox="1"/>
          <p:nvPr/>
        </p:nvSpPr>
        <p:spPr>
          <a:xfrm>
            <a:off x="2910663" y="1781413"/>
            <a:ext cx="609777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The gas load under different beam energy and beam density</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6" name="标题 2">
            <a:extLst>
              <a:ext uri="{FF2B5EF4-FFF2-40B4-BE49-F238E27FC236}">
                <a16:creationId xmlns:a16="http://schemas.microsoft.com/office/drawing/2014/main" id="{DD1ECA53-7B93-49EE-B67F-035FA830E9AF}"/>
              </a:ext>
            </a:extLst>
          </p:cNvPr>
          <p:cNvSpPr txBox="1">
            <a:spLocks/>
          </p:cNvSpPr>
          <p:nvPr/>
        </p:nvSpPr>
        <p:spPr>
          <a:xfrm>
            <a:off x="1558637" y="147885"/>
            <a:ext cx="10515600" cy="6635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zh-CN" altLang="en-US" sz="3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文本框 6">
            <a:extLst>
              <a:ext uri="{FF2B5EF4-FFF2-40B4-BE49-F238E27FC236}">
                <a16:creationId xmlns:a16="http://schemas.microsoft.com/office/drawing/2014/main" id="{77047D0E-DE44-4CE6-B19E-CE717533941E}"/>
              </a:ext>
            </a:extLst>
          </p:cNvPr>
          <p:cNvSpPr txBox="1"/>
          <p:nvPr/>
        </p:nvSpPr>
        <p:spPr>
          <a:xfrm>
            <a:off x="592763" y="4675039"/>
            <a:ext cx="10823944" cy="1477328"/>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Due to the beam current of damping ring is low enough, SEY of aluminium vacuum chamber which do not need NEG coating or </a:t>
            </a:r>
            <a:r>
              <a:rPr kumimoji="0" lang="en-GB"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mn-cs"/>
              </a:rPr>
              <a:t>TiN</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coating could meet the requirement of physics.</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endPar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RF shielding Bellows with spring and contact fingers made of stainless steel will be employed to absorb the extension and the misalignment of vacuum chambers and other vacuum devices during installation. </a:t>
            </a:r>
            <a:endPar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endParaRPr>
          </a:p>
        </p:txBody>
      </p:sp>
      <p:sp>
        <p:nvSpPr>
          <p:cNvPr id="9" name="文本框 8">
            <a:extLst>
              <a:ext uri="{FF2B5EF4-FFF2-40B4-BE49-F238E27FC236}">
                <a16:creationId xmlns:a16="http://schemas.microsoft.com/office/drawing/2014/main" id="{0ECC16D7-6A03-4E3D-B028-EA9906F739C9}"/>
              </a:ext>
            </a:extLst>
          </p:cNvPr>
          <p:cNvSpPr txBox="1"/>
          <p:nvPr/>
        </p:nvSpPr>
        <p:spPr>
          <a:xfrm>
            <a:off x="592763" y="1131039"/>
            <a:ext cx="10823943" cy="646331"/>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0"/>
              </a:spcBef>
              <a:spcAft>
                <a:spcPts val="600"/>
              </a:spcAft>
              <a:buClrTx/>
              <a:buSzTx/>
              <a:buFont typeface="Wingdings" panose="05000000000000000000" pitchFamily="2" charset="2"/>
              <a:buChar char="u"/>
              <a:tabLst/>
              <a:defRPr/>
            </a:pPr>
            <a:r>
              <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 </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For the DR, with values of </a:t>
            </a:r>
            <a:r>
              <a:rPr kumimoji="0" lang="en-GB" altLang="zh-CN" sz="18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E</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 1.1 GeV, </a:t>
            </a:r>
            <a:r>
              <a:rPr kumimoji="0" lang="en-GB" altLang="zh-CN" sz="18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I</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 0.012~0.024 A, and </a:t>
            </a:r>
            <a:r>
              <a:rPr kumimoji="0" lang="en-GB" altLang="zh-CN" sz="18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ρ</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 2.87 m, these equations give a total synchrotron radiation power of </a:t>
            </a:r>
            <a:r>
              <a:rPr kumimoji="0" lang="en-GB" altLang="zh-CN" sz="18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P</a:t>
            </a:r>
            <a:r>
              <a:rPr kumimoji="0" lang="en-GB" altLang="zh-CN" sz="1800" b="0" i="1"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mn-cs"/>
              </a:rPr>
              <a:t>SR</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 1.08 kW and a linear power density of </a:t>
            </a:r>
            <a:r>
              <a:rPr kumimoji="0" lang="en-GB" altLang="zh-CN" sz="18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P</a:t>
            </a:r>
            <a:r>
              <a:rPr kumimoji="0" lang="en-GB" altLang="zh-CN" sz="1800" b="0" i="1"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mn-cs"/>
              </a:rPr>
              <a:t>L</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 60.1 W/m. </a:t>
            </a:r>
            <a:endPar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endParaRPr>
          </a:p>
        </p:txBody>
      </p:sp>
      <p:sp>
        <p:nvSpPr>
          <p:cNvPr id="8" name="文本框 7">
            <a:extLst>
              <a:ext uri="{FF2B5EF4-FFF2-40B4-BE49-F238E27FC236}">
                <a16:creationId xmlns:a16="http://schemas.microsoft.com/office/drawing/2014/main" id="{8E88DD3B-2504-49F3-977C-265507095721}"/>
              </a:ext>
            </a:extLst>
          </p:cNvPr>
          <p:cNvSpPr txBox="1"/>
          <p:nvPr/>
        </p:nvSpPr>
        <p:spPr>
          <a:xfrm>
            <a:off x="869212" y="3766359"/>
            <a:ext cx="10635216" cy="646331"/>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With an effective pumping speed of 15 L/s and a distribution of 2 meters sputtering ion pumps, the vacuum value of 1.78×10</a:t>
            </a:r>
            <a:r>
              <a:rPr kumimoji="0" lang="en-GB" altLang="zh-CN" sz="1800" b="0" i="0" u="none" strike="noStrike" kern="1200" cap="none" spc="0" normalizeH="0" baseline="30000" noProof="0" dirty="0">
                <a:ln>
                  <a:noFill/>
                </a:ln>
                <a:solidFill>
                  <a:prstClr val="black"/>
                </a:solidFill>
                <a:effectLst/>
                <a:uLnTx/>
                <a:uFillTx/>
                <a:latin typeface="Times New Roman" panose="02020603050405020304" pitchFamily="18" charset="0"/>
                <a:ea typeface="宋体" panose="02010600030101010101" pitchFamily="2" charset="-122"/>
                <a:cs typeface="+mn-cs"/>
              </a:rPr>
              <a:t>–8</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Torr will be reached.</a:t>
            </a:r>
            <a:endPar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endParaRPr>
          </a:p>
        </p:txBody>
      </p:sp>
      <p:sp>
        <p:nvSpPr>
          <p:cNvPr id="3" name="标题 2">
            <a:extLst>
              <a:ext uri="{FF2B5EF4-FFF2-40B4-BE49-F238E27FC236}">
                <a16:creationId xmlns:a16="http://schemas.microsoft.com/office/drawing/2014/main" id="{A0192890-A829-4A45-AC5A-9417D9150796}"/>
              </a:ext>
            </a:extLst>
          </p:cNvPr>
          <p:cNvSpPr>
            <a:spLocks noGrp="1"/>
          </p:cNvSpPr>
          <p:nvPr>
            <p:ph type="title"/>
          </p:nvPr>
        </p:nvSpPr>
        <p:spPr>
          <a:xfrm>
            <a:off x="741103" y="163458"/>
            <a:ext cx="10763325" cy="725470"/>
          </a:xfrm>
        </p:spPr>
        <p:txBody>
          <a:bodyPr>
            <a:normAutofit/>
          </a:bodyPr>
          <a:lstStyle/>
          <a:p>
            <a:r>
              <a:rPr lang="en-US" altLang="zh-CN" sz="3200" dirty="0">
                <a:latin typeface="Arial" panose="020B0604020202020204" pitchFamily="34" charset="0"/>
                <a:cs typeface="Arial" panose="020B0604020202020204" pitchFamily="34" charset="0"/>
                <a:sym typeface="+mn-ea"/>
              </a:rPr>
              <a:t>Damping ring </a:t>
            </a:r>
            <a:r>
              <a:rPr lang="zh-CN" altLang="en-US" sz="3200" dirty="0">
                <a:latin typeface="Arial" panose="020B0604020202020204" pitchFamily="34" charset="0"/>
                <a:cs typeface="Arial" panose="020B0604020202020204" pitchFamily="34" charset="0"/>
                <a:sym typeface="+mn-ea"/>
              </a:rPr>
              <a:t>vacuum </a:t>
            </a:r>
            <a:r>
              <a:rPr lang="en-US" altLang="zh-CN" sz="3200" dirty="0">
                <a:latin typeface="Arial" panose="020B0604020202020204" pitchFamily="34" charset="0"/>
                <a:cs typeface="Arial" panose="020B0604020202020204" pitchFamily="34" charset="0"/>
                <a:sym typeface="+mn-ea"/>
              </a:rPr>
              <a:t>system</a:t>
            </a:r>
            <a:endParaRPr lang="zh-CN" altLang="en-US" sz="3200" dirty="0">
              <a:latin typeface="Arial" panose="020B0604020202020204" pitchFamily="34" charset="0"/>
              <a:cs typeface="Arial" panose="020B0604020202020204" pitchFamily="34" charset="0"/>
            </a:endParaRPr>
          </a:p>
        </p:txBody>
      </p:sp>
      <p:sp>
        <p:nvSpPr>
          <p:cNvPr id="10" name="灯片编号占位符 3">
            <a:extLst>
              <a:ext uri="{FF2B5EF4-FFF2-40B4-BE49-F238E27FC236}">
                <a16:creationId xmlns:a16="http://schemas.microsoft.com/office/drawing/2014/main" id="{0146B9CC-B842-4564-BA3E-2306FBEEF5D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11" name="Picture 2" descr="C:\Users\Administrator\Desktop\11112.png">
            <a:extLst>
              <a:ext uri="{FF2B5EF4-FFF2-40B4-BE49-F238E27FC236}">
                <a16:creationId xmlns:a16="http://schemas.microsoft.com/office/drawing/2014/main" id="{9CA389E8-EC18-47F3-BE37-E89EAF8CD23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376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内容占位符 2">
            <a:extLst>
              <a:ext uri="{FF2B5EF4-FFF2-40B4-BE49-F238E27FC236}">
                <a16:creationId xmlns:a16="http://schemas.microsoft.com/office/drawing/2014/main" id="{1BD883DD-03CF-45A8-ABFB-3561585D5C5C}"/>
              </a:ext>
            </a:extLst>
          </p:cNvPr>
          <p:cNvSpPr>
            <a:spLocks noGrp="1"/>
          </p:cNvSpPr>
          <p:nvPr>
            <p:ph idx="1"/>
          </p:nvPr>
        </p:nvSpPr>
        <p:spPr>
          <a:xfrm>
            <a:off x="5212300" y="4884640"/>
            <a:ext cx="5255941" cy="1973360"/>
          </a:xfrm>
        </p:spPr>
        <p:txBody>
          <a:bodyPr>
            <a:normAutofit/>
          </a:bodyPr>
          <a:lstStyle/>
          <a:p>
            <a:pPr>
              <a:buFont typeface="Arial" panose="020B0604020202020204" pitchFamily="34" charset="0"/>
              <a:buChar char="•"/>
            </a:pPr>
            <a:r>
              <a:rPr lang="en-US" altLang="zh-CN" sz="2000" dirty="0"/>
              <a:t>The thickness of </a:t>
            </a:r>
            <a:r>
              <a:rPr lang="en-US" altLang="zh-CN" sz="2000" dirty="0" err="1"/>
              <a:t>Ti</a:t>
            </a:r>
            <a:r>
              <a:rPr lang="en-US" altLang="zh-CN" sz="2000" dirty="0"/>
              <a:t>  window is 0.1mm</a:t>
            </a:r>
          </a:p>
          <a:p>
            <a:pPr>
              <a:buFont typeface="Arial" panose="020B0604020202020204" pitchFamily="34" charset="0"/>
              <a:buChar char="•"/>
            </a:pPr>
            <a:r>
              <a:rPr lang="en-US" altLang="zh-CN" sz="2000" dirty="0"/>
              <a:t>Deformation test under vacuum: elliptical window is 0.4mm, circle window is 2.3mm; </a:t>
            </a:r>
          </a:p>
          <a:p>
            <a:pPr>
              <a:buFont typeface="Arial" panose="020B0604020202020204" pitchFamily="34" charset="0"/>
              <a:buChar char="•"/>
            </a:pPr>
            <a:r>
              <a:rPr lang="en-US" altLang="zh-CN" sz="2000" dirty="0"/>
              <a:t>ultimate vacuum&lt;5 ×10</a:t>
            </a:r>
            <a:r>
              <a:rPr lang="en-US" altLang="zh-CN" sz="2000" baseline="30000" dirty="0"/>
              <a:t>-10 </a:t>
            </a:r>
            <a:r>
              <a:rPr lang="en-US" altLang="zh-CN" sz="2000" dirty="0"/>
              <a:t>Torr。</a:t>
            </a:r>
          </a:p>
          <a:p>
            <a:pPr>
              <a:buFont typeface="Arial" panose="020B0604020202020204" pitchFamily="34" charset="0"/>
              <a:buChar char="•"/>
            </a:pPr>
            <a:endParaRPr lang="en-US" altLang="zh-CN" sz="2000" dirty="0"/>
          </a:p>
          <a:p>
            <a:pPr>
              <a:buFont typeface="Arial" panose="020B0604020202020204" pitchFamily="34" charset="0"/>
              <a:buChar char="•"/>
            </a:pPr>
            <a:endParaRPr lang="en-US" altLang="zh-CN" sz="2000" dirty="0"/>
          </a:p>
          <a:p>
            <a:pPr>
              <a:buFont typeface="Arial" panose="020B0604020202020204" pitchFamily="34" charset="0"/>
              <a:buChar char="•"/>
            </a:pPr>
            <a:endParaRPr lang="zh-CN" altLang="en-US" dirty="0"/>
          </a:p>
          <a:p>
            <a:pPr>
              <a:buFont typeface="Arial" panose="020B0604020202020204" pitchFamily="34" charset="0"/>
              <a:buChar char="•"/>
            </a:pPr>
            <a:endParaRPr lang="zh-CN" altLang="en-US" dirty="0"/>
          </a:p>
        </p:txBody>
      </p:sp>
      <p:sp>
        <p:nvSpPr>
          <p:cNvPr id="3" name="标题 2"/>
          <p:cNvSpPr>
            <a:spLocks noGrp="1"/>
          </p:cNvSpPr>
          <p:nvPr>
            <p:ph type="title"/>
          </p:nvPr>
        </p:nvSpPr>
        <p:spPr>
          <a:xfrm>
            <a:off x="397410" y="142852"/>
            <a:ext cx="11032628" cy="725470"/>
          </a:xfrm>
          <a:prstGeom prst="rect">
            <a:avLst/>
          </a:prstGeom>
        </p:spPr>
        <p:txBody>
          <a:bodyPr>
            <a:noAutofit/>
          </a:bodyPr>
          <a:lstStyle/>
          <a:p>
            <a:r>
              <a:rPr lang="en-US" altLang="zh-CN" sz="2800" dirty="0">
                <a:latin typeface="Arial" panose="020B0604020202020204" pitchFamily="34" charset="0"/>
                <a:cs typeface="Arial" panose="020B0604020202020204" pitchFamily="34" charset="0"/>
              </a:rPr>
              <a:t>Protypes of Dump chamber and membrane window </a:t>
            </a:r>
            <a:endParaRPr lang="zh-CN" altLang="en-US" sz="2800" dirty="0">
              <a:latin typeface="Arial" panose="020B0604020202020204" pitchFamily="34" charset="0"/>
              <a:cs typeface="Arial" panose="020B0604020202020204" pitchFamily="34" charset="0"/>
            </a:endParaRPr>
          </a:p>
        </p:txBody>
      </p:sp>
      <p:sp>
        <p:nvSpPr>
          <p:cNvPr id="12" name="灯片编号占位符 3">
            <a:extLst>
              <a:ext uri="{FF2B5EF4-FFF2-40B4-BE49-F238E27FC236}">
                <a16:creationId xmlns:a16="http://schemas.microsoft.com/office/drawing/2014/main" id="{D15CE4A3-E5CB-4D83-A2D7-C0004993E9F7}"/>
              </a:ext>
            </a:extLst>
          </p:cNvPr>
          <p:cNvSpPr>
            <a:spLocks noGrp="1"/>
          </p:cNvSpPr>
          <p:nvPr>
            <p:ph type="sldNum" sz="quarter" idx="12"/>
          </p:nvPr>
        </p:nvSpPr>
        <p:spPr>
          <a:xfrm>
            <a:off x="10845208" y="6356351"/>
            <a:ext cx="737191" cy="36512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dirty="0">
              <a:ln>
                <a:noFill/>
              </a:ln>
              <a:solidFill>
                <a:prstClr val="black">
                  <a:tint val="75000"/>
                </a:prstClr>
              </a:solidFill>
              <a:effectLst/>
              <a:uLnTx/>
              <a:uFillTx/>
              <a:latin typeface="Calibri"/>
              <a:ea typeface="宋体" panose="02010600030101010101" pitchFamily="2" charset="-122"/>
              <a:cs typeface="+mn-cs"/>
            </a:endParaRPr>
          </a:p>
        </p:txBody>
      </p:sp>
      <p:pic>
        <p:nvPicPr>
          <p:cNvPr id="4" name="图片 3"/>
          <p:cNvPicPr>
            <a:picLocks noChangeAspect="1"/>
          </p:cNvPicPr>
          <p:nvPr/>
        </p:nvPicPr>
        <p:blipFill>
          <a:blip r:embed="rId3"/>
          <a:stretch>
            <a:fillRect/>
          </a:stretch>
        </p:blipFill>
        <p:spPr>
          <a:xfrm>
            <a:off x="616690" y="1854884"/>
            <a:ext cx="4492204" cy="2738342"/>
          </a:xfrm>
          <a:prstGeom prst="rect">
            <a:avLst/>
          </a:prstGeom>
        </p:spPr>
      </p:pic>
      <p:sp>
        <p:nvSpPr>
          <p:cNvPr id="7" name="文本框 6"/>
          <p:cNvSpPr txBox="1"/>
          <p:nvPr/>
        </p:nvSpPr>
        <p:spPr>
          <a:xfrm>
            <a:off x="721767" y="3555779"/>
            <a:ext cx="4362990" cy="58477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Inner cross section of ellipse in 60 × 30 mm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Calibri"/>
                <a:ea typeface="微软雅黑"/>
                <a:cs typeface="+mn-cs"/>
              </a:rPr>
              <a:t>Outer cross section of rectangle in 62 × 32 mm</a:t>
            </a:r>
            <a:endParaRPr kumimoji="0" lang="zh-CN" altLang="en-US" sz="1600" b="0" i="0" u="none" strike="noStrike" kern="1200" cap="none" spc="0" normalizeH="0" baseline="0" noProof="0" dirty="0">
              <a:ln>
                <a:noFill/>
              </a:ln>
              <a:solidFill>
                <a:srgbClr val="000000"/>
              </a:solidFill>
              <a:effectLst/>
              <a:uLnTx/>
              <a:uFillTx/>
              <a:latin typeface="Calibri"/>
              <a:ea typeface="微软雅黑"/>
              <a:cs typeface="+mn-cs"/>
            </a:endParaRPr>
          </a:p>
        </p:txBody>
      </p:sp>
      <p:sp>
        <p:nvSpPr>
          <p:cNvPr id="13" name="文本框 12"/>
          <p:cNvSpPr txBox="1"/>
          <p:nvPr/>
        </p:nvSpPr>
        <p:spPr>
          <a:xfrm>
            <a:off x="551384" y="1024884"/>
            <a:ext cx="11377264" cy="70788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The elliptical </a:t>
            </a:r>
            <a:r>
              <a:rPr kumimoji="0" lang="en-US" altLang="zh-CN" sz="2000" b="0" i="0" u="none" strike="noStrike" kern="1200" cap="none" spc="0" normalizeH="0" baseline="0" noProof="0" dirty="0" err="1">
                <a:ln>
                  <a:noFill/>
                </a:ln>
                <a:solidFill>
                  <a:srgbClr val="000000"/>
                </a:solidFill>
                <a:effectLst/>
                <a:uLnTx/>
                <a:uFillTx/>
                <a:latin typeface="Calibri"/>
                <a:ea typeface="微软雅黑"/>
                <a:cs typeface="+mn-cs"/>
              </a:rPr>
              <a:t>Ti</a:t>
            </a:r>
            <a:r>
              <a:rPr kumimoji="0" lang="en-US" altLang="zh-CN" sz="2000" b="0" i="0" u="none" strike="noStrike" kern="1200" cap="none" spc="0" normalizeH="0" baseline="0" noProof="0" dirty="0">
                <a:ln>
                  <a:noFill/>
                </a:ln>
                <a:solidFill>
                  <a:srgbClr val="000000"/>
                </a:solidFill>
                <a:effectLst/>
                <a:uLnTx/>
                <a:uFillTx/>
                <a:latin typeface="Calibri"/>
                <a:ea typeface="微软雅黑"/>
                <a:cs typeface="+mn-cs"/>
              </a:rPr>
              <a:t> thin membrane window of 170×10 mm with a thickness of 0.1 mm was welded on the s. s. plate with a diameter of 183 mm and a thickness of 5mm. </a:t>
            </a:r>
            <a:endParaRPr kumimoji="0" lang="zh-CN" altLang="en-US" sz="2000" b="0" i="0" u="none" strike="noStrike" kern="1200" cap="none" spc="0" normalizeH="0" baseline="0" noProof="0" dirty="0">
              <a:ln>
                <a:noFill/>
              </a:ln>
              <a:solidFill>
                <a:srgbClr val="000000"/>
              </a:solidFill>
              <a:effectLst/>
              <a:uLnTx/>
              <a:uFillTx/>
              <a:latin typeface="Calibri"/>
              <a:ea typeface="微软雅黑"/>
              <a:cs typeface="+mn-cs"/>
            </a:endParaRPr>
          </a:p>
        </p:txBody>
      </p:sp>
      <p:pic>
        <p:nvPicPr>
          <p:cNvPr id="17" name="图片 16">
            <a:extLst>
              <a:ext uri="{FF2B5EF4-FFF2-40B4-BE49-F238E27FC236}">
                <a16:creationId xmlns:a16="http://schemas.microsoft.com/office/drawing/2014/main" id="{D0EF10AA-E74F-4B44-B603-E88AAB7774D5}"/>
              </a:ext>
            </a:extLst>
          </p:cNvPr>
          <p:cNvPicPr>
            <a:picLocks noChangeAspect="1"/>
          </p:cNvPicPr>
          <p:nvPr/>
        </p:nvPicPr>
        <p:blipFill rotWithShape="1">
          <a:blip r:embed="rId4"/>
          <a:srcRect t="15740" b="15465"/>
          <a:stretch/>
        </p:blipFill>
        <p:spPr>
          <a:xfrm>
            <a:off x="1062592" y="4593225"/>
            <a:ext cx="3600400" cy="1763125"/>
          </a:xfrm>
          <a:prstGeom prst="rect">
            <a:avLst/>
          </a:prstGeom>
        </p:spPr>
      </p:pic>
      <p:pic>
        <p:nvPicPr>
          <p:cNvPr id="18" name="图片 17">
            <a:extLst>
              <a:ext uri="{FF2B5EF4-FFF2-40B4-BE49-F238E27FC236}">
                <a16:creationId xmlns:a16="http://schemas.microsoft.com/office/drawing/2014/main" id="{83087A81-C8EF-4ECF-9F98-762B5DA584D8}"/>
              </a:ext>
            </a:extLst>
          </p:cNvPr>
          <p:cNvPicPr>
            <a:picLocks noChangeAspect="1"/>
          </p:cNvPicPr>
          <p:nvPr/>
        </p:nvPicPr>
        <p:blipFill>
          <a:blip r:embed="rId5"/>
          <a:stretch>
            <a:fillRect/>
          </a:stretch>
        </p:blipFill>
        <p:spPr>
          <a:xfrm>
            <a:off x="5212300" y="1843733"/>
            <a:ext cx="6861937" cy="2592288"/>
          </a:xfrm>
          <a:prstGeom prst="rect">
            <a:avLst/>
          </a:prstGeom>
        </p:spPr>
      </p:pic>
      <p:sp>
        <p:nvSpPr>
          <p:cNvPr id="21" name="文本框 20">
            <a:extLst>
              <a:ext uri="{FF2B5EF4-FFF2-40B4-BE49-F238E27FC236}">
                <a16:creationId xmlns:a16="http://schemas.microsoft.com/office/drawing/2014/main" id="{EB6BCA82-3D1B-49C4-9978-F99AE555E4E5}"/>
              </a:ext>
            </a:extLst>
          </p:cNvPr>
          <p:cNvSpPr txBox="1"/>
          <p:nvPr/>
        </p:nvSpPr>
        <p:spPr>
          <a:xfrm>
            <a:off x="5195716" y="4466069"/>
            <a:ext cx="6093724" cy="40011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Membrane windows </a:t>
            </a:r>
            <a:endPar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 name="矩形 1">
            <a:extLst>
              <a:ext uri="{FF2B5EF4-FFF2-40B4-BE49-F238E27FC236}">
                <a16:creationId xmlns:a16="http://schemas.microsoft.com/office/drawing/2014/main" id="{15FD41B1-F699-46DD-AEB5-5DE7F3986B01}"/>
              </a:ext>
            </a:extLst>
          </p:cNvPr>
          <p:cNvSpPr/>
          <p:nvPr/>
        </p:nvSpPr>
        <p:spPr>
          <a:xfrm>
            <a:off x="8998867" y="1888108"/>
            <a:ext cx="2313120" cy="3966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membrane windows</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11" name="Picture 2" descr="C:\Users\Administrator\Desktop\11112.png">
            <a:extLst>
              <a:ext uri="{FF2B5EF4-FFF2-40B4-BE49-F238E27FC236}">
                <a16:creationId xmlns:a16="http://schemas.microsoft.com/office/drawing/2014/main" id="{295EDCAC-006C-4516-93D5-21FFCED1D63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2543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0456D024-13E9-42BC-A2CA-105B061AE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16111">
            <a:off x="195463" y="2680685"/>
            <a:ext cx="8913173" cy="4386105"/>
          </a:xfrm>
          <a:prstGeom prst="rect">
            <a:avLst/>
          </a:prstGeom>
        </p:spPr>
      </p:pic>
      <p:pic>
        <p:nvPicPr>
          <p:cNvPr id="7" name="图片 6">
            <a:extLst>
              <a:ext uri="{FF2B5EF4-FFF2-40B4-BE49-F238E27FC236}">
                <a16:creationId xmlns:a16="http://schemas.microsoft.com/office/drawing/2014/main" id="{D37683ED-7C2F-4101-978F-A48AD25ABDAC}"/>
              </a:ext>
            </a:extLst>
          </p:cNvPr>
          <p:cNvPicPr>
            <a:picLocks noChangeAspect="1"/>
          </p:cNvPicPr>
          <p:nvPr/>
        </p:nvPicPr>
        <p:blipFill>
          <a:blip r:embed="rId3">
            <a:lum bright="24000" contrast="66000"/>
          </a:blip>
          <a:stretch>
            <a:fillRect/>
          </a:stretch>
        </p:blipFill>
        <p:spPr>
          <a:xfrm>
            <a:off x="2241580" y="-2624924"/>
            <a:ext cx="8623240" cy="2577189"/>
          </a:xfrm>
          <a:prstGeom prst="rect">
            <a:avLst/>
          </a:prstGeom>
        </p:spPr>
      </p:pic>
      <p:sp>
        <p:nvSpPr>
          <p:cNvPr id="3" name="标题 2">
            <a:extLst>
              <a:ext uri="{FF2B5EF4-FFF2-40B4-BE49-F238E27FC236}">
                <a16:creationId xmlns:a16="http://schemas.microsoft.com/office/drawing/2014/main" id="{469B6D6A-FF2A-4388-B8D9-359349EA36A8}"/>
              </a:ext>
            </a:extLst>
          </p:cNvPr>
          <p:cNvSpPr>
            <a:spLocks noGrp="1"/>
          </p:cNvSpPr>
          <p:nvPr>
            <p:ph type="title"/>
          </p:nvPr>
        </p:nvSpPr>
        <p:spPr/>
        <p:txBody>
          <a:bodyPr>
            <a:normAutofit/>
          </a:bodyPr>
          <a:lstStyle/>
          <a:p>
            <a:r>
              <a:rPr lang="en-US" altLang="zh-CN" sz="3200" dirty="0">
                <a:latin typeface="Arial" panose="020B0604020202020204" pitchFamily="34" charset="0"/>
                <a:cs typeface="Arial" panose="020B0604020202020204" pitchFamily="34" charset="0"/>
              </a:rPr>
              <a:t>CEPC vacuum chamber production line</a:t>
            </a:r>
          </a:p>
        </p:txBody>
      </p:sp>
      <p:graphicFrame>
        <p:nvGraphicFramePr>
          <p:cNvPr id="36" name="表格 36">
            <a:extLst>
              <a:ext uri="{FF2B5EF4-FFF2-40B4-BE49-F238E27FC236}">
                <a16:creationId xmlns:a16="http://schemas.microsoft.com/office/drawing/2014/main" id="{8ECEEF40-E88E-4EE4-87AF-D0ED881659C8}"/>
              </a:ext>
            </a:extLst>
          </p:cNvPr>
          <p:cNvGraphicFramePr>
            <a:graphicFrameLocks noGrp="1"/>
          </p:cNvGraphicFramePr>
          <p:nvPr>
            <p:extLst>
              <p:ext uri="{D42A27DB-BD31-4B8C-83A1-F6EECF244321}">
                <p14:modId xmlns:p14="http://schemas.microsoft.com/office/powerpoint/2010/main" val="3374639157"/>
              </p:ext>
            </p:extLst>
          </p:nvPr>
        </p:nvGraphicFramePr>
        <p:xfrm>
          <a:off x="9050650" y="4254012"/>
          <a:ext cx="3169662" cy="2388674"/>
        </p:xfrm>
        <a:graphic>
          <a:graphicData uri="http://schemas.openxmlformats.org/drawingml/2006/table">
            <a:tbl>
              <a:tblPr firstRow="1" bandRow="1">
                <a:tableStyleId>{5C22544A-7EE6-4342-B048-85BDC9FD1C3A}</a:tableStyleId>
              </a:tblPr>
              <a:tblGrid>
                <a:gridCol w="919475">
                  <a:extLst>
                    <a:ext uri="{9D8B030D-6E8A-4147-A177-3AD203B41FA5}">
                      <a16:colId xmlns:a16="http://schemas.microsoft.com/office/drawing/2014/main" val="2023478679"/>
                    </a:ext>
                  </a:extLst>
                </a:gridCol>
                <a:gridCol w="2250187">
                  <a:extLst>
                    <a:ext uri="{9D8B030D-6E8A-4147-A177-3AD203B41FA5}">
                      <a16:colId xmlns:a16="http://schemas.microsoft.com/office/drawing/2014/main" val="4117655912"/>
                    </a:ext>
                  </a:extLst>
                </a:gridCol>
              </a:tblGrid>
              <a:tr h="344131">
                <a:tc>
                  <a:txBody>
                    <a:bodyPr/>
                    <a:lstStyle/>
                    <a:p>
                      <a:pPr algn="l"/>
                      <a:r>
                        <a:rPr lang="en-US" altLang="zh-CN" sz="1100" dirty="0">
                          <a:latin typeface="Arial" panose="020B0604020202020204" pitchFamily="34" charset="0"/>
                          <a:cs typeface="Arial" panose="020B0604020202020204" pitchFamily="34" charset="0"/>
                        </a:rPr>
                        <a:t>Items</a:t>
                      </a:r>
                      <a:endParaRPr lang="zh-CN" altLang="en-US" sz="1100" dirty="0">
                        <a:latin typeface="Arial" panose="020B0604020202020204" pitchFamily="34" charset="0"/>
                        <a:cs typeface="Arial" panose="020B0604020202020204" pitchFamily="34" charset="0"/>
                      </a:endParaRPr>
                    </a:p>
                  </a:txBody>
                  <a:tcPr anchor="ctr"/>
                </a:tc>
                <a:tc>
                  <a:txBody>
                    <a:bodyPr/>
                    <a:lstStyle/>
                    <a:p>
                      <a:pPr algn="l"/>
                      <a:r>
                        <a:rPr lang="en-US" altLang="zh-CN" sz="1100" dirty="0">
                          <a:latin typeface="Arial" panose="020B0604020202020204" pitchFamily="34" charset="0"/>
                          <a:cs typeface="Arial" panose="020B0604020202020204" pitchFamily="34" charset="0"/>
                        </a:rPr>
                        <a:t>Specifications</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695966766"/>
                  </a:ext>
                </a:extLst>
              </a:tr>
              <a:tr h="344131">
                <a:tc>
                  <a:txBody>
                    <a:bodyPr/>
                    <a:lstStyle/>
                    <a:p>
                      <a:pPr algn="l"/>
                      <a:r>
                        <a:rPr lang="en-US" altLang="zh-CN" sz="1100" dirty="0">
                          <a:latin typeface="Arial" panose="020B0604020202020204" pitchFamily="34" charset="0"/>
                          <a:cs typeface="Arial" panose="020B0604020202020204" pitchFamily="34" charset="0"/>
                        </a:rPr>
                        <a:t>Dimension</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L 11400-d56-D62</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781507712"/>
                  </a:ext>
                </a:extLst>
              </a:tr>
              <a:tr h="344131">
                <a:tc>
                  <a:txBody>
                    <a:bodyPr/>
                    <a:lstStyle/>
                    <a:p>
                      <a:pPr algn="l"/>
                      <a:r>
                        <a:rPr lang="en-US" altLang="zh-CN" sz="1100" dirty="0">
                          <a:latin typeface="Arial" panose="020B0604020202020204" pitchFamily="34" charset="0"/>
                          <a:cs typeface="Arial" panose="020B0604020202020204" pitchFamily="34" charset="0"/>
                        </a:rPr>
                        <a:t>Weight</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50~100kg</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443552922"/>
                  </a:ext>
                </a:extLst>
              </a:tr>
              <a:tr h="789477">
                <a:tc>
                  <a:txBody>
                    <a:bodyPr/>
                    <a:lstStyle/>
                    <a:p>
                      <a:pPr algn="l"/>
                      <a:r>
                        <a:rPr lang="en-US" altLang="zh-CN" sz="1100" dirty="0">
                          <a:latin typeface="Arial" panose="020B0604020202020204" pitchFamily="34" charset="0"/>
                          <a:cs typeface="Arial" panose="020B0604020202020204" pitchFamily="34" charset="0"/>
                        </a:rPr>
                        <a:t>NEG coating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200nm±30%</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SEY&lt;1.1</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Q</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life-times</a:t>
                      </a:r>
                    </a:p>
                  </a:txBody>
                  <a:tcPr anchor="ctr"/>
                </a:tc>
                <a:extLst>
                  <a:ext uri="{0D108BD9-81ED-4DB2-BD59-A6C34878D82A}">
                    <a16:rowId xmlns:a16="http://schemas.microsoft.com/office/drawing/2014/main" val="2129758640"/>
                  </a:ext>
                </a:extLst>
              </a:tr>
              <a:tr h="566804">
                <a:tc>
                  <a:txBody>
                    <a:bodyPr/>
                    <a:lstStyle/>
                    <a:p>
                      <a:pPr algn="l"/>
                      <a:r>
                        <a:rPr lang="en-US" altLang="zh-CN" sz="1100" dirty="0">
                          <a:latin typeface="Arial" panose="020B0604020202020204" pitchFamily="34" charset="0"/>
                          <a:cs typeface="Arial" panose="020B0604020202020204" pitchFamily="34" charset="0"/>
                        </a:rPr>
                        <a:t>Spraying heating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Thickness&lt;0.5mm</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Heating temperature &lt;300</a:t>
                      </a:r>
                      <a:r>
                        <a:rPr lang="zh-CN" altLang="en-US" sz="1100" dirty="0">
                          <a:latin typeface="Arial" panose="020B0604020202020204" pitchFamily="34" charset="0"/>
                          <a:cs typeface="Arial" panose="020B0604020202020204" pitchFamily="34" charset="0"/>
                        </a:rPr>
                        <a:t>℃</a:t>
                      </a:r>
                    </a:p>
                  </a:txBody>
                  <a:tcPr anchor="ctr"/>
                </a:tc>
                <a:extLst>
                  <a:ext uri="{0D108BD9-81ED-4DB2-BD59-A6C34878D82A}">
                    <a16:rowId xmlns:a16="http://schemas.microsoft.com/office/drawing/2014/main" val="3264075503"/>
                  </a:ext>
                </a:extLst>
              </a:tr>
            </a:tbl>
          </a:graphicData>
        </a:graphic>
      </p:graphicFrame>
      <p:sp>
        <p:nvSpPr>
          <p:cNvPr id="38" name="灯片编号占位符 3">
            <a:extLst>
              <a:ext uri="{FF2B5EF4-FFF2-40B4-BE49-F238E27FC236}">
                <a16:creationId xmlns:a16="http://schemas.microsoft.com/office/drawing/2014/main" id="{42130D1B-C475-4619-8FD6-6E026E12CABB}"/>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12</a:t>
            </a:fld>
            <a:endParaRPr lang="zh-CN" altLang="en-US"/>
          </a:p>
        </p:txBody>
      </p:sp>
      <p:sp>
        <p:nvSpPr>
          <p:cNvPr id="2" name="文本框 1">
            <a:extLst>
              <a:ext uri="{FF2B5EF4-FFF2-40B4-BE49-F238E27FC236}">
                <a16:creationId xmlns:a16="http://schemas.microsoft.com/office/drawing/2014/main" id="{86AFE2FE-E73A-4B6A-AD2D-0D5640B025BA}"/>
              </a:ext>
            </a:extLst>
          </p:cNvPr>
          <p:cNvSpPr txBox="1"/>
          <p:nvPr/>
        </p:nvSpPr>
        <p:spPr>
          <a:xfrm>
            <a:off x="7796713" y="3155550"/>
            <a:ext cx="3997878" cy="1023742"/>
          </a:xfrm>
          <a:prstGeom prst="rect">
            <a:avLst/>
          </a:prstGeom>
          <a:noFill/>
        </p:spPr>
        <p:txBody>
          <a:bodyPr wrap="square" rtlCol="0">
            <a:spAutoFit/>
          </a:bodyPr>
          <a:lstStyle/>
          <a:p>
            <a:pPr marL="285750" indent="-285750">
              <a:lnSpc>
                <a:spcPct val="150000"/>
              </a:lnSpc>
              <a:buFont typeface="Wingdings" panose="05000000000000000000" pitchFamily="2" charset="2"/>
              <a:buChar char="u"/>
            </a:pPr>
            <a:r>
              <a:rPr lang="en-US" altLang="zh-CN" sz="1400" b="1" dirty="0">
                <a:latin typeface="微软雅黑" panose="020B0503020204020204" pitchFamily="34" charset="-122"/>
                <a:ea typeface="微软雅黑" panose="020B0503020204020204" pitchFamily="34" charset="-122"/>
              </a:rPr>
              <a:t>Important nodes and progress </a:t>
            </a:r>
          </a:p>
          <a:p>
            <a:pPr marL="285750" indent="-285750">
              <a:lnSpc>
                <a:spcPct val="150000"/>
              </a:lnSpc>
              <a:buFont typeface="Wingdings" panose="05000000000000000000" pitchFamily="2" charset="2"/>
              <a:buChar char="ü"/>
            </a:pPr>
            <a:r>
              <a:rPr lang="en-US" altLang="zh-CN" sz="1400" dirty="0">
                <a:latin typeface="微软雅黑" panose="020B0503020204020204" pitchFamily="34" charset="-122"/>
                <a:ea typeface="微软雅黑" panose="020B0503020204020204" pitchFamily="34" charset="-122"/>
              </a:rPr>
              <a:t>Technical scheme review </a:t>
            </a:r>
          </a:p>
          <a:p>
            <a:pPr marL="285750" indent="-285750">
              <a:lnSpc>
                <a:spcPct val="150000"/>
              </a:lnSpc>
              <a:buFont typeface="Wingdings" panose="05000000000000000000" pitchFamily="2" charset="2"/>
              <a:buChar char="ü"/>
            </a:pPr>
            <a:r>
              <a:rPr lang="en-US" altLang="zh-CN" sz="1400" dirty="0">
                <a:latin typeface="微软雅黑" panose="020B0503020204020204" pitchFamily="34" charset="-122"/>
                <a:ea typeface="微软雅黑" panose="020B0503020204020204" pitchFamily="34" charset="-122"/>
              </a:rPr>
              <a:t>Procurement bidding</a:t>
            </a:r>
            <a:endParaRPr lang="zh-CN" altLang="en-US" sz="14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297666B-EBBD-43C4-A35C-A66A7CD18FAA}"/>
              </a:ext>
            </a:extLst>
          </p:cNvPr>
          <p:cNvSpPr txBox="1"/>
          <p:nvPr/>
        </p:nvSpPr>
        <p:spPr>
          <a:xfrm>
            <a:off x="10947751" y="3405327"/>
            <a:ext cx="1127448" cy="1295868"/>
          </a:xfrm>
          <a:prstGeom prst="rect">
            <a:avLst/>
          </a:prstGeom>
          <a:noFill/>
        </p:spPr>
        <p:txBody>
          <a:bodyPr wrap="square" rtlCol="0">
            <a:spAutoFit/>
          </a:bodyPr>
          <a:lstStyle/>
          <a:p>
            <a:pPr>
              <a:lnSpc>
                <a:spcPct val="150000"/>
              </a:lnSpc>
            </a:pPr>
            <a:r>
              <a:rPr lang="en-US" altLang="zh-CN" dirty="0"/>
              <a:t>2024.10</a:t>
            </a:r>
          </a:p>
          <a:p>
            <a:pPr>
              <a:lnSpc>
                <a:spcPct val="150000"/>
              </a:lnSpc>
            </a:pPr>
            <a:r>
              <a:rPr lang="en-US" altLang="zh-CN" dirty="0"/>
              <a:t>2024.12</a:t>
            </a:r>
          </a:p>
          <a:p>
            <a:pPr>
              <a:lnSpc>
                <a:spcPct val="150000"/>
              </a:lnSpc>
            </a:pPr>
            <a:endParaRPr lang="zh-CN" altLang="en-US" dirty="0"/>
          </a:p>
        </p:txBody>
      </p:sp>
      <p:sp>
        <p:nvSpPr>
          <p:cNvPr id="14" name="文本框 13">
            <a:extLst>
              <a:ext uri="{FF2B5EF4-FFF2-40B4-BE49-F238E27FC236}">
                <a16:creationId xmlns:a16="http://schemas.microsoft.com/office/drawing/2014/main" id="{2A357959-0779-4311-A9CB-79D8F710B6F0}"/>
              </a:ext>
            </a:extLst>
          </p:cNvPr>
          <p:cNvSpPr txBox="1"/>
          <p:nvPr/>
        </p:nvSpPr>
        <p:spPr>
          <a:xfrm>
            <a:off x="666712" y="1040320"/>
            <a:ext cx="5886488"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Requirement</a:t>
            </a:r>
            <a:endParaRPr lang="zh-CN" altLang="en-US" dirty="0"/>
          </a:p>
        </p:txBody>
      </p:sp>
      <p:sp>
        <p:nvSpPr>
          <p:cNvPr id="15" name="文本框 14">
            <a:extLst>
              <a:ext uri="{FF2B5EF4-FFF2-40B4-BE49-F238E27FC236}">
                <a16:creationId xmlns:a16="http://schemas.microsoft.com/office/drawing/2014/main" id="{EF7D778C-3B61-49E8-BB54-084D46E28C28}"/>
              </a:ext>
            </a:extLst>
          </p:cNvPr>
          <p:cNvSpPr txBox="1"/>
          <p:nvPr/>
        </p:nvSpPr>
        <p:spPr>
          <a:xfrm>
            <a:off x="666713" y="1372470"/>
            <a:ext cx="11134762" cy="1200329"/>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zh-CN" b="0" i="0" dirty="0">
                <a:solidFill>
                  <a:srgbClr val="24292F"/>
                </a:solidFill>
                <a:effectLst/>
                <a:latin typeface="Noto Sans SC"/>
              </a:rPr>
              <a:t>Due to the difference in length, two production lines will be used to complete the production of vacuum chambers for the CEPC collider. The quantity of NEG coating and spraying facilities for the two lines varies to match the production speed.</a:t>
            </a:r>
          </a:p>
          <a:p>
            <a:pPr marL="285750" indent="-285750" algn="just">
              <a:buFont typeface="Wingdings" panose="05000000000000000000" pitchFamily="2" charset="2"/>
              <a:buChar char="Ø"/>
            </a:pPr>
            <a:r>
              <a:rPr lang="en-US" altLang="zh-CN" dirty="0"/>
              <a:t>With two production lines, the all vacuum chambers of collider will be finished in 5 years.</a:t>
            </a:r>
            <a:endParaRPr lang="zh-CN" altLang="en-US" dirty="0"/>
          </a:p>
        </p:txBody>
      </p:sp>
      <p:sp>
        <p:nvSpPr>
          <p:cNvPr id="16" name="文本框 15">
            <a:extLst>
              <a:ext uri="{FF2B5EF4-FFF2-40B4-BE49-F238E27FC236}">
                <a16:creationId xmlns:a16="http://schemas.microsoft.com/office/drawing/2014/main" id="{AAF1A09D-448E-4481-B347-80EAE365D308}"/>
              </a:ext>
            </a:extLst>
          </p:cNvPr>
          <p:cNvSpPr txBox="1"/>
          <p:nvPr/>
        </p:nvSpPr>
        <p:spPr>
          <a:xfrm>
            <a:off x="666712" y="2505143"/>
            <a:ext cx="5886488"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Advantages</a:t>
            </a:r>
            <a:endParaRPr lang="zh-CN" altLang="en-US" dirty="0"/>
          </a:p>
        </p:txBody>
      </p:sp>
      <p:sp>
        <p:nvSpPr>
          <p:cNvPr id="17" name="文本框 16">
            <a:extLst>
              <a:ext uri="{FF2B5EF4-FFF2-40B4-BE49-F238E27FC236}">
                <a16:creationId xmlns:a16="http://schemas.microsoft.com/office/drawing/2014/main" id="{2422386F-2334-479D-A8E1-7D5165C786CC}"/>
              </a:ext>
            </a:extLst>
          </p:cNvPr>
          <p:cNvSpPr txBox="1"/>
          <p:nvPr/>
        </p:nvSpPr>
        <p:spPr>
          <a:xfrm>
            <a:off x="804942" y="2841297"/>
            <a:ext cx="11134762" cy="369332"/>
          </a:xfrm>
          <a:prstGeom prst="rect">
            <a:avLst/>
          </a:prstGeom>
          <a:noFill/>
        </p:spPr>
        <p:txBody>
          <a:bodyPr wrap="square" rtlCol="0">
            <a:spAutoFit/>
          </a:bodyPr>
          <a:lstStyle/>
          <a:p>
            <a:r>
              <a:rPr lang="en-US" altLang="zh-CN" dirty="0"/>
              <a:t>More stable process, less manpower, less NEG coating facility,  more adaptive capacity in production, etc.</a:t>
            </a:r>
            <a:endParaRPr lang="zh-CN" altLang="en-US" dirty="0"/>
          </a:p>
        </p:txBody>
      </p:sp>
      <p:pic>
        <p:nvPicPr>
          <p:cNvPr id="12" name="Picture 2" descr="C:\Users\Administrator\Desktop\11112.png">
            <a:extLst>
              <a:ext uri="{FF2B5EF4-FFF2-40B4-BE49-F238E27FC236}">
                <a16:creationId xmlns:a16="http://schemas.microsoft.com/office/drawing/2014/main" id="{F2FA3062-4205-4AE4-9CDF-20B0B3D74D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6E4F2257-7201-4562-B3B6-B18EFE660C87}"/>
              </a:ext>
            </a:extLst>
          </p:cNvPr>
          <p:cNvSpPr txBox="1"/>
          <p:nvPr/>
        </p:nvSpPr>
        <p:spPr>
          <a:xfrm>
            <a:off x="3305026" y="3325628"/>
            <a:ext cx="3287211" cy="369332"/>
          </a:xfrm>
          <a:prstGeom prst="rect">
            <a:avLst/>
          </a:prstGeom>
          <a:noFill/>
        </p:spPr>
        <p:txBody>
          <a:bodyPr wrap="square" rtlCol="0">
            <a:spAutoFit/>
          </a:bodyPr>
          <a:lstStyle/>
          <a:p>
            <a:r>
              <a:rPr lang="en-US" altLang="zh-CN" dirty="0"/>
              <a:t>Heating layer spraying</a:t>
            </a:r>
            <a:endParaRPr lang="zh-CN" altLang="en-US" dirty="0"/>
          </a:p>
        </p:txBody>
      </p:sp>
      <p:cxnSp>
        <p:nvCxnSpPr>
          <p:cNvPr id="10" name="直接箭头连接符 9">
            <a:extLst>
              <a:ext uri="{FF2B5EF4-FFF2-40B4-BE49-F238E27FC236}">
                <a16:creationId xmlns:a16="http://schemas.microsoft.com/office/drawing/2014/main" id="{FF986693-11F8-4ABD-85F0-E6152C83E702}"/>
              </a:ext>
            </a:extLst>
          </p:cNvPr>
          <p:cNvCxnSpPr/>
          <p:nvPr/>
        </p:nvCxnSpPr>
        <p:spPr>
          <a:xfrm flipV="1">
            <a:off x="2963119" y="3694960"/>
            <a:ext cx="752354" cy="772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7E0CDB11-4843-4C59-B6B9-8F836D8C8435}"/>
              </a:ext>
            </a:extLst>
          </p:cNvPr>
          <p:cNvSpPr txBox="1"/>
          <p:nvPr/>
        </p:nvSpPr>
        <p:spPr>
          <a:xfrm>
            <a:off x="4282984" y="6458020"/>
            <a:ext cx="2534855" cy="369332"/>
          </a:xfrm>
          <a:prstGeom prst="rect">
            <a:avLst/>
          </a:prstGeom>
          <a:noFill/>
        </p:spPr>
        <p:txBody>
          <a:bodyPr wrap="square" rtlCol="0">
            <a:spAutoFit/>
          </a:bodyPr>
          <a:lstStyle/>
          <a:p>
            <a:r>
              <a:rPr lang="en-US" altLang="zh-CN" dirty="0"/>
              <a:t>NEG coating</a:t>
            </a:r>
            <a:endParaRPr lang="zh-CN" altLang="en-US" dirty="0"/>
          </a:p>
        </p:txBody>
      </p:sp>
      <p:cxnSp>
        <p:nvCxnSpPr>
          <p:cNvPr id="18" name="直接箭头连接符 17">
            <a:extLst>
              <a:ext uri="{FF2B5EF4-FFF2-40B4-BE49-F238E27FC236}">
                <a16:creationId xmlns:a16="http://schemas.microsoft.com/office/drawing/2014/main" id="{52999F0F-7A27-4159-A80B-50ADB4EBB959}"/>
              </a:ext>
            </a:extLst>
          </p:cNvPr>
          <p:cNvCxnSpPr/>
          <p:nvPr/>
        </p:nvCxnSpPr>
        <p:spPr>
          <a:xfrm flipH="1">
            <a:off x="4948631" y="5448349"/>
            <a:ext cx="1147369" cy="1019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3CECB30E-38D9-457E-B0AD-6DF055920612}"/>
              </a:ext>
            </a:extLst>
          </p:cNvPr>
          <p:cNvSpPr txBox="1"/>
          <p:nvPr/>
        </p:nvSpPr>
        <p:spPr>
          <a:xfrm>
            <a:off x="569439" y="5980215"/>
            <a:ext cx="2534855" cy="369332"/>
          </a:xfrm>
          <a:prstGeom prst="rect">
            <a:avLst/>
          </a:prstGeom>
          <a:noFill/>
        </p:spPr>
        <p:txBody>
          <a:bodyPr wrap="square" rtlCol="0">
            <a:spAutoFit/>
          </a:bodyPr>
          <a:lstStyle/>
          <a:p>
            <a:r>
              <a:rPr lang="en-US" altLang="zh-CN" dirty="0"/>
              <a:t>Cleaning</a:t>
            </a:r>
            <a:endParaRPr lang="zh-CN" altLang="en-US" dirty="0"/>
          </a:p>
        </p:txBody>
      </p:sp>
      <p:cxnSp>
        <p:nvCxnSpPr>
          <p:cNvPr id="20" name="直接箭头连接符 19">
            <a:extLst>
              <a:ext uri="{FF2B5EF4-FFF2-40B4-BE49-F238E27FC236}">
                <a16:creationId xmlns:a16="http://schemas.microsoft.com/office/drawing/2014/main" id="{A9A1A46F-D875-4568-A292-7E2152E8523D}"/>
              </a:ext>
            </a:extLst>
          </p:cNvPr>
          <p:cNvCxnSpPr/>
          <p:nvPr/>
        </p:nvCxnSpPr>
        <p:spPr>
          <a:xfrm>
            <a:off x="1122744" y="4873737"/>
            <a:ext cx="0" cy="1084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3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6">
            <a:extLst>
              <a:ext uri="{FF2B5EF4-FFF2-40B4-BE49-F238E27FC236}">
                <a16:creationId xmlns:a16="http://schemas.microsoft.com/office/drawing/2014/main" id="{1EE68766-194C-4AF8-A240-6C2608B780C4}"/>
              </a:ext>
            </a:extLst>
          </p:cNvPr>
          <p:cNvGraphicFramePr>
            <a:graphicFrameLocks noGrp="1"/>
          </p:cNvGraphicFramePr>
          <p:nvPr>
            <p:ph idx="1"/>
            <p:extLst>
              <p:ext uri="{D42A27DB-BD31-4B8C-83A1-F6EECF244321}">
                <p14:modId xmlns:p14="http://schemas.microsoft.com/office/powerpoint/2010/main" val="544749829"/>
              </p:ext>
            </p:extLst>
          </p:nvPr>
        </p:nvGraphicFramePr>
        <p:xfrm>
          <a:off x="561974" y="1138873"/>
          <a:ext cx="10763325" cy="5339080"/>
        </p:xfrm>
        <a:graphic>
          <a:graphicData uri="http://schemas.openxmlformats.org/drawingml/2006/table">
            <a:tbl>
              <a:tblPr firstRow="1" bandRow="1">
                <a:tableStyleId>{5C22544A-7EE6-4342-B048-85BDC9FD1C3A}</a:tableStyleId>
              </a:tblPr>
              <a:tblGrid>
                <a:gridCol w="1970807">
                  <a:extLst>
                    <a:ext uri="{9D8B030D-6E8A-4147-A177-3AD203B41FA5}">
                      <a16:colId xmlns:a16="http://schemas.microsoft.com/office/drawing/2014/main" val="546202285"/>
                    </a:ext>
                  </a:extLst>
                </a:gridCol>
                <a:gridCol w="2521819">
                  <a:extLst>
                    <a:ext uri="{9D8B030D-6E8A-4147-A177-3AD203B41FA5}">
                      <a16:colId xmlns:a16="http://schemas.microsoft.com/office/drawing/2014/main" val="2697022647"/>
                    </a:ext>
                  </a:extLst>
                </a:gridCol>
                <a:gridCol w="3784600">
                  <a:extLst>
                    <a:ext uri="{9D8B030D-6E8A-4147-A177-3AD203B41FA5}">
                      <a16:colId xmlns:a16="http://schemas.microsoft.com/office/drawing/2014/main" val="2542385024"/>
                    </a:ext>
                  </a:extLst>
                </a:gridCol>
                <a:gridCol w="2486099">
                  <a:extLst>
                    <a:ext uri="{9D8B030D-6E8A-4147-A177-3AD203B41FA5}">
                      <a16:colId xmlns:a16="http://schemas.microsoft.com/office/drawing/2014/main" val="1176527062"/>
                    </a:ext>
                  </a:extLst>
                </a:gridCol>
              </a:tblGrid>
              <a:tr h="370840">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Classification</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Sub-devices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Parameters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Note</a:t>
                      </a:r>
                    </a:p>
                  </a:txBody>
                  <a:tcPr marL="9525" marR="9525" marT="9525" marB="0" anchor="ctr"/>
                </a:tc>
                <a:extLst>
                  <a:ext uri="{0D108BD9-81ED-4DB2-BD59-A6C34878D82A}">
                    <a16:rowId xmlns:a16="http://schemas.microsoft.com/office/drawing/2014/main" val="929109341"/>
                  </a:ext>
                </a:extLst>
              </a:tr>
              <a:tr h="370840">
                <a:tc>
                  <a:txBody>
                    <a:bodyPr/>
                    <a:lstStyle/>
                    <a:p>
                      <a:pPr algn="ctr"/>
                      <a:r>
                        <a:rPr lang="en-GB" altLang="zh-CN" sz="1600" dirty="0">
                          <a:solidFill>
                            <a:schemeClr val="bg1">
                              <a:lumMod val="65000"/>
                            </a:schemeClr>
                          </a:solidFill>
                        </a:rPr>
                        <a:t>Electron-beam welder</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GB" altLang="zh-CN" sz="1200" dirty="0">
                          <a:solidFill>
                            <a:schemeClr val="bg1">
                              <a:lumMod val="65000"/>
                            </a:schemeClr>
                          </a:solidFill>
                        </a:rPr>
                        <a:t>Electron-beam </a:t>
                      </a:r>
                      <a:r>
                        <a:rPr lang="en-US" altLang="zh-CN" sz="1200" dirty="0">
                          <a:solidFill>
                            <a:schemeClr val="bg1">
                              <a:lumMod val="65000"/>
                            </a:schemeClr>
                          </a:solidFill>
                        </a:rPr>
                        <a:t>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solidFill>
                            <a:schemeClr val="bg1">
                              <a:lumMod val="65000"/>
                            </a:schemeClr>
                          </a:solidFill>
                        </a:rPr>
                        <a:t>Power supply </a:t>
                      </a:r>
                    </a:p>
                    <a:p>
                      <a:pPr marL="171450" indent="-171450">
                        <a:buFont typeface="Arial" panose="020B0604020202020204" pitchFamily="34" charset="0"/>
                        <a:buChar char="•"/>
                      </a:pPr>
                      <a:r>
                        <a:rPr lang="en-US" altLang="zh-CN" sz="1200" dirty="0">
                          <a:solidFill>
                            <a:schemeClr val="bg1">
                              <a:lumMod val="65000"/>
                            </a:schemeClr>
                          </a:solidFill>
                        </a:rPr>
                        <a:t>Vacuum chamber</a:t>
                      </a: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Meets the Length of  11.4m vacuum chamber</a:t>
                      </a:r>
                    </a:p>
                    <a:p>
                      <a:pPr marL="285750" indent="-285750">
                        <a:buFont typeface="Arial" panose="020B0604020202020204" pitchFamily="34" charset="0"/>
                        <a:buChar char="•"/>
                      </a:pPr>
                      <a:r>
                        <a:rPr lang="en-US" altLang="zh-CN" sz="1200" dirty="0">
                          <a:solidFill>
                            <a:schemeClr val="bg1">
                              <a:lumMod val="65000"/>
                            </a:schemeClr>
                          </a:solidFill>
                        </a:rPr>
                        <a:t>6 working position</a:t>
                      </a:r>
                      <a:endParaRPr lang="zh-CN" altLang="en-US" sz="1200" dirty="0">
                        <a:solidFill>
                          <a:schemeClr val="bg1">
                            <a:lumMod val="65000"/>
                          </a:schemeClr>
                        </a:solidFill>
                      </a:endParaRPr>
                    </a:p>
                  </a:txBody>
                  <a:tcPr/>
                </a:tc>
                <a:tc>
                  <a:txBody>
                    <a:bodyPr/>
                    <a:lstStyle/>
                    <a:p>
                      <a:pPr marL="0" indent="0">
                        <a:buFontTx/>
                        <a:buNone/>
                      </a:pPr>
                      <a:r>
                        <a:rPr lang="en-GB" altLang="zh-CN" sz="1200" dirty="0">
                          <a:solidFill>
                            <a:schemeClr val="bg1">
                              <a:lumMod val="65000"/>
                            </a:schemeClr>
                          </a:solidFill>
                        </a:rPr>
                        <a:t>Design and manufacturing</a:t>
                      </a:r>
                      <a:endParaRPr lang="zh-CN" altLang="en-US" sz="1200" dirty="0">
                        <a:solidFill>
                          <a:schemeClr val="bg1">
                            <a:lumMod val="65000"/>
                          </a:schemeClr>
                        </a:solidFill>
                      </a:endParaRPr>
                    </a:p>
                  </a:txBody>
                  <a:tcPr/>
                </a:tc>
                <a:extLst>
                  <a:ext uri="{0D108BD9-81ED-4DB2-BD59-A6C34878D82A}">
                    <a16:rowId xmlns:a16="http://schemas.microsoft.com/office/drawing/2014/main" val="3532546929"/>
                  </a:ext>
                </a:extLst>
              </a:tr>
              <a:tr h="0">
                <a:tc>
                  <a:txBody>
                    <a:bodyPr/>
                    <a:lstStyle/>
                    <a:p>
                      <a:pPr algn="ctr"/>
                      <a:r>
                        <a:rPr lang="en-US" altLang="zh-CN" sz="1600" dirty="0">
                          <a:solidFill>
                            <a:schemeClr val="bg1">
                              <a:lumMod val="65000"/>
                            </a:schemeClr>
                          </a:solidFill>
                        </a:rPr>
                        <a:t>Brazing </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US" altLang="zh-CN" sz="1200" dirty="0">
                          <a:solidFill>
                            <a:schemeClr val="bg1">
                              <a:lumMod val="65000"/>
                            </a:schemeClr>
                          </a:solidFill>
                        </a:rPr>
                        <a:t>Mechanical holder</a:t>
                      </a:r>
                    </a:p>
                    <a:p>
                      <a:pPr marL="171450" indent="-171450">
                        <a:buFont typeface="Arial" panose="020B0604020202020204" pitchFamily="34" charset="0"/>
                        <a:buChar char="•"/>
                      </a:pPr>
                      <a:r>
                        <a:rPr lang="en-US" altLang="zh-CN" sz="1200" dirty="0">
                          <a:solidFill>
                            <a:schemeClr val="bg1">
                              <a:lumMod val="65000"/>
                            </a:schemeClr>
                          </a:solidFill>
                        </a:rPr>
                        <a:t>Power supply</a:t>
                      </a:r>
                      <a:endParaRPr lang="zh-CN" altLang="en-US" sz="1200" dirty="0">
                        <a:solidFill>
                          <a:schemeClr val="bg1">
                            <a:lumMod val="65000"/>
                          </a:schemeClr>
                        </a:solidFill>
                      </a:endParaRP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350</a:t>
                      </a:r>
                      <a:r>
                        <a:rPr lang="zh-CN" altLang="en-US" sz="1200" dirty="0">
                          <a:solidFill>
                            <a:schemeClr val="bg1">
                              <a:lumMod val="65000"/>
                            </a:schemeClr>
                          </a:solidFill>
                        </a:rPr>
                        <a:t>℃</a:t>
                      </a:r>
                      <a:endParaRPr lang="en-US" altLang="zh-CN" sz="1200" dirty="0">
                        <a:solidFill>
                          <a:schemeClr val="bg1">
                            <a:lumMod val="65000"/>
                          </a:schemeClr>
                        </a:solidFill>
                      </a:endParaRPr>
                    </a:p>
                    <a:p>
                      <a:pPr marL="285750" indent="-285750">
                        <a:buFont typeface="Arial" panose="020B0604020202020204" pitchFamily="34" charset="0"/>
                        <a:buChar char="•"/>
                      </a:pPr>
                      <a:r>
                        <a:rPr lang="en-US" altLang="zh-CN" sz="1200" dirty="0">
                          <a:solidFill>
                            <a:schemeClr val="bg1">
                              <a:lumMod val="65000"/>
                            </a:schemeClr>
                          </a:solidFill>
                        </a:rPr>
                        <a:t>11.4m long</a:t>
                      </a:r>
                      <a:endParaRPr lang="zh-CN" altLang="en-US" sz="1200" dirty="0">
                        <a:solidFill>
                          <a:schemeClr val="bg1">
                            <a:lumMod val="65000"/>
                          </a:schemeClr>
                        </a:solidFill>
                      </a:endParaRPr>
                    </a:p>
                  </a:txBody>
                  <a:tcPr/>
                </a:tc>
                <a:tc>
                  <a:txBody>
                    <a:bodyPr/>
                    <a:lstStyle/>
                    <a:p>
                      <a:pPr marL="0" indent="0">
                        <a:buFontTx/>
                        <a:buNone/>
                      </a:pPr>
                      <a:r>
                        <a:rPr lang="en-US" altLang="zh-CN" sz="1200" dirty="0">
                          <a:solidFill>
                            <a:schemeClr val="bg1">
                              <a:lumMod val="65000"/>
                            </a:schemeClr>
                          </a:solidFill>
                        </a:rPr>
                        <a:t>Low temperature brazing in air by conductivity heating, expecting stead by double hole copper tube</a:t>
                      </a:r>
                      <a:endParaRPr lang="zh-CN" altLang="en-US" sz="1200" dirty="0">
                        <a:solidFill>
                          <a:schemeClr val="bg1">
                            <a:lumMod val="65000"/>
                          </a:schemeClr>
                        </a:solidFill>
                      </a:endParaRPr>
                    </a:p>
                  </a:txBody>
                  <a:tcPr/>
                </a:tc>
                <a:extLst>
                  <a:ext uri="{0D108BD9-81ED-4DB2-BD59-A6C34878D82A}">
                    <a16:rowId xmlns:a16="http://schemas.microsoft.com/office/drawing/2014/main" val="3452845628"/>
                  </a:ext>
                </a:extLst>
              </a:tr>
              <a:tr h="370840">
                <a:tc>
                  <a:txBody>
                    <a:bodyPr/>
                    <a:lstStyle/>
                    <a:p>
                      <a:pPr algn="ctr"/>
                      <a:r>
                        <a:rPr lang="en-US" altLang="zh-CN" sz="1600" b="0" dirty="0"/>
                        <a:t>Heating film spraying facility</a:t>
                      </a:r>
                    </a:p>
                    <a:p>
                      <a:pPr algn="ctr"/>
                      <a:endParaRPr lang="zh-CN" altLang="en-US" sz="1600" b="1" dirty="0"/>
                    </a:p>
                  </a:txBody>
                  <a:tcPr/>
                </a:tc>
                <a:tc>
                  <a:txBody>
                    <a:bodyPr/>
                    <a:lstStyle/>
                    <a:p>
                      <a:pPr marL="171450" indent="-171450">
                        <a:buFont typeface="Arial" panose="020B0604020202020204" pitchFamily="34" charset="0"/>
                        <a:buChar char="•"/>
                      </a:pPr>
                      <a:r>
                        <a:rPr lang="en-GB" altLang="zh-CN" sz="1200" dirty="0"/>
                        <a:t>Electron-beam 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200" dirty="0"/>
                        <a:t>Power </a:t>
                      </a:r>
                      <a:r>
                        <a:rPr lang="en-US" altLang="zh-CN" sz="1200" dirty="0"/>
                        <a:t>supply </a:t>
                      </a:r>
                      <a:endParaRPr lang="en-GB" altLang="zh-CN" sz="1200" dirty="0"/>
                    </a:p>
                    <a:p>
                      <a:pPr marL="171450" indent="-171450">
                        <a:buFont typeface="Arial" panose="020B0604020202020204" pitchFamily="34" charset="0"/>
                        <a:buChar char="•"/>
                      </a:pPr>
                      <a:r>
                        <a:rPr lang="en-US" altLang="zh-CN" sz="1200" dirty="0"/>
                        <a:t>Controller</a:t>
                      </a:r>
                    </a:p>
                    <a:p>
                      <a:pPr marL="171450" indent="-171450">
                        <a:buFont typeface="Arial" panose="020B0604020202020204" pitchFamily="34" charset="0"/>
                        <a:buChar char="•"/>
                      </a:pPr>
                      <a:r>
                        <a:rPr lang="en-GB" altLang="zh-CN" sz="1200" dirty="0"/>
                        <a:t>Mechanical Structure</a:t>
                      </a:r>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Multilayer Spray</a:t>
                      </a:r>
                    </a:p>
                    <a:p>
                      <a:pPr marL="285750" indent="-285750">
                        <a:buFont typeface="Arial" panose="020B0604020202020204" pitchFamily="34" charset="0"/>
                        <a:buChar char="•"/>
                      </a:pPr>
                      <a:r>
                        <a:rPr lang="en-US" altLang="zh-CN" sz="1200" dirty="0"/>
                        <a:t>Ceramic</a:t>
                      </a:r>
                      <a:r>
                        <a:rPr lang="zh-CN" altLang="en-US" sz="1200" dirty="0"/>
                        <a:t> </a:t>
                      </a:r>
                      <a:r>
                        <a:rPr lang="en-US" altLang="zh-CN" sz="1200" dirty="0"/>
                        <a:t>and conductivity layer</a:t>
                      </a:r>
                    </a:p>
                  </a:txBody>
                  <a:tcPr/>
                </a:tc>
                <a:tc>
                  <a:txBody>
                    <a:bodyPr/>
                    <a:lstStyle/>
                    <a:p>
                      <a:pPr marL="0" indent="0">
                        <a:buFontTx/>
                        <a:buNone/>
                      </a:pPr>
                      <a:r>
                        <a:rPr lang="en-US" altLang="zh-CN" sz="1200" dirty="0"/>
                        <a:t>R&amp;D</a:t>
                      </a:r>
                    </a:p>
                  </a:txBody>
                  <a:tcPr/>
                </a:tc>
                <a:extLst>
                  <a:ext uri="{0D108BD9-81ED-4DB2-BD59-A6C34878D82A}">
                    <a16:rowId xmlns:a16="http://schemas.microsoft.com/office/drawing/2014/main" val="3836485589"/>
                  </a:ext>
                </a:extLst>
              </a:tr>
              <a:tr h="370840">
                <a:tc>
                  <a:txBody>
                    <a:bodyPr/>
                    <a:lstStyle/>
                    <a:p>
                      <a:pPr algn="ctr"/>
                      <a:r>
                        <a:rPr lang="en-US" altLang="zh-CN" sz="1600" dirty="0"/>
                        <a:t>NEG coating tower</a:t>
                      </a:r>
                      <a:endParaRPr lang="zh-CN" altLang="en-US" sz="1600" dirty="0"/>
                    </a:p>
                  </a:txBody>
                  <a:tcPr/>
                </a:tc>
                <a:tc>
                  <a:txBody>
                    <a:bodyPr/>
                    <a:lstStyle/>
                    <a:p>
                      <a:pPr marL="171450" indent="-171450">
                        <a:buFont typeface="Arial" panose="020B0604020202020204" pitchFamily="34" charset="0"/>
                        <a:buChar char="•"/>
                      </a:pPr>
                      <a:r>
                        <a:rPr lang="en-US" altLang="zh-CN" sz="1200" dirty="0"/>
                        <a:t>Pumping system</a:t>
                      </a:r>
                    </a:p>
                    <a:p>
                      <a:pPr marL="171450" indent="-171450">
                        <a:buFont typeface="Arial" panose="020B0604020202020204" pitchFamily="34" charset="0"/>
                        <a:buChar char="•"/>
                      </a:pPr>
                      <a:r>
                        <a:rPr lang="en-US" altLang="zh-CN" sz="1200" dirty="0"/>
                        <a:t>Vacuum measurement</a:t>
                      </a:r>
                    </a:p>
                    <a:p>
                      <a:pPr marL="171450" indent="-171450">
                        <a:buFont typeface="Arial" panose="020B0604020202020204" pitchFamily="34" charset="0"/>
                        <a:buChar char="•"/>
                      </a:pPr>
                      <a:r>
                        <a:rPr lang="en-US" altLang="zh-CN" sz="1200" dirty="0"/>
                        <a:t>Power supply </a:t>
                      </a:r>
                    </a:p>
                    <a:p>
                      <a:pPr marL="171450" indent="-171450">
                        <a:buFont typeface="Arial" panose="020B0604020202020204" pitchFamily="34" charset="0"/>
                        <a:buChar char="•"/>
                      </a:pPr>
                      <a:r>
                        <a:rPr lang="en-US" altLang="zh-CN" sz="1200" dirty="0"/>
                        <a:t>Vacuum chambers</a:t>
                      </a:r>
                    </a:p>
                    <a:p>
                      <a:pPr marL="171450" indent="-171450">
                        <a:buFont typeface="Arial" panose="020B0604020202020204" pitchFamily="34" charset="0"/>
                        <a:buChar char="•"/>
                      </a:pPr>
                      <a:r>
                        <a:rPr lang="en-US" altLang="zh-CN" sz="1200" dirty="0"/>
                        <a:t>Discharge Gas</a:t>
                      </a:r>
                    </a:p>
                    <a:p>
                      <a:pPr marL="171450" indent="-171450">
                        <a:buFont typeface="Arial" panose="020B0604020202020204" pitchFamily="34" charset="0"/>
                        <a:buChar char="•"/>
                      </a:pPr>
                      <a:r>
                        <a:rPr lang="en-US" altLang="zh-CN" sz="1200" dirty="0"/>
                        <a:t>Cathode</a:t>
                      </a:r>
                      <a:r>
                        <a:rPr lang="zh-CN" altLang="en-US" sz="1200" dirty="0"/>
                        <a:t>、</a:t>
                      </a:r>
                      <a:r>
                        <a:rPr lang="en-US" altLang="zh-CN" sz="1200" dirty="0"/>
                        <a:t>controller</a:t>
                      </a:r>
                      <a:endParaRPr lang="zh-CN" altLang="en-US" sz="1200" dirty="0"/>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6 working position</a:t>
                      </a:r>
                    </a:p>
                    <a:p>
                      <a:pPr marL="285750" indent="-285750">
                        <a:buFont typeface="Arial" panose="020B0604020202020204" pitchFamily="34" charset="0"/>
                        <a:buChar char="•"/>
                      </a:pPr>
                      <a:r>
                        <a:rPr lang="en-US" altLang="zh-CN" sz="1200" dirty="0"/>
                        <a:t>Background vacuum &lt;5e-7Pa</a:t>
                      </a:r>
                    </a:p>
                    <a:p>
                      <a:pPr marL="285750" indent="-285750">
                        <a:buFont typeface="Arial" panose="020B0604020202020204" pitchFamily="34" charset="0"/>
                        <a:buChar char="•"/>
                      </a:pPr>
                      <a:r>
                        <a:rPr lang="en-US" altLang="zh-CN" sz="1200" dirty="0"/>
                        <a:t>Baking temperature 200</a:t>
                      </a:r>
                      <a:r>
                        <a:rPr lang="zh-CN" altLang="en-US" sz="1200" dirty="0"/>
                        <a:t>℃</a:t>
                      </a:r>
                    </a:p>
                  </a:txBody>
                  <a:tcPr/>
                </a:tc>
                <a:tc>
                  <a:txBody>
                    <a:bodyPr/>
                    <a:lstStyle/>
                    <a:p>
                      <a:pPr marL="0" indent="0">
                        <a:buFontTx/>
                        <a:buNone/>
                      </a:pPr>
                      <a:r>
                        <a:rPr lang="en-US" altLang="zh-CN" sz="1200" dirty="0"/>
                        <a:t>Developing to be more fitted the production line</a:t>
                      </a:r>
                      <a:endParaRPr lang="zh-CN" altLang="en-US" sz="1200" dirty="0"/>
                    </a:p>
                  </a:txBody>
                  <a:tcPr/>
                </a:tc>
                <a:extLst>
                  <a:ext uri="{0D108BD9-81ED-4DB2-BD59-A6C34878D82A}">
                    <a16:rowId xmlns:a16="http://schemas.microsoft.com/office/drawing/2014/main" val="335200625"/>
                  </a:ext>
                </a:extLst>
              </a:tr>
              <a:tr h="370840">
                <a:tc>
                  <a:txBody>
                    <a:bodyPr/>
                    <a:lstStyle/>
                    <a:p>
                      <a:pPr algn="ctr"/>
                      <a:r>
                        <a:rPr lang="en-US" altLang="zh-CN" sz="1600" dirty="0"/>
                        <a:t>Measurement and</a:t>
                      </a:r>
                      <a:r>
                        <a:rPr lang="zh-CN" altLang="en-US" sz="1600" dirty="0"/>
                        <a:t> </a:t>
                      </a:r>
                      <a:r>
                        <a:rPr lang="en-US" altLang="zh-CN" sz="1600" dirty="0"/>
                        <a:t>testing</a:t>
                      </a:r>
                      <a:endParaRPr lang="zh-CN" altLang="en-US" sz="1600" dirty="0"/>
                    </a:p>
                  </a:txBody>
                  <a:tcPr/>
                </a:tc>
                <a:tc>
                  <a:txBody>
                    <a:bodyPr/>
                    <a:lstStyle/>
                    <a:p>
                      <a:pPr marL="171450" indent="-171450">
                        <a:buFont typeface="Arial" panose="020B0604020202020204" pitchFamily="34" charset="0"/>
                        <a:buChar char="•"/>
                      </a:pPr>
                      <a:r>
                        <a:rPr lang="en-US" altLang="zh-CN" sz="1200" dirty="0"/>
                        <a:t>Dimension measurement</a:t>
                      </a:r>
                    </a:p>
                    <a:p>
                      <a:pPr marL="171450" indent="-171450">
                        <a:buFont typeface="Arial" panose="020B0604020202020204" pitchFamily="34" charset="0"/>
                        <a:buChar char="•"/>
                      </a:pPr>
                      <a:r>
                        <a:rPr lang="en-US" altLang="zh-CN" sz="1200" dirty="0"/>
                        <a:t>Leakage testing</a:t>
                      </a:r>
                      <a:endParaRPr lang="zh-CN" altLang="en-US" sz="1200" dirty="0"/>
                    </a:p>
                  </a:txBody>
                  <a:tcPr/>
                </a:tc>
                <a:tc>
                  <a:txBody>
                    <a:bodyPr/>
                    <a:lstStyle/>
                    <a:p>
                      <a:pPr marL="285750" indent="-285750">
                        <a:buFont typeface="Arial" panose="020B0604020202020204" pitchFamily="34" charset="0"/>
                        <a:buChar char="•"/>
                      </a:pPr>
                      <a:r>
                        <a:rPr lang="en-US" altLang="zh-CN" sz="1200" dirty="0"/>
                        <a:t>Dimension measurement 11.5m/0.1mm</a:t>
                      </a:r>
                    </a:p>
                    <a:p>
                      <a:pPr marL="285750" indent="-285750">
                        <a:buFont typeface="Arial" panose="020B0604020202020204" pitchFamily="34" charset="0"/>
                        <a:buChar char="•"/>
                      </a:pPr>
                      <a:r>
                        <a:rPr lang="en-US" altLang="zh-CN" sz="1200" dirty="0"/>
                        <a:t>Leakage testing 1e-10 </a:t>
                      </a:r>
                      <a:r>
                        <a:rPr lang="en-US" altLang="zh-CN" sz="1200" dirty="0" err="1"/>
                        <a:t>mbar·L</a:t>
                      </a:r>
                      <a:r>
                        <a:rPr lang="en-US" altLang="zh-CN" sz="1200" dirty="0"/>
                        <a:t>/s</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2169891"/>
                  </a:ext>
                </a:extLst>
              </a:tr>
              <a:tr h="370840">
                <a:tc>
                  <a:txBody>
                    <a:bodyPr/>
                    <a:lstStyle/>
                    <a:p>
                      <a:pPr algn="ctr"/>
                      <a:r>
                        <a:rPr lang="en-US" altLang="zh-CN" sz="1600" dirty="0"/>
                        <a:t>Cleaning</a:t>
                      </a:r>
                      <a:endParaRPr lang="zh-CN" altLang="en-US" sz="1600" dirty="0"/>
                    </a:p>
                  </a:txBody>
                  <a:tcPr/>
                </a:tc>
                <a:tc>
                  <a:txBody>
                    <a:bodyPr/>
                    <a:lstStyle/>
                    <a:p>
                      <a:pPr marL="171450" indent="-171450">
                        <a:buFont typeface="Arial" panose="020B0604020202020204" pitchFamily="34" charset="0"/>
                        <a:buChar char="•"/>
                      </a:pPr>
                      <a:r>
                        <a:rPr lang="en-US" altLang="zh-CN" sz="1200" dirty="0"/>
                        <a:t>rinsing</a:t>
                      </a:r>
                      <a:endParaRPr lang="zh-CN" altLang="en-US" sz="1200" dirty="0"/>
                    </a:p>
                  </a:txBody>
                  <a:tcPr/>
                </a:tc>
                <a:tc>
                  <a:txBody>
                    <a:bodyPr/>
                    <a:lstStyle/>
                    <a:p>
                      <a:pPr marL="285750" indent="-285750">
                        <a:buFont typeface="Arial" panose="020B0604020202020204" pitchFamily="34" charset="0"/>
                        <a:buChar char="•"/>
                      </a:pPr>
                      <a:r>
                        <a:rPr lang="en-GB" altLang="zh-CN" sz="1200" dirty="0"/>
                        <a:t>deionized water rinsing</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41577279"/>
                  </a:ext>
                </a:extLst>
              </a:tr>
              <a:tr h="0">
                <a:tc>
                  <a:txBody>
                    <a:bodyPr/>
                    <a:lstStyle/>
                    <a:p>
                      <a:pPr algn="ctr"/>
                      <a:r>
                        <a:rPr lang="en-GB" altLang="zh-CN" sz="1600" dirty="0"/>
                        <a:t>Production line auxiliary equipment</a:t>
                      </a:r>
                      <a:endParaRPr lang="zh-CN" altLang="en-US" sz="1600" dirty="0"/>
                    </a:p>
                  </a:txBody>
                  <a:tcPr/>
                </a:tc>
                <a:tc>
                  <a:txBody>
                    <a:bodyPr/>
                    <a:lstStyle/>
                    <a:p>
                      <a:pPr marL="285750" indent="-285750">
                        <a:buFont typeface="Arial" panose="020B0604020202020204" pitchFamily="34" charset="0"/>
                        <a:buChar char="•"/>
                      </a:pPr>
                      <a:r>
                        <a:rPr lang="en-US" altLang="zh-CN" sz="1200" dirty="0"/>
                        <a:t>Moving band</a:t>
                      </a:r>
                    </a:p>
                    <a:p>
                      <a:pPr marL="285750" indent="-285750">
                        <a:buFont typeface="Arial" panose="020B0604020202020204" pitchFamily="34" charset="0"/>
                        <a:buChar char="•"/>
                      </a:pPr>
                      <a:r>
                        <a:rPr lang="en-GB" altLang="zh-CN" sz="1200" dirty="0"/>
                        <a:t>robot arm system</a:t>
                      </a:r>
                    </a:p>
                    <a:p>
                      <a:pPr marL="285750" indent="-285750">
                        <a:buFont typeface="Arial" panose="020B0604020202020204" pitchFamily="34" charset="0"/>
                        <a:buChar char="•"/>
                      </a:pPr>
                      <a:r>
                        <a:rPr lang="en-US" altLang="zh-CN" sz="1200" dirty="0"/>
                        <a:t>controller</a:t>
                      </a:r>
                      <a:endParaRPr lang="zh-CN" altLang="en-US" sz="1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Meets the Length of  11.4m vacuum chamber</a:t>
                      </a:r>
                    </a:p>
                    <a:p>
                      <a:pPr marL="285750" indent="-285750">
                        <a:buFont typeface="Arial" panose="020B0604020202020204" pitchFamily="34" charset="0"/>
                        <a:buChar char="•"/>
                      </a:pP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1965240381"/>
                  </a:ext>
                </a:extLst>
              </a:tr>
            </a:tbl>
          </a:graphicData>
        </a:graphic>
      </p:graphicFrame>
      <p:sp>
        <p:nvSpPr>
          <p:cNvPr id="3" name="标题 2">
            <a:extLst>
              <a:ext uri="{FF2B5EF4-FFF2-40B4-BE49-F238E27FC236}">
                <a16:creationId xmlns:a16="http://schemas.microsoft.com/office/drawing/2014/main" id="{4002FFD5-6B1E-4FEE-B2DC-AE1FA553B249}"/>
              </a:ext>
            </a:extLst>
          </p:cNvPr>
          <p:cNvSpPr>
            <a:spLocks noGrp="1"/>
          </p:cNvSpPr>
          <p:nvPr>
            <p:ph type="title"/>
          </p:nvPr>
        </p:nvSpPr>
        <p:spPr/>
        <p:txBody>
          <a:bodyPr>
            <a:normAutofit/>
          </a:bodyPr>
          <a:lstStyle/>
          <a:p>
            <a:r>
              <a:rPr lang="en-US" altLang="zh-CN" sz="3200" dirty="0">
                <a:latin typeface="Arial" panose="020B0604020202020204" pitchFamily="34" charset="0"/>
                <a:cs typeface="Arial" panose="020B0604020202020204" pitchFamily="34" charset="0"/>
              </a:rPr>
              <a:t>Production line composition</a:t>
            </a:r>
            <a:endParaRPr lang="zh-CN" altLang="en-US" sz="3200" dirty="0">
              <a:latin typeface="Arial" panose="020B0604020202020204" pitchFamily="34" charset="0"/>
              <a:cs typeface="Arial" panose="020B0604020202020204" pitchFamily="34" charset="0"/>
            </a:endParaRPr>
          </a:p>
        </p:txBody>
      </p:sp>
      <p:sp>
        <p:nvSpPr>
          <p:cNvPr id="5" name="灯片编号占位符 4">
            <a:extLst>
              <a:ext uri="{FF2B5EF4-FFF2-40B4-BE49-F238E27FC236}">
                <a16:creationId xmlns:a16="http://schemas.microsoft.com/office/drawing/2014/main" id="{E58A88A7-8672-418F-BEFA-3DE39165C6BF}"/>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7" name="Picture 2" descr="C:\Users\Administrator\Desktop\11112.png">
            <a:extLst>
              <a:ext uri="{FF2B5EF4-FFF2-40B4-BE49-F238E27FC236}">
                <a16:creationId xmlns:a16="http://schemas.microsoft.com/office/drawing/2014/main" id="{DB40170E-1BA1-431A-98C0-E521BA39905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217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D94C425-E90D-4099-8FC2-6E5472A2214D}"/>
              </a:ext>
            </a:extLst>
          </p:cNvPr>
          <p:cNvSpPr>
            <a:spLocks noGrp="1"/>
          </p:cNvSpPr>
          <p:nvPr>
            <p:ph idx="1"/>
          </p:nvPr>
        </p:nvSpPr>
        <p:spPr>
          <a:xfrm>
            <a:off x="609600" y="965200"/>
            <a:ext cx="10972800" cy="5749947"/>
          </a:xfrm>
        </p:spPr>
        <p:txBody>
          <a:bodyPr>
            <a:normAutofit/>
          </a:bodyPr>
          <a:lstStyle/>
          <a:p>
            <a:r>
              <a:rPr lang="en-US" altLang="zh-CN" dirty="0">
                <a:cs typeface="Arial" panose="020B0604020202020204" pitchFamily="34" charset="0"/>
              </a:rPr>
              <a:t>Spraying</a:t>
            </a:r>
          </a:p>
          <a:p>
            <a:pPr>
              <a:lnSpc>
                <a:spcPct val="100000"/>
              </a:lnSpc>
              <a:buFont typeface="Wingdings" panose="05000000000000000000" pitchFamily="2" charset="2"/>
              <a:buChar char="Ø"/>
            </a:pPr>
            <a:r>
              <a:rPr lang="en-US" altLang="zh-CN" sz="1800" dirty="0">
                <a:cs typeface="Arial" panose="020B0604020202020204" pitchFamily="34" charset="0"/>
              </a:rPr>
              <a:t>Sandblasting</a:t>
            </a: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Spraying_Isolation_layer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Spraying_Conductivity</a:t>
            </a:r>
            <a:r>
              <a:rPr lang="en-US" altLang="zh-CN" sz="1800" dirty="0">
                <a:cs typeface="Arial" panose="020B0604020202020204" pitchFamily="34" charset="0"/>
              </a:rPr>
              <a:t>-layer</a:t>
            </a:r>
            <a:endParaRPr lang="zh-CN" altLang="zh-CN" sz="1800" dirty="0">
              <a:cs typeface="Arial" panose="020B0604020202020204" pitchFamily="34" charset="0"/>
            </a:endParaRPr>
          </a:p>
          <a:p>
            <a:pPr>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a:t>
            </a:r>
            <a:r>
              <a:rPr lang="en-US" altLang="zh-CN" sz="1800" dirty="0">
                <a:cs typeface="Arial" panose="020B0604020202020204" pitchFamily="34" charset="0"/>
              </a:rPr>
              <a:t>-layer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Spraying_Contactor</a:t>
            </a:r>
            <a:r>
              <a:rPr lang="en-US" altLang="zh-CN" sz="1800" dirty="0">
                <a:cs typeface="Arial" panose="020B0604020202020204" pitchFamily="34" charset="0"/>
              </a:rPr>
              <a:t>-layer</a:t>
            </a:r>
          </a:p>
          <a:p>
            <a:r>
              <a:rPr lang="en-US" altLang="zh-CN" dirty="0">
                <a:cs typeface="Arial" panose="020B0604020202020204" pitchFamily="34" charset="0"/>
              </a:rPr>
              <a:t>Cleaning</a:t>
            </a:r>
          </a:p>
          <a:p>
            <a:pPr>
              <a:buFont typeface="Wingdings" panose="05000000000000000000" pitchFamily="2" charset="2"/>
              <a:buChar char="Ø"/>
            </a:pPr>
            <a:r>
              <a:rPr lang="en-US" altLang="zh-CN" sz="1900" dirty="0">
                <a:cs typeface="Arial" panose="020B0604020202020204" pitchFamily="34" charset="0"/>
              </a:rPr>
              <a:t>Outside</a:t>
            </a:r>
          </a:p>
          <a:p>
            <a:pPr>
              <a:buFont typeface="Wingdings" panose="05000000000000000000" pitchFamily="2" charset="2"/>
              <a:buChar char="Ø"/>
            </a:pPr>
            <a:r>
              <a:rPr lang="en-US" altLang="zh-CN" sz="1900" dirty="0">
                <a:cs typeface="Arial" panose="020B0604020202020204" pitchFamily="34" charset="0"/>
              </a:rPr>
              <a:t>Inside </a:t>
            </a:r>
          </a:p>
          <a:p>
            <a:r>
              <a:rPr lang="en-US" altLang="zh-CN" dirty="0">
                <a:cs typeface="Arial" panose="020B0604020202020204" pitchFamily="34" charset="0"/>
              </a:rPr>
              <a:t>NEG coating</a:t>
            </a:r>
          </a:p>
          <a:p>
            <a:pPr>
              <a:lnSpc>
                <a:spcPct val="100000"/>
              </a:lnSpc>
              <a:buFont typeface="Wingdings" panose="05000000000000000000" pitchFamily="2" charset="2"/>
              <a:buChar char="Ø"/>
            </a:pPr>
            <a:r>
              <a:rPr lang="en-US" altLang="zh-CN" sz="1800" dirty="0">
                <a:cs typeface="Arial" panose="020B0604020202020204" pitchFamily="34" charset="0"/>
              </a:rPr>
              <a:t>vacuum chambers, cathodes assembling by mechanical arms (flanges sealing).</a:t>
            </a:r>
          </a:p>
          <a:p>
            <a:pPr>
              <a:lnSpc>
                <a:spcPct val="100000"/>
              </a:lnSpc>
              <a:buFont typeface="Wingdings" panose="05000000000000000000" pitchFamily="2" charset="2"/>
              <a:buChar char="Ø"/>
            </a:pPr>
            <a:r>
              <a:rPr lang="en-US" altLang="zh-CN" sz="1800" dirty="0">
                <a:cs typeface="Arial" panose="020B0604020202020204" pitchFamily="34" charset="0"/>
              </a:rPr>
              <a:t>Leakage testing.</a:t>
            </a:r>
          </a:p>
          <a:p>
            <a:pPr>
              <a:lnSpc>
                <a:spcPct val="100000"/>
              </a:lnSpc>
              <a:buFont typeface="Wingdings" panose="05000000000000000000" pitchFamily="2" charset="2"/>
              <a:buChar char="Ø"/>
            </a:pPr>
            <a:r>
              <a:rPr lang="en-US" altLang="zh-CN" sz="1800" dirty="0">
                <a:cs typeface="Arial" panose="020B0604020202020204" pitchFamily="34" charset="0"/>
              </a:rPr>
              <a:t>Deliver the assembles to vacuum oven/ baking/ NEG coating;</a:t>
            </a:r>
          </a:p>
          <a:p>
            <a:pPr>
              <a:lnSpc>
                <a:spcPct val="100000"/>
              </a:lnSpc>
              <a:buFont typeface="Wingdings" panose="05000000000000000000" pitchFamily="2" charset="2"/>
              <a:buChar char="Ø"/>
            </a:pPr>
            <a:r>
              <a:rPr lang="en-US" altLang="zh-CN" sz="1800" dirty="0">
                <a:cs typeface="Arial" panose="020B0604020202020204" pitchFamily="34" charset="0"/>
              </a:rPr>
              <a:t>Disassembly the vacuum chambers</a:t>
            </a:r>
            <a:endParaRPr lang="zh-CN" altLang="en-US" dirty="0">
              <a:cs typeface="Arial" panose="020B0604020202020204" pitchFamily="34" charset="0"/>
            </a:endParaRPr>
          </a:p>
        </p:txBody>
      </p:sp>
      <p:pic>
        <p:nvPicPr>
          <p:cNvPr id="10" name="图片 9">
            <a:extLst>
              <a:ext uri="{FF2B5EF4-FFF2-40B4-BE49-F238E27FC236}">
                <a16:creationId xmlns:a16="http://schemas.microsoft.com/office/drawing/2014/main" id="{A30A1EF8-20BA-498D-8949-ABE2480FED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6080" y="5892597"/>
            <a:ext cx="2712815" cy="822550"/>
          </a:xfrm>
          <a:prstGeom prst="rect">
            <a:avLst/>
          </a:prstGeom>
        </p:spPr>
      </p:pic>
      <p:sp>
        <p:nvSpPr>
          <p:cNvPr id="3" name="标题 2">
            <a:extLst>
              <a:ext uri="{FF2B5EF4-FFF2-40B4-BE49-F238E27FC236}">
                <a16:creationId xmlns:a16="http://schemas.microsoft.com/office/drawing/2014/main" id="{E95B7277-83AF-4894-A113-A3CAABA67BA1}"/>
              </a:ext>
            </a:extLst>
          </p:cNvPr>
          <p:cNvSpPr>
            <a:spLocks noGrp="1"/>
          </p:cNvSpPr>
          <p:nvPr>
            <p:ph type="title"/>
          </p:nvPr>
        </p:nvSpPr>
        <p:spPr/>
        <p:txBody>
          <a:bodyPr>
            <a:normAutofit/>
          </a:bodyPr>
          <a:lstStyle/>
          <a:p>
            <a:r>
              <a:rPr lang="en-US" altLang="zh-CN" sz="3200" dirty="0">
                <a:latin typeface="Arial" panose="020B0604020202020204" pitchFamily="34" charset="0"/>
                <a:cs typeface="Arial" panose="020B0604020202020204" pitchFamily="34" charset="0"/>
              </a:rPr>
              <a:t>Procedure of NEG coating, spraying</a:t>
            </a:r>
            <a:endParaRPr lang="zh-CN" altLang="en-US" sz="3200" dirty="0">
              <a:latin typeface="Arial" panose="020B0604020202020204" pitchFamily="34" charset="0"/>
              <a:cs typeface="Arial" panose="020B0604020202020204" pitchFamily="34" charset="0"/>
            </a:endParaRPr>
          </a:p>
        </p:txBody>
      </p:sp>
      <p:sp>
        <p:nvSpPr>
          <p:cNvPr id="5" name="灯片编号占位符 4">
            <a:extLst>
              <a:ext uri="{FF2B5EF4-FFF2-40B4-BE49-F238E27FC236}">
                <a16:creationId xmlns:a16="http://schemas.microsoft.com/office/drawing/2014/main" id="{3191226B-AA02-46AA-9EAA-9B323270CF92}"/>
              </a:ext>
            </a:extLst>
          </p:cNvPr>
          <p:cNvSpPr>
            <a:spLocks noGrp="1"/>
          </p:cNvSpPr>
          <p:nvPr>
            <p:ph type="sldNum" sz="quarter" idx="12"/>
          </p:nvPr>
        </p:nvSpPr>
        <p:spPr/>
        <p:txBody>
          <a:bodyPr/>
          <a:lstStyle/>
          <a:p>
            <a:fld id="{F15E9139-A00B-4B2A-98A6-095DC08F1345}" type="slidenum">
              <a:rPr lang="zh-CN" altLang="en-US" smtClean="0"/>
              <a:pPr/>
              <a:t>14</a:t>
            </a:fld>
            <a:endParaRPr lang="zh-CN" altLang="en-US"/>
          </a:p>
        </p:txBody>
      </p:sp>
      <p:graphicFrame>
        <p:nvGraphicFramePr>
          <p:cNvPr id="6" name="表格 26">
            <a:extLst>
              <a:ext uri="{FF2B5EF4-FFF2-40B4-BE49-F238E27FC236}">
                <a16:creationId xmlns:a16="http://schemas.microsoft.com/office/drawing/2014/main" id="{7FFB1F57-0EFF-4AA0-A3D0-64703CA67E65}"/>
              </a:ext>
            </a:extLst>
          </p:cNvPr>
          <p:cNvGraphicFramePr>
            <a:graphicFrameLocks noGrp="1"/>
          </p:cNvGraphicFramePr>
          <p:nvPr/>
        </p:nvGraphicFramePr>
        <p:xfrm>
          <a:off x="6685280" y="1203960"/>
          <a:ext cx="5303615" cy="2225040"/>
        </p:xfrm>
        <a:graphic>
          <a:graphicData uri="http://schemas.openxmlformats.org/drawingml/2006/table">
            <a:tbl>
              <a:tblPr firstRow="1" bandRow="1">
                <a:tableStyleId>{5C22544A-7EE6-4342-B048-85BDC9FD1C3A}</a:tableStyleId>
              </a:tblPr>
              <a:tblGrid>
                <a:gridCol w="1761301">
                  <a:extLst>
                    <a:ext uri="{9D8B030D-6E8A-4147-A177-3AD203B41FA5}">
                      <a16:colId xmlns:a16="http://schemas.microsoft.com/office/drawing/2014/main" val="2542877336"/>
                    </a:ext>
                  </a:extLst>
                </a:gridCol>
                <a:gridCol w="1774442">
                  <a:extLst>
                    <a:ext uri="{9D8B030D-6E8A-4147-A177-3AD203B41FA5}">
                      <a16:colId xmlns:a16="http://schemas.microsoft.com/office/drawing/2014/main" val="2099882231"/>
                    </a:ext>
                  </a:extLst>
                </a:gridCol>
                <a:gridCol w="1767872">
                  <a:extLst>
                    <a:ext uri="{9D8B030D-6E8A-4147-A177-3AD203B41FA5}">
                      <a16:colId xmlns:a16="http://schemas.microsoft.com/office/drawing/2014/main" val="1550233644"/>
                    </a:ext>
                  </a:extLst>
                </a:gridCol>
              </a:tblGrid>
              <a:tr h="370840">
                <a:tc>
                  <a:txBody>
                    <a:bodyPr/>
                    <a:lstStyle/>
                    <a:p>
                      <a:r>
                        <a:rPr lang="en-US" altLang="zh-CN" sz="1600" dirty="0"/>
                        <a:t>Function</a:t>
                      </a:r>
                      <a:endParaRPr lang="zh-CN" altLang="en-US" sz="1600" dirty="0"/>
                    </a:p>
                  </a:txBody>
                  <a:tcPr/>
                </a:tc>
                <a:tc>
                  <a:txBody>
                    <a:bodyPr/>
                    <a:lstStyle/>
                    <a:p>
                      <a:r>
                        <a:rPr lang="en-US" altLang="zh-CN" sz="1600" dirty="0"/>
                        <a:t>Materials</a:t>
                      </a:r>
                      <a:endParaRPr lang="zh-CN" altLang="en-US" sz="1600" dirty="0"/>
                    </a:p>
                  </a:txBody>
                  <a:tcPr/>
                </a:tc>
                <a:tc>
                  <a:txBody>
                    <a:bodyPr/>
                    <a:lstStyle/>
                    <a:p>
                      <a:r>
                        <a:rPr lang="en-US" altLang="zh-CN" sz="1600" dirty="0" err="1"/>
                        <a:t>Thichness</a:t>
                      </a:r>
                      <a:r>
                        <a:rPr lang="en-US" altLang="zh-CN" sz="1600" dirty="0"/>
                        <a:t>/um</a:t>
                      </a:r>
                      <a:endParaRPr lang="zh-CN" altLang="en-US" sz="1600" dirty="0"/>
                    </a:p>
                  </a:txBody>
                  <a:tcPr/>
                </a:tc>
                <a:extLst>
                  <a:ext uri="{0D108BD9-81ED-4DB2-BD59-A6C34878D82A}">
                    <a16:rowId xmlns:a16="http://schemas.microsoft.com/office/drawing/2014/main" val="2041819876"/>
                  </a:ext>
                </a:extLst>
              </a:tr>
              <a:tr h="370840">
                <a:tc>
                  <a:txBody>
                    <a:bodyPr/>
                    <a:lstStyle/>
                    <a:p>
                      <a:r>
                        <a:rPr lang="en-GB" altLang="zh-CN" sz="1600" dirty="0"/>
                        <a:t>Transition-layer</a:t>
                      </a:r>
                      <a:endParaRPr lang="zh-CN" altLang="en-US" sz="1600" dirty="0"/>
                    </a:p>
                  </a:txBody>
                  <a:tcPr/>
                </a:tc>
                <a:tc>
                  <a:txBody>
                    <a:bodyPr/>
                    <a:lstStyle/>
                    <a:p>
                      <a:r>
                        <a:rPr lang="en-GB" altLang="zh-CN" sz="1600" dirty="0" err="1"/>
                        <a:t>MCrAlY</a:t>
                      </a:r>
                      <a:r>
                        <a:rPr lang="en-GB" altLang="zh-CN" sz="1600" dirty="0"/>
                        <a:t>  alloy</a:t>
                      </a:r>
                      <a:endParaRPr lang="zh-CN" altLang="en-US" sz="1600" dirty="0"/>
                    </a:p>
                  </a:txBody>
                  <a:tcPr/>
                </a:tc>
                <a:tc>
                  <a:txBody>
                    <a:bodyPr/>
                    <a:lstStyle/>
                    <a:p>
                      <a:r>
                        <a:rPr lang="en-US" altLang="zh-CN" sz="1600" dirty="0"/>
                        <a:t>50~100</a:t>
                      </a:r>
                      <a:endParaRPr lang="zh-CN" altLang="en-US" sz="1600" dirty="0"/>
                    </a:p>
                  </a:txBody>
                  <a:tcPr/>
                </a:tc>
                <a:extLst>
                  <a:ext uri="{0D108BD9-81ED-4DB2-BD59-A6C34878D82A}">
                    <a16:rowId xmlns:a16="http://schemas.microsoft.com/office/drawing/2014/main" val="3921313992"/>
                  </a:ext>
                </a:extLst>
              </a:tr>
              <a:tr h="370840">
                <a:tc>
                  <a:txBody>
                    <a:bodyPr/>
                    <a:lstStyle/>
                    <a:p>
                      <a:r>
                        <a:rPr lang="en-US" altLang="zh-CN" sz="1600" dirty="0"/>
                        <a:t>Isolation-layer</a:t>
                      </a:r>
                      <a:endParaRPr lang="zh-CN" altLang="en-US" sz="1600" dirty="0"/>
                    </a:p>
                  </a:txBody>
                  <a:tcPr/>
                </a:tc>
                <a:tc>
                  <a:txBody>
                    <a:bodyPr/>
                    <a:lstStyle/>
                    <a:p>
                      <a:r>
                        <a:rPr lang="en-US" altLang="zh-CN" sz="1600" dirty="0"/>
                        <a:t>Al2O3 </a:t>
                      </a:r>
                      <a:r>
                        <a:rPr lang="en-US" altLang="zh-CN" sz="1600" dirty="0" err="1"/>
                        <a:t>cermic</a:t>
                      </a:r>
                      <a:endParaRPr lang="zh-CN" altLang="en-US" sz="1600" dirty="0"/>
                    </a:p>
                  </a:txBody>
                  <a:tcPr/>
                </a:tc>
                <a:tc>
                  <a:txBody>
                    <a:bodyPr/>
                    <a:lstStyle/>
                    <a:p>
                      <a:r>
                        <a:rPr lang="en-US" altLang="zh-CN" sz="1600" dirty="0"/>
                        <a:t>~150</a:t>
                      </a:r>
                      <a:endParaRPr lang="zh-CN" altLang="en-US" sz="1600" dirty="0"/>
                    </a:p>
                  </a:txBody>
                  <a:tcPr/>
                </a:tc>
                <a:extLst>
                  <a:ext uri="{0D108BD9-81ED-4DB2-BD59-A6C34878D82A}">
                    <a16:rowId xmlns:a16="http://schemas.microsoft.com/office/drawing/2014/main" val="787864768"/>
                  </a:ext>
                </a:extLst>
              </a:tr>
              <a:tr h="370840">
                <a:tc>
                  <a:txBody>
                    <a:bodyPr/>
                    <a:lstStyle/>
                    <a:p>
                      <a:r>
                        <a:rPr lang="en-US" altLang="zh-CN" sz="1600" dirty="0"/>
                        <a:t>Conductivity-layer</a:t>
                      </a:r>
                      <a:endParaRPr lang="zh-CN" altLang="en-US" sz="1600" dirty="0"/>
                    </a:p>
                  </a:txBody>
                  <a:tcPr/>
                </a:tc>
                <a:tc>
                  <a:txBody>
                    <a:bodyPr/>
                    <a:lstStyle/>
                    <a:p>
                      <a:r>
                        <a:rPr lang="en-US" altLang="zh-CN" sz="1600" dirty="0" err="1"/>
                        <a:t>NiCr</a:t>
                      </a:r>
                      <a:r>
                        <a:rPr lang="en-US" altLang="zh-CN" sz="1600" dirty="0"/>
                        <a:t> alloy</a:t>
                      </a:r>
                      <a:endParaRPr lang="zh-CN" altLang="en-US" sz="1600" dirty="0"/>
                    </a:p>
                  </a:txBody>
                  <a:tcPr/>
                </a:tc>
                <a:tc>
                  <a:txBody>
                    <a:bodyPr/>
                    <a:lstStyle/>
                    <a:p>
                      <a:r>
                        <a:rPr lang="en-US" altLang="zh-CN" sz="1600" dirty="0"/>
                        <a:t>~100~200</a:t>
                      </a:r>
                      <a:endParaRPr lang="zh-CN" altLang="en-US" sz="1600" dirty="0"/>
                    </a:p>
                  </a:txBody>
                  <a:tcPr/>
                </a:tc>
                <a:extLst>
                  <a:ext uri="{0D108BD9-81ED-4DB2-BD59-A6C34878D82A}">
                    <a16:rowId xmlns:a16="http://schemas.microsoft.com/office/drawing/2014/main" val="39310534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Isolation-layer</a:t>
                      </a:r>
                      <a:endParaRPr lang="zh-CN" alt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Al2O3 </a:t>
                      </a:r>
                      <a:r>
                        <a:rPr lang="en-US" altLang="zh-CN" sz="1600" dirty="0" err="1"/>
                        <a:t>cermic</a:t>
                      </a:r>
                      <a:endParaRPr lang="zh-CN" altLang="en-US" sz="1600" dirty="0"/>
                    </a:p>
                  </a:txBody>
                  <a:tcPr/>
                </a:tc>
                <a:tc>
                  <a:txBody>
                    <a:bodyPr/>
                    <a:lstStyle/>
                    <a:p>
                      <a:r>
                        <a:rPr lang="en-US" altLang="zh-CN" sz="1600" dirty="0"/>
                        <a:t>~150</a:t>
                      </a:r>
                      <a:endParaRPr lang="zh-CN" altLang="en-US" sz="1600" dirty="0"/>
                    </a:p>
                  </a:txBody>
                  <a:tcPr/>
                </a:tc>
                <a:extLst>
                  <a:ext uri="{0D108BD9-81ED-4DB2-BD59-A6C34878D82A}">
                    <a16:rowId xmlns:a16="http://schemas.microsoft.com/office/drawing/2014/main" val="3748565561"/>
                  </a:ext>
                </a:extLst>
              </a:tr>
              <a:tr h="370840">
                <a:tc>
                  <a:txBody>
                    <a:bodyPr/>
                    <a:lstStyle/>
                    <a:p>
                      <a:r>
                        <a:rPr lang="en-US" altLang="zh-CN" sz="1600" dirty="0"/>
                        <a:t>Contactor-layer</a:t>
                      </a:r>
                      <a:endParaRPr lang="zh-CN" altLang="en-US" sz="1600" dirty="0"/>
                    </a:p>
                  </a:txBody>
                  <a:tcPr/>
                </a:tc>
                <a:tc>
                  <a:txBody>
                    <a:bodyPr/>
                    <a:lstStyle/>
                    <a:p>
                      <a:r>
                        <a:rPr lang="en-US" altLang="zh-CN" sz="1600" dirty="0"/>
                        <a:t>Copper</a:t>
                      </a:r>
                      <a:endParaRPr lang="zh-CN" altLang="en-US" sz="1600" dirty="0"/>
                    </a:p>
                  </a:txBody>
                  <a:tcPr/>
                </a:tc>
                <a:tc>
                  <a:txBody>
                    <a:bodyPr/>
                    <a:lstStyle/>
                    <a:p>
                      <a:r>
                        <a:rPr lang="en-US" altLang="zh-CN" sz="1600" dirty="0"/>
                        <a:t>~50</a:t>
                      </a:r>
                      <a:endParaRPr lang="zh-CN" altLang="en-US" sz="1600" dirty="0"/>
                    </a:p>
                  </a:txBody>
                  <a:tcPr/>
                </a:tc>
                <a:extLst>
                  <a:ext uri="{0D108BD9-81ED-4DB2-BD59-A6C34878D82A}">
                    <a16:rowId xmlns:a16="http://schemas.microsoft.com/office/drawing/2014/main" val="2425169502"/>
                  </a:ext>
                </a:extLst>
              </a:tr>
            </a:tbl>
          </a:graphicData>
        </a:graphic>
      </p:graphicFrame>
      <p:pic>
        <p:nvPicPr>
          <p:cNvPr id="7" name="图片 6">
            <a:extLst>
              <a:ext uri="{FF2B5EF4-FFF2-40B4-BE49-F238E27FC236}">
                <a16:creationId xmlns:a16="http://schemas.microsoft.com/office/drawing/2014/main" id="{BE343BD2-A039-49A2-822F-F7765058B381}"/>
              </a:ext>
            </a:extLst>
          </p:cNvPr>
          <p:cNvPicPr>
            <a:picLocks noChangeAspect="1"/>
          </p:cNvPicPr>
          <p:nvPr/>
        </p:nvPicPr>
        <p:blipFill rotWithShape="1">
          <a:blip r:embed="rId3">
            <a:extLst>
              <a:ext uri="{28A0092B-C50C-407E-A947-70E740481C1C}">
                <a14:useLocalDpi xmlns:a14="http://schemas.microsoft.com/office/drawing/2010/main" val="0"/>
              </a:ext>
            </a:extLst>
          </a:blip>
          <a:srcRect l="8569" b="22141"/>
          <a:stretch/>
        </p:blipFill>
        <p:spPr>
          <a:xfrm>
            <a:off x="5068333" y="1694315"/>
            <a:ext cx="1567592" cy="1734685"/>
          </a:xfrm>
          <a:prstGeom prst="rect">
            <a:avLst/>
          </a:prstGeom>
        </p:spPr>
      </p:pic>
      <p:pic>
        <p:nvPicPr>
          <p:cNvPr id="8" name="图片 7" descr="10.4.32.24 - 远程桌面连接">
            <a:extLst>
              <a:ext uri="{FF2B5EF4-FFF2-40B4-BE49-F238E27FC236}">
                <a16:creationId xmlns:a16="http://schemas.microsoft.com/office/drawing/2014/main" id="{3C853F0B-65D7-4987-A68D-D74702080CCF}"/>
              </a:ext>
            </a:extLst>
          </p:cNvPr>
          <p:cNvPicPr/>
          <p:nvPr/>
        </p:nvPicPr>
        <p:blipFill rotWithShape="1">
          <a:blip r:embed="rId4" cstate="print">
            <a:extLst>
              <a:ext uri="{28A0092B-C50C-407E-A947-70E740481C1C}">
                <a14:useLocalDpi xmlns:a14="http://schemas.microsoft.com/office/drawing/2010/main" val="0"/>
              </a:ext>
            </a:extLst>
          </a:blip>
          <a:srcRect l="17960" t="17066" r="24770" b="9185"/>
          <a:stretch/>
        </p:blipFill>
        <p:spPr bwMode="auto">
          <a:xfrm>
            <a:off x="5018977" y="1203960"/>
            <a:ext cx="1666303" cy="1225158"/>
          </a:xfrm>
          <a:prstGeom prst="rect">
            <a:avLst/>
          </a:prstGeom>
          <a:ln>
            <a:noFill/>
          </a:ln>
          <a:extLst>
            <a:ext uri="{53640926-AAD7-44D8-BBD7-CCE9431645EC}">
              <a14:shadowObscured xmlns:a14="http://schemas.microsoft.com/office/drawing/2010/main"/>
            </a:ext>
          </a:extLst>
        </p:spPr>
      </p:pic>
      <p:pic>
        <p:nvPicPr>
          <p:cNvPr id="9" name="图片 8">
            <a:extLst>
              <a:ext uri="{FF2B5EF4-FFF2-40B4-BE49-F238E27FC236}">
                <a16:creationId xmlns:a16="http://schemas.microsoft.com/office/drawing/2014/main" id="{715101D5-A4D0-40BB-8015-31ED1C5832B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170" b="32150"/>
          <a:stretch/>
        </p:blipFill>
        <p:spPr>
          <a:xfrm>
            <a:off x="9224987" y="4838170"/>
            <a:ext cx="2763908" cy="822550"/>
          </a:xfrm>
          <a:prstGeom prst="rect">
            <a:avLst/>
          </a:prstGeom>
          <a:ln>
            <a:noFill/>
          </a:ln>
          <a:effectLst>
            <a:outerShdw blurRad="292100" dist="139700" dir="2700000" algn="tl" rotWithShape="0">
              <a:srgbClr val="333333">
                <a:alpha val="65000"/>
              </a:srgbClr>
            </a:outerShdw>
          </a:effectLst>
        </p:spPr>
      </p:pic>
      <p:pic>
        <p:nvPicPr>
          <p:cNvPr id="11" name="图片 10">
            <a:extLst>
              <a:ext uri="{FF2B5EF4-FFF2-40B4-BE49-F238E27FC236}">
                <a16:creationId xmlns:a16="http://schemas.microsoft.com/office/drawing/2014/main" id="{797A7EFC-9B37-49A9-BD15-A612C8611D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5263494" y="3330717"/>
            <a:ext cx="1170961" cy="1561282"/>
          </a:xfrm>
          <a:prstGeom prst="rect">
            <a:avLst/>
          </a:prstGeom>
        </p:spPr>
      </p:pic>
      <p:pic>
        <p:nvPicPr>
          <p:cNvPr id="12" name="Picture 2" descr="C:\Users\Administrator\Desktop\11112.png">
            <a:extLst>
              <a:ext uri="{FF2B5EF4-FFF2-40B4-BE49-F238E27FC236}">
                <a16:creationId xmlns:a16="http://schemas.microsoft.com/office/drawing/2014/main" id="{535D4CF5-4EA8-4535-89D7-1731B65B1E7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736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92452179-B9CC-4DD1-9603-D5965DD68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976" y="1693564"/>
            <a:ext cx="2897334" cy="386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灯片编号占位符 3"/>
          <p:cNvSpPr>
            <a:spLocks noGrp="1"/>
          </p:cNvSpPr>
          <p:nvPr>
            <p:ph type="sldNum" sz="quarter" idx="12"/>
          </p:nvPr>
        </p:nvSpPr>
        <p:spPr bwMode="auto">
          <a:xfrm>
            <a:off x="11038114" y="6390620"/>
            <a:ext cx="544286" cy="33085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0" hangingPunct="0"/>
            <a:fld id="{2EBD2D58-C15D-4D64-81BF-E3A0347E4254}" type="slidenum">
              <a:rPr lang="zh-CN" altLang="zh-CN" sz="900">
                <a:solidFill>
                  <a:srgbClr val="4D5E68"/>
                </a:solidFill>
                <a:latin typeface="Impact" panose="020B0806030902050204" pitchFamily="34" charset="0"/>
              </a:rPr>
              <a:pPr eaLnBrk="0" hangingPunct="0"/>
              <a:t>15</a:t>
            </a:fld>
            <a:endParaRPr lang="zh-CN" altLang="zh-CN" sz="900">
              <a:solidFill>
                <a:srgbClr val="4D5E68"/>
              </a:solidFill>
              <a:latin typeface="Impact" panose="020B0806030902050204" pitchFamily="34" charset="0"/>
            </a:endParaRPr>
          </a:p>
        </p:txBody>
      </p:sp>
      <p:sp>
        <p:nvSpPr>
          <p:cNvPr id="9220" name="Rectangle 2"/>
          <p:cNvSpPr>
            <a:spLocks noChangeArrowheads="1"/>
          </p:cNvSpPr>
          <p:nvPr/>
        </p:nvSpPr>
        <p:spPr bwMode="auto">
          <a:xfrm>
            <a:off x="4341814" y="173144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9221" name="副标题 2"/>
          <p:cNvSpPr txBox="1">
            <a:spLocks/>
          </p:cNvSpPr>
          <p:nvPr/>
        </p:nvSpPr>
        <p:spPr bwMode="auto">
          <a:xfrm>
            <a:off x="767408" y="142876"/>
            <a:ext cx="1082341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altLang="zh-CN" sz="3200" b="1" dirty="0">
                <a:solidFill>
                  <a:schemeClr val="accent1">
                    <a:lumMod val="75000"/>
                  </a:schemeClr>
                </a:solidFill>
                <a:latin typeface="Arial" panose="020B0604020202020204" pitchFamily="34" charset="0"/>
                <a:ea typeface="微软雅黑" panose="020B0503020204020204" pitchFamily="34" charset="-122"/>
                <a:cs typeface="Arial" panose="020B0604020202020204" pitchFamily="34" charset="0"/>
              </a:rPr>
              <a:t>NEG coating mechanism &amp; method</a:t>
            </a:r>
            <a:endParaRPr lang="zh-CN" altLang="en-US" sz="3200" b="1" dirty="0">
              <a:solidFill>
                <a:schemeClr val="accent1">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pic>
        <p:nvPicPr>
          <p:cNvPr id="15" name="Picture 6" descr="K:\My work\HEPSTF\TiZrV镀膜实验\TiZrV镀膜照片\IMG_20160712_110907.jpg">
            <a:extLst>
              <a:ext uri="{FF2B5EF4-FFF2-40B4-BE49-F238E27FC236}">
                <a16:creationId xmlns:a16="http://schemas.microsoft.com/office/drawing/2014/main" id="{E5511F9E-B4E5-4319-9527-85E8BA6993F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911" t="16921" r="22671" b="26105"/>
          <a:stretch/>
        </p:blipFill>
        <p:spPr bwMode="auto">
          <a:xfrm>
            <a:off x="5197589" y="1346415"/>
            <a:ext cx="2143431" cy="2253740"/>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16">
            <a:extLst>
              <a:ext uri="{FF2B5EF4-FFF2-40B4-BE49-F238E27FC236}">
                <a16:creationId xmlns:a16="http://schemas.microsoft.com/office/drawing/2014/main" id="{6AF8AAA9-3A08-4EB3-A975-6115FBAB13E1}"/>
              </a:ext>
            </a:extLst>
          </p:cNvPr>
          <p:cNvSpPr txBox="1"/>
          <p:nvPr/>
        </p:nvSpPr>
        <p:spPr>
          <a:xfrm>
            <a:off x="1005478" y="5666660"/>
            <a:ext cx="3378984" cy="369332"/>
          </a:xfrm>
          <a:prstGeom prst="rect">
            <a:avLst/>
          </a:prstGeom>
          <a:noFill/>
        </p:spPr>
        <p:txBody>
          <a:bodyPr wrap="square" rtlCol="0">
            <a:spAutoFit/>
          </a:bodyPr>
          <a:lstStyle/>
          <a:p>
            <a:pPr algn="ctr"/>
            <a:r>
              <a:rPr lang="en-US" altLang="zh-CN" b="1" dirty="0">
                <a:latin typeface="微软雅黑" panose="020B0503020204020204" pitchFamily="34" charset="-122"/>
                <a:ea typeface="微软雅黑" panose="020B0503020204020204" pitchFamily="34" charset="-122"/>
              </a:rPr>
              <a:t>Outside magnet </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solenoid</a:t>
            </a:r>
            <a:r>
              <a:rPr lang="zh-CN" altLang="en-US" b="1" dirty="0">
                <a:latin typeface="微软雅黑" panose="020B0503020204020204" pitchFamily="34" charset="-122"/>
                <a:ea typeface="微软雅黑" panose="020B0503020204020204" pitchFamily="34" charset="-122"/>
              </a:rPr>
              <a:t>）</a:t>
            </a:r>
          </a:p>
        </p:txBody>
      </p:sp>
      <p:grpSp>
        <p:nvGrpSpPr>
          <p:cNvPr id="4" name="组合 3">
            <a:extLst>
              <a:ext uri="{FF2B5EF4-FFF2-40B4-BE49-F238E27FC236}">
                <a16:creationId xmlns:a16="http://schemas.microsoft.com/office/drawing/2014/main" id="{350923CE-6A30-44B2-BE70-19421619A58E}"/>
              </a:ext>
            </a:extLst>
          </p:cNvPr>
          <p:cNvGrpSpPr/>
          <p:nvPr/>
        </p:nvGrpSpPr>
        <p:grpSpPr>
          <a:xfrm>
            <a:off x="5359898" y="3725539"/>
            <a:ext cx="2013399" cy="2516749"/>
            <a:chOff x="5345743" y="4140933"/>
            <a:chExt cx="2013399" cy="2516749"/>
          </a:xfrm>
        </p:grpSpPr>
        <p:pic>
          <p:nvPicPr>
            <p:cNvPr id="14" name="Picture 2">
              <a:extLst>
                <a:ext uri="{FF2B5EF4-FFF2-40B4-BE49-F238E27FC236}">
                  <a16:creationId xmlns:a16="http://schemas.microsoft.com/office/drawing/2014/main" id="{C2CA00F0-B1B7-4DD2-B078-8172B910AF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5743" y="4140933"/>
              <a:ext cx="2013399" cy="251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a:extLst>
                <a:ext uri="{FF2B5EF4-FFF2-40B4-BE49-F238E27FC236}">
                  <a16:creationId xmlns:a16="http://schemas.microsoft.com/office/drawing/2014/main" id="{81FAEE38-5D71-4AF7-8618-67A5CC7FF029}"/>
                </a:ext>
              </a:extLst>
            </p:cNvPr>
            <p:cNvSpPr txBox="1"/>
            <p:nvPr/>
          </p:nvSpPr>
          <p:spPr>
            <a:xfrm>
              <a:off x="5710157" y="4725144"/>
              <a:ext cx="485693"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400" dirty="0"/>
                <a:t>Kr+</a:t>
              </a:r>
              <a:endParaRPr lang="zh-CN" altLang="en-US" sz="1400" dirty="0"/>
            </a:p>
          </p:txBody>
        </p:sp>
      </p:grpSp>
      <p:sp>
        <p:nvSpPr>
          <p:cNvPr id="5" name="文本框 4">
            <a:extLst>
              <a:ext uri="{FF2B5EF4-FFF2-40B4-BE49-F238E27FC236}">
                <a16:creationId xmlns:a16="http://schemas.microsoft.com/office/drawing/2014/main" id="{133CC4E3-CE74-44D1-B336-3A93E923D172}"/>
              </a:ext>
            </a:extLst>
          </p:cNvPr>
          <p:cNvSpPr txBox="1"/>
          <p:nvPr/>
        </p:nvSpPr>
        <p:spPr>
          <a:xfrm>
            <a:off x="9160016" y="6021288"/>
            <a:ext cx="288032"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zh-CN" altLang="en-US" dirty="0"/>
          </a:p>
        </p:txBody>
      </p:sp>
      <p:grpSp>
        <p:nvGrpSpPr>
          <p:cNvPr id="19" name="组合 18">
            <a:extLst>
              <a:ext uri="{FF2B5EF4-FFF2-40B4-BE49-F238E27FC236}">
                <a16:creationId xmlns:a16="http://schemas.microsoft.com/office/drawing/2014/main" id="{05F958B9-440A-4E8A-B715-0E3F597D6E0F}"/>
              </a:ext>
            </a:extLst>
          </p:cNvPr>
          <p:cNvGrpSpPr/>
          <p:nvPr/>
        </p:nvGrpSpPr>
        <p:grpSpPr>
          <a:xfrm>
            <a:off x="8399279" y="1693564"/>
            <a:ext cx="2897334" cy="3869036"/>
            <a:chOff x="870802" y="1953929"/>
            <a:chExt cx="3222701" cy="4327724"/>
          </a:xfrm>
        </p:grpSpPr>
        <p:pic>
          <p:nvPicPr>
            <p:cNvPr id="20" name="图片 19" descr="H:\Proposal\高能所科技创新项目2017\Figures.png">
              <a:extLst>
                <a:ext uri="{FF2B5EF4-FFF2-40B4-BE49-F238E27FC236}">
                  <a16:creationId xmlns:a16="http://schemas.microsoft.com/office/drawing/2014/main" id="{D985548A-3D78-420C-B19E-1629461D88A6}"/>
                </a:ext>
              </a:extLst>
            </p:cNvPr>
            <p:cNvPicPr/>
            <p:nvPr/>
          </p:nvPicPr>
          <p:blipFill rotWithShape="1">
            <a:blip r:embed="rId6" cstate="print">
              <a:extLst>
                <a:ext uri="{28A0092B-C50C-407E-A947-70E740481C1C}">
                  <a14:useLocalDpi xmlns:a14="http://schemas.microsoft.com/office/drawing/2010/main" val="0"/>
                </a:ext>
              </a:extLst>
            </a:blip>
            <a:srcRect b="7623"/>
            <a:stretch/>
          </p:blipFill>
          <p:spPr bwMode="auto">
            <a:xfrm>
              <a:off x="870802" y="1953929"/>
              <a:ext cx="3222701" cy="4327724"/>
            </a:xfrm>
            <a:prstGeom prst="rect">
              <a:avLst/>
            </a:prstGeom>
            <a:noFill/>
            <a:ln>
              <a:noFill/>
            </a:ln>
            <a:extLst>
              <a:ext uri="{53640926-AAD7-44D8-BBD7-CCE9431645EC}">
                <a14:shadowObscured xmlns:a14="http://schemas.microsoft.com/office/drawing/2010/main"/>
              </a:ext>
            </a:extLst>
          </p:spPr>
        </p:pic>
        <p:sp>
          <p:nvSpPr>
            <p:cNvPr id="21" name="文本框 2">
              <a:extLst>
                <a:ext uri="{FF2B5EF4-FFF2-40B4-BE49-F238E27FC236}">
                  <a16:creationId xmlns:a16="http://schemas.microsoft.com/office/drawing/2014/main" id="{C30BAFA8-055C-4854-8F19-FC0AB8D04C6F}"/>
                </a:ext>
              </a:extLst>
            </p:cNvPr>
            <p:cNvSpPr txBox="1">
              <a:spLocks noChangeArrowheads="1"/>
            </p:cNvSpPr>
            <p:nvPr/>
          </p:nvSpPr>
          <p:spPr bwMode="auto">
            <a:xfrm>
              <a:off x="2730726" y="3948059"/>
              <a:ext cx="631710" cy="33946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indent="127000">
                <a:lnSpc>
                  <a:spcPct val="130000"/>
                </a:lnSpc>
                <a:spcAft>
                  <a:spcPts val="120"/>
                </a:spcAft>
              </a:pPr>
              <a:r>
                <a:rPr lang="zh-CN" altLang="en-US" sz="1200" kern="100" dirty="0">
                  <a:latin typeface="Times New Roman" panose="02020603050405020304" pitchFamily="18" charset="0"/>
                  <a:ea typeface="宋体" panose="02010600030101010101" pitchFamily="2" charset="-122"/>
                  <a:cs typeface="宋体" panose="02010600030101010101" pitchFamily="2" charset="-122"/>
                </a:rPr>
                <a:t>磁环</a:t>
              </a:r>
              <a:endParaRPr lang="zh-CN" altLang="en-US" sz="2800" kern="100" dirty="0">
                <a:latin typeface="Times New Roman" panose="02020603050405020304" pitchFamily="18" charset="0"/>
                <a:ea typeface="宋体" panose="02010600030101010101" pitchFamily="2" charset="-122"/>
                <a:cs typeface="宋体" panose="02010600030101010101" pitchFamily="2" charset="-122"/>
              </a:endParaRPr>
            </a:p>
          </p:txBody>
        </p:sp>
      </p:grpSp>
      <p:sp>
        <p:nvSpPr>
          <p:cNvPr id="22" name="文本框 21">
            <a:extLst>
              <a:ext uri="{FF2B5EF4-FFF2-40B4-BE49-F238E27FC236}">
                <a16:creationId xmlns:a16="http://schemas.microsoft.com/office/drawing/2014/main" id="{AB5B55CE-EAE4-461B-A961-E2DAA867EC1E}"/>
              </a:ext>
            </a:extLst>
          </p:cNvPr>
          <p:cNvSpPr txBox="1"/>
          <p:nvPr/>
        </p:nvSpPr>
        <p:spPr>
          <a:xfrm>
            <a:off x="8704048" y="5775634"/>
            <a:ext cx="2448271" cy="369332"/>
          </a:xfrm>
          <a:prstGeom prst="rect">
            <a:avLst/>
          </a:prstGeom>
          <a:noFill/>
        </p:spPr>
        <p:txBody>
          <a:bodyPr wrap="square" rtlCol="0">
            <a:spAutoFit/>
          </a:bodyPr>
          <a:lstStyle/>
          <a:p>
            <a:pPr algn="ctr"/>
            <a:r>
              <a:rPr lang="en-US" altLang="zh-CN" b="1" dirty="0">
                <a:latin typeface="微软雅黑" panose="020B0503020204020204" pitchFamily="34" charset="-122"/>
                <a:ea typeface="微软雅黑" panose="020B0503020204020204" pitchFamily="34" charset="-122"/>
              </a:rPr>
              <a:t>Inside magnet</a:t>
            </a:r>
            <a:endParaRPr lang="zh-CN" altLang="en-US" b="1"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D2652FEC-5FD2-4066-A9DC-1144BFF5D566}"/>
              </a:ext>
            </a:extLst>
          </p:cNvPr>
          <p:cNvSpPr txBox="1"/>
          <p:nvPr/>
        </p:nvSpPr>
        <p:spPr>
          <a:xfrm>
            <a:off x="8190313" y="1082366"/>
            <a:ext cx="3814176" cy="646331"/>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CSNS, BEPCII vacuum chambers; </a:t>
            </a:r>
          </a:p>
          <a:p>
            <a:pPr marL="285750" indent="-285750">
              <a:buFont typeface="Wingdings" panose="05000000000000000000" pitchFamily="2" charset="2"/>
              <a:buChar char="p"/>
            </a:pPr>
            <a:r>
              <a:rPr lang="en-US" altLang="zh-CN" dirty="0"/>
              <a:t>Nb coating;</a:t>
            </a:r>
            <a:endParaRPr lang="zh-CN" altLang="en-US" dirty="0"/>
          </a:p>
        </p:txBody>
      </p:sp>
      <p:sp>
        <p:nvSpPr>
          <p:cNvPr id="23" name="文本框 22">
            <a:extLst>
              <a:ext uri="{FF2B5EF4-FFF2-40B4-BE49-F238E27FC236}">
                <a16:creationId xmlns:a16="http://schemas.microsoft.com/office/drawing/2014/main" id="{9F1C918A-1E5E-4D94-A57A-751B9ADE88BE}"/>
              </a:ext>
            </a:extLst>
          </p:cNvPr>
          <p:cNvSpPr txBox="1"/>
          <p:nvPr/>
        </p:nvSpPr>
        <p:spPr>
          <a:xfrm>
            <a:off x="602842" y="1083863"/>
            <a:ext cx="4202838"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HEPS, LHC, MAX IV, SIRIUS, APS_U etc. </a:t>
            </a:r>
            <a:endParaRPr lang="zh-CN" altLang="en-US" dirty="0"/>
          </a:p>
        </p:txBody>
      </p:sp>
      <p:sp>
        <p:nvSpPr>
          <p:cNvPr id="24" name="文本框 23">
            <a:extLst>
              <a:ext uri="{FF2B5EF4-FFF2-40B4-BE49-F238E27FC236}">
                <a16:creationId xmlns:a16="http://schemas.microsoft.com/office/drawing/2014/main" id="{713302FD-C79A-468B-B3AE-BA7BD7C1CAFB}"/>
              </a:ext>
            </a:extLst>
          </p:cNvPr>
          <p:cNvSpPr txBox="1"/>
          <p:nvPr/>
        </p:nvSpPr>
        <p:spPr>
          <a:xfrm>
            <a:off x="1329750" y="6118179"/>
            <a:ext cx="2271739" cy="369332"/>
          </a:xfrm>
          <a:prstGeom prst="rect">
            <a:avLst/>
          </a:prstGeom>
          <a:noFill/>
        </p:spPr>
        <p:txBody>
          <a:bodyPr wrap="square">
            <a:spAutoFit/>
          </a:bodyPr>
          <a:lstStyle/>
          <a:p>
            <a:r>
              <a:rPr lang="en-US" altLang="zh-CN" b="1" dirty="0">
                <a:solidFill>
                  <a:srgbClr val="24292F"/>
                </a:solidFill>
                <a:cs typeface="Arial" panose="020B0604020202020204" pitchFamily="34" charset="0"/>
              </a:rPr>
              <a:t>C</a:t>
            </a:r>
            <a:r>
              <a:rPr lang="en-US" altLang="zh-CN" sz="1800" b="1" i="0" dirty="0">
                <a:solidFill>
                  <a:srgbClr val="24292F"/>
                </a:solidFill>
                <a:effectLst/>
                <a:cs typeface="Arial" panose="020B0604020202020204" pitchFamily="34" charset="0"/>
              </a:rPr>
              <a:t>athode wire</a:t>
            </a:r>
            <a:endParaRPr lang="zh-CN" altLang="en-US" b="1" dirty="0"/>
          </a:p>
        </p:txBody>
      </p:sp>
      <p:sp>
        <p:nvSpPr>
          <p:cNvPr id="25" name="文本框 24">
            <a:extLst>
              <a:ext uri="{FF2B5EF4-FFF2-40B4-BE49-F238E27FC236}">
                <a16:creationId xmlns:a16="http://schemas.microsoft.com/office/drawing/2014/main" id="{56C92854-40F9-485D-9F42-37F67C607C11}"/>
              </a:ext>
            </a:extLst>
          </p:cNvPr>
          <p:cNvSpPr txBox="1"/>
          <p:nvPr/>
        </p:nvSpPr>
        <p:spPr>
          <a:xfrm>
            <a:off x="8590512" y="6135177"/>
            <a:ext cx="3413977" cy="369332"/>
          </a:xfrm>
          <a:prstGeom prst="rect">
            <a:avLst/>
          </a:prstGeom>
          <a:noFill/>
        </p:spPr>
        <p:txBody>
          <a:bodyPr wrap="square">
            <a:spAutoFit/>
          </a:bodyPr>
          <a:lstStyle/>
          <a:p>
            <a:r>
              <a:rPr lang="en-US" altLang="zh-CN" sz="1800" b="1" i="0" dirty="0">
                <a:solidFill>
                  <a:srgbClr val="24292F"/>
                </a:solidFill>
                <a:effectLst/>
                <a:cs typeface="Arial" panose="020B0604020202020204" pitchFamily="34" charset="0"/>
              </a:rPr>
              <a:t>Magnetron sputtering cathode</a:t>
            </a:r>
            <a:endParaRPr lang="zh-CN" altLang="en-US" b="1" dirty="0"/>
          </a:p>
        </p:txBody>
      </p:sp>
      <p:pic>
        <p:nvPicPr>
          <p:cNvPr id="26" name="Picture 2" descr="C:\Users\Administrator\Desktop\11112.png">
            <a:extLst>
              <a:ext uri="{FF2B5EF4-FFF2-40B4-BE49-F238E27FC236}">
                <a16:creationId xmlns:a16="http://schemas.microsoft.com/office/drawing/2014/main" id="{5FA3F641-2A75-4BA0-9CF1-D4758C79D69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911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2BB1AA15-45A4-4DF2-8F16-85D297A8139D}"/>
              </a:ext>
            </a:extLst>
          </p:cNvPr>
          <p:cNvPicPr>
            <a:picLocks noChangeAspect="1"/>
          </p:cNvPicPr>
          <p:nvPr/>
        </p:nvPicPr>
        <p:blipFill rotWithShape="1">
          <a:blip r:embed="rId2">
            <a:extLst>
              <a:ext uri="{28A0092B-C50C-407E-A947-70E740481C1C}">
                <a14:useLocalDpi xmlns:a14="http://schemas.microsoft.com/office/drawing/2010/main" val="0"/>
              </a:ext>
            </a:extLst>
          </a:blip>
          <a:srcRect l="55758" t="27091" r="34090" b="7536"/>
          <a:stretch/>
        </p:blipFill>
        <p:spPr>
          <a:xfrm>
            <a:off x="2650836" y="3111658"/>
            <a:ext cx="981364" cy="3492343"/>
          </a:xfrm>
          <a:prstGeom prst="rect">
            <a:avLst/>
          </a:prstGeom>
        </p:spPr>
      </p:pic>
      <p:sp>
        <p:nvSpPr>
          <p:cNvPr id="2" name="内容占位符 1">
            <a:extLst>
              <a:ext uri="{FF2B5EF4-FFF2-40B4-BE49-F238E27FC236}">
                <a16:creationId xmlns:a16="http://schemas.microsoft.com/office/drawing/2014/main" id="{316B47CF-C1FB-4469-9E9C-A96EAFCE4908}"/>
              </a:ext>
            </a:extLst>
          </p:cNvPr>
          <p:cNvSpPr>
            <a:spLocks noGrp="1"/>
          </p:cNvSpPr>
          <p:nvPr>
            <p:ph idx="1"/>
          </p:nvPr>
        </p:nvSpPr>
        <p:spPr>
          <a:xfrm>
            <a:off x="202223" y="1101243"/>
            <a:ext cx="11869615" cy="4840303"/>
          </a:xfrm>
        </p:spPr>
        <p:txBody>
          <a:bodyPr>
            <a:normAutofit/>
          </a:bodyPr>
          <a:lstStyle/>
          <a:p>
            <a:r>
              <a:rPr lang="en-US" altLang="zh-CN" sz="1800" b="0" i="0" dirty="0">
                <a:solidFill>
                  <a:srgbClr val="24292F"/>
                </a:solidFill>
                <a:effectLst/>
                <a:cs typeface="Arial" panose="020B0604020202020204" pitchFamily="34" charset="0"/>
              </a:rPr>
              <a:t>Due to the diameter of CEPC is D56, we plan to replace the cathode wire with a magnetron sputtering cathode</a:t>
            </a:r>
          </a:p>
          <a:p>
            <a:r>
              <a:rPr lang="en-GB" altLang="zh-CN" sz="1800" b="0" i="0" dirty="0">
                <a:solidFill>
                  <a:srgbClr val="24292F"/>
                </a:solidFill>
                <a:effectLst/>
                <a:cs typeface="Arial" panose="020B0604020202020204" pitchFamily="34" charset="0"/>
              </a:rPr>
              <a:t>Permanent magnet </a:t>
            </a:r>
            <a:r>
              <a:rPr lang="en-US" altLang="zh-CN" sz="1800" b="0" i="0" dirty="0">
                <a:solidFill>
                  <a:srgbClr val="24292F"/>
                </a:solidFill>
                <a:effectLst/>
                <a:cs typeface="Arial" panose="020B0604020202020204" pitchFamily="34" charset="0"/>
              </a:rPr>
              <a:t>instead of the solenoid which supplies</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magnetic</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field</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for</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DCMS;</a:t>
            </a:r>
          </a:p>
          <a:p>
            <a:r>
              <a:rPr lang="en-US" altLang="zh-CN" sz="1800" dirty="0">
                <a:cs typeface="Arial" panose="020B0604020202020204" pitchFamily="34" charset="0"/>
              </a:rPr>
              <a:t>By combining the low vacuum chamber outside of the vacuum chambers to be coated with NEG, the high vacuum process is simplified;</a:t>
            </a:r>
            <a:endParaRPr lang="zh-CN" altLang="en-US" sz="1800" dirty="0">
              <a:cs typeface="Arial" panose="020B0604020202020204" pitchFamily="34" charset="0"/>
            </a:endParaRPr>
          </a:p>
        </p:txBody>
      </p:sp>
      <p:sp>
        <p:nvSpPr>
          <p:cNvPr id="4" name="灯片编号占位符 3">
            <a:extLst>
              <a:ext uri="{FF2B5EF4-FFF2-40B4-BE49-F238E27FC236}">
                <a16:creationId xmlns:a16="http://schemas.microsoft.com/office/drawing/2014/main" id="{0EE813C4-2C68-41E5-BBDB-4067D48AE96C}"/>
              </a:ext>
            </a:extLst>
          </p:cNvPr>
          <p:cNvSpPr>
            <a:spLocks noGrp="1"/>
          </p:cNvSpPr>
          <p:nvPr>
            <p:ph type="sldNum" sz="quarter" idx="12"/>
          </p:nvPr>
        </p:nvSpPr>
        <p:spPr/>
        <p:txBody>
          <a:bodyPr/>
          <a:lstStyle/>
          <a:p>
            <a:fld id="{F15E9139-A00B-4B2A-98A6-095DC08F1345}" type="slidenum">
              <a:rPr lang="zh-CN" altLang="en-US" smtClean="0"/>
              <a:pPr/>
              <a:t>16</a:t>
            </a:fld>
            <a:endParaRPr lang="zh-CN" altLang="en-US"/>
          </a:p>
        </p:txBody>
      </p:sp>
      <p:sp>
        <p:nvSpPr>
          <p:cNvPr id="3" name="标题 2">
            <a:extLst>
              <a:ext uri="{FF2B5EF4-FFF2-40B4-BE49-F238E27FC236}">
                <a16:creationId xmlns:a16="http://schemas.microsoft.com/office/drawing/2014/main" id="{CA13ED8C-7A30-43D1-92CB-CBE5255E78C0}"/>
              </a:ext>
            </a:extLst>
          </p:cNvPr>
          <p:cNvSpPr>
            <a:spLocks noGrp="1"/>
          </p:cNvSpPr>
          <p:nvPr>
            <p:ph type="title"/>
          </p:nvPr>
        </p:nvSpPr>
        <p:spPr>
          <a:xfrm>
            <a:off x="666712" y="142852"/>
            <a:ext cx="11405126" cy="725470"/>
          </a:xfrm>
        </p:spPr>
        <p:txBody>
          <a:bodyPr>
            <a:normAutofit fontScale="90000"/>
          </a:bodyPr>
          <a:lstStyle/>
          <a:p>
            <a:r>
              <a:rPr lang="en-US" altLang="zh-CN" sz="3200" dirty="0">
                <a:solidFill>
                  <a:schemeClr val="accent1">
                    <a:lumMod val="75000"/>
                  </a:schemeClr>
                </a:solidFill>
                <a:latin typeface="Arial" panose="020B0604020202020204" pitchFamily="34" charset="0"/>
                <a:cs typeface="Arial" panose="020B0604020202020204" pitchFamily="34" charset="0"/>
              </a:rPr>
              <a:t>Massive production of NEG coating for CEPC——Upgrade plan</a:t>
            </a:r>
            <a:endParaRPr lang="zh-CN" altLang="en-US" sz="3200" dirty="0">
              <a:solidFill>
                <a:schemeClr val="accent1">
                  <a:lumMod val="75000"/>
                </a:schemeClr>
              </a:solidFill>
              <a:latin typeface="Arial" panose="020B0604020202020204" pitchFamily="34" charset="0"/>
              <a:cs typeface="Arial" panose="020B0604020202020204" pitchFamily="34" charset="0"/>
            </a:endParaRPr>
          </a:p>
        </p:txBody>
      </p:sp>
      <p:pic>
        <p:nvPicPr>
          <p:cNvPr id="5" name="图片 4">
            <a:extLst>
              <a:ext uri="{FF2B5EF4-FFF2-40B4-BE49-F238E27FC236}">
                <a16:creationId xmlns:a16="http://schemas.microsoft.com/office/drawing/2014/main" id="{111A9AC2-0B9E-47E3-9A19-AB41D9D56A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222" b="43704"/>
          <a:stretch/>
        </p:blipFill>
        <p:spPr>
          <a:xfrm rot="5400000">
            <a:off x="339354" y="4542549"/>
            <a:ext cx="3492344" cy="630562"/>
          </a:xfrm>
          <a:prstGeom prst="rect">
            <a:avLst/>
          </a:prstGeom>
        </p:spPr>
      </p:pic>
      <p:pic>
        <p:nvPicPr>
          <p:cNvPr id="9" name="图片 8">
            <a:extLst>
              <a:ext uri="{FF2B5EF4-FFF2-40B4-BE49-F238E27FC236}">
                <a16:creationId xmlns:a16="http://schemas.microsoft.com/office/drawing/2014/main" id="{19C092C8-200C-4831-A32C-50B8B8ABCC8A}"/>
              </a:ext>
            </a:extLst>
          </p:cNvPr>
          <p:cNvPicPr>
            <a:picLocks noChangeAspect="1"/>
          </p:cNvPicPr>
          <p:nvPr/>
        </p:nvPicPr>
        <p:blipFill rotWithShape="1">
          <a:blip r:embed="rId4">
            <a:extLst>
              <a:ext uri="{28A0092B-C50C-407E-A947-70E740481C1C}">
                <a14:useLocalDpi xmlns:a14="http://schemas.microsoft.com/office/drawing/2010/main" val="0"/>
              </a:ext>
            </a:extLst>
          </a:blip>
          <a:srcRect l="12813" t="14027" r="19063" b="7315"/>
          <a:stretch/>
        </p:blipFill>
        <p:spPr>
          <a:xfrm>
            <a:off x="8166677" y="4361138"/>
            <a:ext cx="3453401" cy="2242863"/>
          </a:xfrm>
          <a:prstGeom prst="rect">
            <a:avLst/>
          </a:prstGeom>
        </p:spPr>
      </p:pic>
      <p:pic>
        <p:nvPicPr>
          <p:cNvPr id="13" name="图片 12">
            <a:extLst>
              <a:ext uri="{FF2B5EF4-FFF2-40B4-BE49-F238E27FC236}">
                <a16:creationId xmlns:a16="http://schemas.microsoft.com/office/drawing/2014/main" id="{23B9DE40-449B-49CC-AAE3-31565481DC5E}"/>
              </a:ext>
            </a:extLst>
          </p:cNvPr>
          <p:cNvPicPr>
            <a:picLocks noChangeAspect="1"/>
          </p:cNvPicPr>
          <p:nvPr/>
        </p:nvPicPr>
        <p:blipFill rotWithShape="1">
          <a:blip r:embed="rId5">
            <a:extLst>
              <a:ext uri="{28A0092B-C50C-407E-A947-70E740481C1C}">
                <a14:useLocalDpi xmlns:a14="http://schemas.microsoft.com/office/drawing/2010/main" val="0"/>
              </a:ext>
            </a:extLst>
          </a:blip>
          <a:srcRect b="13399"/>
          <a:stretch/>
        </p:blipFill>
        <p:spPr>
          <a:xfrm>
            <a:off x="4183309" y="4029260"/>
            <a:ext cx="4097840" cy="2715533"/>
          </a:xfrm>
          <a:prstGeom prst="rect">
            <a:avLst/>
          </a:prstGeom>
        </p:spPr>
      </p:pic>
      <p:pic>
        <p:nvPicPr>
          <p:cNvPr id="17" name="图片 16">
            <a:extLst>
              <a:ext uri="{FF2B5EF4-FFF2-40B4-BE49-F238E27FC236}">
                <a16:creationId xmlns:a16="http://schemas.microsoft.com/office/drawing/2014/main" id="{9061D010-FAFE-4A9F-9A9A-20124D01F4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1023" y="2873628"/>
            <a:ext cx="7453527" cy="1635121"/>
          </a:xfrm>
          <a:prstGeom prst="rect">
            <a:avLst/>
          </a:prstGeom>
        </p:spPr>
      </p:pic>
    </p:spTree>
    <p:extLst>
      <p:ext uri="{BB962C8B-B14F-4D97-AF65-F5344CB8AC3E}">
        <p14:creationId xmlns:p14="http://schemas.microsoft.com/office/powerpoint/2010/main" val="2843587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CBEAF3A6-04FD-489E-8A31-64CA177D8F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9540" y="3267587"/>
            <a:ext cx="10927620" cy="3045705"/>
          </a:xfrm>
          <a:prstGeom prst="rect">
            <a:avLst/>
          </a:prstGeom>
        </p:spPr>
      </p:pic>
      <p:sp>
        <p:nvSpPr>
          <p:cNvPr id="2" name="文本框 20483"/>
          <p:cNvSpPr txBox="1"/>
          <p:nvPr/>
        </p:nvSpPr>
        <p:spPr>
          <a:xfrm>
            <a:off x="78091" y="1226477"/>
            <a:ext cx="6049010" cy="874407"/>
          </a:xfrm>
          <a:prstGeom prst="rect">
            <a:avLst/>
          </a:prstGeom>
          <a:noFill/>
          <a:ln w="9525">
            <a:noFill/>
          </a:ln>
        </p:spPr>
        <p:txBody>
          <a:bodyPr wrap="square" anchor="t">
            <a:spAutoFit/>
          </a:bodyPr>
          <a:lstStyle/>
          <a:p>
            <a:pPr marL="285750" indent="-285750" algn="just" fontAlgn="auto">
              <a:lnSpc>
                <a:spcPct val="150000"/>
              </a:lnSpc>
              <a:buClr>
                <a:srgbClr val="0A4F94"/>
              </a:buClr>
              <a:buSzTx/>
              <a:buFont typeface="Wingdings" panose="05000000000000000000" pitchFamily="2" charset="2"/>
              <a:buChar char="n"/>
            </a:pPr>
            <a:r>
              <a:rPr lang="en-US" altLang="zh-CN" b="1" dirty="0">
                <a:latin typeface="微软雅黑" panose="020B0503020204020204" pitchFamily="34" charset="-122"/>
                <a:ea typeface="微软雅黑" panose="020B0503020204020204" pitchFamily="34" charset="-122"/>
                <a:sym typeface="+mn-ea"/>
              </a:rPr>
              <a:t>NEG coating, VC assembly and disassembly with automatic robot arms.</a:t>
            </a:r>
            <a:endParaRPr lang="zh-CN" altLang="en-US" b="1" dirty="0">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1"/>
            </p:custDataLst>
          </p:nvPr>
        </p:nvSpPr>
        <p:spPr>
          <a:xfrm>
            <a:off x="735964" y="3104918"/>
            <a:ext cx="2159635" cy="418191"/>
          </a:xfrm>
          <a:prstGeom prst="rect">
            <a:avLst/>
          </a:prstGeom>
          <a:noFill/>
          <a:ln>
            <a:solidFill>
              <a:schemeClr val="tx1"/>
            </a:solidFill>
          </a:ln>
        </p:spPr>
        <p:txBody>
          <a:bodyPr wrap="square" rtlCol="0">
            <a:sp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 driven</a:t>
            </a:r>
            <a:endPar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5" name="直接箭头连接符 4"/>
          <p:cNvCxnSpPr>
            <a:cxnSpLocks/>
            <a:endCxn id="28" idx="0"/>
          </p:cNvCxnSpPr>
          <p:nvPr/>
        </p:nvCxnSpPr>
        <p:spPr>
          <a:xfrm flipH="1">
            <a:off x="8940262" y="5354320"/>
            <a:ext cx="49434" cy="899795"/>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6" name="直接箭头连接符 5"/>
          <p:cNvCxnSpPr>
            <a:cxnSpLocks/>
            <a:endCxn id="27" idx="0"/>
          </p:cNvCxnSpPr>
          <p:nvPr/>
        </p:nvCxnSpPr>
        <p:spPr>
          <a:xfrm flipH="1">
            <a:off x="4411190" y="4650105"/>
            <a:ext cx="1077637" cy="1542698"/>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19" name="直接箭头连接符 18"/>
          <p:cNvCxnSpPr>
            <a:cxnSpLocks/>
            <a:endCxn id="26" idx="0"/>
          </p:cNvCxnSpPr>
          <p:nvPr/>
        </p:nvCxnSpPr>
        <p:spPr>
          <a:xfrm flipH="1">
            <a:off x="735964" y="4308836"/>
            <a:ext cx="2541384" cy="197004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21" name="直接箭头连接符 20"/>
          <p:cNvCxnSpPr>
            <a:cxnSpLocks/>
          </p:cNvCxnSpPr>
          <p:nvPr/>
        </p:nvCxnSpPr>
        <p:spPr>
          <a:xfrm flipV="1">
            <a:off x="1660849" y="3523109"/>
            <a:ext cx="279918" cy="538379"/>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26" name="文本框 25"/>
          <p:cNvSpPr txBox="1"/>
          <p:nvPr>
            <p:custDataLst>
              <p:tags r:id="rId2"/>
            </p:custDataLst>
          </p:nvPr>
        </p:nvSpPr>
        <p:spPr>
          <a:xfrm>
            <a:off x="135254" y="6278880"/>
            <a:ext cx="1201419" cy="418191"/>
          </a:xfrm>
          <a:prstGeom prst="rect">
            <a:avLst/>
          </a:prstGeom>
          <a:noFill/>
          <a:ln>
            <a:solidFill>
              <a:schemeClr val="tx1"/>
            </a:solidFill>
          </a:ln>
        </p:spPr>
        <p:txBody>
          <a:bodyPr wrap="square" rtlCol="0">
            <a:spAutoFit/>
            <a:scene3d>
              <a:camera prst="orthographicFront"/>
              <a:lightRig rig="soft" dir="t">
                <a:rot lat="0" lon="0" rev="15600000"/>
              </a:lightRig>
            </a:scene3d>
            <a:sp3d extrusionH="57150" prstMaterial="softEdge">
              <a:bevelT w="25400" h="38100"/>
            </a:sp3d>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7" name="文本框 26"/>
          <p:cNvSpPr txBox="1"/>
          <p:nvPr>
            <p:custDataLst>
              <p:tags r:id="rId3"/>
            </p:custDataLst>
          </p:nvPr>
        </p:nvSpPr>
        <p:spPr>
          <a:xfrm>
            <a:off x="3652542" y="6192803"/>
            <a:ext cx="1517296" cy="498475"/>
          </a:xfrm>
          <a:prstGeom prst="rect">
            <a:avLst/>
          </a:prstGeom>
          <a:noFill/>
          <a:ln>
            <a:solidFill>
              <a:schemeClr val="tx1"/>
            </a:solidFill>
          </a:ln>
        </p:spPr>
        <p:txBody>
          <a:bodyPr wrap="square" rtlCol="0">
            <a:noAutofit/>
            <a:scene3d>
              <a:camera prst="orthographicFront"/>
              <a:lightRig rig="soft" dir="t">
                <a:rot lat="0" lon="0" rev="15600000"/>
              </a:lightRig>
            </a:scene3d>
            <a:sp3d extrusionH="57150" prstMaterial="softEdge">
              <a:bevelT w="25400" h="38100"/>
            </a:sp3d>
          </a:bodyPr>
          <a:lstStyle/>
          <a:p>
            <a:pPr algn="just" fontAlgn="auto">
              <a:lnSpc>
                <a:spcPct val="150000"/>
              </a:lnSpc>
              <a:buClrTx/>
              <a:buSzTx/>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VC assembly</a:t>
            </a:r>
            <a:endParaRPr lang="zh-CN" sz="1600" b="1" dirty="0">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8" name="文本框 27"/>
          <p:cNvSpPr txBox="1"/>
          <p:nvPr>
            <p:custDataLst>
              <p:tags r:id="rId4"/>
            </p:custDataLst>
          </p:nvPr>
        </p:nvSpPr>
        <p:spPr>
          <a:xfrm>
            <a:off x="8075489" y="6254115"/>
            <a:ext cx="1729546" cy="485140"/>
          </a:xfrm>
          <a:prstGeom prst="rect">
            <a:avLst/>
          </a:prstGeom>
          <a:noFill/>
          <a:ln>
            <a:solidFill>
              <a:schemeClr val="tx1"/>
            </a:solidFill>
          </a:ln>
        </p:spPr>
        <p:txBody>
          <a:bodyPr wrap="square" rtlCol="0">
            <a:no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Vacuum oven</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22" name="图片 21">
            <a:extLst>
              <a:ext uri="{FF2B5EF4-FFF2-40B4-BE49-F238E27FC236}">
                <a16:creationId xmlns:a16="http://schemas.microsoft.com/office/drawing/2014/main" id="{D3346BD6-3FB0-4214-AA74-9063ABBCA131}"/>
              </a:ext>
            </a:extLst>
          </p:cNvPr>
          <p:cNvPicPr>
            <a:picLocks noChangeAspect="1"/>
          </p:cNvPicPr>
          <p:nvPr/>
        </p:nvPicPr>
        <p:blipFill>
          <a:blip r:embed="rId8"/>
          <a:stretch>
            <a:fillRect/>
          </a:stretch>
        </p:blipFill>
        <p:spPr>
          <a:xfrm>
            <a:off x="6463981" y="125095"/>
            <a:ext cx="5779453" cy="3856250"/>
          </a:xfrm>
          <a:prstGeom prst="rect">
            <a:avLst/>
          </a:prstGeom>
        </p:spPr>
      </p:pic>
      <p:sp>
        <p:nvSpPr>
          <p:cNvPr id="4" name="TextBox 3"/>
          <p:cNvSpPr txBox="1"/>
          <p:nvPr/>
        </p:nvSpPr>
        <p:spPr>
          <a:xfrm>
            <a:off x="420370" y="333375"/>
            <a:ext cx="11143615" cy="845990"/>
          </a:xfrm>
          <a:prstGeom prst="rect">
            <a:avLst/>
          </a:prstGeom>
          <a:noFill/>
          <a:ln w="9525">
            <a:noFill/>
          </a:ln>
        </p:spPr>
        <p:txBody>
          <a:bodyPr wrap="square" lIns="106288" tIns="53144" rIns="106288" bIns="53144">
            <a:spAutoFit/>
          </a:bodyPr>
          <a:lstStyle/>
          <a:p>
            <a:r>
              <a:rPr lang="en-US" altLang="zh-CN" sz="2400" b="1" dirty="0">
                <a:solidFill>
                  <a:schemeClr val="accent1">
                    <a:lumMod val="75000"/>
                  </a:schemeClr>
                </a:solidFill>
                <a:latin typeface="Arial Black" panose="020B0A04020102020204" pitchFamily="34" charset="0"/>
                <a:ea typeface="微软雅黑" panose="020B0503020204020204" pitchFamily="34" charset="-122"/>
                <a:sym typeface="+mn-ea"/>
              </a:rPr>
              <a:t>layout &amp; </a:t>
            </a:r>
            <a:r>
              <a:rPr lang="en-US" altLang="zh-CN" sz="24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rPr>
              <a:t>composition of NEG coating facility</a:t>
            </a:r>
            <a:endParaRPr lang="zh-CN" altLang="zh-CN" sz="24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endParaRPr>
          </a:p>
          <a:p>
            <a:pPr>
              <a:buClrTx/>
              <a:buSzTx/>
            </a:pPr>
            <a:endParaRPr lang="zh-CN" altLang="en-US" sz="2400" b="1" dirty="0">
              <a:solidFill>
                <a:schemeClr val="accent1">
                  <a:lumMod val="75000"/>
                </a:schemeClr>
              </a:solidFill>
              <a:latin typeface="Arial Black" panose="020B0A04020102020204" pitchFamily="34" charset="0"/>
              <a:ea typeface="微软雅黑" panose="020B0503020204020204" pitchFamily="34" charset="-122"/>
              <a:sym typeface="+mn-ea"/>
            </a:endParaRPr>
          </a:p>
        </p:txBody>
      </p:sp>
      <p:cxnSp>
        <p:nvCxnSpPr>
          <p:cNvPr id="24" name="直接箭头连接符 23">
            <a:extLst>
              <a:ext uri="{FF2B5EF4-FFF2-40B4-BE49-F238E27FC236}">
                <a16:creationId xmlns:a16="http://schemas.microsoft.com/office/drawing/2014/main" id="{A819A0DB-E61A-43DE-8D2D-96125DAFE2AC}"/>
              </a:ext>
            </a:extLst>
          </p:cNvPr>
          <p:cNvCxnSpPr>
            <a:cxnSpLocks/>
          </p:cNvCxnSpPr>
          <p:nvPr/>
        </p:nvCxnSpPr>
        <p:spPr>
          <a:xfrm flipV="1">
            <a:off x="6477000" y="3429001"/>
            <a:ext cx="1231900" cy="122110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pic>
        <p:nvPicPr>
          <p:cNvPr id="20" name="内容占位符 4">
            <a:extLst>
              <a:ext uri="{FF2B5EF4-FFF2-40B4-BE49-F238E27FC236}">
                <a16:creationId xmlns:a16="http://schemas.microsoft.com/office/drawing/2014/main" id="{0ECE26D0-1118-4A5D-9672-E368391FCBCF}"/>
              </a:ext>
            </a:extLst>
          </p:cNvPr>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2988945" y="1916154"/>
            <a:ext cx="3488055" cy="1935308"/>
          </a:xfrm>
        </p:spPr>
      </p:pic>
    </p:spTree>
    <p:extLst>
      <p:ext uri="{BB962C8B-B14F-4D97-AF65-F5344CB8AC3E}">
        <p14:creationId xmlns:p14="http://schemas.microsoft.com/office/powerpoint/2010/main" val="256313953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D4E75DCB-3751-4AEA-B430-97E43B6CA522}"/>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sp>
        <p:nvSpPr>
          <p:cNvPr id="3" name="标题 2">
            <a:extLst>
              <a:ext uri="{FF2B5EF4-FFF2-40B4-BE49-F238E27FC236}">
                <a16:creationId xmlns:a16="http://schemas.microsoft.com/office/drawing/2014/main" id="{E84647AF-731E-4AD1-822C-242938ED58AF}"/>
              </a:ext>
            </a:extLst>
          </p:cNvPr>
          <p:cNvSpPr>
            <a:spLocks noGrp="1"/>
          </p:cNvSpPr>
          <p:nvPr>
            <p:ph type="title"/>
          </p:nvPr>
        </p:nvSpPr>
        <p:spPr/>
        <p:txBody>
          <a:bodyPr>
            <a:normAutofit/>
          </a:bodyPr>
          <a:lstStyle/>
          <a:p>
            <a:r>
              <a:rPr lang="en-US" altLang="zh-CN" sz="2800" dirty="0">
                <a:solidFill>
                  <a:schemeClr val="accent1">
                    <a:lumMod val="75000"/>
                  </a:schemeClr>
                </a:solidFill>
              </a:rPr>
              <a:t>Prototype of vacuum chambers assembly</a:t>
            </a:r>
            <a:endParaRPr lang="zh-CN" altLang="en-US" sz="2800" dirty="0">
              <a:solidFill>
                <a:schemeClr val="accent1">
                  <a:lumMod val="75000"/>
                </a:schemeClr>
              </a:solidFill>
            </a:endParaRPr>
          </a:p>
        </p:txBody>
      </p:sp>
      <p:sp>
        <p:nvSpPr>
          <p:cNvPr id="6" name="Rectangle 2">
            <a:extLst>
              <a:ext uri="{FF2B5EF4-FFF2-40B4-BE49-F238E27FC236}">
                <a16:creationId xmlns:a16="http://schemas.microsoft.com/office/drawing/2014/main" id="{C22A1E04-12CF-4300-A892-DAB20901F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a16="http://schemas.microsoft.com/office/drawing/2014/main" id="{27969EC5-6547-4E6E-B2D9-562870C6EEFC}"/>
              </a:ext>
            </a:extLst>
          </p:cNvPr>
          <p:cNvGraphicFramePr>
            <a:graphicFrameLocks noChangeAspect="1"/>
          </p:cNvGraphicFramePr>
          <p:nvPr>
            <p:extLst>
              <p:ext uri="{D42A27DB-BD31-4B8C-83A1-F6EECF244321}">
                <p14:modId xmlns:p14="http://schemas.microsoft.com/office/powerpoint/2010/main" val="3363090644"/>
              </p:ext>
            </p:extLst>
          </p:nvPr>
        </p:nvGraphicFramePr>
        <p:xfrm>
          <a:off x="170521" y="1726353"/>
          <a:ext cx="5111750" cy="4533900"/>
        </p:xfrm>
        <a:graphic>
          <a:graphicData uri="http://schemas.openxmlformats.org/presentationml/2006/ole">
            <mc:AlternateContent xmlns:mc="http://schemas.openxmlformats.org/markup-compatibility/2006">
              <mc:Choice xmlns:v="urn:schemas-microsoft-com:vml" Requires="v">
                <p:oleObj spid="_x0000_s2064" name="Visio" r:id="rId3" imgW="7078732" imgH="6278801" progId="Visio.Drawing.15">
                  <p:embed/>
                </p:oleObj>
              </mc:Choice>
              <mc:Fallback>
                <p:oleObj name="Visio" r:id="rId3" imgW="7078732" imgH="6278801" progId="Visio.Drawing.15">
                  <p:embed/>
                  <p:pic>
                    <p:nvPicPr>
                      <p:cNvPr id="7" name="对象 6">
                        <a:extLst>
                          <a:ext uri="{FF2B5EF4-FFF2-40B4-BE49-F238E27FC236}">
                            <a16:creationId xmlns:a16="http://schemas.microsoft.com/office/drawing/2014/main" id="{27969EC5-6547-4E6E-B2D9-562870C6EE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521" y="1726353"/>
                        <a:ext cx="5111750" cy="453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5">
            <a:extLst>
              <a:ext uri="{FF2B5EF4-FFF2-40B4-BE49-F238E27FC236}">
                <a16:creationId xmlns:a16="http://schemas.microsoft.com/office/drawing/2014/main" id="{1ECAF9B3-458E-4082-B054-926AF409798E}"/>
              </a:ext>
            </a:extLst>
          </p:cNvPr>
          <p:cNvSpPr>
            <a:spLocks noChangeArrowheads="1"/>
          </p:cNvSpPr>
          <p:nvPr/>
        </p:nvSpPr>
        <p:spPr bwMode="auto">
          <a:xfrm>
            <a:off x="2595139" y="87939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a16="http://schemas.microsoft.com/office/drawing/2014/main" id="{0F7B3543-890D-4E87-9CE9-B1CB0F3A5539}"/>
              </a:ext>
            </a:extLst>
          </p:cNvPr>
          <p:cNvGraphicFramePr>
            <a:graphicFrameLocks noChangeAspect="1"/>
          </p:cNvGraphicFramePr>
          <p:nvPr>
            <p:extLst>
              <p:ext uri="{D42A27DB-BD31-4B8C-83A1-F6EECF244321}">
                <p14:modId xmlns:p14="http://schemas.microsoft.com/office/powerpoint/2010/main" val="150227398"/>
              </p:ext>
            </p:extLst>
          </p:nvPr>
        </p:nvGraphicFramePr>
        <p:xfrm>
          <a:off x="4643386" y="1441933"/>
          <a:ext cx="3704554" cy="1632813"/>
        </p:xfrm>
        <a:graphic>
          <a:graphicData uri="http://schemas.openxmlformats.org/presentationml/2006/ole">
            <mc:AlternateContent xmlns:mc="http://schemas.openxmlformats.org/markup-compatibility/2006">
              <mc:Choice xmlns:v="urn:schemas-microsoft-com:vml" Requires="v">
                <p:oleObj spid="_x0000_s2065" name="Visio" r:id="rId5" imgW="7977821" imgH="3512717" progId="Visio.Drawing.15">
                  <p:embed/>
                </p:oleObj>
              </mc:Choice>
              <mc:Fallback>
                <p:oleObj name="Visio" r:id="rId5" imgW="7977821" imgH="3512717" progId="Visio.Drawing.15">
                  <p:embed/>
                  <p:pic>
                    <p:nvPicPr>
                      <p:cNvPr id="9" name="对象 8">
                        <a:extLst>
                          <a:ext uri="{FF2B5EF4-FFF2-40B4-BE49-F238E27FC236}">
                            <a16:creationId xmlns:a16="http://schemas.microsoft.com/office/drawing/2014/main" id="{0F7B3543-890D-4E87-9CE9-B1CB0F3A55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3386" y="1441933"/>
                        <a:ext cx="3704554" cy="1632813"/>
                      </a:xfrm>
                      <a:prstGeom prst="rect">
                        <a:avLst/>
                      </a:prstGeom>
                      <a:noFill/>
                    </p:spPr>
                  </p:pic>
                </p:oleObj>
              </mc:Fallback>
            </mc:AlternateContent>
          </a:graphicData>
        </a:graphic>
      </p:graphicFrame>
      <p:sp>
        <p:nvSpPr>
          <p:cNvPr id="10" name="Rectangle 67">
            <a:extLst>
              <a:ext uri="{FF2B5EF4-FFF2-40B4-BE49-F238E27FC236}">
                <a16:creationId xmlns:a16="http://schemas.microsoft.com/office/drawing/2014/main" id="{30DBD248-5BC0-42A2-9F8A-A2B81095A326}"/>
              </a:ext>
            </a:extLst>
          </p:cNvPr>
          <p:cNvSpPr>
            <a:spLocks noChangeArrowheads="1"/>
          </p:cNvSpPr>
          <p:nvPr/>
        </p:nvSpPr>
        <p:spPr bwMode="auto">
          <a:xfrm>
            <a:off x="5969000" y="4064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a:extLst>
              <a:ext uri="{FF2B5EF4-FFF2-40B4-BE49-F238E27FC236}">
                <a16:creationId xmlns:a16="http://schemas.microsoft.com/office/drawing/2014/main" id="{CF032327-E1DA-4C44-9D89-5407280D60A4}"/>
              </a:ext>
            </a:extLst>
          </p:cNvPr>
          <p:cNvGraphicFramePr>
            <a:graphicFrameLocks noChangeAspect="1"/>
          </p:cNvGraphicFramePr>
          <p:nvPr>
            <p:extLst>
              <p:ext uri="{D42A27DB-BD31-4B8C-83A1-F6EECF244321}">
                <p14:modId xmlns:p14="http://schemas.microsoft.com/office/powerpoint/2010/main" val="1170588359"/>
              </p:ext>
            </p:extLst>
          </p:nvPr>
        </p:nvGraphicFramePr>
        <p:xfrm>
          <a:off x="4700799" y="3184831"/>
          <a:ext cx="3990340" cy="1901519"/>
        </p:xfrm>
        <a:graphic>
          <a:graphicData uri="http://schemas.openxmlformats.org/presentationml/2006/ole">
            <mc:AlternateContent xmlns:mc="http://schemas.openxmlformats.org/markup-compatibility/2006">
              <mc:Choice xmlns:v="urn:schemas-microsoft-com:vml" Requires="v">
                <p:oleObj spid="_x0000_s2066" name="Visio" r:id="rId7" imgW="9014283" imgH="4297301" progId="Visio.Drawing.15">
                  <p:embed/>
                </p:oleObj>
              </mc:Choice>
              <mc:Fallback>
                <p:oleObj name="Visio" r:id="rId7" imgW="9014283" imgH="4297301" progId="Visio.Drawing.15">
                  <p:embed/>
                  <p:pic>
                    <p:nvPicPr>
                      <p:cNvPr id="11" name="对象 10">
                        <a:extLst>
                          <a:ext uri="{FF2B5EF4-FFF2-40B4-BE49-F238E27FC236}">
                            <a16:creationId xmlns:a16="http://schemas.microsoft.com/office/drawing/2014/main" id="{CF032327-E1DA-4C44-9D89-5407280D60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00799" y="3184831"/>
                        <a:ext cx="3990340" cy="1901519"/>
                      </a:xfrm>
                      <a:prstGeom prst="rect">
                        <a:avLst/>
                      </a:prstGeom>
                      <a:noFill/>
                    </p:spPr>
                  </p:pic>
                </p:oleObj>
              </mc:Fallback>
            </mc:AlternateContent>
          </a:graphicData>
        </a:graphic>
      </p:graphicFrame>
      <p:pic>
        <p:nvPicPr>
          <p:cNvPr id="13" name="图片 12">
            <a:extLst>
              <a:ext uri="{FF2B5EF4-FFF2-40B4-BE49-F238E27FC236}">
                <a16:creationId xmlns:a16="http://schemas.microsoft.com/office/drawing/2014/main" id="{FCB80946-0A2E-4B6A-AACD-A6462805698A}"/>
              </a:ext>
            </a:extLst>
          </p:cNvPr>
          <p:cNvPicPr>
            <a:picLocks noChangeAspect="1"/>
          </p:cNvPicPr>
          <p:nvPr/>
        </p:nvPicPr>
        <p:blipFill>
          <a:blip r:embed="rId9"/>
          <a:stretch>
            <a:fillRect/>
          </a:stretch>
        </p:blipFill>
        <p:spPr>
          <a:xfrm>
            <a:off x="8459126" y="1424010"/>
            <a:ext cx="1827220" cy="2524109"/>
          </a:xfrm>
          <a:prstGeom prst="rect">
            <a:avLst/>
          </a:prstGeom>
        </p:spPr>
      </p:pic>
      <p:pic>
        <p:nvPicPr>
          <p:cNvPr id="14" name="图片 13">
            <a:extLst>
              <a:ext uri="{FF2B5EF4-FFF2-40B4-BE49-F238E27FC236}">
                <a16:creationId xmlns:a16="http://schemas.microsoft.com/office/drawing/2014/main" id="{14252591-A4C4-4BE3-88F6-0AAF298E4094}"/>
              </a:ext>
            </a:extLst>
          </p:cNvPr>
          <p:cNvPicPr>
            <a:picLocks noChangeAspect="1"/>
          </p:cNvPicPr>
          <p:nvPr/>
        </p:nvPicPr>
        <p:blipFill>
          <a:blip r:embed="rId10"/>
          <a:stretch>
            <a:fillRect/>
          </a:stretch>
        </p:blipFill>
        <p:spPr>
          <a:xfrm>
            <a:off x="10224853" y="1544125"/>
            <a:ext cx="1967147" cy="2283877"/>
          </a:xfrm>
          <a:prstGeom prst="rect">
            <a:avLst/>
          </a:prstGeom>
        </p:spPr>
      </p:pic>
      <p:pic>
        <p:nvPicPr>
          <p:cNvPr id="15" name="图片 14">
            <a:extLst>
              <a:ext uri="{FF2B5EF4-FFF2-40B4-BE49-F238E27FC236}">
                <a16:creationId xmlns:a16="http://schemas.microsoft.com/office/drawing/2014/main" id="{8E79C27E-C296-4E6D-9B9E-84C3B2A9CF39}"/>
              </a:ext>
            </a:extLst>
          </p:cNvPr>
          <p:cNvPicPr>
            <a:picLocks noChangeAspect="1"/>
          </p:cNvPicPr>
          <p:nvPr/>
        </p:nvPicPr>
        <p:blipFill>
          <a:blip r:embed="rId11"/>
          <a:stretch>
            <a:fillRect/>
          </a:stretch>
        </p:blipFill>
        <p:spPr>
          <a:xfrm>
            <a:off x="5408362" y="4943170"/>
            <a:ext cx="3002737" cy="1832475"/>
          </a:xfrm>
          <a:prstGeom prst="rect">
            <a:avLst/>
          </a:prstGeom>
        </p:spPr>
      </p:pic>
      <p:pic>
        <p:nvPicPr>
          <p:cNvPr id="16" name="图片 15">
            <a:extLst>
              <a:ext uri="{FF2B5EF4-FFF2-40B4-BE49-F238E27FC236}">
                <a16:creationId xmlns:a16="http://schemas.microsoft.com/office/drawing/2014/main" id="{EDE3F183-197D-4504-BB2F-F40AFDDB7A72}"/>
              </a:ext>
            </a:extLst>
          </p:cNvPr>
          <p:cNvPicPr>
            <a:picLocks noChangeAspect="1"/>
          </p:cNvPicPr>
          <p:nvPr/>
        </p:nvPicPr>
        <p:blipFill>
          <a:blip r:embed="rId12"/>
          <a:stretch>
            <a:fillRect/>
          </a:stretch>
        </p:blipFill>
        <p:spPr>
          <a:xfrm>
            <a:off x="9287851" y="3905904"/>
            <a:ext cx="1458701" cy="2815941"/>
          </a:xfrm>
          <a:prstGeom prst="rect">
            <a:avLst/>
          </a:prstGeom>
        </p:spPr>
      </p:pic>
    </p:spTree>
    <p:extLst>
      <p:ext uri="{BB962C8B-B14F-4D97-AF65-F5344CB8AC3E}">
        <p14:creationId xmlns:p14="http://schemas.microsoft.com/office/powerpoint/2010/main" val="2681818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11">
            <a:extLst>
              <a:ext uri="{FF2B5EF4-FFF2-40B4-BE49-F238E27FC236}">
                <a16:creationId xmlns:a16="http://schemas.microsoft.com/office/drawing/2014/main" id="{38A8C9F4-5C92-4E98-8E47-4975E90701B3}"/>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4198" b="49034"/>
          <a:stretch/>
        </p:blipFill>
        <p:spPr>
          <a:xfrm>
            <a:off x="4231711" y="1212993"/>
            <a:ext cx="1794306" cy="1429546"/>
          </a:xfrm>
          <a:prstGeom prst="rect">
            <a:avLst/>
          </a:prstGeom>
        </p:spPr>
      </p:pic>
      <p:sp>
        <p:nvSpPr>
          <p:cNvPr id="5" name="灯片编号占位符 4">
            <a:extLst>
              <a:ext uri="{FF2B5EF4-FFF2-40B4-BE49-F238E27FC236}">
                <a16:creationId xmlns:a16="http://schemas.microsoft.com/office/drawing/2014/main" id="{D4E75DCB-3751-4AEA-B430-97E43B6CA522}"/>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sp>
        <p:nvSpPr>
          <p:cNvPr id="3" name="标题 2">
            <a:extLst>
              <a:ext uri="{FF2B5EF4-FFF2-40B4-BE49-F238E27FC236}">
                <a16:creationId xmlns:a16="http://schemas.microsoft.com/office/drawing/2014/main" id="{E84647AF-731E-4AD1-822C-242938ED58AF}"/>
              </a:ext>
            </a:extLst>
          </p:cNvPr>
          <p:cNvSpPr>
            <a:spLocks noGrp="1"/>
          </p:cNvSpPr>
          <p:nvPr>
            <p:ph type="title"/>
          </p:nvPr>
        </p:nvSpPr>
        <p:spPr/>
        <p:txBody>
          <a:bodyPr/>
          <a:lstStyle/>
          <a:p>
            <a:r>
              <a:rPr lang="en-US" altLang="zh-CN" dirty="0">
                <a:solidFill>
                  <a:schemeClr val="accent1">
                    <a:lumMod val="75000"/>
                  </a:schemeClr>
                </a:solidFill>
              </a:rPr>
              <a:t>Prototype of cathode for NEG coating</a:t>
            </a:r>
            <a:endParaRPr lang="zh-CN" altLang="en-US" dirty="0">
              <a:solidFill>
                <a:schemeClr val="accent1">
                  <a:lumMod val="75000"/>
                </a:schemeClr>
              </a:solidFill>
            </a:endParaRPr>
          </a:p>
        </p:txBody>
      </p:sp>
      <p:sp>
        <p:nvSpPr>
          <p:cNvPr id="6" name="Rectangle 2">
            <a:extLst>
              <a:ext uri="{FF2B5EF4-FFF2-40B4-BE49-F238E27FC236}">
                <a16:creationId xmlns:a16="http://schemas.microsoft.com/office/drawing/2014/main" id="{C22A1E04-12CF-4300-A892-DAB20901F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2" name="图片 11">
            <a:extLst>
              <a:ext uri="{FF2B5EF4-FFF2-40B4-BE49-F238E27FC236}">
                <a16:creationId xmlns:a16="http://schemas.microsoft.com/office/drawing/2014/main" id="{D215895D-6266-4E25-BEBF-8F995413355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0237" y="4999947"/>
            <a:ext cx="11216273" cy="1378987"/>
          </a:xfrm>
          <a:prstGeom prst="rect">
            <a:avLst/>
          </a:prstGeom>
        </p:spPr>
      </p:pic>
      <p:pic>
        <p:nvPicPr>
          <p:cNvPr id="13" name="图片 12">
            <a:extLst>
              <a:ext uri="{FF2B5EF4-FFF2-40B4-BE49-F238E27FC236}">
                <a16:creationId xmlns:a16="http://schemas.microsoft.com/office/drawing/2014/main" id="{68D00F6B-F677-4974-ADC8-683408F44C7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0800000" flipH="1">
            <a:off x="3949980" y="3269789"/>
            <a:ext cx="7706530" cy="1467625"/>
          </a:xfrm>
          <a:prstGeom prst="rect">
            <a:avLst/>
          </a:prstGeom>
        </p:spPr>
      </p:pic>
      <p:pic>
        <p:nvPicPr>
          <p:cNvPr id="15" name="内容占位符 7">
            <a:extLst>
              <a:ext uri="{FF2B5EF4-FFF2-40B4-BE49-F238E27FC236}">
                <a16:creationId xmlns:a16="http://schemas.microsoft.com/office/drawing/2014/main" id="{F321C319-D7CE-4B7D-9E47-26198A95126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0800000">
            <a:off x="440237" y="1380721"/>
            <a:ext cx="3879506" cy="1613813"/>
          </a:xfrm>
          <a:prstGeom prst="rect">
            <a:avLst/>
          </a:prstGeom>
        </p:spPr>
      </p:pic>
      <p:pic>
        <p:nvPicPr>
          <p:cNvPr id="16" name="内容占位符 5">
            <a:extLst>
              <a:ext uri="{FF2B5EF4-FFF2-40B4-BE49-F238E27FC236}">
                <a16:creationId xmlns:a16="http://schemas.microsoft.com/office/drawing/2014/main" id="{73C67C65-6761-404B-8674-7B167EF1F5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237" y="3804268"/>
            <a:ext cx="3758703" cy="1405293"/>
          </a:xfrm>
          <a:prstGeom prst="rect">
            <a:avLst/>
          </a:prstGeom>
        </p:spPr>
      </p:pic>
      <p:pic>
        <p:nvPicPr>
          <p:cNvPr id="17" name="内容占位符 11">
            <a:extLst>
              <a:ext uri="{FF2B5EF4-FFF2-40B4-BE49-F238E27FC236}">
                <a16:creationId xmlns:a16="http://schemas.microsoft.com/office/drawing/2014/main" id="{44C0E89A-B565-4A59-A912-B7203506505A}"/>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39"/>
          <a:stretch/>
        </p:blipFill>
        <p:spPr>
          <a:xfrm>
            <a:off x="6104155" y="1157081"/>
            <a:ext cx="3193135" cy="1480058"/>
          </a:xfrm>
          <a:prstGeom prst="rect">
            <a:avLst/>
          </a:prstGeom>
        </p:spPr>
      </p:pic>
      <p:cxnSp>
        <p:nvCxnSpPr>
          <p:cNvPr id="18" name="直接箭头连接符 17">
            <a:extLst>
              <a:ext uri="{FF2B5EF4-FFF2-40B4-BE49-F238E27FC236}">
                <a16:creationId xmlns:a16="http://schemas.microsoft.com/office/drawing/2014/main" id="{A5721965-4C0F-405D-B336-83FD06328CAA}"/>
              </a:ext>
            </a:extLst>
          </p:cNvPr>
          <p:cNvCxnSpPr>
            <a:cxnSpLocks/>
          </p:cNvCxnSpPr>
          <p:nvPr/>
        </p:nvCxnSpPr>
        <p:spPr>
          <a:xfrm>
            <a:off x="781050" y="6520374"/>
            <a:ext cx="10629900" cy="1037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D2B6678C-5D47-4F5A-AC73-E19F113F5450}"/>
              </a:ext>
            </a:extLst>
          </p:cNvPr>
          <p:cNvSpPr txBox="1"/>
          <p:nvPr/>
        </p:nvSpPr>
        <p:spPr>
          <a:xfrm>
            <a:off x="4819650" y="6161413"/>
            <a:ext cx="2143125" cy="369332"/>
          </a:xfrm>
          <a:prstGeom prst="rect">
            <a:avLst/>
          </a:prstGeom>
          <a:noFill/>
        </p:spPr>
        <p:txBody>
          <a:bodyPr wrap="square" rtlCol="0">
            <a:spAutoFit/>
          </a:bodyPr>
          <a:lstStyle/>
          <a:p>
            <a:r>
              <a:rPr lang="en-US" altLang="zh-CN" dirty="0"/>
              <a:t>23000mm(23 meters)</a:t>
            </a:r>
            <a:endParaRPr lang="zh-CN" altLang="en-US" dirty="0"/>
          </a:p>
        </p:txBody>
      </p:sp>
      <p:cxnSp>
        <p:nvCxnSpPr>
          <p:cNvPr id="23" name="直接箭头连接符 22">
            <a:extLst>
              <a:ext uri="{FF2B5EF4-FFF2-40B4-BE49-F238E27FC236}">
                <a16:creationId xmlns:a16="http://schemas.microsoft.com/office/drawing/2014/main" id="{683C53ED-D77D-4B5D-ABE5-A89308D5C938}"/>
              </a:ext>
            </a:extLst>
          </p:cNvPr>
          <p:cNvCxnSpPr>
            <a:cxnSpLocks/>
          </p:cNvCxnSpPr>
          <p:nvPr/>
        </p:nvCxnSpPr>
        <p:spPr>
          <a:xfrm flipH="1" flipV="1">
            <a:off x="3875870" y="3081960"/>
            <a:ext cx="409270" cy="463620"/>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26" name="直接箭头连接符 25">
            <a:extLst>
              <a:ext uri="{FF2B5EF4-FFF2-40B4-BE49-F238E27FC236}">
                <a16:creationId xmlns:a16="http://schemas.microsoft.com/office/drawing/2014/main" id="{1FA2F32F-FD8D-4C04-94CE-CAAB048E0637}"/>
              </a:ext>
            </a:extLst>
          </p:cNvPr>
          <p:cNvCxnSpPr>
            <a:cxnSpLocks/>
          </p:cNvCxnSpPr>
          <p:nvPr/>
        </p:nvCxnSpPr>
        <p:spPr>
          <a:xfrm flipH="1" flipV="1">
            <a:off x="3993921" y="5317877"/>
            <a:ext cx="205019" cy="300746"/>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30" name="直接箭头连接符 29">
            <a:extLst>
              <a:ext uri="{FF2B5EF4-FFF2-40B4-BE49-F238E27FC236}">
                <a16:creationId xmlns:a16="http://schemas.microsoft.com/office/drawing/2014/main" id="{E5E4F99A-8385-413D-A3EC-97CB39A48B50}"/>
              </a:ext>
            </a:extLst>
          </p:cNvPr>
          <p:cNvCxnSpPr>
            <a:cxnSpLocks/>
          </p:cNvCxnSpPr>
          <p:nvPr/>
        </p:nvCxnSpPr>
        <p:spPr>
          <a:xfrm flipH="1" flipV="1">
            <a:off x="8228716" y="2543250"/>
            <a:ext cx="2315460" cy="1476913"/>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34" name="直接箭头连接符 33">
            <a:extLst>
              <a:ext uri="{FF2B5EF4-FFF2-40B4-BE49-F238E27FC236}">
                <a16:creationId xmlns:a16="http://schemas.microsoft.com/office/drawing/2014/main" id="{143268C3-9B0A-4B35-8AD9-AB5B9F0E33FC}"/>
              </a:ext>
            </a:extLst>
          </p:cNvPr>
          <p:cNvCxnSpPr>
            <a:cxnSpLocks/>
          </p:cNvCxnSpPr>
          <p:nvPr/>
        </p:nvCxnSpPr>
        <p:spPr>
          <a:xfrm flipH="1">
            <a:off x="5486038" y="3846480"/>
            <a:ext cx="539979" cy="187605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36" name="文本框 35">
            <a:extLst>
              <a:ext uri="{FF2B5EF4-FFF2-40B4-BE49-F238E27FC236}">
                <a16:creationId xmlns:a16="http://schemas.microsoft.com/office/drawing/2014/main" id="{C694FC22-C3C8-41F6-B6AC-7CA20DC3E602}"/>
              </a:ext>
            </a:extLst>
          </p:cNvPr>
          <p:cNvSpPr txBox="1"/>
          <p:nvPr/>
        </p:nvSpPr>
        <p:spPr>
          <a:xfrm>
            <a:off x="962650" y="1373397"/>
            <a:ext cx="1228725" cy="369332"/>
          </a:xfrm>
          <a:prstGeom prst="rect">
            <a:avLst/>
          </a:prstGeom>
          <a:noFill/>
        </p:spPr>
        <p:txBody>
          <a:bodyPr wrap="square" rtlCol="0">
            <a:spAutoFit/>
          </a:bodyPr>
          <a:lstStyle/>
          <a:p>
            <a:r>
              <a:rPr lang="en-US" altLang="zh-CN" dirty="0"/>
              <a:t>Magnets</a:t>
            </a:r>
            <a:endParaRPr lang="zh-CN" altLang="en-US" dirty="0"/>
          </a:p>
        </p:txBody>
      </p:sp>
      <p:sp>
        <p:nvSpPr>
          <p:cNvPr id="38" name="文本框 37">
            <a:extLst>
              <a:ext uri="{FF2B5EF4-FFF2-40B4-BE49-F238E27FC236}">
                <a16:creationId xmlns:a16="http://schemas.microsoft.com/office/drawing/2014/main" id="{FD4FCD5F-5141-4A77-9739-880BE8C32285}"/>
              </a:ext>
            </a:extLst>
          </p:cNvPr>
          <p:cNvSpPr txBox="1"/>
          <p:nvPr/>
        </p:nvSpPr>
        <p:spPr>
          <a:xfrm>
            <a:off x="4879930" y="2529539"/>
            <a:ext cx="3291289" cy="369332"/>
          </a:xfrm>
          <a:prstGeom prst="rect">
            <a:avLst/>
          </a:prstGeom>
          <a:noFill/>
        </p:spPr>
        <p:txBody>
          <a:bodyPr wrap="square" rtlCol="0">
            <a:spAutoFit/>
          </a:bodyPr>
          <a:lstStyle/>
          <a:p>
            <a:r>
              <a:rPr lang="en-US" altLang="zh-CN" dirty="0"/>
              <a:t>Isolating and supporting ring</a:t>
            </a:r>
            <a:endParaRPr lang="zh-CN" altLang="en-US" dirty="0"/>
          </a:p>
        </p:txBody>
      </p:sp>
      <p:cxnSp>
        <p:nvCxnSpPr>
          <p:cNvPr id="39" name="直接箭头连接符 38">
            <a:extLst>
              <a:ext uri="{FF2B5EF4-FFF2-40B4-BE49-F238E27FC236}">
                <a16:creationId xmlns:a16="http://schemas.microsoft.com/office/drawing/2014/main" id="{C8DAC021-8432-4F8E-AE7D-AD096D01CB73}"/>
              </a:ext>
            </a:extLst>
          </p:cNvPr>
          <p:cNvCxnSpPr>
            <a:cxnSpLocks/>
          </p:cNvCxnSpPr>
          <p:nvPr/>
        </p:nvCxnSpPr>
        <p:spPr>
          <a:xfrm flipV="1">
            <a:off x="1465488" y="1668909"/>
            <a:ext cx="0" cy="388927"/>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41" name="文本框 40">
            <a:extLst>
              <a:ext uri="{FF2B5EF4-FFF2-40B4-BE49-F238E27FC236}">
                <a16:creationId xmlns:a16="http://schemas.microsoft.com/office/drawing/2014/main" id="{7BEA33FE-3913-4151-ABD1-46EFAFE14EA1}"/>
              </a:ext>
            </a:extLst>
          </p:cNvPr>
          <p:cNvSpPr txBox="1"/>
          <p:nvPr/>
        </p:nvSpPr>
        <p:spPr>
          <a:xfrm>
            <a:off x="6668549" y="3798379"/>
            <a:ext cx="2064348" cy="369332"/>
          </a:xfrm>
          <a:prstGeom prst="rect">
            <a:avLst/>
          </a:prstGeom>
          <a:noFill/>
        </p:spPr>
        <p:txBody>
          <a:bodyPr wrap="none" rtlCol="0">
            <a:spAutoFit/>
          </a:bodyPr>
          <a:lstStyle/>
          <a:p>
            <a:r>
              <a:rPr lang="en-US" altLang="zh-CN" dirty="0"/>
              <a:t>Magnetron Cathode</a:t>
            </a:r>
            <a:endParaRPr lang="zh-CN" altLang="en-US" dirty="0"/>
          </a:p>
        </p:txBody>
      </p:sp>
      <p:cxnSp>
        <p:nvCxnSpPr>
          <p:cNvPr id="42" name="直接箭头连接符 41">
            <a:extLst>
              <a:ext uri="{FF2B5EF4-FFF2-40B4-BE49-F238E27FC236}">
                <a16:creationId xmlns:a16="http://schemas.microsoft.com/office/drawing/2014/main" id="{E77144E8-2E62-413B-92A2-FB7C657EFE9A}"/>
              </a:ext>
            </a:extLst>
          </p:cNvPr>
          <p:cNvCxnSpPr>
            <a:cxnSpLocks/>
          </p:cNvCxnSpPr>
          <p:nvPr/>
        </p:nvCxnSpPr>
        <p:spPr>
          <a:xfrm flipV="1">
            <a:off x="4342637" y="3473661"/>
            <a:ext cx="7087400"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id="{351DDB4C-49D6-4852-A5B0-36F242D2EE98}"/>
              </a:ext>
            </a:extLst>
          </p:cNvPr>
          <p:cNvSpPr txBox="1"/>
          <p:nvPr/>
        </p:nvSpPr>
        <p:spPr>
          <a:xfrm>
            <a:off x="6589772" y="3131256"/>
            <a:ext cx="2763778" cy="369332"/>
          </a:xfrm>
          <a:prstGeom prst="rect">
            <a:avLst/>
          </a:prstGeom>
          <a:noFill/>
        </p:spPr>
        <p:txBody>
          <a:bodyPr wrap="square" rtlCol="0">
            <a:spAutoFit/>
          </a:bodyPr>
          <a:lstStyle/>
          <a:p>
            <a:r>
              <a:rPr lang="en-US" altLang="zh-CN" dirty="0"/>
              <a:t>~12000mm(12 meters)</a:t>
            </a:r>
            <a:endParaRPr lang="zh-CN" altLang="en-US" dirty="0"/>
          </a:p>
        </p:txBody>
      </p:sp>
      <p:pic>
        <p:nvPicPr>
          <p:cNvPr id="46" name="图片 45">
            <a:extLst>
              <a:ext uri="{FF2B5EF4-FFF2-40B4-BE49-F238E27FC236}">
                <a16:creationId xmlns:a16="http://schemas.microsoft.com/office/drawing/2014/main" id="{C27DB008-8CFE-4C99-9919-D1F36AD485B4}"/>
              </a:ext>
            </a:extLst>
          </p:cNvPr>
          <p:cNvPicPr>
            <a:picLocks noChangeAspect="1"/>
          </p:cNvPicPr>
          <p:nvPr/>
        </p:nvPicPr>
        <p:blipFill rotWithShape="1">
          <a:blip r:embed="rId7"/>
          <a:srcRect l="27512" t="33832" r="33969" b="10895"/>
          <a:stretch/>
        </p:blipFill>
        <p:spPr>
          <a:xfrm>
            <a:off x="9683429" y="1249167"/>
            <a:ext cx="2003759" cy="1617339"/>
          </a:xfrm>
          <a:prstGeom prst="rect">
            <a:avLst/>
          </a:prstGeom>
        </p:spPr>
      </p:pic>
      <p:cxnSp>
        <p:nvCxnSpPr>
          <p:cNvPr id="48" name="直接箭头连接符 47">
            <a:extLst>
              <a:ext uri="{FF2B5EF4-FFF2-40B4-BE49-F238E27FC236}">
                <a16:creationId xmlns:a16="http://schemas.microsoft.com/office/drawing/2014/main" id="{BDDD233A-0F49-41F7-96DF-58E8E2574E97}"/>
              </a:ext>
            </a:extLst>
          </p:cNvPr>
          <p:cNvCxnSpPr>
            <a:cxnSpLocks/>
          </p:cNvCxnSpPr>
          <p:nvPr/>
        </p:nvCxnSpPr>
        <p:spPr>
          <a:xfrm flipH="1">
            <a:off x="723881" y="2317650"/>
            <a:ext cx="114338" cy="634489"/>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50" name="文本框 49">
            <a:extLst>
              <a:ext uri="{FF2B5EF4-FFF2-40B4-BE49-F238E27FC236}">
                <a16:creationId xmlns:a16="http://schemas.microsoft.com/office/drawing/2014/main" id="{4D42D44C-A2CE-4F9E-92BD-C39000EFF5F3}"/>
              </a:ext>
            </a:extLst>
          </p:cNvPr>
          <p:cNvSpPr txBox="1"/>
          <p:nvPr/>
        </p:nvSpPr>
        <p:spPr>
          <a:xfrm>
            <a:off x="9828" y="2898871"/>
            <a:ext cx="1994861" cy="369332"/>
          </a:xfrm>
          <a:prstGeom prst="rect">
            <a:avLst/>
          </a:prstGeom>
          <a:noFill/>
        </p:spPr>
        <p:txBody>
          <a:bodyPr wrap="square" rtlCol="0">
            <a:spAutoFit/>
          </a:bodyPr>
          <a:lstStyle/>
          <a:p>
            <a:r>
              <a:rPr lang="en-US" altLang="zh-CN" dirty="0"/>
              <a:t>Water cooling pipe</a:t>
            </a:r>
            <a:endParaRPr lang="zh-CN" altLang="en-US" dirty="0"/>
          </a:p>
        </p:txBody>
      </p:sp>
      <p:sp>
        <p:nvSpPr>
          <p:cNvPr id="51" name="文本框 50">
            <a:extLst>
              <a:ext uri="{FF2B5EF4-FFF2-40B4-BE49-F238E27FC236}">
                <a16:creationId xmlns:a16="http://schemas.microsoft.com/office/drawing/2014/main" id="{D97C3F9C-6295-41EF-B6B2-AC0E7FE67379}"/>
              </a:ext>
            </a:extLst>
          </p:cNvPr>
          <p:cNvSpPr txBox="1"/>
          <p:nvPr/>
        </p:nvSpPr>
        <p:spPr>
          <a:xfrm>
            <a:off x="2170338" y="1041791"/>
            <a:ext cx="2589379" cy="307777"/>
          </a:xfrm>
          <a:prstGeom prst="rect">
            <a:avLst/>
          </a:prstGeom>
          <a:noFill/>
        </p:spPr>
        <p:txBody>
          <a:bodyPr wrap="square" rtlCol="0">
            <a:spAutoFit/>
          </a:bodyPr>
          <a:lstStyle/>
          <a:p>
            <a:r>
              <a:rPr lang="en-US" altLang="zh-CN" sz="1400" dirty="0"/>
              <a:t>dynamic sealing for water pipe</a:t>
            </a:r>
            <a:endParaRPr lang="zh-CN" altLang="en-US" sz="1400" dirty="0"/>
          </a:p>
        </p:txBody>
      </p:sp>
      <p:cxnSp>
        <p:nvCxnSpPr>
          <p:cNvPr id="53" name="直接箭头连接符 52">
            <a:extLst>
              <a:ext uri="{FF2B5EF4-FFF2-40B4-BE49-F238E27FC236}">
                <a16:creationId xmlns:a16="http://schemas.microsoft.com/office/drawing/2014/main" id="{69BFD4E0-E09D-4C42-97C5-9183D31D3020}"/>
              </a:ext>
            </a:extLst>
          </p:cNvPr>
          <p:cNvCxnSpPr>
            <a:cxnSpLocks/>
          </p:cNvCxnSpPr>
          <p:nvPr/>
        </p:nvCxnSpPr>
        <p:spPr>
          <a:xfrm flipH="1" flipV="1">
            <a:off x="3520550" y="1340648"/>
            <a:ext cx="291322" cy="652731"/>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55" name="文本框 54">
            <a:extLst>
              <a:ext uri="{FF2B5EF4-FFF2-40B4-BE49-F238E27FC236}">
                <a16:creationId xmlns:a16="http://schemas.microsoft.com/office/drawing/2014/main" id="{EDF11766-7624-4FA5-9873-F39B5C9A642B}"/>
              </a:ext>
            </a:extLst>
          </p:cNvPr>
          <p:cNvSpPr txBox="1"/>
          <p:nvPr/>
        </p:nvSpPr>
        <p:spPr>
          <a:xfrm>
            <a:off x="6048373" y="4781637"/>
            <a:ext cx="58959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pitchFamily="2" charset="2"/>
              <a:buChar char="n"/>
            </a:pPr>
            <a:r>
              <a:rPr lang="en-US" altLang="zh-CN" dirty="0"/>
              <a:t> The magnets will be driven by motor when NEG coating </a:t>
            </a:r>
            <a:endParaRPr lang="zh-CN" altLang="en-US" dirty="0"/>
          </a:p>
        </p:txBody>
      </p:sp>
      <p:sp>
        <p:nvSpPr>
          <p:cNvPr id="57" name="文本框 56">
            <a:extLst>
              <a:ext uri="{FF2B5EF4-FFF2-40B4-BE49-F238E27FC236}">
                <a16:creationId xmlns:a16="http://schemas.microsoft.com/office/drawing/2014/main" id="{8124532E-DCFB-40D4-9297-374861731E93}"/>
              </a:ext>
            </a:extLst>
          </p:cNvPr>
          <p:cNvSpPr txBox="1"/>
          <p:nvPr/>
        </p:nvSpPr>
        <p:spPr>
          <a:xfrm>
            <a:off x="838219" y="5093560"/>
            <a:ext cx="3155702" cy="369332"/>
          </a:xfrm>
          <a:prstGeom prst="rect">
            <a:avLst/>
          </a:prstGeom>
          <a:noFill/>
        </p:spPr>
        <p:txBody>
          <a:bodyPr wrap="square">
            <a:spAutoFit/>
          </a:bodyPr>
          <a:lstStyle/>
          <a:p>
            <a:r>
              <a:rPr lang="en-US" altLang="zh-CN" dirty="0"/>
              <a:t>Motor for magnets driven</a:t>
            </a:r>
            <a:endParaRPr lang="zh-CN" altLang="en-US" dirty="0"/>
          </a:p>
        </p:txBody>
      </p:sp>
    </p:spTree>
    <p:extLst>
      <p:ext uri="{BB962C8B-B14F-4D97-AF65-F5344CB8AC3E}">
        <p14:creationId xmlns:p14="http://schemas.microsoft.com/office/powerpoint/2010/main" val="1646721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461090" y="1590950"/>
            <a:ext cx="11730910"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altLang="zh-CN" sz="24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Preview of CEPC vacuum system</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altLang="zh-CN" sz="24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Collider rings, Booster ring, </a:t>
            </a:r>
            <a:r>
              <a:rPr kumimoji="0" lang="en-US" altLang="zh-CN" sz="2400" i="0" u="none" strike="noStrike" kern="1200" cap="none" spc="0" normalizeH="0" baseline="0" noProof="0" dirty="0" err="1">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Linac</a:t>
            </a:r>
            <a:r>
              <a:rPr kumimoji="0" lang="en-US" altLang="zh-CN" sz="24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Vacuum</a:t>
            </a:r>
          </a:p>
          <a:p>
            <a:pPr>
              <a:lnSpc>
                <a:spcPct val="120000"/>
              </a:lnSpc>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Production line </a:t>
            </a:r>
            <a:r>
              <a:rPr lang="en-US" altLang="zh-CN" sz="2400" b="1" dirty="0">
                <a:solidFill>
                  <a:srgbClr val="C00000"/>
                </a:solidFill>
                <a:latin typeface="Arial" panose="020B0604020202020204" pitchFamily="34" charset="0"/>
                <a:ea typeface="微软雅黑" panose="020B0503020204020204" pitchFamily="34" charset="-122"/>
                <a:cs typeface="Arial" panose="020B0604020202020204" pitchFamily="34" charset="0"/>
              </a:rPr>
              <a:t>development </a:t>
            </a: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of </a:t>
            </a:r>
            <a:r>
              <a:rPr lang="en-US" altLang="zh-CN" sz="2400" b="1" dirty="0">
                <a:solidFill>
                  <a:srgbClr val="C00000"/>
                </a:solidFill>
                <a:latin typeface="Arial" panose="020B0604020202020204" pitchFamily="34" charset="0"/>
                <a:ea typeface="微软雅黑" panose="020B0503020204020204" pitchFamily="34" charset="-122"/>
                <a:cs typeface="Arial" panose="020B0604020202020204" pitchFamily="34" charset="0"/>
              </a:rPr>
              <a:t>NEG coating</a:t>
            </a: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Spray for heating film in EDR</a:t>
            </a:r>
          </a:p>
          <a:p>
            <a:pPr>
              <a:lnSpc>
                <a:spcPct val="120000"/>
              </a:lnSpc>
              <a:defRPr/>
            </a:pPr>
            <a:r>
              <a:rPr lang="en-US" altLang="zh-CN" sz="2400" b="1" dirty="0">
                <a:solidFill>
                  <a:srgbClr val="C00000"/>
                </a:solidFill>
                <a:latin typeface="Arial" panose="020B0604020202020204" pitchFamily="34" charset="0"/>
                <a:ea typeface="微软雅黑" panose="020B0503020204020204" pitchFamily="34" charset="-122"/>
                <a:cs typeface="Arial" panose="020B0604020202020204" pitchFamily="34" charset="0"/>
              </a:rPr>
              <a:t>Components development in EDR</a:t>
            </a:r>
            <a:endPar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a:p>
            <a:pPr>
              <a:lnSpc>
                <a:spcPct val="120000"/>
              </a:lnSpc>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Summary</a:t>
            </a:r>
            <a:endParaRPr kumimoji="0" lang="zh-CN" altLang="en-US"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 name="灯片编号占位符 4">
            <a:extLst>
              <a:ext uri="{FF2B5EF4-FFF2-40B4-BE49-F238E27FC236}">
                <a16:creationId xmlns:a16="http://schemas.microsoft.com/office/drawing/2014/main" id="{9621FFDD-E739-4CAA-8D38-0E9C8D91E4D7}"/>
              </a:ext>
            </a:extLst>
          </p:cNvPr>
          <p:cNvSpPr>
            <a:spLocks noGrp="1"/>
          </p:cNvSpPr>
          <p:nvPr>
            <p:ph type="sldNum" sz="quarter" idx="12"/>
          </p:nvPr>
        </p:nvSpPr>
        <p:spPr>
          <a:xfrm>
            <a:off x="8737600" y="6356351"/>
            <a:ext cx="2844800" cy="365125"/>
          </a:xfrm>
        </p:spPr>
        <p:txBody>
          <a:bodyPr/>
          <a:lstStyle/>
          <a:p>
            <a:fld id="{F15E9139-A00B-4B2A-98A6-095DC08F1345}" type="slidenum">
              <a:rPr lang="zh-CN" altLang="en-US" smtClean="0"/>
              <a:pPr/>
              <a:t>2</a:t>
            </a:fld>
            <a:endParaRPr lang="zh-CN" altLang="en-US"/>
          </a:p>
        </p:txBody>
      </p:sp>
    </p:spTree>
    <p:extLst>
      <p:ext uri="{BB962C8B-B14F-4D97-AF65-F5344CB8AC3E}">
        <p14:creationId xmlns:p14="http://schemas.microsoft.com/office/powerpoint/2010/main" val="2777987476"/>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US" altLang="zh-CN" dirty="0">
                <a:solidFill>
                  <a:schemeClr val="accent1">
                    <a:lumMod val="75000"/>
                  </a:schemeClr>
                </a:solidFill>
              </a:rPr>
              <a:t>VC baking &amp; Why spray </a:t>
            </a:r>
            <a:r>
              <a:rPr lang="en-GB" altLang="zh-CN" dirty="0">
                <a:solidFill>
                  <a:schemeClr val="accent1">
                    <a:lumMod val="75000"/>
                  </a:schemeClr>
                </a:solidFill>
              </a:rPr>
              <a:t>heating </a:t>
            </a:r>
            <a:r>
              <a:rPr lang="en-US" altLang="zh-CN" dirty="0">
                <a:solidFill>
                  <a:schemeClr val="accent1">
                    <a:lumMod val="75000"/>
                  </a:schemeClr>
                </a:solidFill>
              </a:rPr>
              <a:t>film</a:t>
            </a:r>
            <a:endParaRPr lang="zh-CN" altLang="en-US" dirty="0">
              <a:solidFill>
                <a:schemeClr val="accent1">
                  <a:lumMod val="75000"/>
                </a:schemeClr>
              </a:solidFill>
            </a:endParaRPr>
          </a:p>
        </p:txBody>
      </p:sp>
      <p:sp>
        <p:nvSpPr>
          <p:cNvPr id="8" name="文本框 7">
            <a:extLst>
              <a:ext uri="{FF2B5EF4-FFF2-40B4-BE49-F238E27FC236}">
                <a16:creationId xmlns:a16="http://schemas.microsoft.com/office/drawing/2014/main" id="{B2601227-81AF-47A4-9747-5BE33EF5D1E2}"/>
              </a:ext>
            </a:extLst>
          </p:cNvPr>
          <p:cNvSpPr txBox="1"/>
          <p:nvPr/>
        </p:nvSpPr>
        <p:spPr>
          <a:xfrm>
            <a:off x="249656" y="1351282"/>
            <a:ext cx="6368326" cy="1710084"/>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p"/>
              <a:tabLst/>
              <a:defRPr/>
            </a:pPr>
            <a:r>
              <a:rPr lang="en-US" altLang="zh-CN" b="0" i="0" dirty="0">
                <a:solidFill>
                  <a:srgbClr val="24292F"/>
                </a:solidFill>
                <a:effectLst/>
                <a:latin typeface="Noto Sans SC"/>
              </a:rPr>
              <a:t>Necessity: </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lang="en-US" altLang="zh-CN" b="0" i="0" dirty="0">
                <a:solidFill>
                  <a:srgbClr val="24292F"/>
                </a:solidFill>
                <a:effectLst/>
                <a:latin typeface="Noto Sans SC"/>
              </a:rPr>
              <a:t>In order to meet the ultra-high vacuum requirement of achieving a dynamic vacuum level of 3.0E-10 mbar.</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en-US" altLang="zh-CN" sz="1800" u="none" strike="noStrike" kern="1200" cap="none" spc="0" normalizeH="0" baseline="0" noProof="0" dirty="0">
                <a:ln>
                  <a:noFill/>
                </a:ln>
                <a:solidFill>
                  <a:srgbClr val="24292F"/>
                </a:solidFill>
                <a:uLnTx/>
                <a:uFillTx/>
                <a:latin typeface="Noto Sans SC"/>
                <a:ea typeface="微软雅黑" panose="020B0503020204020204" pitchFamily="34" charset="-122"/>
                <a:cs typeface="+mn-cs"/>
              </a:rPr>
              <a:t>NEG coating reactivation</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文本框 1">
            <a:extLst>
              <a:ext uri="{FF2B5EF4-FFF2-40B4-BE49-F238E27FC236}">
                <a16:creationId xmlns:a16="http://schemas.microsoft.com/office/drawing/2014/main" id="{51F04BEB-DB48-472B-8A1D-1EEEFED8C12F}"/>
              </a:ext>
            </a:extLst>
          </p:cNvPr>
          <p:cNvSpPr txBox="1"/>
          <p:nvPr/>
        </p:nvSpPr>
        <p:spPr>
          <a:xfrm>
            <a:off x="1262983" y="1097100"/>
            <a:ext cx="765850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baking is the most crucial procedure in achieving ultra-high vacuum</a:t>
            </a:r>
            <a:endParaRPr kumimoji="0" lang="zh-CN" altLang="en-US"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3" name="图片 12">
            <a:extLst>
              <a:ext uri="{FF2B5EF4-FFF2-40B4-BE49-F238E27FC236}">
                <a16:creationId xmlns:a16="http://schemas.microsoft.com/office/drawing/2014/main" id="{5A68302F-3381-40E5-8C31-941203DB9019}"/>
              </a:ext>
            </a:extLst>
          </p:cNvPr>
          <p:cNvPicPr>
            <a:picLocks noChangeAspect="1"/>
          </p:cNvPicPr>
          <p:nvPr/>
        </p:nvPicPr>
        <p:blipFill rotWithShape="1">
          <a:blip r:embed="rId2"/>
          <a:srcRect t="9961" b="9858"/>
          <a:stretch/>
        </p:blipFill>
        <p:spPr>
          <a:xfrm>
            <a:off x="30732" y="3234886"/>
            <a:ext cx="6771012" cy="3413564"/>
          </a:xfrm>
          <a:prstGeom prst="rect">
            <a:avLst/>
          </a:prstGeom>
        </p:spPr>
      </p:pic>
      <p:grpSp>
        <p:nvGrpSpPr>
          <p:cNvPr id="16" name="组合 15">
            <a:extLst>
              <a:ext uri="{FF2B5EF4-FFF2-40B4-BE49-F238E27FC236}">
                <a16:creationId xmlns:a16="http://schemas.microsoft.com/office/drawing/2014/main" id="{2ABB07A6-4111-41E5-835D-1AAD5124EFF2}"/>
              </a:ext>
            </a:extLst>
          </p:cNvPr>
          <p:cNvGrpSpPr/>
          <p:nvPr/>
        </p:nvGrpSpPr>
        <p:grpSpPr>
          <a:xfrm>
            <a:off x="6699991" y="3443636"/>
            <a:ext cx="5375701" cy="2944766"/>
            <a:chOff x="368301" y="1628774"/>
            <a:chExt cx="8307387" cy="4048125"/>
          </a:xfrm>
        </p:grpSpPr>
        <p:sp>
          <p:nvSpPr>
            <p:cNvPr id="18" name="Freeform 2">
              <a:extLst>
                <a:ext uri="{FF2B5EF4-FFF2-40B4-BE49-F238E27FC236}">
                  <a16:creationId xmlns:a16="http://schemas.microsoft.com/office/drawing/2014/main" id="{64E765B9-0E65-44A9-BF18-470121C7E68A}"/>
                </a:ext>
              </a:extLst>
            </p:cNvPr>
            <p:cNvSpPr>
              <a:spLocks/>
            </p:cNvSpPr>
            <p:nvPr/>
          </p:nvSpPr>
          <p:spPr bwMode="auto">
            <a:xfrm>
              <a:off x="58499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9" name="Group 4">
              <a:extLst>
                <a:ext uri="{FF2B5EF4-FFF2-40B4-BE49-F238E27FC236}">
                  <a16:creationId xmlns:a16="http://schemas.microsoft.com/office/drawing/2014/main" id="{E88BAAEC-25D7-4491-82CC-98A348EA6B40}"/>
                </a:ext>
              </a:extLst>
            </p:cNvPr>
            <p:cNvGrpSpPr>
              <a:grpSpLocks/>
            </p:cNvGrpSpPr>
            <p:nvPr/>
          </p:nvGrpSpPr>
          <p:grpSpPr bwMode="auto">
            <a:xfrm>
              <a:off x="925513" y="2513011"/>
              <a:ext cx="612775" cy="660400"/>
              <a:chOff x="434" y="1648"/>
              <a:chExt cx="386" cy="416"/>
            </a:xfrm>
          </p:grpSpPr>
          <p:sp>
            <p:nvSpPr>
              <p:cNvPr id="60" name="Line 5">
                <a:extLst>
                  <a:ext uri="{FF2B5EF4-FFF2-40B4-BE49-F238E27FC236}">
                    <a16:creationId xmlns:a16="http://schemas.microsoft.com/office/drawing/2014/main" id="{E90F90BE-CB97-4713-9DB4-1E3B16A5D175}"/>
                  </a:ext>
                </a:extLst>
              </p:cNvPr>
              <p:cNvSpPr>
                <a:spLocks noChangeShapeType="1"/>
              </p:cNvSpPr>
              <p:nvPr/>
            </p:nvSpPr>
            <p:spPr bwMode="auto">
              <a:xfrm flipV="1">
                <a:off x="434" y="2021"/>
                <a:ext cx="359" cy="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Line 6">
                <a:extLst>
                  <a:ext uri="{FF2B5EF4-FFF2-40B4-BE49-F238E27FC236}">
                    <a16:creationId xmlns:a16="http://schemas.microsoft.com/office/drawing/2014/main" id="{2A26CA0F-8E08-45A8-B891-F34377ED8745}"/>
                  </a:ext>
                </a:extLst>
              </p:cNvPr>
              <p:cNvSpPr>
                <a:spLocks noChangeShapeType="1"/>
              </p:cNvSpPr>
              <p:nvPr/>
            </p:nvSpPr>
            <p:spPr bwMode="auto">
              <a:xfrm flipH="1" flipV="1">
                <a:off x="691" y="1648"/>
                <a:ext cx="129" cy="4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0" name="Group 7">
              <a:extLst>
                <a:ext uri="{FF2B5EF4-FFF2-40B4-BE49-F238E27FC236}">
                  <a16:creationId xmlns:a16="http://schemas.microsoft.com/office/drawing/2014/main" id="{11777B92-7039-490B-8765-067239458912}"/>
                </a:ext>
              </a:extLst>
            </p:cNvPr>
            <p:cNvGrpSpPr>
              <a:grpSpLocks/>
            </p:cNvGrpSpPr>
            <p:nvPr/>
          </p:nvGrpSpPr>
          <p:grpSpPr bwMode="auto">
            <a:xfrm>
              <a:off x="1289051" y="4591049"/>
              <a:ext cx="798512" cy="604837"/>
              <a:chOff x="663" y="2957"/>
              <a:chExt cx="503" cy="381"/>
            </a:xfrm>
          </p:grpSpPr>
          <p:sp>
            <p:nvSpPr>
              <p:cNvPr id="58" name="Line 8">
                <a:extLst>
                  <a:ext uri="{FF2B5EF4-FFF2-40B4-BE49-F238E27FC236}">
                    <a16:creationId xmlns:a16="http://schemas.microsoft.com/office/drawing/2014/main" id="{5BF0A339-8CB8-494B-8B92-8DC62694C674}"/>
                  </a:ext>
                </a:extLst>
              </p:cNvPr>
              <p:cNvSpPr>
                <a:spLocks noChangeShapeType="1"/>
              </p:cNvSpPr>
              <p:nvPr/>
            </p:nvSpPr>
            <p:spPr bwMode="auto">
              <a:xfrm flipH="1" flipV="1">
                <a:off x="958" y="2957"/>
                <a:ext cx="208" cy="381"/>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Line 9">
                <a:extLst>
                  <a:ext uri="{FF2B5EF4-FFF2-40B4-BE49-F238E27FC236}">
                    <a16:creationId xmlns:a16="http://schemas.microsoft.com/office/drawing/2014/main" id="{820BF4CD-677A-43EA-88E3-F3A02014C34E}"/>
                  </a:ext>
                </a:extLst>
              </p:cNvPr>
              <p:cNvSpPr>
                <a:spLocks noChangeShapeType="1"/>
              </p:cNvSpPr>
              <p:nvPr/>
            </p:nvSpPr>
            <p:spPr bwMode="auto">
              <a:xfrm flipH="1">
                <a:off x="663" y="2990"/>
                <a:ext cx="335" cy="216"/>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1" name="Group 10">
              <a:extLst>
                <a:ext uri="{FF2B5EF4-FFF2-40B4-BE49-F238E27FC236}">
                  <a16:creationId xmlns:a16="http://schemas.microsoft.com/office/drawing/2014/main" id="{7A9D4ABF-F586-45AE-A4CA-261706054E8E}"/>
                </a:ext>
              </a:extLst>
            </p:cNvPr>
            <p:cNvGrpSpPr>
              <a:grpSpLocks/>
            </p:cNvGrpSpPr>
            <p:nvPr/>
          </p:nvGrpSpPr>
          <p:grpSpPr bwMode="auto">
            <a:xfrm>
              <a:off x="2782888" y="4190999"/>
              <a:ext cx="560388" cy="792162"/>
              <a:chOff x="1604" y="2705"/>
              <a:chExt cx="353" cy="499"/>
            </a:xfrm>
          </p:grpSpPr>
          <p:sp>
            <p:nvSpPr>
              <p:cNvPr id="56" name="Line 11">
                <a:extLst>
                  <a:ext uri="{FF2B5EF4-FFF2-40B4-BE49-F238E27FC236}">
                    <a16:creationId xmlns:a16="http://schemas.microsoft.com/office/drawing/2014/main" id="{575BECAD-0A85-4590-8FC7-48F818503407}"/>
                  </a:ext>
                </a:extLst>
              </p:cNvPr>
              <p:cNvSpPr>
                <a:spLocks noChangeShapeType="1"/>
              </p:cNvSpPr>
              <p:nvPr/>
            </p:nvSpPr>
            <p:spPr bwMode="auto">
              <a:xfrm flipH="1" flipV="1">
                <a:off x="1604" y="2861"/>
                <a:ext cx="269" cy="3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Line 12">
                <a:extLst>
                  <a:ext uri="{FF2B5EF4-FFF2-40B4-BE49-F238E27FC236}">
                    <a16:creationId xmlns:a16="http://schemas.microsoft.com/office/drawing/2014/main" id="{6817C485-30DD-4BBB-A00A-9C29C69B8175}"/>
                  </a:ext>
                </a:extLst>
              </p:cNvPr>
              <p:cNvSpPr>
                <a:spLocks noChangeShapeType="1"/>
              </p:cNvSpPr>
              <p:nvPr/>
            </p:nvSpPr>
            <p:spPr bwMode="auto">
              <a:xfrm flipV="1">
                <a:off x="1633" y="2705"/>
                <a:ext cx="324" cy="19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2" name="Group 13">
              <a:extLst>
                <a:ext uri="{FF2B5EF4-FFF2-40B4-BE49-F238E27FC236}">
                  <a16:creationId xmlns:a16="http://schemas.microsoft.com/office/drawing/2014/main" id="{743BBA35-C39A-4B21-AE6F-F342F9047B3E}"/>
                </a:ext>
              </a:extLst>
            </p:cNvPr>
            <p:cNvGrpSpPr>
              <a:grpSpLocks/>
            </p:cNvGrpSpPr>
            <p:nvPr/>
          </p:nvGrpSpPr>
          <p:grpSpPr bwMode="auto">
            <a:xfrm>
              <a:off x="557213" y="3813174"/>
              <a:ext cx="623888" cy="787400"/>
              <a:chOff x="202" y="2467"/>
              <a:chExt cx="393" cy="496"/>
            </a:xfrm>
          </p:grpSpPr>
          <p:sp>
            <p:nvSpPr>
              <p:cNvPr id="54" name="Line 14">
                <a:extLst>
                  <a:ext uri="{FF2B5EF4-FFF2-40B4-BE49-F238E27FC236}">
                    <a16:creationId xmlns:a16="http://schemas.microsoft.com/office/drawing/2014/main" id="{BFC9CE9B-60F7-4766-9C7F-37AD53C4273E}"/>
                  </a:ext>
                </a:extLst>
              </p:cNvPr>
              <p:cNvSpPr>
                <a:spLocks noChangeShapeType="1"/>
              </p:cNvSpPr>
              <p:nvPr/>
            </p:nvSpPr>
            <p:spPr bwMode="auto">
              <a:xfrm flipV="1">
                <a:off x="366" y="2611"/>
                <a:ext cx="195" cy="35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Line 15">
                <a:extLst>
                  <a:ext uri="{FF2B5EF4-FFF2-40B4-BE49-F238E27FC236}">
                    <a16:creationId xmlns:a16="http://schemas.microsoft.com/office/drawing/2014/main" id="{2A0CE825-A157-43AF-AFB6-8703C563D152}"/>
                  </a:ext>
                </a:extLst>
              </p:cNvPr>
              <p:cNvSpPr>
                <a:spLocks noChangeShapeType="1"/>
              </p:cNvSpPr>
              <p:nvPr/>
            </p:nvSpPr>
            <p:spPr bwMode="auto">
              <a:xfrm flipH="1" flipV="1">
                <a:off x="202" y="2467"/>
                <a:ext cx="393" cy="18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3" name="Group 16">
              <a:extLst>
                <a:ext uri="{FF2B5EF4-FFF2-40B4-BE49-F238E27FC236}">
                  <a16:creationId xmlns:a16="http://schemas.microsoft.com/office/drawing/2014/main" id="{11AE2D95-F01B-4997-B542-A28ED5CBECA7}"/>
                </a:ext>
              </a:extLst>
            </p:cNvPr>
            <p:cNvGrpSpPr>
              <a:grpSpLocks/>
            </p:cNvGrpSpPr>
            <p:nvPr/>
          </p:nvGrpSpPr>
          <p:grpSpPr bwMode="auto">
            <a:xfrm>
              <a:off x="2935288" y="2706686"/>
              <a:ext cx="600075" cy="635000"/>
              <a:chOff x="1700" y="1770"/>
              <a:chExt cx="378" cy="400"/>
            </a:xfrm>
          </p:grpSpPr>
          <p:sp>
            <p:nvSpPr>
              <p:cNvPr id="52" name="Line 17">
                <a:extLst>
                  <a:ext uri="{FF2B5EF4-FFF2-40B4-BE49-F238E27FC236}">
                    <a16:creationId xmlns:a16="http://schemas.microsoft.com/office/drawing/2014/main" id="{32C76E41-EFC9-4CC6-A4DC-18D3EAC39C97}"/>
                  </a:ext>
                </a:extLst>
              </p:cNvPr>
              <p:cNvSpPr>
                <a:spLocks noChangeShapeType="1"/>
              </p:cNvSpPr>
              <p:nvPr/>
            </p:nvSpPr>
            <p:spPr bwMode="auto">
              <a:xfrm flipH="1">
                <a:off x="1700" y="1770"/>
                <a:ext cx="199" cy="32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Line 18">
                <a:extLst>
                  <a:ext uri="{FF2B5EF4-FFF2-40B4-BE49-F238E27FC236}">
                    <a16:creationId xmlns:a16="http://schemas.microsoft.com/office/drawing/2014/main" id="{658D4488-6233-46A0-935B-1E6EE8930CC0}"/>
                  </a:ext>
                </a:extLst>
              </p:cNvPr>
              <p:cNvSpPr>
                <a:spLocks noChangeShapeType="1"/>
              </p:cNvSpPr>
              <p:nvPr/>
            </p:nvSpPr>
            <p:spPr bwMode="auto">
              <a:xfrm>
                <a:off x="1729" y="2117"/>
                <a:ext cx="349" cy="5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4" name="Group 19">
              <a:extLst>
                <a:ext uri="{FF2B5EF4-FFF2-40B4-BE49-F238E27FC236}">
                  <a16:creationId xmlns:a16="http://schemas.microsoft.com/office/drawing/2014/main" id="{6100B17B-D3FD-4DE9-A6F4-ED0B955F89D2}"/>
                </a:ext>
              </a:extLst>
            </p:cNvPr>
            <p:cNvGrpSpPr>
              <a:grpSpLocks/>
            </p:cNvGrpSpPr>
            <p:nvPr/>
          </p:nvGrpSpPr>
          <p:grpSpPr bwMode="auto">
            <a:xfrm>
              <a:off x="2176463" y="2132011"/>
              <a:ext cx="681038" cy="569913"/>
              <a:chOff x="1222" y="1408"/>
              <a:chExt cx="429" cy="359"/>
            </a:xfrm>
          </p:grpSpPr>
          <p:sp>
            <p:nvSpPr>
              <p:cNvPr id="50" name="Line 20">
                <a:extLst>
                  <a:ext uri="{FF2B5EF4-FFF2-40B4-BE49-F238E27FC236}">
                    <a16:creationId xmlns:a16="http://schemas.microsoft.com/office/drawing/2014/main" id="{6C993136-4712-433E-A51B-3DA49F288DD9}"/>
                  </a:ext>
                </a:extLst>
              </p:cNvPr>
              <p:cNvSpPr>
                <a:spLocks noChangeShapeType="1"/>
              </p:cNvSpPr>
              <p:nvPr/>
            </p:nvSpPr>
            <p:spPr bwMode="auto">
              <a:xfrm>
                <a:off x="1222" y="1408"/>
                <a:ext cx="118" cy="327"/>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Line 21">
                <a:extLst>
                  <a:ext uri="{FF2B5EF4-FFF2-40B4-BE49-F238E27FC236}">
                    <a16:creationId xmlns:a16="http://schemas.microsoft.com/office/drawing/2014/main" id="{BE4E7544-231B-4F7C-AA16-9E6599BB1D03}"/>
                  </a:ext>
                </a:extLst>
              </p:cNvPr>
              <p:cNvSpPr>
                <a:spLocks noChangeShapeType="1"/>
              </p:cNvSpPr>
              <p:nvPr/>
            </p:nvSpPr>
            <p:spPr bwMode="auto">
              <a:xfrm flipV="1">
                <a:off x="1364" y="1507"/>
                <a:ext cx="287" cy="2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5" name="Freeform 22">
              <a:extLst>
                <a:ext uri="{FF2B5EF4-FFF2-40B4-BE49-F238E27FC236}">
                  <a16:creationId xmlns:a16="http://schemas.microsoft.com/office/drawing/2014/main" id="{D8B77732-5121-4EE2-BF6E-C71513D55E1B}"/>
                </a:ext>
              </a:extLst>
            </p:cNvPr>
            <p:cNvSpPr>
              <a:spLocks/>
            </p:cNvSpPr>
            <p:nvPr/>
          </p:nvSpPr>
          <p:spPr bwMode="auto">
            <a:xfrm>
              <a:off x="12017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762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Line 23">
              <a:extLst>
                <a:ext uri="{FF2B5EF4-FFF2-40B4-BE49-F238E27FC236}">
                  <a16:creationId xmlns:a16="http://schemas.microsoft.com/office/drawing/2014/main" id="{7623FD93-BE36-4134-8987-85469519DA73}"/>
                </a:ext>
              </a:extLst>
            </p:cNvPr>
            <p:cNvSpPr>
              <a:spLocks noChangeShapeType="1"/>
            </p:cNvSpPr>
            <p:nvPr/>
          </p:nvSpPr>
          <p:spPr bwMode="auto">
            <a:xfrm flipH="1" flipV="1">
              <a:off x="6840538" y="4291011"/>
              <a:ext cx="279400" cy="88900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Line 24">
              <a:extLst>
                <a:ext uri="{FF2B5EF4-FFF2-40B4-BE49-F238E27FC236}">
                  <a16:creationId xmlns:a16="http://schemas.microsoft.com/office/drawing/2014/main" id="{39C033CA-A94E-42E8-A645-86ACA68B65FD}"/>
                </a:ext>
              </a:extLst>
            </p:cNvPr>
            <p:cNvSpPr>
              <a:spLocks noChangeShapeType="1"/>
            </p:cNvSpPr>
            <p:nvPr/>
          </p:nvSpPr>
          <p:spPr bwMode="auto">
            <a:xfrm flipV="1">
              <a:off x="7269561" y="2463798"/>
              <a:ext cx="564356" cy="5699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Line 25">
              <a:extLst>
                <a:ext uri="{FF2B5EF4-FFF2-40B4-BE49-F238E27FC236}">
                  <a16:creationId xmlns:a16="http://schemas.microsoft.com/office/drawing/2014/main" id="{A5F39043-6D61-4492-9952-187AE1136CAF}"/>
                </a:ext>
              </a:extLst>
            </p:cNvPr>
            <p:cNvSpPr>
              <a:spLocks noChangeShapeType="1"/>
            </p:cNvSpPr>
            <p:nvPr/>
          </p:nvSpPr>
          <p:spPr bwMode="auto">
            <a:xfrm flipH="1" flipV="1">
              <a:off x="5972176" y="2300287"/>
              <a:ext cx="487362" cy="65722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Line 26">
              <a:extLst>
                <a:ext uri="{FF2B5EF4-FFF2-40B4-BE49-F238E27FC236}">
                  <a16:creationId xmlns:a16="http://schemas.microsoft.com/office/drawing/2014/main" id="{677C29CA-F9EC-4894-91DF-87F0CCE55ABA}"/>
                </a:ext>
              </a:extLst>
            </p:cNvPr>
            <p:cNvSpPr>
              <a:spLocks noChangeShapeType="1"/>
            </p:cNvSpPr>
            <p:nvPr/>
          </p:nvSpPr>
          <p:spPr bwMode="auto">
            <a:xfrm flipH="1" flipV="1">
              <a:off x="7069138" y="4062411"/>
              <a:ext cx="893763" cy="42227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Line 27">
              <a:extLst>
                <a:ext uri="{FF2B5EF4-FFF2-40B4-BE49-F238E27FC236}">
                  <a16:creationId xmlns:a16="http://schemas.microsoft.com/office/drawing/2014/main" id="{F74A6C06-6712-47CF-A5CF-097BFD06723B}"/>
                </a:ext>
              </a:extLst>
            </p:cNvPr>
            <p:cNvSpPr>
              <a:spLocks noChangeShapeType="1"/>
            </p:cNvSpPr>
            <p:nvPr/>
          </p:nvSpPr>
          <p:spPr bwMode="auto">
            <a:xfrm>
              <a:off x="5648326" y="3562349"/>
              <a:ext cx="811212" cy="141287"/>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Line 28">
              <a:extLst>
                <a:ext uri="{FF2B5EF4-FFF2-40B4-BE49-F238E27FC236}">
                  <a16:creationId xmlns:a16="http://schemas.microsoft.com/office/drawing/2014/main" id="{9D669014-D47D-4F8C-86EB-A119BAB0E84D}"/>
                </a:ext>
              </a:extLst>
            </p:cNvPr>
            <p:cNvSpPr>
              <a:spLocks noChangeShapeType="1"/>
            </p:cNvSpPr>
            <p:nvPr/>
          </p:nvSpPr>
          <p:spPr bwMode="auto">
            <a:xfrm flipV="1">
              <a:off x="5754688" y="4138611"/>
              <a:ext cx="704850" cy="54451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Rectangle 29">
              <a:extLst>
                <a:ext uri="{FF2B5EF4-FFF2-40B4-BE49-F238E27FC236}">
                  <a16:creationId xmlns:a16="http://schemas.microsoft.com/office/drawing/2014/main" id="{05C3E24A-50D0-4950-895F-09D1230A22CB}"/>
                </a:ext>
              </a:extLst>
            </p:cNvPr>
            <p:cNvSpPr>
              <a:spLocks noChangeArrowheads="1"/>
            </p:cNvSpPr>
            <p:nvPr/>
          </p:nvSpPr>
          <p:spPr bwMode="auto">
            <a:xfrm>
              <a:off x="1739901" y="16287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3" name="Rectangle 30">
              <a:extLst>
                <a:ext uri="{FF2B5EF4-FFF2-40B4-BE49-F238E27FC236}">
                  <a16:creationId xmlns:a16="http://schemas.microsoft.com/office/drawing/2014/main" id="{74468901-123D-4453-AC55-E51AE94B5888}"/>
                </a:ext>
              </a:extLst>
            </p:cNvPr>
            <p:cNvSpPr>
              <a:spLocks noChangeArrowheads="1"/>
            </p:cNvSpPr>
            <p:nvPr/>
          </p:nvSpPr>
          <p:spPr bwMode="auto">
            <a:xfrm>
              <a:off x="368301" y="27717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4" name="Rectangle 31">
              <a:extLst>
                <a:ext uri="{FF2B5EF4-FFF2-40B4-BE49-F238E27FC236}">
                  <a16:creationId xmlns:a16="http://schemas.microsoft.com/office/drawing/2014/main" id="{D3AC048A-552C-4178-B0E1-D4006BF709FD}"/>
                </a:ext>
              </a:extLst>
            </p:cNvPr>
            <p:cNvSpPr>
              <a:spLocks noChangeArrowheads="1"/>
            </p:cNvSpPr>
            <p:nvPr/>
          </p:nvSpPr>
          <p:spPr bwMode="auto">
            <a:xfrm>
              <a:off x="30353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5" name="Rectangle 32">
              <a:extLst>
                <a:ext uri="{FF2B5EF4-FFF2-40B4-BE49-F238E27FC236}">
                  <a16:creationId xmlns:a16="http://schemas.microsoft.com/office/drawing/2014/main" id="{60480529-2A01-4831-BCA8-E5E331C66F8F}"/>
                </a:ext>
              </a:extLst>
            </p:cNvPr>
            <p:cNvSpPr>
              <a:spLocks noChangeArrowheads="1"/>
            </p:cNvSpPr>
            <p:nvPr/>
          </p:nvSpPr>
          <p:spPr bwMode="auto">
            <a:xfrm>
              <a:off x="2882901" y="4981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36" name="Rectangle 33">
              <a:extLst>
                <a:ext uri="{FF2B5EF4-FFF2-40B4-BE49-F238E27FC236}">
                  <a16:creationId xmlns:a16="http://schemas.microsoft.com/office/drawing/2014/main" id="{72D753FD-5B0D-473D-8365-8FD5A6F27D82}"/>
                </a:ext>
              </a:extLst>
            </p:cNvPr>
            <p:cNvSpPr>
              <a:spLocks noChangeArrowheads="1"/>
            </p:cNvSpPr>
            <p:nvPr/>
          </p:nvSpPr>
          <p:spPr bwMode="auto">
            <a:xfrm>
              <a:off x="1663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7" name="Rectangle 35">
              <a:extLst>
                <a:ext uri="{FF2B5EF4-FFF2-40B4-BE49-F238E27FC236}">
                  <a16:creationId xmlns:a16="http://schemas.microsoft.com/office/drawing/2014/main" id="{DECC5640-AB7D-4BD9-8BD8-346B5D1BF0AD}"/>
                </a:ext>
              </a:extLst>
            </p:cNvPr>
            <p:cNvSpPr>
              <a:spLocks noChangeArrowheads="1"/>
            </p:cNvSpPr>
            <p:nvPr/>
          </p:nvSpPr>
          <p:spPr bwMode="auto">
            <a:xfrm>
              <a:off x="5549901" y="19335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8" name="Rectangle 36">
              <a:extLst>
                <a:ext uri="{FF2B5EF4-FFF2-40B4-BE49-F238E27FC236}">
                  <a16:creationId xmlns:a16="http://schemas.microsoft.com/office/drawing/2014/main" id="{9EC37547-8623-4EFA-AAD1-FC974C8B8E24}"/>
                </a:ext>
              </a:extLst>
            </p:cNvPr>
            <p:cNvSpPr>
              <a:spLocks noChangeArrowheads="1"/>
            </p:cNvSpPr>
            <p:nvPr/>
          </p:nvSpPr>
          <p:spPr bwMode="auto">
            <a:xfrm>
              <a:off x="76835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9" name="Rectangle 37">
              <a:extLst>
                <a:ext uri="{FF2B5EF4-FFF2-40B4-BE49-F238E27FC236}">
                  <a16:creationId xmlns:a16="http://schemas.microsoft.com/office/drawing/2014/main" id="{80B6AF5D-BDCF-4C45-9821-579CF158FD32}"/>
                </a:ext>
              </a:extLst>
            </p:cNvPr>
            <p:cNvSpPr>
              <a:spLocks noChangeArrowheads="1"/>
            </p:cNvSpPr>
            <p:nvPr/>
          </p:nvSpPr>
          <p:spPr bwMode="auto">
            <a:xfrm>
              <a:off x="7912101" y="4219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40" name="Rectangle 38">
              <a:extLst>
                <a:ext uri="{FF2B5EF4-FFF2-40B4-BE49-F238E27FC236}">
                  <a16:creationId xmlns:a16="http://schemas.microsoft.com/office/drawing/2014/main" id="{7296439B-9D1D-494E-B9A0-A23EBBE1732C}"/>
                </a:ext>
              </a:extLst>
            </p:cNvPr>
            <p:cNvSpPr>
              <a:spLocks noChangeArrowheads="1"/>
            </p:cNvSpPr>
            <p:nvPr/>
          </p:nvSpPr>
          <p:spPr bwMode="auto">
            <a:xfrm>
              <a:off x="6997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1" name="Rectangle 39">
              <a:extLst>
                <a:ext uri="{FF2B5EF4-FFF2-40B4-BE49-F238E27FC236}">
                  <a16:creationId xmlns:a16="http://schemas.microsoft.com/office/drawing/2014/main" id="{17213BCF-9609-4A90-BEAF-0F3D120DDF39}"/>
                </a:ext>
              </a:extLst>
            </p:cNvPr>
            <p:cNvSpPr>
              <a:spLocks noChangeArrowheads="1"/>
            </p:cNvSpPr>
            <p:nvPr/>
          </p:nvSpPr>
          <p:spPr bwMode="auto">
            <a:xfrm>
              <a:off x="5245101" y="4752974"/>
              <a:ext cx="65087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p>
          </p:txBody>
        </p:sp>
        <p:sp>
          <p:nvSpPr>
            <p:cNvPr id="42" name="Rectangle 40">
              <a:extLst>
                <a:ext uri="{FF2B5EF4-FFF2-40B4-BE49-F238E27FC236}">
                  <a16:creationId xmlns:a16="http://schemas.microsoft.com/office/drawing/2014/main" id="{2F289406-8584-411A-A17E-C220C86DC55C}"/>
                </a:ext>
              </a:extLst>
            </p:cNvPr>
            <p:cNvSpPr>
              <a:spLocks noChangeArrowheads="1"/>
            </p:cNvSpPr>
            <p:nvPr/>
          </p:nvSpPr>
          <p:spPr bwMode="auto">
            <a:xfrm>
              <a:off x="5168901" y="30003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3" name="Line 41">
              <a:extLst>
                <a:ext uri="{FF2B5EF4-FFF2-40B4-BE49-F238E27FC236}">
                  <a16:creationId xmlns:a16="http://schemas.microsoft.com/office/drawing/2014/main" id="{AFD02775-7FDF-449D-86C4-A7EF1860CF15}"/>
                </a:ext>
              </a:extLst>
            </p:cNvPr>
            <p:cNvSpPr>
              <a:spLocks noChangeShapeType="1"/>
            </p:cNvSpPr>
            <p:nvPr/>
          </p:nvSpPr>
          <p:spPr bwMode="auto">
            <a:xfrm>
              <a:off x="3627438" y="3935411"/>
              <a:ext cx="16764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Rectangle 42">
              <a:extLst>
                <a:ext uri="{FF2B5EF4-FFF2-40B4-BE49-F238E27FC236}">
                  <a16:creationId xmlns:a16="http://schemas.microsoft.com/office/drawing/2014/main" id="{F977F29B-BEF2-4B1D-82D2-CE15B9710B1E}"/>
                </a:ext>
              </a:extLst>
            </p:cNvPr>
            <p:cNvSpPr>
              <a:spLocks noChangeArrowheads="1"/>
            </p:cNvSpPr>
            <p:nvPr/>
          </p:nvSpPr>
          <p:spPr bwMode="auto">
            <a:xfrm>
              <a:off x="3970338" y="3457574"/>
              <a:ext cx="855663"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Heat</a:t>
              </a:r>
            </a:p>
          </p:txBody>
        </p:sp>
        <p:sp>
          <p:nvSpPr>
            <p:cNvPr id="45" name="Rectangle 43">
              <a:extLst>
                <a:ext uri="{FF2B5EF4-FFF2-40B4-BE49-F238E27FC236}">
                  <a16:creationId xmlns:a16="http://schemas.microsoft.com/office/drawing/2014/main" id="{EF95F90A-C204-491D-8B6E-5076F1289031}"/>
                </a:ext>
              </a:extLst>
            </p:cNvPr>
            <p:cNvSpPr>
              <a:spLocks noChangeArrowheads="1"/>
            </p:cNvSpPr>
            <p:nvPr/>
          </p:nvSpPr>
          <p:spPr bwMode="auto">
            <a:xfrm>
              <a:off x="3665538" y="4067174"/>
              <a:ext cx="14636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High</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vacuum</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or</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inert gas</a:t>
              </a:r>
            </a:p>
          </p:txBody>
        </p:sp>
        <p:sp>
          <p:nvSpPr>
            <p:cNvPr id="46" name="Rectangle 30">
              <a:extLst>
                <a:ext uri="{FF2B5EF4-FFF2-40B4-BE49-F238E27FC236}">
                  <a16:creationId xmlns:a16="http://schemas.microsoft.com/office/drawing/2014/main" id="{F9A6C326-92AA-4222-87A5-9194453F033C}"/>
                </a:ext>
              </a:extLst>
            </p:cNvPr>
            <p:cNvSpPr>
              <a:spLocks noChangeArrowheads="1"/>
            </p:cNvSpPr>
            <p:nvPr/>
          </p:nvSpPr>
          <p:spPr bwMode="auto">
            <a:xfrm>
              <a:off x="990600" y="3166267"/>
              <a:ext cx="55464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7" name="Rectangle 30">
              <a:extLst>
                <a:ext uri="{FF2B5EF4-FFF2-40B4-BE49-F238E27FC236}">
                  <a16:creationId xmlns:a16="http://schemas.microsoft.com/office/drawing/2014/main" id="{910956B6-ECD8-46B1-8D51-A96D439D8D23}"/>
                </a:ext>
              </a:extLst>
            </p:cNvPr>
            <p:cNvSpPr>
              <a:spLocks noChangeArrowheads="1"/>
            </p:cNvSpPr>
            <p:nvPr/>
          </p:nvSpPr>
          <p:spPr bwMode="auto">
            <a:xfrm>
              <a:off x="2229043" y="4787898"/>
              <a:ext cx="54181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MC</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8" name="Rectangle 40">
              <a:extLst>
                <a:ext uri="{FF2B5EF4-FFF2-40B4-BE49-F238E27FC236}">
                  <a16:creationId xmlns:a16="http://schemas.microsoft.com/office/drawing/2014/main" id="{73C4B5A7-24EB-40CA-89B6-67A937AE9A01}"/>
                </a:ext>
              </a:extLst>
            </p:cNvPr>
            <p:cNvSpPr>
              <a:spLocks noChangeArrowheads="1"/>
            </p:cNvSpPr>
            <p:nvPr/>
          </p:nvSpPr>
          <p:spPr bwMode="auto">
            <a:xfrm>
              <a:off x="6354433" y="3568644"/>
              <a:ext cx="36228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9" name="Rectangle 39">
              <a:extLst>
                <a:ext uri="{FF2B5EF4-FFF2-40B4-BE49-F238E27FC236}">
                  <a16:creationId xmlns:a16="http://schemas.microsoft.com/office/drawing/2014/main" id="{C120DDA8-5FF1-4821-8166-ED577AFD1DB7}"/>
                </a:ext>
              </a:extLst>
            </p:cNvPr>
            <p:cNvSpPr>
              <a:spLocks noChangeArrowheads="1"/>
            </p:cNvSpPr>
            <p:nvPr/>
          </p:nvSpPr>
          <p:spPr bwMode="auto">
            <a:xfrm>
              <a:off x="6454776" y="4527521"/>
              <a:ext cx="34945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C</a:t>
              </a:r>
            </a:p>
          </p:txBody>
        </p:sp>
      </p:grpSp>
      <p:pic>
        <p:nvPicPr>
          <p:cNvPr id="63" name="图片 62">
            <a:extLst>
              <a:ext uri="{FF2B5EF4-FFF2-40B4-BE49-F238E27FC236}">
                <a16:creationId xmlns:a16="http://schemas.microsoft.com/office/drawing/2014/main" id="{499AB203-1F7B-48D2-8852-0B611B25FAD3}"/>
              </a:ext>
            </a:extLst>
          </p:cNvPr>
          <p:cNvPicPr>
            <a:picLocks noChangeAspect="1"/>
          </p:cNvPicPr>
          <p:nvPr/>
        </p:nvPicPr>
        <p:blipFill rotWithShape="1">
          <a:blip r:embed="rId3"/>
          <a:srcRect l="8472" t="2979"/>
          <a:stretch/>
        </p:blipFill>
        <p:spPr>
          <a:xfrm>
            <a:off x="6342677" y="1508906"/>
            <a:ext cx="1561398" cy="1674959"/>
          </a:xfrm>
          <a:prstGeom prst="rect">
            <a:avLst/>
          </a:prstGeom>
        </p:spPr>
      </p:pic>
      <p:pic>
        <p:nvPicPr>
          <p:cNvPr id="64" name="图片 63">
            <a:extLst>
              <a:ext uri="{FF2B5EF4-FFF2-40B4-BE49-F238E27FC236}">
                <a16:creationId xmlns:a16="http://schemas.microsoft.com/office/drawing/2014/main" id="{47CF70FF-93EB-47B0-A501-87D19B03AEEF}"/>
              </a:ext>
            </a:extLst>
          </p:cNvPr>
          <p:cNvPicPr>
            <a:picLocks noChangeAspect="1"/>
          </p:cNvPicPr>
          <p:nvPr/>
        </p:nvPicPr>
        <p:blipFill>
          <a:blip r:embed="rId4"/>
          <a:stretch>
            <a:fillRect/>
          </a:stretch>
        </p:blipFill>
        <p:spPr>
          <a:xfrm rot="16200000">
            <a:off x="8192173" y="1420582"/>
            <a:ext cx="1458634" cy="1860441"/>
          </a:xfrm>
          <a:prstGeom prst="rect">
            <a:avLst/>
          </a:prstGeom>
        </p:spPr>
      </p:pic>
      <p:pic>
        <p:nvPicPr>
          <p:cNvPr id="65" name="图片 64">
            <a:extLst>
              <a:ext uri="{FF2B5EF4-FFF2-40B4-BE49-F238E27FC236}">
                <a16:creationId xmlns:a16="http://schemas.microsoft.com/office/drawing/2014/main" id="{B3D438BE-222A-4CE3-97B4-3441ED206F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827" t="16016" r="4760" b="11561"/>
          <a:stretch/>
        </p:blipFill>
        <p:spPr>
          <a:xfrm>
            <a:off x="10014789" y="1626470"/>
            <a:ext cx="1927555" cy="1466474"/>
          </a:xfrm>
          <a:prstGeom prst="rect">
            <a:avLst/>
          </a:prstGeom>
        </p:spPr>
      </p:pic>
      <p:sp>
        <p:nvSpPr>
          <p:cNvPr id="4" name="矩形 3">
            <a:extLst>
              <a:ext uri="{FF2B5EF4-FFF2-40B4-BE49-F238E27FC236}">
                <a16:creationId xmlns:a16="http://schemas.microsoft.com/office/drawing/2014/main" id="{A996BFF5-B7AB-4474-9B0E-76EC0B285E74}"/>
              </a:ext>
            </a:extLst>
          </p:cNvPr>
          <p:cNvSpPr/>
          <p:nvPr/>
        </p:nvSpPr>
        <p:spPr>
          <a:xfrm>
            <a:off x="6096000" y="1473858"/>
            <a:ext cx="5979692" cy="1941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a:extLst>
              <a:ext uri="{FF2B5EF4-FFF2-40B4-BE49-F238E27FC236}">
                <a16:creationId xmlns:a16="http://schemas.microsoft.com/office/drawing/2014/main" id="{98874F88-45E0-4D11-8986-ACB57ADBDA19}"/>
              </a:ext>
            </a:extLst>
          </p:cNvPr>
          <p:cNvSpPr txBox="1"/>
          <p:nvPr/>
        </p:nvSpPr>
        <p:spPr>
          <a:xfrm>
            <a:off x="6671271" y="3091602"/>
            <a:ext cx="1361088" cy="369332"/>
          </a:xfrm>
          <a:prstGeom prst="rect">
            <a:avLst/>
          </a:prstGeom>
          <a:noFill/>
        </p:spPr>
        <p:txBody>
          <a:bodyPr wrap="square">
            <a:spAutoFit/>
          </a:bodyPr>
          <a:lstStyle/>
          <a:p>
            <a:r>
              <a:rPr lang="en-US" altLang="zh-CN" dirty="0"/>
              <a:t>Too thick</a:t>
            </a:r>
            <a:endParaRPr lang="zh-CN" altLang="en-US" dirty="0"/>
          </a:p>
        </p:txBody>
      </p:sp>
      <p:sp>
        <p:nvSpPr>
          <p:cNvPr id="67" name="文本框 66">
            <a:extLst>
              <a:ext uri="{FF2B5EF4-FFF2-40B4-BE49-F238E27FC236}">
                <a16:creationId xmlns:a16="http://schemas.microsoft.com/office/drawing/2014/main" id="{8A147E04-29A2-4E8D-A281-AB72AA61CCDA}"/>
              </a:ext>
            </a:extLst>
          </p:cNvPr>
          <p:cNvSpPr txBox="1"/>
          <p:nvPr/>
        </p:nvSpPr>
        <p:spPr>
          <a:xfrm>
            <a:off x="8150752" y="3071774"/>
            <a:ext cx="4023254" cy="369332"/>
          </a:xfrm>
          <a:prstGeom prst="rect">
            <a:avLst/>
          </a:prstGeom>
          <a:noFill/>
        </p:spPr>
        <p:txBody>
          <a:bodyPr wrap="square">
            <a:spAutoFit/>
          </a:bodyPr>
          <a:lstStyle/>
          <a:p>
            <a:r>
              <a:rPr lang="en-US" altLang="zh-CN" dirty="0"/>
              <a:t>Lifetime is very short under SR of CEPC</a:t>
            </a:r>
            <a:endParaRPr lang="zh-CN" altLang="en-US" dirty="0"/>
          </a:p>
        </p:txBody>
      </p:sp>
      <p:sp>
        <p:nvSpPr>
          <p:cNvPr id="62" name="灯片编号占位符 3">
            <a:extLst>
              <a:ext uri="{FF2B5EF4-FFF2-40B4-BE49-F238E27FC236}">
                <a16:creationId xmlns:a16="http://schemas.microsoft.com/office/drawing/2014/main" id="{7ED5B0CB-DF90-4261-B19C-AAA48FCA0AA5}"/>
              </a:ext>
            </a:extLst>
          </p:cNvPr>
          <p:cNvSpPr>
            <a:spLocks noGrp="1"/>
          </p:cNvSpPr>
          <p:nvPr>
            <p:ph type="sldNum" sz="quarter" idx="12"/>
          </p:nvPr>
        </p:nvSpPr>
        <p:spPr>
          <a:xfrm>
            <a:off x="11155680" y="6380480"/>
            <a:ext cx="426720" cy="340996"/>
          </a:xfrm>
        </p:spPr>
        <p:txBody>
          <a:bodyPr/>
          <a:lstStyle/>
          <a:p>
            <a:fld id="{3439F095-3CD2-4D9F-8394-BD3C24143187}" type="slidenum">
              <a:rPr lang="zh-CN" altLang="en-US" smtClean="0"/>
              <a:t>20</a:t>
            </a:fld>
            <a:endParaRPr lang="zh-CN" altLang="en-US"/>
          </a:p>
        </p:txBody>
      </p:sp>
    </p:spTree>
    <p:extLst>
      <p:ext uri="{BB962C8B-B14F-4D97-AF65-F5344CB8AC3E}">
        <p14:creationId xmlns:p14="http://schemas.microsoft.com/office/powerpoint/2010/main" val="1610893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GB" altLang="zh-CN" dirty="0">
                <a:solidFill>
                  <a:schemeClr val="accent1">
                    <a:lumMod val="75000"/>
                  </a:schemeClr>
                </a:solidFill>
              </a:rPr>
              <a:t>Spray</a:t>
            </a:r>
            <a:r>
              <a:rPr lang="en-US" altLang="zh-CN" dirty="0" err="1">
                <a:solidFill>
                  <a:schemeClr val="accent1">
                    <a:lumMod val="75000"/>
                  </a:schemeClr>
                </a:solidFill>
              </a:rPr>
              <a:t>ing</a:t>
            </a:r>
            <a:r>
              <a:rPr lang="en-GB" altLang="zh-CN" dirty="0">
                <a:solidFill>
                  <a:schemeClr val="accent1">
                    <a:lumMod val="75000"/>
                  </a:schemeClr>
                </a:solidFill>
              </a:rPr>
              <a:t> for heating film</a:t>
            </a:r>
          </a:p>
        </p:txBody>
      </p:sp>
      <p:grpSp>
        <p:nvGrpSpPr>
          <p:cNvPr id="17" name="组合 16">
            <a:extLst>
              <a:ext uri="{FF2B5EF4-FFF2-40B4-BE49-F238E27FC236}">
                <a16:creationId xmlns:a16="http://schemas.microsoft.com/office/drawing/2014/main" id="{2B17B5A3-C039-49B2-9C14-351B92EFF3CD}"/>
              </a:ext>
            </a:extLst>
          </p:cNvPr>
          <p:cNvGrpSpPr/>
          <p:nvPr/>
        </p:nvGrpSpPr>
        <p:grpSpPr>
          <a:xfrm>
            <a:off x="560953" y="3832746"/>
            <a:ext cx="2047753" cy="824280"/>
            <a:chOff x="403696" y="3162759"/>
            <a:chExt cx="4192406" cy="2066441"/>
          </a:xfrm>
        </p:grpSpPr>
        <p:sp>
          <p:nvSpPr>
            <p:cNvPr id="14" name="立方体 13">
              <a:extLst>
                <a:ext uri="{FF2B5EF4-FFF2-40B4-BE49-F238E27FC236}">
                  <a16:creationId xmlns:a16="http://schemas.microsoft.com/office/drawing/2014/main" id="{48AD37B2-4CBB-496A-82FA-26DC32A9E869}"/>
                </a:ext>
              </a:extLst>
            </p:cNvPr>
            <p:cNvSpPr/>
            <p:nvPr/>
          </p:nvSpPr>
          <p:spPr>
            <a:xfrm>
              <a:off x="422537" y="3466973"/>
              <a:ext cx="4154725" cy="1762227"/>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立方体 12">
              <a:extLst>
                <a:ext uri="{FF2B5EF4-FFF2-40B4-BE49-F238E27FC236}">
                  <a16:creationId xmlns:a16="http://schemas.microsoft.com/office/drawing/2014/main" id="{93E4F53D-0070-420E-9393-00A376B8C3C1}"/>
                </a:ext>
              </a:extLst>
            </p:cNvPr>
            <p:cNvSpPr/>
            <p:nvPr/>
          </p:nvSpPr>
          <p:spPr>
            <a:xfrm>
              <a:off x="422643" y="3398947"/>
              <a:ext cx="4154724" cy="1249726"/>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立方体 14">
              <a:extLst>
                <a:ext uri="{FF2B5EF4-FFF2-40B4-BE49-F238E27FC236}">
                  <a16:creationId xmlns:a16="http://schemas.microsoft.com/office/drawing/2014/main" id="{DC9430EF-4DF2-433A-B40C-554BAEEB663F}"/>
                </a:ext>
              </a:extLst>
            </p:cNvPr>
            <p:cNvSpPr/>
            <p:nvPr/>
          </p:nvSpPr>
          <p:spPr>
            <a:xfrm>
              <a:off x="403696" y="3342868"/>
              <a:ext cx="4192406" cy="1225756"/>
            </a:xfrm>
            <a:prstGeom prst="cube">
              <a:avLst>
                <a:gd name="adj" fmla="val 9519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立方体 11">
              <a:extLst>
                <a:ext uri="{FF2B5EF4-FFF2-40B4-BE49-F238E27FC236}">
                  <a16:creationId xmlns:a16="http://schemas.microsoft.com/office/drawing/2014/main" id="{9EF6BAA3-CF2C-4D14-AEBC-349610906389}"/>
                </a:ext>
              </a:extLst>
            </p:cNvPr>
            <p:cNvSpPr/>
            <p:nvPr/>
          </p:nvSpPr>
          <p:spPr>
            <a:xfrm>
              <a:off x="423112" y="3212976"/>
              <a:ext cx="4089392" cy="1281209"/>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立方体 15">
              <a:extLst>
                <a:ext uri="{FF2B5EF4-FFF2-40B4-BE49-F238E27FC236}">
                  <a16:creationId xmlns:a16="http://schemas.microsoft.com/office/drawing/2014/main" id="{DA16598B-6343-4E4A-A4AE-30C2342B302F}"/>
                </a:ext>
              </a:extLst>
            </p:cNvPr>
            <p:cNvSpPr/>
            <p:nvPr/>
          </p:nvSpPr>
          <p:spPr>
            <a:xfrm>
              <a:off x="422432" y="3162759"/>
              <a:ext cx="4089392" cy="1172500"/>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33" name="箭头: 右 32">
            <a:extLst>
              <a:ext uri="{FF2B5EF4-FFF2-40B4-BE49-F238E27FC236}">
                <a16:creationId xmlns:a16="http://schemas.microsoft.com/office/drawing/2014/main" id="{EDD81E8B-00FF-4648-BDC7-512B01FA792A}"/>
              </a:ext>
            </a:extLst>
          </p:cNvPr>
          <p:cNvSpPr/>
          <p:nvPr/>
        </p:nvSpPr>
        <p:spPr>
          <a:xfrm>
            <a:off x="2567739" y="4115030"/>
            <a:ext cx="461519" cy="48894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87" name="组合 86">
            <a:extLst>
              <a:ext uri="{FF2B5EF4-FFF2-40B4-BE49-F238E27FC236}">
                <a16:creationId xmlns:a16="http://schemas.microsoft.com/office/drawing/2014/main" id="{4A5F991F-D569-4DD7-AC9C-251E0551E726}"/>
              </a:ext>
            </a:extLst>
          </p:cNvPr>
          <p:cNvGrpSpPr/>
          <p:nvPr/>
        </p:nvGrpSpPr>
        <p:grpSpPr>
          <a:xfrm>
            <a:off x="3171347" y="2054905"/>
            <a:ext cx="3543405" cy="2578694"/>
            <a:chOff x="3541086" y="2466204"/>
            <a:chExt cx="4475905" cy="3946036"/>
          </a:xfrm>
        </p:grpSpPr>
        <p:sp>
          <p:nvSpPr>
            <p:cNvPr id="19" name="立方体 18">
              <a:extLst>
                <a:ext uri="{FF2B5EF4-FFF2-40B4-BE49-F238E27FC236}">
                  <a16:creationId xmlns:a16="http://schemas.microsoft.com/office/drawing/2014/main" id="{B10C89EB-419B-4473-8ED2-4C6670DDCF5E}"/>
                </a:ext>
              </a:extLst>
            </p:cNvPr>
            <p:cNvSpPr/>
            <p:nvPr/>
          </p:nvSpPr>
          <p:spPr>
            <a:xfrm>
              <a:off x="3597279" y="5609362"/>
              <a:ext cx="3467113" cy="775906"/>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0" name="立方体 19">
              <a:extLst>
                <a:ext uri="{FF2B5EF4-FFF2-40B4-BE49-F238E27FC236}">
                  <a16:creationId xmlns:a16="http://schemas.microsoft.com/office/drawing/2014/main" id="{1E308170-EB05-4ABC-94EC-3FAE118CA081}"/>
                </a:ext>
              </a:extLst>
            </p:cNvPr>
            <p:cNvSpPr/>
            <p:nvPr/>
          </p:nvSpPr>
          <p:spPr>
            <a:xfrm>
              <a:off x="3610938" y="5260229"/>
              <a:ext cx="3467112" cy="600978"/>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2" name="立方体 21">
              <a:extLst>
                <a:ext uri="{FF2B5EF4-FFF2-40B4-BE49-F238E27FC236}">
                  <a16:creationId xmlns:a16="http://schemas.microsoft.com/office/drawing/2014/main" id="{5266B0FF-6047-4647-8916-3F0F0F39BC2F}"/>
                </a:ext>
              </a:extLst>
            </p:cNvPr>
            <p:cNvSpPr/>
            <p:nvPr/>
          </p:nvSpPr>
          <p:spPr>
            <a:xfrm>
              <a:off x="3647729" y="3629337"/>
              <a:ext cx="3412593" cy="498572"/>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3" name="立方体 22">
              <a:extLst>
                <a:ext uri="{FF2B5EF4-FFF2-40B4-BE49-F238E27FC236}">
                  <a16:creationId xmlns:a16="http://schemas.microsoft.com/office/drawing/2014/main" id="{1351BED8-53EB-4946-870B-0A257D4037FA}"/>
                </a:ext>
              </a:extLst>
            </p:cNvPr>
            <p:cNvSpPr/>
            <p:nvPr/>
          </p:nvSpPr>
          <p:spPr>
            <a:xfrm>
              <a:off x="3642040" y="4771364"/>
              <a:ext cx="3412593" cy="51181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5" name="立方体 24">
              <a:extLst>
                <a:ext uri="{FF2B5EF4-FFF2-40B4-BE49-F238E27FC236}">
                  <a16:creationId xmlns:a16="http://schemas.microsoft.com/office/drawing/2014/main" id="{A3F50915-45D4-42FC-A5B1-40D479F01713}"/>
                </a:ext>
              </a:extLst>
            </p:cNvPr>
            <p:cNvSpPr/>
            <p:nvPr/>
          </p:nvSpPr>
          <p:spPr>
            <a:xfrm>
              <a:off x="3699350" y="2466204"/>
              <a:ext cx="3412593" cy="60097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6" name="箭头: 下 25">
              <a:extLst>
                <a:ext uri="{FF2B5EF4-FFF2-40B4-BE49-F238E27FC236}">
                  <a16:creationId xmlns:a16="http://schemas.microsoft.com/office/drawing/2014/main" id="{6B099E02-FD48-49F3-AB36-D6FFF06D6C6D}"/>
                </a:ext>
              </a:extLst>
            </p:cNvPr>
            <p:cNvSpPr/>
            <p:nvPr/>
          </p:nvSpPr>
          <p:spPr>
            <a:xfrm rot="16200000">
              <a:off x="3601269" y="3667474"/>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7" name="箭头: 下 26">
              <a:extLst>
                <a:ext uri="{FF2B5EF4-FFF2-40B4-BE49-F238E27FC236}">
                  <a16:creationId xmlns:a16="http://schemas.microsoft.com/office/drawing/2014/main" id="{DB06F3BE-2BB9-4F4D-B143-4CE06EA479F8}"/>
                </a:ext>
              </a:extLst>
            </p:cNvPr>
            <p:cNvSpPr/>
            <p:nvPr/>
          </p:nvSpPr>
          <p:spPr>
            <a:xfrm rot="16200000">
              <a:off x="7003930" y="3681726"/>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8" name="文本框 27">
              <a:extLst>
                <a:ext uri="{FF2B5EF4-FFF2-40B4-BE49-F238E27FC236}">
                  <a16:creationId xmlns:a16="http://schemas.microsoft.com/office/drawing/2014/main" id="{04C93B03-1257-4D7E-8703-B65687C432AD}"/>
                </a:ext>
              </a:extLst>
            </p:cNvPr>
            <p:cNvSpPr txBox="1"/>
            <p:nvPr/>
          </p:nvSpPr>
          <p:spPr>
            <a:xfrm>
              <a:off x="4719271" y="3681782"/>
              <a:ext cx="1691161"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white"/>
                  </a:solidFill>
                  <a:latin typeface="宋体" panose="02010600030101010101" pitchFamily="2" charset="-122"/>
                  <a:ea typeface="宋体" panose="02010600030101010101" pitchFamily="2" charset="-122"/>
                </a:rPr>
                <a:t>Conductivity layer</a:t>
              </a:r>
              <a:endParaRPr kumimoji="0" lang="zh-CN" altLang="en-US" sz="1000" b="1"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9" name="文本框 28">
              <a:extLst>
                <a:ext uri="{FF2B5EF4-FFF2-40B4-BE49-F238E27FC236}">
                  <a16:creationId xmlns:a16="http://schemas.microsoft.com/office/drawing/2014/main" id="{D708E593-82A9-4F89-BA6F-7890D34C3DC6}"/>
                </a:ext>
              </a:extLst>
            </p:cNvPr>
            <p:cNvSpPr txBox="1"/>
            <p:nvPr/>
          </p:nvSpPr>
          <p:spPr>
            <a:xfrm>
              <a:off x="4719271" y="256006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0" name="文本框 29">
              <a:extLst>
                <a:ext uri="{FF2B5EF4-FFF2-40B4-BE49-F238E27FC236}">
                  <a16:creationId xmlns:a16="http://schemas.microsoft.com/office/drawing/2014/main" id="{85EF03D3-C2F6-403E-A3B1-D9A2B1B689AE}"/>
                </a:ext>
              </a:extLst>
            </p:cNvPr>
            <p:cNvSpPr txBox="1"/>
            <p:nvPr/>
          </p:nvSpPr>
          <p:spPr>
            <a:xfrm>
              <a:off x="4789661" y="481138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1" name="文本框 30">
              <a:extLst>
                <a:ext uri="{FF2B5EF4-FFF2-40B4-BE49-F238E27FC236}">
                  <a16:creationId xmlns:a16="http://schemas.microsoft.com/office/drawing/2014/main" id="{6862EEE0-B822-443F-A3B0-66C83CD84197}"/>
                </a:ext>
              </a:extLst>
            </p:cNvPr>
            <p:cNvSpPr txBox="1"/>
            <p:nvPr/>
          </p:nvSpPr>
          <p:spPr>
            <a:xfrm>
              <a:off x="3949606" y="5401504"/>
              <a:ext cx="3328269" cy="3767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Cu/ceramic transition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2" name="文本框 31">
              <a:extLst>
                <a:ext uri="{FF2B5EF4-FFF2-40B4-BE49-F238E27FC236}">
                  <a16:creationId xmlns:a16="http://schemas.microsoft.com/office/drawing/2014/main" id="{05237AA9-D1BE-4DBC-AC89-2D952CD3752D}"/>
                </a:ext>
              </a:extLst>
            </p:cNvPr>
            <p:cNvSpPr txBox="1"/>
            <p:nvPr/>
          </p:nvSpPr>
          <p:spPr>
            <a:xfrm>
              <a:off x="4893197" y="6035461"/>
              <a:ext cx="1367184"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black"/>
                  </a:solidFill>
                  <a:latin typeface="宋体" panose="02010600030101010101" pitchFamily="2" charset="-122"/>
                  <a:ea typeface="宋体" panose="02010600030101010101" pitchFamily="2" charset="-122"/>
                </a:rPr>
                <a:t>Vacuum chamber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4" name="文本框 33">
              <a:extLst>
                <a:ext uri="{FF2B5EF4-FFF2-40B4-BE49-F238E27FC236}">
                  <a16:creationId xmlns:a16="http://schemas.microsoft.com/office/drawing/2014/main" id="{2B916BD5-19EC-4BBD-9D76-D4096A61B066}"/>
                </a:ext>
              </a:extLst>
            </p:cNvPr>
            <p:cNvSpPr txBox="1"/>
            <p:nvPr/>
          </p:nvSpPr>
          <p:spPr>
            <a:xfrm>
              <a:off x="7316457" y="3629336"/>
              <a:ext cx="700534" cy="3767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I</a:t>
              </a:r>
              <a:endParaRPr kumimoji="0" lang="zh-CN" altLang="en-US"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sp>
          <p:nvSpPr>
            <p:cNvPr id="37" name="箭头: 下 36">
              <a:extLst>
                <a:ext uri="{FF2B5EF4-FFF2-40B4-BE49-F238E27FC236}">
                  <a16:creationId xmlns:a16="http://schemas.microsoft.com/office/drawing/2014/main" id="{38C45C81-FCDE-49F4-A399-8D811C7B705F}"/>
                </a:ext>
              </a:extLst>
            </p:cNvPr>
            <p:cNvSpPr/>
            <p:nvPr/>
          </p:nvSpPr>
          <p:spPr>
            <a:xfrm>
              <a:off x="3922035" y="4193173"/>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8" name="箭头: 下 37">
              <a:extLst>
                <a:ext uri="{FF2B5EF4-FFF2-40B4-BE49-F238E27FC236}">
                  <a16:creationId xmlns:a16="http://schemas.microsoft.com/office/drawing/2014/main" id="{F7D75267-655C-492B-BC6B-08F28E7881F5}"/>
                </a:ext>
              </a:extLst>
            </p:cNvPr>
            <p:cNvSpPr/>
            <p:nvPr/>
          </p:nvSpPr>
          <p:spPr>
            <a:xfrm>
              <a:off x="4100258"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9" name="箭头: 下 38">
              <a:extLst>
                <a:ext uri="{FF2B5EF4-FFF2-40B4-BE49-F238E27FC236}">
                  <a16:creationId xmlns:a16="http://schemas.microsoft.com/office/drawing/2014/main" id="{89227408-2D3C-4D45-8C86-809F35D9A781}"/>
                </a:ext>
              </a:extLst>
            </p:cNvPr>
            <p:cNvSpPr/>
            <p:nvPr/>
          </p:nvSpPr>
          <p:spPr>
            <a:xfrm>
              <a:off x="4277893"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0" name="箭头: 下 39">
              <a:extLst>
                <a:ext uri="{FF2B5EF4-FFF2-40B4-BE49-F238E27FC236}">
                  <a16:creationId xmlns:a16="http://schemas.microsoft.com/office/drawing/2014/main" id="{2E2C2CB9-6478-4961-BCD7-77B4E1CE6BFE}"/>
                </a:ext>
              </a:extLst>
            </p:cNvPr>
            <p:cNvSpPr/>
            <p:nvPr/>
          </p:nvSpPr>
          <p:spPr>
            <a:xfrm flipH="1">
              <a:off x="4446462"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1" name="箭头: 下 40">
              <a:extLst>
                <a:ext uri="{FF2B5EF4-FFF2-40B4-BE49-F238E27FC236}">
                  <a16:creationId xmlns:a16="http://schemas.microsoft.com/office/drawing/2014/main" id="{860093FE-8DAF-41E1-ABFF-1B293C37D7BE}"/>
                </a:ext>
              </a:extLst>
            </p:cNvPr>
            <p:cNvSpPr/>
            <p:nvPr/>
          </p:nvSpPr>
          <p:spPr>
            <a:xfrm flipH="1">
              <a:off x="4611160"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2" name="箭头: 下 41">
              <a:extLst>
                <a:ext uri="{FF2B5EF4-FFF2-40B4-BE49-F238E27FC236}">
                  <a16:creationId xmlns:a16="http://schemas.microsoft.com/office/drawing/2014/main" id="{2075A242-E63C-4217-BFBA-AF2BA891A788}"/>
                </a:ext>
              </a:extLst>
            </p:cNvPr>
            <p:cNvSpPr/>
            <p:nvPr/>
          </p:nvSpPr>
          <p:spPr>
            <a:xfrm flipH="1">
              <a:off x="5844783"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3" name="箭头: 下 42">
              <a:extLst>
                <a:ext uri="{FF2B5EF4-FFF2-40B4-BE49-F238E27FC236}">
                  <a16:creationId xmlns:a16="http://schemas.microsoft.com/office/drawing/2014/main" id="{1828AC6F-56FE-4E1B-885B-5EB6AFB81552}"/>
                </a:ext>
              </a:extLst>
            </p:cNvPr>
            <p:cNvSpPr/>
            <p:nvPr/>
          </p:nvSpPr>
          <p:spPr>
            <a:xfrm>
              <a:off x="3730276"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4" name="箭头: 下 43">
              <a:extLst>
                <a:ext uri="{FF2B5EF4-FFF2-40B4-BE49-F238E27FC236}">
                  <a16:creationId xmlns:a16="http://schemas.microsoft.com/office/drawing/2014/main" id="{2C6BC19D-1742-4634-AF62-3982473EB88F}"/>
                </a:ext>
              </a:extLst>
            </p:cNvPr>
            <p:cNvSpPr/>
            <p:nvPr/>
          </p:nvSpPr>
          <p:spPr>
            <a:xfrm flipH="1">
              <a:off x="5693595" y="419321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5" name="箭头: 下 44">
              <a:extLst>
                <a:ext uri="{FF2B5EF4-FFF2-40B4-BE49-F238E27FC236}">
                  <a16:creationId xmlns:a16="http://schemas.microsoft.com/office/drawing/2014/main" id="{D0E1B2EE-18A6-497A-B012-0DFD3E204C65}"/>
                </a:ext>
              </a:extLst>
            </p:cNvPr>
            <p:cNvSpPr/>
            <p:nvPr/>
          </p:nvSpPr>
          <p:spPr>
            <a:xfrm flipH="1">
              <a:off x="6118139" y="419116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6" name="箭头: 下 45">
              <a:extLst>
                <a:ext uri="{FF2B5EF4-FFF2-40B4-BE49-F238E27FC236}">
                  <a16:creationId xmlns:a16="http://schemas.microsoft.com/office/drawing/2014/main" id="{0F71CCED-B4F5-49AF-BBC0-3BBFFE3E321A}"/>
                </a:ext>
              </a:extLst>
            </p:cNvPr>
            <p:cNvSpPr/>
            <p:nvPr/>
          </p:nvSpPr>
          <p:spPr>
            <a:xfrm flipH="1">
              <a:off x="5981461"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7" name="箭头: 下 46">
              <a:extLst>
                <a:ext uri="{FF2B5EF4-FFF2-40B4-BE49-F238E27FC236}">
                  <a16:creationId xmlns:a16="http://schemas.microsoft.com/office/drawing/2014/main" id="{34A13C75-B592-450C-96B0-7FD162D81F4D}"/>
                </a:ext>
              </a:extLst>
            </p:cNvPr>
            <p:cNvSpPr/>
            <p:nvPr/>
          </p:nvSpPr>
          <p:spPr>
            <a:xfrm flipH="1">
              <a:off x="6417270" y="4185150"/>
              <a:ext cx="11663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8" name="箭头: 下 47">
              <a:extLst>
                <a:ext uri="{FF2B5EF4-FFF2-40B4-BE49-F238E27FC236}">
                  <a16:creationId xmlns:a16="http://schemas.microsoft.com/office/drawing/2014/main" id="{8ADC8DF4-35F9-48CB-BCFA-EF63A51A89AA}"/>
                </a:ext>
              </a:extLst>
            </p:cNvPr>
            <p:cNvSpPr/>
            <p:nvPr/>
          </p:nvSpPr>
          <p:spPr>
            <a:xfrm flipH="1">
              <a:off x="6263034" y="4185150"/>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9" name="文本框 48">
              <a:extLst>
                <a:ext uri="{FF2B5EF4-FFF2-40B4-BE49-F238E27FC236}">
                  <a16:creationId xmlns:a16="http://schemas.microsoft.com/office/drawing/2014/main" id="{4606F48B-D57C-4073-9C5C-E295320C92CD}"/>
                </a:ext>
              </a:extLst>
            </p:cNvPr>
            <p:cNvSpPr txBox="1"/>
            <p:nvPr/>
          </p:nvSpPr>
          <p:spPr>
            <a:xfrm>
              <a:off x="4703769" y="4229838"/>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Conduction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cxnSp>
          <p:nvCxnSpPr>
            <p:cNvPr id="52" name="连接符: 曲线 51">
              <a:extLst>
                <a:ext uri="{FF2B5EF4-FFF2-40B4-BE49-F238E27FC236}">
                  <a16:creationId xmlns:a16="http://schemas.microsoft.com/office/drawing/2014/main" id="{9AA3BD36-1124-444F-A0B7-0D87B6805B56}"/>
                </a:ext>
              </a:extLst>
            </p:cNvPr>
            <p:cNvCxnSpPr>
              <a:cxnSpLocks/>
            </p:cNvCxnSpPr>
            <p:nvPr/>
          </p:nvCxnSpPr>
          <p:spPr>
            <a:xfrm rot="16200000" flipV="1">
              <a:off x="4150163" y="3506892"/>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连接符: 曲线 53">
              <a:extLst>
                <a:ext uri="{FF2B5EF4-FFF2-40B4-BE49-F238E27FC236}">
                  <a16:creationId xmlns:a16="http://schemas.microsoft.com/office/drawing/2014/main" id="{BD9F03D6-95CE-4143-BB0F-B95B508A7255}"/>
                </a:ext>
              </a:extLst>
            </p:cNvPr>
            <p:cNvCxnSpPr>
              <a:cxnSpLocks/>
            </p:cNvCxnSpPr>
            <p:nvPr/>
          </p:nvCxnSpPr>
          <p:spPr>
            <a:xfrm rot="16200000" flipV="1">
              <a:off x="3971374" y="3506891"/>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连接符: 曲线 54">
              <a:extLst>
                <a:ext uri="{FF2B5EF4-FFF2-40B4-BE49-F238E27FC236}">
                  <a16:creationId xmlns:a16="http://schemas.microsoft.com/office/drawing/2014/main" id="{D44845CD-EBFE-4142-B05C-B11A21DA534D}"/>
                </a:ext>
              </a:extLst>
            </p:cNvPr>
            <p:cNvCxnSpPr>
              <a:cxnSpLocks/>
            </p:cNvCxnSpPr>
            <p:nvPr/>
          </p:nvCxnSpPr>
          <p:spPr>
            <a:xfrm rot="16200000" flipV="1">
              <a:off x="4369560" y="3497164"/>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5">
              <a:extLst>
                <a:ext uri="{FF2B5EF4-FFF2-40B4-BE49-F238E27FC236}">
                  <a16:creationId xmlns:a16="http://schemas.microsoft.com/office/drawing/2014/main" id="{F8B8A13C-A219-4076-8C3B-CA0723589269}"/>
                </a:ext>
              </a:extLst>
            </p:cNvPr>
            <p:cNvSpPr txBox="1"/>
            <p:nvPr/>
          </p:nvSpPr>
          <p:spPr>
            <a:xfrm>
              <a:off x="3782076" y="3075650"/>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Convection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5" name="任意多边形: 形状 64">
              <a:extLst>
                <a:ext uri="{FF2B5EF4-FFF2-40B4-BE49-F238E27FC236}">
                  <a16:creationId xmlns:a16="http://schemas.microsoft.com/office/drawing/2014/main" id="{36C6C12A-B2C6-4C66-BE9C-36314E238C01}"/>
                </a:ext>
              </a:extLst>
            </p:cNvPr>
            <p:cNvSpPr/>
            <p:nvPr/>
          </p:nvSpPr>
          <p:spPr>
            <a:xfrm>
              <a:off x="6019519" y="3268596"/>
              <a:ext cx="479324" cy="590373"/>
            </a:xfrm>
            <a:custGeom>
              <a:avLst/>
              <a:gdLst>
                <a:gd name="connsiteX0" fmla="*/ 0 w 285750"/>
                <a:gd name="connsiteY0" fmla="*/ 403860 h 403860"/>
                <a:gd name="connsiteX1" fmla="*/ 15240 w 285750"/>
                <a:gd name="connsiteY1" fmla="*/ 384810 h 403860"/>
                <a:gd name="connsiteX2" fmla="*/ 38100 w 285750"/>
                <a:gd name="connsiteY2" fmla="*/ 361950 h 403860"/>
                <a:gd name="connsiteX3" fmla="*/ 57150 w 285750"/>
                <a:gd name="connsiteY3" fmla="*/ 327660 h 403860"/>
                <a:gd name="connsiteX4" fmla="*/ 72390 w 285750"/>
                <a:gd name="connsiteY4" fmla="*/ 289560 h 403860"/>
                <a:gd name="connsiteX5" fmla="*/ 57150 w 285750"/>
                <a:gd name="connsiteY5" fmla="*/ 240030 h 403860"/>
                <a:gd name="connsiteX6" fmla="*/ 49530 w 285750"/>
                <a:gd name="connsiteY6" fmla="*/ 228600 h 403860"/>
                <a:gd name="connsiteX7" fmla="*/ 34290 w 285750"/>
                <a:gd name="connsiteY7" fmla="*/ 220980 h 403860"/>
                <a:gd name="connsiteX8" fmla="*/ 19050 w 285750"/>
                <a:gd name="connsiteY8" fmla="*/ 247650 h 403860"/>
                <a:gd name="connsiteX9" fmla="*/ 45720 w 285750"/>
                <a:gd name="connsiteY9" fmla="*/ 312420 h 403860"/>
                <a:gd name="connsiteX10" fmla="*/ 64770 w 285750"/>
                <a:gd name="connsiteY10" fmla="*/ 316230 h 403860"/>
                <a:gd name="connsiteX11" fmla="*/ 83820 w 285750"/>
                <a:gd name="connsiteY11" fmla="*/ 308610 h 403860"/>
                <a:gd name="connsiteX12" fmla="*/ 114300 w 285750"/>
                <a:gd name="connsiteY12" fmla="*/ 274320 h 403860"/>
                <a:gd name="connsiteX13" fmla="*/ 91440 w 285750"/>
                <a:gd name="connsiteY13" fmla="*/ 175260 h 403860"/>
                <a:gd name="connsiteX14" fmla="*/ 76200 w 285750"/>
                <a:gd name="connsiteY14" fmla="*/ 171450 h 403860"/>
                <a:gd name="connsiteX15" fmla="*/ 64770 w 285750"/>
                <a:gd name="connsiteY15" fmla="*/ 190500 h 403860"/>
                <a:gd name="connsiteX16" fmla="*/ 83820 w 285750"/>
                <a:gd name="connsiteY16" fmla="*/ 228600 h 403860"/>
                <a:gd name="connsiteX17" fmla="*/ 102870 w 285750"/>
                <a:gd name="connsiteY17" fmla="*/ 240030 h 403860"/>
                <a:gd name="connsiteX18" fmla="*/ 152400 w 285750"/>
                <a:gd name="connsiteY18" fmla="*/ 224790 h 403860"/>
                <a:gd name="connsiteX19" fmla="*/ 167640 w 285750"/>
                <a:gd name="connsiteY19" fmla="*/ 201930 h 403860"/>
                <a:gd name="connsiteX20" fmla="*/ 182880 w 285750"/>
                <a:gd name="connsiteY20" fmla="*/ 186690 h 403860"/>
                <a:gd name="connsiteX21" fmla="*/ 179070 w 285750"/>
                <a:gd name="connsiteY21" fmla="*/ 156210 h 403860"/>
                <a:gd name="connsiteX22" fmla="*/ 160020 w 285750"/>
                <a:gd name="connsiteY22" fmla="*/ 137160 h 403860"/>
                <a:gd name="connsiteX23" fmla="*/ 148590 w 285750"/>
                <a:gd name="connsiteY23" fmla="*/ 121920 h 403860"/>
                <a:gd name="connsiteX24" fmla="*/ 118110 w 285750"/>
                <a:gd name="connsiteY24" fmla="*/ 125730 h 403860"/>
                <a:gd name="connsiteX25" fmla="*/ 114300 w 285750"/>
                <a:gd name="connsiteY25" fmla="*/ 140970 h 403860"/>
                <a:gd name="connsiteX26" fmla="*/ 140970 w 285750"/>
                <a:gd name="connsiteY26" fmla="*/ 186690 h 403860"/>
                <a:gd name="connsiteX27" fmla="*/ 171450 w 285750"/>
                <a:gd name="connsiteY27" fmla="*/ 171450 h 403860"/>
                <a:gd name="connsiteX28" fmla="*/ 182880 w 285750"/>
                <a:gd name="connsiteY28" fmla="*/ 152400 h 403860"/>
                <a:gd name="connsiteX29" fmla="*/ 194310 w 285750"/>
                <a:gd name="connsiteY29" fmla="*/ 137160 h 403860"/>
                <a:gd name="connsiteX30" fmla="*/ 201930 w 285750"/>
                <a:gd name="connsiteY30" fmla="*/ 118110 h 403860"/>
                <a:gd name="connsiteX31" fmla="*/ 209550 w 285750"/>
                <a:gd name="connsiteY31" fmla="*/ 102870 h 403860"/>
                <a:gd name="connsiteX32" fmla="*/ 213360 w 285750"/>
                <a:gd name="connsiteY32" fmla="*/ 87630 h 403860"/>
                <a:gd name="connsiteX33" fmla="*/ 240030 w 285750"/>
                <a:gd name="connsiteY33" fmla="*/ 60960 h 403860"/>
                <a:gd name="connsiteX34" fmla="*/ 247650 w 285750"/>
                <a:gd name="connsiteY34" fmla="*/ 49530 h 403860"/>
                <a:gd name="connsiteX35" fmla="*/ 259080 w 285750"/>
                <a:gd name="connsiteY35" fmla="*/ 38100 h 403860"/>
                <a:gd name="connsiteX36" fmla="*/ 266700 w 285750"/>
                <a:gd name="connsiteY36" fmla="*/ 19050 h 403860"/>
                <a:gd name="connsiteX37" fmla="*/ 285750 w 285750"/>
                <a:gd name="connsiteY37" fmla="*/ 0 h 40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85750" h="403860">
                  <a:moveTo>
                    <a:pt x="0" y="403860"/>
                  </a:moveTo>
                  <a:cubicBezTo>
                    <a:pt x="5080" y="397510"/>
                    <a:pt x="9770" y="390827"/>
                    <a:pt x="15240" y="384810"/>
                  </a:cubicBezTo>
                  <a:cubicBezTo>
                    <a:pt x="22489" y="376836"/>
                    <a:pt x="31201" y="370229"/>
                    <a:pt x="38100" y="361950"/>
                  </a:cubicBezTo>
                  <a:cubicBezTo>
                    <a:pt x="61500" y="333870"/>
                    <a:pt x="47843" y="348602"/>
                    <a:pt x="57150" y="327660"/>
                  </a:cubicBezTo>
                  <a:cubicBezTo>
                    <a:pt x="72889" y="292247"/>
                    <a:pt x="65305" y="317902"/>
                    <a:pt x="72390" y="289560"/>
                  </a:cubicBezTo>
                  <a:cubicBezTo>
                    <a:pt x="65947" y="260568"/>
                    <a:pt x="68838" y="260483"/>
                    <a:pt x="57150" y="240030"/>
                  </a:cubicBezTo>
                  <a:cubicBezTo>
                    <a:pt x="54878" y="236054"/>
                    <a:pt x="53048" y="231531"/>
                    <a:pt x="49530" y="228600"/>
                  </a:cubicBezTo>
                  <a:cubicBezTo>
                    <a:pt x="45167" y="224964"/>
                    <a:pt x="39370" y="223520"/>
                    <a:pt x="34290" y="220980"/>
                  </a:cubicBezTo>
                  <a:cubicBezTo>
                    <a:pt x="29210" y="229870"/>
                    <a:pt x="19618" y="237427"/>
                    <a:pt x="19050" y="247650"/>
                  </a:cubicBezTo>
                  <a:cubicBezTo>
                    <a:pt x="18336" y="260501"/>
                    <a:pt x="31652" y="301478"/>
                    <a:pt x="45720" y="312420"/>
                  </a:cubicBezTo>
                  <a:cubicBezTo>
                    <a:pt x="50832" y="316396"/>
                    <a:pt x="58420" y="314960"/>
                    <a:pt x="64770" y="316230"/>
                  </a:cubicBezTo>
                  <a:cubicBezTo>
                    <a:pt x="71120" y="313690"/>
                    <a:pt x="78217" y="312532"/>
                    <a:pt x="83820" y="308610"/>
                  </a:cubicBezTo>
                  <a:cubicBezTo>
                    <a:pt x="96210" y="299937"/>
                    <a:pt x="105367" y="286231"/>
                    <a:pt x="114300" y="274320"/>
                  </a:cubicBezTo>
                  <a:cubicBezTo>
                    <a:pt x="110191" y="227063"/>
                    <a:pt x="129257" y="194168"/>
                    <a:pt x="91440" y="175260"/>
                  </a:cubicBezTo>
                  <a:cubicBezTo>
                    <a:pt x="86756" y="172918"/>
                    <a:pt x="81280" y="172720"/>
                    <a:pt x="76200" y="171450"/>
                  </a:cubicBezTo>
                  <a:cubicBezTo>
                    <a:pt x="72390" y="177800"/>
                    <a:pt x="65440" y="183125"/>
                    <a:pt x="64770" y="190500"/>
                  </a:cubicBezTo>
                  <a:cubicBezTo>
                    <a:pt x="63840" y="200726"/>
                    <a:pt x="75917" y="221685"/>
                    <a:pt x="83820" y="228600"/>
                  </a:cubicBezTo>
                  <a:cubicBezTo>
                    <a:pt x="89393" y="233476"/>
                    <a:pt x="96520" y="236220"/>
                    <a:pt x="102870" y="240030"/>
                  </a:cubicBezTo>
                  <a:cubicBezTo>
                    <a:pt x="119380" y="234950"/>
                    <a:pt x="137511" y="233548"/>
                    <a:pt x="152400" y="224790"/>
                  </a:cubicBezTo>
                  <a:cubicBezTo>
                    <a:pt x="160294" y="220147"/>
                    <a:pt x="161919" y="209081"/>
                    <a:pt x="167640" y="201930"/>
                  </a:cubicBezTo>
                  <a:cubicBezTo>
                    <a:pt x="172128" y="196320"/>
                    <a:pt x="177800" y="191770"/>
                    <a:pt x="182880" y="186690"/>
                  </a:cubicBezTo>
                  <a:cubicBezTo>
                    <a:pt x="181610" y="176530"/>
                    <a:pt x="183361" y="165507"/>
                    <a:pt x="179070" y="156210"/>
                  </a:cubicBezTo>
                  <a:cubicBezTo>
                    <a:pt x="175307" y="148056"/>
                    <a:pt x="165986" y="143872"/>
                    <a:pt x="160020" y="137160"/>
                  </a:cubicBezTo>
                  <a:cubicBezTo>
                    <a:pt x="155801" y="132414"/>
                    <a:pt x="152400" y="127000"/>
                    <a:pt x="148590" y="121920"/>
                  </a:cubicBezTo>
                  <a:cubicBezTo>
                    <a:pt x="138430" y="123190"/>
                    <a:pt x="127061" y="120757"/>
                    <a:pt x="118110" y="125730"/>
                  </a:cubicBezTo>
                  <a:cubicBezTo>
                    <a:pt x="113533" y="128273"/>
                    <a:pt x="113439" y="135805"/>
                    <a:pt x="114300" y="140970"/>
                  </a:cubicBezTo>
                  <a:cubicBezTo>
                    <a:pt x="118951" y="168875"/>
                    <a:pt x="124216" y="169936"/>
                    <a:pt x="140970" y="186690"/>
                  </a:cubicBezTo>
                  <a:cubicBezTo>
                    <a:pt x="151130" y="181610"/>
                    <a:pt x="162658" y="178643"/>
                    <a:pt x="171450" y="171450"/>
                  </a:cubicBezTo>
                  <a:cubicBezTo>
                    <a:pt x="177181" y="166761"/>
                    <a:pt x="178772" y="158562"/>
                    <a:pt x="182880" y="152400"/>
                  </a:cubicBezTo>
                  <a:cubicBezTo>
                    <a:pt x="186402" y="147116"/>
                    <a:pt x="191226" y="142711"/>
                    <a:pt x="194310" y="137160"/>
                  </a:cubicBezTo>
                  <a:cubicBezTo>
                    <a:pt x="197631" y="131181"/>
                    <a:pt x="199152" y="124360"/>
                    <a:pt x="201930" y="118110"/>
                  </a:cubicBezTo>
                  <a:cubicBezTo>
                    <a:pt x="204237" y="112920"/>
                    <a:pt x="207556" y="108188"/>
                    <a:pt x="209550" y="102870"/>
                  </a:cubicBezTo>
                  <a:cubicBezTo>
                    <a:pt x="211389" y="97967"/>
                    <a:pt x="211297" y="92443"/>
                    <a:pt x="213360" y="87630"/>
                  </a:cubicBezTo>
                  <a:cubicBezTo>
                    <a:pt x="219820" y="72556"/>
                    <a:pt x="227475" y="73515"/>
                    <a:pt x="240030" y="60960"/>
                  </a:cubicBezTo>
                  <a:cubicBezTo>
                    <a:pt x="243268" y="57722"/>
                    <a:pt x="244719" y="53048"/>
                    <a:pt x="247650" y="49530"/>
                  </a:cubicBezTo>
                  <a:cubicBezTo>
                    <a:pt x="251099" y="45391"/>
                    <a:pt x="255270" y="41910"/>
                    <a:pt x="259080" y="38100"/>
                  </a:cubicBezTo>
                  <a:cubicBezTo>
                    <a:pt x="261620" y="31750"/>
                    <a:pt x="262778" y="24653"/>
                    <a:pt x="266700" y="19050"/>
                  </a:cubicBezTo>
                  <a:cubicBezTo>
                    <a:pt x="271850" y="11693"/>
                    <a:pt x="285750" y="0"/>
                    <a:pt x="285750" y="0"/>
                  </a:cubicBezTo>
                </a:path>
              </a:pathLst>
            </a:custGeom>
            <a:noFill/>
            <a:ln w="571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cxnSp>
          <p:nvCxnSpPr>
            <p:cNvPr id="67" name="直接箭头连接符 66">
              <a:extLst>
                <a:ext uri="{FF2B5EF4-FFF2-40B4-BE49-F238E27FC236}">
                  <a16:creationId xmlns:a16="http://schemas.microsoft.com/office/drawing/2014/main" id="{CA80148F-E7C5-4626-8CF0-89C7D93DDE80}"/>
                </a:ext>
              </a:extLst>
            </p:cNvPr>
            <p:cNvCxnSpPr>
              <a:cxnSpLocks/>
            </p:cNvCxnSpPr>
            <p:nvPr/>
          </p:nvCxnSpPr>
          <p:spPr>
            <a:xfrm flipV="1">
              <a:off x="6454504" y="3197942"/>
              <a:ext cx="158808" cy="124642"/>
            </a:xfrm>
            <a:prstGeom prst="straightConnector1">
              <a:avLst/>
            </a:prstGeom>
            <a:ln w="571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005985F7-B8D0-4D83-B0CF-4FF49A2A5473}"/>
                </a:ext>
              </a:extLst>
            </p:cNvPr>
            <p:cNvSpPr txBox="1"/>
            <p:nvPr/>
          </p:nvSpPr>
          <p:spPr>
            <a:xfrm>
              <a:off x="5355055" y="3107854"/>
              <a:ext cx="962212"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Radiation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grpSp>
      <p:sp>
        <p:nvSpPr>
          <p:cNvPr id="72" name="文本框 71">
            <a:extLst>
              <a:ext uri="{FF2B5EF4-FFF2-40B4-BE49-F238E27FC236}">
                <a16:creationId xmlns:a16="http://schemas.microsoft.com/office/drawing/2014/main" id="{F7C8E3DE-EC26-4839-8E6D-F052158137A8}"/>
              </a:ext>
            </a:extLst>
          </p:cNvPr>
          <p:cNvSpPr txBox="1"/>
          <p:nvPr/>
        </p:nvSpPr>
        <p:spPr>
          <a:xfrm>
            <a:off x="82815" y="1040088"/>
            <a:ext cx="11926138" cy="700576"/>
          </a:xfrm>
          <a:prstGeom prst="rect">
            <a:avLst/>
          </a:prstGeom>
          <a:noFill/>
        </p:spPr>
        <p:txBody>
          <a:bodyPr wrap="square">
            <a:spAutoFit/>
          </a:bodyPr>
          <a:lstStyle/>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Multilayer heating film will be coated </a:t>
            </a:r>
            <a:r>
              <a:rPr lang="en-US" altLang="zh-CN" sz="1400" kern="100" dirty="0">
                <a:solidFill>
                  <a:prstClr val="black"/>
                </a:solidFill>
                <a:latin typeface="微软雅黑" panose="020B0503020204020204" pitchFamily="34" charset="-122"/>
                <a:ea typeface="微软雅黑" panose="020B0503020204020204" pitchFamily="34" charset="-122"/>
              </a:rPr>
              <a:t>outside of the vacuum chamber </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which composite</a:t>
            </a:r>
            <a:r>
              <a:rPr lang="en-US" altLang="zh-CN" sz="1400" kern="100" dirty="0">
                <a:solidFill>
                  <a:prstClr val="black"/>
                </a:solidFill>
                <a:latin typeface="微软雅黑" panose="020B0503020204020204" pitchFamily="34" charset="-122"/>
                <a:ea typeface="微软雅黑" panose="020B0503020204020204" pitchFamily="34" charset="-122"/>
              </a:rPr>
              <a:t>d</a:t>
            </a:r>
            <a:r>
              <a:rPr lang="zh-CN" altLang="en-US" sz="1400" kern="100" dirty="0">
                <a:solidFill>
                  <a:prstClr val="black"/>
                </a:solidFill>
                <a:latin typeface="微软雅黑" panose="020B0503020204020204" pitchFamily="34" charset="-122"/>
                <a:ea typeface="微软雅黑" panose="020B0503020204020204" pitchFamily="34" charset="-122"/>
              </a:rPr>
              <a:t> </a:t>
            </a:r>
            <a:r>
              <a:rPr lang="en-US" altLang="zh-CN" sz="1400" kern="100" dirty="0">
                <a:solidFill>
                  <a:prstClr val="black"/>
                </a:solidFill>
                <a:latin typeface="微软雅黑" panose="020B0503020204020204" pitchFamily="34" charset="-122"/>
                <a:ea typeface="微软雅黑" panose="020B0503020204020204" pitchFamily="34" charset="-122"/>
              </a:rPr>
              <a:t>by</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ceramic </a:t>
            </a:r>
            <a:r>
              <a:rPr lang="en-US" altLang="zh-CN" sz="1400" kern="100" dirty="0">
                <a:solidFill>
                  <a:prstClr val="black"/>
                </a:solidFill>
                <a:latin typeface="微软雅黑" panose="020B0503020204020204" pitchFamily="34" charset="-122"/>
                <a:ea typeface="微软雅黑" panose="020B0503020204020204" pitchFamily="34" charset="-122"/>
              </a:rPr>
              <a:t>and conductivity layer</a:t>
            </a:r>
          </a:p>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heating temperature could reach 250℃</a:t>
            </a:r>
          </a:p>
        </p:txBody>
      </p:sp>
      <p:sp>
        <p:nvSpPr>
          <p:cNvPr id="76" name="文本框 75">
            <a:extLst>
              <a:ext uri="{FF2B5EF4-FFF2-40B4-BE49-F238E27FC236}">
                <a16:creationId xmlns:a16="http://schemas.microsoft.com/office/drawing/2014/main" id="{28626F4C-7C63-4BF5-AB9F-7C5957C032D8}"/>
              </a:ext>
            </a:extLst>
          </p:cNvPr>
          <p:cNvSpPr txBox="1"/>
          <p:nvPr/>
        </p:nvSpPr>
        <p:spPr>
          <a:xfrm>
            <a:off x="570104" y="1999032"/>
            <a:ext cx="2102083" cy="788806"/>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Heating layer</a:t>
            </a:r>
          </a:p>
          <a:p>
            <a:pPr marL="0" marR="0" lvl="0" indent="0" algn="l" defTabSz="914400" rtl="0" eaLnBrk="1" fontAlgn="auto" latinLnBrk="0" hangingPunct="1">
              <a:lnSpc>
                <a:spcPct val="150000"/>
              </a:lnSpc>
              <a:spcBef>
                <a:spcPts val="0"/>
              </a:spcBef>
              <a:spcAft>
                <a:spcPts val="0"/>
              </a:spcAft>
              <a:buClrTx/>
              <a:buSzTx/>
              <a:buFontTx/>
              <a:buNone/>
              <a:tabLst/>
              <a:defRPr/>
            </a:pPr>
            <a:r>
              <a:rPr lang="en-US" altLang="zh-CN" sz="1600" dirty="0">
                <a:solidFill>
                  <a:prstClr val="black"/>
                </a:solidFill>
                <a:latin typeface="Calibri"/>
                <a:ea typeface="宋体" panose="02010600030101010101" pitchFamily="2" charset="-122"/>
              </a:rPr>
              <a:t>Thickness</a:t>
            </a:r>
            <a:r>
              <a:rPr lang="zh-CN" altLang="en-US" sz="1600" dirty="0">
                <a:solidFill>
                  <a:prstClr val="black"/>
                </a:solidFill>
                <a:latin typeface="Calibri"/>
                <a:ea typeface="宋体" panose="02010600030101010101" pitchFamily="2" charset="-122"/>
              </a:rPr>
              <a:t>：</a:t>
            </a:r>
            <a:r>
              <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 </a:t>
            </a:r>
            <a:r>
              <a:rPr kumimoji="0" lang="en-US" altLang="zh-CN"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0.5mm</a:t>
            </a:r>
            <a:endPar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24" name="箭头: 右 23">
            <a:extLst>
              <a:ext uri="{FF2B5EF4-FFF2-40B4-BE49-F238E27FC236}">
                <a16:creationId xmlns:a16="http://schemas.microsoft.com/office/drawing/2014/main" id="{2FAB05F9-DFE1-461A-AB25-676002DC8D35}"/>
              </a:ext>
            </a:extLst>
          </p:cNvPr>
          <p:cNvSpPr/>
          <p:nvPr/>
        </p:nvSpPr>
        <p:spPr>
          <a:xfrm>
            <a:off x="885806" y="3417619"/>
            <a:ext cx="1277775" cy="28109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1" name="文本框 70">
            <a:extLst>
              <a:ext uri="{FF2B5EF4-FFF2-40B4-BE49-F238E27FC236}">
                <a16:creationId xmlns:a16="http://schemas.microsoft.com/office/drawing/2014/main" id="{18BFA02D-848C-4930-8FAF-0C48D6E9F2DE}"/>
              </a:ext>
            </a:extLst>
          </p:cNvPr>
          <p:cNvSpPr txBox="1"/>
          <p:nvPr/>
        </p:nvSpPr>
        <p:spPr>
          <a:xfrm>
            <a:off x="952562" y="2984578"/>
            <a:ext cx="1833337" cy="37741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solution</a:t>
            </a:r>
            <a:endParaRPr kumimoji="0" lang="en-US" altLang="zh-CN" sz="1400" b="0"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灯片编号占位符 3">
            <a:extLst>
              <a:ext uri="{FF2B5EF4-FFF2-40B4-BE49-F238E27FC236}">
                <a16:creationId xmlns:a16="http://schemas.microsoft.com/office/drawing/2014/main" id="{B22ACC8B-46B3-4E27-B642-AA227AD78B45}"/>
              </a:ext>
            </a:extLst>
          </p:cNvPr>
          <p:cNvSpPr>
            <a:spLocks noGrp="1"/>
          </p:cNvSpPr>
          <p:nvPr>
            <p:ph type="sldNum" sz="quarter" idx="12"/>
          </p:nvPr>
        </p:nvSpPr>
        <p:spPr>
          <a:xfrm>
            <a:off x="11650233" y="6336101"/>
            <a:ext cx="426720" cy="340996"/>
          </a:xfrm>
        </p:spPr>
        <p:txBody>
          <a:bodyPr/>
          <a:lstStyle/>
          <a:p>
            <a:fld id="{3439F095-3CD2-4D9F-8394-BD3C24143187}" type="slidenum">
              <a:rPr lang="zh-CN" altLang="en-US" smtClean="0"/>
              <a:t>21</a:t>
            </a:fld>
            <a:endParaRPr lang="zh-CN" altLang="en-US"/>
          </a:p>
        </p:txBody>
      </p:sp>
      <p:pic>
        <p:nvPicPr>
          <p:cNvPr id="51" name="图片 50">
            <a:extLst>
              <a:ext uri="{FF2B5EF4-FFF2-40B4-BE49-F238E27FC236}">
                <a16:creationId xmlns:a16="http://schemas.microsoft.com/office/drawing/2014/main" id="{C7CB4E87-7AC0-458D-AC45-2EEB4987CA13}"/>
              </a:ext>
            </a:extLst>
          </p:cNvPr>
          <p:cNvPicPr>
            <a:picLocks noChangeAspect="1"/>
          </p:cNvPicPr>
          <p:nvPr/>
        </p:nvPicPr>
        <p:blipFill rotWithShape="1">
          <a:blip r:embed="rId2">
            <a:extLst>
              <a:ext uri="{28A0092B-C50C-407E-A947-70E740481C1C}">
                <a14:useLocalDpi xmlns:a14="http://schemas.microsoft.com/office/drawing/2010/main" val="0"/>
              </a:ext>
            </a:extLst>
          </a:blip>
          <a:srcRect t="30676" b="-12285"/>
          <a:stretch/>
        </p:blipFill>
        <p:spPr>
          <a:xfrm>
            <a:off x="6879126" y="1585498"/>
            <a:ext cx="4837782" cy="1303066"/>
          </a:xfrm>
          <a:prstGeom prst="rect">
            <a:avLst/>
          </a:prstGeom>
        </p:spPr>
      </p:pic>
      <p:pic>
        <p:nvPicPr>
          <p:cNvPr id="53" name="内容占位符 4">
            <a:extLst>
              <a:ext uri="{FF2B5EF4-FFF2-40B4-BE49-F238E27FC236}">
                <a16:creationId xmlns:a16="http://schemas.microsoft.com/office/drawing/2014/main" id="{0B563A01-3780-4B50-A917-9AF7113AB271}"/>
              </a:ext>
            </a:extLst>
          </p:cNvPr>
          <p:cNvPicPr>
            <a:picLocks noGrp="1" noChangeAspect="1"/>
          </p:cNvPicPr>
          <p:nvPr>
            <p:ph idx="1"/>
          </p:nvPr>
        </p:nvPicPr>
        <p:blipFill rotWithShape="1">
          <a:blip r:embed="rId3"/>
          <a:srcRect l="10419" r="3624" b="17534"/>
          <a:stretch/>
        </p:blipFill>
        <p:spPr>
          <a:xfrm>
            <a:off x="3910426" y="4949062"/>
            <a:ext cx="2902832" cy="1471345"/>
          </a:xfrm>
        </p:spPr>
      </p:pic>
      <p:sp>
        <p:nvSpPr>
          <p:cNvPr id="58" name="文本框 57">
            <a:extLst>
              <a:ext uri="{FF2B5EF4-FFF2-40B4-BE49-F238E27FC236}">
                <a16:creationId xmlns:a16="http://schemas.microsoft.com/office/drawing/2014/main" id="{EE851A9D-42BA-4E73-B4E5-19096E40008F}"/>
              </a:ext>
            </a:extLst>
          </p:cNvPr>
          <p:cNvSpPr txBox="1"/>
          <p:nvPr/>
        </p:nvSpPr>
        <p:spPr>
          <a:xfrm>
            <a:off x="4346324" y="6296031"/>
            <a:ext cx="1497620" cy="381066"/>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lang="en-GB" altLang="zh-CN" sz="1400" b="0" i="0" dirty="0">
                <a:solidFill>
                  <a:srgbClr val="24292F"/>
                </a:solidFill>
                <a:effectLst/>
                <a:latin typeface="Noto Sans SC"/>
              </a:rPr>
              <a:t>Plasma spraying </a:t>
            </a:r>
            <a:endParaRPr kumimoji="0" lang="zh-CN"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9" name="文本框 58">
            <a:extLst>
              <a:ext uri="{FF2B5EF4-FFF2-40B4-BE49-F238E27FC236}">
                <a16:creationId xmlns:a16="http://schemas.microsoft.com/office/drawing/2014/main" id="{2CE22362-0765-4A3E-AD7D-CA27303C57D2}"/>
              </a:ext>
            </a:extLst>
          </p:cNvPr>
          <p:cNvSpPr txBox="1"/>
          <p:nvPr/>
        </p:nvSpPr>
        <p:spPr>
          <a:xfrm>
            <a:off x="1312388" y="6299582"/>
            <a:ext cx="2088232" cy="336695"/>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Processing of spray</a:t>
            </a:r>
            <a:endParaRPr kumimoji="0" lang="zh-CN"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60" name="组合 59">
            <a:extLst>
              <a:ext uri="{FF2B5EF4-FFF2-40B4-BE49-F238E27FC236}">
                <a16:creationId xmlns:a16="http://schemas.microsoft.com/office/drawing/2014/main" id="{0D2D6C31-39AF-45A6-A8C5-E37FE53B414E}"/>
              </a:ext>
            </a:extLst>
          </p:cNvPr>
          <p:cNvGrpSpPr/>
          <p:nvPr/>
        </p:nvGrpSpPr>
        <p:grpSpPr>
          <a:xfrm>
            <a:off x="147201" y="4799633"/>
            <a:ext cx="3652951" cy="1591778"/>
            <a:chOff x="767408" y="1627862"/>
            <a:chExt cx="4089640" cy="1777353"/>
          </a:xfrm>
        </p:grpSpPr>
        <p:grpSp>
          <p:nvGrpSpPr>
            <p:cNvPr id="61" name="组合 60">
              <a:extLst>
                <a:ext uri="{FF2B5EF4-FFF2-40B4-BE49-F238E27FC236}">
                  <a16:creationId xmlns:a16="http://schemas.microsoft.com/office/drawing/2014/main" id="{9997BA28-F63F-4C42-ABBF-60BA93AB62A9}"/>
                </a:ext>
              </a:extLst>
            </p:cNvPr>
            <p:cNvGrpSpPr/>
            <p:nvPr/>
          </p:nvGrpSpPr>
          <p:grpSpPr>
            <a:xfrm>
              <a:off x="767408" y="1627862"/>
              <a:ext cx="4089640" cy="1777353"/>
              <a:chOff x="895160" y="2537322"/>
              <a:chExt cx="4338589" cy="1800143"/>
            </a:xfrm>
          </p:grpSpPr>
          <p:pic>
            <p:nvPicPr>
              <p:cNvPr id="63" name="图片 62">
                <a:extLst>
                  <a:ext uri="{FF2B5EF4-FFF2-40B4-BE49-F238E27FC236}">
                    <a16:creationId xmlns:a16="http://schemas.microsoft.com/office/drawing/2014/main" id="{A4B10129-E2C9-4325-8886-4DF809140EC9}"/>
                  </a:ext>
                </a:extLst>
              </p:cNvPr>
              <p:cNvPicPr>
                <a:picLocks noChangeAspect="1"/>
              </p:cNvPicPr>
              <p:nvPr/>
            </p:nvPicPr>
            <p:blipFill rotWithShape="1">
              <a:blip r:embed="rId4"/>
              <a:srcRect r="16327" b="39253"/>
              <a:stretch/>
            </p:blipFill>
            <p:spPr>
              <a:xfrm>
                <a:off x="895160" y="2537322"/>
                <a:ext cx="3760680" cy="1587638"/>
              </a:xfrm>
              <a:prstGeom prst="rect">
                <a:avLst/>
              </a:prstGeom>
            </p:spPr>
          </p:pic>
          <p:sp>
            <p:nvSpPr>
              <p:cNvPr id="64" name="立方体 63">
                <a:extLst>
                  <a:ext uri="{FF2B5EF4-FFF2-40B4-BE49-F238E27FC236}">
                    <a16:creationId xmlns:a16="http://schemas.microsoft.com/office/drawing/2014/main" id="{D064A4E2-B9E5-40D6-A854-A8AE2A3377CC}"/>
                  </a:ext>
                </a:extLst>
              </p:cNvPr>
              <p:cNvSpPr/>
              <p:nvPr/>
            </p:nvSpPr>
            <p:spPr>
              <a:xfrm>
                <a:off x="4317402" y="2663324"/>
                <a:ext cx="916347" cy="1603723"/>
              </a:xfrm>
              <a:prstGeom prst="cube">
                <a:avLst>
                  <a:gd name="adj" fmla="val 778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69" name="文本框 68">
                <a:extLst>
                  <a:ext uri="{FF2B5EF4-FFF2-40B4-BE49-F238E27FC236}">
                    <a16:creationId xmlns:a16="http://schemas.microsoft.com/office/drawing/2014/main" id="{6AA224AA-40B1-4CD5-A7C5-EFBA088CD198}"/>
                  </a:ext>
                </a:extLst>
              </p:cNvPr>
              <p:cNvSpPr txBox="1"/>
              <p:nvPr/>
            </p:nvSpPr>
            <p:spPr>
              <a:xfrm>
                <a:off x="3863752" y="3212976"/>
                <a:ext cx="453649" cy="42780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73" name="矩形 72">
                <a:extLst>
                  <a:ext uri="{FF2B5EF4-FFF2-40B4-BE49-F238E27FC236}">
                    <a16:creationId xmlns:a16="http://schemas.microsoft.com/office/drawing/2014/main" id="{074092AA-F908-4381-8D26-133EDACBE8F6}"/>
                  </a:ext>
                </a:extLst>
              </p:cNvPr>
              <p:cNvSpPr/>
              <p:nvPr/>
            </p:nvSpPr>
            <p:spPr>
              <a:xfrm>
                <a:off x="2855641" y="4007231"/>
                <a:ext cx="1461760" cy="330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文本框 73">
                <a:extLst>
                  <a:ext uri="{FF2B5EF4-FFF2-40B4-BE49-F238E27FC236}">
                    <a16:creationId xmlns:a16="http://schemas.microsoft.com/office/drawing/2014/main" id="{7BDDF40F-3E8A-423F-BEED-EE477880C087}"/>
                  </a:ext>
                </a:extLst>
              </p:cNvPr>
              <p:cNvSpPr txBox="1"/>
              <p:nvPr/>
            </p:nvSpPr>
            <p:spPr>
              <a:xfrm>
                <a:off x="1055440" y="2663324"/>
                <a:ext cx="36004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sp>
          <p:nvSpPr>
            <p:cNvPr id="62" name="文本框 61">
              <a:extLst>
                <a:ext uri="{FF2B5EF4-FFF2-40B4-BE49-F238E27FC236}">
                  <a16:creationId xmlns:a16="http://schemas.microsoft.com/office/drawing/2014/main" id="{7EBC82F3-7F90-46BF-A47B-80CC38874E17}"/>
                </a:ext>
              </a:extLst>
            </p:cNvPr>
            <p:cNvSpPr txBox="1"/>
            <p:nvPr/>
          </p:nvSpPr>
          <p:spPr>
            <a:xfrm>
              <a:off x="3109943" y="3088299"/>
              <a:ext cx="98315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Cu/Ag NW </a:t>
              </a:r>
              <a:endParaRPr kumimoji="0" lang="zh-CN" altLang="en-US"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pic>
        <p:nvPicPr>
          <p:cNvPr id="75" name="内容占位符 3">
            <a:extLst>
              <a:ext uri="{FF2B5EF4-FFF2-40B4-BE49-F238E27FC236}">
                <a16:creationId xmlns:a16="http://schemas.microsoft.com/office/drawing/2014/main" id="{BD610C56-0F62-4E14-9084-838DA3859CEA}"/>
              </a:ext>
            </a:extLst>
          </p:cNvPr>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6718759" y="2632930"/>
            <a:ext cx="5104127" cy="1863496"/>
          </a:xfrm>
          <a:prstGeom prst="rect">
            <a:avLst/>
          </a:prstGeom>
        </p:spPr>
      </p:pic>
      <p:pic>
        <p:nvPicPr>
          <p:cNvPr id="83" name="内容占位符 4">
            <a:extLst>
              <a:ext uri="{FF2B5EF4-FFF2-40B4-BE49-F238E27FC236}">
                <a16:creationId xmlns:a16="http://schemas.microsoft.com/office/drawing/2014/main" id="{043096B9-EF0A-4F5F-988C-52E5595B6F15}"/>
              </a:ext>
            </a:extLst>
          </p:cNvPr>
          <p:cNvPicPr>
            <a:picLocks noChangeAspect="1"/>
          </p:cNvPicPr>
          <p:nvPr/>
        </p:nvPicPr>
        <p:blipFill rotWithShape="1">
          <a:blip r:embed="rId6">
            <a:extLst>
              <a:ext uri="{28A0092B-C50C-407E-A947-70E740481C1C}">
                <a14:useLocalDpi xmlns:a14="http://schemas.microsoft.com/office/drawing/2010/main" val="0"/>
              </a:ext>
            </a:extLst>
          </a:blip>
          <a:srcRect l="32090"/>
          <a:stretch/>
        </p:blipFill>
        <p:spPr>
          <a:xfrm rot="5400000">
            <a:off x="7301632" y="5007905"/>
            <a:ext cx="1327509" cy="1466102"/>
          </a:xfrm>
          <a:prstGeom prst="rect">
            <a:avLst/>
          </a:prstGeom>
        </p:spPr>
      </p:pic>
      <p:pic>
        <p:nvPicPr>
          <p:cNvPr id="84" name="图片 9">
            <a:extLst>
              <a:ext uri="{FF2B5EF4-FFF2-40B4-BE49-F238E27FC236}">
                <a16:creationId xmlns:a16="http://schemas.microsoft.com/office/drawing/2014/main" id="{01DD17E1-5100-4A88-9304-D28C3499045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814" r="8051"/>
          <a:stretch/>
        </p:blipFill>
        <p:spPr bwMode="auto">
          <a:xfrm>
            <a:off x="8902032" y="5098904"/>
            <a:ext cx="1732443" cy="15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文本框 84">
            <a:extLst>
              <a:ext uri="{FF2B5EF4-FFF2-40B4-BE49-F238E27FC236}">
                <a16:creationId xmlns:a16="http://schemas.microsoft.com/office/drawing/2014/main" id="{61AD72C7-D51C-4AF3-A8D1-477B3B2A8573}"/>
              </a:ext>
            </a:extLst>
          </p:cNvPr>
          <p:cNvSpPr txBox="1"/>
          <p:nvPr/>
        </p:nvSpPr>
        <p:spPr>
          <a:xfrm>
            <a:off x="7064477" y="6412579"/>
            <a:ext cx="2839344" cy="307777"/>
          </a:xfrm>
          <a:prstGeom prst="rect">
            <a:avLst/>
          </a:prstGeom>
          <a:noFill/>
        </p:spPr>
        <p:txBody>
          <a:bodyPr wrap="square" rtlCol="0">
            <a:spAutoFit/>
          </a:bodyPr>
          <a:lstStyle/>
          <a:p>
            <a:r>
              <a:rPr lang="en-US" altLang="zh-CN" sz="1400" dirty="0"/>
              <a:t>Electric heating circuit</a:t>
            </a:r>
            <a:endParaRPr lang="zh-CN" altLang="en-US" sz="1400" dirty="0"/>
          </a:p>
        </p:txBody>
      </p:sp>
      <p:sp>
        <p:nvSpPr>
          <p:cNvPr id="86" name="文本框 85">
            <a:extLst>
              <a:ext uri="{FF2B5EF4-FFF2-40B4-BE49-F238E27FC236}">
                <a16:creationId xmlns:a16="http://schemas.microsoft.com/office/drawing/2014/main" id="{9897A790-4305-4BED-8FB9-40919EB426DF}"/>
              </a:ext>
            </a:extLst>
          </p:cNvPr>
          <p:cNvSpPr txBox="1"/>
          <p:nvPr/>
        </p:nvSpPr>
        <p:spPr>
          <a:xfrm>
            <a:off x="9284657" y="6412579"/>
            <a:ext cx="2839344" cy="307777"/>
          </a:xfrm>
          <a:prstGeom prst="rect">
            <a:avLst/>
          </a:prstGeom>
          <a:noFill/>
        </p:spPr>
        <p:txBody>
          <a:bodyPr wrap="square" rtlCol="0">
            <a:spAutoFit/>
          </a:bodyPr>
          <a:lstStyle/>
          <a:p>
            <a:r>
              <a:rPr lang="en-US" altLang="zh-CN" sz="1400" dirty="0"/>
              <a:t>De-icing for airplane</a:t>
            </a:r>
            <a:endParaRPr lang="zh-CN" altLang="en-US" sz="1400" dirty="0"/>
          </a:p>
        </p:txBody>
      </p:sp>
      <p:pic>
        <p:nvPicPr>
          <p:cNvPr id="88" name="图片 87">
            <a:extLst>
              <a:ext uri="{FF2B5EF4-FFF2-40B4-BE49-F238E27FC236}">
                <a16:creationId xmlns:a16="http://schemas.microsoft.com/office/drawing/2014/main" id="{68C179D3-BB0D-4DFB-AEE1-4B451571B1CF}"/>
              </a:ext>
            </a:extLst>
          </p:cNvPr>
          <p:cNvPicPr>
            <a:picLocks noChangeAspect="1"/>
          </p:cNvPicPr>
          <p:nvPr/>
        </p:nvPicPr>
        <p:blipFill rotWithShape="1">
          <a:blip r:embed="rId8">
            <a:extLst>
              <a:ext uri="{28A0092B-C50C-407E-A947-70E740481C1C}">
                <a14:useLocalDpi xmlns:a14="http://schemas.microsoft.com/office/drawing/2010/main" val="0"/>
              </a:ext>
            </a:extLst>
          </a:blip>
          <a:srcRect l="19520" t="24583" r="32778" b="36672"/>
          <a:stretch/>
        </p:blipFill>
        <p:spPr>
          <a:xfrm>
            <a:off x="10784362" y="5085092"/>
            <a:ext cx="1233026" cy="1335315"/>
          </a:xfrm>
          <a:prstGeom prst="rect">
            <a:avLst/>
          </a:prstGeom>
        </p:spPr>
      </p:pic>
      <p:sp>
        <p:nvSpPr>
          <p:cNvPr id="89" name="文本框 88">
            <a:extLst>
              <a:ext uri="{FF2B5EF4-FFF2-40B4-BE49-F238E27FC236}">
                <a16:creationId xmlns:a16="http://schemas.microsoft.com/office/drawing/2014/main" id="{6FF8DF30-75DB-4974-A8B6-3685296954BF}"/>
              </a:ext>
            </a:extLst>
          </p:cNvPr>
          <p:cNvSpPr txBox="1"/>
          <p:nvPr/>
        </p:nvSpPr>
        <p:spPr>
          <a:xfrm>
            <a:off x="7058610" y="4602094"/>
            <a:ext cx="4788171"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Related commercial products</a:t>
            </a:r>
            <a:endParaRPr lang="zh-CN" altLang="en-US" dirty="0"/>
          </a:p>
        </p:txBody>
      </p:sp>
    </p:spTree>
    <p:extLst>
      <p:ext uri="{BB962C8B-B14F-4D97-AF65-F5344CB8AC3E}">
        <p14:creationId xmlns:p14="http://schemas.microsoft.com/office/powerpoint/2010/main" val="1232646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158A8C0F-35DE-490F-92AF-9531FB895B22}"/>
              </a:ext>
            </a:extLst>
          </p:cNvPr>
          <p:cNvSpPr>
            <a:spLocks noGrp="1"/>
          </p:cNvSpPr>
          <p:nvPr>
            <p:ph type="title"/>
          </p:nvPr>
        </p:nvSpPr>
        <p:spPr/>
        <p:txBody>
          <a:bodyPr/>
          <a:lstStyle/>
          <a:p>
            <a:r>
              <a:rPr lang="en-GB" altLang="zh-CN" dirty="0">
                <a:solidFill>
                  <a:schemeClr val="accent1">
                    <a:lumMod val="75000"/>
                  </a:schemeClr>
                </a:solidFill>
              </a:rPr>
              <a:t>Spray</a:t>
            </a:r>
            <a:r>
              <a:rPr lang="en-US" altLang="zh-CN" dirty="0" err="1">
                <a:solidFill>
                  <a:schemeClr val="accent1">
                    <a:lumMod val="75000"/>
                  </a:schemeClr>
                </a:solidFill>
              </a:rPr>
              <a:t>ing</a:t>
            </a:r>
            <a:r>
              <a:rPr lang="en-GB" altLang="zh-CN" dirty="0">
                <a:solidFill>
                  <a:schemeClr val="accent1">
                    <a:lumMod val="75000"/>
                  </a:schemeClr>
                </a:solidFill>
              </a:rPr>
              <a:t> for heating film</a:t>
            </a:r>
            <a:endParaRPr lang="zh-CN" altLang="en-US" dirty="0"/>
          </a:p>
        </p:txBody>
      </p:sp>
      <p:pic>
        <p:nvPicPr>
          <p:cNvPr id="4" name="8d45e6c4b8f81674a5ee8f17d9d6bafb">
            <a:hlinkClick r:id="" action="ppaction://media"/>
            <a:extLst>
              <a:ext uri="{FF2B5EF4-FFF2-40B4-BE49-F238E27FC236}">
                <a16:creationId xmlns:a16="http://schemas.microsoft.com/office/drawing/2014/main" id="{2D96BB33-523A-40E5-B5AB-738580771D0C}"/>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7062672" y="142852"/>
            <a:ext cx="3748083" cy="6614266"/>
          </a:xfrm>
          <a:prstGeom prst="rect">
            <a:avLst/>
          </a:prstGeom>
        </p:spPr>
      </p:pic>
    </p:spTree>
    <p:extLst>
      <p:ext uri="{BB962C8B-B14F-4D97-AF65-F5344CB8AC3E}">
        <p14:creationId xmlns:p14="http://schemas.microsoft.com/office/powerpoint/2010/main" val="231285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6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680AF9E-584C-4898-B374-694100D4A13E}"/>
              </a:ext>
            </a:extLst>
          </p:cNvPr>
          <p:cNvSpPr>
            <a:spLocks noGrp="1"/>
          </p:cNvSpPr>
          <p:nvPr>
            <p:ph type="title"/>
          </p:nvPr>
        </p:nvSpPr>
        <p:spPr/>
        <p:txBody>
          <a:bodyPr>
            <a:normAutofit/>
          </a:bodyPr>
          <a:lstStyle/>
          <a:p>
            <a:r>
              <a:rPr lang="en-US" altLang="zh-CN" sz="2800" dirty="0"/>
              <a:t>Prototype of Spraying heating film and tests</a:t>
            </a:r>
            <a:endParaRPr lang="zh-CN" altLang="en-US" sz="2800" dirty="0"/>
          </a:p>
        </p:txBody>
      </p:sp>
      <p:pic>
        <p:nvPicPr>
          <p:cNvPr id="9" name="图片 8">
            <a:extLst>
              <a:ext uri="{FF2B5EF4-FFF2-40B4-BE49-F238E27FC236}">
                <a16:creationId xmlns:a16="http://schemas.microsoft.com/office/drawing/2014/main" id="{98F5B2C6-BF7A-4168-8D95-FAFDDDA5F24F}"/>
              </a:ext>
            </a:extLst>
          </p:cNvPr>
          <p:cNvPicPr>
            <a:picLocks noChangeAspect="1"/>
          </p:cNvPicPr>
          <p:nvPr/>
        </p:nvPicPr>
        <p:blipFill rotWithShape="1">
          <a:blip r:embed="rId2">
            <a:extLst>
              <a:ext uri="{28A0092B-C50C-407E-A947-70E740481C1C}">
                <a14:useLocalDpi xmlns:a14="http://schemas.microsoft.com/office/drawing/2010/main" val="0"/>
              </a:ext>
            </a:extLst>
          </a:blip>
          <a:srcRect l="26593" t="20555" r="41799" b="22639"/>
          <a:stretch/>
        </p:blipFill>
        <p:spPr>
          <a:xfrm>
            <a:off x="240825" y="1599999"/>
            <a:ext cx="954004" cy="2228001"/>
          </a:xfrm>
          <a:prstGeom prst="rect">
            <a:avLst/>
          </a:prstGeom>
        </p:spPr>
      </p:pic>
      <p:pic>
        <p:nvPicPr>
          <p:cNvPr id="11" name="图片 10">
            <a:extLst>
              <a:ext uri="{FF2B5EF4-FFF2-40B4-BE49-F238E27FC236}">
                <a16:creationId xmlns:a16="http://schemas.microsoft.com/office/drawing/2014/main" id="{80A52E47-2DC5-492E-A049-9F02AA0A5863}"/>
              </a:ext>
            </a:extLst>
          </p:cNvPr>
          <p:cNvPicPr>
            <a:picLocks noChangeAspect="1"/>
          </p:cNvPicPr>
          <p:nvPr/>
        </p:nvPicPr>
        <p:blipFill rotWithShape="1">
          <a:blip r:embed="rId3">
            <a:extLst>
              <a:ext uri="{28A0092B-C50C-407E-A947-70E740481C1C}">
                <a14:useLocalDpi xmlns:a14="http://schemas.microsoft.com/office/drawing/2010/main" val="0"/>
              </a:ext>
            </a:extLst>
          </a:blip>
          <a:srcRect b="22141"/>
          <a:stretch/>
        </p:blipFill>
        <p:spPr>
          <a:xfrm>
            <a:off x="1170730" y="2078547"/>
            <a:ext cx="1714500" cy="1734685"/>
          </a:xfrm>
          <a:prstGeom prst="rect">
            <a:avLst/>
          </a:prstGeom>
        </p:spPr>
      </p:pic>
      <p:pic>
        <p:nvPicPr>
          <p:cNvPr id="19" name="图片 18">
            <a:extLst>
              <a:ext uri="{FF2B5EF4-FFF2-40B4-BE49-F238E27FC236}">
                <a16:creationId xmlns:a16="http://schemas.microsoft.com/office/drawing/2014/main" id="{F1C93FE4-CB1B-4B27-B218-68354F30BB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1910" y="1591495"/>
            <a:ext cx="1666303" cy="2221737"/>
          </a:xfrm>
          <a:prstGeom prst="rect">
            <a:avLst/>
          </a:prstGeom>
        </p:spPr>
      </p:pic>
      <p:graphicFrame>
        <p:nvGraphicFramePr>
          <p:cNvPr id="20" name="图表 19">
            <a:extLst>
              <a:ext uri="{FF2B5EF4-FFF2-40B4-BE49-F238E27FC236}">
                <a16:creationId xmlns:a16="http://schemas.microsoft.com/office/drawing/2014/main" id="{24ADB4FD-2117-40BA-AA29-F1D91397BCCD}"/>
              </a:ext>
            </a:extLst>
          </p:cNvPr>
          <p:cNvGraphicFramePr>
            <a:graphicFrameLocks/>
          </p:cNvGraphicFramePr>
          <p:nvPr/>
        </p:nvGraphicFramePr>
        <p:xfrm>
          <a:off x="7277100" y="370840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a:extLst>
              <a:ext uri="{FF2B5EF4-FFF2-40B4-BE49-F238E27FC236}">
                <a16:creationId xmlns:a16="http://schemas.microsoft.com/office/drawing/2014/main" id="{A525D7A8-5B4A-4958-BC3D-A5B64C90E34E}"/>
              </a:ext>
            </a:extLst>
          </p:cNvPr>
          <p:cNvSpPr txBox="1"/>
          <p:nvPr/>
        </p:nvSpPr>
        <p:spPr>
          <a:xfrm>
            <a:off x="8445502" y="6406446"/>
            <a:ext cx="2349498" cy="369332"/>
          </a:xfrm>
          <a:prstGeom prst="rect">
            <a:avLst/>
          </a:prstGeom>
          <a:noFill/>
        </p:spPr>
        <p:txBody>
          <a:bodyPr wrap="square">
            <a:spAutoFit/>
          </a:bodyPr>
          <a:lstStyle/>
          <a:p>
            <a:r>
              <a:rPr lang="en-US" altLang="zh-CN" sz="1800" b="1" kern="0" dirty="0">
                <a:solidFill>
                  <a:srgbClr val="000000"/>
                </a:solidFill>
                <a:effectLst/>
                <a:ea typeface="等线" panose="02010600030101010101" pitchFamily="2" charset="-122"/>
                <a:cs typeface="宋体" panose="02010600030101010101" pitchFamily="2" charset="-122"/>
              </a:rPr>
              <a:t>Power density W/cm2</a:t>
            </a:r>
            <a:endParaRPr lang="zh-CN" altLang="en-US" dirty="0"/>
          </a:p>
        </p:txBody>
      </p:sp>
      <p:sp>
        <p:nvSpPr>
          <p:cNvPr id="24" name="文本框 23">
            <a:extLst>
              <a:ext uri="{FF2B5EF4-FFF2-40B4-BE49-F238E27FC236}">
                <a16:creationId xmlns:a16="http://schemas.microsoft.com/office/drawing/2014/main" id="{E9F1BAD6-808E-4349-8588-7E8F3EED5A88}"/>
              </a:ext>
            </a:extLst>
          </p:cNvPr>
          <p:cNvSpPr txBox="1"/>
          <p:nvPr/>
        </p:nvSpPr>
        <p:spPr>
          <a:xfrm rot="16200000">
            <a:off x="6202066" y="5125876"/>
            <a:ext cx="1882338" cy="369332"/>
          </a:xfrm>
          <a:prstGeom prst="rect">
            <a:avLst/>
          </a:prstGeom>
          <a:noFill/>
        </p:spPr>
        <p:txBody>
          <a:bodyPr wrap="square">
            <a:spAutoFit/>
          </a:bodyPr>
          <a:lstStyle/>
          <a:p>
            <a:r>
              <a:rPr lang="en-US" altLang="zh-CN" sz="1800" b="1" kern="0" dirty="0">
                <a:solidFill>
                  <a:srgbClr val="000000"/>
                </a:solidFill>
                <a:effectLst/>
                <a:ea typeface="等线" panose="02010600030101010101" pitchFamily="2" charset="-122"/>
                <a:cs typeface="宋体" panose="02010600030101010101" pitchFamily="2" charset="-122"/>
              </a:rPr>
              <a:t>Temperature/</a:t>
            </a:r>
            <a:r>
              <a:rPr lang="zh-CN" altLang="en-US" sz="1800" b="1" kern="0" dirty="0">
                <a:solidFill>
                  <a:srgbClr val="000000"/>
                </a:solidFill>
                <a:effectLst/>
                <a:ea typeface="等线" panose="02010600030101010101" pitchFamily="2" charset="-122"/>
                <a:cs typeface="宋体" panose="02010600030101010101" pitchFamily="2" charset="-122"/>
              </a:rPr>
              <a:t>℃</a:t>
            </a:r>
            <a:endParaRPr lang="zh-CN" altLang="en-US" dirty="0"/>
          </a:p>
        </p:txBody>
      </p:sp>
      <p:sp>
        <p:nvSpPr>
          <p:cNvPr id="25" name="文本框 24">
            <a:extLst>
              <a:ext uri="{FF2B5EF4-FFF2-40B4-BE49-F238E27FC236}">
                <a16:creationId xmlns:a16="http://schemas.microsoft.com/office/drawing/2014/main" id="{A2671535-FAFB-42FD-B5C8-7F71048287F9}"/>
              </a:ext>
            </a:extLst>
          </p:cNvPr>
          <p:cNvSpPr txBox="1"/>
          <p:nvPr/>
        </p:nvSpPr>
        <p:spPr>
          <a:xfrm>
            <a:off x="297291" y="3959607"/>
            <a:ext cx="5257706" cy="369332"/>
          </a:xfrm>
          <a:prstGeom prst="rect">
            <a:avLst/>
          </a:prstGeom>
          <a:noFill/>
        </p:spPr>
        <p:txBody>
          <a:bodyPr wrap="square" rtlCol="0">
            <a:spAutoFit/>
          </a:bodyPr>
          <a:lstStyle/>
          <a:p>
            <a:r>
              <a:rPr lang="en-US" altLang="zh-CN" dirty="0"/>
              <a:t>Dimension: L400*D24   Substrate: copper </a:t>
            </a:r>
            <a:endParaRPr lang="zh-CN" altLang="en-US" dirty="0"/>
          </a:p>
        </p:txBody>
      </p:sp>
      <p:graphicFrame>
        <p:nvGraphicFramePr>
          <p:cNvPr id="26" name="表格 26">
            <a:extLst>
              <a:ext uri="{FF2B5EF4-FFF2-40B4-BE49-F238E27FC236}">
                <a16:creationId xmlns:a16="http://schemas.microsoft.com/office/drawing/2014/main" id="{2F4EDD93-CAC1-43C9-B0B0-DA7CFA5CB947}"/>
              </a:ext>
            </a:extLst>
          </p:cNvPr>
          <p:cNvGraphicFramePr>
            <a:graphicFrameLocks noGrp="1"/>
          </p:cNvGraphicFramePr>
          <p:nvPr/>
        </p:nvGraphicFramePr>
        <p:xfrm>
          <a:off x="309604" y="4366072"/>
          <a:ext cx="6064763" cy="2225040"/>
        </p:xfrm>
        <a:graphic>
          <a:graphicData uri="http://schemas.openxmlformats.org/drawingml/2006/table">
            <a:tbl>
              <a:tblPr firstRow="1" bandRow="1">
                <a:tableStyleId>{5C22544A-7EE6-4342-B048-85BDC9FD1C3A}</a:tableStyleId>
              </a:tblPr>
              <a:tblGrid>
                <a:gridCol w="2014074">
                  <a:extLst>
                    <a:ext uri="{9D8B030D-6E8A-4147-A177-3AD203B41FA5}">
                      <a16:colId xmlns:a16="http://schemas.microsoft.com/office/drawing/2014/main" val="2542877336"/>
                    </a:ext>
                  </a:extLst>
                </a:gridCol>
                <a:gridCol w="2029101">
                  <a:extLst>
                    <a:ext uri="{9D8B030D-6E8A-4147-A177-3AD203B41FA5}">
                      <a16:colId xmlns:a16="http://schemas.microsoft.com/office/drawing/2014/main" val="2099882231"/>
                    </a:ext>
                  </a:extLst>
                </a:gridCol>
                <a:gridCol w="2021588">
                  <a:extLst>
                    <a:ext uri="{9D8B030D-6E8A-4147-A177-3AD203B41FA5}">
                      <a16:colId xmlns:a16="http://schemas.microsoft.com/office/drawing/2014/main" val="1550233644"/>
                    </a:ext>
                  </a:extLst>
                </a:gridCol>
              </a:tblGrid>
              <a:tr h="370840">
                <a:tc>
                  <a:txBody>
                    <a:bodyPr/>
                    <a:lstStyle/>
                    <a:p>
                      <a:r>
                        <a:rPr lang="en-US" altLang="zh-CN" dirty="0"/>
                        <a:t>Function</a:t>
                      </a:r>
                      <a:endParaRPr lang="zh-CN" altLang="en-US" dirty="0"/>
                    </a:p>
                  </a:txBody>
                  <a:tcPr/>
                </a:tc>
                <a:tc>
                  <a:txBody>
                    <a:bodyPr/>
                    <a:lstStyle/>
                    <a:p>
                      <a:r>
                        <a:rPr lang="en-US" altLang="zh-CN" dirty="0"/>
                        <a:t>Materials</a:t>
                      </a:r>
                      <a:endParaRPr lang="zh-CN" altLang="en-US" dirty="0"/>
                    </a:p>
                  </a:txBody>
                  <a:tcPr/>
                </a:tc>
                <a:tc>
                  <a:txBody>
                    <a:bodyPr/>
                    <a:lstStyle/>
                    <a:p>
                      <a:r>
                        <a:rPr lang="en-US" altLang="zh-CN" dirty="0" err="1"/>
                        <a:t>Thichness</a:t>
                      </a:r>
                      <a:r>
                        <a:rPr lang="en-US" altLang="zh-CN" dirty="0"/>
                        <a:t>/um</a:t>
                      </a:r>
                      <a:endParaRPr lang="zh-CN" altLang="en-US" dirty="0"/>
                    </a:p>
                  </a:txBody>
                  <a:tcPr/>
                </a:tc>
                <a:extLst>
                  <a:ext uri="{0D108BD9-81ED-4DB2-BD59-A6C34878D82A}">
                    <a16:rowId xmlns:a16="http://schemas.microsoft.com/office/drawing/2014/main" val="2041819876"/>
                  </a:ext>
                </a:extLst>
              </a:tr>
              <a:tr h="370840">
                <a:tc>
                  <a:txBody>
                    <a:bodyPr/>
                    <a:lstStyle/>
                    <a:p>
                      <a:r>
                        <a:rPr lang="en-GB" altLang="zh-CN" sz="1800" dirty="0"/>
                        <a:t>Transition-layer</a:t>
                      </a:r>
                      <a:endParaRPr lang="zh-CN" altLang="en-US" dirty="0"/>
                    </a:p>
                  </a:txBody>
                  <a:tcPr/>
                </a:tc>
                <a:tc>
                  <a:txBody>
                    <a:bodyPr/>
                    <a:lstStyle/>
                    <a:p>
                      <a:r>
                        <a:rPr lang="en-GB" altLang="zh-CN" dirty="0" err="1"/>
                        <a:t>MCrAlY</a:t>
                      </a:r>
                      <a:r>
                        <a:rPr lang="en-GB" altLang="zh-CN" dirty="0"/>
                        <a:t>  alloy</a:t>
                      </a:r>
                      <a:endParaRPr lang="zh-CN" altLang="en-US" dirty="0"/>
                    </a:p>
                  </a:txBody>
                  <a:tcPr/>
                </a:tc>
                <a:tc>
                  <a:txBody>
                    <a:bodyPr/>
                    <a:lstStyle/>
                    <a:p>
                      <a:r>
                        <a:rPr lang="en-US" altLang="zh-CN" dirty="0"/>
                        <a:t>50~100</a:t>
                      </a:r>
                      <a:endParaRPr lang="zh-CN" altLang="en-US" dirty="0"/>
                    </a:p>
                  </a:txBody>
                  <a:tcPr/>
                </a:tc>
                <a:extLst>
                  <a:ext uri="{0D108BD9-81ED-4DB2-BD59-A6C34878D82A}">
                    <a16:rowId xmlns:a16="http://schemas.microsoft.com/office/drawing/2014/main" val="3921313992"/>
                  </a:ext>
                </a:extLst>
              </a:tr>
              <a:tr h="370840">
                <a:tc>
                  <a:txBody>
                    <a:bodyPr/>
                    <a:lstStyle/>
                    <a:p>
                      <a:r>
                        <a:rPr lang="en-US" altLang="zh-CN" dirty="0"/>
                        <a:t>Isolation-layer</a:t>
                      </a:r>
                      <a:endParaRPr lang="zh-CN" altLang="en-US" dirty="0"/>
                    </a:p>
                  </a:txBody>
                  <a:tcPr/>
                </a:tc>
                <a:tc>
                  <a:txBody>
                    <a:bodyPr/>
                    <a:lstStyle/>
                    <a:p>
                      <a:r>
                        <a:rPr lang="en-US" altLang="zh-CN" dirty="0"/>
                        <a:t>Al2O3 </a:t>
                      </a:r>
                      <a:r>
                        <a:rPr lang="en-US" altLang="zh-CN" dirty="0" err="1"/>
                        <a:t>cermic</a:t>
                      </a:r>
                      <a:endParaRPr lang="zh-CN" altLang="en-US" dirty="0"/>
                    </a:p>
                  </a:txBody>
                  <a:tcPr/>
                </a:tc>
                <a:tc>
                  <a:txBody>
                    <a:bodyPr/>
                    <a:lstStyle/>
                    <a:p>
                      <a:r>
                        <a:rPr lang="en-US" altLang="zh-CN" dirty="0"/>
                        <a:t>~150</a:t>
                      </a:r>
                      <a:endParaRPr lang="zh-CN" altLang="en-US" dirty="0"/>
                    </a:p>
                  </a:txBody>
                  <a:tcPr/>
                </a:tc>
                <a:extLst>
                  <a:ext uri="{0D108BD9-81ED-4DB2-BD59-A6C34878D82A}">
                    <a16:rowId xmlns:a16="http://schemas.microsoft.com/office/drawing/2014/main" val="787864768"/>
                  </a:ext>
                </a:extLst>
              </a:tr>
              <a:tr h="370840">
                <a:tc>
                  <a:txBody>
                    <a:bodyPr/>
                    <a:lstStyle/>
                    <a:p>
                      <a:r>
                        <a:rPr lang="en-US" altLang="zh-CN" dirty="0"/>
                        <a:t>Conductivity-layer</a:t>
                      </a:r>
                      <a:endParaRPr lang="zh-CN" altLang="en-US" dirty="0"/>
                    </a:p>
                  </a:txBody>
                  <a:tcPr/>
                </a:tc>
                <a:tc>
                  <a:txBody>
                    <a:bodyPr/>
                    <a:lstStyle/>
                    <a:p>
                      <a:r>
                        <a:rPr lang="en-US" altLang="zh-CN" dirty="0" err="1"/>
                        <a:t>NiCr</a:t>
                      </a:r>
                      <a:r>
                        <a:rPr lang="en-US" altLang="zh-CN" dirty="0"/>
                        <a:t> alloy</a:t>
                      </a:r>
                      <a:endParaRPr lang="zh-CN" altLang="en-US" dirty="0"/>
                    </a:p>
                  </a:txBody>
                  <a:tcPr/>
                </a:tc>
                <a:tc>
                  <a:txBody>
                    <a:bodyPr/>
                    <a:lstStyle/>
                    <a:p>
                      <a:r>
                        <a:rPr lang="en-US" altLang="zh-CN" dirty="0"/>
                        <a:t>~100~200</a:t>
                      </a:r>
                      <a:endParaRPr lang="zh-CN" altLang="en-US" dirty="0"/>
                    </a:p>
                  </a:txBody>
                  <a:tcPr/>
                </a:tc>
                <a:extLst>
                  <a:ext uri="{0D108BD9-81ED-4DB2-BD59-A6C34878D82A}">
                    <a16:rowId xmlns:a16="http://schemas.microsoft.com/office/drawing/2014/main" val="39310534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Isolation-layer</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Al2O3 </a:t>
                      </a:r>
                      <a:r>
                        <a:rPr lang="en-US" altLang="zh-CN" dirty="0" err="1"/>
                        <a:t>cermic</a:t>
                      </a:r>
                      <a:endParaRPr lang="zh-CN" altLang="en-US" dirty="0"/>
                    </a:p>
                  </a:txBody>
                  <a:tcPr/>
                </a:tc>
                <a:tc>
                  <a:txBody>
                    <a:bodyPr/>
                    <a:lstStyle/>
                    <a:p>
                      <a:r>
                        <a:rPr lang="en-US" altLang="zh-CN" dirty="0"/>
                        <a:t>~150</a:t>
                      </a:r>
                      <a:endParaRPr lang="zh-CN" altLang="en-US" dirty="0"/>
                    </a:p>
                  </a:txBody>
                  <a:tcPr/>
                </a:tc>
                <a:extLst>
                  <a:ext uri="{0D108BD9-81ED-4DB2-BD59-A6C34878D82A}">
                    <a16:rowId xmlns:a16="http://schemas.microsoft.com/office/drawing/2014/main" val="3748565561"/>
                  </a:ext>
                </a:extLst>
              </a:tr>
              <a:tr h="370840">
                <a:tc>
                  <a:txBody>
                    <a:bodyPr/>
                    <a:lstStyle/>
                    <a:p>
                      <a:r>
                        <a:rPr lang="en-US" altLang="zh-CN" dirty="0"/>
                        <a:t>Contactor-layer</a:t>
                      </a:r>
                      <a:endParaRPr lang="zh-CN" altLang="en-US" dirty="0"/>
                    </a:p>
                  </a:txBody>
                  <a:tcPr/>
                </a:tc>
                <a:tc>
                  <a:txBody>
                    <a:bodyPr/>
                    <a:lstStyle/>
                    <a:p>
                      <a:r>
                        <a:rPr lang="en-US" altLang="zh-CN" dirty="0"/>
                        <a:t>Copper</a:t>
                      </a:r>
                      <a:endParaRPr lang="zh-CN" altLang="en-US" dirty="0"/>
                    </a:p>
                  </a:txBody>
                  <a:tcPr/>
                </a:tc>
                <a:tc>
                  <a:txBody>
                    <a:bodyPr/>
                    <a:lstStyle/>
                    <a:p>
                      <a:r>
                        <a:rPr lang="en-US" altLang="zh-CN" dirty="0"/>
                        <a:t>~50</a:t>
                      </a:r>
                      <a:endParaRPr lang="zh-CN" altLang="en-US" dirty="0"/>
                    </a:p>
                  </a:txBody>
                  <a:tcPr/>
                </a:tc>
                <a:extLst>
                  <a:ext uri="{0D108BD9-81ED-4DB2-BD59-A6C34878D82A}">
                    <a16:rowId xmlns:a16="http://schemas.microsoft.com/office/drawing/2014/main" val="2425169502"/>
                  </a:ext>
                </a:extLst>
              </a:tr>
            </a:tbl>
          </a:graphicData>
        </a:graphic>
      </p:graphicFrame>
      <p:pic>
        <p:nvPicPr>
          <p:cNvPr id="27" name="图片 26" descr="10.4.32.24 - 远程桌面连接">
            <a:extLst>
              <a:ext uri="{FF2B5EF4-FFF2-40B4-BE49-F238E27FC236}">
                <a16:creationId xmlns:a16="http://schemas.microsoft.com/office/drawing/2014/main" id="{FBA67289-3309-440D-8391-6B0BD53AA84F}"/>
              </a:ext>
            </a:extLst>
          </p:cNvPr>
          <p:cNvPicPr/>
          <p:nvPr/>
        </p:nvPicPr>
        <p:blipFill rotWithShape="1">
          <a:blip r:embed="rId6" cstate="print">
            <a:extLst>
              <a:ext uri="{28A0092B-C50C-407E-A947-70E740481C1C}">
                <a14:useLocalDpi xmlns:a14="http://schemas.microsoft.com/office/drawing/2010/main" val="0"/>
              </a:ext>
            </a:extLst>
          </a:blip>
          <a:srcRect l="17960" t="17066" r="24770" b="9185"/>
          <a:stretch/>
        </p:blipFill>
        <p:spPr bwMode="auto">
          <a:xfrm>
            <a:off x="1218927" y="1643517"/>
            <a:ext cx="1666303" cy="1225158"/>
          </a:xfrm>
          <a:prstGeom prst="rect">
            <a:avLst/>
          </a:prstGeom>
          <a:ln>
            <a:noFill/>
          </a:ln>
          <a:extLst>
            <a:ext uri="{53640926-AAD7-44D8-BBD7-CCE9431645EC}">
              <a14:shadowObscured xmlns:a14="http://schemas.microsoft.com/office/drawing/2010/main"/>
            </a:ext>
          </a:extLst>
        </p:spPr>
      </p:pic>
      <p:pic>
        <p:nvPicPr>
          <p:cNvPr id="4" name="图片 3">
            <a:extLst>
              <a:ext uri="{FF2B5EF4-FFF2-40B4-BE49-F238E27FC236}">
                <a16:creationId xmlns:a16="http://schemas.microsoft.com/office/drawing/2014/main" id="{477105B1-0610-4883-8B4E-BCDFE335C8C7}"/>
              </a:ext>
            </a:extLst>
          </p:cNvPr>
          <p:cNvPicPr>
            <a:picLocks noChangeAspect="1"/>
          </p:cNvPicPr>
          <p:nvPr/>
        </p:nvPicPr>
        <p:blipFill>
          <a:blip r:embed="rId7"/>
          <a:stretch>
            <a:fillRect/>
          </a:stretch>
        </p:blipFill>
        <p:spPr>
          <a:xfrm>
            <a:off x="4648213" y="1191548"/>
            <a:ext cx="3797289" cy="2910173"/>
          </a:xfrm>
          <a:prstGeom prst="rect">
            <a:avLst/>
          </a:prstGeom>
        </p:spPr>
      </p:pic>
      <p:cxnSp>
        <p:nvCxnSpPr>
          <p:cNvPr id="6" name="直接连接符 5">
            <a:extLst>
              <a:ext uri="{FF2B5EF4-FFF2-40B4-BE49-F238E27FC236}">
                <a16:creationId xmlns:a16="http://schemas.microsoft.com/office/drawing/2014/main" id="{16BC9770-C069-458E-99AC-D799EDADB570}"/>
              </a:ext>
            </a:extLst>
          </p:cNvPr>
          <p:cNvCxnSpPr/>
          <p:nvPr/>
        </p:nvCxnSpPr>
        <p:spPr>
          <a:xfrm>
            <a:off x="7692991" y="4733925"/>
            <a:ext cx="4060859"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1" name="直接连接符 20">
            <a:extLst>
              <a:ext uri="{FF2B5EF4-FFF2-40B4-BE49-F238E27FC236}">
                <a16:creationId xmlns:a16="http://schemas.microsoft.com/office/drawing/2014/main" id="{D6F83D9A-C8F3-4C72-B11B-43A4EF846071}"/>
              </a:ext>
            </a:extLst>
          </p:cNvPr>
          <p:cNvCxnSpPr>
            <a:cxnSpLocks/>
          </p:cNvCxnSpPr>
          <p:nvPr/>
        </p:nvCxnSpPr>
        <p:spPr>
          <a:xfrm>
            <a:off x="5341933" y="2077350"/>
            <a:ext cx="2201867" cy="1197"/>
          </a:xfrm>
          <a:prstGeom prst="line">
            <a:avLst/>
          </a:prstGeom>
        </p:spPr>
        <p:style>
          <a:lnRef idx="1">
            <a:schemeClr val="accent2"/>
          </a:lnRef>
          <a:fillRef idx="0">
            <a:schemeClr val="accent2"/>
          </a:fillRef>
          <a:effectRef idx="0">
            <a:schemeClr val="accent2"/>
          </a:effectRef>
          <a:fontRef idx="minor">
            <a:schemeClr val="tx1"/>
          </a:fontRef>
        </p:style>
      </p:cxnSp>
      <p:pic>
        <p:nvPicPr>
          <p:cNvPr id="12" name="图片 11">
            <a:extLst>
              <a:ext uri="{FF2B5EF4-FFF2-40B4-BE49-F238E27FC236}">
                <a16:creationId xmlns:a16="http://schemas.microsoft.com/office/drawing/2014/main" id="{0932D88E-7D7C-40FC-B05D-99414380F636}"/>
              </a:ext>
            </a:extLst>
          </p:cNvPr>
          <p:cNvPicPr>
            <a:picLocks noChangeAspect="1"/>
          </p:cNvPicPr>
          <p:nvPr/>
        </p:nvPicPr>
        <p:blipFill rotWithShape="1">
          <a:blip r:embed="rId8">
            <a:extLst>
              <a:ext uri="{28A0092B-C50C-407E-A947-70E740481C1C}">
                <a14:useLocalDpi xmlns:a14="http://schemas.microsoft.com/office/drawing/2010/main" val="0"/>
              </a:ext>
            </a:extLst>
          </a:blip>
          <a:srcRect t="11111" r="104"/>
          <a:stretch/>
        </p:blipFill>
        <p:spPr>
          <a:xfrm>
            <a:off x="8445502" y="1519767"/>
            <a:ext cx="3212787" cy="2144091"/>
          </a:xfrm>
          <a:prstGeom prst="rect">
            <a:avLst/>
          </a:prstGeom>
        </p:spPr>
      </p:pic>
      <p:sp>
        <p:nvSpPr>
          <p:cNvPr id="14" name="文本框 13">
            <a:extLst>
              <a:ext uri="{FF2B5EF4-FFF2-40B4-BE49-F238E27FC236}">
                <a16:creationId xmlns:a16="http://schemas.microsoft.com/office/drawing/2014/main" id="{5E3FDC45-1326-413E-B48D-61A1BF7143E9}"/>
              </a:ext>
            </a:extLst>
          </p:cNvPr>
          <p:cNvSpPr txBox="1"/>
          <p:nvPr/>
        </p:nvSpPr>
        <p:spPr>
          <a:xfrm>
            <a:off x="297291" y="1084292"/>
            <a:ext cx="4074684" cy="369332"/>
          </a:xfrm>
          <a:prstGeom prst="rect">
            <a:avLst/>
          </a:prstGeom>
          <a:noFill/>
        </p:spPr>
        <p:txBody>
          <a:bodyPr wrap="square" rtlCol="0">
            <a:spAutoFit/>
          </a:bodyPr>
          <a:lstStyle/>
          <a:p>
            <a:r>
              <a:rPr lang="en-US" altLang="zh-CN" dirty="0"/>
              <a:t>Reheating test more than 12 times</a:t>
            </a:r>
            <a:endParaRPr lang="zh-CN" altLang="en-US" dirty="0"/>
          </a:p>
        </p:txBody>
      </p:sp>
      <p:sp>
        <p:nvSpPr>
          <p:cNvPr id="15" name="文本框 14">
            <a:extLst>
              <a:ext uri="{FF2B5EF4-FFF2-40B4-BE49-F238E27FC236}">
                <a16:creationId xmlns:a16="http://schemas.microsoft.com/office/drawing/2014/main" id="{430478EA-A807-4375-AC57-480CA90CB886}"/>
              </a:ext>
            </a:extLst>
          </p:cNvPr>
          <p:cNvSpPr txBox="1"/>
          <p:nvPr/>
        </p:nvSpPr>
        <p:spPr>
          <a:xfrm>
            <a:off x="8432738" y="1098501"/>
            <a:ext cx="3533464" cy="369332"/>
          </a:xfrm>
          <a:prstGeom prst="rect">
            <a:avLst/>
          </a:prstGeom>
          <a:noFill/>
        </p:spPr>
        <p:txBody>
          <a:bodyPr wrap="square" rtlCol="0">
            <a:spAutoFit/>
          </a:bodyPr>
          <a:lstStyle/>
          <a:p>
            <a:r>
              <a:rPr lang="en-US" altLang="zh-CN" dirty="0"/>
              <a:t>Adhesion test in ultrasonic resining</a:t>
            </a:r>
            <a:endParaRPr lang="zh-CN" altLang="en-US" dirty="0"/>
          </a:p>
        </p:txBody>
      </p:sp>
    </p:spTree>
    <p:extLst>
      <p:ext uri="{BB962C8B-B14F-4D97-AF65-F5344CB8AC3E}">
        <p14:creationId xmlns:p14="http://schemas.microsoft.com/office/powerpoint/2010/main" val="3653658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1344" y="6419682"/>
            <a:ext cx="8036093" cy="295466"/>
          </a:xfrm>
          <a:prstGeom prst="rect">
            <a:avLst/>
          </a:prstGeom>
        </p:spPr>
        <p:txBody>
          <a:bodyPr wrap="square">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zh-CN" sz="132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【1】Liu Yu Dong .Modification suggestion of vacuum chamber for the collider ring. 2021/3/25</a:t>
            </a:r>
            <a:endParaRPr kumimoji="1" lang="zh-CN" altLang="en-US" sz="132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1" name="文本框 10"/>
          <p:cNvSpPr txBox="1"/>
          <p:nvPr/>
        </p:nvSpPr>
        <p:spPr>
          <a:xfrm>
            <a:off x="612738" y="2190832"/>
            <a:ext cx="8921787" cy="369332"/>
          </a:xfrm>
          <a:prstGeom prst="rect">
            <a:avLst/>
          </a:prstGeom>
          <a:noFill/>
          <a:ln w="28575">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Strictly control on the coating thickness for impedance source to restrain the instability!【1】</a:t>
            </a:r>
            <a:endParaRPr kumimoji="0" lang="zh-CN" altLang="en-US"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2" name="矩形 11"/>
          <p:cNvSpPr/>
          <p:nvPr/>
        </p:nvSpPr>
        <p:spPr>
          <a:xfrm>
            <a:off x="524198" y="1144612"/>
            <a:ext cx="6626994" cy="806375"/>
          </a:xfrm>
          <a:prstGeom prst="rect">
            <a:avLst/>
          </a:prstGeom>
        </p:spPr>
        <p:txBody>
          <a:bodyPr wrap="square">
            <a:spAutoFit/>
          </a:bodyPr>
          <a:lstStyle/>
          <a:p>
            <a:pPr marL="342900" marR="0" lvl="0" indent="-342900" algn="l" defTabSz="914400" rtl="0" eaLnBrk="1" fontAlgn="auto" latinLnBrk="0" hangingPunct="1">
              <a:lnSpc>
                <a:spcPct val="120000"/>
              </a:lnSpc>
              <a:spcBef>
                <a:spcPts val="0"/>
              </a:spcBef>
              <a:spcAft>
                <a:spcPts val="0"/>
              </a:spcAft>
              <a:buClrTx/>
              <a:buSzTx/>
              <a:buFont typeface="Wingdings" panose="05000000000000000000" pitchFamily="2" charset="2"/>
              <a:buChar char="p"/>
              <a:tabLst/>
              <a:defRPr/>
            </a:pPr>
            <a:r>
              <a:rPr lang="en-US" altLang="zh-CN" sz="2000" b="1" i="1" dirty="0" err="1">
                <a:solidFill>
                  <a:srgbClr val="FF6600"/>
                </a:solidFill>
                <a:latin typeface="微软雅黑" panose="020B0503020204020204" pitchFamily="34" charset="-122"/>
                <a:ea typeface="微软雅黑" panose="020B0503020204020204" pitchFamily="34" charset="-122"/>
              </a:rPr>
              <a:t>Impedence</a:t>
            </a:r>
            <a:endParaRPr kumimoji="0" lang="en-US" altLang="zh-CN" sz="2000" b="1" i="1"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charset="0"/>
                <a:ea typeface="宋体" charset="0"/>
                <a:cs typeface="+mn-cs"/>
              </a:rPr>
              <a:t>       Round pipe of Copper (2~3mm) with NEG coating (200nm)</a:t>
            </a:r>
          </a:p>
        </p:txBody>
      </p:sp>
      <p:sp>
        <p:nvSpPr>
          <p:cNvPr id="13" name="标题 12">
            <a:extLst>
              <a:ext uri="{FF2B5EF4-FFF2-40B4-BE49-F238E27FC236}">
                <a16:creationId xmlns:a16="http://schemas.microsoft.com/office/drawing/2014/main" id="{5F549EAD-6A71-4136-A589-9D6238683BF2}"/>
              </a:ext>
            </a:extLst>
          </p:cNvPr>
          <p:cNvSpPr>
            <a:spLocks noGrp="1"/>
          </p:cNvSpPr>
          <p:nvPr>
            <p:ph type="title"/>
          </p:nvPr>
        </p:nvSpPr>
        <p:spPr>
          <a:xfrm>
            <a:off x="666712" y="142852"/>
            <a:ext cx="11106187" cy="725470"/>
          </a:xfrm>
        </p:spPr>
        <p:txBody>
          <a:bodyPr>
            <a:normAutofit/>
          </a:bodyPr>
          <a:lstStyle/>
          <a:p>
            <a:r>
              <a:rPr lang="en-US" altLang="zh-CN" dirty="0">
                <a:solidFill>
                  <a:schemeClr val="accent1">
                    <a:lumMod val="75000"/>
                  </a:schemeClr>
                </a:solidFill>
              </a:rPr>
              <a:t>NEG coating optimization in EDR</a:t>
            </a:r>
          </a:p>
        </p:txBody>
      </p:sp>
      <p:pic>
        <p:nvPicPr>
          <p:cNvPr id="21" name="图片 20">
            <a:extLst>
              <a:ext uri="{FF2B5EF4-FFF2-40B4-BE49-F238E27FC236}">
                <a16:creationId xmlns:a16="http://schemas.microsoft.com/office/drawing/2014/main" id="{85E87269-7C6B-4F8A-A8B7-93AAD1D70A92}"/>
              </a:ext>
            </a:extLst>
          </p:cNvPr>
          <p:cNvPicPr>
            <a:picLocks noChangeAspect="1"/>
          </p:cNvPicPr>
          <p:nvPr/>
        </p:nvPicPr>
        <p:blipFill>
          <a:blip r:embed="rId2"/>
          <a:stretch>
            <a:fillRect/>
          </a:stretch>
        </p:blipFill>
        <p:spPr>
          <a:xfrm>
            <a:off x="6156972" y="3237836"/>
            <a:ext cx="4320480" cy="3029446"/>
          </a:xfrm>
          <a:prstGeom prst="rect">
            <a:avLst/>
          </a:prstGeom>
        </p:spPr>
      </p:pic>
      <p:pic>
        <p:nvPicPr>
          <p:cNvPr id="23" name="图片 22">
            <a:extLst>
              <a:ext uri="{FF2B5EF4-FFF2-40B4-BE49-F238E27FC236}">
                <a16:creationId xmlns:a16="http://schemas.microsoft.com/office/drawing/2014/main" id="{AFF0452C-ABA4-44CE-8C38-0B817FDE0ACA}"/>
              </a:ext>
            </a:extLst>
          </p:cNvPr>
          <p:cNvPicPr>
            <a:picLocks noChangeAspect="1"/>
          </p:cNvPicPr>
          <p:nvPr/>
        </p:nvPicPr>
        <p:blipFill>
          <a:blip r:embed="rId3"/>
          <a:stretch>
            <a:fillRect/>
          </a:stretch>
        </p:blipFill>
        <p:spPr>
          <a:xfrm>
            <a:off x="1496568" y="3115917"/>
            <a:ext cx="3959372" cy="3029446"/>
          </a:xfrm>
          <a:prstGeom prst="rect">
            <a:avLst/>
          </a:prstGeom>
        </p:spPr>
      </p:pic>
      <p:sp>
        <p:nvSpPr>
          <p:cNvPr id="24" name="矩形 23">
            <a:extLst>
              <a:ext uri="{FF2B5EF4-FFF2-40B4-BE49-F238E27FC236}">
                <a16:creationId xmlns:a16="http://schemas.microsoft.com/office/drawing/2014/main" id="{E9A2CABB-45F1-4EBD-8FC2-EA1C26B91B74}"/>
              </a:ext>
            </a:extLst>
          </p:cNvPr>
          <p:cNvSpPr/>
          <p:nvPr/>
        </p:nvSpPr>
        <p:spPr>
          <a:xfrm>
            <a:off x="524198" y="2908407"/>
            <a:ext cx="6626994" cy="806375"/>
          </a:xfrm>
          <a:prstGeom prst="rect">
            <a:avLst/>
          </a:prstGeom>
        </p:spPr>
        <p:txBody>
          <a:bodyPr wrap="square">
            <a:spAutoFit/>
          </a:bodyPr>
          <a:lstStyle/>
          <a:p>
            <a:pPr marL="342900" marR="0" lvl="0" indent="-342900" algn="l" defTabSz="914400" rtl="0" eaLnBrk="1" fontAlgn="auto" latinLnBrk="0" hangingPunct="1">
              <a:lnSpc>
                <a:spcPct val="120000"/>
              </a:lnSpc>
              <a:spcBef>
                <a:spcPts val="0"/>
              </a:spcBef>
              <a:spcAft>
                <a:spcPts val="0"/>
              </a:spcAft>
              <a:buClrTx/>
              <a:buSzTx/>
              <a:buFont typeface="Wingdings" panose="05000000000000000000" pitchFamily="2" charset="2"/>
              <a:buChar char="p"/>
              <a:tabLst/>
              <a:defRPr/>
            </a:pPr>
            <a:r>
              <a:rPr lang="en-US" altLang="zh-CN" sz="2000" b="1" i="1" dirty="0">
                <a:solidFill>
                  <a:srgbClr val="FF6600"/>
                </a:solidFill>
                <a:latin typeface="微软雅黑" panose="020B0503020204020204" pitchFamily="34" charset="-122"/>
                <a:ea typeface="微软雅黑" panose="020B0503020204020204" pitchFamily="34" charset="-122"/>
              </a:rPr>
              <a:t>Reactivation life-times</a:t>
            </a:r>
            <a:endParaRPr kumimoji="0" lang="en-US" altLang="zh-CN" sz="2000" b="1" i="1"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charset="0"/>
                <a:ea typeface="宋体" charset="0"/>
                <a:cs typeface="+mn-cs"/>
              </a:rPr>
              <a:t>       </a:t>
            </a:r>
          </a:p>
        </p:txBody>
      </p:sp>
      <p:sp>
        <p:nvSpPr>
          <p:cNvPr id="26" name="文本框 25">
            <a:extLst>
              <a:ext uri="{FF2B5EF4-FFF2-40B4-BE49-F238E27FC236}">
                <a16:creationId xmlns:a16="http://schemas.microsoft.com/office/drawing/2014/main" id="{F29B6AA4-3309-4359-8D09-744DE473728A}"/>
              </a:ext>
            </a:extLst>
          </p:cNvPr>
          <p:cNvSpPr txBox="1"/>
          <p:nvPr/>
        </p:nvSpPr>
        <p:spPr>
          <a:xfrm>
            <a:off x="733386" y="6124216"/>
            <a:ext cx="8115973" cy="2769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Problems: 200nm NEG coating, pumping performance (pumping speed and life) rapidly decreased</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灯片编号占位符 4">
            <a:extLst>
              <a:ext uri="{FF2B5EF4-FFF2-40B4-BE49-F238E27FC236}">
                <a16:creationId xmlns:a16="http://schemas.microsoft.com/office/drawing/2014/main" id="{F4F49C3C-A909-410B-8333-6E1F419B4C56}"/>
              </a:ext>
            </a:extLst>
          </p:cNvPr>
          <p:cNvSpPr>
            <a:spLocks noGrp="1"/>
          </p:cNvSpPr>
          <p:nvPr>
            <p:ph type="sldNum" sz="quarter" idx="12"/>
          </p:nvPr>
        </p:nvSpPr>
        <p:spPr>
          <a:xfrm>
            <a:off x="8737600" y="6356351"/>
            <a:ext cx="2844800" cy="365125"/>
          </a:xfrm>
        </p:spPr>
        <p:txBody>
          <a:bodyPr/>
          <a:lstStyle/>
          <a:p>
            <a:fld id="{F15E9139-A00B-4B2A-98A6-095DC08F1345}" type="slidenum">
              <a:rPr lang="zh-CN" altLang="en-US" smtClean="0"/>
              <a:pPr/>
              <a:t>24</a:t>
            </a:fld>
            <a:endParaRPr lang="zh-CN" altLang="en-US"/>
          </a:p>
        </p:txBody>
      </p:sp>
      <p:sp>
        <p:nvSpPr>
          <p:cNvPr id="2" name="文本框 1">
            <a:extLst>
              <a:ext uri="{FF2B5EF4-FFF2-40B4-BE49-F238E27FC236}">
                <a16:creationId xmlns:a16="http://schemas.microsoft.com/office/drawing/2014/main" id="{B7F1E042-F41A-4F48-ABB1-E67F3012158D}"/>
              </a:ext>
            </a:extLst>
          </p:cNvPr>
          <p:cNvSpPr txBox="1"/>
          <p:nvPr/>
        </p:nvSpPr>
        <p:spPr>
          <a:xfrm>
            <a:off x="8965096" y="4999383"/>
            <a:ext cx="755374" cy="369332"/>
          </a:xfrm>
          <a:prstGeom prst="rect">
            <a:avLst/>
          </a:prstGeom>
          <a:noFill/>
        </p:spPr>
        <p:txBody>
          <a:bodyPr wrap="square" rtlCol="0">
            <a:spAutoFit/>
          </a:bodyPr>
          <a:lstStyle/>
          <a:p>
            <a:r>
              <a:rPr lang="en-US" altLang="zh-CN" dirty="0"/>
              <a:t>1um</a:t>
            </a:r>
            <a:endParaRPr lang="zh-CN" altLang="en-US" dirty="0"/>
          </a:p>
        </p:txBody>
      </p:sp>
    </p:spTree>
    <p:extLst>
      <p:ext uri="{BB962C8B-B14F-4D97-AF65-F5344CB8AC3E}">
        <p14:creationId xmlns:p14="http://schemas.microsoft.com/office/powerpoint/2010/main" val="1400006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大括号 8"/>
          <p:cNvSpPr/>
          <p:nvPr/>
        </p:nvSpPr>
        <p:spPr>
          <a:xfrm>
            <a:off x="3014003" y="3164952"/>
            <a:ext cx="949062" cy="1487105"/>
          </a:xfrm>
          <a:prstGeom prst="leftBrace">
            <a:avLst/>
          </a:prstGeom>
          <a:ln w="28575">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w="18000">
                <a:solidFill>
                  <a:srgbClr val="C0504D">
                    <a:satMod val="140000"/>
                  </a:srgbClr>
                </a:solidFill>
                <a:prstDash val="solid"/>
                <a:miter lim="800000"/>
              </a:ln>
              <a:noFill/>
              <a:effectLst>
                <a:outerShdw blurRad="25500" dist="23000" dir="7020000" algn="tl">
                  <a:srgbClr val="000000">
                    <a:alpha val="50000"/>
                  </a:srgbClr>
                </a:outerShdw>
              </a:effectLst>
              <a:uLnTx/>
              <a:uFillTx/>
              <a:latin typeface="Calibri"/>
              <a:ea typeface="宋体" panose="02010600030101010101" pitchFamily="2" charset="-122"/>
              <a:cs typeface="+mn-cs"/>
            </a:endParaRPr>
          </a:p>
        </p:txBody>
      </p:sp>
      <p:sp>
        <p:nvSpPr>
          <p:cNvPr id="3" name="标题 2"/>
          <p:cNvSpPr>
            <a:spLocks noGrp="1"/>
          </p:cNvSpPr>
          <p:nvPr>
            <p:ph type="title"/>
          </p:nvPr>
        </p:nvSpPr>
        <p:spPr/>
        <p:txBody>
          <a:bodyPr>
            <a:normAutofit/>
          </a:bodyPr>
          <a:lstStyle/>
          <a:p>
            <a:r>
              <a:rPr lang="en-US" altLang="zh-CN" dirty="0">
                <a:solidFill>
                  <a:schemeClr val="accent1">
                    <a:lumMod val="75000"/>
                  </a:schemeClr>
                </a:solidFill>
              </a:rPr>
              <a:t>NEG coating optimization _ Next step</a:t>
            </a:r>
            <a:endParaRPr lang="zh-CN" altLang="en-US" dirty="0">
              <a:solidFill>
                <a:schemeClr val="accent1">
                  <a:lumMod val="75000"/>
                </a:schemeClr>
              </a:solidFill>
            </a:endParaRPr>
          </a:p>
        </p:txBody>
      </p:sp>
      <p:sp>
        <p:nvSpPr>
          <p:cNvPr id="4" name="矩形 3"/>
          <p:cNvSpPr/>
          <p:nvPr/>
        </p:nvSpPr>
        <p:spPr>
          <a:xfrm>
            <a:off x="3807227" y="2848020"/>
            <a:ext cx="2209800" cy="400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Add </a:t>
            </a:r>
            <a:r>
              <a:rPr kumimoji="0" lang="zh-CN" altLang="en-US" sz="1800" b="0"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 </a:t>
            </a:r>
            <a:r>
              <a:rPr lang="en-US" altLang="zh-CN" b="1" dirty="0">
                <a:solidFill>
                  <a:srgbClr val="C00000"/>
                </a:solidFill>
                <a:latin typeface="Calisto MT" pitchFamily="18" charset="0"/>
                <a:ea typeface="黑体" pitchFamily="49" charset="-122"/>
              </a:rPr>
              <a:t>Pd</a:t>
            </a:r>
            <a:r>
              <a:rPr lang="zh-CN" altLang="en-US" b="1" dirty="0">
                <a:solidFill>
                  <a:srgbClr val="C00000"/>
                </a:solidFill>
                <a:latin typeface="Calisto MT" pitchFamily="18" charset="0"/>
                <a:ea typeface="黑体" pitchFamily="49" charset="-122"/>
              </a:rPr>
              <a:t>、</a:t>
            </a:r>
            <a:r>
              <a:rPr lang="en-US" altLang="zh-CN" b="1" dirty="0">
                <a:solidFill>
                  <a:srgbClr val="C00000"/>
                </a:solidFill>
                <a:latin typeface="Calisto MT" pitchFamily="18" charset="0"/>
                <a:ea typeface="黑体" pitchFamily="49" charset="-122"/>
              </a:rPr>
              <a:t>C</a:t>
            </a:r>
            <a:r>
              <a:rPr kumimoji="0" lang="en-US" altLang="zh-CN" sz="1800" b="1" i="0" u="none" strike="noStrike" kern="1200" cap="none" spc="0" normalizeH="0" baseline="0" noProof="0" dirty="0">
                <a:ln>
                  <a:noFill/>
                </a:ln>
                <a:solidFill>
                  <a:srgbClr val="C00000"/>
                </a:solidFill>
                <a:effectLst/>
                <a:uLnTx/>
                <a:uFillTx/>
                <a:latin typeface="Calisto MT" pitchFamily="18" charset="0"/>
                <a:ea typeface="黑体" pitchFamily="49" charset="-122"/>
                <a:cs typeface="+mn-cs"/>
              </a:rPr>
              <a:t>u</a:t>
            </a:r>
            <a:r>
              <a:rPr kumimoji="0" lang="zh-CN" altLang="en-US" sz="1800" b="1" i="0" u="none" strike="noStrike" kern="1200" cap="none" spc="0" normalizeH="0" baseline="0" noProof="0" dirty="0">
                <a:ln>
                  <a:noFill/>
                </a:ln>
                <a:solidFill>
                  <a:srgbClr val="C00000"/>
                </a:solidFill>
                <a:effectLst/>
                <a:uLnTx/>
                <a:uFillTx/>
                <a:latin typeface="Calisto MT" pitchFamily="18" charset="0"/>
                <a:ea typeface="黑体" pitchFamily="49" charset="-122"/>
                <a:cs typeface="+mn-cs"/>
              </a:rPr>
              <a:t>、</a:t>
            </a:r>
            <a:r>
              <a:rPr kumimoji="0" lang="en-US" altLang="zh-CN" sz="1800" b="1" i="0" u="none" strike="noStrike" kern="1200" cap="none" spc="0" normalizeH="0" baseline="0" noProof="0" dirty="0">
                <a:ln>
                  <a:noFill/>
                </a:ln>
                <a:solidFill>
                  <a:srgbClr val="C00000"/>
                </a:solidFill>
                <a:effectLst/>
                <a:uLnTx/>
                <a:uFillTx/>
                <a:latin typeface="Calisto MT" pitchFamily="18" charset="0"/>
                <a:ea typeface="黑体" pitchFamily="49" charset="-122"/>
                <a:cs typeface="+mn-cs"/>
              </a:rPr>
              <a:t>Ag </a:t>
            </a:r>
            <a:endParaRPr kumimoji="0" lang="zh-CN" altLang="en-US" sz="1800" b="0" i="0" u="none" strike="noStrike" kern="1200" cap="none" spc="0" normalizeH="0" baseline="0" noProof="0" dirty="0">
              <a:ln>
                <a:noFill/>
              </a:ln>
              <a:solidFill>
                <a:srgbClr val="C00000"/>
              </a:solidFill>
              <a:effectLst/>
              <a:uLnTx/>
              <a:uFillTx/>
              <a:latin typeface="Calisto MT" pitchFamily="18" charset="0"/>
              <a:ea typeface="宋体" panose="02010600030101010101" pitchFamily="2" charset="-122"/>
              <a:cs typeface="+mn-cs"/>
            </a:endParaRPr>
          </a:p>
        </p:txBody>
      </p:sp>
      <p:sp>
        <p:nvSpPr>
          <p:cNvPr id="39" name="矩形 38"/>
          <p:cNvSpPr/>
          <p:nvPr/>
        </p:nvSpPr>
        <p:spPr>
          <a:xfrm>
            <a:off x="3899412" y="4525750"/>
            <a:ext cx="2209800" cy="6558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DCMS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zh-CN"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Direct Current Magnet Sputtering</a:t>
            </a:r>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42" name="Picture 2" descr="C:\Users\yuche\AppData\Local\Microsoft\Windows\INetCache\Content.Word\新建 Microsoft PowerPoint 演示文稿.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8506" y="1964013"/>
            <a:ext cx="2209800" cy="4462370"/>
          </a:xfrm>
          <a:prstGeom prst="rect">
            <a:avLst/>
          </a:prstGeom>
          <a:noFill/>
          <a:ln>
            <a:noFill/>
          </a:ln>
        </p:spPr>
      </p:pic>
      <p:sp>
        <p:nvSpPr>
          <p:cNvPr id="10" name="TextBox 9"/>
          <p:cNvSpPr txBox="1"/>
          <p:nvPr/>
        </p:nvSpPr>
        <p:spPr>
          <a:xfrm>
            <a:off x="666712" y="1131083"/>
            <a:ext cx="10901896" cy="40011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n"/>
              <a:tabLst/>
              <a:defRPr/>
            </a:pPr>
            <a:r>
              <a:rPr lang="en-US" altLang="zh-CN" sz="2000" b="0" i="0" dirty="0">
                <a:solidFill>
                  <a:srgbClr val="24292F"/>
                </a:solidFill>
                <a:effectLst/>
                <a:latin typeface="Noto Sans SC"/>
              </a:rPr>
              <a:t>Multilayer NEG coating: improve lifetimes, conductivity.</a:t>
            </a:r>
            <a:endParaRPr kumimoji="0" lang="zh-CN" altLang="en-US" sz="2000" b="0" i="0" u="none" strike="noStrike" kern="1200" cap="none" spc="0" normalizeH="0" baseline="0" noProof="0" dirty="0">
              <a:ln>
                <a:noFill/>
              </a:ln>
              <a:solidFill>
                <a:srgbClr val="7030A0"/>
              </a:solidFill>
              <a:effectLst/>
              <a:uLnTx/>
              <a:uFillTx/>
              <a:latin typeface="黑体" pitchFamily="49" charset="-122"/>
              <a:ea typeface="黑体" pitchFamily="49" charset="-122"/>
              <a:cs typeface="+mn-cs"/>
            </a:endParaRPr>
          </a:p>
        </p:txBody>
      </p:sp>
      <p:pic>
        <p:nvPicPr>
          <p:cNvPr id="4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0039" y="3340971"/>
            <a:ext cx="1264175" cy="110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组合 44"/>
          <p:cNvGrpSpPr/>
          <p:nvPr/>
        </p:nvGrpSpPr>
        <p:grpSpPr>
          <a:xfrm>
            <a:off x="728002" y="3057010"/>
            <a:ext cx="2590800" cy="1670977"/>
            <a:chOff x="6276475" y="2088411"/>
            <a:chExt cx="2303110" cy="1972745"/>
          </a:xfrm>
        </p:grpSpPr>
        <p:sp>
          <p:nvSpPr>
            <p:cNvPr id="46" name="矩形 45"/>
            <p:cNvSpPr/>
            <p:nvPr/>
          </p:nvSpPr>
          <p:spPr>
            <a:xfrm>
              <a:off x="6279415" y="3283775"/>
              <a:ext cx="2300170" cy="7773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chamber</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47" name="矩形 46"/>
            <p:cNvSpPr/>
            <p:nvPr/>
          </p:nvSpPr>
          <p:spPr>
            <a:xfrm>
              <a:off x="6279415" y="2841956"/>
              <a:ext cx="2300170" cy="507781"/>
            </a:xfrm>
            <a:prstGeom prst="rect">
              <a:avLst/>
            </a:prstGeom>
            <a:solidFill>
              <a:schemeClr val="accent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 name="矩形 47"/>
            <p:cNvSpPr/>
            <p:nvPr/>
          </p:nvSpPr>
          <p:spPr>
            <a:xfrm>
              <a:off x="6276475" y="2754566"/>
              <a:ext cx="2303110" cy="147922"/>
            </a:xfrm>
            <a:prstGeom prst="rect">
              <a:avLst/>
            </a:prstGeom>
            <a:solidFill>
              <a:srgbClr val="00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9" name="TextBox 48"/>
            <p:cNvSpPr txBox="1"/>
            <p:nvPr/>
          </p:nvSpPr>
          <p:spPr>
            <a:xfrm>
              <a:off x="6400799" y="2088411"/>
              <a:ext cx="2178785" cy="763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rPr>
                <a:t>Pd</a:t>
              </a:r>
              <a:r>
                <a:rPr kumimoji="0" lang="zh-CN" altLang="en-US"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rPr>
                <a:t>、</a:t>
              </a:r>
              <a:r>
                <a:rPr lang="en-US" altLang="zh-CN" b="1" dirty="0">
                  <a:solidFill>
                    <a:srgbClr val="F79646"/>
                  </a:solidFill>
                  <a:latin typeface="Calisto MT" pitchFamily="18" charset="0"/>
                  <a:ea typeface="黑体" pitchFamily="49" charset="-122"/>
                </a:rPr>
                <a:t>C</a:t>
              </a:r>
              <a:r>
                <a:rPr kumimoji="0" lang="en-US" altLang="zh-CN"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rPr>
                <a:t>u</a:t>
              </a:r>
              <a:r>
                <a:rPr kumimoji="0" lang="zh-CN" altLang="en-US"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rPr>
                <a:t>、</a:t>
              </a:r>
              <a:r>
                <a:rPr kumimoji="0" lang="en-US" altLang="zh-CN"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rPr>
                <a:t>Ag 20~50nm [2]</a:t>
              </a:r>
              <a:endParaRPr kumimoji="0" lang="zh-CN" altLang="en-US" sz="1800" b="1" i="0" u="none" strike="noStrike" kern="1200" cap="none" spc="0" normalizeH="0" baseline="0" noProof="0" dirty="0">
                <a:ln>
                  <a:noFill/>
                </a:ln>
                <a:solidFill>
                  <a:srgbClr val="F79646"/>
                </a:solidFill>
                <a:effectLst/>
                <a:uLnTx/>
                <a:uFillTx/>
                <a:latin typeface="Calisto MT" pitchFamily="18" charset="0"/>
                <a:ea typeface="黑体" pitchFamily="49" charset="-122"/>
                <a:cs typeface="+mn-cs"/>
              </a:endParaRPr>
            </a:p>
          </p:txBody>
        </p:sp>
        <mc:AlternateContent xmlns:mc="http://schemas.openxmlformats.org/markup-compatibility/2006" xmlns:a14="http://schemas.microsoft.com/office/drawing/2010/main">
          <mc:Choice Requires="a14">
            <p:sp>
              <p:nvSpPr>
                <p:cNvPr id="50" name="TextBox 49"/>
                <p:cNvSpPr txBox="1"/>
                <p:nvPr/>
              </p:nvSpPr>
              <p:spPr>
                <a:xfrm>
                  <a:off x="6279416" y="2914443"/>
                  <a:ext cx="230016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white"/>
                      </a:solidFill>
                      <a:effectLst/>
                      <a:uLnTx/>
                      <a:uFillTx/>
                      <a:latin typeface="Calisto MT" pitchFamily="18" charset="0"/>
                      <a:ea typeface="黑体" pitchFamily="49" charset="-122"/>
                      <a:cs typeface="+mn-cs"/>
                    </a:rPr>
                    <a:t>TiZrV </a:t>
                  </a:r>
                  <a:r>
                    <a:rPr kumimoji="0" lang="zh-CN" altLang="en-US" sz="1800" b="1" i="0" u="none" strike="noStrike" kern="1200" cap="none" spc="0" normalizeH="0" baseline="0" noProof="0" dirty="0">
                      <a:ln>
                        <a:noFill/>
                      </a:ln>
                      <a:solidFill>
                        <a:prstClr val="white"/>
                      </a:solidFill>
                      <a:effectLst/>
                      <a:uLnTx/>
                      <a:uFillTx/>
                      <a:latin typeface="Calisto MT" pitchFamily="18" charset="0"/>
                      <a:ea typeface="黑体" pitchFamily="49" charset="-122"/>
                      <a:cs typeface="+mn-cs"/>
                    </a:rPr>
                    <a:t>（</a:t>
                  </a:r>
                  <a:r>
                    <a:rPr kumimoji="0" lang="en-US" altLang="zh-CN" sz="1800" b="1" i="0" u="none" strike="noStrike" kern="1200" cap="none" spc="0" normalizeH="0" baseline="0" noProof="0" dirty="0" err="1">
                      <a:ln>
                        <a:noFill/>
                      </a:ln>
                      <a:solidFill>
                        <a:prstClr val="white"/>
                      </a:solidFill>
                      <a:effectLst/>
                      <a:uLnTx/>
                      <a:uFillTx/>
                      <a:latin typeface="Calisto MT" pitchFamily="18" charset="0"/>
                      <a:ea typeface="黑体" pitchFamily="49" charset="-122"/>
                      <a:cs typeface="+mn-cs"/>
                    </a:rPr>
                    <a:t>Hf</a:t>
                  </a:r>
                  <a:r>
                    <a:rPr kumimoji="0" lang="zh-CN" altLang="en-US" sz="1800" b="1" i="0" u="none" strike="noStrike" kern="1200" cap="none" spc="0" normalizeH="0" baseline="0" noProof="0" dirty="0">
                      <a:ln>
                        <a:noFill/>
                      </a:ln>
                      <a:solidFill>
                        <a:prstClr val="white"/>
                      </a:solidFill>
                      <a:effectLst/>
                      <a:uLnTx/>
                      <a:uFillTx/>
                      <a:latin typeface="Calisto MT" pitchFamily="18" charset="0"/>
                      <a:ea typeface="黑体" pitchFamily="49" charset="-122"/>
                      <a:cs typeface="+mn-cs"/>
                    </a:rPr>
                    <a:t>）</a:t>
                  </a:r>
                  <a:r>
                    <a:rPr kumimoji="0" lang="en-US" altLang="zh-CN" sz="1800" b="1"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~0.2</a:t>
                  </a:r>
                  <a14:m>
                    <m:oMath xmlns:m="http://schemas.openxmlformats.org/officeDocument/2006/math">
                      <m:r>
                        <a:rPr kumimoji="0" lang="zh-CN" altLang="en-US" sz="1800" b="1" i="1" u="none" strike="noStrike" kern="1200" cap="none" spc="0" normalizeH="0" baseline="0" noProof="0">
                          <a:ln>
                            <a:noFill/>
                          </a:ln>
                          <a:solidFill>
                            <a:prstClr val="white"/>
                          </a:solidFill>
                          <a:effectLst/>
                          <a:uLnTx/>
                          <a:uFillTx/>
                          <a:latin typeface="Cambria Math"/>
                          <a:cs typeface="+mn-cs"/>
                        </a:rPr>
                        <m:t>𝝁</m:t>
                      </m:r>
                      <m:r>
                        <a:rPr kumimoji="0" lang="en-US" altLang="zh-CN" sz="1800" b="1" i="1" u="none" strike="noStrike" kern="1200" cap="none" spc="0" normalizeH="0" baseline="0" noProof="0">
                          <a:ln>
                            <a:noFill/>
                          </a:ln>
                          <a:solidFill>
                            <a:prstClr val="white"/>
                          </a:solidFill>
                          <a:effectLst/>
                          <a:uLnTx/>
                          <a:uFillTx/>
                          <a:latin typeface="Cambria Math"/>
                          <a:cs typeface="+mn-cs"/>
                        </a:rPr>
                        <m:t>𝒎</m:t>
                      </m:r>
                    </m:oMath>
                  </a14:m>
                  <a:endParaRPr kumimoji="0" lang="zh-CN" altLang="en-US" sz="1800" b="1"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6279416" y="2914443"/>
                  <a:ext cx="2300169" cy="369332"/>
                </a:xfrm>
                <a:prstGeom prst="rect">
                  <a:avLst/>
                </a:prstGeom>
                <a:blipFill>
                  <a:blip r:embed="rId6"/>
                  <a:stretch>
                    <a:fillRect t="-13115" b="-26230"/>
                  </a:stretch>
                </a:blipFill>
              </p:spPr>
              <p:txBody>
                <a:bodyPr/>
                <a:lstStyle/>
                <a:p>
                  <a:r>
                    <a:rPr lang="zh-CN" altLang="en-US">
                      <a:noFill/>
                    </a:rPr>
                    <a:t> </a:t>
                  </a:r>
                </a:p>
              </p:txBody>
            </p:sp>
          </mc:Fallback>
        </mc:AlternateContent>
      </p:grpSp>
      <p:pic>
        <p:nvPicPr>
          <p:cNvPr id="19" name="图片 18">
            <a:extLst>
              <a:ext uri="{FF2B5EF4-FFF2-40B4-BE49-F238E27FC236}">
                <a16:creationId xmlns:a16="http://schemas.microsoft.com/office/drawing/2014/main" id="{DF71164A-C722-4C87-BEF3-461141D01D32}"/>
              </a:ext>
            </a:extLst>
          </p:cNvPr>
          <p:cNvPicPr>
            <a:picLocks noChangeAspect="1"/>
          </p:cNvPicPr>
          <p:nvPr/>
        </p:nvPicPr>
        <p:blipFill>
          <a:blip r:embed="rId7"/>
          <a:stretch>
            <a:fillRect/>
          </a:stretch>
        </p:blipFill>
        <p:spPr>
          <a:xfrm>
            <a:off x="8515689" y="1566641"/>
            <a:ext cx="3288622" cy="2523826"/>
          </a:xfrm>
          <a:prstGeom prst="rect">
            <a:avLst/>
          </a:prstGeom>
        </p:spPr>
      </p:pic>
      <p:pic>
        <p:nvPicPr>
          <p:cNvPr id="20" name="图片 19">
            <a:extLst>
              <a:ext uri="{FF2B5EF4-FFF2-40B4-BE49-F238E27FC236}">
                <a16:creationId xmlns:a16="http://schemas.microsoft.com/office/drawing/2014/main" id="{46A6732E-C559-48EE-8D21-4A54545CBD74}"/>
              </a:ext>
            </a:extLst>
          </p:cNvPr>
          <p:cNvPicPr>
            <a:picLocks noChangeAspect="1"/>
          </p:cNvPicPr>
          <p:nvPr/>
        </p:nvPicPr>
        <p:blipFill>
          <a:blip r:embed="rId8"/>
          <a:stretch>
            <a:fillRect/>
          </a:stretch>
        </p:blipFill>
        <p:spPr>
          <a:xfrm>
            <a:off x="8523268" y="3853200"/>
            <a:ext cx="3352935" cy="2573183"/>
          </a:xfrm>
          <a:prstGeom prst="rect">
            <a:avLst/>
          </a:prstGeom>
        </p:spPr>
      </p:pic>
      <p:sp>
        <p:nvSpPr>
          <p:cNvPr id="25" name="灯片编号占位符 4">
            <a:extLst>
              <a:ext uri="{FF2B5EF4-FFF2-40B4-BE49-F238E27FC236}">
                <a16:creationId xmlns:a16="http://schemas.microsoft.com/office/drawing/2014/main" id="{CCDACB69-73E2-41D8-9BBE-29B1C83AE1B8}"/>
              </a:ext>
            </a:extLst>
          </p:cNvPr>
          <p:cNvSpPr>
            <a:spLocks noGrp="1"/>
          </p:cNvSpPr>
          <p:nvPr>
            <p:ph type="sldNum" sz="quarter" idx="12"/>
          </p:nvPr>
        </p:nvSpPr>
        <p:spPr>
          <a:xfrm>
            <a:off x="8737600" y="6356351"/>
            <a:ext cx="2844800" cy="365125"/>
          </a:xfrm>
        </p:spPr>
        <p:txBody>
          <a:bodyPr/>
          <a:lstStyle/>
          <a:p>
            <a:fld id="{F15E9139-A00B-4B2A-98A6-095DC08F1345}" type="slidenum">
              <a:rPr lang="zh-CN" altLang="en-US" smtClean="0"/>
              <a:pPr/>
              <a:t>25</a:t>
            </a:fld>
            <a:endParaRPr lang="zh-CN" altLang="en-US"/>
          </a:p>
        </p:txBody>
      </p:sp>
      <p:sp>
        <p:nvSpPr>
          <p:cNvPr id="21" name="文本框 20">
            <a:extLst>
              <a:ext uri="{FF2B5EF4-FFF2-40B4-BE49-F238E27FC236}">
                <a16:creationId xmlns:a16="http://schemas.microsoft.com/office/drawing/2014/main" id="{A9C83562-A3D0-4ABA-9887-5F619B995C53}"/>
              </a:ext>
            </a:extLst>
          </p:cNvPr>
          <p:cNvSpPr txBox="1"/>
          <p:nvPr/>
        </p:nvSpPr>
        <p:spPr>
          <a:xfrm>
            <a:off x="224436" y="5873356"/>
            <a:ext cx="6094070" cy="738664"/>
          </a:xfrm>
          <a:prstGeom prst="rect">
            <a:avLst/>
          </a:prstGeom>
          <a:noFill/>
        </p:spPr>
        <p:txBody>
          <a:bodyPr wrap="square">
            <a:spAutoFit/>
          </a:bodyPr>
          <a:lstStyle/>
          <a:p>
            <a:r>
              <a:rPr lang="en-US" altLang="zh-CN" sz="1050" dirty="0">
                <a:latin typeface="Segoe UI" panose="020B0502040204020203" pitchFamily="34" charset="0"/>
              </a:rPr>
              <a:t>[1] C. </a:t>
            </a:r>
            <a:r>
              <a:rPr lang="en-US" altLang="zh-CN" sz="1050" dirty="0" err="1">
                <a:latin typeface="Segoe UI" panose="020B0502040204020203" pitchFamily="34" charset="0"/>
              </a:rPr>
              <a:t>Benvenuti</a:t>
            </a:r>
            <a:r>
              <a:rPr lang="en-US" altLang="zh-CN" sz="1050" dirty="0">
                <a:latin typeface="Segoe UI" panose="020B0502040204020203" pitchFamily="34" charset="0"/>
              </a:rPr>
              <a:t>, P. </a:t>
            </a:r>
            <a:r>
              <a:rPr lang="en-US" altLang="zh-CN" sz="1050" dirty="0" err="1">
                <a:latin typeface="Segoe UI" panose="020B0502040204020203" pitchFamily="34" charset="0"/>
              </a:rPr>
              <a:t>Chiggiato</a:t>
            </a:r>
            <a:r>
              <a:rPr lang="en-US" altLang="zh-CN" sz="1050" dirty="0">
                <a:latin typeface="Segoe UI" panose="020B0502040204020203" pitchFamily="34" charset="0"/>
              </a:rPr>
              <a:t>, F. </a:t>
            </a:r>
            <a:r>
              <a:rPr lang="en-US" altLang="zh-CN" sz="1050" dirty="0" err="1">
                <a:latin typeface="Segoe UI" panose="020B0502040204020203" pitchFamily="34" charset="0"/>
              </a:rPr>
              <a:t>Cicoira</a:t>
            </a:r>
            <a:r>
              <a:rPr lang="en-US" altLang="zh-CN" sz="1050" dirty="0">
                <a:latin typeface="Segoe UI" panose="020B0502040204020203" pitchFamily="34" charset="0"/>
              </a:rPr>
              <a:t>, Y. </a:t>
            </a:r>
            <a:r>
              <a:rPr lang="en-US" altLang="zh-CN" sz="1050" dirty="0" err="1">
                <a:latin typeface="Segoe UI" panose="020B0502040204020203" pitchFamily="34" charset="0"/>
              </a:rPr>
              <a:t>L’Aminot</a:t>
            </a:r>
            <a:r>
              <a:rPr lang="en-US" altLang="zh-CN" sz="1050" dirty="0">
                <a:latin typeface="Segoe UI" panose="020B0502040204020203" pitchFamily="34" charset="0"/>
              </a:rPr>
              <a:t>, V. </a:t>
            </a:r>
            <a:r>
              <a:rPr lang="en-US" altLang="zh-CN" sz="1050" dirty="0" err="1">
                <a:latin typeface="Segoe UI" panose="020B0502040204020203" pitchFamily="34" charset="0"/>
              </a:rPr>
              <a:t>Ruzinov</a:t>
            </a:r>
            <a:r>
              <a:rPr lang="en-US" altLang="zh-CN" sz="1050" dirty="0">
                <a:latin typeface="Segoe UI" panose="020B0502040204020203" pitchFamily="34" charset="0"/>
              </a:rPr>
              <a:t>, Vacuum properties of pallium thin film coatings, Vacuum 73 (2004) 139–144.</a:t>
            </a:r>
          </a:p>
          <a:p>
            <a:r>
              <a:rPr lang="en-US" altLang="zh-CN" sz="1050" dirty="0">
                <a:latin typeface="Segoe UI" panose="020B0502040204020203" pitchFamily="34" charset="0"/>
              </a:rPr>
              <a:t>[2] JIN X, TANIMOTO Y, UCHIYAMA T, et al. Synchrotron radiation-stimulated desorption from Pd or Pd/</a:t>
            </a:r>
            <a:r>
              <a:rPr lang="en-US" altLang="zh-CN" sz="1050" dirty="0" err="1">
                <a:latin typeface="Segoe UI" panose="020B0502040204020203" pitchFamily="34" charset="0"/>
              </a:rPr>
              <a:t>TiZrV</a:t>
            </a:r>
            <a:r>
              <a:rPr lang="en-US" altLang="zh-CN" sz="1050" dirty="0">
                <a:latin typeface="Segoe UI" panose="020B0502040204020203" pitchFamily="34" charset="0"/>
              </a:rPr>
              <a:t> coated copper tubes [J]. Vacuum, 2021, 192(110445.</a:t>
            </a:r>
          </a:p>
        </p:txBody>
      </p:sp>
      <p:sp>
        <p:nvSpPr>
          <p:cNvPr id="22" name="文本框 21">
            <a:extLst>
              <a:ext uri="{FF2B5EF4-FFF2-40B4-BE49-F238E27FC236}">
                <a16:creationId xmlns:a16="http://schemas.microsoft.com/office/drawing/2014/main" id="{4DB00958-EA92-43FD-A397-C4CC029DB4ED}"/>
              </a:ext>
            </a:extLst>
          </p:cNvPr>
          <p:cNvSpPr txBox="1"/>
          <p:nvPr/>
        </p:nvSpPr>
        <p:spPr>
          <a:xfrm>
            <a:off x="441499" y="1570218"/>
            <a:ext cx="6094070" cy="1200329"/>
          </a:xfrm>
          <a:prstGeom prst="rect">
            <a:avLst/>
          </a:prstGeom>
          <a:noFill/>
        </p:spPr>
        <p:txBody>
          <a:bodyPr wrap="square">
            <a:spAutoFit/>
          </a:bodyPr>
          <a:lstStyle/>
          <a:p>
            <a:r>
              <a:rPr lang="zh-CN" altLang="en-US" dirty="0"/>
              <a:t>The application of a thin palladium (Pd) layer to a getter film has been proposed as a means of preventing oxidation of the getter layer so </a:t>
            </a:r>
            <a:r>
              <a:rPr lang="en-US" altLang="zh-CN" dirty="0"/>
              <a:t>as to address the issue of limited operational lifespans.[1]</a:t>
            </a:r>
            <a:endParaRPr lang="zh-CN" altLang="en-US" dirty="0"/>
          </a:p>
        </p:txBody>
      </p:sp>
    </p:spTree>
    <p:extLst>
      <p:ext uri="{BB962C8B-B14F-4D97-AF65-F5344CB8AC3E}">
        <p14:creationId xmlns:p14="http://schemas.microsoft.com/office/powerpoint/2010/main" val="1445588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prstGeom prst="rect">
            <a:avLst/>
          </a:prstGeom>
        </p:spPr>
        <p:txBody>
          <a:bodyPr>
            <a:normAutofit fontScale="90000"/>
          </a:bodyPr>
          <a:lstStyle/>
          <a:p>
            <a:r>
              <a:rPr lang="en-US" altLang="zh-CN" sz="3600" dirty="0">
                <a:latin typeface="Arial" panose="020B0604020202020204" pitchFamily="34" charset="0"/>
                <a:cs typeface="Arial" panose="020B0604020202020204" pitchFamily="34" charset="0"/>
                <a:sym typeface="+mn-ea"/>
              </a:rPr>
              <a:t>Full-scaled size RF shielding bellows development</a:t>
            </a:r>
            <a:endParaRPr lang="zh-CN" altLang="en-US" sz="3600" dirty="0">
              <a:latin typeface="Arial" panose="020B0604020202020204" pitchFamily="34" charset="0"/>
              <a:cs typeface="Arial" panose="020B0604020202020204" pitchFamily="34" charset="0"/>
            </a:endParaRPr>
          </a:p>
        </p:txBody>
      </p:sp>
      <p:sp>
        <p:nvSpPr>
          <p:cNvPr id="16" name="灯片编号占位符 3">
            <a:extLst>
              <a:ext uri="{FF2B5EF4-FFF2-40B4-BE49-F238E27FC236}">
                <a16:creationId xmlns:a16="http://schemas.microsoft.com/office/drawing/2014/main" id="{1915CB8F-74E8-47B4-ADD8-39F50FC7AB7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2" name="文本框 1">
            <a:extLst>
              <a:ext uri="{FF2B5EF4-FFF2-40B4-BE49-F238E27FC236}">
                <a16:creationId xmlns:a16="http://schemas.microsoft.com/office/drawing/2014/main" id="{0986CF28-3C35-4C43-9644-8E9C012C80A7}"/>
              </a:ext>
            </a:extLst>
          </p:cNvPr>
          <p:cNvSpPr txBox="1"/>
          <p:nvPr/>
        </p:nvSpPr>
        <p:spPr>
          <a:xfrm>
            <a:off x="444570" y="2036868"/>
            <a:ext cx="7023029" cy="132343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Mask is designed on the upstream of RF bellows to absorb the SR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The all RF bellows were produced by local company in China, and massive used in HEPS.</a:t>
            </a:r>
            <a:endPar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10" name="图片 9">
            <a:extLst>
              <a:ext uri="{FF2B5EF4-FFF2-40B4-BE49-F238E27FC236}">
                <a16:creationId xmlns:a16="http://schemas.microsoft.com/office/drawing/2014/main" id="{C6932CA6-D4AD-4A59-8E24-FBDC7548D694}"/>
              </a:ext>
            </a:extLst>
          </p:cNvPr>
          <p:cNvPicPr>
            <a:picLocks noChangeAspect="1"/>
          </p:cNvPicPr>
          <p:nvPr/>
        </p:nvPicPr>
        <p:blipFill>
          <a:blip r:embed="rId3"/>
          <a:stretch>
            <a:fillRect/>
          </a:stretch>
        </p:blipFill>
        <p:spPr>
          <a:xfrm>
            <a:off x="47714" y="3859153"/>
            <a:ext cx="3178549" cy="2750435"/>
          </a:xfrm>
          <a:prstGeom prst="rect">
            <a:avLst/>
          </a:prstGeom>
        </p:spPr>
      </p:pic>
      <p:pic>
        <p:nvPicPr>
          <p:cNvPr id="14" name="图片 13">
            <a:extLst>
              <a:ext uri="{FF2B5EF4-FFF2-40B4-BE49-F238E27FC236}">
                <a16:creationId xmlns:a16="http://schemas.microsoft.com/office/drawing/2014/main" id="{0D3CC4D0-D6C1-46E9-93A9-291945FAFA4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6215" y="4378589"/>
            <a:ext cx="2362201" cy="1977762"/>
          </a:xfrm>
          <a:prstGeom prst="rect">
            <a:avLst/>
          </a:prstGeom>
          <a:noFill/>
          <a:ln>
            <a:noFill/>
          </a:ln>
        </p:spPr>
      </p:pic>
      <p:sp>
        <p:nvSpPr>
          <p:cNvPr id="15" name="标题 1">
            <a:extLst>
              <a:ext uri="{FF2B5EF4-FFF2-40B4-BE49-F238E27FC236}">
                <a16:creationId xmlns:a16="http://schemas.microsoft.com/office/drawing/2014/main" id="{9B7B555B-D852-4F1A-9EBD-DE9CF4076460}"/>
              </a:ext>
            </a:extLst>
          </p:cNvPr>
          <p:cNvSpPr txBox="1">
            <a:spLocks/>
          </p:cNvSpPr>
          <p:nvPr/>
        </p:nvSpPr>
        <p:spPr>
          <a:xfrm>
            <a:off x="444570" y="1176645"/>
            <a:ext cx="11192141" cy="72547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marL="342900" indent="-342900">
              <a:buFont typeface="Wingdings" panose="05000000000000000000" pitchFamily="2" charset="2"/>
              <a:buChar char="n"/>
            </a:pPr>
            <a:r>
              <a:rPr lang="en-GB" altLang="zh-CN" sz="2000" b="0" dirty="0">
                <a:solidFill>
                  <a:schemeClr val="tx1"/>
                </a:solidFill>
                <a:effectLst/>
                <a:latin typeface="+mn-lt"/>
              </a:rPr>
              <a:t>RF shielding Bellows for ultra Expansion/contraction</a:t>
            </a:r>
            <a:r>
              <a:rPr lang="zh-CN" altLang="en-US" sz="2000" b="0" dirty="0">
                <a:solidFill>
                  <a:schemeClr val="tx1"/>
                </a:solidFill>
                <a:effectLst/>
                <a:latin typeface="+mn-lt"/>
              </a:rPr>
              <a:t>：</a:t>
            </a:r>
            <a:r>
              <a:rPr lang="en-US" altLang="zh-CN" sz="2000" b="0" dirty="0">
                <a:solidFill>
                  <a:schemeClr val="tx1"/>
                </a:solidFill>
                <a:effectLst/>
                <a:latin typeface="+mn-lt"/>
              </a:rPr>
              <a:t>Ultra Expansion/contraction RF bellows to meet the 11.5m long vacuum chambers.</a:t>
            </a:r>
            <a:endParaRPr lang="en-GB" altLang="zh-CN" sz="2000" b="0" dirty="0">
              <a:solidFill>
                <a:schemeClr val="tx1"/>
              </a:solidFill>
              <a:effectLst/>
              <a:latin typeface="+mn-lt"/>
            </a:endParaRPr>
          </a:p>
        </p:txBody>
      </p:sp>
      <p:pic>
        <p:nvPicPr>
          <p:cNvPr id="17" name="图片 16">
            <a:extLst>
              <a:ext uri="{FF2B5EF4-FFF2-40B4-BE49-F238E27FC236}">
                <a16:creationId xmlns:a16="http://schemas.microsoft.com/office/drawing/2014/main" id="{A07CF92C-3F4A-4E44-A038-65BB10064280}"/>
              </a:ext>
            </a:extLst>
          </p:cNvPr>
          <p:cNvPicPr>
            <a:picLocks noChangeAspect="1"/>
          </p:cNvPicPr>
          <p:nvPr/>
        </p:nvPicPr>
        <p:blipFill>
          <a:blip r:embed="rId5"/>
          <a:srcRect l="14497"/>
          <a:stretch>
            <a:fillRect/>
          </a:stretch>
        </p:blipFill>
        <p:spPr>
          <a:xfrm>
            <a:off x="9949202" y="1670404"/>
            <a:ext cx="1508741" cy="1515942"/>
          </a:xfrm>
          <a:prstGeom prst="rect">
            <a:avLst/>
          </a:prstGeom>
        </p:spPr>
      </p:pic>
      <p:pic>
        <p:nvPicPr>
          <p:cNvPr id="18" name="图片 17">
            <a:extLst>
              <a:ext uri="{FF2B5EF4-FFF2-40B4-BE49-F238E27FC236}">
                <a16:creationId xmlns:a16="http://schemas.microsoft.com/office/drawing/2014/main" id="{3C04F15A-DA7D-40DB-857D-2C15E82E5B99}"/>
              </a:ext>
            </a:extLst>
          </p:cNvPr>
          <p:cNvPicPr>
            <a:picLocks noChangeAspect="1"/>
          </p:cNvPicPr>
          <p:nvPr/>
        </p:nvPicPr>
        <p:blipFill>
          <a:blip r:embed="rId6"/>
          <a:srcRect r="9392"/>
          <a:stretch>
            <a:fillRect/>
          </a:stretch>
        </p:blipFill>
        <p:spPr>
          <a:xfrm>
            <a:off x="9942386" y="2809752"/>
            <a:ext cx="1515557" cy="1475208"/>
          </a:xfrm>
          <a:prstGeom prst="rect">
            <a:avLst/>
          </a:prstGeom>
        </p:spPr>
      </p:pic>
      <p:sp>
        <p:nvSpPr>
          <p:cNvPr id="19" name="文本框 18">
            <a:extLst>
              <a:ext uri="{FF2B5EF4-FFF2-40B4-BE49-F238E27FC236}">
                <a16:creationId xmlns:a16="http://schemas.microsoft.com/office/drawing/2014/main" id="{77796FB0-3937-408A-A758-27CFB1D60E49}"/>
              </a:ext>
            </a:extLst>
          </p:cNvPr>
          <p:cNvSpPr txBox="1"/>
          <p:nvPr/>
        </p:nvSpPr>
        <p:spPr>
          <a:xfrm>
            <a:off x="8157030" y="6356351"/>
            <a:ext cx="3359456" cy="400110"/>
          </a:xfrm>
          <a:prstGeom prst="rect">
            <a:avLst/>
          </a:prstGeom>
          <a:noFill/>
        </p:spPr>
        <p:txBody>
          <a:bodyPr wrap="square" rtlCol="0">
            <a:spAutoFit/>
          </a:bodyPr>
          <a:lstStyle/>
          <a:p>
            <a:r>
              <a:rPr lang="en-US" altLang="zh-CN" sz="2000" dirty="0"/>
              <a:t>Prototypes in TDR &amp; HEPS  </a:t>
            </a:r>
            <a:endParaRPr lang="zh-CN" altLang="en-US" sz="2000" dirty="0"/>
          </a:p>
        </p:txBody>
      </p:sp>
      <p:pic>
        <p:nvPicPr>
          <p:cNvPr id="20" name="图片 19">
            <a:extLst>
              <a:ext uri="{FF2B5EF4-FFF2-40B4-BE49-F238E27FC236}">
                <a16:creationId xmlns:a16="http://schemas.microsoft.com/office/drawing/2014/main" id="{0B1FA6DB-7B15-48D4-9DAE-B9D95E056947}"/>
              </a:ext>
            </a:extLst>
          </p:cNvPr>
          <p:cNvPicPr>
            <a:picLocks noChangeAspect="1"/>
          </p:cNvPicPr>
          <p:nvPr/>
        </p:nvPicPr>
        <p:blipFill rotWithShape="1">
          <a:blip r:embed="rId7"/>
          <a:srcRect l="27249" t="7285" r="11762" b="22337"/>
          <a:stretch/>
        </p:blipFill>
        <p:spPr>
          <a:xfrm>
            <a:off x="7995065" y="1678529"/>
            <a:ext cx="1947321" cy="1681778"/>
          </a:xfrm>
          <a:prstGeom prst="rect">
            <a:avLst/>
          </a:prstGeom>
        </p:spPr>
      </p:pic>
      <p:pic>
        <p:nvPicPr>
          <p:cNvPr id="21" name="图片 20" descr="微信图片_20200426202237">
            <a:extLst>
              <a:ext uri="{FF2B5EF4-FFF2-40B4-BE49-F238E27FC236}">
                <a16:creationId xmlns:a16="http://schemas.microsoft.com/office/drawing/2014/main" id="{D458943A-4F8B-4EA5-888C-91EB281D9660}"/>
              </a:ext>
            </a:extLst>
          </p:cNvPr>
          <p:cNvPicPr>
            <a:picLocks noChangeAspect="1"/>
          </p:cNvPicPr>
          <p:nvPr/>
        </p:nvPicPr>
        <p:blipFill rotWithShape="1">
          <a:blip r:embed="rId8"/>
          <a:srcRect l="13146" t="16229"/>
          <a:stretch/>
        </p:blipFill>
        <p:spPr>
          <a:xfrm>
            <a:off x="7988249" y="3186346"/>
            <a:ext cx="1947321" cy="1098614"/>
          </a:xfrm>
          <a:prstGeom prst="rect">
            <a:avLst/>
          </a:prstGeom>
        </p:spPr>
      </p:pic>
      <p:pic>
        <p:nvPicPr>
          <p:cNvPr id="22" name="图片 21">
            <a:extLst>
              <a:ext uri="{FF2B5EF4-FFF2-40B4-BE49-F238E27FC236}">
                <a16:creationId xmlns:a16="http://schemas.microsoft.com/office/drawing/2014/main" id="{92728F1D-115B-478C-9007-EAE912BB0AEB}"/>
              </a:ext>
            </a:extLst>
          </p:cNvPr>
          <p:cNvPicPr>
            <a:picLocks noChangeAspect="1"/>
          </p:cNvPicPr>
          <p:nvPr/>
        </p:nvPicPr>
        <p:blipFill>
          <a:blip r:embed="rId9"/>
          <a:stretch>
            <a:fillRect/>
          </a:stretch>
        </p:blipFill>
        <p:spPr>
          <a:xfrm>
            <a:off x="9347200" y="4531112"/>
            <a:ext cx="2844800" cy="2025294"/>
          </a:xfrm>
          <a:prstGeom prst="rect">
            <a:avLst/>
          </a:prstGeom>
        </p:spPr>
      </p:pic>
      <p:pic>
        <p:nvPicPr>
          <p:cNvPr id="5" name="图片 4">
            <a:extLst>
              <a:ext uri="{FF2B5EF4-FFF2-40B4-BE49-F238E27FC236}">
                <a16:creationId xmlns:a16="http://schemas.microsoft.com/office/drawing/2014/main" id="{8569AE31-AD5F-4CF0-ABF5-A0D42B0CBC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57151" y="3665957"/>
            <a:ext cx="2677879" cy="2725937"/>
          </a:xfrm>
          <a:prstGeom prst="rect">
            <a:avLst/>
          </a:prstGeom>
        </p:spPr>
      </p:pic>
    </p:spTree>
    <p:extLst>
      <p:ext uri="{BB962C8B-B14F-4D97-AF65-F5344CB8AC3E}">
        <p14:creationId xmlns:p14="http://schemas.microsoft.com/office/powerpoint/2010/main" val="9518681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9F2265-C170-41CA-A0AD-4E7AA5CCADBD}"/>
              </a:ext>
            </a:extLst>
          </p:cNvPr>
          <p:cNvSpPr>
            <a:spLocks noGrp="1"/>
          </p:cNvSpPr>
          <p:nvPr>
            <p:ph idx="1"/>
          </p:nvPr>
        </p:nvSpPr>
        <p:spPr>
          <a:xfrm>
            <a:off x="338800" y="1319278"/>
            <a:ext cx="11699421" cy="4840303"/>
          </a:xfrm>
        </p:spPr>
        <p:txBody>
          <a:bodyPr>
            <a:normAutofit/>
          </a:bodyPr>
          <a:lstStyle/>
          <a:p>
            <a:r>
              <a:rPr lang="en-US" altLang="zh-CN" sz="1800" dirty="0"/>
              <a:t>Vacuum chambers with Al, Copper alloy materials have been conducted in BEPC II, HEPS, and also NEG coating have been applicated in HEPS with thickness of 1 um, For CEPC, 0.2 um NEG coating is a curial technology, due to its short time life-cycles. </a:t>
            </a:r>
          </a:p>
          <a:p>
            <a:r>
              <a:rPr lang="en-US" altLang="zh-CN" sz="1800" dirty="0"/>
              <a:t>Production line of vacuum chambers NEG coating and spraying heating will be R&amp;D in 2 years;</a:t>
            </a:r>
          </a:p>
          <a:p>
            <a:pPr>
              <a:buFont typeface="Wingdings" panose="05000000000000000000" pitchFamily="2" charset="2"/>
              <a:buChar char="ü"/>
            </a:pPr>
            <a:r>
              <a:rPr lang="en-US" altLang="zh-CN" sz="1800" dirty="0"/>
              <a:t>NEG coating by magnetron sputtering cathode method R&amp;D will be carried out to adapt the production line;</a:t>
            </a:r>
          </a:p>
          <a:p>
            <a:pPr>
              <a:buFont typeface="Wingdings" panose="05000000000000000000" pitchFamily="2" charset="2"/>
              <a:buChar char="ü"/>
            </a:pPr>
            <a:r>
              <a:rPr lang="en-US" altLang="zh-CN" sz="1800" dirty="0"/>
              <a:t>Prototype of Spraying heating film and tests have been carried out, which shows a good results;</a:t>
            </a:r>
          </a:p>
          <a:p>
            <a:r>
              <a:rPr lang="en-US" altLang="zh-CN" sz="1800" dirty="0"/>
              <a:t>NEG coating optimization for low impedance film, </a:t>
            </a:r>
            <a:r>
              <a:rPr lang="en-GB" altLang="zh-CN" sz="1800" dirty="0"/>
              <a:t>Spray</a:t>
            </a:r>
            <a:r>
              <a:rPr lang="en-US" altLang="zh-CN" sz="1800" dirty="0" err="1"/>
              <a:t>ing</a:t>
            </a:r>
            <a:r>
              <a:rPr lang="en-GB" altLang="zh-CN" sz="1800" dirty="0"/>
              <a:t> for heating film plan to be carried out ;</a:t>
            </a:r>
          </a:p>
          <a:p>
            <a:endParaRPr lang="zh-CN" altLang="en-US" sz="1800" dirty="0"/>
          </a:p>
        </p:txBody>
      </p:sp>
      <p:sp>
        <p:nvSpPr>
          <p:cNvPr id="3" name="标题 2">
            <a:extLst>
              <a:ext uri="{FF2B5EF4-FFF2-40B4-BE49-F238E27FC236}">
                <a16:creationId xmlns:a16="http://schemas.microsoft.com/office/drawing/2014/main" id="{42FAE860-3974-496F-95E2-5D8AF840D22A}"/>
              </a:ext>
            </a:extLst>
          </p:cNvPr>
          <p:cNvSpPr>
            <a:spLocks noGrp="1"/>
          </p:cNvSpPr>
          <p:nvPr>
            <p:ph type="title"/>
          </p:nvPr>
        </p:nvSpPr>
        <p:spPr/>
        <p:txBody>
          <a:bodyPr/>
          <a:lstStyle/>
          <a:p>
            <a:r>
              <a:rPr lang="en-US" altLang="zh-CN" dirty="0">
                <a:solidFill>
                  <a:schemeClr val="accent1">
                    <a:lumMod val="75000"/>
                  </a:schemeClr>
                </a:solidFill>
              </a:rPr>
              <a:t>Conclusion</a:t>
            </a:r>
            <a:endParaRPr lang="zh-CN" altLang="en-US" dirty="0">
              <a:solidFill>
                <a:schemeClr val="accent1">
                  <a:lumMod val="75000"/>
                </a:schemeClr>
              </a:solidFill>
            </a:endParaRPr>
          </a:p>
        </p:txBody>
      </p:sp>
      <p:sp>
        <p:nvSpPr>
          <p:cNvPr id="5" name="灯片编号占位符 4">
            <a:extLst>
              <a:ext uri="{FF2B5EF4-FFF2-40B4-BE49-F238E27FC236}">
                <a16:creationId xmlns:a16="http://schemas.microsoft.com/office/drawing/2014/main" id="{F158467B-84C2-45D2-A61A-26056AA42576}"/>
              </a:ext>
            </a:extLst>
          </p:cNvPr>
          <p:cNvSpPr>
            <a:spLocks noGrp="1"/>
          </p:cNvSpPr>
          <p:nvPr>
            <p:ph type="sldNum" sz="quarter" idx="12"/>
          </p:nvPr>
        </p:nvSpPr>
        <p:spPr/>
        <p:txBody>
          <a:bodyPr/>
          <a:lstStyle/>
          <a:p>
            <a:fld id="{F15E9139-A00B-4B2A-98A6-095DC08F1345}" type="slidenum">
              <a:rPr lang="zh-CN" altLang="en-US" smtClean="0"/>
              <a:pPr/>
              <a:t>27</a:t>
            </a:fld>
            <a:endParaRPr lang="zh-CN" altLang="en-US"/>
          </a:p>
        </p:txBody>
      </p:sp>
    </p:spTree>
    <p:extLst>
      <p:ext uri="{BB962C8B-B14F-4D97-AF65-F5344CB8AC3E}">
        <p14:creationId xmlns:p14="http://schemas.microsoft.com/office/powerpoint/2010/main" val="924514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9F2265-C170-41CA-A0AD-4E7AA5CCADBD}"/>
              </a:ext>
            </a:extLst>
          </p:cNvPr>
          <p:cNvSpPr>
            <a:spLocks noGrp="1"/>
          </p:cNvSpPr>
          <p:nvPr>
            <p:ph idx="1"/>
          </p:nvPr>
        </p:nvSpPr>
        <p:spPr>
          <a:xfrm>
            <a:off x="361950" y="1189021"/>
            <a:ext cx="11830050" cy="4840303"/>
          </a:xfrm>
        </p:spPr>
        <p:txBody>
          <a:bodyPr>
            <a:normAutofit/>
          </a:bodyPr>
          <a:lstStyle/>
          <a:p>
            <a:r>
              <a:rPr lang="en-US" altLang="zh-CN" sz="2000" b="1" dirty="0"/>
              <a:t>A significant amount of work has been completed in the CDR and TDR, and I would like to thank all those who have contributed to these efforts.</a:t>
            </a:r>
          </a:p>
          <a:p>
            <a:r>
              <a:rPr lang="en-US" altLang="zh-CN" sz="2000" b="1" dirty="0"/>
              <a:t>Thanks for the HEPS, FCC-</a:t>
            </a:r>
            <a:r>
              <a:rPr lang="en-US" altLang="zh-CN" sz="2000" b="1" dirty="0" err="1"/>
              <a:t>ee</a:t>
            </a:r>
            <a:r>
              <a:rPr lang="en-US" altLang="zh-CN" sz="2000" b="1" dirty="0"/>
              <a:t> project;</a:t>
            </a:r>
          </a:p>
        </p:txBody>
      </p:sp>
      <p:sp>
        <p:nvSpPr>
          <p:cNvPr id="5" name="灯片编号占位符 4">
            <a:extLst>
              <a:ext uri="{FF2B5EF4-FFF2-40B4-BE49-F238E27FC236}">
                <a16:creationId xmlns:a16="http://schemas.microsoft.com/office/drawing/2014/main" id="{F158467B-84C2-45D2-A61A-26056AA42576}"/>
              </a:ext>
            </a:extLst>
          </p:cNvPr>
          <p:cNvSpPr>
            <a:spLocks noGrp="1"/>
          </p:cNvSpPr>
          <p:nvPr>
            <p:ph type="sldNum" sz="quarter" idx="12"/>
          </p:nvPr>
        </p:nvSpPr>
        <p:spPr/>
        <p:txBody>
          <a:bodyPr/>
          <a:lstStyle/>
          <a:p>
            <a:fld id="{F15E9139-A00B-4B2A-98A6-095DC08F1345}" type="slidenum">
              <a:rPr lang="zh-CN" altLang="en-US" smtClean="0"/>
              <a:pPr/>
              <a:t>28</a:t>
            </a:fld>
            <a:endParaRPr lang="zh-CN" altLang="en-US"/>
          </a:p>
        </p:txBody>
      </p:sp>
      <p:sp>
        <p:nvSpPr>
          <p:cNvPr id="8" name="标题 1">
            <a:extLst>
              <a:ext uri="{FF2B5EF4-FFF2-40B4-BE49-F238E27FC236}">
                <a16:creationId xmlns:a16="http://schemas.microsoft.com/office/drawing/2014/main" id="{280A948D-598B-47ED-B373-96CD04CA1790}"/>
              </a:ext>
            </a:extLst>
          </p:cNvPr>
          <p:cNvSpPr txBox="1">
            <a:spLocks/>
          </p:cNvSpPr>
          <p:nvPr/>
        </p:nvSpPr>
        <p:spPr>
          <a:xfrm>
            <a:off x="819075" y="136524"/>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sz="3600" dirty="0">
                <a:solidFill>
                  <a:schemeClr val="accent1">
                    <a:lumMod val="75000"/>
                  </a:schemeClr>
                </a:solidFill>
              </a:rPr>
              <a:t>Acknowledgement </a:t>
            </a:r>
          </a:p>
        </p:txBody>
      </p:sp>
      <p:sp>
        <p:nvSpPr>
          <p:cNvPr id="9" name="文本框 8">
            <a:extLst>
              <a:ext uri="{FF2B5EF4-FFF2-40B4-BE49-F238E27FC236}">
                <a16:creationId xmlns:a16="http://schemas.microsoft.com/office/drawing/2014/main" id="{7FDCA3D9-0865-46E0-89DA-9C5CDFE0388F}"/>
              </a:ext>
            </a:extLst>
          </p:cNvPr>
          <p:cNvSpPr txBox="1"/>
          <p:nvPr/>
        </p:nvSpPr>
        <p:spPr>
          <a:xfrm>
            <a:off x="4713287" y="4770090"/>
            <a:ext cx="5057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Thanks for your attention</a:t>
            </a:r>
            <a:endParaRPr kumimoji="0" lang="zh-CN" altLang="en-US" sz="3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4151935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D4DB3AD-15EA-4336-BBE2-065473CD73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968" t="20336" r="20583" b="18922"/>
          <a:stretch/>
        </p:blipFill>
        <p:spPr>
          <a:xfrm>
            <a:off x="3975684" y="1263790"/>
            <a:ext cx="3606800" cy="2330469"/>
          </a:xfrm>
          <a:prstGeom prst="rect">
            <a:avLst/>
          </a:prstGeom>
        </p:spPr>
      </p:pic>
      <p:graphicFrame>
        <p:nvGraphicFramePr>
          <p:cNvPr id="2" name="表格 1">
            <a:extLst>
              <a:ext uri="{FF2B5EF4-FFF2-40B4-BE49-F238E27FC236}">
                <a16:creationId xmlns:a16="http://schemas.microsoft.com/office/drawing/2014/main" id="{6D9437AE-FF7A-4D9B-8753-C2CAB4A79083}"/>
              </a:ext>
            </a:extLst>
          </p:cNvPr>
          <p:cNvGraphicFramePr>
            <a:graphicFrameLocks noGrp="1"/>
          </p:cNvGraphicFramePr>
          <p:nvPr>
            <p:extLst>
              <p:ext uri="{D42A27DB-BD31-4B8C-83A1-F6EECF244321}">
                <p14:modId xmlns:p14="http://schemas.microsoft.com/office/powerpoint/2010/main" val="277960616"/>
              </p:ext>
            </p:extLst>
          </p:nvPr>
        </p:nvGraphicFramePr>
        <p:xfrm>
          <a:off x="248234" y="4102008"/>
          <a:ext cx="3606800" cy="2298044"/>
        </p:xfrm>
        <a:graphic>
          <a:graphicData uri="http://schemas.openxmlformats.org/drawingml/2006/table">
            <a:tbl>
              <a:tblPr>
                <a:tableStyleId>{9D7B26C5-4107-4FEC-AEDC-1716B250A1EF}</a:tableStyleId>
              </a:tblPr>
              <a:tblGrid>
                <a:gridCol w="2290179">
                  <a:extLst>
                    <a:ext uri="{9D8B030D-6E8A-4147-A177-3AD203B41FA5}">
                      <a16:colId xmlns:a16="http://schemas.microsoft.com/office/drawing/2014/main" val="3673301523"/>
                    </a:ext>
                  </a:extLst>
                </a:gridCol>
                <a:gridCol w="1316621">
                  <a:extLst>
                    <a:ext uri="{9D8B030D-6E8A-4147-A177-3AD203B41FA5}">
                      <a16:colId xmlns:a16="http://schemas.microsoft.com/office/drawing/2014/main" val="4002106948"/>
                    </a:ext>
                  </a:extLst>
                </a:gridCol>
              </a:tblGrid>
              <a:tr h="328292">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Accelerator</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length/m</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3519415076"/>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LINAC</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1,601+335</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6373854"/>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Damping ring</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147</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119404535"/>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Booster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59199453"/>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Collider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200,000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732473930"/>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Transport  line</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4,680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615227230"/>
                  </a:ext>
                </a:extLst>
              </a:tr>
              <a:tr h="328292">
                <a:tc>
                  <a:txBody>
                    <a:bodyPr/>
                    <a:lstStyle/>
                    <a:p>
                      <a:pPr algn="ctr" fontAlgn="b"/>
                      <a:r>
                        <a:rPr lang="en-GB" sz="1600" i="1" u="none" strike="noStrike" dirty="0">
                          <a:effectLst/>
                          <a:latin typeface="Times New Roman" panose="02020603050405020304" pitchFamily="18" charset="0"/>
                          <a:cs typeface="Times New Roman" panose="02020603050405020304" pitchFamily="18" charset="0"/>
                        </a:rPr>
                        <a:t>Total length/m</a:t>
                      </a:r>
                      <a:endParaRPr lang="en-GB"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i="1" u="none" strike="noStrike" dirty="0">
                          <a:effectLst/>
                          <a:latin typeface="Times New Roman" panose="02020603050405020304" pitchFamily="18" charset="0"/>
                          <a:cs typeface="Times New Roman" panose="02020603050405020304" pitchFamily="18" charset="0"/>
                        </a:rPr>
                        <a:t>306,763</a:t>
                      </a:r>
                      <a:endParaRPr lang="en-US" altLang="zh-CN"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815844536"/>
                  </a:ext>
                </a:extLst>
              </a:tr>
            </a:tbl>
          </a:graphicData>
        </a:graphic>
      </p:graphicFrame>
      <p:pic>
        <p:nvPicPr>
          <p:cNvPr id="4" name="Picture 2" descr="C:\Users\Administrator\Desktop\11112.png">
            <a:extLst>
              <a:ext uri="{FF2B5EF4-FFF2-40B4-BE49-F238E27FC236}">
                <a16:creationId xmlns:a16="http://schemas.microsoft.com/office/drawing/2014/main" id="{B93443CA-B321-4076-ABB1-853C905F43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39278" y="142852"/>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5" name="标题 4">
            <a:extLst>
              <a:ext uri="{FF2B5EF4-FFF2-40B4-BE49-F238E27FC236}">
                <a16:creationId xmlns:a16="http://schemas.microsoft.com/office/drawing/2014/main" id="{9F41B730-D31B-48FF-93F9-3A25EB7F6BF7}"/>
              </a:ext>
            </a:extLst>
          </p:cNvPr>
          <p:cNvSpPr>
            <a:spLocks noGrp="1"/>
          </p:cNvSpPr>
          <p:nvPr>
            <p:ph type="title"/>
          </p:nvPr>
        </p:nvSpPr>
        <p:spPr/>
        <p:txBody>
          <a:bodyPr>
            <a:normAutofit/>
          </a:bodyPr>
          <a:lstStyle/>
          <a:p>
            <a:r>
              <a:rPr lang="en-US" altLang="zh-CN" b="1" dirty="0">
                <a:latin typeface="Arial" panose="020B0604020202020204" pitchFamily="34" charset="0"/>
                <a:cs typeface="Arial" panose="020B0604020202020204" pitchFamily="34" charset="0"/>
              </a:rPr>
              <a:t>Preview of CEPC vacuum system</a:t>
            </a:r>
            <a:endParaRPr lang="zh-CN" altLang="en-US" dirty="0">
              <a:latin typeface="Arial" panose="020B0604020202020204" pitchFamily="34" charset="0"/>
              <a:cs typeface="Arial" panose="020B0604020202020204" pitchFamily="34" charset="0"/>
            </a:endParaRPr>
          </a:p>
        </p:txBody>
      </p:sp>
      <p:sp>
        <p:nvSpPr>
          <p:cNvPr id="6" name="灯片编号占位符 3">
            <a:extLst>
              <a:ext uri="{FF2B5EF4-FFF2-40B4-BE49-F238E27FC236}">
                <a16:creationId xmlns:a16="http://schemas.microsoft.com/office/drawing/2014/main" id="{C6395CB3-9719-4B4E-A170-F97B78A5544A}"/>
              </a:ext>
            </a:extLst>
          </p:cNvPr>
          <p:cNvSpPr>
            <a:spLocks noGrp="1"/>
          </p:cNvSpPr>
          <p:nvPr>
            <p:ph type="sldNum" sz="quarter" idx="12"/>
          </p:nvPr>
        </p:nvSpPr>
        <p:spPr>
          <a:xfrm>
            <a:off x="10069550" y="6111821"/>
            <a:ext cx="1512849" cy="3214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graphicFrame>
        <p:nvGraphicFramePr>
          <p:cNvPr id="7" name="表格 6">
            <a:extLst>
              <a:ext uri="{FF2B5EF4-FFF2-40B4-BE49-F238E27FC236}">
                <a16:creationId xmlns:a16="http://schemas.microsoft.com/office/drawing/2014/main" id="{7B3030BC-0238-4682-8BB5-04267E159FAF}"/>
              </a:ext>
            </a:extLst>
          </p:cNvPr>
          <p:cNvGraphicFramePr>
            <a:graphicFrameLocks noGrp="1"/>
          </p:cNvGraphicFramePr>
          <p:nvPr>
            <p:extLst>
              <p:ext uri="{D42A27DB-BD31-4B8C-83A1-F6EECF244321}">
                <p14:modId xmlns:p14="http://schemas.microsoft.com/office/powerpoint/2010/main" val="1381334942"/>
              </p:ext>
            </p:extLst>
          </p:nvPr>
        </p:nvGraphicFramePr>
        <p:xfrm>
          <a:off x="248234" y="2031687"/>
          <a:ext cx="3606800" cy="1694766"/>
        </p:xfrm>
        <a:graphic>
          <a:graphicData uri="http://schemas.openxmlformats.org/drawingml/2006/table">
            <a:tbl>
              <a:tblPr>
                <a:tableStyleId>{9D7B26C5-4107-4FEC-AEDC-1716B250A1EF}</a:tableStyleId>
              </a:tblPr>
              <a:tblGrid>
                <a:gridCol w="901700">
                  <a:extLst>
                    <a:ext uri="{9D8B030D-6E8A-4147-A177-3AD203B41FA5}">
                      <a16:colId xmlns:a16="http://schemas.microsoft.com/office/drawing/2014/main" val="897638284"/>
                    </a:ext>
                  </a:extLst>
                </a:gridCol>
                <a:gridCol w="901700">
                  <a:extLst>
                    <a:ext uri="{9D8B030D-6E8A-4147-A177-3AD203B41FA5}">
                      <a16:colId xmlns:a16="http://schemas.microsoft.com/office/drawing/2014/main" val="1213059500"/>
                    </a:ext>
                  </a:extLst>
                </a:gridCol>
                <a:gridCol w="901700">
                  <a:extLst>
                    <a:ext uri="{9D8B030D-6E8A-4147-A177-3AD203B41FA5}">
                      <a16:colId xmlns:a16="http://schemas.microsoft.com/office/drawing/2014/main" val="2577997580"/>
                    </a:ext>
                  </a:extLst>
                </a:gridCol>
                <a:gridCol w="901700">
                  <a:extLst>
                    <a:ext uri="{9D8B030D-6E8A-4147-A177-3AD203B41FA5}">
                      <a16:colId xmlns:a16="http://schemas.microsoft.com/office/drawing/2014/main" val="1013869858"/>
                    </a:ext>
                  </a:extLst>
                </a:gridCol>
              </a:tblGrid>
              <a:tr h="282461">
                <a:tc>
                  <a:txBody>
                    <a:bodyPr/>
                    <a:lstStyle/>
                    <a:p>
                      <a:pPr algn="ctr" fontAlgn="b"/>
                      <a:r>
                        <a:rPr lang="zh-CN" altLang="en-US" sz="1600" b="1" u="none" strike="noStrike" dirty="0">
                          <a:effectLst/>
                          <a:latin typeface="Times New Roman" panose="02020603050405020304" pitchFamily="18" charset="0"/>
                          <a:cs typeface="Times New Roman" panose="02020603050405020304" pitchFamily="18" charset="0"/>
                        </a:rPr>
                        <a:t>　</a:t>
                      </a:r>
                      <a:endParaRPr lang="zh-CN" altLang="en-US"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E</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I</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l-GR" sz="1600" b="1" u="none" strike="noStrike" dirty="0">
                          <a:effectLst/>
                          <a:latin typeface="Times New Roman" panose="02020603050405020304" pitchFamily="18" charset="0"/>
                          <a:cs typeface="Times New Roman" panose="02020603050405020304" pitchFamily="18" charset="0"/>
                        </a:rPr>
                        <a:t>ρ</a:t>
                      </a:r>
                      <a:endParaRPr lang="el-GR"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5760113"/>
                  </a:ext>
                </a:extLst>
              </a:tr>
              <a:tr h="282461">
                <a:tc>
                  <a:txBody>
                    <a:bodyPr/>
                    <a:lstStyle/>
                    <a:p>
                      <a:pPr algn="ctr" fontAlgn="b"/>
                      <a:r>
                        <a:rPr lang="zh-CN" altLang="en-US" sz="1600" u="none" strike="noStrike" dirty="0">
                          <a:effectLst/>
                          <a:latin typeface="Times New Roman" panose="02020603050405020304" pitchFamily="18" charset="0"/>
                          <a:cs typeface="Times New Roman" panose="02020603050405020304" pitchFamily="18" charset="0"/>
                        </a:rPr>
                        <a:t>　</a:t>
                      </a:r>
                      <a:endParaRPr lang="zh-CN" alt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err="1">
                          <a:effectLst/>
                          <a:latin typeface="Times New Roman" panose="02020603050405020304" pitchFamily="18" charset="0"/>
                          <a:cs typeface="Times New Roman" panose="02020603050405020304" pitchFamily="18" charset="0"/>
                        </a:rPr>
                        <a:t>Gev</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A</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m</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23777803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Higgs</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120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0.0167</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79188448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W</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0.084</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971588898"/>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Z</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45.5</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0.803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10700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18113605"/>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tt</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0.0033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3674136454"/>
                  </a:ext>
                </a:extLst>
              </a:tr>
            </a:tbl>
          </a:graphicData>
        </a:graphic>
      </p:graphicFrame>
      <p:sp>
        <p:nvSpPr>
          <p:cNvPr id="8" name="矩形 7">
            <a:extLst>
              <a:ext uri="{FF2B5EF4-FFF2-40B4-BE49-F238E27FC236}">
                <a16:creationId xmlns:a16="http://schemas.microsoft.com/office/drawing/2014/main" id="{839A571B-48A3-490C-B528-F61A135F9CE1}"/>
              </a:ext>
            </a:extLst>
          </p:cNvPr>
          <p:cNvSpPr/>
          <p:nvPr/>
        </p:nvSpPr>
        <p:spPr>
          <a:xfrm>
            <a:off x="563694" y="1656132"/>
            <a:ext cx="29758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Machine and Vacuum Parameters</a:t>
            </a:r>
          </a:p>
        </p:txBody>
      </p:sp>
      <p:pic>
        <p:nvPicPr>
          <p:cNvPr id="9" name="图片 8">
            <a:extLst>
              <a:ext uri="{FF2B5EF4-FFF2-40B4-BE49-F238E27FC236}">
                <a16:creationId xmlns:a16="http://schemas.microsoft.com/office/drawing/2014/main" id="{1583959D-9534-4388-8185-7A996E9880F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1253" y="3489274"/>
            <a:ext cx="1611880" cy="2815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a:extLst>
              <a:ext uri="{FF2B5EF4-FFF2-40B4-BE49-F238E27FC236}">
                <a16:creationId xmlns:a16="http://schemas.microsoft.com/office/drawing/2014/main" id="{949AA35D-2C50-4A02-A16E-022A2A388A0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5589" b="24167"/>
          <a:stretch/>
        </p:blipFill>
        <p:spPr>
          <a:xfrm>
            <a:off x="7876776" y="1743456"/>
            <a:ext cx="3914557" cy="1937420"/>
          </a:xfrm>
          <a:prstGeom prst="rect">
            <a:avLst/>
          </a:prstGeom>
        </p:spPr>
      </p:pic>
      <p:pic>
        <p:nvPicPr>
          <p:cNvPr id="12" name="图片 11">
            <a:extLst>
              <a:ext uri="{FF2B5EF4-FFF2-40B4-BE49-F238E27FC236}">
                <a16:creationId xmlns:a16="http://schemas.microsoft.com/office/drawing/2014/main" id="{D0EF10AA-E74F-4B44-B603-E88AAB7774D5}"/>
              </a:ext>
            </a:extLst>
          </p:cNvPr>
          <p:cNvPicPr>
            <a:picLocks noChangeAspect="1"/>
          </p:cNvPicPr>
          <p:nvPr/>
        </p:nvPicPr>
        <p:blipFill rotWithShape="1">
          <a:blip r:embed="rId6"/>
          <a:srcRect t="15740" b="15465"/>
          <a:stretch/>
        </p:blipFill>
        <p:spPr>
          <a:xfrm>
            <a:off x="7876776" y="5116176"/>
            <a:ext cx="2427661" cy="1188832"/>
          </a:xfrm>
          <a:prstGeom prst="rect">
            <a:avLst/>
          </a:prstGeom>
        </p:spPr>
      </p:pic>
      <p:grpSp>
        <p:nvGrpSpPr>
          <p:cNvPr id="13" name="组合 12">
            <a:extLst>
              <a:ext uri="{FF2B5EF4-FFF2-40B4-BE49-F238E27FC236}">
                <a16:creationId xmlns:a16="http://schemas.microsoft.com/office/drawing/2014/main" id="{8D1C60F5-15D6-4BEA-A9EC-A442447B2F71}"/>
              </a:ext>
            </a:extLst>
          </p:cNvPr>
          <p:cNvGrpSpPr/>
          <p:nvPr/>
        </p:nvGrpSpPr>
        <p:grpSpPr>
          <a:xfrm>
            <a:off x="7884263" y="3699757"/>
            <a:ext cx="2745425" cy="1311274"/>
            <a:chOff x="5649270" y="28890974"/>
            <a:chExt cx="8769397" cy="3379891"/>
          </a:xfrm>
        </p:grpSpPr>
        <p:pic>
          <p:nvPicPr>
            <p:cNvPr id="14" name="图片 13">
              <a:extLst>
                <a:ext uri="{FF2B5EF4-FFF2-40B4-BE49-F238E27FC236}">
                  <a16:creationId xmlns:a16="http://schemas.microsoft.com/office/drawing/2014/main" id="{E30B6569-5827-4A1C-962A-531EA9D0E0A8}"/>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t="2613" b="-1"/>
            <a:stretch/>
          </p:blipFill>
          <p:spPr>
            <a:xfrm>
              <a:off x="9733966" y="28910357"/>
              <a:ext cx="4684701" cy="3360508"/>
            </a:xfrm>
            <a:prstGeom prst="rect">
              <a:avLst/>
            </a:prstGeom>
          </p:spPr>
        </p:pic>
        <p:pic>
          <p:nvPicPr>
            <p:cNvPr id="15" name="图片 14">
              <a:extLst>
                <a:ext uri="{FF2B5EF4-FFF2-40B4-BE49-F238E27FC236}">
                  <a16:creationId xmlns:a16="http://schemas.microsoft.com/office/drawing/2014/main" id="{D6C4BF38-2EE4-4DF8-8F99-ECBE4785CBDD}"/>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rcRect r="19788"/>
            <a:stretch/>
          </p:blipFill>
          <p:spPr>
            <a:xfrm>
              <a:off x="5649270" y="28890974"/>
              <a:ext cx="3757764" cy="3379891"/>
            </a:xfrm>
            <a:prstGeom prst="rect">
              <a:avLst/>
            </a:prstGeom>
          </p:spPr>
        </p:pic>
      </p:grpSp>
      <p:pic>
        <p:nvPicPr>
          <p:cNvPr id="16" name="图片 15">
            <a:extLst>
              <a:ext uri="{FF2B5EF4-FFF2-40B4-BE49-F238E27FC236}">
                <a16:creationId xmlns:a16="http://schemas.microsoft.com/office/drawing/2014/main" id="{4D62D3EF-E72E-436E-8754-6DA9139EE6D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0800" t="16879" r="8001" b="18501"/>
          <a:stretch/>
        </p:blipFill>
        <p:spPr>
          <a:xfrm>
            <a:off x="10569721" y="3707277"/>
            <a:ext cx="1221612" cy="1296235"/>
          </a:xfrm>
          <a:prstGeom prst="rect">
            <a:avLst/>
          </a:prstGeom>
        </p:spPr>
      </p:pic>
      <p:pic>
        <p:nvPicPr>
          <p:cNvPr id="19" name="图片 18">
            <a:extLst>
              <a:ext uri="{FF2B5EF4-FFF2-40B4-BE49-F238E27FC236}">
                <a16:creationId xmlns:a16="http://schemas.microsoft.com/office/drawing/2014/main" id="{ADE237E0-A623-4836-83E1-7587186A8F29}"/>
              </a:ext>
            </a:extLst>
          </p:cNvPr>
          <p:cNvPicPr>
            <a:picLocks noChangeAspect="1"/>
          </p:cNvPicPr>
          <p:nvPr/>
        </p:nvPicPr>
        <p:blipFill>
          <a:blip r:embed="rId12"/>
          <a:srcRect l="14497"/>
          <a:stretch>
            <a:fillRect/>
          </a:stretch>
        </p:blipFill>
        <p:spPr>
          <a:xfrm>
            <a:off x="6081235" y="3494052"/>
            <a:ext cx="1614418" cy="1622123"/>
          </a:xfrm>
          <a:prstGeom prst="rect">
            <a:avLst/>
          </a:prstGeom>
        </p:spPr>
      </p:pic>
      <p:pic>
        <p:nvPicPr>
          <p:cNvPr id="10" name="图片 9">
            <a:extLst>
              <a:ext uri="{FF2B5EF4-FFF2-40B4-BE49-F238E27FC236}">
                <a16:creationId xmlns:a16="http://schemas.microsoft.com/office/drawing/2014/main" id="{F008D8F2-0FC9-4546-9AA0-8D60EA72BB3B}"/>
              </a:ext>
            </a:extLst>
          </p:cNvPr>
          <p:cNvPicPr>
            <a:picLocks noChangeAspect="1"/>
          </p:cNvPicPr>
          <p:nvPr/>
        </p:nvPicPr>
        <p:blipFill>
          <a:blip r:embed="rId13"/>
          <a:stretch>
            <a:fillRect/>
          </a:stretch>
        </p:blipFill>
        <p:spPr>
          <a:xfrm>
            <a:off x="6081572" y="4587932"/>
            <a:ext cx="1611880" cy="1717076"/>
          </a:xfrm>
          <a:prstGeom prst="rect">
            <a:avLst/>
          </a:prstGeom>
        </p:spPr>
      </p:pic>
      <p:pic>
        <p:nvPicPr>
          <p:cNvPr id="20" name="图片 19">
            <a:extLst>
              <a:ext uri="{FF2B5EF4-FFF2-40B4-BE49-F238E27FC236}">
                <a16:creationId xmlns:a16="http://schemas.microsoft.com/office/drawing/2014/main" id="{6171F80D-AE5B-4EE8-A334-54F4C2A30F5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034236" y="5038727"/>
            <a:ext cx="1909530" cy="1296236"/>
          </a:xfrm>
          <a:prstGeom prst="rect">
            <a:avLst/>
          </a:prstGeom>
        </p:spPr>
      </p:pic>
      <p:sp>
        <p:nvSpPr>
          <p:cNvPr id="21" name="文本框 20">
            <a:extLst>
              <a:ext uri="{FF2B5EF4-FFF2-40B4-BE49-F238E27FC236}">
                <a16:creationId xmlns:a16="http://schemas.microsoft.com/office/drawing/2014/main" id="{7CA8DD30-AE49-4BE6-B248-D88C8206C6C2}"/>
              </a:ext>
            </a:extLst>
          </p:cNvPr>
          <p:cNvSpPr txBox="1"/>
          <p:nvPr/>
        </p:nvSpPr>
        <p:spPr>
          <a:xfrm>
            <a:off x="7778187" y="1164400"/>
            <a:ext cx="4165579" cy="400110"/>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t>Technical developments in TDR</a:t>
            </a:r>
            <a:endParaRPr lang="zh-CN" altLang="en-US" sz="2000" dirty="0"/>
          </a:p>
        </p:txBody>
      </p:sp>
      <p:sp>
        <p:nvSpPr>
          <p:cNvPr id="17" name="文本框 16">
            <a:extLst>
              <a:ext uri="{FF2B5EF4-FFF2-40B4-BE49-F238E27FC236}">
                <a16:creationId xmlns:a16="http://schemas.microsoft.com/office/drawing/2014/main" id="{568B251E-E92B-44CE-9DB2-9C98FADD2858}"/>
              </a:ext>
            </a:extLst>
          </p:cNvPr>
          <p:cNvSpPr txBox="1"/>
          <p:nvPr/>
        </p:nvSpPr>
        <p:spPr>
          <a:xfrm>
            <a:off x="4451253" y="6382457"/>
            <a:ext cx="5672802" cy="369332"/>
          </a:xfrm>
          <a:prstGeom prst="rect">
            <a:avLst/>
          </a:prstGeom>
          <a:noFill/>
        </p:spPr>
        <p:txBody>
          <a:bodyPr wrap="square" rtlCol="0">
            <a:spAutoFit/>
          </a:bodyPr>
          <a:lstStyle/>
          <a:p>
            <a:r>
              <a:rPr lang="en-US" altLang="zh-CN" dirty="0"/>
              <a:t>Those prototypes have a</a:t>
            </a:r>
            <a:r>
              <a:rPr lang="zh-CN" altLang="en-US" dirty="0"/>
              <a:t> </a:t>
            </a:r>
            <a:r>
              <a:rPr lang="en-US" altLang="zh-CN" dirty="0"/>
              <a:t>good</a:t>
            </a:r>
            <a:r>
              <a:rPr lang="zh-CN" altLang="en-US" dirty="0"/>
              <a:t> </a:t>
            </a:r>
            <a:r>
              <a:rPr lang="en-US" altLang="zh-CN" dirty="0"/>
              <a:t>application in HEPS.</a:t>
            </a:r>
            <a:endParaRPr lang="zh-CN" altLang="en-US" dirty="0"/>
          </a:p>
        </p:txBody>
      </p:sp>
    </p:spTree>
    <p:extLst>
      <p:ext uri="{BB962C8B-B14F-4D97-AF65-F5344CB8AC3E}">
        <p14:creationId xmlns:p14="http://schemas.microsoft.com/office/powerpoint/2010/main" val="2533977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500521" y="1177290"/>
          <a:ext cx="11521888" cy="5179060"/>
        </p:xfrm>
        <a:graphic>
          <a:graphicData uri="http://schemas.openxmlformats.org/drawingml/2006/table">
            <a:tbl>
              <a:tblPr firstRow="1" bandRow="1">
                <a:tableStyleId>{5C22544A-7EE6-4342-B048-85BDC9FD1C3A}</a:tableStyleId>
              </a:tblPr>
              <a:tblGrid>
                <a:gridCol w="1722617">
                  <a:extLst>
                    <a:ext uri="{9D8B030D-6E8A-4147-A177-3AD203B41FA5}">
                      <a16:colId xmlns:a16="http://schemas.microsoft.com/office/drawing/2014/main" val="2159451051"/>
                    </a:ext>
                  </a:extLst>
                </a:gridCol>
                <a:gridCol w="1480461">
                  <a:extLst>
                    <a:ext uri="{9D8B030D-6E8A-4147-A177-3AD203B41FA5}">
                      <a16:colId xmlns:a16="http://schemas.microsoft.com/office/drawing/2014/main" val="2595946174"/>
                    </a:ext>
                  </a:extLst>
                </a:gridCol>
                <a:gridCol w="2800071">
                  <a:extLst>
                    <a:ext uri="{9D8B030D-6E8A-4147-A177-3AD203B41FA5}">
                      <a16:colId xmlns:a16="http://schemas.microsoft.com/office/drawing/2014/main" val="753678586"/>
                    </a:ext>
                  </a:extLst>
                </a:gridCol>
                <a:gridCol w="2474456">
                  <a:extLst>
                    <a:ext uri="{9D8B030D-6E8A-4147-A177-3AD203B41FA5}">
                      <a16:colId xmlns:a16="http://schemas.microsoft.com/office/drawing/2014/main" val="47107708"/>
                    </a:ext>
                  </a:extLst>
                </a:gridCol>
                <a:gridCol w="1399326">
                  <a:extLst>
                    <a:ext uri="{9D8B030D-6E8A-4147-A177-3AD203B41FA5}">
                      <a16:colId xmlns:a16="http://schemas.microsoft.com/office/drawing/2014/main" val="1365085092"/>
                    </a:ext>
                  </a:extLst>
                </a:gridCol>
                <a:gridCol w="1644957">
                  <a:extLst>
                    <a:ext uri="{9D8B030D-6E8A-4147-A177-3AD203B41FA5}">
                      <a16:colId xmlns:a16="http://schemas.microsoft.com/office/drawing/2014/main" val="1241400944"/>
                    </a:ext>
                  </a:extLst>
                </a:gridCol>
              </a:tblGrid>
              <a:tr h="655709">
                <a:tc>
                  <a:txBody>
                    <a:bodyPr/>
                    <a:lstStyle/>
                    <a:p>
                      <a:pPr algn="ctr"/>
                      <a:endParaRPr lang="zh-CN" altLang="en-US" sz="20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Energy</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Material</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Cross</a:t>
                      </a:r>
                      <a:r>
                        <a:rPr lang="en-US" altLang="zh-CN" sz="1800" b="1" baseline="0" dirty="0">
                          <a:solidFill>
                            <a:schemeClr val="tx1"/>
                          </a:solidFill>
                          <a:latin typeface="+mj-lt"/>
                        </a:rPr>
                        <a:t> Section/mm</a:t>
                      </a:r>
                      <a:endParaRPr lang="zh-CN" altLang="en-US" sz="1800" b="1" dirty="0">
                        <a:solidFill>
                          <a:schemeClr val="tx1"/>
                        </a:solidFill>
                        <a:latin typeface="+mj-lt"/>
                      </a:endParaRPr>
                    </a:p>
                  </a:txBody>
                  <a:tcPr marL="68580" marR="68580" marT="34290" marB="34290" anchor="ctr"/>
                </a:tc>
                <a:tc>
                  <a:txBody>
                    <a:bodyPr/>
                    <a:lstStyle/>
                    <a:p>
                      <a:pPr algn="ctr"/>
                      <a:r>
                        <a:rPr lang="en-US" altLang="zh-CN" sz="1800" b="1" dirty="0">
                          <a:solidFill>
                            <a:schemeClr val="tx1"/>
                          </a:solidFill>
                          <a:latin typeface="+mj-lt"/>
                        </a:rPr>
                        <a:t>Length/m</a:t>
                      </a:r>
                      <a:endParaRPr lang="zh-CN" altLang="en-US" sz="1800" b="1" dirty="0">
                        <a:solidFill>
                          <a:schemeClr val="tx1"/>
                        </a:solidFill>
                        <a:latin typeface="+mj-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chemeClr val="tx1"/>
                          </a:solidFill>
                          <a:latin typeface="+mj-lt"/>
                          <a:ea typeface="宋体"/>
                        </a:rPr>
                        <a:t>Dynamic</a:t>
                      </a:r>
                      <a:r>
                        <a:rPr lang="en-US" altLang="zh-CN" sz="1800" b="1" kern="100" baseline="0" dirty="0">
                          <a:solidFill>
                            <a:schemeClr val="tx1"/>
                          </a:solidFill>
                          <a:latin typeface="+mj-lt"/>
                          <a:ea typeface="宋体"/>
                        </a:rPr>
                        <a:t> pressure /</a:t>
                      </a:r>
                      <a:r>
                        <a:rPr lang="en-US" altLang="zh-CN" sz="1800" b="1" kern="0" dirty="0">
                          <a:solidFill>
                            <a:schemeClr val="tx1"/>
                          </a:solidFill>
                          <a:latin typeface="+mj-lt"/>
                          <a:ea typeface="宋体"/>
                        </a:rPr>
                        <a:t>Torr</a:t>
                      </a:r>
                      <a:endParaRPr lang="zh-CN" altLang="zh-CN" sz="1800" b="1" kern="100" dirty="0">
                        <a:solidFill>
                          <a:schemeClr val="tx1"/>
                        </a:solidFill>
                        <a:latin typeface="+mj-lt"/>
                        <a:ea typeface="宋体"/>
                      </a:endParaRPr>
                    </a:p>
                  </a:txBody>
                  <a:tcPr marL="68580" marR="68580" marT="34290" marB="34290" anchor="ctr"/>
                </a:tc>
                <a:extLst>
                  <a:ext uri="{0D108BD9-81ED-4DB2-BD59-A6C34878D82A}">
                    <a16:rowId xmlns:a16="http://schemas.microsoft.com/office/drawing/2014/main" val="1334073903"/>
                  </a:ext>
                </a:extLst>
              </a:tr>
              <a:tr h="655709">
                <a:tc>
                  <a:txBody>
                    <a:bodyPr/>
                    <a:lstStyle/>
                    <a:p>
                      <a:pPr algn="ctr"/>
                      <a:r>
                        <a:rPr lang="en-US" altLang="zh-CN" sz="1800" b="1" dirty="0">
                          <a:solidFill>
                            <a:schemeClr val="tx1"/>
                          </a:solidFill>
                          <a:latin typeface="+mn-lt"/>
                        </a:rPr>
                        <a:t>LINAC</a:t>
                      </a:r>
                      <a:endParaRPr lang="zh-CN" altLang="en-US" sz="1800" b="1"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30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r>
                        <a:rPr lang="en-US" altLang="zh-CN" sz="1800" b="0" dirty="0">
                          <a:solidFill>
                            <a:schemeClr val="tx1"/>
                          </a:solidFill>
                          <a:latin typeface="+mn-lt"/>
                        </a:rPr>
                        <a:t>copper</a:t>
                      </a:r>
                      <a:endParaRPr lang="zh-CN" altLang="en-US" sz="1800" b="0" dirty="0">
                        <a:solidFill>
                          <a:schemeClr val="tx1"/>
                        </a:solidFill>
                        <a:latin typeface="+mn-lt"/>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20~30</a:t>
                      </a:r>
                    </a:p>
                  </a:txBody>
                  <a:tcPr marL="68580" marR="68580" marT="34290" marB="34290" anchor="ctr"/>
                </a:tc>
                <a:tc>
                  <a:txBody>
                    <a:bodyPr/>
                    <a:lstStyle/>
                    <a:p>
                      <a:pPr algn="ctr"/>
                      <a:r>
                        <a:rPr lang="en-US" altLang="zh-CN" sz="1800" b="0" dirty="0">
                          <a:solidFill>
                            <a:schemeClr val="tx1"/>
                          </a:solidFill>
                          <a:latin typeface="+mn-lt"/>
                        </a:rPr>
                        <a:t>1,601+</a:t>
                      </a:r>
                    </a:p>
                    <a:p>
                      <a:pPr algn="ctr"/>
                      <a:r>
                        <a:rPr lang="en-US" altLang="zh-CN" sz="1800" b="0" dirty="0">
                          <a:solidFill>
                            <a:schemeClr val="tx1"/>
                          </a:solidFill>
                          <a:latin typeface="+mn-lt"/>
                        </a:rPr>
                        <a:t>335 (BTL)</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Acc &lt;2×10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E-gun&lt;2×10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2623948248"/>
                  </a:ext>
                </a:extLst>
              </a:tr>
              <a:tr h="408007">
                <a:tc>
                  <a:txBody>
                    <a:bodyPr/>
                    <a:lstStyle/>
                    <a:p>
                      <a:pPr algn="ctr"/>
                      <a:r>
                        <a:rPr lang="en-US" altLang="zh-CN" sz="1800" b="1" dirty="0">
                          <a:solidFill>
                            <a:schemeClr val="tx1"/>
                          </a:solidFill>
                          <a:latin typeface="+mn-lt"/>
                        </a:rPr>
                        <a:t>Damping ring</a:t>
                      </a:r>
                      <a:endParaRPr lang="zh-CN" altLang="en-US" sz="1800" b="1"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1.1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solidFill>
                            <a:schemeClr val="tx1"/>
                          </a:solidFill>
                        </a:rPr>
                        <a:t>Extruded</a:t>
                      </a:r>
                      <a:r>
                        <a:rPr lang="en-US" altLang="zh-CN" sz="1800" baseline="0" dirty="0">
                          <a:solidFill>
                            <a:schemeClr val="tx1"/>
                          </a:solidFill>
                        </a:rPr>
                        <a:t> aluminum 6061</a:t>
                      </a:r>
                      <a:endParaRPr lang="zh-CN" altLang="en-US" sz="1800" dirty="0">
                        <a:solidFill>
                          <a:schemeClr val="tx1"/>
                        </a:solidFill>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30/Al 6061</a:t>
                      </a:r>
                    </a:p>
                  </a:txBody>
                  <a:tcPr marL="68580" marR="68580" marT="34290" marB="34290" anchor="ctr"/>
                </a:tc>
                <a:tc>
                  <a:txBody>
                    <a:bodyPr/>
                    <a:lstStyle/>
                    <a:p>
                      <a:pPr algn="ctr"/>
                      <a:r>
                        <a:rPr lang="en-US" altLang="zh-CN" sz="1800" b="0" dirty="0">
                          <a:solidFill>
                            <a:schemeClr val="tx1"/>
                          </a:solidFill>
                          <a:latin typeface="+mn-lt"/>
                        </a:rPr>
                        <a:t>147</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&lt;2×10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1288107967"/>
                  </a:ext>
                </a:extLst>
              </a:tr>
              <a:tr h="655709">
                <a:tc>
                  <a:txBody>
                    <a:bodyPr/>
                    <a:lstStyle/>
                    <a:p>
                      <a:pPr algn="ctr"/>
                      <a:r>
                        <a:rPr lang="en-US" altLang="zh-CN" sz="1800" b="1" dirty="0">
                          <a:solidFill>
                            <a:schemeClr val="tx1"/>
                          </a:solidFill>
                          <a:latin typeface="+mn-lt"/>
                        </a:rPr>
                        <a:t>Booster</a:t>
                      </a:r>
                      <a:endParaRPr lang="zh-CN" altLang="en-US" sz="1800" b="1" dirty="0">
                        <a:solidFill>
                          <a:schemeClr val="tx1"/>
                        </a:solidFill>
                        <a:latin typeface="+mn-lt"/>
                      </a:endParaRPr>
                    </a:p>
                  </a:txBody>
                  <a:tcPr marL="68580" marR="68580" marT="34290" marB="34290"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30 to 180 GeV</a:t>
                      </a:r>
                      <a:endParaRPr lang="zh-CN" altLang="en-US" sz="1800" b="0" dirty="0">
                        <a:solidFill>
                          <a:schemeClr val="tx1"/>
                        </a:solidFill>
                        <a:latin typeface="+mn-lt"/>
                      </a:endParaRPr>
                    </a:p>
                  </a:txBody>
                  <a:tcPr marL="68580" marR="68580" marT="34290" marB="34290" anchor="ctr"/>
                </a:tc>
                <a:tc>
                  <a:txBody>
                    <a:bodyPr/>
                    <a:lstStyle/>
                    <a:p>
                      <a:pPr algn="ctr"/>
                      <a:r>
                        <a:rPr lang="en-US" altLang="zh-CN" sz="1800" dirty="0">
                          <a:solidFill>
                            <a:schemeClr val="tx1"/>
                          </a:solidFill>
                        </a:rPr>
                        <a:t>Extruded</a:t>
                      </a:r>
                      <a:r>
                        <a:rPr lang="en-US" altLang="zh-CN" sz="1800" baseline="0" dirty="0">
                          <a:solidFill>
                            <a:schemeClr val="tx1"/>
                          </a:solidFill>
                        </a:rPr>
                        <a:t> aluminum 6061</a:t>
                      </a:r>
                      <a:endParaRPr lang="zh-CN" altLang="en-US" sz="1800" dirty="0">
                        <a:solidFill>
                          <a:schemeClr val="tx1"/>
                        </a:solidFill>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56/</a:t>
                      </a:r>
                      <a:r>
                        <a:rPr lang="en-US" altLang="zh-CN" b="0" dirty="0">
                          <a:latin typeface="+mn-lt"/>
                          <a:cs typeface="Times New Roman" panose="02020603050405020304" pitchFamily="18" charset="0"/>
                        </a:rPr>
                        <a:t>thickness of </a:t>
                      </a:r>
                      <a:r>
                        <a:rPr lang="en-US" altLang="zh-CN" sz="1800" b="0" dirty="0">
                          <a:solidFill>
                            <a:schemeClr val="tx1"/>
                          </a:solidFill>
                          <a:latin typeface="+mn-lt"/>
                        </a:rPr>
                        <a:t>2mm</a:t>
                      </a:r>
                    </a:p>
                  </a:txBody>
                  <a:tcPr marL="68580" marR="68580" marT="34290" marB="34290" anchor="ctr"/>
                </a:tc>
                <a:tc>
                  <a:txBody>
                    <a:bodyPr/>
                    <a:lstStyle/>
                    <a:p>
                      <a:pPr algn="ctr"/>
                      <a:r>
                        <a:rPr lang="en-US" altLang="zh-CN" sz="1800" b="0" dirty="0">
                          <a:solidFill>
                            <a:schemeClr val="tx1"/>
                          </a:solidFill>
                          <a:latin typeface="+mn-lt"/>
                        </a:rPr>
                        <a:t>100,000</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&lt;3×10</a:t>
                      </a:r>
                      <a:r>
                        <a:rPr lang="en-US" altLang="zh-CN" sz="1800" b="0" kern="0" baseline="30000" dirty="0">
                          <a:solidFill>
                            <a:srgbClr val="000000"/>
                          </a:solidFill>
                          <a:latin typeface="Times New Roman"/>
                          <a:ea typeface="宋体"/>
                        </a:rPr>
                        <a:t>-8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err="1">
                          <a:solidFill>
                            <a:srgbClr val="000000"/>
                          </a:solidFill>
                          <a:latin typeface="Times New Roman"/>
                          <a:ea typeface="宋体"/>
                        </a:rPr>
                        <a:t>tt</a:t>
                      </a:r>
                      <a:r>
                        <a:rPr lang="en-US" altLang="zh-CN" sz="1800" b="0" kern="0" dirty="0">
                          <a:solidFill>
                            <a:srgbClr val="000000"/>
                          </a:solidFill>
                          <a:latin typeface="Times New Roman"/>
                          <a:ea typeface="宋体"/>
                        </a:rPr>
                        <a:t>&lt;4×10</a:t>
                      </a:r>
                      <a:r>
                        <a:rPr lang="en-US" altLang="zh-CN" sz="1800" b="0" kern="0" baseline="30000" dirty="0">
                          <a:solidFill>
                            <a:srgbClr val="000000"/>
                          </a:solidFill>
                          <a:latin typeface="Times New Roman"/>
                          <a:ea typeface="宋体"/>
                        </a:rPr>
                        <a:t>-8</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793183531"/>
                  </a:ext>
                </a:extLst>
              </a:tr>
              <a:tr h="849994">
                <a:tc>
                  <a:txBody>
                    <a:bodyPr/>
                    <a:lstStyle/>
                    <a:p>
                      <a:pPr algn="ctr"/>
                      <a:r>
                        <a:rPr lang="en-US" altLang="zh-CN" sz="1800" b="1" dirty="0">
                          <a:solidFill>
                            <a:schemeClr val="tx1"/>
                          </a:solidFill>
                          <a:latin typeface="+mn-lt"/>
                        </a:rPr>
                        <a:t>Collider</a:t>
                      </a:r>
                      <a:endParaRPr lang="zh-CN" altLang="en-US" sz="1800" b="1"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rgbClr val="FF0000"/>
                          </a:solidFill>
                          <a:latin typeface="+mn-lt"/>
                        </a:rPr>
                        <a:t>45.5~180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Extruded</a:t>
                      </a:r>
                      <a:r>
                        <a:rPr lang="en-US" altLang="zh-CN" sz="1800" b="0" baseline="0" dirty="0">
                          <a:solidFill>
                            <a:schemeClr val="tx1"/>
                          </a:solidFill>
                          <a:latin typeface="+mn-lt"/>
                        </a:rPr>
                        <a:t> copper, NEG film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SEY&lt;1.2</a:t>
                      </a:r>
                      <a:endParaRPr lang="zh-CN" altLang="en-US" sz="1800" b="0" dirty="0">
                        <a:solidFill>
                          <a:schemeClr val="tx1"/>
                        </a:solidFill>
                        <a:latin typeface="+mn-lt"/>
                      </a:endParaRPr>
                    </a:p>
                  </a:txBody>
                  <a:tcPr marL="68580" marR="68580" marT="34290" marB="34290" anchor="ctr"/>
                </a:tc>
                <a:tc>
                  <a:txBody>
                    <a:bodyPr/>
                    <a:lstStyle/>
                    <a:p>
                      <a:pPr algn="ctr"/>
                      <a:r>
                        <a:rPr lang="el-GR" altLang="zh-CN" sz="1800" b="0" dirty="0">
                          <a:solidFill>
                            <a:schemeClr val="tx1"/>
                          </a:solidFill>
                          <a:latin typeface="+mn-lt"/>
                        </a:rPr>
                        <a:t>Φ</a:t>
                      </a:r>
                      <a:r>
                        <a:rPr lang="en-US" altLang="zh-CN" sz="1800" b="0" dirty="0">
                          <a:solidFill>
                            <a:schemeClr val="tx1"/>
                          </a:solidFill>
                          <a:latin typeface="+mn-lt"/>
                        </a:rPr>
                        <a:t>56/</a:t>
                      </a:r>
                      <a:r>
                        <a:rPr lang="en-US" altLang="zh-CN" b="0" dirty="0">
                          <a:latin typeface="+mn-lt"/>
                          <a:cs typeface="Times New Roman" panose="02020603050405020304" pitchFamily="18" charset="0"/>
                        </a:rPr>
                        <a:t>thickness of </a:t>
                      </a:r>
                      <a:r>
                        <a:rPr lang="en-US" altLang="zh-CN" sz="1800" b="0" dirty="0">
                          <a:solidFill>
                            <a:schemeClr val="tx1"/>
                          </a:solidFill>
                          <a:latin typeface="+mn-lt"/>
                          <a:cs typeface="Times New Roman" panose="02020603050405020304" pitchFamily="18" charset="0"/>
                        </a:rPr>
                        <a:t>2</a:t>
                      </a:r>
                      <a:r>
                        <a:rPr lang="en-US" altLang="zh-CN" sz="1800" b="0" dirty="0">
                          <a:solidFill>
                            <a:schemeClr val="tx1"/>
                          </a:solidFill>
                          <a:latin typeface="+mn-lt"/>
                        </a:rPr>
                        <a:t>mm</a:t>
                      </a:r>
                      <a:endParaRPr lang="el-GR" altLang="zh-CN" sz="1800" b="0" dirty="0">
                        <a:solidFill>
                          <a:schemeClr val="tx1"/>
                        </a:solidFill>
                        <a:latin typeface="+mn-lt"/>
                      </a:endParaRPr>
                    </a:p>
                  </a:txBody>
                  <a:tcPr marL="68580" marR="68580" marT="34290" marB="34290" anchor="ctr"/>
                </a:tc>
                <a:tc>
                  <a:txBody>
                    <a:bodyPr/>
                    <a:lstStyle/>
                    <a:p>
                      <a:pPr algn="ctr"/>
                      <a:r>
                        <a:rPr lang="en-US" altLang="zh-CN" sz="1800" b="0" dirty="0">
                          <a:solidFill>
                            <a:schemeClr val="tx1"/>
                          </a:solidFill>
                          <a:latin typeface="+mn-lt"/>
                        </a:rPr>
                        <a:t>100,000×2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Z&lt;8×10</a:t>
                      </a:r>
                      <a:r>
                        <a:rPr lang="en-US" altLang="zh-CN" sz="1800" b="0" kern="0" baseline="30000" dirty="0">
                          <a:solidFill>
                            <a:srgbClr val="000000"/>
                          </a:solidFill>
                          <a:latin typeface="Times New Roman"/>
                          <a:ea typeface="宋体"/>
                        </a:rPr>
                        <a:t>-10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err="1">
                          <a:solidFill>
                            <a:srgbClr val="000000"/>
                          </a:solidFill>
                          <a:latin typeface="Times New Roman"/>
                          <a:ea typeface="宋体"/>
                        </a:rPr>
                        <a:t>tt</a:t>
                      </a: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-8</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kern="0" baseline="300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814062807"/>
                  </a:ext>
                </a:extLst>
              </a:tr>
              <a:tr h="655709">
                <a:tc>
                  <a:txBody>
                    <a:bodyPr/>
                    <a:lstStyle/>
                    <a:p>
                      <a:pPr algn="ctr">
                        <a:spcAft>
                          <a:spcPts val="0"/>
                        </a:spcAft>
                      </a:pPr>
                      <a:r>
                        <a:rPr lang="en-US" altLang="zh-CN" sz="1800" b="1" kern="100" dirty="0">
                          <a:solidFill>
                            <a:srgbClr val="000000"/>
                          </a:solidFill>
                          <a:latin typeface="+mn-lt"/>
                          <a:ea typeface="宋体"/>
                        </a:rPr>
                        <a:t>MDI</a:t>
                      </a:r>
                      <a:endParaRPr lang="zh-CN" sz="1800" b="1"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rgbClr val="FF0000"/>
                          </a:solidFill>
                          <a:latin typeface="+mn-lt"/>
                        </a:rPr>
                        <a:t>45.5~180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solidFill>
                            <a:schemeClr val="tx1"/>
                          </a:solidFill>
                        </a:rPr>
                        <a:t>Copper/</a:t>
                      </a:r>
                      <a:r>
                        <a:rPr lang="en-GB" altLang="zh-CN" sz="1800" dirty="0">
                          <a:solidFill>
                            <a:schemeClr val="tx1"/>
                          </a:solidFill>
                        </a:rPr>
                        <a:t>tungsten alloy, </a:t>
                      </a:r>
                      <a:r>
                        <a:rPr lang="en-US" altLang="zh-CN" sz="1800" baseline="0" dirty="0">
                          <a:solidFill>
                            <a:schemeClr val="tx1"/>
                          </a:solidFill>
                        </a:rPr>
                        <a:t>NEG film</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altLang="zh-CN" sz="1800" b="0" dirty="0">
                          <a:solidFill>
                            <a:schemeClr val="tx1"/>
                          </a:solidFill>
                          <a:latin typeface="+mn-lt"/>
                        </a:rPr>
                        <a:t>Φ</a:t>
                      </a:r>
                      <a:r>
                        <a:rPr lang="en-US" altLang="zh-CN" sz="1800" dirty="0">
                          <a:solidFill>
                            <a:schemeClr val="tx1"/>
                          </a:solidFill>
                        </a:rPr>
                        <a:t>20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12</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a:solidFill>
                            <a:schemeClr val="tx1"/>
                          </a:solidFill>
                          <a:effectLst/>
                          <a:latin typeface="Times New Roman" panose="02020603050405020304" pitchFamily="18" charset="0"/>
                          <a:ea typeface="+mn-ea"/>
                          <a:cs typeface="Times New Roman" panose="02020603050405020304" pitchFamily="18" charset="0"/>
                        </a:rPr>
                        <a:t>&lt;3</a:t>
                      </a:r>
                      <a:r>
                        <a:rPr lang="en-US" altLang="zh-CN" sz="1800" b="0" kern="0" dirty="0">
                          <a:solidFill>
                            <a:srgbClr val="000000"/>
                          </a:solidFill>
                          <a:latin typeface="Times New Roman" panose="02020603050405020304" pitchFamily="18" charset="0"/>
                          <a:ea typeface="宋体"/>
                          <a:cs typeface="Times New Roman" panose="02020603050405020304" pitchFamily="18" charset="0"/>
                        </a:rPr>
                        <a:t>×</a:t>
                      </a:r>
                      <a:r>
                        <a:rPr lang="en-US" altLang="zh-CN" sz="1800" kern="1200" dirty="0">
                          <a:solidFill>
                            <a:schemeClr val="tx1"/>
                          </a:solidFill>
                          <a:effectLst/>
                          <a:latin typeface="Times New Roman" panose="02020603050405020304" pitchFamily="18" charset="0"/>
                          <a:ea typeface="+mn-ea"/>
                          <a:cs typeface="Times New Roman" panose="02020603050405020304" pitchFamily="18" charset="0"/>
                        </a:rPr>
                        <a:t>10</a:t>
                      </a:r>
                      <a:r>
                        <a:rPr lang="en-US" altLang="zh-CN" sz="1800" kern="1200" baseline="30000" dirty="0">
                          <a:solidFill>
                            <a:schemeClr val="tx1"/>
                          </a:solidFill>
                          <a:effectLst/>
                          <a:latin typeface="Times New Roman" panose="02020603050405020304" pitchFamily="18" charset="0"/>
                          <a:ea typeface="+mn-ea"/>
                          <a:cs typeface="Times New Roman" panose="02020603050405020304" pitchFamily="18" charset="0"/>
                        </a:rPr>
                        <a:t>-9</a:t>
                      </a:r>
                      <a:endParaRPr lang="zh-CN" altLang="en-US" sz="1800" dirty="0">
                        <a:solidFill>
                          <a:schemeClr val="tx1"/>
                        </a:solidFill>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1537173926"/>
                  </a:ext>
                </a:extLst>
              </a:tr>
              <a:tr h="443315">
                <a:tc>
                  <a:txBody>
                    <a:bodyPr/>
                    <a:lstStyle/>
                    <a:p>
                      <a:pPr algn="ctr">
                        <a:spcAft>
                          <a:spcPts val="0"/>
                        </a:spcAft>
                      </a:pPr>
                      <a:r>
                        <a:rPr lang="en-US" altLang="zh-CN" b="1" dirty="0">
                          <a:latin typeface="+mn-lt"/>
                        </a:rPr>
                        <a:t>LTB</a:t>
                      </a:r>
                      <a:endParaRPr lang="zh-CN" sz="1800" b="1" kern="100" dirty="0">
                        <a:solidFill>
                          <a:srgbClr val="000000"/>
                        </a:solidFill>
                        <a:latin typeface="+mn-lt"/>
                        <a:ea typeface="宋体"/>
                      </a:endParaRPr>
                    </a:p>
                  </a:txBody>
                  <a:tcPr marL="68580" marR="68580" marT="0" marB="0" anchor="ctr"/>
                </a:tc>
                <a:tc>
                  <a:txBody>
                    <a:bodyPr/>
                    <a:lstStyle/>
                    <a:p>
                      <a:pPr algn="ctr"/>
                      <a:r>
                        <a:rPr lang="en-US" altLang="zh-CN" sz="1800" b="0" dirty="0">
                          <a:solidFill>
                            <a:schemeClr val="tx1"/>
                          </a:solidFill>
                          <a:latin typeface="+mn-lt"/>
                        </a:rPr>
                        <a:t>30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56</a:t>
                      </a:r>
                      <a:r>
                        <a:rPr lang="en-US" altLang="zh-CN" sz="1800" b="0" baseline="0" dirty="0">
                          <a:solidFill>
                            <a:schemeClr val="tx1"/>
                          </a:solidFill>
                          <a:latin typeface="+mn-lt"/>
                        </a:rPr>
                        <a:t> </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3,000</a:t>
                      </a:r>
                      <a:endParaRPr lang="el-GR" altLang="zh-CN"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1106510538"/>
                  </a:ext>
                </a:extLst>
              </a:tr>
              <a:tr h="490625">
                <a:tc>
                  <a:txBody>
                    <a:bodyPr/>
                    <a:lstStyle/>
                    <a:p>
                      <a:pPr algn="ctr">
                        <a:spcAft>
                          <a:spcPts val="0"/>
                        </a:spcAft>
                      </a:pPr>
                      <a:r>
                        <a:rPr lang="en-US" altLang="zh-CN" sz="1800" b="1" kern="0" dirty="0">
                          <a:solidFill>
                            <a:srgbClr val="000000"/>
                          </a:solidFill>
                          <a:latin typeface="+mn-lt"/>
                          <a:ea typeface="宋体"/>
                        </a:rPr>
                        <a:t>BTC(CTB)  </a:t>
                      </a:r>
                      <a:r>
                        <a:rPr lang="en-US" altLang="zh-CN" sz="1800" b="1" kern="0" baseline="0" dirty="0">
                          <a:solidFill>
                            <a:srgbClr val="000000"/>
                          </a:solidFill>
                          <a:latin typeface="+mn-lt"/>
                          <a:ea typeface="宋体"/>
                        </a:rPr>
                        <a:t> </a:t>
                      </a:r>
                      <a:endParaRPr lang="zh-CN" sz="1800" b="1" kern="100" dirty="0">
                        <a:solidFill>
                          <a:srgbClr val="000000"/>
                        </a:solidFill>
                        <a:latin typeface="+mn-lt"/>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6 GeV</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baseline="0" dirty="0">
                          <a:solidFill>
                            <a:schemeClr val="tx1"/>
                          </a:solidFill>
                          <a:latin typeface="+mn-lt"/>
                        </a:rPr>
                        <a:t> </a:t>
                      </a:r>
                      <a:r>
                        <a:rPr lang="el-GR" altLang="zh-CN" sz="1800" b="0" dirty="0">
                          <a:solidFill>
                            <a:schemeClr val="tx1"/>
                          </a:solidFill>
                          <a:latin typeface="+mn-lt"/>
                        </a:rPr>
                        <a:t>Φ</a:t>
                      </a:r>
                      <a:r>
                        <a:rPr lang="en-US" altLang="zh-CN" sz="1800" b="0" dirty="0">
                          <a:solidFill>
                            <a:schemeClr val="tx1"/>
                          </a:solidFill>
                          <a:latin typeface="+mn-lt"/>
                        </a:rPr>
                        <a:t>56</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240×6</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523266695"/>
                  </a:ext>
                </a:extLst>
              </a:tr>
              <a:tr h="364283">
                <a:tc>
                  <a:txBody>
                    <a:bodyPr/>
                    <a:lstStyle/>
                    <a:p>
                      <a:pPr algn="ctr">
                        <a:spcAft>
                          <a:spcPts val="0"/>
                        </a:spcAft>
                      </a:pPr>
                      <a:r>
                        <a:rPr lang="en-US" altLang="zh-CN" sz="1800" b="1" kern="100" dirty="0">
                          <a:solidFill>
                            <a:srgbClr val="000000"/>
                          </a:solidFill>
                          <a:latin typeface="+mn-lt"/>
                          <a:ea typeface="宋体"/>
                        </a:rPr>
                        <a:t>DL</a:t>
                      </a:r>
                      <a:endParaRPr lang="zh-CN" sz="1800" b="1" kern="100" dirty="0">
                        <a:solidFill>
                          <a:srgbClr val="000000"/>
                        </a:solidFill>
                        <a:latin typeface="+mn-lt"/>
                        <a:ea typeface="宋体"/>
                      </a:endParaRPr>
                    </a:p>
                  </a:txBody>
                  <a:tcPr marL="68580" marR="68580" marT="0" marB="0" anchor="ctr"/>
                </a:tc>
                <a:tc>
                  <a:txBody>
                    <a:bodyPr/>
                    <a:lstStyle/>
                    <a:p>
                      <a:pPr algn="ctr"/>
                      <a:r>
                        <a:rPr lang="en-US" altLang="zh-CN" sz="1800" b="0">
                          <a:solidFill>
                            <a:schemeClr val="tx1"/>
                          </a:solidFill>
                          <a:latin typeface="+mn-lt"/>
                        </a:rPr>
                        <a:t>1.1 GeV</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latin typeface="+mn-lt"/>
                        </a:rPr>
                        <a:t>Stainless steel </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  </a:t>
                      </a:r>
                      <a:r>
                        <a:rPr lang="el-GR" altLang="zh-CN" sz="1800" b="0" dirty="0">
                          <a:solidFill>
                            <a:schemeClr val="tx1"/>
                          </a:solidFill>
                          <a:latin typeface="+mn-lt"/>
                        </a:rPr>
                        <a:t>Φ</a:t>
                      </a:r>
                      <a:r>
                        <a:rPr lang="en-US" altLang="zh-CN" sz="1800" dirty="0">
                          <a:solidFill>
                            <a:schemeClr val="tx1"/>
                          </a:solidFill>
                        </a:rPr>
                        <a:t>30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tx1"/>
                          </a:solidFill>
                          <a:latin typeface="+mn-lt"/>
                        </a:rPr>
                        <a:t>240</a:t>
                      </a:r>
                      <a:endParaRPr lang="zh-CN" altLang="en-US" sz="1800" b="0" dirty="0">
                        <a:solidFill>
                          <a:schemeClr val="tx1"/>
                        </a:solidFill>
                        <a:latin typeface="+mn-lt"/>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&lt;1×10</a:t>
                      </a:r>
                      <a:r>
                        <a:rPr lang="en-US" altLang="zh-CN" sz="1800" b="0" kern="0" baseline="30000" dirty="0">
                          <a:solidFill>
                            <a:srgbClr val="000000"/>
                          </a:solidFill>
                          <a:latin typeface="Times New Roman"/>
                          <a:ea typeface="宋体"/>
                        </a:rPr>
                        <a:t>-7</a:t>
                      </a:r>
                      <a:endParaRPr lang="zh-CN" altLang="zh-CN" sz="1800" b="1" kern="100" dirty="0">
                        <a:solidFill>
                          <a:srgbClr val="000000"/>
                        </a:solidFill>
                        <a:latin typeface="Times New Roman"/>
                        <a:ea typeface="宋体"/>
                      </a:endParaRPr>
                    </a:p>
                  </a:txBody>
                  <a:tcPr marL="68580" marR="68580" marT="34290" marB="34290" anchor="ctr"/>
                </a:tc>
                <a:extLst>
                  <a:ext uri="{0D108BD9-81ED-4DB2-BD59-A6C34878D82A}">
                    <a16:rowId xmlns:a16="http://schemas.microsoft.com/office/drawing/2014/main" val="966081820"/>
                  </a:ext>
                </a:extLst>
              </a:tr>
            </a:tbl>
          </a:graphicData>
        </a:graphic>
      </p:graphicFrame>
      <p:pic>
        <p:nvPicPr>
          <p:cNvPr id="4" name="Picture 2" descr="C:\Users\Administrator\Desktop\11112.png">
            <a:extLst>
              <a:ext uri="{FF2B5EF4-FFF2-40B4-BE49-F238E27FC236}">
                <a16:creationId xmlns:a16="http://schemas.microsoft.com/office/drawing/2014/main" id="{370D6977-9F45-408B-9ABE-D700098470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5" name="灯片编号占位符 3">
            <a:extLst>
              <a:ext uri="{FF2B5EF4-FFF2-40B4-BE49-F238E27FC236}">
                <a16:creationId xmlns:a16="http://schemas.microsoft.com/office/drawing/2014/main" id="{0F5F4E72-6DBC-4B19-BB74-B467E1921C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标题 1">
            <a:extLst>
              <a:ext uri="{FF2B5EF4-FFF2-40B4-BE49-F238E27FC236}">
                <a16:creationId xmlns:a16="http://schemas.microsoft.com/office/drawing/2014/main" id="{614750F8-3448-465E-826B-4E2879D11B7A}"/>
              </a:ext>
            </a:extLst>
          </p:cNvPr>
          <p:cNvSpPr>
            <a:spLocks noGrp="1"/>
          </p:cNvSpPr>
          <p:nvPr>
            <p:ph type="title"/>
          </p:nvPr>
        </p:nvSpPr>
        <p:spPr>
          <a:xfrm>
            <a:off x="666712" y="142852"/>
            <a:ext cx="10763325" cy="725470"/>
          </a:xfrm>
        </p:spPr>
        <p:txBody>
          <a:bodyPr>
            <a:normAutofit/>
          </a:bodyPr>
          <a:lstStyle/>
          <a:p>
            <a:r>
              <a:rPr lang="en-US" altLang="zh-CN" dirty="0">
                <a:latin typeface="Arial" panose="020B0604020202020204" pitchFamily="34" charset="0"/>
                <a:cs typeface="Arial" panose="020B0604020202020204" pitchFamily="34" charset="0"/>
              </a:rPr>
              <a:t>Vacuum requirements and configuration</a:t>
            </a:r>
            <a:endParaRPr lang="zh-CN"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2587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D4DB3AD-15EA-4336-BBE2-065473CD73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968" t="20336" r="20583" b="18922"/>
          <a:stretch/>
        </p:blipFill>
        <p:spPr>
          <a:xfrm>
            <a:off x="1098807" y="4490388"/>
            <a:ext cx="3391319" cy="2191239"/>
          </a:xfrm>
          <a:prstGeom prst="rect">
            <a:avLst/>
          </a:prstGeom>
        </p:spPr>
      </p:pic>
      <p:graphicFrame>
        <p:nvGraphicFramePr>
          <p:cNvPr id="6" name="表格 5">
            <a:extLst>
              <a:ext uri="{FF2B5EF4-FFF2-40B4-BE49-F238E27FC236}">
                <a16:creationId xmlns:a16="http://schemas.microsoft.com/office/drawing/2014/main" id="{F4CEB206-83A6-4337-82BD-19CF778964C1}"/>
              </a:ext>
            </a:extLst>
          </p:cNvPr>
          <p:cNvGraphicFramePr>
            <a:graphicFrameLocks noGrp="1"/>
          </p:cNvGraphicFramePr>
          <p:nvPr/>
        </p:nvGraphicFramePr>
        <p:xfrm>
          <a:off x="479376" y="1155847"/>
          <a:ext cx="4306166" cy="3047016"/>
        </p:xfrm>
        <a:graphic>
          <a:graphicData uri="http://schemas.openxmlformats.org/drawingml/2006/table">
            <a:tbl>
              <a:tblPr>
                <a:tableStyleId>{B301B821-A1FF-4177-AEE7-76D212191A09}</a:tableStyleId>
              </a:tblPr>
              <a:tblGrid>
                <a:gridCol w="1185376">
                  <a:extLst>
                    <a:ext uri="{9D8B030D-6E8A-4147-A177-3AD203B41FA5}">
                      <a16:colId xmlns:a16="http://schemas.microsoft.com/office/drawing/2014/main" val="1710893739"/>
                    </a:ext>
                  </a:extLst>
                </a:gridCol>
                <a:gridCol w="1901529">
                  <a:extLst>
                    <a:ext uri="{9D8B030D-6E8A-4147-A177-3AD203B41FA5}">
                      <a16:colId xmlns:a16="http://schemas.microsoft.com/office/drawing/2014/main" val="696201811"/>
                    </a:ext>
                  </a:extLst>
                </a:gridCol>
                <a:gridCol w="1219261">
                  <a:extLst>
                    <a:ext uri="{9D8B030D-6E8A-4147-A177-3AD203B41FA5}">
                      <a16:colId xmlns:a16="http://schemas.microsoft.com/office/drawing/2014/main" val="699250132"/>
                    </a:ext>
                  </a:extLst>
                </a:gridCol>
              </a:tblGrid>
              <a:tr h="207934">
                <a:tc rowSpan="14">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altLang="zh-CN" sz="1400" b="1" u="none" strike="noStrike" dirty="0">
                          <a:effectLst/>
                        </a:rPr>
                        <a:t>col</a:t>
                      </a:r>
                      <a:r>
                        <a:rPr lang="en-US" altLang="zh-CN" sz="1400" b="1" u="none" strike="noStrike" dirty="0">
                          <a:effectLst/>
                        </a:rPr>
                        <a:t>l</a:t>
                      </a:r>
                      <a:r>
                        <a:rPr lang="en-GB" altLang="zh-CN" sz="1400" b="1" u="none" strike="noStrike" dirty="0" err="1">
                          <a:effectLst/>
                        </a:rPr>
                        <a:t>ider</a:t>
                      </a:r>
                      <a:endParaRPr lang="en-GB" altLang="zh-CN" sz="1400" b="1" i="0" u="none" strike="noStrike" dirty="0">
                        <a:solidFill>
                          <a:srgbClr val="000000"/>
                        </a:solidFill>
                        <a:effectLst/>
                        <a:latin typeface="等线" panose="02010600030101010101" pitchFamily="2" charset="-122"/>
                        <a:ea typeface="+mn-ea"/>
                      </a:endParaRPr>
                    </a:p>
                    <a:p>
                      <a:pPr algn="ctr" fontAlgn="b"/>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altLang="zh-CN" sz="1400" b="1" i="1" u="none" strike="noStrike" dirty="0">
                          <a:effectLst/>
                        </a:rPr>
                        <a:t>Classification</a:t>
                      </a:r>
                      <a:endParaRPr lang="zh-CN" altLang="en-US" sz="1400" b="1" i="1"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sz="1400" b="1" i="1" u="none" strike="noStrike" dirty="0">
                          <a:effectLst/>
                        </a:rPr>
                        <a:t>length/m</a:t>
                      </a:r>
                      <a:endParaRPr lang="en-GB" sz="1400" b="1" i="1"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3738512495"/>
                  </a:ext>
                </a:extLst>
              </a:tr>
              <a:tr h="270478">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Arc beam pipe</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78752</a:t>
                      </a:r>
                    </a:p>
                  </a:txBody>
                  <a:tcPr marL="0" marR="0" marT="0" marB="0" anchor="b"/>
                </a:tc>
                <a:extLst>
                  <a:ext uri="{0D108BD9-81ED-4DB2-BD59-A6C34878D82A}">
                    <a16:rowId xmlns:a16="http://schemas.microsoft.com/office/drawing/2014/main" val="3120578573"/>
                  </a:ext>
                </a:extLst>
              </a:tr>
              <a:tr h="207934">
                <a:tc vMerge="1">
                  <a:txBody>
                    <a:bodyPr/>
                    <a:lstStyle/>
                    <a:p>
                      <a:endParaRPr lang="zh-CN" altLang="en-US"/>
                    </a:p>
                  </a:txBody>
                  <a:tcPr/>
                </a:tc>
                <a:tc>
                  <a:txBody>
                    <a:bodyPr/>
                    <a:lstStyle/>
                    <a:p>
                      <a:pPr algn="l" fontAlgn="b"/>
                      <a:r>
                        <a:rPr lang="en-GB" sz="1200" b="1" i="0" u="none" strike="noStrike" dirty="0">
                          <a:solidFill>
                            <a:srgbClr val="000000"/>
                          </a:solidFill>
                          <a:effectLst/>
                          <a:latin typeface="Calibri" panose="020F0502020204030204" pitchFamily="34" charset="0"/>
                          <a:ea typeface="等线" panose="02010600030101010101" pitchFamily="2" charset="-122"/>
                        </a:rPr>
                        <a:t>Straight section beam pipe</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8456</a:t>
                      </a:r>
                    </a:p>
                  </a:txBody>
                  <a:tcPr marL="0" marR="0" marT="0" marB="0" anchor="b"/>
                </a:tc>
                <a:extLst>
                  <a:ext uri="{0D108BD9-81ED-4DB2-BD59-A6C34878D82A}">
                    <a16:rowId xmlns:a16="http://schemas.microsoft.com/office/drawing/2014/main" val="1107567610"/>
                  </a:ext>
                </a:extLst>
              </a:tr>
              <a:tr h="207934">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RF Substitute </a:t>
                      </a:r>
                      <a:r>
                        <a:rPr lang="en-US" altLang="zh-CN" sz="1200" b="1" i="0" u="none" strike="noStrike" dirty="0">
                          <a:solidFill>
                            <a:srgbClr val="000000"/>
                          </a:solidFill>
                          <a:effectLst/>
                          <a:latin typeface="等线" panose="02010600030101010101" pitchFamily="2" charset="-122"/>
                          <a:ea typeface="等线" panose="02010600030101010101" pitchFamily="2" charset="-122"/>
                        </a:rPr>
                        <a:t>pipe</a:t>
                      </a:r>
                      <a:r>
                        <a:rPr lang="en-GB" sz="1200" b="1" i="0" u="none" strike="noStrike" dirty="0">
                          <a:solidFill>
                            <a:srgbClr val="000000"/>
                          </a:solidFill>
                          <a:effectLst/>
                          <a:latin typeface="等线" panose="02010600030101010101" pitchFamily="2" charset="-122"/>
                          <a:ea typeface="等线" panose="02010600030101010101" pitchFamily="2" charset="-122"/>
                        </a:rPr>
                        <a:t> </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1192</a:t>
                      </a:r>
                    </a:p>
                  </a:txBody>
                  <a:tcPr marL="0" marR="0" marT="0" marB="0" anchor="b"/>
                </a:tc>
                <a:extLst>
                  <a:ext uri="{0D108BD9-81ED-4DB2-BD59-A6C34878D82A}">
                    <a16:rowId xmlns:a16="http://schemas.microsoft.com/office/drawing/2014/main" val="4283246960"/>
                  </a:ext>
                </a:extLst>
              </a:tr>
              <a:tr h="207934">
                <a:tc vMerge="1">
                  <a:txBody>
                    <a:bodyPr/>
                    <a:lstStyle/>
                    <a:p>
                      <a:endParaRPr lang="zh-CN" altLang="en-US"/>
                    </a:p>
                  </a:txBody>
                  <a:tcPr/>
                </a:tc>
                <a:tc>
                  <a:txBody>
                    <a:bodyPr/>
                    <a:lstStyle/>
                    <a:p>
                      <a:pPr algn="l" fontAlgn="b"/>
                      <a:r>
                        <a:rPr lang="en-GB" sz="1200" b="0" i="0" u="none" strike="noStrike" dirty="0">
                          <a:solidFill>
                            <a:srgbClr val="000000"/>
                          </a:solidFill>
                          <a:effectLst/>
                          <a:latin typeface="等线" panose="02010600030101010101" pitchFamily="2" charset="-122"/>
                          <a:ea typeface="等线" panose="02010600030101010101" pitchFamily="2" charset="-122"/>
                        </a:rPr>
                        <a:t>RF system</a:t>
                      </a:r>
                    </a:p>
                  </a:txBody>
                  <a:tcPr marL="0" marR="0" marT="0" marB="0" anchor="b"/>
                </a:tc>
                <a:tc>
                  <a:txBody>
                    <a:bodyPr/>
                    <a:lstStyle/>
                    <a:p>
                      <a:pPr algn="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352</a:t>
                      </a:r>
                    </a:p>
                  </a:txBody>
                  <a:tcPr marL="0" marR="0" marT="0" marB="0" anchor="b"/>
                </a:tc>
                <a:extLst>
                  <a:ext uri="{0D108BD9-81ED-4DB2-BD59-A6C34878D82A}">
                    <a16:rowId xmlns:a16="http://schemas.microsoft.com/office/drawing/2014/main" val="627469642"/>
                  </a:ext>
                </a:extLst>
              </a:tr>
              <a:tr h="207934">
                <a:tc vMerge="1">
                  <a:txBody>
                    <a:bodyPr/>
                    <a:lstStyle/>
                    <a:p>
                      <a:endParaRPr lang="zh-CN" altLang="en-US"/>
                    </a:p>
                  </a:txBody>
                  <a:tcPr/>
                </a:tc>
                <a:tc>
                  <a:txBody>
                    <a:bodyPr/>
                    <a:lstStyle/>
                    <a:p>
                      <a:pPr algn="l" fontAlgn="b"/>
                      <a:r>
                        <a:rPr lang="en-GB" sz="1200" b="0" i="0" u="none" strike="noStrike" dirty="0">
                          <a:solidFill>
                            <a:srgbClr val="000000"/>
                          </a:solidFill>
                          <a:effectLst/>
                          <a:latin typeface="等线" panose="02010600030101010101" pitchFamily="2" charset="-122"/>
                          <a:ea typeface="等线" panose="02010600030101010101" pitchFamily="2" charset="-122"/>
                        </a:rPr>
                        <a:t>Insertion and extraction </a:t>
                      </a:r>
                    </a:p>
                  </a:txBody>
                  <a:tcPr marL="0" marR="0" marT="0" marB="0" anchor="b"/>
                </a:tc>
                <a:tc>
                  <a:txBody>
                    <a:bodyPr/>
                    <a:lstStyle/>
                    <a:p>
                      <a:pPr algn="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286</a:t>
                      </a:r>
                    </a:p>
                  </a:txBody>
                  <a:tcPr marL="0" marR="0" marT="0" marB="0" anchor="b"/>
                </a:tc>
                <a:extLst>
                  <a:ext uri="{0D108BD9-81ED-4DB2-BD59-A6C34878D82A}">
                    <a16:rowId xmlns:a16="http://schemas.microsoft.com/office/drawing/2014/main" val="863195145"/>
                  </a:ext>
                </a:extLst>
              </a:tr>
              <a:tr h="207934">
                <a:tc vMerge="1">
                  <a:txBody>
                    <a:bodyPr/>
                    <a:lstStyle/>
                    <a:p>
                      <a:endParaRPr lang="zh-CN" altLang="en-US"/>
                    </a:p>
                  </a:txBody>
                  <a:tcPr/>
                </a:tc>
                <a:tc>
                  <a:txBody>
                    <a:bodyPr/>
                    <a:lstStyle/>
                    <a:p>
                      <a:pPr algn="l" rtl="0" fontAlgn="ctr"/>
                      <a:r>
                        <a:rPr lang="en-GB" sz="1200" b="1" i="0" u="none" strike="noStrike">
                          <a:solidFill>
                            <a:srgbClr val="000000"/>
                          </a:solidFill>
                          <a:effectLst/>
                          <a:latin typeface="Calibri" panose="020F0502020204030204" pitchFamily="34" charset="0"/>
                          <a:ea typeface="等线" panose="02010600030101010101" pitchFamily="2" charset="-122"/>
                        </a:rPr>
                        <a:t>Manifold for SIP </a:t>
                      </a:r>
                    </a:p>
                  </a:txBody>
                  <a:tcPr marL="0" marR="0" marT="0" marB="0" anchor="ctr"/>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1333</a:t>
                      </a:r>
                    </a:p>
                  </a:txBody>
                  <a:tcPr marL="0" marR="0" marT="0" marB="0" anchor="b"/>
                </a:tc>
                <a:extLst>
                  <a:ext uri="{0D108BD9-81ED-4DB2-BD59-A6C34878D82A}">
                    <a16:rowId xmlns:a16="http://schemas.microsoft.com/office/drawing/2014/main" val="3514117075"/>
                  </a:ext>
                </a:extLst>
              </a:tr>
              <a:tr h="207934">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Bellows</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2082</a:t>
                      </a:r>
                    </a:p>
                  </a:txBody>
                  <a:tcPr marL="0" marR="0" marT="0" marB="0" anchor="b"/>
                </a:tc>
                <a:extLst>
                  <a:ext uri="{0D108BD9-81ED-4DB2-BD59-A6C34878D82A}">
                    <a16:rowId xmlns:a16="http://schemas.microsoft.com/office/drawing/2014/main" val="2303957850"/>
                  </a:ext>
                </a:extLst>
              </a:tr>
              <a:tr h="207934">
                <a:tc vMerge="1">
                  <a:txBody>
                    <a:bodyPr/>
                    <a:lstStyle/>
                    <a:p>
                      <a:endParaRPr lang="zh-CN" altLang="en-US"/>
                    </a:p>
                  </a:txBody>
                  <a:tcPr/>
                </a:tc>
                <a:tc>
                  <a:txBody>
                    <a:bodyPr/>
                    <a:lstStyle/>
                    <a:p>
                      <a:pPr algn="l" fontAlgn="b"/>
                      <a:r>
                        <a:rPr lang="en-GB" sz="1200" b="0" i="0" u="none" strike="noStrike" dirty="0">
                          <a:solidFill>
                            <a:srgbClr val="000000"/>
                          </a:solidFill>
                          <a:effectLst/>
                          <a:latin typeface="等线" panose="02010600030101010101" pitchFamily="2" charset="-122"/>
                          <a:ea typeface="等线" panose="02010600030101010101" pitchFamily="2" charset="-122"/>
                        </a:rPr>
                        <a:t>BPM</a:t>
                      </a:r>
                    </a:p>
                  </a:txBody>
                  <a:tcPr marL="0" marR="0" marT="0" marB="0" anchor="b"/>
                </a:tc>
                <a:tc>
                  <a:txBody>
                    <a:bodyPr/>
                    <a:lstStyle/>
                    <a:p>
                      <a:pPr algn="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300</a:t>
                      </a:r>
                    </a:p>
                  </a:txBody>
                  <a:tcPr marL="0" marR="0" marT="0" marB="0" anchor="b"/>
                </a:tc>
                <a:extLst>
                  <a:ext uri="{0D108BD9-81ED-4DB2-BD59-A6C34878D82A}">
                    <a16:rowId xmlns:a16="http://schemas.microsoft.com/office/drawing/2014/main" val="2971766771"/>
                  </a:ext>
                </a:extLst>
              </a:tr>
              <a:tr h="207934">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Manifold for Gauge &amp; RGA </a:t>
                      </a:r>
                    </a:p>
                  </a:txBody>
                  <a:tcPr marL="0" marR="0" marT="0" marB="0" anchor="b"/>
                </a:tc>
                <a:tc>
                  <a:txBody>
                    <a:bodyPr/>
                    <a:lstStyle/>
                    <a:p>
                      <a:pPr algn="r" fontAlgn="b"/>
                      <a:r>
                        <a:rPr lang="en-US" altLang="zh-CN" sz="1200" b="1" i="0" u="none" strike="noStrike" dirty="0">
                          <a:solidFill>
                            <a:srgbClr val="000000"/>
                          </a:solidFill>
                          <a:effectLst/>
                          <a:latin typeface="等线" panose="02010600030101010101" pitchFamily="2" charset="-122"/>
                          <a:ea typeface="等线" panose="02010600030101010101" pitchFamily="2" charset="-122"/>
                        </a:rPr>
                        <a:t>247</a:t>
                      </a:r>
                    </a:p>
                  </a:txBody>
                  <a:tcPr marL="0" marR="0" marT="0" marB="0" anchor="b"/>
                </a:tc>
                <a:extLst>
                  <a:ext uri="{0D108BD9-81ED-4DB2-BD59-A6C34878D82A}">
                    <a16:rowId xmlns:a16="http://schemas.microsoft.com/office/drawing/2014/main" val="515312937"/>
                  </a:ext>
                </a:extLst>
              </a:tr>
              <a:tr h="207934">
                <a:tc vMerge="1">
                  <a:txBody>
                    <a:bodyPr/>
                    <a:lstStyle/>
                    <a:p>
                      <a:endParaRPr lang="zh-CN" altLang="en-US"/>
                    </a:p>
                  </a:txBody>
                  <a:tcPr/>
                </a:tc>
                <a:tc>
                  <a:txBody>
                    <a:bodyPr/>
                    <a:lstStyle/>
                    <a:p>
                      <a:pPr algn="l" fontAlgn="b"/>
                      <a:r>
                        <a:rPr lang="en-GB" sz="1200" b="0" i="0" u="none" strike="noStrike" dirty="0">
                          <a:solidFill>
                            <a:srgbClr val="000000"/>
                          </a:solidFill>
                          <a:effectLst/>
                          <a:latin typeface="等线" panose="02010600030101010101" pitchFamily="2" charset="-122"/>
                          <a:ea typeface="等线" panose="02010600030101010101" pitchFamily="2" charset="-122"/>
                        </a:rPr>
                        <a:t>Detector 1</a:t>
                      </a:r>
                    </a:p>
                  </a:txBody>
                  <a:tcPr marL="0" marR="0" marT="0" marB="0" anchor="b"/>
                </a:tc>
                <a:tc>
                  <a:txBody>
                    <a:bodyPr/>
                    <a:lstStyle/>
                    <a:p>
                      <a:pPr algn="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12</a:t>
                      </a:r>
                    </a:p>
                  </a:txBody>
                  <a:tcPr marL="0" marR="0" marT="0" marB="0" anchor="b"/>
                </a:tc>
                <a:extLst>
                  <a:ext uri="{0D108BD9-81ED-4DB2-BD59-A6C34878D82A}">
                    <a16:rowId xmlns:a16="http://schemas.microsoft.com/office/drawing/2014/main" val="624750984"/>
                  </a:ext>
                </a:extLst>
              </a:tr>
              <a:tr h="207934">
                <a:tc vMerge="1">
                  <a:txBody>
                    <a:bodyPr/>
                    <a:lstStyle/>
                    <a:p>
                      <a:endParaRPr lang="zh-CN" altLang="en-US"/>
                    </a:p>
                  </a:txBody>
                  <a:tcPr/>
                </a:tc>
                <a:tc>
                  <a:txBody>
                    <a:bodyPr/>
                    <a:lstStyle/>
                    <a:p>
                      <a:pPr algn="l" fontAlgn="b"/>
                      <a:r>
                        <a:rPr lang="en-GB" sz="1200" b="0" i="0" u="none" strike="noStrike" dirty="0">
                          <a:solidFill>
                            <a:srgbClr val="000000"/>
                          </a:solidFill>
                          <a:effectLst/>
                          <a:latin typeface="等线" panose="02010600030101010101" pitchFamily="2" charset="-122"/>
                          <a:ea typeface="等线" panose="02010600030101010101" pitchFamily="2" charset="-122"/>
                        </a:rPr>
                        <a:t>Detector 2</a:t>
                      </a:r>
                    </a:p>
                  </a:txBody>
                  <a:tcPr marL="0" marR="0" marT="0" marB="0" anchor="b"/>
                </a:tc>
                <a:tc>
                  <a:txBody>
                    <a:bodyPr/>
                    <a:lstStyle/>
                    <a:p>
                      <a:pPr algn="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12</a:t>
                      </a:r>
                    </a:p>
                  </a:txBody>
                  <a:tcPr marL="0" marR="0" marT="0" marB="0" anchor="b"/>
                </a:tc>
                <a:extLst>
                  <a:ext uri="{0D108BD9-81ED-4DB2-BD59-A6C34878D82A}">
                    <a16:rowId xmlns:a16="http://schemas.microsoft.com/office/drawing/2014/main" val="4137835082"/>
                  </a:ext>
                </a:extLst>
              </a:tr>
              <a:tr h="270478">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Collider section</a:t>
                      </a:r>
                    </a:p>
                  </a:txBody>
                  <a:tcPr marL="0" marR="0" marT="0" marB="0" anchor="b"/>
                </a:tc>
                <a:tc>
                  <a:txBody>
                    <a:bodyPr/>
                    <a:lstStyle/>
                    <a:p>
                      <a:pPr algn="r" fontAlgn="b"/>
                      <a:r>
                        <a:rPr lang="en-US" altLang="zh-CN" sz="1200" b="1" i="0" u="none" strike="noStrike" dirty="0">
                          <a:solidFill>
                            <a:srgbClr val="000000"/>
                          </a:solidFill>
                          <a:effectLst/>
                          <a:latin typeface="等线" panose="02010600030101010101" pitchFamily="2" charset="-122"/>
                          <a:ea typeface="等线" panose="02010600030101010101" pitchFamily="2" charset="-122"/>
                        </a:rPr>
                        <a:t>7000</a:t>
                      </a:r>
                    </a:p>
                  </a:txBody>
                  <a:tcPr marL="0" marR="0" marT="0" marB="0" anchor="b"/>
                </a:tc>
                <a:extLst>
                  <a:ext uri="{0D108BD9-81ED-4DB2-BD59-A6C34878D82A}">
                    <a16:rowId xmlns:a16="http://schemas.microsoft.com/office/drawing/2014/main" val="978395418"/>
                  </a:ext>
                </a:extLst>
              </a:tr>
              <a:tr h="207934">
                <a:tc vMerge="1">
                  <a:txBody>
                    <a:bodyPr/>
                    <a:lstStyle/>
                    <a:p>
                      <a:endParaRPr lang="zh-CN" altLang="en-US"/>
                    </a:p>
                  </a:txBody>
                  <a:tcPr/>
                </a:tc>
                <a:tc>
                  <a:txBody>
                    <a:bodyPr/>
                    <a:lstStyle/>
                    <a:p>
                      <a:pPr algn="ctr" fontAlgn="b"/>
                      <a:r>
                        <a:rPr lang="en-GB" sz="1400" b="1" u="none" strike="noStrike" dirty="0">
                          <a:effectLst/>
                        </a:rPr>
                        <a:t>Total length</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r" fontAlgn="b"/>
                      <a:r>
                        <a:rPr lang="en-US" altLang="zh-CN" sz="1400" b="1" u="none" strike="noStrike" dirty="0">
                          <a:effectLst/>
                        </a:rPr>
                        <a:t>100000</a:t>
                      </a:r>
                      <a:endParaRPr lang="en-US" altLang="zh-CN" sz="1400" b="1" i="0" u="none" strike="noStrike" dirty="0">
                        <a:solidFill>
                          <a:srgbClr val="FF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3691009046"/>
                  </a:ext>
                </a:extLst>
              </a:tr>
            </a:tbl>
          </a:graphicData>
        </a:graphic>
      </p:graphicFrame>
      <p:sp>
        <p:nvSpPr>
          <p:cNvPr id="2" name="标题 1">
            <a:extLst>
              <a:ext uri="{FF2B5EF4-FFF2-40B4-BE49-F238E27FC236}">
                <a16:creationId xmlns:a16="http://schemas.microsoft.com/office/drawing/2014/main" id="{5E5E6EA2-4389-47F0-9AB5-DE1E4F776363}"/>
              </a:ext>
            </a:extLst>
          </p:cNvPr>
          <p:cNvSpPr>
            <a:spLocks noGrp="1"/>
          </p:cNvSpPr>
          <p:nvPr>
            <p:ph type="title"/>
          </p:nvPr>
        </p:nvSpPr>
        <p:spPr/>
        <p:txBody>
          <a:bodyPr>
            <a:normAutofit/>
          </a:bodyPr>
          <a:lstStyle/>
          <a:p>
            <a:r>
              <a:rPr lang="en-US" altLang="zh-CN" sz="3200" b="1" dirty="0">
                <a:effectLst/>
                <a:latin typeface="Arial" panose="020B0604020202020204" pitchFamily="34" charset="0"/>
                <a:ea typeface="宋体" panose="02010600030101010101" pitchFamily="2" charset="-122"/>
                <a:cs typeface="Arial" panose="020B0604020202020204" pitchFamily="34" charset="0"/>
              </a:rPr>
              <a:t>Layout &amp; configuration of Collider</a:t>
            </a:r>
            <a:r>
              <a:rPr lang="en-US" altLang="zh-CN" sz="3200" dirty="0">
                <a:effectLst/>
                <a:latin typeface="Arial" panose="020B0604020202020204" pitchFamily="34" charset="0"/>
                <a:ea typeface="宋体" panose="02010600030101010101" pitchFamily="2" charset="-122"/>
                <a:cs typeface="Arial" panose="020B0604020202020204" pitchFamily="34" charset="0"/>
              </a:rPr>
              <a:t> </a:t>
            </a:r>
            <a:endParaRPr lang="zh-CN" altLang="en-US" dirty="0">
              <a:effectLst/>
              <a:latin typeface="Arial" panose="020B0604020202020204" pitchFamily="34" charset="0"/>
              <a:cs typeface="Arial" panose="020B0604020202020204" pitchFamily="34" charset="0"/>
            </a:endParaRPr>
          </a:p>
        </p:txBody>
      </p:sp>
      <p:graphicFrame>
        <p:nvGraphicFramePr>
          <p:cNvPr id="7" name="表格 6">
            <a:extLst>
              <a:ext uri="{FF2B5EF4-FFF2-40B4-BE49-F238E27FC236}">
                <a16:creationId xmlns:a16="http://schemas.microsoft.com/office/drawing/2014/main" id="{EB669EDE-EFC1-4A7A-818C-EC258B9A15B1}"/>
              </a:ext>
            </a:extLst>
          </p:cNvPr>
          <p:cNvGraphicFramePr>
            <a:graphicFrameLocks noGrp="1"/>
          </p:cNvGraphicFramePr>
          <p:nvPr/>
        </p:nvGraphicFramePr>
        <p:xfrm>
          <a:off x="5210216" y="1155847"/>
          <a:ext cx="5904654" cy="3047016"/>
        </p:xfrm>
        <a:graphic>
          <a:graphicData uri="http://schemas.openxmlformats.org/drawingml/2006/table">
            <a:tbl>
              <a:tblPr firstRow="1" firstCol="1" lastRow="1" lastCol="1" bandRow="1" bandCol="1">
                <a:tableStyleId>{B301B821-A1FF-4177-AEE7-76D212191A09}</a:tableStyleId>
              </a:tblPr>
              <a:tblGrid>
                <a:gridCol w="2725226">
                  <a:extLst>
                    <a:ext uri="{9D8B030D-6E8A-4147-A177-3AD203B41FA5}">
                      <a16:colId xmlns:a16="http://schemas.microsoft.com/office/drawing/2014/main" val="3203740006"/>
                    </a:ext>
                  </a:extLst>
                </a:gridCol>
                <a:gridCol w="3179428">
                  <a:extLst>
                    <a:ext uri="{9D8B030D-6E8A-4147-A177-3AD203B41FA5}">
                      <a16:colId xmlns:a16="http://schemas.microsoft.com/office/drawing/2014/main" val="3252421733"/>
                    </a:ext>
                  </a:extLst>
                </a:gridCol>
              </a:tblGrid>
              <a:tr h="334509">
                <a:tc>
                  <a:txBody>
                    <a:bodyPr/>
                    <a:lstStyle/>
                    <a:p>
                      <a:pPr algn="ctr"/>
                      <a:r>
                        <a:rPr lang="en-GB" sz="1800" dirty="0">
                          <a:effectLst/>
                        </a:rPr>
                        <a:t>Parameter</a:t>
                      </a:r>
                      <a:endParaRPr lang="zh-CN"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800" dirty="0">
                          <a:effectLst/>
                        </a:rPr>
                        <a:t>e</a:t>
                      </a:r>
                      <a:r>
                        <a:rPr lang="en-GB" sz="1800" baseline="30000" dirty="0">
                          <a:effectLst/>
                        </a:rPr>
                        <a:t>+   </a:t>
                      </a:r>
                      <a:r>
                        <a:rPr lang="en-GB" sz="1800" baseline="0" dirty="0">
                          <a:effectLst/>
                        </a:rPr>
                        <a:t>&amp;</a:t>
                      </a:r>
                      <a:r>
                        <a:rPr lang="en-GB" sz="1800" baseline="30000" dirty="0">
                          <a:effectLst/>
                        </a:rPr>
                        <a:t>   </a:t>
                      </a:r>
                      <a:r>
                        <a:rPr lang="en-GB" sz="1800" dirty="0">
                          <a:effectLst/>
                        </a:rPr>
                        <a:t>e</a:t>
                      </a:r>
                      <a:r>
                        <a:rPr lang="en-GB" sz="1800" baseline="30000" dirty="0">
                          <a:effectLst/>
                        </a:rPr>
                        <a:t>–</a:t>
                      </a:r>
                      <a:endParaRPr lang="zh-CN" altLang="en-US"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201890783"/>
                  </a:ext>
                </a:extLst>
              </a:tr>
              <a:tr h="389886">
                <a:tc>
                  <a:txBody>
                    <a:bodyPr/>
                    <a:lstStyle/>
                    <a:p>
                      <a:r>
                        <a:rPr lang="en-GB" sz="1600" b="0" dirty="0">
                          <a:effectLst/>
                        </a:rPr>
                        <a:t>Energy [GeV]</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45.5~180</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882238763"/>
                  </a:ext>
                </a:extLst>
              </a:tr>
              <a:tr h="320849">
                <a:tc>
                  <a:txBody>
                    <a:bodyPr/>
                    <a:lstStyle/>
                    <a:p>
                      <a:r>
                        <a:rPr lang="en-GB" sz="1600" b="0" dirty="0">
                          <a:effectLst/>
                        </a:rPr>
                        <a:t>Beam current [A]</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a:effectLst/>
                        </a:rPr>
                        <a:t>0.0033~1.39</a:t>
                      </a:r>
                      <a:endParaRPr lang="zh-CN" sz="1800" b="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75426707"/>
                  </a:ext>
                </a:extLst>
              </a:tr>
              <a:tr h="356063">
                <a:tc>
                  <a:txBody>
                    <a:bodyPr/>
                    <a:lstStyle/>
                    <a:p>
                      <a:r>
                        <a:rPr lang="en-GB" sz="1600" b="0">
                          <a:effectLst/>
                        </a:rPr>
                        <a:t>Circumference [m]</a:t>
                      </a:r>
                      <a:endParaRPr lang="zh-CN" sz="1800" b="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100</a:t>
                      </a:r>
                      <a:r>
                        <a:rPr lang="en-US" sz="1600" b="0" dirty="0">
                          <a:effectLst/>
                        </a:rPr>
                        <a:t>,</a:t>
                      </a:r>
                      <a:r>
                        <a:rPr lang="en-GB" sz="1600" b="0" dirty="0">
                          <a:effectLst/>
                        </a:rPr>
                        <a:t>000 </a:t>
                      </a:r>
                      <a:r>
                        <a:rPr lang="en-US" altLang="zh-CN" sz="1600" b="0" dirty="0">
                          <a:effectLst/>
                        </a:rPr>
                        <a:t>×2</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033763475"/>
                  </a:ext>
                </a:extLst>
              </a:tr>
              <a:tr h="320849">
                <a:tc>
                  <a:txBody>
                    <a:bodyPr/>
                    <a:lstStyle/>
                    <a:p>
                      <a:r>
                        <a:rPr lang="en-GB" sz="1600" b="0">
                          <a:effectLst/>
                        </a:rPr>
                        <a:t>Bending radius [m]</a:t>
                      </a:r>
                      <a:endParaRPr lang="zh-CN" sz="1800" b="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10,700</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501037584"/>
                  </a:ext>
                </a:extLst>
              </a:tr>
              <a:tr h="514797">
                <a:tc>
                  <a:txBody>
                    <a:bodyPr/>
                    <a:lstStyle/>
                    <a:p>
                      <a:r>
                        <a:rPr lang="en-GB" sz="1600" b="0" dirty="0">
                          <a:effectLst/>
                        </a:rPr>
                        <a:t>Beam pipe material</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Extruded copper (water-cooled)</a:t>
                      </a:r>
                    </a:p>
                    <a:p>
                      <a:pPr algn="ctr"/>
                      <a:r>
                        <a:rPr lang="en-GB" sz="1600" b="0" dirty="0">
                          <a:effectLst/>
                        </a:rPr>
                        <a:t>NEG coating</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896208411"/>
                  </a:ext>
                </a:extLst>
              </a:tr>
              <a:tr h="489214">
                <a:tc>
                  <a:txBody>
                    <a:bodyPr/>
                    <a:lstStyle/>
                    <a:p>
                      <a:r>
                        <a:rPr lang="en-GB" sz="1600" b="0" dirty="0">
                          <a:effectLst/>
                        </a:rPr>
                        <a:t>Beam pipe shape (mm)</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l-GR" altLang="zh-CN" sz="1600" b="0" dirty="0">
                          <a:solidFill>
                            <a:schemeClr val="tx1"/>
                          </a:solidFill>
                          <a:latin typeface="+mn-lt"/>
                        </a:rPr>
                        <a:t>Φ</a:t>
                      </a:r>
                      <a:r>
                        <a:rPr lang="en-US" altLang="zh-CN" sz="1600" b="0" dirty="0">
                          <a:solidFill>
                            <a:schemeClr val="tx1"/>
                          </a:solidFill>
                          <a:latin typeface="+mn-lt"/>
                        </a:rPr>
                        <a:t>56/</a:t>
                      </a:r>
                      <a:r>
                        <a:rPr lang="en-US" altLang="zh-CN" sz="1600" b="0" dirty="0">
                          <a:latin typeface="+mn-lt"/>
                          <a:cs typeface="Times New Roman" panose="02020603050405020304" pitchFamily="18" charset="0"/>
                        </a:rPr>
                        <a:t>thickness of </a:t>
                      </a:r>
                      <a:r>
                        <a:rPr lang="en-US" altLang="zh-CN" sz="1600" b="0" dirty="0">
                          <a:solidFill>
                            <a:schemeClr val="tx1"/>
                          </a:solidFill>
                          <a:latin typeface="+mn-lt"/>
                        </a:rPr>
                        <a:t>2mm</a:t>
                      </a:r>
                    </a:p>
                  </a:txBody>
                  <a:tcPr marL="68580" marR="68580" marT="0" marB="0" anchor="ctr"/>
                </a:tc>
                <a:extLst>
                  <a:ext uri="{0D108BD9-81ED-4DB2-BD59-A6C34878D82A}">
                    <a16:rowId xmlns:a16="http://schemas.microsoft.com/office/drawing/2014/main" val="964738702"/>
                  </a:ext>
                </a:extLst>
              </a:tr>
              <a:tr h="320849">
                <a:tc>
                  <a:txBody>
                    <a:bodyPr/>
                    <a:lstStyle/>
                    <a:p>
                      <a:r>
                        <a:rPr lang="en-GB" sz="1600" b="0" dirty="0">
                          <a:effectLst/>
                        </a:rPr>
                        <a:t>Pump type in arcs</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 SIP</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91872226"/>
                  </a:ext>
                </a:extLst>
              </a:tr>
            </a:tbl>
          </a:graphicData>
        </a:graphic>
      </p:graphicFrame>
      <p:graphicFrame>
        <p:nvGraphicFramePr>
          <p:cNvPr id="8" name="表格 7">
            <a:extLst>
              <a:ext uri="{FF2B5EF4-FFF2-40B4-BE49-F238E27FC236}">
                <a16:creationId xmlns:a16="http://schemas.microsoft.com/office/drawing/2014/main" id="{0BE95A72-6EE8-4230-933F-1D0775610863}"/>
              </a:ext>
            </a:extLst>
          </p:cNvPr>
          <p:cNvGraphicFramePr>
            <a:graphicFrameLocks noGrp="1"/>
          </p:cNvGraphicFramePr>
          <p:nvPr/>
        </p:nvGraphicFramePr>
        <p:xfrm>
          <a:off x="5210216" y="4414889"/>
          <a:ext cx="5904655" cy="2110455"/>
        </p:xfrm>
        <a:graphic>
          <a:graphicData uri="http://schemas.openxmlformats.org/drawingml/2006/table">
            <a:tbl>
              <a:tblPr firstRow="1" firstCol="1" lastRow="1" lastCol="1" bandRow="1" bandCol="1">
                <a:tableStyleId>{B301B821-A1FF-4177-AEE7-76D212191A09}</a:tableStyleId>
              </a:tblPr>
              <a:tblGrid>
                <a:gridCol w="885784">
                  <a:extLst>
                    <a:ext uri="{9D8B030D-6E8A-4147-A177-3AD203B41FA5}">
                      <a16:colId xmlns:a16="http://schemas.microsoft.com/office/drawing/2014/main" val="3203740006"/>
                    </a:ext>
                  </a:extLst>
                </a:gridCol>
                <a:gridCol w="1152128">
                  <a:extLst>
                    <a:ext uri="{9D8B030D-6E8A-4147-A177-3AD203B41FA5}">
                      <a16:colId xmlns:a16="http://schemas.microsoft.com/office/drawing/2014/main" val="3252421733"/>
                    </a:ext>
                  </a:extLst>
                </a:gridCol>
                <a:gridCol w="1922528">
                  <a:extLst>
                    <a:ext uri="{9D8B030D-6E8A-4147-A177-3AD203B41FA5}">
                      <a16:colId xmlns:a16="http://schemas.microsoft.com/office/drawing/2014/main" val="1050447180"/>
                    </a:ext>
                  </a:extLst>
                </a:gridCol>
                <a:gridCol w="1944215">
                  <a:extLst>
                    <a:ext uri="{9D8B030D-6E8A-4147-A177-3AD203B41FA5}">
                      <a16:colId xmlns:a16="http://schemas.microsoft.com/office/drawing/2014/main" val="2959583527"/>
                    </a:ext>
                  </a:extLst>
                </a:gridCol>
              </a:tblGrid>
              <a:tr h="550369">
                <a:tc>
                  <a:txBody>
                    <a:bodyPr/>
                    <a:lstStyle/>
                    <a:p>
                      <a:pPr algn="ctr"/>
                      <a:r>
                        <a:rPr lang="en-US" sz="1800" b="1" kern="1200" dirty="0">
                          <a:solidFill>
                            <a:schemeClr val="lt1"/>
                          </a:solidFill>
                          <a:effectLst/>
                        </a:rPr>
                        <a:t>Modes</a:t>
                      </a:r>
                      <a:endParaRPr lang="zh-CN" altLang="en-US" sz="1800" b="1" kern="1200" dirty="0">
                        <a:solidFill>
                          <a:schemeClr val="lt1"/>
                        </a:solidFill>
                        <a:effectLst/>
                        <a:latin typeface="+mn-lt"/>
                        <a:ea typeface="+mn-ea"/>
                        <a:cs typeface="+mn-cs"/>
                      </a:endParaRPr>
                    </a:p>
                  </a:txBody>
                  <a:tcPr marL="7620" marR="7620" marT="7620" marB="0" anchor="ctr"/>
                </a:tc>
                <a:tc>
                  <a:txBody>
                    <a:bodyPr/>
                    <a:lstStyle/>
                    <a:p>
                      <a:pPr algn="ctr"/>
                      <a:r>
                        <a:rPr lang="en-US" sz="1600" b="1" kern="100" dirty="0">
                          <a:effectLst/>
                        </a:rPr>
                        <a:t>E (</a:t>
                      </a:r>
                      <a:r>
                        <a:rPr lang="en-US" sz="1600" b="1" kern="100" dirty="0" err="1">
                          <a:effectLst/>
                        </a:rPr>
                        <a:t>Gev</a:t>
                      </a:r>
                      <a:r>
                        <a:rPr lang="en-US" sz="1600" b="1" kern="100" dirty="0">
                          <a:effectLst/>
                        </a:rPr>
                        <a:t>)</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1" kern="100" dirty="0">
                          <a:effectLst/>
                        </a:rPr>
                        <a:t>Beam gas scattering lifetime (h)</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0" marR="0" marT="0" marB="0" anchor="ctr"/>
                </a:tc>
                <a:tc>
                  <a:txBody>
                    <a:bodyPr/>
                    <a:lstStyle/>
                    <a:p>
                      <a:pPr algn="ctr"/>
                      <a:r>
                        <a:rPr lang="en-US" sz="1600" b="1" kern="100" dirty="0">
                          <a:effectLst/>
                        </a:rPr>
                        <a:t>Vacuum requirement</a:t>
                      </a:r>
                      <a:endParaRPr lang="zh-CN" sz="1800" b="1" kern="100" dirty="0">
                        <a:effectLst/>
                      </a:endParaRPr>
                    </a:p>
                    <a:p>
                      <a:pPr algn="ctr"/>
                      <a:r>
                        <a:rPr lang="en-US" sz="1600" b="1" kern="100" dirty="0">
                          <a:effectLst/>
                        </a:rPr>
                        <a:t>(Torr)</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extLst>
                  <a:ext uri="{0D108BD9-81ED-4DB2-BD59-A6C34878D82A}">
                    <a16:rowId xmlns:a16="http://schemas.microsoft.com/office/drawing/2014/main" val="2201890783"/>
                  </a:ext>
                </a:extLst>
              </a:tr>
              <a:tr h="438336">
                <a:tc>
                  <a:txBody>
                    <a:bodyPr/>
                    <a:lstStyle/>
                    <a:p>
                      <a:pPr algn="ctr"/>
                      <a:r>
                        <a:rPr lang="en-US" sz="1600" b="1" kern="100" dirty="0">
                          <a:effectLst/>
                        </a:rPr>
                        <a:t>Higgs</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1" kern="100" dirty="0">
                          <a:effectLst/>
                        </a:rPr>
                        <a:t>120</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1" kern="100" dirty="0">
                          <a:effectLst/>
                        </a:rPr>
                        <a:t>10</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0" marR="0" marT="0" marB="0" anchor="ctr"/>
                </a:tc>
                <a:tc>
                  <a:txBody>
                    <a:bodyPr/>
                    <a:lstStyle/>
                    <a:p>
                      <a:pPr algn="ctr"/>
                      <a:r>
                        <a:rPr lang="en-GB" sz="1600" b="1" kern="100" dirty="0">
                          <a:effectLst/>
                        </a:rPr>
                        <a:t>2 × 10</a:t>
                      </a:r>
                      <a:r>
                        <a:rPr lang="en-GB" sz="1600" b="1" kern="100" baseline="30000" dirty="0">
                          <a:effectLst/>
                        </a:rPr>
                        <a:t>-9</a:t>
                      </a:r>
                      <a:endParaRPr lang="zh-CN" sz="1800" b="1"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extLst>
                  <a:ext uri="{0D108BD9-81ED-4DB2-BD59-A6C34878D82A}">
                    <a16:rowId xmlns:a16="http://schemas.microsoft.com/office/drawing/2014/main" val="2882238763"/>
                  </a:ext>
                </a:extLst>
              </a:tr>
              <a:tr h="360720">
                <a:tc>
                  <a:txBody>
                    <a:bodyPr/>
                    <a:lstStyle/>
                    <a:p>
                      <a:pPr algn="ctr"/>
                      <a:r>
                        <a:rPr lang="en-US" sz="1600" b="0" kern="100" dirty="0">
                          <a:effectLst/>
                        </a:rPr>
                        <a:t>W</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dirty="0">
                          <a:effectLst/>
                        </a:rPr>
                        <a:t>80</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dirty="0">
                          <a:effectLst/>
                        </a:rPr>
                        <a:t>5</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0" marR="0" marT="0" marB="0" anchor="ctr"/>
                </a:tc>
                <a:tc>
                  <a:txBody>
                    <a:bodyPr/>
                    <a:lstStyle/>
                    <a:p>
                      <a:pPr algn="ctr"/>
                      <a:r>
                        <a:rPr lang="en-GB" sz="1600" b="0" kern="100" dirty="0">
                          <a:effectLst/>
                        </a:rPr>
                        <a:t>1.5 × 10</a:t>
                      </a:r>
                      <a:r>
                        <a:rPr lang="en-GB" sz="1600" b="0" kern="100" baseline="30000" dirty="0">
                          <a:effectLst/>
                        </a:rPr>
                        <a:t>-9</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extLst>
                  <a:ext uri="{0D108BD9-81ED-4DB2-BD59-A6C34878D82A}">
                    <a16:rowId xmlns:a16="http://schemas.microsoft.com/office/drawing/2014/main" val="2175426707"/>
                  </a:ext>
                </a:extLst>
              </a:tr>
              <a:tr h="400310">
                <a:tc>
                  <a:txBody>
                    <a:bodyPr/>
                    <a:lstStyle/>
                    <a:p>
                      <a:pPr algn="ctr"/>
                      <a:r>
                        <a:rPr lang="en-US" sz="1600" b="0" kern="100" dirty="0">
                          <a:effectLst/>
                        </a:rPr>
                        <a:t>Z</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a:effectLst/>
                        </a:rPr>
                        <a:t>45.5</a:t>
                      </a:r>
                      <a:endParaRPr lang="zh-CN" sz="1800" b="0" kern="10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dirty="0">
                          <a:effectLst/>
                        </a:rPr>
                        <a:t>3</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0" marR="0" marT="0" marB="0" anchor="ctr"/>
                </a:tc>
                <a:tc>
                  <a:txBody>
                    <a:bodyPr/>
                    <a:lstStyle/>
                    <a:p>
                      <a:pPr algn="ctr"/>
                      <a:r>
                        <a:rPr lang="en-GB" sz="1600" b="0" kern="100" dirty="0">
                          <a:effectLst/>
                        </a:rPr>
                        <a:t>8 × 10</a:t>
                      </a:r>
                      <a:r>
                        <a:rPr lang="en-GB" sz="1600" b="0" kern="100" baseline="30000" dirty="0">
                          <a:effectLst/>
                        </a:rPr>
                        <a:t>-10</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extLst>
                  <a:ext uri="{0D108BD9-81ED-4DB2-BD59-A6C34878D82A}">
                    <a16:rowId xmlns:a16="http://schemas.microsoft.com/office/drawing/2014/main" val="2033763475"/>
                  </a:ext>
                </a:extLst>
              </a:tr>
              <a:tr h="360720">
                <a:tc>
                  <a:txBody>
                    <a:bodyPr/>
                    <a:lstStyle/>
                    <a:p>
                      <a:pPr algn="ctr"/>
                      <a:r>
                        <a:rPr lang="en-US" sz="1600" b="0" kern="100" dirty="0" err="1">
                          <a:effectLst/>
                        </a:rPr>
                        <a:t>tt</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dirty="0">
                          <a:effectLst/>
                        </a:rPr>
                        <a:t>180</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tc>
                  <a:txBody>
                    <a:bodyPr/>
                    <a:lstStyle/>
                    <a:p>
                      <a:pPr algn="ctr"/>
                      <a:r>
                        <a:rPr lang="en-US" sz="1600" b="0" kern="100">
                          <a:effectLst/>
                        </a:rPr>
                        <a:t>15</a:t>
                      </a:r>
                      <a:endParaRPr lang="zh-CN" sz="1800" b="0" kern="100">
                        <a:solidFill>
                          <a:srgbClr val="000000"/>
                        </a:solidFill>
                        <a:effectLst/>
                        <a:latin typeface="+mn-lt"/>
                        <a:ea typeface="MS Mincho" panose="02020609040205080304" pitchFamily="49" charset="-128"/>
                        <a:cs typeface="Times New Roman" panose="02020603050405020304" pitchFamily="18" charset="0"/>
                      </a:endParaRPr>
                    </a:p>
                  </a:txBody>
                  <a:tcPr marL="0" marR="0" marT="0" marB="0" anchor="ctr"/>
                </a:tc>
                <a:tc>
                  <a:txBody>
                    <a:bodyPr/>
                    <a:lstStyle/>
                    <a:p>
                      <a:pPr algn="ctr"/>
                      <a:r>
                        <a:rPr lang="en-US" sz="1600" b="0" kern="100" dirty="0">
                          <a:effectLst/>
                        </a:rPr>
                        <a:t>1 × 10</a:t>
                      </a:r>
                      <a:r>
                        <a:rPr lang="en-US" sz="1600" b="0" kern="100" baseline="30000" dirty="0">
                          <a:effectLst/>
                        </a:rPr>
                        <a:t>-8</a:t>
                      </a:r>
                      <a:endParaRPr lang="zh-CN" sz="1800" b="0" kern="100" dirty="0">
                        <a:solidFill>
                          <a:srgbClr val="000000"/>
                        </a:solidFill>
                        <a:effectLst/>
                        <a:latin typeface="+mn-lt"/>
                        <a:ea typeface="MS Mincho" panose="02020609040205080304" pitchFamily="49" charset="-128"/>
                        <a:cs typeface="Times New Roman" panose="02020603050405020304" pitchFamily="18" charset="0"/>
                      </a:endParaRPr>
                    </a:p>
                  </a:txBody>
                  <a:tcPr marL="7620" marR="7620" marT="7620" marB="0" anchor="ctr"/>
                </a:tc>
                <a:extLst>
                  <a:ext uri="{0D108BD9-81ED-4DB2-BD59-A6C34878D82A}">
                    <a16:rowId xmlns:a16="http://schemas.microsoft.com/office/drawing/2014/main" val="1501037584"/>
                  </a:ext>
                </a:extLst>
              </a:tr>
            </a:tbl>
          </a:graphicData>
        </a:graphic>
      </p:graphicFrame>
      <p:sp>
        <p:nvSpPr>
          <p:cNvPr id="4" name="灯片编号占位符 3">
            <a:extLst>
              <a:ext uri="{FF2B5EF4-FFF2-40B4-BE49-F238E27FC236}">
                <a16:creationId xmlns:a16="http://schemas.microsoft.com/office/drawing/2014/main" id="{6FCE2480-C25E-4193-A6C7-9212EF0AA8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9" name="Picture 2" descr="C:\Users\Administrator\Desktop\11112.png">
            <a:extLst>
              <a:ext uri="{FF2B5EF4-FFF2-40B4-BE49-F238E27FC236}">
                <a16:creationId xmlns:a16="http://schemas.microsoft.com/office/drawing/2014/main" id="{31BC4999-3564-4D71-A271-52CFF58982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332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33343" y="1218109"/>
            <a:ext cx="10972800" cy="2565528"/>
          </a:xfrm>
        </p:spPr>
        <p:txBody>
          <a:bodyPr>
            <a:normAutofit lnSpcReduction="10000"/>
          </a:bodyPr>
          <a:lstStyle/>
          <a:p>
            <a:pPr marL="446088" lvl="3" indent="-265113" algn="just">
              <a:buFont typeface="Symbol" panose="05050102010706020507" pitchFamily="18" charset="2"/>
              <a:buChar char=""/>
            </a:pPr>
            <a:r>
              <a:rPr lang="en-GB" altLang="zh-CN" sz="1800" dirty="0">
                <a:effectLst/>
                <a:latin typeface="Times New Roman" panose="02020603050405020304" pitchFamily="18" charset="0"/>
                <a:ea typeface="Times New Roman" panose="02020603050405020304" pitchFamily="18" charset="0"/>
              </a:rPr>
              <a:t>Good beam lifetime must be achieved soon after the initial start-up with a stored beam.</a:t>
            </a:r>
            <a:endParaRPr lang="zh-CN" altLang="zh-CN" sz="1800" dirty="0">
              <a:effectLst/>
              <a:latin typeface="Times New Roman" panose="02020603050405020304" pitchFamily="18" charset="0"/>
              <a:ea typeface="MS Mincho" panose="02020609040205080304" pitchFamily="49" charset="-128"/>
            </a:endParaRPr>
          </a:p>
          <a:p>
            <a:pPr marL="446088" lvl="3" indent="-265113" algn="just">
              <a:buFont typeface="Symbol" panose="05050102010706020507" pitchFamily="18" charset="2"/>
              <a:buChar char=""/>
            </a:pPr>
            <a:r>
              <a:rPr lang="en-GB" altLang="zh-CN" sz="1800" dirty="0">
                <a:effectLst/>
                <a:latin typeface="Times New Roman" panose="02020603050405020304" pitchFamily="18" charset="0"/>
                <a:ea typeface="Times New Roman" panose="02020603050405020304" pitchFamily="18" charset="0"/>
              </a:rPr>
              <a:t>The vacuum system must be capable of quick recovery after sections are exposed to air for maintenance or repairs.</a:t>
            </a:r>
            <a:endParaRPr lang="zh-CN" altLang="zh-CN" sz="1800" dirty="0">
              <a:effectLst/>
              <a:latin typeface="Times New Roman" panose="02020603050405020304" pitchFamily="18" charset="0"/>
              <a:ea typeface="MS Mincho" panose="02020609040205080304" pitchFamily="49" charset="-128"/>
            </a:endParaRPr>
          </a:p>
          <a:p>
            <a:pPr marL="446088" lvl="3" indent="-265113" algn="just">
              <a:buFont typeface="Symbol" panose="05050102010706020507" pitchFamily="18" charset="2"/>
              <a:buChar char=""/>
            </a:pPr>
            <a:r>
              <a:rPr lang="en-GB" altLang="zh-CN" sz="1800" dirty="0">
                <a:effectLst/>
                <a:latin typeface="Times New Roman" panose="02020603050405020304" pitchFamily="18" charset="0"/>
                <a:ea typeface="Times New Roman" panose="02020603050405020304" pitchFamily="18" charset="0"/>
              </a:rPr>
              <a:t>The chamber wall must be as smooth as possible to minimize electromagnetic fields induced by the beam.</a:t>
            </a:r>
            <a:endParaRPr lang="zh-CN" altLang="zh-CN" sz="1800" dirty="0">
              <a:effectLst/>
              <a:latin typeface="Times New Roman" panose="02020603050405020304" pitchFamily="18" charset="0"/>
              <a:ea typeface="MS Mincho" panose="02020609040205080304" pitchFamily="49" charset="-128"/>
            </a:endParaRPr>
          </a:p>
          <a:p>
            <a:pPr marL="446088" lvl="3" indent="-265113" algn="just">
              <a:buFont typeface="Symbol" panose="05050102010706020507" pitchFamily="18" charset="2"/>
              <a:buChar char=""/>
            </a:pPr>
            <a:r>
              <a:rPr lang="en-US" altLang="zh-CN" sz="1800" dirty="0">
                <a:effectLst/>
                <a:latin typeface="Times New Roman" panose="02020603050405020304" pitchFamily="18" charset="0"/>
                <a:ea typeface="MS Mincho" panose="02020609040205080304" pitchFamily="49" charset="-128"/>
              </a:rPr>
              <a:t>NEG coating of 200nm is employed to suppress e-cloud of positron ring and absorb residual gases simultaneously. SEY will blow 1.2 after 24h activation of 180℃ and could even lower under higher activation temperature.</a:t>
            </a:r>
          </a:p>
          <a:p>
            <a:pPr marL="446088" lvl="3" indent="-265113" algn="just">
              <a:buFont typeface="Symbol" panose="05050102010706020507" pitchFamily="18" charset="2"/>
              <a:buChar char=""/>
            </a:pPr>
            <a:r>
              <a:rPr lang="en-US" altLang="zh-CN" sz="1800" dirty="0">
                <a:effectLst/>
                <a:latin typeface="Times New Roman" panose="02020603050405020304" pitchFamily="18" charset="0"/>
                <a:ea typeface="MS Mincho" panose="02020609040205080304" pitchFamily="49" charset="-128"/>
              </a:rPr>
              <a:t>Similar to positron ring, NEG coating is proposed to vacuum chamber of electron storage ring to absorb extra gas load. </a:t>
            </a:r>
          </a:p>
          <a:p>
            <a:pPr marL="446088" lvl="3" indent="-265113" algn="just">
              <a:buFont typeface="Symbol" panose="05050102010706020507" pitchFamily="18" charset="2"/>
              <a:buChar char=""/>
            </a:pPr>
            <a:endParaRPr lang="zh-CN" altLang="zh-CN" sz="1800" dirty="0">
              <a:effectLst/>
              <a:latin typeface="Times New Roman" panose="02020603050405020304" pitchFamily="18" charset="0"/>
              <a:ea typeface="MS Mincho" panose="02020609040205080304" pitchFamily="49" charset="-128"/>
            </a:endParaRPr>
          </a:p>
        </p:txBody>
      </p:sp>
      <p:sp>
        <p:nvSpPr>
          <p:cNvPr id="9" name="灯片编号占位符 3">
            <a:extLst>
              <a:ext uri="{FF2B5EF4-FFF2-40B4-BE49-F238E27FC236}">
                <a16:creationId xmlns:a16="http://schemas.microsoft.com/office/drawing/2014/main" id="{B49C2450-9608-4E82-A0F2-5A49814C58D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8" name="Picture 2" descr="C:\Users\Administrator\Desktop\11112.png">
            <a:extLst>
              <a:ext uri="{FF2B5EF4-FFF2-40B4-BE49-F238E27FC236}">
                <a16:creationId xmlns:a16="http://schemas.microsoft.com/office/drawing/2014/main" id="{E517AA0F-6A14-46A2-BDB7-D38CF56A70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3" name="标题 2"/>
          <p:cNvSpPr>
            <a:spLocks noGrp="1"/>
          </p:cNvSpPr>
          <p:nvPr>
            <p:ph type="title"/>
          </p:nvPr>
        </p:nvSpPr>
        <p:spPr>
          <a:prstGeom prst="rect">
            <a:avLst/>
          </a:prstGeom>
        </p:spPr>
        <p:txBody>
          <a:bodyPr>
            <a:normAutofit fontScale="90000"/>
          </a:bodyPr>
          <a:lstStyle/>
          <a:p>
            <a:r>
              <a:rPr lang="en-US" altLang="zh-CN" sz="3600" dirty="0">
                <a:latin typeface="Arial" panose="020B0604020202020204" pitchFamily="34" charset="0"/>
                <a:cs typeface="Arial" panose="020B0604020202020204" pitchFamily="34" charset="0"/>
              </a:rPr>
              <a:t>Collider rings Vacuum requirements and</a:t>
            </a:r>
            <a:r>
              <a:rPr lang="zh-CN" altLang="en-US" sz="3600" dirty="0">
                <a:latin typeface="Arial" panose="020B0604020202020204" pitchFamily="34" charset="0"/>
                <a:cs typeface="Arial" panose="020B0604020202020204" pitchFamily="34" charset="0"/>
              </a:rPr>
              <a:t> </a:t>
            </a:r>
            <a:r>
              <a:rPr lang="en-US" altLang="zh-CN" sz="3600" dirty="0">
                <a:latin typeface="Arial" panose="020B0604020202020204" pitchFamily="34" charset="0"/>
                <a:cs typeface="Arial" panose="020B0604020202020204" pitchFamily="34" charset="0"/>
              </a:rPr>
              <a:t>configuration</a:t>
            </a:r>
            <a:endParaRPr lang="zh-CN" altLang="en-US" sz="3600" dirty="0">
              <a:latin typeface="Arial" panose="020B0604020202020204" pitchFamily="34" charset="0"/>
              <a:cs typeface="Arial" panose="020B0604020202020204" pitchFamily="34" charset="0"/>
            </a:endParaRPr>
          </a:p>
        </p:txBody>
      </p:sp>
      <p:pic>
        <p:nvPicPr>
          <p:cNvPr id="10" name="图片 9">
            <a:extLst>
              <a:ext uri="{FF2B5EF4-FFF2-40B4-BE49-F238E27FC236}">
                <a16:creationId xmlns:a16="http://schemas.microsoft.com/office/drawing/2014/main" id="{9C937626-15ED-4170-8020-385A7D45B96D}"/>
              </a:ext>
            </a:extLst>
          </p:cNvPr>
          <p:cNvPicPr>
            <a:picLocks noChangeAspect="1"/>
          </p:cNvPicPr>
          <p:nvPr/>
        </p:nvPicPr>
        <p:blipFill>
          <a:blip r:embed="rId4"/>
          <a:stretch>
            <a:fillRect/>
          </a:stretch>
        </p:blipFill>
        <p:spPr>
          <a:xfrm>
            <a:off x="445523" y="4236116"/>
            <a:ext cx="3607732" cy="2120236"/>
          </a:xfrm>
          <a:prstGeom prst="rect">
            <a:avLst/>
          </a:prstGeom>
        </p:spPr>
      </p:pic>
      <p:sp>
        <p:nvSpPr>
          <p:cNvPr id="11" name="文本框 10">
            <a:extLst>
              <a:ext uri="{FF2B5EF4-FFF2-40B4-BE49-F238E27FC236}">
                <a16:creationId xmlns:a16="http://schemas.microsoft.com/office/drawing/2014/main" id="{88FB7205-9EFA-4872-BD3A-5A810EEC34D9}"/>
              </a:ext>
            </a:extLst>
          </p:cNvPr>
          <p:cNvSpPr txBox="1"/>
          <p:nvPr/>
        </p:nvSpPr>
        <p:spPr>
          <a:xfrm>
            <a:off x="2847441" y="4924284"/>
            <a:ext cx="92011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Mask</a:t>
            </a:r>
            <a:endParaRPr kumimoji="0" lang="zh-CN" altLang="en-US" sz="1800" b="0"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12" name="椭圆 11">
            <a:extLst>
              <a:ext uri="{FF2B5EF4-FFF2-40B4-BE49-F238E27FC236}">
                <a16:creationId xmlns:a16="http://schemas.microsoft.com/office/drawing/2014/main" id="{AE24514F-0040-47AB-8018-ECE3015FEA0E}"/>
              </a:ext>
            </a:extLst>
          </p:cNvPr>
          <p:cNvSpPr/>
          <p:nvPr/>
        </p:nvSpPr>
        <p:spPr>
          <a:xfrm>
            <a:off x="2515618" y="4376907"/>
            <a:ext cx="335532" cy="49648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13" name="图片 12">
            <a:extLst>
              <a:ext uri="{FF2B5EF4-FFF2-40B4-BE49-F238E27FC236}">
                <a16:creationId xmlns:a16="http://schemas.microsoft.com/office/drawing/2014/main" id="{02C57964-B1C4-4884-AA2B-356967162F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8223" y="4064000"/>
            <a:ext cx="3563040" cy="2418679"/>
          </a:xfrm>
          <a:prstGeom prst="rect">
            <a:avLst/>
          </a:prstGeom>
        </p:spPr>
      </p:pic>
      <p:pic>
        <p:nvPicPr>
          <p:cNvPr id="14" name="图片 13">
            <a:extLst>
              <a:ext uri="{FF2B5EF4-FFF2-40B4-BE49-F238E27FC236}">
                <a16:creationId xmlns:a16="http://schemas.microsoft.com/office/drawing/2014/main" id="{6059E98E-3012-4C9B-8D65-EB2DF6771997}"/>
              </a:ext>
            </a:extLst>
          </p:cNvPr>
          <p:cNvPicPr>
            <a:picLocks noChangeAspect="1"/>
          </p:cNvPicPr>
          <p:nvPr/>
        </p:nvPicPr>
        <p:blipFill>
          <a:blip r:embed="rId6"/>
          <a:stretch>
            <a:fillRect/>
          </a:stretch>
        </p:blipFill>
        <p:spPr>
          <a:xfrm>
            <a:off x="8774998" y="4185026"/>
            <a:ext cx="2070211" cy="2205319"/>
          </a:xfrm>
          <a:prstGeom prst="rect">
            <a:avLst/>
          </a:prstGeom>
        </p:spPr>
      </p:pic>
      <p:sp>
        <p:nvSpPr>
          <p:cNvPr id="5" name="文本框 4">
            <a:extLst>
              <a:ext uri="{FF2B5EF4-FFF2-40B4-BE49-F238E27FC236}">
                <a16:creationId xmlns:a16="http://schemas.microsoft.com/office/drawing/2014/main" id="{FB97997A-15D8-4D94-8422-F4C46E441B29}"/>
              </a:ext>
            </a:extLst>
          </p:cNvPr>
          <p:cNvSpPr txBox="1"/>
          <p:nvPr/>
        </p:nvSpPr>
        <p:spPr>
          <a:xfrm>
            <a:off x="1504659" y="6424340"/>
            <a:ext cx="2021918" cy="369332"/>
          </a:xfrm>
          <a:prstGeom prst="rect">
            <a:avLst/>
          </a:prstGeom>
          <a:noFill/>
        </p:spPr>
        <p:txBody>
          <a:bodyPr wrap="square" rtlCol="0">
            <a:spAutoFit/>
          </a:bodyPr>
          <a:lstStyle/>
          <a:p>
            <a:r>
              <a:rPr lang="en-US" altLang="zh-CN" dirty="0"/>
              <a:t>On-line mask</a:t>
            </a:r>
            <a:endParaRPr lang="zh-CN" altLang="en-US" dirty="0"/>
          </a:p>
        </p:txBody>
      </p:sp>
      <p:sp>
        <p:nvSpPr>
          <p:cNvPr id="15" name="文本框 14">
            <a:extLst>
              <a:ext uri="{FF2B5EF4-FFF2-40B4-BE49-F238E27FC236}">
                <a16:creationId xmlns:a16="http://schemas.microsoft.com/office/drawing/2014/main" id="{CF50EB49-63DA-4EB2-988B-994384D4FFFD}"/>
              </a:ext>
            </a:extLst>
          </p:cNvPr>
          <p:cNvSpPr txBox="1"/>
          <p:nvPr/>
        </p:nvSpPr>
        <p:spPr>
          <a:xfrm>
            <a:off x="5235667" y="6424340"/>
            <a:ext cx="2021918" cy="369332"/>
          </a:xfrm>
          <a:prstGeom prst="rect">
            <a:avLst/>
          </a:prstGeom>
          <a:noFill/>
        </p:spPr>
        <p:txBody>
          <a:bodyPr wrap="square" rtlCol="0">
            <a:spAutoFit/>
          </a:bodyPr>
          <a:lstStyle/>
          <a:p>
            <a:r>
              <a:rPr lang="en-US" altLang="zh-CN" dirty="0"/>
              <a:t>NEG coating </a:t>
            </a:r>
            <a:endParaRPr lang="zh-CN" altLang="en-US" dirty="0"/>
          </a:p>
        </p:txBody>
      </p:sp>
      <p:sp>
        <p:nvSpPr>
          <p:cNvPr id="16" name="文本框 15">
            <a:extLst>
              <a:ext uri="{FF2B5EF4-FFF2-40B4-BE49-F238E27FC236}">
                <a16:creationId xmlns:a16="http://schemas.microsoft.com/office/drawing/2014/main" id="{77B44A88-3F09-420B-85A6-A8879017C5DD}"/>
              </a:ext>
            </a:extLst>
          </p:cNvPr>
          <p:cNvSpPr txBox="1"/>
          <p:nvPr/>
        </p:nvSpPr>
        <p:spPr>
          <a:xfrm>
            <a:off x="8665425" y="6424340"/>
            <a:ext cx="2377313" cy="369332"/>
          </a:xfrm>
          <a:prstGeom prst="rect">
            <a:avLst/>
          </a:prstGeom>
          <a:noFill/>
        </p:spPr>
        <p:txBody>
          <a:bodyPr wrap="square" rtlCol="0">
            <a:spAutoFit/>
          </a:bodyPr>
          <a:lstStyle/>
          <a:p>
            <a:r>
              <a:rPr lang="en-US" altLang="zh-CN" dirty="0"/>
              <a:t>RF shielding bellows</a:t>
            </a:r>
            <a:endParaRPr lang="zh-CN" altLang="en-US" dirty="0"/>
          </a:p>
        </p:txBody>
      </p:sp>
    </p:spTree>
    <p:extLst>
      <p:ext uri="{BB962C8B-B14F-4D97-AF65-F5344CB8AC3E}">
        <p14:creationId xmlns:p14="http://schemas.microsoft.com/office/powerpoint/2010/main" val="52898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a:extLst>
              <a:ext uri="{FF2B5EF4-FFF2-40B4-BE49-F238E27FC236}">
                <a16:creationId xmlns:a16="http://schemas.microsoft.com/office/drawing/2014/main" id="{D16A9F49-85DF-40CF-9D49-D75A8E711A36}"/>
              </a:ext>
            </a:extLst>
          </p:cNvPr>
          <p:cNvGraphicFramePr>
            <a:graphicFrameLocks noGrp="1"/>
          </p:cNvGraphicFramePr>
          <p:nvPr>
            <p:extLst>
              <p:ext uri="{D42A27DB-BD31-4B8C-83A1-F6EECF244321}">
                <p14:modId xmlns:p14="http://schemas.microsoft.com/office/powerpoint/2010/main" val="4207528025"/>
              </p:ext>
            </p:extLst>
          </p:nvPr>
        </p:nvGraphicFramePr>
        <p:xfrm>
          <a:off x="6096000" y="3946950"/>
          <a:ext cx="5721626" cy="2581294"/>
        </p:xfrm>
        <a:graphic>
          <a:graphicData uri="http://schemas.openxmlformats.org/drawingml/2006/table">
            <a:tbl>
              <a:tblPr>
                <a:tableStyleId>{B301B821-A1FF-4177-AEE7-76D212191A09}</a:tableStyleId>
              </a:tblPr>
              <a:tblGrid>
                <a:gridCol w="1227621">
                  <a:extLst>
                    <a:ext uri="{9D8B030D-6E8A-4147-A177-3AD203B41FA5}">
                      <a16:colId xmlns:a16="http://schemas.microsoft.com/office/drawing/2014/main" val="1710893739"/>
                    </a:ext>
                  </a:extLst>
                </a:gridCol>
                <a:gridCol w="2873966">
                  <a:extLst>
                    <a:ext uri="{9D8B030D-6E8A-4147-A177-3AD203B41FA5}">
                      <a16:colId xmlns:a16="http://schemas.microsoft.com/office/drawing/2014/main" val="696201811"/>
                    </a:ext>
                  </a:extLst>
                </a:gridCol>
                <a:gridCol w="1620039">
                  <a:extLst>
                    <a:ext uri="{9D8B030D-6E8A-4147-A177-3AD203B41FA5}">
                      <a16:colId xmlns:a16="http://schemas.microsoft.com/office/drawing/2014/main" val="699250132"/>
                    </a:ext>
                  </a:extLst>
                </a:gridCol>
              </a:tblGrid>
              <a:tr h="436716">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altLang="zh-CN" sz="1400" b="1" i="0" u="none" strike="noStrike" dirty="0">
                        <a:solidFill>
                          <a:srgbClr val="000000"/>
                        </a:solidFill>
                        <a:effectLst/>
                        <a:latin typeface="等线" panose="02010600030101010101" pitchFamily="2" charset="-122"/>
                        <a:ea typeface="+mn-ea"/>
                      </a:endParaRPr>
                    </a:p>
                    <a:p>
                      <a:pPr algn="ctr" fontAlgn="b"/>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altLang="zh-CN" sz="1400" b="1" i="1" u="none" strike="noStrike" dirty="0">
                          <a:effectLst/>
                        </a:rPr>
                        <a:t>Classification</a:t>
                      </a:r>
                      <a:endParaRPr lang="zh-CN" altLang="en-US" sz="1400" b="1" i="1"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sz="1400" b="1" i="1" u="none" strike="noStrike" dirty="0">
                          <a:effectLst/>
                        </a:rPr>
                        <a:t>length/m</a:t>
                      </a:r>
                      <a:endParaRPr lang="en-GB" sz="1400" b="1" i="1"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3738512495"/>
                  </a:ext>
                </a:extLst>
              </a:tr>
              <a:tr h="210086">
                <a:tc rowSpan="10">
                  <a:txBody>
                    <a:bodyPr/>
                    <a:lstStyle/>
                    <a:p>
                      <a:pPr algn="ctr"/>
                      <a:r>
                        <a:rPr lang="en-GB" altLang="zh-CN" sz="1400" b="1" u="none" strike="noStrike" dirty="0">
                          <a:effectLst/>
                        </a:rPr>
                        <a:t>booster</a:t>
                      </a:r>
                      <a:endParaRPr lang="zh-CN" altLang="en-US" sz="1400" b="1" dirty="0"/>
                    </a:p>
                  </a:txBody>
                  <a:tcPr anchor="ctr"/>
                </a:tc>
                <a:tc>
                  <a:txBody>
                    <a:bodyPr/>
                    <a:lstStyle/>
                    <a:p>
                      <a:pPr algn="l" fontAlgn="b"/>
                      <a:r>
                        <a:rPr lang="en-GB" sz="1200" b="1" i="0" u="none" strike="noStrike">
                          <a:solidFill>
                            <a:srgbClr val="000000"/>
                          </a:solidFill>
                          <a:effectLst/>
                          <a:latin typeface="等线" panose="02010600030101010101" pitchFamily="2" charset="-122"/>
                          <a:ea typeface="等线" panose="02010600030101010101" pitchFamily="2" charset="-122"/>
                        </a:rPr>
                        <a:t>arc beam pipe</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78428</a:t>
                      </a:r>
                    </a:p>
                  </a:txBody>
                  <a:tcPr marL="0" marR="0" marT="0" marB="0" anchor="b"/>
                </a:tc>
                <a:extLst>
                  <a:ext uri="{0D108BD9-81ED-4DB2-BD59-A6C34878D82A}">
                    <a16:rowId xmlns:a16="http://schemas.microsoft.com/office/drawing/2014/main" val="2123405398"/>
                  </a:ext>
                </a:extLst>
              </a:tr>
              <a:tr h="210086">
                <a:tc vMerge="1">
                  <a:txBody>
                    <a:bodyPr/>
                    <a:lstStyle/>
                    <a:p>
                      <a:endParaRPr lang="zh-CN" altLang="en-US"/>
                    </a:p>
                  </a:txBody>
                  <a:tcPr/>
                </a:tc>
                <a:tc>
                  <a:txBody>
                    <a:bodyPr/>
                    <a:lstStyle/>
                    <a:p>
                      <a:pPr algn="l" fontAlgn="b"/>
                      <a:r>
                        <a:rPr lang="en-GB" sz="1200" b="1" i="0" u="none" strike="noStrike" dirty="0">
                          <a:solidFill>
                            <a:srgbClr val="000000"/>
                          </a:solidFill>
                          <a:effectLst/>
                          <a:latin typeface="Calibri" panose="020F0502020204030204" pitchFamily="34" charset="0"/>
                          <a:ea typeface="等线" panose="02010600030101010101" pitchFamily="2" charset="-122"/>
                        </a:rPr>
                        <a:t>Straight section beam pipe</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17010</a:t>
                      </a:r>
                    </a:p>
                  </a:txBody>
                  <a:tcPr marL="0" marR="0" marT="0" marB="0" anchor="b"/>
                </a:tc>
                <a:extLst>
                  <a:ext uri="{0D108BD9-81ED-4DB2-BD59-A6C34878D82A}">
                    <a16:rowId xmlns:a16="http://schemas.microsoft.com/office/drawing/2014/main" val="203632978"/>
                  </a:ext>
                </a:extLst>
              </a:tr>
              <a:tr h="210086">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RF Substitute </a:t>
                      </a:r>
                      <a:r>
                        <a:rPr lang="en-US" altLang="zh-CN" sz="1200" b="1" i="0" u="none" strike="noStrike" dirty="0">
                          <a:solidFill>
                            <a:srgbClr val="000000"/>
                          </a:solidFill>
                          <a:effectLst/>
                          <a:latin typeface="等线" panose="02010600030101010101" pitchFamily="2" charset="-122"/>
                          <a:ea typeface="等线" panose="02010600030101010101" pitchFamily="2" charset="-122"/>
                        </a:rPr>
                        <a:t>pipe</a:t>
                      </a:r>
                      <a:endParaRPr lang="en-GB" sz="12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384</a:t>
                      </a:r>
                    </a:p>
                  </a:txBody>
                  <a:tcPr marL="0" marR="0" marT="0" marB="0" anchor="b"/>
                </a:tc>
                <a:extLst>
                  <a:ext uri="{0D108BD9-81ED-4DB2-BD59-A6C34878D82A}">
                    <a16:rowId xmlns:a16="http://schemas.microsoft.com/office/drawing/2014/main" val="1329640378"/>
                  </a:ext>
                </a:extLst>
              </a:tr>
              <a:tr h="210086">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RF system</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96</a:t>
                      </a:r>
                    </a:p>
                  </a:txBody>
                  <a:tcPr marL="0" marR="0" marT="0" marB="0" anchor="b"/>
                </a:tc>
                <a:extLst>
                  <a:ext uri="{0D108BD9-81ED-4DB2-BD59-A6C34878D82A}">
                    <a16:rowId xmlns:a16="http://schemas.microsoft.com/office/drawing/2014/main" val="906141735"/>
                  </a:ext>
                </a:extLst>
              </a:tr>
              <a:tr h="210086">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insertion and extraction </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198</a:t>
                      </a:r>
                    </a:p>
                  </a:txBody>
                  <a:tcPr marL="0" marR="0" marT="0" marB="0" anchor="b"/>
                </a:tc>
                <a:extLst>
                  <a:ext uri="{0D108BD9-81ED-4DB2-BD59-A6C34878D82A}">
                    <a16:rowId xmlns:a16="http://schemas.microsoft.com/office/drawing/2014/main" val="3976044469"/>
                  </a:ext>
                </a:extLst>
              </a:tr>
              <a:tr h="210086">
                <a:tc vMerge="1">
                  <a:txBody>
                    <a:bodyPr/>
                    <a:lstStyle/>
                    <a:p>
                      <a:endParaRPr lang="zh-CN" altLang="en-US"/>
                    </a:p>
                  </a:txBody>
                  <a:tcPr/>
                </a:tc>
                <a:tc>
                  <a:txBody>
                    <a:bodyPr/>
                    <a:lstStyle/>
                    <a:p>
                      <a:pPr algn="l" rtl="0" fontAlgn="ctr"/>
                      <a:r>
                        <a:rPr lang="en-GB" sz="1200" b="1" i="0" u="none" strike="noStrike">
                          <a:solidFill>
                            <a:srgbClr val="000000"/>
                          </a:solidFill>
                          <a:effectLst/>
                          <a:latin typeface="Calibri" panose="020F0502020204030204" pitchFamily="34" charset="0"/>
                          <a:ea typeface="等线" panose="02010600030101010101" pitchFamily="2" charset="-122"/>
                        </a:rPr>
                        <a:t>Manifold for SIP </a:t>
                      </a:r>
                    </a:p>
                  </a:txBody>
                  <a:tcPr marL="0" marR="0" marT="0" marB="0" anchor="ctr"/>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1250</a:t>
                      </a:r>
                    </a:p>
                  </a:txBody>
                  <a:tcPr marL="0" marR="0" marT="0" marB="0" anchor="b"/>
                </a:tc>
                <a:extLst>
                  <a:ext uri="{0D108BD9-81ED-4DB2-BD59-A6C34878D82A}">
                    <a16:rowId xmlns:a16="http://schemas.microsoft.com/office/drawing/2014/main" val="4008146769"/>
                  </a:ext>
                </a:extLst>
              </a:tr>
              <a:tr h="210086">
                <a:tc vMerge="1">
                  <a:txBody>
                    <a:bodyPr/>
                    <a:lstStyle/>
                    <a:p>
                      <a:endParaRPr lang="zh-CN" altLang="en-US"/>
                    </a:p>
                  </a:txBody>
                  <a:tcPr/>
                </a:tc>
                <a:tc>
                  <a:txBody>
                    <a:bodyPr/>
                    <a:lstStyle/>
                    <a:p>
                      <a:pPr algn="l" fontAlgn="b"/>
                      <a:r>
                        <a:rPr lang="en-GB" sz="1200" b="1" i="0" u="none" strike="noStrike">
                          <a:solidFill>
                            <a:srgbClr val="000000"/>
                          </a:solidFill>
                          <a:effectLst/>
                          <a:latin typeface="等线" panose="02010600030101010101" pitchFamily="2" charset="-122"/>
                          <a:ea typeface="等线" panose="02010600030101010101" pitchFamily="2" charset="-122"/>
                        </a:rPr>
                        <a:t>Bellows</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850</a:t>
                      </a:r>
                    </a:p>
                  </a:txBody>
                  <a:tcPr marL="0" marR="0" marT="0" marB="0" anchor="b"/>
                </a:tc>
                <a:extLst>
                  <a:ext uri="{0D108BD9-81ED-4DB2-BD59-A6C34878D82A}">
                    <a16:rowId xmlns:a16="http://schemas.microsoft.com/office/drawing/2014/main" val="1928511020"/>
                  </a:ext>
                </a:extLst>
              </a:tr>
              <a:tr h="210086">
                <a:tc vMerge="1">
                  <a:txBody>
                    <a:bodyPr/>
                    <a:lstStyle/>
                    <a:p>
                      <a:endParaRPr lang="zh-CN" altLang="en-US"/>
                    </a:p>
                  </a:txBody>
                  <a:tcPr/>
                </a:tc>
                <a:tc>
                  <a:txBody>
                    <a:bodyPr/>
                    <a:lstStyle/>
                    <a:p>
                      <a:pPr algn="l" fontAlgn="b"/>
                      <a:r>
                        <a:rPr lang="en-GB" sz="1200" b="1" i="0" u="none" strike="noStrike">
                          <a:solidFill>
                            <a:srgbClr val="000000"/>
                          </a:solidFill>
                          <a:effectLst/>
                          <a:latin typeface="等线" panose="02010600030101010101" pitchFamily="2" charset="-122"/>
                          <a:ea typeface="等线" panose="02010600030101010101" pitchFamily="2" charset="-122"/>
                        </a:rPr>
                        <a:t>BPM</a:t>
                      </a:r>
                    </a:p>
                  </a:txBody>
                  <a:tcPr marL="0" marR="0" marT="0" marB="0" anchor="b"/>
                </a:tc>
                <a:tc>
                  <a:txBody>
                    <a:bodyPr/>
                    <a:lstStyle/>
                    <a:p>
                      <a:pPr algn="r" fontAlgn="b"/>
                      <a:r>
                        <a:rPr lang="en-US" altLang="zh-CN" sz="1200" b="1" i="0" u="none" strike="noStrike">
                          <a:solidFill>
                            <a:srgbClr val="000000"/>
                          </a:solidFill>
                          <a:effectLst/>
                          <a:latin typeface="等线" panose="02010600030101010101" pitchFamily="2" charset="-122"/>
                          <a:ea typeface="等线" panose="02010600030101010101" pitchFamily="2" charset="-122"/>
                        </a:rPr>
                        <a:t>240</a:t>
                      </a:r>
                    </a:p>
                  </a:txBody>
                  <a:tcPr marL="0" marR="0" marT="0" marB="0" anchor="b"/>
                </a:tc>
                <a:extLst>
                  <a:ext uri="{0D108BD9-81ED-4DB2-BD59-A6C34878D82A}">
                    <a16:rowId xmlns:a16="http://schemas.microsoft.com/office/drawing/2014/main" val="200424517"/>
                  </a:ext>
                </a:extLst>
              </a:tr>
              <a:tr h="210086">
                <a:tc vMerge="1">
                  <a:txBody>
                    <a:bodyPr/>
                    <a:lstStyle/>
                    <a:p>
                      <a:endParaRPr lang="zh-CN" altLang="en-US"/>
                    </a:p>
                  </a:txBody>
                  <a:tcPr/>
                </a:tc>
                <a:tc>
                  <a:txBody>
                    <a:bodyPr/>
                    <a:lstStyle/>
                    <a:p>
                      <a:pPr algn="l" fontAlgn="b"/>
                      <a:r>
                        <a:rPr lang="en-GB" sz="1200" b="1" i="0" u="none" strike="noStrike" dirty="0">
                          <a:solidFill>
                            <a:srgbClr val="000000"/>
                          </a:solidFill>
                          <a:effectLst/>
                          <a:latin typeface="等线" panose="02010600030101010101" pitchFamily="2" charset="-122"/>
                          <a:ea typeface="等线" panose="02010600030101010101" pitchFamily="2" charset="-122"/>
                        </a:rPr>
                        <a:t>Manifold for Gauge &amp; RGA </a:t>
                      </a:r>
                    </a:p>
                  </a:txBody>
                  <a:tcPr marL="0" marR="0" marT="0" marB="0" anchor="b"/>
                </a:tc>
                <a:tc>
                  <a:txBody>
                    <a:bodyPr/>
                    <a:lstStyle/>
                    <a:p>
                      <a:pPr algn="r" fontAlgn="b"/>
                      <a:r>
                        <a:rPr lang="en-US" altLang="zh-CN" sz="1200" b="1" i="0" u="none" strike="noStrike" dirty="0">
                          <a:solidFill>
                            <a:srgbClr val="000000"/>
                          </a:solidFill>
                          <a:effectLst/>
                          <a:latin typeface="等线" panose="02010600030101010101" pitchFamily="2" charset="-122"/>
                          <a:ea typeface="等线" panose="02010600030101010101" pitchFamily="2" charset="-122"/>
                        </a:rPr>
                        <a:t>1544</a:t>
                      </a:r>
                    </a:p>
                  </a:txBody>
                  <a:tcPr marL="0" marR="0" marT="0" marB="0" anchor="b"/>
                </a:tc>
                <a:extLst>
                  <a:ext uri="{0D108BD9-81ED-4DB2-BD59-A6C34878D82A}">
                    <a16:rowId xmlns:a16="http://schemas.microsoft.com/office/drawing/2014/main" val="3858480863"/>
                  </a:ext>
                </a:extLst>
              </a:tr>
              <a:tr h="253804">
                <a:tc vMerge="1">
                  <a:txBody>
                    <a:bodyPr/>
                    <a:lstStyle/>
                    <a:p>
                      <a:endParaRPr lang="zh-CN" altLang="en-US"/>
                    </a:p>
                  </a:txBody>
                  <a:tcPr/>
                </a:tc>
                <a:tc>
                  <a:txBody>
                    <a:bodyPr/>
                    <a:lstStyle/>
                    <a:p>
                      <a:pPr algn="ctr" fontAlgn="b"/>
                      <a:r>
                        <a:rPr lang="en-GB" sz="1400" b="1" u="none" strike="noStrike" dirty="0">
                          <a:effectLst/>
                        </a:rPr>
                        <a:t>total length</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100000</a:t>
                      </a:r>
                      <a:endParaRPr lang="en-US" altLang="zh-CN" sz="1400" b="1" i="0" u="none" strike="noStrike" dirty="0">
                        <a:solidFill>
                          <a:srgbClr val="FF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1933842126"/>
                  </a:ext>
                </a:extLst>
              </a:tr>
            </a:tbl>
          </a:graphicData>
        </a:graphic>
      </p:graphicFrame>
      <p:sp>
        <p:nvSpPr>
          <p:cNvPr id="2" name="标题 1">
            <a:extLst>
              <a:ext uri="{FF2B5EF4-FFF2-40B4-BE49-F238E27FC236}">
                <a16:creationId xmlns:a16="http://schemas.microsoft.com/office/drawing/2014/main" id="{5E5E6EA2-4389-47F0-9AB5-DE1E4F776363}"/>
              </a:ext>
            </a:extLst>
          </p:cNvPr>
          <p:cNvSpPr>
            <a:spLocks noGrp="1"/>
          </p:cNvSpPr>
          <p:nvPr>
            <p:ph type="title"/>
          </p:nvPr>
        </p:nvSpPr>
        <p:spPr/>
        <p:txBody>
          <a:bodyPr>
            <a:normAutofit/>
          </a:bodyPr>
          <a:lstStyle/>
          <a:p>
            <a:r>
              <a:rPr lang="en-US" altLang="zh-CN" sz="3200" b="1" dirty="0">
                <a:effectLst/>
                <a:latin typeface="Arial" panose="020B0604020202020204" pitchFamily="34" charset="0"/>
                <a:ea typeface="宋体" panose="02010600030101010101" pitchFamily="2" charset="-122"/>
                <a:cs typeface="Arial" panose="020B0604020202020204" pitchFamily="34" charset="0"/>
              </a:rPr>
              <a:t>Layout &amp; configuration of </a:t>
            </a:r>
            <a:r>
              <a:rPr lang="en-US" altLang="zh-CN" sz="3200" b="1" dirty="0">
                <a:effectLst/>
                <a:latin typeface="Times New Roman" panose="02020603050405020304" pitchFamily="18" charset="0"/>
                <a:ea typeface="宋体" panose="02010600030101010101" pitchFamily="2" charset="-122"/>
                <a:cs typeface="Times New Roman" panose="02020603050405020304" pitchFamily="18" charset="0"/>
              </a:rPr>
              <a:t>Booster</a:t>
            </a:r>
            <a:endParaRPr lang="zh-CN" altLang="en-US" dirty="0">
              <a:effectLst/>
            </a:endParaRPr>
          </a:p>
        </p:txBody>
      </p:sp>
      <p:graphicFrame>
        <p:nvGraphicFramePr>
          <p:cNvPr id="7" name="表格 6">
            <a:extLst>
              <a:ext uri="{FF2B5EF4-FFF2-40B4-BE49-F238E27FC236}">
                <a16:creationId xmlns:a16="http://schemas.microsoft.com/office/drawing/2014/main" id="{A149C81D-820E-49A3-A259-DA93FA607FFA}"/>
              </a:ext>
            </a:extLst>
          </p:cNvPr>
          <p:cNvGraphicFramePr>
            <a:graphicFrameLocks noGrp="1"/>
          </p:cNvGraphicFramePr>
          <p:nvPr>
            <p:extLst>
              <p:ext uri="{D42A27DB-BD31-4B8C-83A1-F6EECF244321}">
                <p14:modId xmlns:p14="http://schemas.microsoft.com/office/powerpoint/2010/main" val="4243771426"/>
              </p:ext>
            </p:extLst>
          </p:nvPr>
        </p:nvGraphicFramePr>
        <p:xfrm>
          <a:off x="6096000" y="1172088"/>
          <a:ext cx="5721626" cy="2581298"/>
        </p:xfrm>
        <a:graphic>
          <a:graphicData uri="http://schemas.openxmlformats.org/drawingml/2006/table">
            <a:tbl>
              <a:tblPr firstRow="1" firstCol="1" lastRow="1" lastCol="1" bandRow="1" bandCol="1">
                <a:tableStyleId>{B301B821-A1FF-4177-AEE7-76D212191A09}</a:tableStyleId>
              </a:tblPr>
              <a:tblGrid>
                <a:gridCol w="2640752">
                  <a:extLst>
                    <a:ext uri="{9D8B030D-6E8A-4147-A177-3AD203B41FA5}">
                      <a16:colId xmlns:a16="http://schemas.microsoft.com/office/drawing/2014/main" val="3203740006"/>
                    </a:ext>
                  </a:extLst>
                </a:gridCol>
                <a:gridCol w="3080874">
                  <a:extLst>
                    <a:ext uri="{9D8B030D-6E8A-4147-A177-3AD203B41FA5}">
                      <a16:colId xmlns:a16="http://schemas.microsoft.com/office/drawing/2014/main" val="3252421733"/>
                    </a:ext>
                  </a:extLst>
                </a:gridCol>
              </a:tblGrid>
              <a:tr h="256113">
                <a:tc>
                  <a:txBody>
                    <a:bodyPr/>
                    <a:lstStyle/>
                    <a:p>
                      <a:pPr algn="ctr"/>
                      <a:r>
                        <a:rPr lang="en-GB" sz="1800" dirty="0">
                          <a:effectLst/>
                        </a:rPr>
                        <a:t>Parameter</a:t>
                      </a:r>
                      <a:endParaRPr lang="zh-CN"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800" dirty="0">
                          <a:effectLst/>
                        </a:rPr>
                        <a:t>e</a:t>
                      </a:r>
                      <a:r>
                        <a:rPr lang="en-GB" sz="1800" baseline="30000" dirty="0">
                          <a:effectLst/>
                        </a:rPr>
                        <a:t>+   </a:t>
                      </a:r>
                      <a:r>
                        <a:rPr lang="en-GB" sz="1800" baseline="0" dirty="0">
                          <a:effectLst/>
                        </a:rPr>
                        <a:t>&amp;</a:t>
                      </a:r>
                      <a:r>
                        <a:rPr lang="en-GB" sz="1800" baseline="30000" dirty="0">
                          <a:effectLst/>
                        </a:rPr>
                        <a:t>   </a:t>
                      </a:r>
                      <a:r>
                        <a:rPr lang="en-GB" sz="1800" dirty="0">
                          <a:effectLst/>
                        </a:rPr>
                        <a:t>e</a:t>
                      </a:r>
                      <a:r>
                        <a:rPr lang="en-GB" sz="1800" baseline="30000" dirty="0">
                          <a:effectLst/>
                        </a:rPr>
                        <a:t>–</a:t>
                      </a:r>
                      <a:endParaRPr lang="zh-CN" altLang="en-US"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201890783"/>
                  </a:ext>
                </a:extLst>
              </a:tr>
              <a:tr h="227656">
                <a:tc>
                  <a:txBody>
                    <a:bodyPr/>
                    <a:lstStyle/>
                    <a:p>
                      <a:r>
                        <a:rPr lang="en-GB" sz="1600" b="0" dirty="0">
                          <a:effectLst/>
                        </a:rPr>
                        <a:t>Energy [GeV]</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30~180</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882238763"/>
                  </a:ext>
                </a:extLst>
              </a:tr>
              <a:tr h="227656">
                <a:tc>
                  <a:txBody>
                    <a:bodyPr/>
                    <a:lstStyle/>
                    <a:p>
                      <a:r>
                        <a:rPr lang="en-GB" sz="1600" b="0" dirty="0">
                          <a:effectLst/>
                        </a:rPr>
                        <a:t>Beam current [A]</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0.11~14.4</a:t>
                      </a:r>
                      <a:r>
                        <a:rPr lang="en-US" altLang="zh-CN" sz="1600" b="0" dirty="0">
                          <a:effectLst/>
                        </a:rPr>
                        <a:t>×10</a:t>
                      </a:r>
                      <a:r>
                        <a:rPr lang="en-US" altLang="zh-CN" sz="1600" b="0" baseline="30000" dirty="0">
                          <a:effectLst/>
                        </a:rPr>
                        <a:t>-3</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75426707"/>
                  </a:ext>
                </a:extLst>
              </a:tr>
              <a:tr h="227656">
                <a:tc>
                  <a:txBody>
                    <a:bodyPr/>
                    <a:lstStyle/>
                    <a:p>
                      <a:r>
                        <a:rPr lang="en-GB" sz="1600" b="0" dirty="0">
                          <a:effectLst/>
                        </a:rPr>
                        <a:t>Circumference [m]</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100</a:t>
                      </a:r>
                      <a:r>
                        <a:rPr lang="en-US" sz="1600" b="0" dirty="0">
                          <a:effectLst/>
                        </a:rPr>
                        <a:t>,</a:t>
                      </a:r>
                      <a:r>
                        <a:rPr lang="en-GB" sz="1600" b="0" dirty="0">
                          <a:effectLst/>
                        </a:rPr>
                        <a:t>000 </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033763475"/>
                  </a:ext>
                </a:extLst>
              </a:tr>
              <a:tr h="227656">
                <a:tc>
                  <a:txBody>
                    <a:bodyPr/>
                    <a:lstStyle/>
                    <a:p>
                      <a:r>
                        <a:rPr lang="en-GB" sz="1600" b="0">
                          <a:effectLst/>
                        </a:rPr>
                        <a:t>Bending radius [m]</a:t>
                      </a:r>
                      <a:endParaRPr lang="zh-CN" sz="1800" b="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11,380.8</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501037584"/>
                  </a:ext>
                </a:extLst>
              </a:tr>
              <a:tr h="276438">
                <a:tc>
                  <a:txBody>
                    <a:bodyPr/>
                    <a:lstStyle/>
                    <a:p>
                      <a:r>
                        <a:rPr lang="en-GB" sz="1600" b="0" dirty="0">
                          <a:effectLst/>
                        </a:rPr>
                        <a:t>Beam pipe material</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Extruded Al</a:t>
                      </a:r>
                    </a:p>
                  </a:txBody>
                  <a:tcPr marL="68580" marR="68580" marT="0" marB="0" anchor="ctr"/>
                </a:tc>
                <a:extLst>
                  <a:ext uri="{0D108BD9-81ED-4DB2-BD59-A6C34878D82A}">
                    <a16:rowId xmlns:a16="http://schemas.microsoft.com/office/drawing/2014/main" val="896208411"/>
                  </a:ext>
                </a:extLst>
              </a:tr>
              <a:tr h="262700">
                <a:tc>
                  <a:txBody>
                    <a:bodyPr/>
                    <a:lstStyle/>
                    <a:p>
                      <a:r>
                        <a:rPr lang="en-GB" sz="1600" b="0" dirty="0">
                          <a:effectLst/>
                        </a:rPr>
                        <a:t>Beam pipe shape (mm)</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l-GR" altLang="zh-CN" sz="1600" b="0" dirty="0">
                          <a:solidFill>
                            <a:schemeClr val="tx1"/>
                          </a:solidFill>
                          <a:latin typeface="+mn-lt"/>
                        </a:rPr>
                        <a:t>Φ</a:t>
                      </a:r>
                      <a:r>
                        <a:rPr lang="en-US" altLang="zh-CN" sz="1600" b="0" dirty="0">
                          <a:solidFill>
                            <a:schemeClr val="tx1"/>
                          </a:solidFill>
                          <a:latin typeface="+mn-lt"/>
                        </a:rPr>
                        <a:t>56/</a:t>
                      </a:r>
                      <a:r>
                        <a:rPr lang="en-US" altLang="zh-CN" sz="1600" b="0" dirty="0">
                          <a:latin typeface="+mn-lt"/>
                          <a:cs typeface="Times New Roman" panose="02020603050405020304" pitchFamily="18" charset="0"/>
                        </a:rPr>
                        <a:t>thickness of </a:t>
                      </a:r>
                      <a:r>
                        <a:rPr lang="en-US" altLang="zh-CN" sz="1600" b="0" dirty="0">
                          <a:solidFill>
                            <a:schemeClr val="tx1"/>
                          </a:solidFill>
                          <a:latin typeface="+mn-lt"/>
                        </a:rPr>
                        <a:t>2mm</a:t>
                      </a:r>
                    </a:p>
                  </a:txBody>
                  <a:tcPr marL="68580" marR="68580" marT="0" marB="0" anchor="ctr"/>
                </a:tc>
                <a:extLst>
                  <a:ext uri="{0D108BD9-81ED-4DB2-BD59-A6C34878D82A}">
                    <a16:rowId xmlns:a16="http://schemas.microsoft.com/office/drawing/2014/main" val="964738702"/>
                  </a:ext>
                </a:extLst>
              </a:tr>
              <a:tr h="227656">
                <a:tc>
                  <a:txBody>
                    <a:bodyPr/>
                    <a:lstStyle/>
                    <a:p>
                      <a:r>
                        <a:rPr lang="en-GB" sz="1600" b="0" dirty="0">
                          <a:effectLst/>
                        </a:rPr>
                        <a:t>Pump type in arcs</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600" b="0" dirty="0">
                          <a:effectLst/>
                        </a:rPr>
                        <a:t> SIP</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91872226"/>
                  </a:ext>
                </a:extLst>
              </a:tr>
              <a:tr h="5122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b="0" kern="100" dirty="0">
                          <a:solidFill>
                            <a:schemeClr val="tx1"/>
                          </a:solidFill>
                          <a:latin typeface="+mn-lt"/>
                          <a:ea typeface="宋体"/>
                          <a:cs typeface="+mn-cs"/>
                        </a:rPr>
                        <a:t>Dynamic</a:t>
                      </a:r>
                      <a:r>
                        <a:rPr lang="en-US" altLang="zh-CN" sz="1600" b="0" kern="100" baseline="0" dirty="0">
                          <a:solidFill>
                            <a:schemeClr val="tx1"/>
                          </a:solidFill>
                          <a:latin typeface="+mn-lt"/>
                          <a:ea typeface="宋体"/>
                          <a:cs typeface="+mn-cs"/>
                        </a:rPr>
                        <a:t> pressure /</a:t>
                      </a:r>
                      <a:r>
                        <a:rPr lang="en-US" altLang="zh-CN" sz="1600" b="0" kern="0" dirty="0">
                          <a:solidFill>
                            <a:schemeClr val="tx1"/>
                          </a:solidFill>
                          <a:latin typeface="+mn-lt"/>
                          <a:ea typeface="宋体"/>
                          <a:cs typeface="+mn-cs"/>
                        </a:rPr>
                        <a:t>Torr</a:t>
                      </a:r>
                      <a:endParaRPr lang="zh-CN" altLang="zh-CN" sz="1600" b="0" kern="100" dirty="0">
                        <a:solidFill>
                          <a:schemeClr val="tx1"/>
                        </a:solidFill>
                        <a:latin typeface="+mn-lt"/>
                        <a:ea typeface="宋体"/>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latin typeface="Times New Roman"/>
                          <a:ea typeface="宋体"/>
                        </a:rPr>
                        <a:t>&lt;3×10</a:t>
                      </a:r>
                      <a:r>
                        <a:rPr lang="en-US" altLang="zh-CN" sz="1800" b="0" kern="0" baseline="30000" dirty="0">
                          <a:solidFill>
                            <a:srgbClr val="000000"/>
                          </a:solidFill>
                          <a:latin typeface="Times New Roman"/>
                          <a:ea typeface="宋体"/>
                        </a:rPr>
                        <a:t>-8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0" dirty="0" err="1">
                          <a:solidFill>
                            <a:srgbClr val="000000"/>
                          </a:solidFill>
                          <a:latin typeface="Times New Roman"/>
                          <a:ea typeface="宋体"/>
                        </a:rPr>
                        <a:t>tt</a:t>
                      </a:r>
                      <a:r>
                        <a:rPr lang="en-US" altLang="zh-CN" sz="1800" b="0" kern="0" dirty="0">
                          <a:solidFill>
                            <a:srgbClr val="000000"/>
                          </a:solidFill>
                          <a:latin typeface="Times New Roman"/>
                          <a:ea typeface="宋体"/>
                        </a:rPr>
                        <a:t>&lt;4×10</a:t>
                      </a:r>
                      <a:r>
                        <a:rPr lang="en-US" altLang="zh-CN" sz="1800" b="0" kern="0" baseline="30000" dirty="0">
                          <a:solidFill>
                            <a:srgbClr val="000000"/>
                          </a:solidFill>
                          <a:latin typeface="Times New Roman"/>
                          <a:ea typeface="宋体"/>
                        </a:rPr>
                        <a:t>-8</a:t>
                      </a:r>
                      <a:endParaRPr lang="zh-C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490521466"/>
                  </a:ext>
                </a:extLst>
              </a:tr>
            </a:tbl>
          </a:graphicData>
        </a:graphic>
      </p:graphicFrame>
      <p:sp>
        <p:nvSpPr>
          <p:cNvPr id="4" name="灯片编号占位符 3">
            <a:extLst>
              <a:ext uri="{FF2B5EF4-FFF2-40B4-BE49-F238E27FC236}">
                <a16:creationId xmlns:a16="http://schemas.microsoft.com/office/drawing/2014/main" id="{3BB82571-A404-411C-ABDF-85EC4B389BA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6" name="图片 5">
            <a:extLst>
              <a:ext uri="{FF2B5EF4-FFF2-40B4-BE49-F238E27FC236}">
                <a16:creationId xmlns:a16="http://schemas.microsoft.com/office/drawing/2014/main" id="{02841FA2-DC42-41C0-8E40-EFDEE1F2FB99}"/>
              </a:ext>
            </a:extLst>
          </p:cNvPr>
          <p:cNvPicPr>
            <a:picLocks noChangeAspect="1"/>
          </p:cNvPicPr>
          <p:nvPr/>
        </p:nvPicPr>
        <p:blipFill rotWithShape="1">
          <a:blip r:embed="rId2"/>
          <a:srcRect l="7036" t="6612" r="11567" b="4461"/>
          <a:stretch/>
        </p:blipFill>
        <p:spPr>
          <a:xfrm>
            <a:off x="751993" y="3429000"/>
            <a:ext cx="4625077" cy="3318635"/>
          </a:xfrm>
          <a:prstGeom prst="rect">
            <a:avLst/>
          </a:prstGeom>
        </p:spPr>
      </p:pic>
      <p:sp>
        <p:nvSpPr>
          <p:cNvPr id="8" name="文本框 7">
            <a:extLst>
              <a:ext uri="{FF2B5EF4-FFF2-40B4-BE49-F238E27FC236}">
                <a16:creationId xmlns:a16="http://schemas.microsoft.com/office/drawing/2014/main" id="{6F7592BE-191D-49F7-ADAB-7DF0B2C07451}"/>
              </a:ext>
            </a:extLst>
          </p:cNvPr>
          <p:cNvSpPr txBox="1"/>
          <p:nvPr/>
        </p:nvSpPr>
        <p:spPr>
          <a:xfrm>
            <a:off x="221084" y="1269776"/>
            <a:ext cx="5827290" cy="2031325"/>
          </a:xfrm>
          <a:prstGeom prst="rect">
            <a:avLst/>
          </a:prstGeom>
          <a:noFill/>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Booster will work in four modes of </a:t>
            </a:r>
            <a:r>
              <a:rPr kumimoji="0" lang="en-GB"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higgs</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 W, Z, </a:t>
            </a:r>
            <a:r>
              <a:rPr kumimoji="0" lang="en-GB"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tt</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Times" panose="02020603050405020304" pitchFamily="18" charset="0"/>
              </a:rPr>
              <a:t> under 30MW and 50MW alternatively. 50MW is given to calculate the vacuum parameters as it has the highest energy and gas load. </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The main pumping process will then be followed by ion pumps distributed around the circumference at intervals of about 12 m.</a:t>
            </a:r>
            <a:endParaRPr kumimoji="0" lang="zh-CN"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endParaRPr>
          </a:p>
        </p:txBody>
      </p:sp>
      <p:sp>
        <p:nvSpPr>
          <p:cNvPr id="5" name="文本框 4">
            <a:extLst>
              <a:ext uri="{FF2B5EF4-FFF2-40B4-BE49-F238E27FC236}">
                <a16:creationId xmlns:a16="http://schemas.microsoft.com/office/drawing/2014/main" id="{095A4CBC-BEFC-4039-A7BE-6C5911801182}"/>
              </a:ext>
            </a:extLst>
          </p:cNvPr>
          <p:cNvSpPr txBox="1"/>
          <p:nvPr/>
        </p:nvSpPr>
        <p:spPr>
          <a:xfrm rot="16200000">
            <a:off x="-926423" y="4561800"/>
            <a:ext cx="2987501" cy="369332"/>
          </a:xfrm>
          <a:prstGeom prst="rect">
            <a:avLst/>
          </a:prstGeom>
          <a:noFill/>
        </p:spPr>
        <p:txBody>
          <a:bodyPr wrap="square" rtlCol="0">
            <a:spAutoFit/>
          </a:bodyPr>
          <a:lstStyle/>
          <a:p>
            <a:r>
              <a:rPr lang="en-US" altLang="zh-CN" dirty="0"/>
              <a:t>Pressure(Torr) 7.5×10</a:t>
            </a:r>
            <a:r>
              <a:rPr lang="en-US" altLang="zh-CN" baseline="30000" dirty="0"/>
              <a:t>-2</a:t>
            </a:r>
          </a:p>
        </p:txBody>
      </p:sp>
      <p:pic>
        <p:nvPicPr>
          <p:cNvPr id="10" name="Picture 2" descr="C:\Users\Administrator\Desktop\11112.png">
            <a:extLst>
              <a:ext uri="{FF2B5EF4-FFF2-40B4-BE49-F238E27FC236}">
                <a16:creationId xmlns:a16="http://schemas.microsoft.com/office/drawing/2014/main" id="{0322F026-025C-4B4C-ACA7-64240BECEF3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865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21185" y="1174552"/>
            <a:ext cx="5674815" cy="4840303"/>
          </a:xfrm>
        </p:spPr>
        <p:txBody>
          <a:bodyPr>
            <a:noAutofit/>
          </a:bodyPr>
          <a:lstStyle/>
          <a:p>
            <a:pPr algn="just">
              <a:spcAft>
                <a:spcPct val="0"/>
              </a:spcAft>
              <a:buFont typeface="Wingdings" panose="05000000000000000000" pitchFamily="2" charset="2"/>
              <a:buChar char="u"/>
            </a:pPr>
            <a:r>
              <a:rPr lang="en-US" altLang="zh-CN" sz="1800" dirty="0">
                <a:latin typeface="Times New Roman" panose="02020603050405020304" pitchFamily="18" charset="0"/>
                <a:cs typeface="Times New Roman" panose="02020603050405020304" pitchFamily="18" charset="0"/>
              </a:rPr>
              <a:t>The </a:t>
            </a:r>
            <a:r>
              <a:rPr lang="en-US" altLang="zh-CN" sz="1800" dirty="0" err="1">
                <a:latin typeface="Times New Roman" panose="02020603050405020304" pitchFamily="18" charset="0"/>
                <a:cs typeface="Times New Roman" panose="02020603050405020304" pitchFamily="18" charset="0"/>
              </a:rPr>
              <a:t>Linac</a:t>
            </a:r>
            <a:r>
              <a:rPr lang="en-US" altLang="zh-CN" sz="1800" dirty="0">
                <a:latin typeface="Times New Roman" panose="02020603050405020304" pitchFamily="18" charset="0"/>
                <a:cs typeface="Times New Roman" panose="02020603050405020304" pitchFamily="18" charset="0"/>
              </a:rPr>
              <a:t> vacuum system with a length of 1936m is divided into 59 sections. it consists of electron gun, bunching system, accelerating structures . </a:t>
            </a:r>
          </a:p>
          <a:p>
            <a:pPr algn="just">
              <a:spcAft>
                <a:spcPct val="0"/>
              </a:spcAft>
              <a:buFont typeface="Wingdings" panose="05000000000000000000" pitchFamily="2" charset="2"/>
              <a:buChar char="u"/>
            </a:pPr>
            <a:r>
              <a:rPr lang="en-US" altLang="zh-CN" sz="1800" dirty="0">
                <a:latin typeface="Times New Roman" panose="02020603050405020304" pitchFamily="18" charset="0"/>
                <a:cs typeface="Times New Roman" panose="02020603050405020304" pitchFamily="18" charset="0"/>
              </a:rPr>
              <a:t>Sputter ion pumps: 3431; Vacuum gauges: 1352; Gate valves: 60</a:t>
            </a:r>
          </a:p>
          <a:p>
            <a:pPr>
              <a:buFont typeface="Wingdings" panose="05000000000000000000" pitchFamily="2" charset="2"/>
              <a:buChar char="u"/>
              <a:defRPr/>
            </a:pPr>
            <a:endParaRPr lang="en-US" altLang="zh-CN"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u"/>
              <a:defRPr/>
            </a:pPr>
            <a:endParaRPr lang="zh-CN" altLang="en-US" sz="1800" dirty="0">
              <a:latin typeface="Times New Roman" panose="02020603050405020304" pitchFamily="18" charset="0"/>
              <a:cs typeface="Times New Roman" panose="02020603050405020304" pitchFamily="18" charset="0"/>
            </a:endParaRPr>
          </a:p>
        </p:txBody>
      </p:sp>
      <p:sp>
        <p:nvSpPr>
          <p:cNvPr id="3" name="标题 2"/>
          <p:cNvSpPr>
            <a:spLocks noGrp="1"/>
          </p:cNvSpPr>
          <p:nvPr>
            <p:ph type="title"/>
          </p:nvPr>
        </p:nvSpPr>
        <p:spPr>
          <a:prstGeom prst="rect">
            <a:avLst/>
          </a:prstGeom>
        </p:spPr>
        <p:txBody>
          <a:bodyPr>
            <a:normAutofit/>
          </a:bodyPr>
          <a:lstStyle/>
          <a:p>
            <a:pPr>
              <a:defRPr/>
            </a:pPr>
            <a:r>
              <a:rPr lang="en-US" altLang="zh-CN" sz="3200" dirty="0" err="1">
                <a:latin typeface="Arial" panose="020B0604020202020204" pitchFamily="34" charset="0"/>
                <a:cs typeface="Arial" panose="020B0604020202020204" pitchFamily="34" charset="0"/>
              </a:rPr>
              <a:t>Linac</a:t>
            </a:r>
            <a:r>
              <a:rPr lang="en-US" altLang="zh-CN" sz="3200" dirty="0">
                <a:latin typeface="Arial" panose="020B0604020202020204" pitchFamily="34" charset="0"/>
                <a:cs typeface="Arial" panose="020B0604020202020204" pitchFamily="34" charset="0"/>
              </a:rPr>
              <a:t> vacuum system</a:t>
            </a:r>
            <a:endParaRPr lang="zh-CN" altLang="en-US" sz="3200" dirty="0">
              <a:latin typeface="Arial" panose="020B0604020202020204" pitchFamily="34" charset="0"/>
              <a:cs typeface="Arial" panose="020B0604020202020204" pitchFamily="34" charset="0"/>
            </a:endParaRPr>
          </a:p>
        </p:txBody>
      </p:sp>
      <p:sp>
        <p:nvSpPr>
          <p:cNvPr id="8" name="灯片编号占位符 3">
            <a:extLst>
              <a:ext uri="{FF2B5EF4-FFF2-40B4-BE49-F238E27FC236}">
                <a16:creationId xmlns:a16="http://schemas.microsoft.com/office/drawing/2014/main" id="{7A2AA3A4-2F6C-4F9F-98ED-051AAC32F13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graphicFrame>
        <p:nvGraphicFramePr>
          <p:cNvPr id="7" name="表格 6">
            <a:extLst>
              <a:ext uri="{FF2B5EF4-FFF2-40B4-BE49-F238E27FC236}">
                <a16:creationId xmlns:a16="http://schemas.microsoft.com/office/drawing/2014/main" id="{9866BF53-659F-497D-AC6B-18EB7AFF3065}"/>
              </a:ext>
            </a:extLst>
          </p:cNvPr>
          <p:cNvGraphicFramePr>
            <a:graphicFrameLocks noGrp="1"/>
          </p:cNvGraphicFramePr>
          <p:nvPr/>
        </p:nvGraphicFramePr>
        <p:xfrm>
          <a:off x="6319024" y="1174552"/>
          <a:ext cx="5735961" cy="2123172"/>
        </p:xfrm>
        <a:graphic>
          <a:graphicData uri="http://schemas.openxmlformats.org/drawingml/2006/table">
            <a:tbl>
              <a:tblPr firstRow="1" bandRow="1">
                <a:tableStyleId>{5C22544A-7EE6-4342-B048-85BDC9FD1C3A}</a:tableStyleId>
              </a:tblPr>
              <a:tblGrid>
                <a:gridCol w="2232248">
                  <a:extLst>
                    <a:ext uri="{9D8B030D-6E8A-4147-A177-3AD203B41FA5}">
                      <a16:colId xmlns:a16="http://schemas.microsoft.com/office/drawing/2014/main" val="20000"/>
                    </a:ext>
                  </a:extLst>
                </a:gridCol>
                <a:gridCol w="1591726">
                  <a:extLst>
                    <a:ext uri="{9D8B030D-6E8A-4147-A177-3AD203B41FA5}">
                      <a16:colId xmlns:a16="http://schemas.microsoft.com/office/drawing/2014/main" val="20001"/>
                    </a:ext>
                  </a:extLst>
                </a:gridCol>
                <a:gridCol w="1911987">
                  <a:extLst>
                    <a:ext uri="{9D8B030D-6E8A-4147-A177-3AD203B41FA5}">
                      <a16:colId xmlns:a16="http://schemas.microsoft.com/office/drawing/2014/main" val="20002"/>
                    </a:ext>
                  </a:extLst>
                </a:gridCol>
              </a:tblGrid>
              <a:tr h="603510">
                <a:tc>
                  <a:txBody>
                    <a:bodyPr/>
                    <a:lstStyle/>
                    <a:p>
                      <a:pPr algn="ctr">
                        <a:spcAft>
                          <a:spcPts val="0"/>
                        </a:spcAft>
                      </a:pPr>
                      <a:r>
                        <a:rPr lang="en-US" altLang="zh-CN" sz="1800" b="1" kern="100" dirty="0">
                          <a:solidFill>
                            <a:srgbClr val="000000"/>
                          </a:solidFill>
                          <a:latin typeface="Times New Roman"/>
                          <a:ea typeface="宋体"/>
                        </a:rPr>
                        <a:t>Section</a:t>
                      </a:r>
                      <a:endParaRPr lang="zh-CN" sz="1800" b="1" kern="100" dirty="0">
                        <a:solidFill>
                          <a:srgbClr val="000000"/>
                        </a:solidFill>
                        <a:latin typeface="Times New Roman"/>
                        <a:ea typeface="宋体"/>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100" dirty="0">
                          <a:solidFill>
                            <a:srgbClr val="000000"/>
                          </a:solidFill>
                          <a:latin typeface="Times New Roman"/>
                          <a:ea typeface="宋体"/>
                        </a:rPr>
                        <a:t>Static</a:t>
                      </a:r>
                      <a:r>
                        <a:rPr lang="en-US" altLang="zh-CN" sz="1800" b="1" kern="100" baseline="0" dirty="0">
                          <a:solidFill>
                            <a:srgbClr val="000000"/>
                          </a:solidFill>
                          <a:latin typeface="Times New Roman"/>
                          <a:ea typeface="宋体"/>
                        </a:rPr>
                        <a:t> pressure /</a:t>
                      </a:r>
                      <a:r>
                        <a:rPr lang="en-US" altLang="zh-CN" sz="1800" b="0" kern="0" dirty="0">
                          <a:solidFill>
                            <a:srgbClr val="000000"/>
                          </a:solidFill>
                          <a:latin typeface="Times New Roman"/>
                          <a:ea typeface="宋体"/>
                        </a:rPr>
                        <a:t>Torr</a:t>
                      </a:r>
                      <a:endParaRPr lang="zh-CN" alt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altLang="zh-CN" sz="1800" b="1" kern="100" dirty="0">
                          <a:solidFill>
                            <a:srgbClr val="000000"/>
                          </a:solidFill>
                          <a:latin typeface="Times New Roman"/>
                          <a:ea typeface="宋体"/>
                        </a:rPr>
                        <a:t>Dynamic</a:t>
                      </a:r>
                      <a:r>
                        <a:rPr lang="en-US" altLang="zh-CN" sz="1800" b="1" kern="100" baseline="0" dirty="0">
                          <a:solidFill>
                            <a:srgbClr val="000000"/>
                          </a:solidFill>
                          <a:latin typeface="Times New Roman"/>
                          <a:ea typeface="宋体"/>
                        </a:rPr>
                        <a:t> pressure /</a:t>
                      </a:r>
                      <a:r>
                        <a:rPr lang="en-US" altLang="zh-CN" sz="1800" b="0" kern="0" dirty="0">
                          <a:solidFill>
                            <a:srgbClr val="000000"/>
                          </a:solidFill>
                          <a:latin typeface="Times New Roman"/>
                          <a:ea typeface="宋体"/>
                        </a:rPr>
                        <a:t>Torr</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0"/>
                  </a:ext>
                </a:extLst>
              </a:tr>
              <a:tr h="358132">
                <a:tc>
                  <a:txBody>
                    <a:bodyPr/>
                    <a:lstStyle/>
                    <a:p>
                      <a:pPr algn="ctr">
                        <a:spcAft>
                          <a:spcPts val="0"/>
                        </a:spcAft>
                      </a:pPr>
                      <a:r>
                        <a:rPr lang="en-US" altLang="zh-CN" sz="1800" b="0" kern="0" dirty="0">
                          <a:solidFill>
                            <a:srgbClr val="000000"/>
                          </a:solidFill>
                          <a:latin typeface="Times New Roman"/>
                          <a:ea typeface="宋体"/>
                        </a:rPr>
                        <a:t>E-gun</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&lt;1×10</a:t>
                      </a:r>
                      <a:r>
                        <a:rPr lang="en-US" sz="1800" b="0" kern="0" baseline="30000" dirty="0">
                          <a:solidFill>
                            <a:srgbClr val="000000"/>
                          </a:solidFill>
                          <a:latin typeface="Times New Roman"/>
                          <a:ea typeface="宋体"/>
                        </a:rPr>
                        <a:t>-9</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1"/>
                  </a:ext>
                </a:extLst>
              </a:tr>
              <a:tr h="358132">
                <a:tc>
                  <a:txBody>
                    <a:bodyPr/>
                    <a:lstStyle/>
                    <a:p>
                      <a:pPr algn="ctr">
                        <a:spcAft>
                          <a:spcPts val="0"/>
                        </a:spcAft>
                      </a:pPr>
                      <a:r>
                        <a:rPr lang="en-US" altLang="zh-CN" sz="1800" b="0" kern="0" dirty="0" err="1">
                          <a:solidFill>
                            <a:srgbClr val="000000"/>
                          </a:solidFill>
                          <a:latin typeface="Times New Roman"/>
                          <a:ea typeface="宋体"/>
                        </a:rPr>
                        <a:t>Buncher</a:t>
                      </a:r>
                      <a:r>
                        <a:rPr lang="en-US" altLang="zh-CN" sz="1800" b="0" kern="0" dirty="0">
                          <a:solidFill>
                            <a:srgbClr val="000000"/>
                          </a:solidFill>
                          <a:latin typeface="Times New Roman"/>
                          <a:ea typeface="宋体"/>
                        </a:rPr>
                        <a:t> </a:t>
                      </a:r>
                      <a:r>
                        <a:rPr lang="en-US" altLang="zh-CN" sz="1800" b="0" kern="0" baseline="0" dirty="0">
                          <a:solidFill>
                            <a:srgbClr val="000000"/>
                          </a:solidFill>
                          <a:latin typeface="Times New Roman"/>
                          <a:ea typeface="宋体"/>
                        </a:rPr>
                        <a:t> </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2"/>
                  </a:ext>
                </a:extLst>
              </a:tr>
              <a:tr h="445266">
                <a:tc>
                  <a:txBody>
                    <a:bodyPr/>
                    <a:lstStyle/>
                    <a:p>
                      <a:pPr algn="ctr">
                        <a:spcAft>
                          <a:spcPts val="0"/>
                        </a:spcAft>
                      </a:pPr>
                      <a:r>
                        <a:rPr lang="en-US" altLang="zh-CN" sz="1800" b="0" kern="0" dirty="0">
                          <a:solidFill>
                            <a:srgbClr val="000000"/>
                          </a:solidFill>
                          <a:latin typeface="Times New Roman"/>
                          <a:ea typeface="宋体"/>
                        </a:rPr>
                        <a:t>Accelerating</a:t>
                      </a:r>
                      <a:r>
                        <a:rPr lang="en-US" altLang="zh-CN" sz="1800" b="0" kern="0" baseline="0" dirty="0">
                          <a:solidFill>
                            <a:srgbClr val="000000"/>
                          </a:solidFill>
                          <a:latin typeface="Times New Roman"/>
                          <a:ea typeface="宋体"/>
                        </a:rPr>
                        <a:t> structure</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-8</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&lt;2×10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3"/>
                  </a:ext>
                </a:extLst>
              </a:tr>
              <a:tr h="358132">
                <a:tc>
                  <a:txBody>
                    <a:bodyPr/>
                    <a:lstStyle/>
                    <a:p>
                      <a:pPr algn="ctr">
                        <a:spcAft>
                          <a:spcPts val="0"/>
                        </a:spcAft>
                      </a:pPr>
                      <a:r>
                        <a:rPr lang="en-US" altLang="zh-CN" sz="1800" b="0" kern="0" dirty="0">
                          <a:solidFill>
                            <a:srgbClr val="000000"/>
                          </a:solidFill>
                          <a:latin typeface="Times New Roman"/>
                          <a:ea typeface="宋体"/>
                        </a:rPr>
                        <a:t>Waveguide</a:t>
                      </a:r>
                      <a:endParaRPr lang="zh-CN" sz="1800" b="1" kern="100" dirty="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a:solidFill>
                            <a:srgbClr val="000000"/>
                          </a:solidFill>
                          <a:latin typeface="Times New Roman"/>
                          <a:ea typeface="宋体"/>
                        </a:rPr>
                        <a:t>&lt;5×10</a:t>
                      </a:r>
                      <a:r>
                        <a:rPr lang="en-US" sz="1800" b="0" kern="0" baseline="30000">
                          <a:solidFill>
                            <a:srgbClr val="000000"/>
                          </a:solidFill>
                          <a:latin typeface="Times New Roman"/>
                          <a:ea typeface="宋体"/>
                        </a:rPr>
                        <a:t>-8</a:t>
                      </a:r>
                      <a:endParaRPr lang="zh-CN" sz="1800" b="1" kern="100">
                        <a:solidFill>
                          <a:srgbClr val="000000"/>
                        </a:solidFill>
                        <a:latin typeface="Times New Roman"/>
                        <a:ea typeface="宋体"/>
                      </a:endParaRPr>
                    </a:p>
                  </a:txBody>
                  <a:tcPr marL="68580" marR="68580" marT="0" marB="0" anchor="ctr"/>
                </a:tc>
                <a:tc>
                  <a:txBody>
                    <a:bodyPr/>
                    <a:lstStyle/>
                    <a:p>
                      <a:pPr algn="ctr">
                        <a:spcAft>
                          <a:spcPts val="0"/>
                        </a:spcAft>
                      </a:pPr>
                      <a:r>
                        <a:rPr lang="en-US" sz="1800" b="0" kern="0" dirty="0">
                          <a:solidFill>
                            <a:srgbClr val="000000"/>
                          </a:solidFill>
                          <a:latin typeface="Times New Roman"/>
                          <a:ea typeface="宋体"/>
                        </a:rPr>
                        <a:t>&lt;5×10</a:t>
                      </a:r>
                      <a:r>
                        <a:rPr lang="en-US" sz="1800" b="0" kern="0" baseline="30000" dirty="0">
                          <a:solidFill>
                            <a:srgbClr val="000000"/>
                          </a:solidFill>
                          <a:latin typeface="Times New Roman"/>
                          <a:ea typeface="宋体"/>
                        </a:rPr>
                        <a:t>-7</a:t>
                      </a:r>
                      <a:endParaRPr lang="zh-CN" sz="1800" b="1" kern="100" dirty="0">
                        <a:solidFill>
                          <a:srgbClr val="000000"/>
                        </a:solidFill>
                        <a:latin typeface="Times New Roman"/>
                        <a:ea typeface="宋体"/>
                      </a:endParaRPr>
                    </a:p>
                  </a:txBody>
                  <a:tcPr marL="68580" marR="68580" marT="0" marB="0" anchor="ctr"/>
                </a:tc>
                <a:extLst>
                  <a:ext uri="{0D108BD9-81ED-4DB2-BD59-A6C34878D82A}">
                    <a16:rowId xmlns:a16="http://schemas.microsoft.com/office/drawing/2014/main" val="10005"/>
                  </a:ext>
                </a:extLst>
              </a:tr>
            </a:tbl>
          </a:graphicData>
        </a:graphic>
      </p:graphicFrame>
      <p:pic>
        <p:nvPicPr>
          <p:cNvPr id="6" name="Picture 2" descr="C:\Users\Administrator\Desktop\11112.png">
            <a:extLst>
              <a:ext uri="{FF2B5EF4-FFF2-40B4-BE49-F238E27FC236}">
                <a16:creationId xmlns:a16="http://schemas.microsoft.com/office/drawing/2014/main" id="{6340CB0D-F629-455F-AED8-DA711039842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a:extLst>
              <a:ext uri="{FF2B5EF4-FFF2-40B4-BE49-F238E27FC236}">
                <a16:creationId xmlns:a16="http://schemas.microsoft.com/office/drawing/2014/main" id="{11CDEA94-6163-4033-91EE-B7CDDB548F5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66712" y="3635505"/>
            <a:ext cx="3397944" cy="2438653"/>
          </a:xfrm>
          <a:prstGeom prst="rect">
            <a:avLst/>
          </a:prstGeom>
          <a:noFill/>
        </p:spPr>
      </p:pic>
      <p:sp>
        <p:nvSpPr>
          <p:cNvPr id="11" name="文本框 10">
            <a:extLst>
              <a:ext uri="{FF2B5EF4-FFF2-40B4-BE49-F238E27FC236}">
                <a16:creationId xmlns:a16="http://schemas.microsoft.com/office/drawing/2014/main" id="{D469B10F-3C13-4278-A78D-93629B7E92B5}"/>
              </a:ext>
            </a:extLst>
          </p:cNvPr>
          <p:cNvSpPr txBox="1"/>
          <p:nvPr/>
        </p:nvSpPr>
        <p:spPr>
          <a:xfrm>
            <a:off x="666712" y="6101830"/>
            <a:ext cx="4110427"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The static pressure </a:t>
            </a:r>
            <a:r>
              <a:rPr kumimoji="0" lang="en-GB"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MS Mincho" panose="02020609040205080304" pitchFamily="49" charset="-128"/>
                <a:cs typeface="+mn-cs"/>
              </a:rPr>
              <a:t>distr</a:t>
            </a:r>
            <a:r>
              <a:rPr kumimoji="0" lang="en-US"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MS Mincho" panose="02020609040205080304" pitchFamily="49" charset="-128"/>
                <a:cs typeface="+mn-cs"/>
              </a:rPr>
              <a:t>i</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b</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u</a:t>
            </a:r>
            <a:r>
              <a:rPr kumimoji="0" lang="en-GB"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MS Mincho" panose="02020609040205080304" pitchFamily="49" charset="-128"/>
                <a:cs typeface="+mn-cs"/>
              </a:rPr>
              <a:t>tion</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 of a accelerator structure </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12" name="图片 11">
            <a:extLst>
              <a:ext uri="{FF2B5EF4-FFF2-40B4-BE49-F238E27FC236}">
                <a16:creationId xmlns:a16="http://schemas.microsoft.com/office/drawing/2014/main" id="{5894BA5C-3C93-4743-B0DF-672ECE2AE137}"/>
              </a:ext>
            </a:extLst>
          </p:cNvPr>
          <p:cNvPicPr/>
          <p:nvPr/>
        </p:nvPicPr>
        <p:blipFill rotWithShape="1">
          <a:blip r:embed="rId5">
            <a:extLst>
              <a:ext uri="{28A0092B-C50C-407E-A947-70E740481C1C}">
                <a14:useLocalDpi xmlns:a14="http://schemas.microsoft.com/office/drawing/2010/main" val="0"/>
              </a:ext>
            </a:extLst>
          </a:blip>
          <a:srcRect l="34514" t="24039" r="37402" b="25938"/>
          <a:stretch/>
        </p:blipFill>
        <p:spPr bwMode="auto">
          <a:xfrm>
            <a:off x="6026331" y="3594703"/>
            <a:ext cx="5206106" cy="2761648"/>
          </a:xfrm>
          <a:prstGeom prst="rect">
            <a:avLst/>
          </a:prstGeom>
          <a:noFill/>
          <a:ln>
            <a:noFill/>
          </a:ln>
          <a:extLst>
            <a:ext uri="{53640926-AAD7-44D8-BBD7-CCE9431645EC}">
              <a14:shadowObscured xmlns:a14="http://schemas.microsoft.com/office/drawing/2010/main"/>
            </a:ext>
          </a:extLst>
        </p:spPr>
      </p:pic>
      <p:sp>
        <p:nvSpPr>
          <p:cNvPr id="13" name="文本框 12">
            <a:extLst>
              <a:ext uri="{FF2B5EF4-FFF2-40B4-BE49-F238E27FC236}">
                <a16:creationId xmlns:a16="http://schemas.microsoft.com/office/drawing/2014/main" id="{0836DB56-70EA-41F4-AFEB-C87672FBC52E}"/>
              </a:ext>
            </a:extLst>
          </p:cNvPr>
          <p:cNvSpPr txBox="1"/>
          <p:nvPr/>
        </p:nvSpPr>
        <p:spPr>
          <a:xfrm>
            <a:off x="5863772" y="6216099"/>
            <a:ext cx="57186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S Mincho" panose="02020609040205080304" pitchFamily="49" charset="-128"/>
                <a:cs typeface="+mn-cs"/>
              </a:rPr>
              <a:t>V</a:t>
            </a:r>
            <a:r>
              <a:rPr kumimoji="0" lang="en-US"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mn-cs"/>
              </a:rPr>
              <a:t>acuum</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 diagram of klystron and accelerator structures</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4" name="矩形 13">
            <a:extLst>
              <a:ext uri="{FF2B5EF4-FFF2-40B4-BE49-F238E27FC236}">
                <a16:creationId xmlns:a16="http://schemas.microsoft.com/office/drawing/2014/main" id="{74A8E524-4DF2-43C2-B85F-858C8B01124C}"/>
              </a:ext>
            </a:extLst>
          </p:cNvPr>
          <p:cNvSpPr/>
          <p:nvPr/>
        </p:nvSpPr>
        <p:spPr>
          <a:xfrm>
            <a:off x="548942" y="3266173"/>
            <a:ext cx="11047972"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Most of the components are made of oxygen-free copper . The thermal outgassing  rate is 1</a:t>
            </a:r>
            <a:r>
              <a:rPr kumimoji="0" lang="en-US" altLang="zh-CN" sz="1800" b="0" i="0" u="none" strike="noStrike" kern="1200" cap="none" spc="0" normalizeH="0" baseline="0" noProof="0" dirty="0">
                <a:ln>
                  <a:noFill/>
                </a:ln>
                <a:solidFill>
                  <a:srgbClr val="000000"/>
                </a:solidFill>
                <a:effectLst/>
                <a:uLnTx/>
                <a:uFillTx/>
                <a:latin typeface="宋体"/>
                <a:ea typeface="宋体"/>
                <a:cs typeface="+mn-cs"/>
              </a:rPr>
              <a:t>×</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10</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-11</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 </a:t>
            </a:r>
            <a:r>
              <a:rPr kumimoji="0" lang="en-US" altLang="zh-CN" sz="1800" b="0" i="0" u="none" strike="noStrike" kern="1200" cap="none" spc="0" normalizeH="0" baseline="0" noProof="0" dirty="0" err="1">
                <a:ln>
                  <a:noFill/>
                </a:ln>
                <a:solidFill>
                  <a:srgbClr val="000000"/>
                </a:solidFill>
                <a:effectLst/>
                <a:uLnTx/>
                <a:uFillTx/>
                <a:latin typeface="Calibri"/>
                <a:ea typeface="微软雅黑"/>
                <a:cs typeface="+mn-cs"/>
              </a:rPr>
              <a:t>Torr·l</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/s·cm</a:t>
            </a:r>
            <a:r>
              <a:rPr kumimoji="0" lang="en-US" altLang="zh-CN" sz="1800" b="0" i="0" u="none" strike="noStrike" kern="1200" cap="none" spc="0" normalizeH="0" baseline="30000" noProof="0" dirty="0">
                <a:ln>
                  <a:noFill/>
                </a:ln>
                <a:solidFill>
                  <a:srgbClr val="000000"/>
                </a:solidFill>
                <a:effectLst/>
                <a:uLnTx/>
                <a:uFillTx/>
                <a:latin typeface="Calibri"/>
                <a:ea typeface="微软雅黑"/>
                <a:cs typeface="+mn-cs"/>
              </a:rPr>
              <a:t>2</a:t>
            </a:r>
            <a:r>
              <a:rPr kumimoji="0" lang="en-US" altLang="zh-CN" sz="1800" b="0" i="0" u="none" strike="noStrike" kern="1200" cap="none" spc="0" normalizeH="0" baseline="0" noProof="0" dirty="0">
                <a:ln>
                  <a:noFill/>
                </a:ln>
                <a:solidFill>
                  <a:srgbClr val="000000"/>
                </a:solidFill>
                <a:effectLst/>
                <a:uLnTx/>
                <a:uFillTx/>
                <a:latin typeface="Calibri"/>
                <a:ea typeface="微软雅黑"/>
                <a:cs typeface="+mn-cs"/>
              </a:rPr>
              <a:t>.</a:t>
            </a:r>
          </a:p>
        </p:txBody>
      </p:sp>
    </p:spTree>
    <p:extLst>
      <p:ext uri="{BB962C8B-B14F-4D97-AF65-F5344CB8AC3E}">
        <p14:creationId xmlns:p14="http://schemas.microsoft.com/office/powerpoint/2010/main" val="2891591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E303A35C-F772-4370-990F-3782700278D6}"/>
              </a:ext>
            </a:extLst>
          </p:cNvPr>
          <p:cNvGraphicFramePr>
            <a:graphicFrameLocks noGrp="1"/>
          </p:cNvGraphicFramePr>
          <p:nvPr/>
        </p:nvGraphicFramePr>
        <p:xfrm>
          <a:off x="407369" y="4093030"/>
          <a:ext cx="4680519" cy="2432314"/>
        </p:xfrm>
        <a:graphic>
          <a:graphicData uri="http://schemas.openxmlformats.org/drawingml/2006/table">
            <a:tbl>
              <a:tblPr>
                <a:tableStyleId>{B301B821-A1FF-4177-AEE7-76D212191A09}</a:tableStyleId>
              </a:tblPr>
              <a:tblGrid>
                <a:gridCol w="742939">
                  <a:extLst>
                    <a:ext uri="{9D8B030D-6E8A-4147-A177-3AD203B41FA5}">
                      <a16:colId xmlns:a16="http://schemas.microsoft.com/office/drawing/2014/main" val="3397217563"/>
                    </a:ext>
                  </a:extLst>
                </a:gridCol>
                <a:gridCol w="1254083">
                  <a:extLst>
                    <a:ext uri="{9D8B030D-6E8A-4147-A177-3AD203B41FA5}">
                      <a16:colId xmlns:a16="http://schemas.microsoft.com/office/drawing/2014/main" val="785370717"/>
                    </a:ext>
                  </a:extLst>
                </a:gridCol>
                <a:gridCol w="751854">
                  <a:extLst>
                    <a:ext uri="{9D8B030D-6E8A-4147-A177-3AD203B41FA5}">
                      <a16:colId xmlns:a16="http://schemas.microsoft.com/office/drawing/2014/main" val="1170662692"/>
                    </a:ext>
                  </a:extLst>
                </a:gridCol>
                <a:gridCol w="1931643">
                  <a:extLst>
                    <a:ext uri="{9D8B030D-6E8A-4147-A177-3AD203B41FA5}">
                      <a16:colId xmlns:a16="http://schemas.microsoft.com/office/drawing/2014/main" val="7189445"/>
                    </a:ext>
                  </a:extLst>
                </a:gridCol>
              </a:tblGrid>
              <a:tr h="310110">
                <a:tc rowSpan="6">
                  <a:txBody>
                    <a:bodyPr/>
                    <a:lstStyle/>
                    <a:p>
                      <a:pPr algn="ctr" fontAlgn="b"/>
                      <a:r>
                        <a:rPr lang="zh-CN" altLang="en-US" sz="1400" b="1" u="none" strike="noStrike" dirty="0">
                          <a:effectLst/>
                        </a:rPr>
                        <a:t>　</a:t>
                      </a:r>
                    </a:p>
                    <a:p>
                      <a:pPr algn="ctr" fontAlgn="b"/>
                      <a:r>
                        <a:rPr lang="en-GB" sz="1400" b="1" u="none" strike="noStrike" dirty="0">
                          <a:effectLst/>
                        </a:rPr>
                        <a:t>transport line </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altLang="zh-CN" sz="1400" b="1" u="none" strike="noStrike" dirty="0">
                          <a:effectLst/>
                        </a:rPr>
                        <a:t>Classification</a:t>
                      </a:r>
                      <a:r>
                        <a:rPr lang="zh-CN" altLang="en-US" sz="1400" b="1" u="none" strike="noStrike" dirty="0">
                          <a:effectLst/>
                        </a:rPr>
                        <a:t>　</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sz="1400" b="1" u="none" strike="noStrike" dirty="0">
                          <a:effectLst/>
                        </a:rPr>
                        <a:t>length/m</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Note</a:t>
                      </a:r>
                      <a:r>
                        <a:rPr lang="zh-CN" altLang="en-US" sz="1400" b="1" u="none" strike="noStrike" dirty="0">
                          <a:effectLst/>
                        </a:rPr>
                        <a:t>　</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1400734182"/>
                  </a:ext>
                </a:extLst>
              </a:tr>
              <a:tr h="356775">
                <a:tc vMerge="1">
                  <a:txBody>
                    <a:bodyPr/>
                    <a:lstStyle/>
                    <a:p>
                      <a:pPr algn="ctr" fontAlgn="b"/>
                      <a:r>
                        <a:rPr lang="en-GB" sz="1400" b="1" u="none" strike="noStrike" dirty="0">
                          <a:effectLst/>
                        </a:rPr>
                        <a:t>transport line </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GB" sz="1400" b="1" u="none" strike="noStrike" dirty="0" err="1">
                          <a:effectLst/>
                        </a:rPr>
                        <a:t>linac</a:t>
                      </a:r>
                      <a:r>
                        <a:rPr lang="en-GB" sz="1400" b="1" u="none" strike="noStrike" dirty="0">
                          <a:effectLst/>
                        </a:rPr>
                        <a:t> to booster</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a:effectLst/>
                        </a:rPr>
                        <a:t>3000</a:t>
                      </a:r>
                      <a:endParaRPr lang="en-US" altLang="zh-CN" sz="1400" b="1" i="0" u="none" strike="noStrike">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e- &amp; e+ 1500</a:t>
                      </a:r>
                      <a:r>
                        <a:rPr lang="zh-CN" altLang="en-US" sz="1400" b="1" u="none" strike="noStrike" dirty="0">
                          <a:effectLst/>
                        </a:rPr>
                        <a:t> </a:t>
                      </a:r>
                      <a:r>
                        <a:rPr lang="en-US" altLang="zh-CN" sz="1400" b="1" u="none" strike="noStrike" dirty="0">
                          <a:effectLst/>
                        </a:rPr>
                        <a:t>m</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4160003506"/>
                  </a:ext>
                </a:extLst>
              </a:tr>
              <a:tr h="615671">
                <a:tc vMerge="1">
                  <a:txBody>
                    <a:bodyPr/>
                    <a:lstStyle/>
                    <a:p>
                      <a:endParaRPr lang="zh-CN" altLang="en-US"/>
                    </a:p>
                  </a:txBody>
                  <a:tcPr/>
                </a:tc>
                <a:tc>
                  <a:txBody>
                    <a:bodyPr/>
                    <a:lstStyle/>
                    <a:p>
                      <a:pPr algn="ctr" fontAlgn="b"/>
                      <a:r>
                        <a:rPr lang="en-GB" sz="1400" b="1" u="none" strike="noStrike" dirty="0">
                          <a:effectLst/>
                        </a:rPr>
                        <a:t>booster to </a:t>
                      </a:r>
                      <a:r>
                        <a:rPr lang="en-GB" sz="1400" b="1" u="none" strike="noStrike" dirty="0" err="1">
                          <a:effectLst/>
                        </a:rPr>
                        <a:t>colider</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a:effectLst/>
                        </a:rPr>
                        <a:t>960</a:t>
                      </a:r>
                      <a:endParaRPr lang="en-US" altLang="zh-CN" sz="1400" b="1" i="0" u="none" strike="noStrike">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1400" b="1" u="none" strike="noStrike" dirty="0">
                          <a:effectLst/>
                        </a:rPr>
                        <a:t> On axis</a:t>
                      </a:r>
                      <a:r>
                        <a:rPr lang="zh-CN" altLang="en-US" sz="1400" b="1" u="none" strike="noStrike" dirty="0">
                          <a:effectLst/>
                        </a:rPr>
                        <a:t>：</a:t>
                      </a:r>
                      <a:r>
                        <a:rPr lang="en-US" altLang="zh-CN" sz="1400" b="1" u="none" strike="noStrike" dirty="0">
                          <a:effectLst/>
                        </a:rPr>
                        <a:t>e- &amp; e+ 240</a:t>
                      </a:r>
                      <a:r>
                        <a:rPr lang="zh-CN" altLang="en-US" sz="1400" b="1" u="none" strike="noStrike" dirty="0">
                          <a:effectLst/>
                        </a:rPr>
                        <a:t> </a:t>
                      </a:r>
                      <a:r>
                        <a:rPr lang="en-US" altLang="zh-CN" sz="1400" b="1" u="none" strike="noStrike" dirty="0">
                          <a:effectLst/>
                        </a:rPr>
                        <a:t>m</a:t>
                      </a:r>
                    </a:p>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1400" b="1" u="none" strike="noStrike" dirty="0">
                          <a:effectLst/>
                        </a:rPr>
                        <a:t>Off axis: e- &amp; e+ 240</a:t>
                      </a:r>
                      <a:r>
                        <a:rPr lang="zh-CN" altLang="en-US" sz="1400" b="1" u="none" strike="noStrike" dirty="0">
                          <a:effectLst/>
                        </a:rPr>
                        <a:t> </a:t>
                      </a:r>
                      <a:r>
                        <a:rPr lang="en-US" altLang="zh-CN" sz="1400" b="1" u="none" strike="noStrike" dirty="0">
                          <a:effectLst/>
                        </a:rPr>
                        <a:t>m</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35409330"/>
                  </a:ext>
                </a:extLst>
              </a:tr>
              <a:tr h="497000">
                <a:tc vMerge="1">
                  <a:txBody>
                    <a:bodyPr/>
                    <a:lstStyle/>
                    <a:p>
                      <a:endParaRPr lang="zh-CN" altLang="en-US"/>
                    </a:p>
                  </a:txBody>
                  <a:tcPr/>
                </a:tc>
                <a:tc>
                  <a:txBody>
                    <a:bodyPr/>
                    <a:lstStyle/>
                    <a:p>
                      <a:pPr algn="ctr" fontAlgn="b"/>
                      <a:r>
                        <a:rPr lang="en-GB" sz="1400" b="1" u="none" strike="noStrike" dirty="0" err="1">
                          <a:effectLst/>
                        </a:rPr>
                        <a:t>colider</a:t>
                      </a:r>
                      <a:r>
                        <a:rPr lang="en-GB" sz="1400" b="1" u="none" strike="noStrike" dirty="0">
                          <a:effectLst/>
                        </a:rPr>
                        <a:t> to booster</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480</a:t>
                      </a:r>
                      <a:endParaRPr lang="en-US" altLang="zh-CN"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e- &amp; e+ 240</a:t>
                      </a:r>
                      <a:r>
                        <a:rPr lang="zh-CN" altLang="en-US" sz="1400" b="1" u="none" strike="noStrike" dirty="0">
                          <a:effectLst/>
                        </a:rPr>
                        <a:t> </a:t>
                      </a:r>
                      <a:r>
                        <a:rPr lang="en-US" altLang="zh-CN" sz="1400" b="1" u="none" strike="noStrike" dirty="0">
                          <a:effectLst/>
                        </a:rPr>
                        <a:t>m</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3498692017"/>
                  </a:ext>
                </a:extLst>
              </a:tr>
              <a:tr h="307835">
                <a:tc vMerge="1">
                  <a:txBody>
                    <a:bodyPr/>
                    <a:lstStyle/>
                    <a:p>
                      <a:endParaRPr lang="zh-CN" altLang="en-US"/>
                    </a:p>
                  </a:txBody>
                  <a:tcPr/>
                </a:tc>
                <a:tc>
                  <a:txBody>
                    <a:bodyPr/>
                    <a:lstStyle/>
                    <a:p>
                      <a:pPr algn="ctr" fontAlgn="b"/>
                      <a:r>
                        <a:rPr lang="en-GB" sz="1400" b="1" u="none" strike="noStrike" dirty="0">
                          <a:effectLst/>
                        </a:rPr>
                        <a:t>damping ring </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a:effectLst/>
                        </a:rPr>
                        <a:t>240</a:t>
                      </a:r>
                      <a:endParaRPr lang="en-US" altLang="zh-CN" sz="1400" b="1" i="0" u="none" strike="noStrike">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effectLst/>
                        </a:rPr>
                        <a:t>In &amp; ex 120 m</a:t>
                      </a:r>
                      <a:endParaRPr lang="en-US" altLang="zh-CN"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1626924698"/>
                  </a:ext>
                </a:extLst>
              </a:tr>
              <a:tr h="344923">
                <a:tc vMerge="1">
                  <a:txBody>
                    <a:bodyPr/>
                    <a:lstStyle/>
                    <a:p>
                      <a:endParaRPr lang="zh-CN" altLang="en-US"/>
                    </a:p>
                  </a:txBody>
                  <a:tcPr/>
                </a:tc>
                <a:tc>
                  <a:txBody>
                    <a:bodyPr/>
                    <a:lstStyle/>
                    <a:p>
                      <a:pPr algn="ctr" fontAlgn="b"/>
                      <a:r>
                        <a:rPr lang="en-GB" sz="1400" b="1" u="none" strike="noStrike" dirty="0">
                          <a:effectLst/>
                        </a:rPr>
                        <a:t>total length</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en-US" altLang="zh-CN" sz="1400" b="1" u="none" strike="noStrike" dirty="0">
                          <a:solidFill>
                            <a:srgbClr val="FF0000"/>
                          </a:solidFill>
                          <a:effectLst/>
                        </a:rPr>
                        <a:t>4680</a:t>
                      </a:r>
                      <a:endParaRPr lang="en-US" altLang="zh-CN" sz="1400" b="1" i="0" u="none" strike="noStrike" dirty="0">
                        <a:solidFill>
                          <a:srgbClr val="FF0000"/>
                        </a:solidFill>
                        <a:effectLst/>
                        <a:latin typeface="等线" panose="02010600030101010101" pitchFamily="2" charset="-122"/>
                        <a:ea typeface="等线" panose="02010600030101010101" pitchFamily="2" charset="-122"/>
                      </a:endParaRPr>
                    </a:p>
                  </a:txBody>
                  <a:tcPr marL="0" marR="0" marT="0" marB="0" anchor="ctr"/>
                </a:tc>
                <a:tc>
                  <a:txBody>
                    <a:bodyPr/>
                    <a:lstStyle/>
                    <a:p>
                      <a:pPr algn="ctr" fontAlgn="b"/>
                      <a:r>
                        <a:rPr lang="zh-CN" altLang="en-US" sz="1400" b="1" u="none" strike="noStrike" dirty="0">
                          <a:effectLst/>
                        </a:rPr>
                        <a:t>　</a:t>
                      </a:r>
                      <a:endParaRPr lang="zh-CN" altLang="en-US" sz="1400" b="1" i="0" u="none" strike="noStrike" dirty="0">
                        <a:solidFill>
                          <a:srgbClr val="000000"/>
                        </a:solidFill>
                        <a:effectLst/>
                        <a:latin typeface="等线" panose="02010600030101010101" pitchFamily="2" charset="-122"/>
                        <a:ea typeface="等线" panose="02010600030101010101" pitchFamily="2" charset="-122"/>
                      </a:endParaRPr>
                    </a:p>
                  </a:txBody>
                  <a:tcPr marL="0" marR="0" marT="0" marB="0" anchor="ctr"/>
                </a:tc>
                <a:extLst>
                  <a:ext uri="{0D108BD9-81ED-4DB2-BD59-A6C34878D82A}">
                    <a16:rowId xmlns:a16="http://schemas.microsoft.com/office/drawing/2014/main" val="2887079095"/>
                  </a:ext>
                </a:extLst>
              </a:tr>
            </a:tbl>
          </a:graphicData>
        </a:graphic>
      </p:graphicFrame>
      <p:graphicFrame>
        <p:nvGraphicFramePr>
          <p:cNvPr id="7" name="表格 6">
            <a:extLst>
              <a:ext uri="{FF2B5EF4-FFF2-40B4-BE49-F238E27FC236}">
                <a16:creationId xmlns:a16="http://schemas.microsoft.com/office/drawing/2014/main" id="{56F25B3B-8A9D-4750-857C-82FB23CAF50F}"/>
              </a:ext>
            </a:extLst>
          </p:cNvPr>
          <p:cNvGraphicFramePr>
            <a:graphicFrameLocks noGrp="1"/>
          </p:cNvGraphicFramePr>
          <p:nvPr/>
        </p:nvGraphicFramePr>
        <p:xfrm>
          <a:off x="407369" y="1239046"/>
          <a:ext cx="3600400" cy="2655233"/>
        </p:xfrm>
        <a:graphic>
          <a:graphicData uri="http://schemas.openxmlformats.org/drawingml/2006/table">
            <a:tbl>
              <a:tblPr>
                <a:tableStyleId>{B301B821-A1FF-4177-AEE7-76D212191A09}</a:tableStyleId>
              </a:tblPr>
              <a:tblGrid>
                <a:gridCol w="824367">
                  <a:extLst>
                    <a:ext uri="{9D8B030D-6E8A-4147-A177-3AD203B41FA5}">
                      <a16:colId xmlns:a16="http://schemas.microsoft.com/office/drawing/2014/main" val="4112403028"/>
                    </a:ext>
                  </a:extLst>
                </a:gridCol>
                <a:gridCol w="2029212">
                  <a:extLst>
                    <a:ext uri="{9D8B030D-6E8A-4147-A177-3AD203B41FA5}">
                      <a16:colId xmlns:a16="http://schemas.microsoft.com/office/drawing/2014/main" val="671400521"/>
                    </a:ext>
                  </a:extLst>
                </a:gridCol>
                <a:gridCol w="746821">
                  <a:extLst>
                    <a:ext uri="{9D8B030D-6E8A-4147-A177-3AD203B41FA5}">
                      <a16:colId xmlns:a16="http://schemas.microsoft.com/office/drawing/2014/main" val="1466473935"/>
                    </a:ext>
                  </a:extLst>
                </a:gridCol>
              </a:tblGrid>
              <a:tr h="232716">
                <a:tc rowSpan="11">
                  <a:txBody>
                    <a:bodyPr/>
                    <a:lstStyle/>
                    <a:p>
                      <a:pPr algn="ctr" fontAlgn="b"/>
                      <a:r>
                        <a:rPr lang="en-GB" sz="1400" u="none" strike="noStrike" dirty="0">
                          <a:effectLst/>
                        </a:rPr>
                        <a:t>DR</a:t>
                      </a:r>
                      <a:endParaRPr lang="en-GB" sz="14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altLang="zh-CN" sz="1400" b="1" u="none" strike="noStrike" dirty="0">
                          <a:effectLst/>
                        </a:rPr>
                        <a:t>Classification</a:t>
                      </a:r>
                      <a:r>
                        <a:rPr lang="zh-CN" altLang="en-US" sz="1400" b="1" u="none" strike="noStrike" dirty="0">
                          <a:effectLst/>
                        </a:rPr>
                        <a:t>　</a:t>
                      </a:r>
                      <a:endParaRPr lang="zh-CN" altLang="en-US" sz="1400" b="1" i="0" u="none" strike="noStrike" dirty="0">
                        <a:solidFill>
                          <a:srgbClr val="000000"/>
                        </a:solidFill>
                        <a:effectLst/>
                        <a:latin typeface="等线" panose="02010600030101010101" pitchFamily="2" charset="-122"/>
                        <a:ea typeface="+mn-ea"/>
                      </a:endParaRPr>
                    </a:p>
                  </a:txBody>
                  <a:tcPr marL="9525" marR="9525" marT="9525" marB="0" anchor="ctr"/>
                </a:tc>
                <a:tc>
                  <a:txBody>
                    <a:bodyPr/>
                    <a:lstStyle/>
                    <a:p>
                      <a:pPr algn="ctr" fontAlgn="b"/>
                      <a:r>
                        <a:rPr lang="en-GB" sz="1400" b="1" u="none" strike="noStrike" dirty="0">
                          <a:effectLst/>
                        </a:rPr>
                        <a:t>length/m</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4211011812"/>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arc beam pipe</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119.0</a:t>
                      </a:r>
                    </a:p>
                  </a:txBody>
                  <a:tcPr marL="0" marR="0" marT="0" marB="0" anchor="b"/>
                </a:tc>
                <a:extLst>
                  <a:ext uri="{0D108BD9-81ED-4DB2-BD59-A6C34878D82A}">
                    <a16:rowId xmlns:a16="http://schemas.microsoft.com/office/drawing/2014/main" val="1502348331"/>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Straight section beam pipe</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14.0</a:t>
                      </a:r>
                    </a:p>
                  </a:txBody>
                  <a:tcPr marL="0" marR="0" marT="0" marB="0" anchor="b"/>
                </a:tc>
                <a:extLst>
                  <a:ext uri="{0D108BD9-81ED-4DB2-BD59-A6C34878D82A}">
                    <a16:rowId xmlns:a16="http://schemas.microsoft.com/office/drawing/2014/main" val="4134955780"/>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RF Substitute pipe</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0.0</a:t>
                      </a:r>
                    </a:p>
                  </a:txBody>
                  <a:tcPr marL="0" marR="0" marT="0" marB="0" anchor="b"/>
                </a:tc>
                <a:extLst>
                  <a:ext uri="{0D108BD9-81ED-4DB2-BD59-A6C34878D82A}">
                    <a16:rowId xmlns:a16="http://schemas.microsoft.com/office/drawing/2014/main" val="3874976158"/>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RF system</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3.0</a:t>
                      </a:r>
                    </a:p>
                  </a:txBody>
                  <a:tcPr marL="0" marR="0" marT="0" marB="0" anchor="b"/>
                </a:tc>
                <a:extLst>
                  <a:ext uri="{0D108BD9-81ED-4DB2-BD59-A6C34878D82A}">
                    <a16:rowId xmlns:a16="http://schemas.microsoft.com/office/drawing/2014/main" val="472705268"/>
                  </a:ext>
                </a:extLst>
              </a:tr>
              <a:tr h="315202">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insertion and extraction </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2.8</a:t>
                      </a:r>
                    </a:p>
                  </a:txBody>
                  <a:tcPr marL="0" marR="0" marT="0" marB="0" anchor="b"/>
                </a:tc>
                <a:extLst>
                  <a:ext uri="{0D108BD9-81ED-4DB2-BD59-A6C34878D82A}">
                    <a16:rowId xmlns:a16="http://schemas.microsoft.com/office/drawing/2014/main" val="3122925216"/>
                  </a:ext>
                </a:extLst>
              </a:tr>
              <a:tr h="222771">
                <a:tc vMerge="1">
                  <a:txBody>
                    <a:bodyPr/>
                    <a:lstStyle/>
                    <a:p>
                      <a:endParaRPr lang="zh-CN" altLang="en-US"/>
                    </a:p>
                  </a:txBody>
                  <a:tcPr/>
                </a:tc>
                <a:tc>
                  <a:txBody>
                    <a:bodyPr/>
                    <a:lstStyle/>
                    <a:p>
                      <a:pPr algn="l" rtl="0" fontAlgn="ctr"/>
                      <a:r>
                        <a:rPr lang="en-GB" sz="1400" b="1" i="0" u="none" strike="noStrike" dirty="0">
                          <a:solidFill>
                            <a:srgbClr val="000000"/>
                          </a:solidFill>
                          <a:effectLst/>
                          <a:latin typeface="+mn-lt"/>
                          <a:ea typeface="等线" panose="02010600030101010101" pitchFamily="2" charset="-122"/>
                        </a:rPr>
                        <a:t>Manifold for SIP </a:t>
                      </a:r>
                    </a:p>
                  </a:txBody>
                  <a:tcPr marL="0" marR="0" marT="0" marB="0" anchor="ctr"/>
                </a:tc>
                <a:tc>
                  <a:txBody>
                    <a:bodyPr/>
                    <a:lstStyle/>
                    <a:p>
                      <a:pPr algn="r" fontAlgn="b"/>
                      <a:r>
                        <a:rPr lang="en-US" altLang="zh-CN" sz="1400" b="1" i="0" u="none" strike="noStrike" dirty="0">
                          <a:solidFill>
                            <a:srgbClr val="000000"/>
                          </a:solidFill>
                          <a:effectLst/>
                          <a:latin typeface="+mn-lt"/>
                          <a:ea typeface="等线" panose="02010600030101010101" pitchFamily="2" charset="-122"/>
                        </a:rPr>
                        <a:t>1.5</a:t>
                      </a:r>
                    </a:p>
                  </a:txBody>
                  <a:tcPr marL="0" marR="0" marT="0" marB="0" anchor="b"/>
                </a:tc>
                <a:extLst>
                  <a:ext uri="{0D108BD9-81ED-4DB2-BD59-A6C34878D82A}">
                    <a16:rowId xmlns:a16="http://schemas.microsoft.com/office/drawing/2014/main" val="2915192640"/>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Bellows</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1.5</a:t>
                      </a:r>
                    </a:p>
                  </a:txBody>
                  <a:tcPr marL="0" marR="0" marT="0" marB="0" anchor="b"/>
                </a:tc>
                <a:extLst>
                  <a:ext uri="{0D108BD9-81ED-4DB2-BD59-A6C34878D82A}">
                    <a16:rowId xmlns:a16="http://schemas.microsoft.com/office/drawing/2014/main" val="1401663736"/>
                  </a:ext>
                </a:extLst>
              </a:tr>
              <a:tr h="222771">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BPM</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4.0</a:t>
                      </a:r>
                    </a:p>
                  </a:txBody>
                  <a:tcPr marL="0" marR="0" marT="0" marB="0" anchor="b"/>
                </a:tc>
                <a:extLst>
                  <a:ext uri="{0D108BD9-81ED-4DB2-BD59-A6C34878D82A}">
                    <a16:rowId xmlns:a16="http://schemas.microsoft.com/office/drawing/2014/main" val="844930253"/>
                  </a:ext>
                </a:extLst>
              </a:tr>
              <a:tr h="315202">
                <a:tc vMerge="1">
                  <a:txBody>
                    <a:bodyPr/>
                    <a:lstStyle/>
                    <a:p>
                      <a:endParaRPr lang="zh-CN" altLang="en-US"/>
                    </a:p>
                  </a:txBody>
                  <a:tcPr/>
                </a:tc>
                <a:tc>
                  <a:txBody>
                    <a:bodyPr/>
                    <a:lstStyle/>
                    <a:p>
                      <a:pPr algn="l" fontAlgn="b"/>
                      <a:r>
                        <a:rPr lang="en-GB" sz="1400" b="1" i="0" u="none" strike="noStrike" dirty="0">
                          <a:solidFill>
                            <a:srgbClr val="000000"/>
                          </a:solidFill>
                          <a:effectLst/>
                          <a:latin typeface="+mn-lt"/>
                          <a:ea typeface="等线" panose="02010600030101010101" pitchFamily="2" charset="-122"/>
                        </a:rPr>
                        <a:t>Manifold for Gauge &amp; RGA </a:t>
                      </a:r>
                    </a:p>
                  </a:txBody>
                  <a:tcPr marL="0" marR="0" marT="0" marB="0" anchor="b"/>
                </a:tc>
                <a:tc>
                  <a:txBody>
                    <a:bodyPr/>
                    <a:lstStyle/>
                    <a:p>
                      <a:pPr algn="r" fontAlgn="b"/>
                      <a:r>
                        <a:rPr lang="en-US" altLang="zh-CN" sz="1400" b="1" i="0" u="none" strike="noStrike" dirty="0">
                          <a:solidFill>
                            <a:srgbClr val="000000"/>
                          </a:solidFill>
                          <a:effectLst/>
                          <a:latin typeface="+mn-lt"/>
                          <a:ea typeface="等线" panose="02010600030101010101" pitchFamily="2" charset="-122"/>
                        </a:rPr>
                        <a:t>1.5</a:t>
                      </a:r>
                    </a:p>
                  </a:txBody>
                  <a:tcPr marL="0" marR="0" marT="0" marB="0" anchor="b"/>
                </a:tc>
                <a:extLst>
                  <a:ext uri="{0D108BD9-81ED-4DB2-BD59-A6C34878D82A}">
                    <a16:rowId xmlns:a16="http://schemas.microsoft.com/office/drawing/2014/main" val="2475845193"/>
                  </a:ext>
                </a:extLst>
              </a:tr>
              <a:tr h="232716">
                <a:tc vMerge="1">
                  <a:txBody>
                    <a:bodyPr/>
                    <a:lstStyle/>
                    <a:p>
                      <a:endParaRPr lang="zh-CN" altLang="en-US"/>
                    </a:p>
                  </a:txBody>
                  <a:tcPr/>
                </a:tc>
                <a:tc>
                  <a:txBody>
                    <a:bodyPr/>
                    <a:lstStyle/>
                    <a:p>
                      <a:pPr algn="ctr" fontAlgn="b"/>
                      <a:r>
                        <a:rPr lang="en-GB" sz="1400" b="1" u="none" strike="noStrike" dirty="0">
                          <a:effectLst/>
                        </a:rPr>
                        <a:t>total length</a:t>
                      </a:r>
                      <a:endParaRPr lang="en-GB" sz="1400" b="1"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b"/>
                      <a:r>
                        <a:rPr lang="en-US" altLang="zh-CN" sz="1400" b="1" u="none" strike="noStrike" dirty="0">
                          <a:solidFill>
                            <a:srgbClr val="FF0000"/>
                          </a:solidFill>
                          <a:effectLst/>
                        </a:rPr>
                        <a:t>147.3</a:t>
                      </a:r>
                      <a:endParaRPr lang="en-US" altLang="zh-CN" sz="1400" b="1" i="0" u="none" strike="noStrike" dirty="0">
                        <a:solidFill>
                          <a:srgbClr val="FF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val="205167563"/>
                  </a:ext>
                </a:extLst>
              </a:tr>
            </a:tbl>
          </a:graphicData>
        </a:graphic>
      </p:graphicFrame>
      <p:sp>
        <p:nvSpPr>
          <p:cNvPr id="2" name="标题 1">
            <a:extLst>
              <a:ext uri="{FF2B5EF4-FFF2-40B4-BE49-F238E27FC236}">
                <a16:creationId xmlns:a16="http://schemas.microsoft.com/office/drawing/2014/main" id="{2B259B1B-2584-4C12-B502-AEF11A38DF7C}"/>
              </a:ext>
            </a:extLst>
          </p:cNvPr>
          <p:cNvSpPr>
            <a:spLocks noGrp="1"/>
          </p:cNvSpPr>
          <p:nvPr>
            <p:ph type="title"/>
          </p:nvPr>
        </p:nvSpPr>
        <p:spPr/>
        <p:txBody>
          <a:bodyPr>
            <a:normAutofit/>
          </a:bodyPr>
          <a:lstStyle/>
          <a:p>
            <a:r>
              <a:rPr lang="en-US" altLang="zh-CN" sz="3200" b="1" dirty="0">
                <a:effectLst/>
                <a:latin typeface="Arial" panose="020B0604020202020204" pitchFamily="34" charset="0"/>
                <a:ea typeface="宋体" panose="02010600030101010101" pitchFamily="2" charset="-122"/>
                <a:cs typeface="Arial" panose="020B0604020202020204" pitchFamily="34" charset="0"/>
              </a:rPr>
              <a:t>Layout of </a:t>
            </a:r>
            <a:r>
              <a:rPr lang="en-US" altLang="zh-CN" sz="3200" b="1" dirty="0">
                <a:effectLst/>
                <a:latin typeface="Times New Roman" panose="02020603050405020304" pitchFamily="18" charset="0"/>
                <a:ea typeface="宋体" panose="02010600030101010101" pitchFamily="2" charset="-122"/>
                <a:cs typeface="Times New Roman" panose="02020603050405020304" pitchFamily="18" charset="0"/>
              </a:rPr>
              <a:t>Damping ring, Transport line</a:t>
            </a:r>
            <a:endParaRPr lang="zh-CN" altLang="en-US" sz="3200" dirty="0">
              <a:effectLst/>
            </a:endParaRPr>
          </a:p>
        </p:txBody>
      </p:sp>
      <p:graphicFrame>
        <p:nvGraphicFramePr>
          <p:cNvPr id="6" name="表格 5">
            <a:extLst>
              <a:ext uri="{FF2B5EF4-FFF2-40B4-BE49-F238E27FC236}">
                <a16:creationId xmlns:a16="http://schemas.microsoft.com/office/drawing/2014/main" id="{9A69244A-D9BA-48B3-8FB8-6D2E36B993A4}"/>
              </a:ext>
            </a:extLst>
          </p:cNvPr>
          <p:cNvGraphicFramePr>
            <a:graphicFrameLocks noGrp="1"/>
          </p:cNvGraphicFramePr>
          <p:nvPr/>
        </p:nvGraphicFramePr>
        <p:xfrm>
          <a:off x="4142057" y="1239047"/>
          <a:ext cx="4084500" cy="2655231"/>
        </p:xfrm>
        <a:graphic>
          <a:graphicData uri="http://schemas.openxmlformats.org/drawingml/2006/table">
            <a:tbl>
              <a:tblPr firstRow="1" firstCol="1" lastRow="1" lastCol="1" bandRow="1" bandCol="1">
                <a:tableStyleId>{B301B821-A1FF-4177-AEE7-76D212191A09}</a:tableStyleId>
              </a:tblPr>
              <a:tblGrid>
                <a:gridCol w="2170492">
                  <a:extLst>
                    <a:ext uri="{9D8B030D-6E8A-4147-A177-3AD203B41FA5}">
                      <a16:colId xmlns:a16="http://schemas.microsoft.com/office/drawing/2014/main" val="3203740006"/>
                    </a:ext>
                  </a:extLst>
                </a:gridCol>
                <a:gridCol w="1914008">
                  <a:extLst>
                    <a:ext uri="{9D8B030D-6E8A-4147-A177-3AD203B41FA5}">
                      <a16:colId xmlns:a16="http://schemas.microsoft.com/office/drawing/2014/main" val="3252421733"/>
                    </a:ext>
                  </a:extLst>
                </a:gridCol>
              </a:tblGrid>
              <a:tr h="286505">
                <a:tc>
                  <a:txBody>
                    <a:bodyPr/>
                    <a:lstStyle/>
                    <a:p>
                      <a:pPr algn="ctr"/>
                      <a:r>
                        <a:rPr lang="en-GB" sz="1800" dirty="0">
                          <a:effectLst/>
                        </a:rPr>
                        <a:t>Parameter</a:t>
                      </a:r>
                      <a:endParaRPr lang="zh-CN"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800" dirty="0">
                          <a:effectLst/>
                        </a:rPr>
                        <a:t>e</a:t>
                      </a:r>
                      <a:r>
                        <a:rPr lang="en-GB" sz="1800" baseline="30000" dirty="0">
                          <a:effectLst/>
                        </a:rPr>
                        <a:t>+   </a:t>
                      </a:r>
                      <a:r>
                        <a:rPr lang="en-GB" sz="1800" baseline="0" dirty="0">
                          <a:effectLst/>
                        </a:rPr>
                        <a:t>&amp;</a:t>
                      </a:r>
                      <a:r>
                        <a:rPr lang="en-GB" sz="1800" baseline="30000" dirty="0">
                          <a:effectLst/>
                        </a:rPr>
                        <a:t>   </a:t>
                      </a:r>
                      <a:r>
                        <a:rPr lang="en-GB" sz="1800" dirty="0">
                          <a:effectLst/>
                        </a:rPr>
                        <a:t>e</a:t>
                      </a:r>
                      <a:r>
                        <a:rPr lang="en-GB" sz="1800" baseline="30000" dirty="0">
                          <a:effectLst/>
                        </a:rPr>
                        <a:t>–</a:t>
                      </a:r>
                      <a:endParaRPr lang="zh-CN" altLang="en-US"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201890783"/>
                  </a:ext>
                </a:extLst>
              </a:tr>
              <a:tr h="254671">
                <a:tc>
                  <a:txBody>
                    <a:bodyPr/>
                    <a:lstStyle/>
                    <a:p>
                      <a:r>
                        <a:rPr lang="en-GB" sz="1400" b="0" dirty="0">
                          <a:effectLst/>
                        </a:rPr>
                        <a:t>Energy [GeV]</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altLang="zh-CN" sz="1400" b="0" dirty="0">
                          <a:effectLst/>
                          <a:latin typeface="Times New Roman" panose="02020603050405020304" pitchFamily="18" charset="0"/>
                          <a:ea typeface="MS Mincho" panose="02020609040205080304" pitchFamily="49" charset="-128"/>
                          <a:cs typeface="Times New Roman" panose="02020603050405020304" pitchFamily="18" charset="0"/>
                        </a:rPr>
                        <a:t>1.1</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882238763"/>
                  </a:ext>
                </a:extLst>
              </a:tr>
              <a:tr h="254671">
                <a:tc>
                  <a:txBody>
                    <a:bodyPr/>
                    <a:lstStyle/>
                    <a:p>
                      <a:r>
                        <a:rPr lang="en-GB" sz="1400" b="0" dirty="0">
                          <a:effectLst/>
                        </a:rPr>
                        <a:t>Beam current [A]</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400" b="0" dirty="0">
                          <a:effectLst/>
                        </a:rPr>
                        <a:t>0.012~0.024</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75426707"/>
                  </a:ext>
                </a:extLst>
              </a:tr>
              <a:tr h="254671">
                <a:tc>
                  <a:txBody>
                    <a:bodyPr/>
                    <a:lstStyle/>
                    <a:p>
                      <a:r>
                        <a:rPr lang="en-GB" sz="1400" b="0" dirty="0">
                          <a:effectLst/>
                        </a:rPr>
                        <a:t>Circumference [m]</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US" sz="1400" b="0" dirty="0">
                          <a:effectLst/>
                        </a:rPr>
                        <a:t>147</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033763475"/>
                  </a:ext>
                </a:extLst>
              </a:tr>
              <a:tr h="254671">
                <a:tc>
                  <a:txBody>
                    <a:bodyPr/>
                    <a:lstStyle/>
                    <a:p>
                      <a:r>
                        <a:rPr lang="en-GB" sz="1400" b="0" dirty="0">
                          <a:effectLst/>
                        </a:rPr>
                        <a:t>Bending radius [m]</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400" b="0" dirty="0">
                          <a:effectLst/>
                        </a:rPr>
                        <a:t>2.87</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501037584"/>
                  </a:ext>
                </a:extLst>
              </a:tr>
              <a:tr h="254671">
                <a:tc>
                  <a:txBody>
                    <a:bodyPr/>
                    <a:lstStyle/>
                    <a:p>
                      <a:r>
                        <a:rPr lang="en-GB" sz="1400" b="0" dirty="0">
                          <a:effectLst/>
                        </a:rPr>
                        <a:t>Beam pipe material</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400" b="0" dirty="0">
                          <a:effectLst/>
                        </a:rPr>
                        <a:t>Extruded Al</a:t>
                      </a:r>
                    </a:p>
                  </a:txBody>
                  <a:tcPr marL="68580" marR="68580" marT="0" marB="0" anchor="ctr"/>
                </a:tc>
                <a:extLst>
                  <a:ext uri="{0D108BD9-81ED-4DB2-BD59-A6C34878D82A}">
                    <a16:rowId xmlns:a16="http://schemas.microsoft.com/office/drawing/2014/main" val="896208411"/>
                  </a:ext>
                </a:extLst>
              </a:tr>
              <a:tr h="420350">
                <a:tc>
                  <a:txBody>
                    <a:bodyPr/>
                    <a:lstStyle/>
                    <a:p>
                      <a:r>
                        <a:rPr lang="en-GB" sz="1400" b="0" dirty="0">
                          <a:effectLst/>
                        </a:rPr>
                        <a:t>Beam pipe shape (mm)</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l-GR" altLang="zh-CN" sz="1400" b="0" dirty="0">
                          <a:solidFill>
                            <a:schemeClr val="tx1"/>
                          </a:solidFill>
                          <a:latin typeface="+mn-lt"/>
                        </a:rPr>
                        <a:t>Φ</a:t>
                      </a:r>
                      <a:r>
                        <a:rPr lang="en-US" altLang="zh-CN" sz="1400" b="0" dirty="0">
                          <a:solidFill>
                            <a:schemeClr val="tx1"/>
                          </a:solidFill>
                          <a:latin typeface="+mn-lt"/>
                        </a:rPr>
                        <a:t>30/</a:t>
                      </a:r>
                      <a:r>
                        <a:rPr lang="en-US" altLang="zh-CN" sz="1400" b="0" dirty="0">
                          <a:latin typeface="+mn-lt"/>
                          <a:cs typeface="Times New Roman" panose="02020603050405020304" pitchFamily="18" charset="0"/>
                        </a:rPr>
                        <a:t>thickness of </a:t>
                      </a:r>
                      <a:r>
                        <a:rPr lang="en-US" altLang="zh-CN" sz="1400" b="0" dirty="0">
                          <a:solidFill>
                            <a:schemeClr val="tx1"/>
                          </a:solidFill>
                          <a:latin typeface="+mn-lt"/>
                          <a:cs typeface="Times New Roman" panose="02020603050405020304" pitchFamily="18" charset="0"/>
                        </a:rPr>
                        <a:t>1</a:t>
                      </a:r>
                      <a:endParaRPr lang="en-US" altLang="zh-CN" sz="1400" b="0" dirty="0">
                        <a:solidFill>
                          <a:schemeClr val="tx1"/>
                        </a:solidFill>
                        <a:latin typeface="+mn-lt"/>
                      </a:endParaRPr>
                    </a:p>
                  </a:txBody>
                  <a:tcPr marL="68580" marR="68580" marT="0" marB="0" anchor="ctr"/>
                </a:tc>
                <a:extLst>
                  <a:ext uri="{0D108BD9-81ED-4DB2-BD59-A6C34878D82A}">
                    <a16:rowId xmlns:a16="http://schemas.microsoft.com/office/drawing/2014/main" val="964738702"/>
                  </a:ext>
                </a:extLst>
              </a:tr>
              <a:tr h="254671">
                <a:tc>
                  <a:txBody>
                    <a:bodyPr/>
                    <a:lstStyle/>
                    <a:p>
                      <a:r>
                        <a:rPr lang="en-GB" sz="1400" b="0" dirty="0">
                          <a:effectLst/>
                        </a:rPr>
                        <a:t>Pump type in arcs</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400" b="0" dirty="0">
                          <a:effectLst/>
                        </a:rPr>
                        <a:t> SIP</a:t>
                      </a:r>
                      <a:endParaRPr lang="zh-CN" sz="16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91872226"/>
                  </a:ext>
                </a:extLst>
              </a:tr>
              <a:tr h="4203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0" kern="100" dirty="0">
                          <a:solidFill>
                            <a:schemeClr val="tx1"/>
                          </a:solidFill>
                          <a:latin typeface="+mn-lt"/>
                          <a:ea typeface="宋体"/>
                          <a:cs typeface="+mn-cs"/>
                        </a:rPr>
                        <a:t>Dynamic</a:t>
                      </a:r>
                      <a:r>
                        <a:rPr lang="en-US" altLang="zh-CN" sz="1400" b="0" kern="100" baseline="0" dirty="0">
                          <a:solidFill>
                            <a:schemeClr val="tx1"/>
                          </a:solidFill>
                          <a:latin typeface="+mn-lt"/>
                          <a:ea typeface="宋体"/>
                          <a:cs typeface="+mn-cs"/>
                        </a:rPr>
                        <a:t> pressure /</a:t>
                      </a:r>
                      <a:r>
                        <a:rPr lang="en-US" altLang="zh-CN" sz="1400" b="0" kern="0" dirty="0">
                          <a:solidFill>
                            <a:schemeClr val="tx1"/>
                          </a:solidFill>
                          <a:latin typeface="+mn-lt"/>
                          <a:ea typeface="宋体"/>
                          <a:cs typeface="+mn-cs"/>
                        </a:rPr>
                        <a:t>Torr</a:t>
                      </a:r>
                      <a:endParaRPr lang="zh-CN" altLang="zh-CN" sz="1400" b="0" kern="100" dirty="0">
                        <a:solidFill>
                          <a:schemeClr val="tx1"/>
                        </a:solidFill>
                        <a:latin typeface="+mn-lt"/>
                        <a:ea typeface="宋体"/>
                        <a:cs typeface="+mn-cs"/>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0" kern="0" dirty="0">
                          <a:solidFill>
                            <a:srgbClr val="000000"/>
                          </a:solidFill>
                          <a:latin typeface="Times New Roman"/>
                          <a:ea typeface="宋体"/>
                        </a:rPr>
                        <a:t>2×10</a:t>
                      </a:r>
                      <a:r>
                        <a:rPr lang="en-US" altLang="zh-CN" sz="1600" b="0" kern="0" baseline="30000" dirty="0">
                          <a:solidFill>
                            <a:srgbClr val="000000"/>
                          </a:solidFill>
                          <a:latin typeface="Times New Roman"/>
                          <a:ea typeface="宋体"/>
                        </a:rPr>
                        <a:t>-8</a:t>
                      </a:r>
                    </a:p>
                  </a:txBody>
                  <a:tcPr marL="68580" marR="68580" marT="0" marB="0" anchor="ctr"/>
                </a:tc>
                <a:extLst>
                  <a:ext uri="{0D108BD9-81ED-4DB2-BD59-A6C34878D82A}">
                    <a16:rowId xmlns:a16="http://schemas.microsoft.com/office/drawing/2014/main" val="1490521466"/>
                  </a:ext>
                </a:extLst>
              </a:tr>
            </a:tbl>
          </a:graphicData>
        </a:graphic>
      </p:graphicFrame>
      <p:pic>
        <p:nvPicPr>
          <p:cNvPr id="9" name="图片 8">
            <a:extLst>
              <a:ext uri="{FF2B5EF4-FFF2-40B4-BE49-F238E27FC236}">
                <a16:creationId xmlns:a16="http://schemas.microsoft.com/office/drawing/2014/main" id="{E9B9A1F9-BFCD-4A62-859A-BE2691D791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8288" y="1700808"/>
            <a:ext cx="2974592" cy="1798113"/>
          </a:xfrm>
          <a:prstGeom prst="rect">
            <a:avLst/>
          </a:prstGeom>
        </p:spPr>
      </p:pic>
      <p:graphicFrame>
        <p:nvGraphicFramePr>
          <p:cNvPr id="12" name="表格 11">
            <a:extLst>
              <a:ext uri="{FF2B5EF4-FFF2-40B4-BE49-F238E27FC236}">
                <a16:creationId xmlns:a16="http://schemas.microsoft.com/office/drawing/2014/main" id="{BB254CBF-281D-4831-90A3-F23EDD4072F6}"/>
              </a:ext>
            </a:extLst>
          </p:cNvPr>
          <p:cNvGraphicFramePr>
            <a:graphicFrameLocks noGrp="1"/>
          </p:cNvGraphicFramePr>
          <p:nvPr/>
        </p:nvGraphicFramePr>
        <p:xfrm>
          <a:off x="5206914" y="4093868"/>
          <a:ext cx="3769406" cy="2407920"/>
        </p:xfrm>
        <a:graphic>
          <a:graphicData uri="http://schemas.openxmlformats.org/drawingml/2006/table">
            <a:tbl>
              <a:tblPr firstRow="1" bandRow="1">
                <a:tableStyleId>{BC89EF96-8CEA-46FF-86C4-4CE0E7609802}</a:tableStyleId>
              </a:tblPr>
              <a:tblGrid>
                <a:gridCol w="1884703">
                  <a:extLst>
                    <a:ext uri="{9D8B030D-6E8A-4147-A177-3AD203B41FA5}">
                      <a16:colId xmlns:a16="http://schemas.microsoft.com/office/drawing/2014/main" val="942049246"/>
                    </a:ext>
                  </a:extLst>
                </a:gridCol>
                <a:gridCol w="1884703">
                  <a:extLst>
                    <a:ext uri="{9D8B030D-6E8A-4147-A177-3AD203B41FA5}">
                      <a16:colId xmlns:a16="http://schemas.microsoft.com/office/drawing/2014/main" val="3484484414"/>
                    </a:ext>
                  </a:extLst>
                </a:gridCol>
              </a:tblGrid>
              <a:tr h="135992">
                <a:tc>
                  <a:txBody>
                    <a:bodyPr/>
                    <a:lstStyle/>
                    <a:p>
                      <a:pPr algn="ctr"/>
                      <a:r>
                        <a:rPr lang="en-GB" sz="1800" dirty="0">
                          <a:effectLst/>
                        </a:rPr>
                        <a:t>Parameter</a:t>
                      </a:r>
                      <a:endParaRPr lang="zh-CN"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GB" sz="1800" dirty="0">
                          <a:effectLst/>
                        </a:rPr>
                        <a:t>e</a:t>
                      </a:r>
                      <a:r>
                        <a:rPr lang="en-GB" sz="1800" baseline="30000" dirty="0">
                          <a:effectLst/>
                        </a:rPr>
                        <a:t>+   </a:t>
                      </a:r>
                      <a:r>
                        <a:rPr lang="en-GB" sz="1800" baseline="0" dirty="0">
                          <a:effectLst/>
                        </a:rPr>
                        <a:t>&amp;</a:t>
                      </a:r>
                      <a:r>
                        <a:rPr lang="en-GB" sz="1800" baseline="30000" dirty="0">
                          <a:effectLst/>
                        </a:rPr>
                        <a:t>   </a:t>
                      </a:r>
                      <a:r>
                        <a:rPr lang="en-GB" sz="1800" dirty="0">
                          <a:effectLst/>
                        </a:rPr>
                        <a:t>e</a:t>
                      </a:r>
                      <a:r>
                        <a:rPr lang="en-GB" sz="1800" baseline="30000" dirty="0">
                          <a:effectLst/>
                        </a:rPr>
                        <a:t>–</a:t>
                      </a:r>
                      <a:endParaRPr lang="zh-CN" altLang="en-US" sz="2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48310988"/>
                  </a:ext>
                </a:extLst>
              </a:tr>
              <a:tr h="151102">
                <a:tc gridSpan="2">
                  <a:txBody>
                    <a:bodyPr/>
                    <a:lstStyle/>
                    <a:p>
                      <a:pPr algn="ctr"/>
                      <a:r>
                        <a:rPr lang="en-US" altLang="zh-CN" sz="1400" b="1" dirty="0" err="1">
                          <a:latin typeface="Calibri" panose="020F0502020204030204" pitchFamily="34" charset="0"/>
                          <a:cs typeface="Calibri" panose="020F0502020204030204" pitchFamily="34" charset="0"/>
                        </a:rPr>
                        <a:t>Linac</a:t>
                      </a:r>
                      <a:r>
                        <a:rPr lang="en-US" altLang="zh-CN" sz="1400" b="1" dirty="0">
                          <a:latin typeface="Calibri" panose="020F0502020204030204" pitchFamily="34" charset="0"/>
                          <a:cs typeface="Calibri" panose="020F0502020204030204" pitchFamily="34" charset="0"/>
                        </a:rPr>
                        <a:t> to Damping Ring</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e+/e-</a:t>
                      </a:r>
                      <a:endParaRPr lang="zh-CN" altLang="en-US" dirty="0"/>
                    </a:p>
                  </a:txBody>
                  <a:tcPr/>
                </a:tc>
                <a:extLst>
                  <a:ext uri="{0D108BD9-81ED-4DB2-BD59-A6C34878D82A}">
                    <a16:rowId xmlns:a16="http://schemas.microsoft.com/office/drawing/2014/main" val="952932587"/>
                  </a:ext>
                </a:extLst>
              </a:tr>
              <a:tr h="151102">
                <a:tc>
                  <a:txBody>
                    <a:bodyPr/>
                    <a:lstStyle/>
                    <a:p>
                      <a:r>
                        <a:rPr lang="en-US" altLang="zh-CN" sz="1400" dirty="0">
                          <a:latin typeface="Calibri" panose="020F0502020204030204" pitchFamily="34" charset="0"/>
                          <a:cs typeface="Calibri" panose="020F0502020204030204" pitchFamily="34" charset="0"/>
                        </a:rPr>
                        <a:t>Energy (GeV)</a:t>
                      </a:r>
                      <a:endParaRPr lang="zh-CN" altLang="en-US" sz="1400" dirty="0">
                        <a:latin typeface="Calibri" panose="020F0502020204030204" pitchFamily="34" charset="0"/>
                        <a:cs typeface="Calibri" panose="020F0502020204030204" pitchFamily="34" charset="0"/>
                      </a:endParaRPr>
                    </a:p>
                  </a:txBody>
                  <a:tcPr/>
                </a:tc>
                <a:tc>
                  <a:txBody>
                    <a:bodyPr/>
                    <a:lstStyle/>
                    <a:p>
                      <a:r>
                        <a:rPr lang="en-US" altLang="zh-CN" sz="1400" dirty="0">
                          <a:latin typeface="Calibri" panose="020F0502020204030204" pitchFamily="34" charset="0"/>
                          <a:cs typeface="Calibri" panose="020F0502020204030204" pitchFamily="34" charset="0"/>
                        </a:rPr>
                        <a:t>1.1 GeV</a:t>
                      </a:r>
                      <a:endParaRPr lang="zh-CN" alt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57976127"/>
                  </a:ext>
                </a:extLst>
              </a:tr>
              <a:tr h="151102">
                <a:tc gridSpan="2">
                  <a:txBody>
                    <a:bodyPr/>
                    <a:lstStyle/>
                    <a:p>
                      <a:pPr algn="ctr"/>
                      <a:r>
                        <a:rPr lang="en-US" altLang="zh-CN" sz="1400" b="1" dirty="0" err="1">
                          <a:latin typeface="Calibri" panose="020F0502020204030204" pitchFamily="34" charset="0"/>
                          <a:cs typeface="Calibri" panose="020F0502020204030204" pitchFamily="34" charset="0"/>
                        </a:rPr>
                        <a:t>Linac</a:t>
                      </a:r>
                      <a:r>
                        <a:rPr lang="en-US" altLang="zh-CN" sz="1400" b="1" dirty="0">
                          <a:latin typeface="Calibri" panose="020F0502020204030204" pitchFamily="34" charset="0"/>
                          <a:cs typeface="Calibri" panose="020F0502020204030204" pitchFamily="34" charset="0"/>
                        </a:rPr>
                        <a:t> to Booster</a:t>
                      </a:r>
                    </a:p>
                  </a:txBody>
                  <a:tcPr/>
                </a:tc>
                <a:tc hMerge="1">
                  <a:txBody>
                    <a:bodyPr/>
                    <a:lstStyle/>
                    <a:p>
                      <a:endParaRPr lang="zh-CN" altLang="en-US" dirty="0"/>
                    </a:p>
                  </a:txBody>
                  <a:tcPr/>
                </a:tc>
                <a:extLst>
                  <a:ext uri="{0D108BD9-81ED-4DB2-BD59-A6C34878D82A}">
                    <a16:rowId xmlns:a16="http://schemas.microsoft.com/office/drawing/2014/main" val="3723572936"/>
                  </a:ext>
                </a:extLst>
              </a:tr>
              <a:tr h="151102">
                <a:tc>
                  <a:txBody>
                    <a:bodyPr/>
                    <a:lstStyle/>
                    <a:p>
                      <a:r>
                        <a:rPr lang="en-US" altLang="zh-CN" sz="1400" dirty="0">
                          <a:latin typeface="Calibri" panose="020F0502020204030204" pitchFamily="34" charset="0"/>
                          <a:cs typeface="Calibri" panose="020F0502020204030204" pitchFamily="34" charset="0"/>
                        </a:rPr>
                        <a:t>Energy (GeV)</a:t>
                      </a:r>
                      <a:endParaRPr lang="zh-CN" altLang="en-US" sz="1400" dirty="0">
                        <a:latin typeface="Calibri" panose="020F0502020204030204" pitchFamily="34" charset="0"/>
                        <a:cs typeface="Calibri" panose="020F0502020204030204" pitchFamily="34" charset="0"/>
                      </a:endParaRPr>
                    </a:p>
                  </a:txBody>
                  <a:tcPr/>
                </a:tc>
                <a:tc>
                  <a:txBody>
                    <a:bodyPr/>
                    <a:lstStyle/>
                    <a:p>
                      <a:r>
                        <a:rPr lang="en-US" altLang="zh-CN" sz="1400" dirty="0">
                          <a:latin typeface="Calibri" panose="020F0502020204030204" pitchFamily="34" charset="0"/>
                          <a:cs typeface="Calibri" panose="020F0502020204030204" pitchFamily="34" charset="0"/>
                        </a:rPr>
                        <a:t>30 GeV</a:t>
                      </a:r>
                      <a:endParaRPr lang="zh-CN" alt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147034"/>
                  </a:ext>
                </a:extLst>
              </a:tr>
              <a:tr h="151102">
                <a:tc gridSpan="2">
                  <a:txBody>
                    <a:bodyPr/>
                    <a:lstStyle/>
                    <a:p>
                      <a:pPr algn="ctr"/>
                      <a:r>
                        <a:rPr lang="en-US" altLang="zh-CN" sz="1400" b="1" dirty="0">
                          <a:latin typeface="Calibri" panose="020F0502020204030204" pitchFamily="34" charset="0"/>
                          <a:cs typeface="Calibri" panose="020F0502020204030204" pitchFamily="34" charset="0"/>
                        </a:rPr>
                        <a:t>Booster to Collider</a:t>
                      </a:r>
                      <a:endParaRPr lang="zh-CN" altLang="en-US" sz="1400" b="1" dirty="0">
                        <a:latin typeface="Calibri" panose="020F0502020204030204" pitchFamily="34" charset="0"/>
                        <a:cs typeface="Calibri" panose="020F0502020204030204" pitchFamily="34" charset="0"/>
                      </a:endParaRPr>
                    </a:p>
                  </a:txBody>
                  <a:tcPr/>
                </a:tc>
                <a:tc hMerge="1">
                  <a:txBody>
                    <a:bodyPr/>
                    <a:lstStyle/>
                    <a:p>
                      <a:endParaRPr lang="zh-CN" altLang="en-US" dirty="0"/>
                    </a:p>
                  </a:txBody>
                  <a:tcPr/>
                </a:tc>
                <a:extLst>
                  <a:ext uri="{0D108BD9-81ED-4DB2-BD59-A6C34878D82A}">
                    <a16:rowId xmlns:a16="http://schemas.microsoft.com/office/drawing/2014/main" val="128486564"/>
                  </a:ext>
                </a:extLst>
              </a:tr>
              <a:tr h="151102">
                <a:tc>
                  <a:txBody>
                    <a:bodyPr/>
                    <a:lstStyle/>
                    <a:p>
                      <a:r>
                        <a:rPr lang="en-US" altLang="zh-CN" sz="1400" dirty="0">
                          <a:latin typeface="Calibri" panose="020F0502020204030204" pitchFamily="34" charset="0"/>
                          <a:cs typeface="Calibri" panose="020F0502020204030204" pitchFamily="34" charset="0"/>
                        </a:rPr>
                        <a:t>Energy (GeV)</a:t>
                      </a:r>
                      <a:endParaRPr lang="zh-CN" altLang="en-US" sz="1400" dirty="0">
                        <a:latin typeface="Calibri" panose="020F0502020204030204" pitchFamily="34" charset="0"/>
                        <a:cs typeface="Calibri" panose="020F0502020204030204" pitchFamily="34" charset="0"/>
                      </a:endParaRPr>
                    </a:p>
                  </a:txBody>
                  <a:tcPr/>
                </a:tc>
                <a:tc>
                  <a:txBody>
                    <a:bodyPr/>
                    <a:lstStyle/>
                    <a:p>
                      <a:r>
                        <a:rPr lang="en-US" altLang="zh-CN" sz="1400" dirty="0">
                          <a:latin typeface="Calibri" panose="020F0502020204030204" pitchFamily="34" charset="0"/>
                          <a:cs typeface="Calibri" panose="020F0502020204030204" pitchFamily="34" charset="0"/>
                        </a:rPr>
                        <a:t>45 GeV~180 GeV</a:t>
                      </a:r>
                      <a:endParaRPr lang="zh-CN" alt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94359972"/>
                  </a:ext>
                </a:extLst>
              </a:tr>
              <a:tr h="151102">
                <a:tc>
                  <a:txBody>
                    <a:bodyPr/>
                    <a:lstStyle/>
                    <a:p>
                      <a:r>
                        <a:rPr lang="en-US" altLang="zh-CN" sz="1400" dirty="0">
                          <a:latin typeface="Calibri" panose="020F0502020204030204" pitchFamily="34" charset="0"/>
                          <a:cs typeface="Calibri" panose="020F0502020204030204" pitchFamily="34" charset="0"/>
                        </a:rPr>
                        <a:t>Dynamic Pressure (Torr)</a:t>
                      </a:r>
                      <a:endParaRPr lang="zh-CN" altLang="en-US" sz="1400" dirty="0">
                        <a:latin typeface="Calibri" panose="020F0502020204030204" pitchFamily="34" charset="0"/>
                        <a:cs typeface="Calibri" panose="020F0502020204030204" pitchFamily="34" charset="0"/>
                      </a:endParaRPr>
                    </a:p>
                  </a:txBody>
                  <a:tcPr/>
                </a:tc>
                <a:tc>
                  <a:txBody>
                    <a:bodyPr/>
                    <a:lstStyle/>
                    <a:p>
                      <a:r>
                        <a:rPr lang="en-US" altLang="zh-CN" sz="1400" dirty="0">
                          <a:latin typeface="Calibri" panose="020F0502020204030204" pitchFamily="34" charset="0"/>
                          <a:cs typeface="Calibri" panose="020F0502020204030204" pitchFamily="34" charset="0"/>
                        </a:rPr>
                        <a:t>2e-8</a:t>
                      </a:r>
                      <a:endParaRPr lang="zh-CN" alt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0163831"/>
                  </a:ext>
                </a:extLst>
              </a:tr>
            </a:tbl>
          </a:graphicData>
        </a:graphic>
      </p:graphicFrame>
      <p:sp>
        <p:nvSpPr>
          <p:cNvPr id="5" name="灯片编号占位符 4">
            <a:extLst>
              <a:ext uri="{FF2B5EF4-FFF2-40B4-BE49-F238E27FC236}">
                <a16:creationId xmlns:a16="http://schemas.microsoft.com/office/drawing/2014/main" id="{D81B2D66-128A-4CF1-8719-ED21393C54A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10" name="图片 9">
            <a:extLst>
              <a:ext uri="{FF2B5EF4-FFF2-40B4-BE49-F238E27FC236}">
                <a16:creationId xmlns:a16="http://schemas.microsoft.com/office/drawing/2014/main" id="{37B367E6-2D12-48B9-B824-47AE895898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5346" y="4226857"/>
            <a:ext cx="2844800" cy="2010455"/>
          </a:xfrm>
          <a:prstGeom prst="rect">
            <a:avLst/>
          </a:prstGeom>
        </p:spPr>
      </p:pic>
      <p:pic>
        <p:nvPicPr>
          <p:cNvPr id="11" name="Picture 2" descr="C:\Users\Administrator\Desktop\11112.png">
            <a:extLst>
              <a:ext uri="{FF2B5EF4-FFF2-40B4-BE49-F238E27FC236}">
                <a16:creationId xmlns:a16="http://schemas.microsoft.com/office/drawing/2014/main" id="{9A0A9AB8-1110-4AE7-8149-C7144F5956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8857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96605</TotalTime>
  <Words>2832</Words>
  <Application>Microsoft Office PowerPoint</Application>
  <PresentationFormat>宽屏</PresentationFormat>
  <Paragraphs>671</Paragraphs>
  <Slides>28</Slides>
  <Notes>11</Notes>
  <HiddenSlides>0</HiddenSlides>
  <MMClips>1</MMClips>
  <ScaleCrop>false</ScaleCrop>
  <HeadingPairs>
    <vt:vector size="8" baseType="variant">
      <vt:variant>
        <vt:lpstr>已用的字体</vt:lpstr>
      </vt:variant>
      <vt:variant>
        <vt:i4>17</vt:i4>
      </vt:variant>
      <vt:variant>
        <vt:lpstr>主题</vt:lpstr>
      </vt:variant>
      <vt:variant>
        <vt:i4>3</vt:i4>
      </vt:variant>
      <vt:variant>
        <vt:lpstr>嵌入 OLE 服务器</vt:lpstr>
      </vt:variant>
      <vt:variant>
        <vt:i4>1</vt:i4>
      </vt:variant>
      <vt:variant>
        <vt:lpstr>幻灯片标题</vt:lpstr>
      </vt:variant>
      <vt:variant>
        <vt:i4>28</vt:i4>
      </vt:variant>
    </vt:vector>
  </HeadingPairs>
  <TitlesOfParts>
    <vt:vector size="49" baseType="lpstr">
      <vt:lpstr>Noto Sans SC</vt:lpstr>
      <vt:lpstr>PingFang SC</vt:lpstr>
      <vt:lpstr>等线</vt:lpstr>
      <vt:lpstr>黑体</vt:lpstr>
      <vt:lpstr>宋体</vt:lpstr>
      <vt:lpstr>微软雅黑</vt:lpstr>
      <vt:lpstr>Arial</vt:lpstr>
      <vt:lpstr>Arial Black</vt:lpstr>
      <vt:lpstr>Calibri</vt:lpstr>
      <vt:lpstr>Calisto MT</vt:lpstr>
      <vt:lpstr>Cambria Math</vt:lpstr>
      <vt:lpstr>Impact</vt:lpstr>
      <vt:lpstr>Segoe UI</vt:lpstr>
      <vt:lpstr>Segoe UI Black</vt:lpstr>
      <vt:lpstr>Symbol</vt:lpstr>
      <vt:lpstr>Times New Roman</vt:lpstr>
      <vt:lpstr>Wingdings</vt:lpstr>
      <vt:lpstr>1_Office 主题</vt:lpstr>
      <vt:lpstr>2_Office 主题</vt:lpstr>
      <vt:lpstr>3_Office 主题</vt:lpstr>
      <vt:lpstr>Visio</vt:lpstr>
      <vt:lpstr>PowerPoint 演示文稿</vt:lpstr>
      <vt:lpstr>Content</vt:lpstr>
      <vt:lpstr>Preview of CEPC vacuum system</vt:lpstr>
      <vt:lpstr>Vacuum requirements and configuration</vt:lpstr>
      <vt:lpstr>Layout &amp; configuration of Collider </vt:lpstr>
      <vt:lpstr>Collider rings Vacuum requirements and configuration</vt:lpstr>
      <vt:lpstr>Layout &amp; configuration of Booster</vt:lpstr>
      <vt:lpstr>Linac vacuum system</vt:lpstr>
      <vt:lpstr>Layout of Damping ring, Transport line</vt:lpstr>
      <vt:lpstr>Damping ring vacuum system</vt:lpstr>
      <vt:lpstr>Protypes of Dump chamber and membrane window </vt:lpstr>
      <vt:lpstr>CEPC vacuum chamber production line</vt:lpstr>
      <vt:lpstr>Production line composition</vt:lpstr>
      <vt:lpstr>Procedure of NEG coating, spraying</vt:lpstr>
      <vt:lpstr>PowerPoint 演示文稿</vt:lpstr>
      <vt:lpstr>Massive production of NEG coating for CEPC——Upgrade plan</vt:lpstr>
      <vt:lpstr>PowerPoint 演示文稿</vt:lpstr>
      <vt:lpstr>Prototype of vacuum chambers assembly</vt:lpstr>
      <vt:lpstr>Prototype of cathode for NEG coating</vt:lpstr>
      <vt:lpstr>VC baking &amp; Why spray heating film</vt:lpstr>
      <vt:lpstr>Spraying for heating film</vt:lpstr>
      <vt:lpstr>Spraying for heating film</vt:lpstr>
      <vt:lpstr>Prototype of Spraying heating film and tests</vt:lpstr>
      <vt:lpstr>NEG coating optimization in EDR</vt:lpstr>
      <vt:lpstr>NEG coating optimization _ Next step</vt:lpstr>
      <vt:lpstr>Full-scaled size RF shielding bellows development</vt:lpstr>
      <vt:lpstr>Conclusion</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mays</dc:creator>
  <cp:lastModifiedBy>Mays-tap</cp:lastModifiedBy>
  <cp:revision>382</cp:revision>
  <dcterms:created xsi:type="dcterms:W3CDTF">2024-01-08T07:49:28Z</dcterms:created>
  <dcterms:modified xsi:type="dcterms:W3CDTF">2025-03-04T01:21:01Z</dcterms:modified>
</cp:coreProperties>
</file>