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23.jpg" ContentType="image/png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953" r:id="rId2"/>
    <p:sldId id="1242" r:id="rId3"/>
    <p:sldId id="1360" r:id="rId4"/>
    <p:sldId id="1361" r:id="rId5"/>
    <p:sldId id="1362" r:id="rId6"/>
    <p:sldId id="1363" r:id="rId7"/>
    <p:sldId id="1365" r:id="rId8"/>
    <p:sldId id="1378" r:id="rId9"/>
    <p:sldId id="1020" r:id="rId10"/>
    <p:sldId id="1379" r:id="rId11"/>
    <p:sldId id="1364" r:id="rId12"/>
    <p:sldId id="1367" r:id="rId13"/>
    <p:sldId id="1375" r:id="rId14"/>
    <p:sldId id="1368" r:id="rId15"/>
    <p:sldId id="1376" r:id="rId16"/>
    <p:sldId id="1377" r:id="rId17"/>
    <p:sldId id="1371" r:id="rId18"/>
    <p:sldId id="1380" r:id="rId19"/>
    <p:sldId id="1369" r:id="rId20"/>
    <p:sldId id="1372" r:id="rId21"/>
    <p:sldId id="1373" r:id="rId2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A249"/>
    <a:srgbClr val="0000FF"/>
    <a:srgbClr val="003399"/>
    <a:srgbClr val="0070C0"/>
    <a:srgbClr val="4D8357"/>
    <a:srgbClr val="FDCC6D"/>
    <a:srgbClr val="E6E6E6"/>
    <a:srgbClr val="FFFFFF"/>
    <a:srgbClr val="005800"/>
    <a:srgbClr val="008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0" autoAdjust="0"/>
    <p:restoredTop sz="94206" autoAdjust="0"/>
  </p:normalViewPr>
  <p:slideViewPr>
    <p:cSldViewPr>
      <p:cViewPr varScale="1">
        <p:scale>
          <a:sx n="97" d="100"/>
          <a:sy n="97" d="100"/>
        </p:scale>
        <p:origin x="240" y="2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87" d="100"/>
          <a:sy n="87" d="100"/>
        </p:scale>
        <p:origin x="35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2025/3/5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489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30B2B-8DAF-4635-9F01-0B9C458933E3}" type="datetime1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B315D-5845-4E10-96EE-900B6420E4E9}" type="datetime1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8D2C3-E4EE-4507-8B92-8AE7B7B616F4}" type="datetime1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92942-8651-4956-B7C0-A7B74FFC6096}" type="datetime1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CE2C9-0858-40D0-852F-2215466EB8FC}" type="datetime1">
              <a:rPr lang="zh-CN" altLang="en-US" smtClean="0"/>
              <a:t>2025/3/5</a:t>
            </a:fld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15724/" TargetMode="External"/><Relationship Id="rId4" Type="http://schemas.openxmlformats.org/officeDocument/2006/relationships/hyperlink" Target="https://indico.in2p3.fr/event/20053/contributions/137901/attachments/83995/125193/Gudrid_marseille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3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1692720" y="2420888"/>
            <a:ext cx="8627534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rgbClr val="C00000"/>
                </a:solidFill>
              </a:rPr>
              <a:t>CEPC</a:t>
            </a:r>
            <a:r>
              <a:rPr lang="zh-CN" altLang="en-US" dirty="0">
                <a:solidFill>
                  <a:srgbClr val="C00000"/>
                </a:solidFill>
              </a:rPr>
              <a:t> </a:t>
            </a:r>
            <a:r>
              <a:rPr lang="en-US" altLang="zh-CN" dirty="0">
                <a:solidFill>
                  <a:srgbClr val="C00000"/>
                </a:solidFill>
              </a:rPr>
              <a:t>Polarization</a:t>
            </a:r>
            <a:r>
              <a:rPr lang="zh-CN" altLang="en-US" dirty="0">
                <a:solidFill>
                  <a:srgbClr val="C00000"/>
                </a:solidFill>
              </a:rPr>
              <a:t> </a:t>
            </a:r>
            <a:r>
              <a:rPr lang="en-US" altLang="zh-CN" dirty="0">
                <a:solidFill>
                  <a:srgbClr val="C00000"/>
                </a:solidFill>
              </a:rPr>
              <a:t>Status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1919536" y="4091688"/>
            <a:ext cx="7938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Zhe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Duan</a:t>
            </a:r>
          </a:p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On behalf of the CEPC Polarization Working Group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" y="6457890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March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6</a:t>
            </a:r>
            <a:r>
              <a:rPr lang="en-US" altLang="zh-CN" baseline="30000" dirty="0">
                <a:solidFill>
                  <a:schemeClr val="bg1"/>
                </a:solidFill>
              </a:rPr>
              <a:t>th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2025,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eeFACT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2025,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Tsukuba,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Japan,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email: </a:t>
            </a:r>
            <a:r>
              <a:rPr lang="en-US" altLang="zh-CN" dirty="0" err="1">
                <a:solidFill>
                  <a:schemeClr val="bg1"/>
                </a:solidFill>
              </a:rPr>
              <a:t>duanz@ihep.ac.cn</a:t>
            </a:r>
            <a:endParaRPr lang="en-US" altLang="zh-CN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E9CC69A-F74D-486C-8BF4-51DFEF834EDC}"/>
              </a:ext>
            </a:extLst>
          </p:cNvPr>
          <p:cNvSpPr txBox="1"/>
          <p:nvPr/>
        </p:nvSpPr>
        <p:spPr>
          <a:xfrm>
            <a:off x="6023992" y="30778"/>
            <a:ext cx="59766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Arial Black" panose="020B0A04020102020204" pitchFamily="34" charset="0"/>
              </a:rPr>
              <a:t>Circular Electron Positron Collider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732"/>
    </mc:Choice>
    <mc:Fallback xmlns="">
      <p:transition spd="slow" advTm="2373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C5BBAC-9CF5-C341-1ED6-8CECF7A8B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903" y="1044985"/>
            <a:ext cx="11424558" cy="725471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Highly periodic lattice -&gt; relatively weak spin resonances in the working beam energy range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949D3D-B659-6BF7-DE68-DC87CDAF6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Polarization transmission in the booster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50BB22-CECA-E41D-A969-6847CD08E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AB429A-9F54-07BF-B96A-F88BA4109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4172158"/>
            <a:ext cx="3486906" cy="22499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732BD2-290B-0DE0-50BC-23A14BBB7E16}"/>
              </a:ext>
            </a:extLst>
          </p:cNvPr>
          <p:cNvSpPr txBox="1"/>
          <p:nvPr/>
        </p:nvSpPr>
        <p:spPr>
          <a:xfrm>
            <a:off x="8718809" y="3866503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FCC-ee Booster HFD lattice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A2A124-84A4-1D1B-3CB9-5556CA19CA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569" y="4118468"/>
            <a:ext cx="3370861" cy="23074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AF0860-0AB1-DAC4-C01C-54B41B712B59}"/>
              </a:ext>
            </a:extLst>
          </p:cNvPr>
          <p:cNvSpPr txBox="1"/>
          <p:nvPr/>
        </p:nvSpPr>
        <p:spPr>
          <a:xfrm>
            <a:off x="4583971" y="3872115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An alternative lattice for CEPC Booster </a:t>
            </a:r>
          </a:p>
        </p:txBody>
      </p:sp>
      <p:graphicFrame>
        <p:nvGraphicFramePr>
          <p:cNvPr id="10" name="Table 6">
            <a:extLst>
              <a:ext uri="{FF2B5EF4-FFF2-40B4-BE49-F238E27FC236}">
                <a16:creationId xmlns:a16="http://schemas.microsoft.com/office/drawing/2014/main" id="{D6548390-7290-8D2C-99B9-905A930E19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707744"/>
              </p:ext>
            </p:extLst>
          </p:nvPr>
        </p:nvGraphicFramePr>
        <p:xfrm>
          <a:off x="174903" y="1484784"/>
          <a:ext cx="11876315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1055">
                  <a:extLst>
                    <a:ext uri="{9D8B030D-6E8A-4147-A177-3AD203B41FA5}">
                      <a16:colId xmlns:a16="http://schemas.microsoft.com/office/drawing/2014/main" val="3286752049"/>
                    </a:ext>
                  </a:extLst>
                </a:gridCol>
                <a:gridCol w="3811871">
                  <a:extLst>
                    <a:ext uri="{9D8B030D-6E8A-4147-A177-3AD203B41FA5}">
                      <a16:colId xmlns:a16="http://schemas.microsoft.com/office/drawing/2014/main" val="763260066"/>
                    </a:ext>
                  </a:extLst>
                </a:gridCol>
                <a:gridCol w="3133389">
                  <a:extLst>
                    <a:ext uri="{9D8B030D-6E8A-4147-A177-3AD203B41FA5}">
                      <a16:colId xmlns:a16="http://schemas.microsoft.com/office/drawing/2014/main" val="186558277"/>
                    </a:ext>
                  </a:extLst>
                </a:gridCol>
              </a:tblGrid>
              <a:tr h="278478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CEPC FODO 90  alternative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FCC-ee Booster HFD lattice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451347"/>
                  </a:ext>
                </a:extLst>
              </a:tr>
              <a:tr h="278478">
                <a:tc>
                  <a:txBody>
                    <a:bodyPr/>
                    <a:lstStyle/>
                    <a:p>
                      <a:r>
                        <a:rPr lang="en-US" sz="1600" dirty="0"/>
                        <a:t>Number of arcs (P)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174120"/>
                  </a:ext>
                </a:extLst>
              </a:tr>
              <a:tr h="278478">
                <a:tc>
                  <a:txBody>
                    <a:bodyPr/>
                    <a:lstStyle/>
                    <a:p>
                      <a:r>
                        <a:rPr lang="en-US" sz="1600" dirty="0"/>
                        <a:t>Number of standard arc cells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944244"/>
                  </a:ext>
                </a:extLst>
              </a:tr>
              <a:tr h="278478">
                <a:tc>
                  <a:txBody>
                    <a:bodyPr/>
                    <a:lstStyle/>
                    <a:p>
                      <a:r>
                        <a:rPr lang="en-US" sz="1600" dirty="0"/>
                        <a:t>Total bending angle of standard arc cells (2</a:t>
                      </a:r>
                      <a:r>
                        <a:rPr lang="el-GR" sz="1600" dirty="0"/>
                        <a:t>π</a:t>
                      </a:r>
                      <a:r>
                        <a:rPr lang="en-US" sz="1600" dirty="0"/>
                        <a:t> * </a:t>
                      </a:r>
                      <a:r>
                        <a:rPr lang="el-GR" sz="1600" baseline="0" dirty="0"/>
                        <a:t>η</a:t>
                      </a:r>
                      <a:r>
                        <a:rPr lang="en-US" sz="1600" baseline="-25000" dirty="0"/>
                        <a:t>arc</a:t>
                      </a:r>
                      <a:r>
                        <a:rPr lang="en-US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r>
                        <a:rPr lang="el-GR" sz="1600" dirty="0"/>
                        <a:t>π</a:t>
                      </a:r>
                      <a:r>
                        <a:rPr lang="en-US" sz="1600" dirty="0"/>
                        <a:t> * 0.9859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0.745 rad * 8 = 2</a:t>
                      </a:r>
                      <a:r>
                        <a:rPr lang="el-GR" sz="1600" dirty="0"/>
                        <a:t>π</a:t>
                      </a:r>
                      <a:r>
                        <a:rPr lang="en-US" sz="1600" dirty="0"/>
                        <a:t> * 0.9486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40164"/>
                  </a:ext>
                </a:extLst>
              </a:tr>
              <a:tr h="278478">
                <a:tc>
                  <a:txBody>
                    <a:bodyPr/>
                    <a:lstStyle/>
                    <a:p>
                      <a:r>
                        <a:rPr lang="en-US" sz="1600" dirty="0"/>
                        <a:t>Vertical </a:t>
                      </a:r>
                      <a:r>
                        <a:rPr lang="en-US" sz="1600" dirty="0" err="1"/>
                        <a:t>betatron</a:t>
                      </a:r>
                      <a:r>
                        <a:rPr lang="en-US" sz="1600" dirty="0"/>
                        <a:t> tune </a:t>
                      </a:r>
                      <a:r>
                        <a:rPr lang="el-GR" sz="1600" dirty="0"/>
                        <a:t>ν</a:t>
                      </a:r>
                      <a:r>
                        <a:rPr lang="en-US" sz="1600" baseline="-25000" dirty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353.28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382.29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96656"/>
                  </a:ext>
                </a:extLst>
              </a:tr>
              <a:tr h="278478">
                <a:tc>
                  <a:txBody>
                    <a:bodyPr/>
                    <a:lstStyle/>
                    <a:p>
                      <a:r>
                        <a:rPr lang="en-US" sz="1600" dirty="0"/>
                        <a:t>Vertical </a:t>
                      </a:r>
                      <a:r>
                        <a:rPr lang="en-US" sz="1600" dirty="0" err="1"/>
                        <a:t>betatron</a:t>
                      </a:r>
                      <a:r>
                        <a:rPr lang="en-US" sz="1600" dirty="0"/>
                        <a:t> tune from standard arc cells  </a:t>
                      </a:r>
                      <a:r>
                        <a:rPr lang="el-GR" sz="1600" dirty="0"/>
                        <a:t>ν</a:t>
                      </a:r>
                      <a:r>
                        <a:rPr lang="en-US" sz="1600" baseline="-25000" dirty="0"/>
                        <a:t>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¼ * 175 * 8 = 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~ 40 * 8 = 320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5513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location of first super strong resonance </a:t>
                      </a:r>
                      <a:r>
                        <a:rPr lang="el-GR" sz="1600" dirty="0"/>
                        <a:t>ν</a:t>
                      </a:r>
                      <a:r>
                        <a:rPr lang="en-US" sz="1600" baseline="-25000" dirty="0"/>
                        <a:t>B</a:t>
                      </a:r>
                      <a:r>
                        <a:rPr lang="en-US" sz="1600" baseline="0" dirty="0"/>
                        <a:t>/</a:t>
                      </a:r>
                      <a:r>
                        <a:rPr lang="el-GR" sz="1600" baseline="0" dirty="0"/>
                        <a:t>η</a:t>
                      </a:r>
                      <a:r>
                        <a:rPr lang="en-US" sz="1600" baseline="-25000" dirty="0"/>
                        <a:t>arc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~ 369   (162.6 GeV)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~ 337 (148.5 GeV)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59580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8ACEEFA-378A-EBD4-112E-DA25BFDE40ED}"/>
              </a:ext>
            </a:extLst>
          </p:cNvPr>
          <p:cNvSpPr txBox="1"/>
          <p:nvPr/>
        </p:nvSpPr>
        <p:spPr>
          <a:xfrm>
            <a:off x="263153" y="6475387"/>
            <a:ext cx="63730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T. Chen, Z. </a:t>
            </a:r>
            <a:r>
              <a:rPr lang="en-US" altLang="zh-CN" sz="1400" dirty="0" err="1">
                <a:solidFill>
                  <a:srgbClr val="0070C0"/>
                </a:solidFill>
              </a:rPr>
              <a:t>Duan</a:t>
            </a:r>
            <a:r>
              <a:rPr lang="en-US" altLang="zh-CN" sz="1400" dirty="0">
                <a:solidFill>
                  <a:srgbClr val="0070C0"/>
                </a:solidFill>
              </a:rPr>
              <a:t>, D. H. Ji, D. Wang, Phys. Rev. Accel. Beams, 26, 051003 (2023).</a:t>
            </a:r>
            <a:endParaRPr lang="en-US" sz="1400">
              <a:solidFill>
                <a:srgbClr val="0070C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4EE8994-9847-1B48-F293-CB38E67BC3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5828" y="4048628"/>
            <a:ext cx="3821987" cy="24211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C965F1B-F0CC-670B-0192-CE0A6E6C739E}"/>
              </a:ext>
            </a:extLst>
          </p:cNvPr>
          <p:cNvSpPr txBox="1"/>
          <p:nvPr/>
        </p:nvSpPr>
        <p:spPr>
          <a:xfrm>
            <a:off x="983571" y="381062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FCC-ee Booster HFD lattice </a:t>
            </a:r>
          </a:p>
        </p:txBody>
      </p:sp>
    </p:spTree>
    <p:extLst>
      <p:ext uri="{BB962C8B-B14F-4D97-AF65-F5344CB8AC3E}">
        <p14:creationId xmlns:p14="http://schemas.microsoft.com/office/powerpoint/2010/main" val="3954951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C8FCB7-4EDB-23BC-6998-F359F1CA0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58963"/>
          </a:xfrm>
        </p:spPr>
        <p:txBody>
          <a:bodyPr>
            <a:normAutofit/>
          </a:bodyPr>
          <a:lstStyle/>
          <a:p>
            <a:r>
              <a:rPr lang="en-US" altLang="zh-CN" sz="2200" dirty="0"/>
              <a:t>50%-70%</a:t>
            </a:r>
            <a:r>
              <a:rPr lang="zh-CN" altLang="en-US" sz="2200" dirty="0"/>
              <a:t> </a:t>
            </a:r>
            <a:r>
              <a:rPr lang="en-US" altLang="zh-CN" sz="2200" dirty="0"/>
              <a:t>longitudinal</a:t>
            </a:r>
            <a:r>
              <a:rPr lang="zh-CN" altLang="en-US" sz="2200" dirty="0"/>
              <a:t> </a:t>
            </a:r>
            <a:r>
              <a:rPr lang="en-US" altLang="zh-CN" sz="2200" dirty="0"/>
              <a:t>polarization</a:t>
            </a:r>
            <a:r>
              <a:rPr lang="zh-CN" altLang="en-US" sz="2200" dirty="0"/>
              <a:t> </a:t>
            </a: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e-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bunches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dirty="0"/>
              <a:t>is</a:t>
            </a:r>
            <a:r>
              <a:rPr lang="zh-CN" altLang="en-US" sz="2200" dirty="0"/>
              <a:t> </a:t>
            </a:r>
            <a:r>
              <a:rPr lang="en-US" altLang="zh-CN" sz="2200" dirty="0"/>
              <a:t>a</a:t>
            </a:r>
            <a:r>
              <a:rPr lang="zh-CN" altLang="en-US" sz="2200" dirty="0"/>
              <a:t> </a:t>
            </a:r>
            <a:r>
              <a:rPr lang="en-US" altLang="zh-CN" sz="2200" dirty="0"/>
              <a:t>reasonable</a:t>
            </a:r>
            <a:r>
              <a:rPr lang="zh-CN" altLang="en-US" sz="2200" dirty="0"/>
              <a:t> </a:t>
            </a:r>
            <a:r>
              <a:rPr lang="en-US" altLang="zh-CN" sz="2200" dirty="0"/>
              <a:t>goal</a:t>
            </a:r>
            <a:r>
              <a:rPr lang="zh-CN" altLang="en-US" sz="2200" dirty="0"/>
              <a:t> </a:t>
            </a:r>
            <a:endParaRPr 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AA8314-42FB-F99D-C80C-187745C9E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 high-level</a:t>
            </a:r>
            <a:r>
              <a:rPr lang="zh-CN" altLang="en-US" dirty="0"/>
              <a:t> </a:t>
            </a:r>
            <a:r>
              <a:rPr lang="en-US" altLang="zh-CN" dirty="0"/>
              <a:t>longitudinal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@</a:t>
            </a:r>
            <a:r>
              <a:rPr lang="zh-CN" altLang="en-US" dirty="0"/>
              <a:t> </a:t>
            </a:r>
            <a:r>
              <a:rPr lang="en-US" altLang="zh-CN" dirty="0"/>
              <a:t>Z-pole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0F8335-1EA2-34A9-4BE9-2EE4BB01D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95234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5D0DE2-5919-4266-9C2B-0C3F53C32CE3}"/>
              </a:ext>
            </a:extLst>
          </p:cNvPr>
          <p:cNvSpPr txBox="1"/>
          <p:nvPr/>
        </p:nvSpPr>
        <p:spPr>
          <a:xfrm>
            <a:off x="945634" y="1587792"/>
            <a:ext cx="650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dirty="0" err="1"/>
              <a:t>P</a:t>
            </a:r>
            <a:r>
              <a:rPr lang="en-US" altLang="zh-CN" sz="1800" baseline="-25000" dirty="0" err="1"/>
              <a:t>inj</a:t>
            </a:r>
            <a:r>
              <a:rPr lang="zh-CN" altLang="en-US" sz="1800" dirty="0"/>
              <a:t> </a:t>
            </a:r>
            <a:r>
              <a:rPr lang="en-US" altLang="zh-CN" dirty="0"/>
              <a:t>&gt;</a:t>
            </a:r>
            <a:r>
              <a:rPr lang="zh-CN" altLang="en-US" sz="1800" dirty="0"/>
              <a:t> </a:t>
            </a:r>
            <a:r>
              <a:rPr lang="en-US" altLang="zh-CN" sz="1800" dirty="0"/>
              <a:t>70%,</a:t>
            </a:r>
            <a:r>
              <a:rPr lang="zh-CN" altLang="en-US" sz="1800" dirty="0"/>
              <a:t> </a:t>
            </a:r>
            <a:r>
              <a:rPr lang="en-US" altLang="zh-CN" sz="1800" dirty="0" err="1"/>
              <a:t>P</a:t>
            </a:r>
            <a:r>
              <a:rPr lang="en-US" altLang="zh-CN" baseline="-25000" dirty="0" err="1"/>
              <a:t>DK</a:t>
            </a:r>
            <a:r>
              <a:rPr lang="zh-CN" altLang="en-US" sz="1800" dirty="0"/>
              <a:t> </a:t>
            </a:r>
            <a:r>
              <a:rPr lang="en-US" altLang="zh-CN" dirty="0"/>
              <a:t>&gt;</a:t>
            </a:r>
            <a:r>
              <a:rPr lang="zh-CN" altLang="en-US" sz="1800" dirty="0"/>
              <a:t> </a:t>
            </a:r>
            <a:r>
              <a:rPr lang="en-US" altLang="zh-CN" sz="1800" dirty="0"/>
              <a:t>70%</a:t>
            </a:r>
            <a:r>
              <a:rPr lang="zh-CN" altLang="en-US" sz="1800" dirty="0"/>
              <a:t> </a:t>
            </a:r>
            <a:r>
              <a:rPr lang="en-US" altLang="zh-CN" sz="1800" dirty="0"/>
              <a:t>w/</a:t>
            </a:r>
            <a:r>
              <a:rPr lang="zh-CN" altLang="en-US" sz="1800" dirty="0"/>
              <a:t> </a:t>
            </a:r>
            <a:r>
              <a:rPr lang="en-US" altLang="zh-CN" sz="1800" dirty="0"/>
              <a:t>spin</a:t>
            </a:r>
            <a:r>
              <a:rPr lang="zh-CN" altLang="en-US" sz="1800" dirty="0"/>
              <a:t> </a:t>
            </a:r>
            <a:r>
              <a:rPr lang="en-US" altLang="zh-CN" sz="1800" dirty="0"/>
              <a:t>rotators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1"/>
                </a:solidFill>
              </a:rPr>
              <a:t>leaving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a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large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margin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for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effects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not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yet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covered.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endParaRPr lang="en-HK" altLang="zh-CN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F62645-98F8-99E7-9ECF-6B2BF20FD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150" y="4363872"/>
            <a:ext cx="3366551" cy="23871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0183EF-AB90-4CB8-2B72-9973F7A4DE38}"/>
              </a:ext>
            </a:extLst>
          </p:cNvPr>
          <p:cNvSpPr txBox="1"/>
          <p:nvPr/>
        </p:nvSpPr>
        <p:spPr>
          <a:xfrm>
            <a:off x="7541475" y="3933056"/>
            <a:ext cx="4362012" cy="5751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B050"/>
                </a:solidFill>
              </a:rPr>
              <a:t>Simulated equilibrium polarization for an imperfect lattice w/ rotators after closed orbit correction w/ SLIM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2A90667-A346-3A30-FE32-56A8F4982A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529" y="1803266"/>
            <a:ext cx="3913589" cy="22013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A47EB5-663A-21A7-1972-DFBF34BFCDE7}"/>
              </a:ext>
            </a:extLst>
          </p:cNvPr>
          <p:cNvSpPr txBox="1"/>
          <p:nvPr/>
        </p:nvSpPr>
        <p:spPr>
          <a:xfrm>
            <a:off x="7538554" y="1578056"/>
            <a:ext cx="4393016" cy="3597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B050"/>
                </a:solidFill>
              </a:rPr>
              <a:t>Implementation of the spin rotators adjacent to the IR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1A5DE1-B3C3-BE93-F7CA-07C5DA27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27" y="3669154"/>
            <a:ext cx="4556065" cy="2506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1233D9-5CA7-E531-7646-8557ED16F10C}"/>
              </a:ext>
            </a:extLst>
          </p:cNvPr>
          <p:cNvSpPr txBox="1"/>
          <p:nvPr/>
        </p:nvSpPr>
        <p:spPr>
          <a:xfrm>
            <a:off x="945634" y="6161150"/>
            <a:ext cx="5604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00A249"/>
                </a:solidFill>
              </a:rPr>
              <a:t>Interleaved solenoids &amp; quads for spin rotation &amp; coupling compensation</a:t>
            </a:r>
          </a:p>
          <a:p>
            <a:r>
              <a:rPr lang="en-US" sz="1600" b="1">
                <a:solidFill>
                  <a:srgbClr val="00A249"/>
                </a:solidFill>
              </a:rPr>
              <a:t>480T.m integral solenoid field for </a:t>
            </a:r>
            <a:r>
              <a:rPr lang="en-US" altLang="zh-CN" sz="1600" b="1">
                <a:solidFill>
                  <a:srgbClr val="00A249"/>
                </a:solidFill>
              </a:rPr>
              <a:t>two</a:t>
            </a:r>
            <a:r>
              <a:rPr lang="zh-CN" altLang="en-US" sz="1600" b="1">
                <a:solidFill>
                  <a:srgbClr val="00A249"/>
                </a:solidFill>
              </a:rPr>
              <a:t> </a:t>
            </a:r>
            <a:r>
              <a:rPr lang="en-US" altLang="zh-CN" sz="1600" b="1">
                <a:solidFill>
                  <a:srgbClr val="00A249"/>
                </a:solidFill>
              </a:rPr>
              <a:t>rotators</a:t>
            </a:r>
            <a:r>
              <a:rPr lang="zh-CN" altLang="en-US" sz="1600" b="1">
                <a:solidFill>
                  <a:srgbClr val="00A249"/>
                </a:solidFill>
              </a:rPr>
              <a:t> </a:t>
            </a:r>
            <a:r>
              <a:rPr lang="en-US" altLang="zh-CN" sz="1600" b="1">
                <a:solidFill>
                  <a:srgbClr val="00A249"/>
                </a:solidFill>
              </a:rPr>
              <a:t>around</a:t>
            </a:r>
            <a:r>
              <a:rPr lang="zh-CN" altLang="en-US" sz="1600" b="1">
                <a:solidFill>
                  <a:srgbClr val="00A249"/>
                </a:solidFill>
              </a:rPr>
              <a:t> </a:t>
            </a:r>
            <a:r>
              <a:rPr lang="en-US" sz="1600" b="1">
                <a:solidFill>
                  <a:srgbClr val="00A249"/>
                </a:solidFill>
              </a:rPr>
              <a:t>each IP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B496C8C0-C096-69D5-E80B-9FF411B47E91}"/>
              </a:ext>
            </a:extLst>
          </p:cNvPr>
          <p:cNvSpPr txBox="1">
            <a:spLocks/>
          </p:cNvSpPr>
          <p:nvPr/>
        </p:nvSpPr>
        <p:spPr>
          <a:xfrm>
            <a:off x="643900" y="2363200"/>
            <a:ext cx="6787257" cy="1353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dirty="0"/>
              <a:t>It</a:t>
            </a:r>
            <a:r>
              <a:rPr lang="zh-CN" altLang="en-US" sz="2200" dirty="0"/>
              <a:t> </a:t>
            </a:r>
            <a:r>
              <a:rPr lang="en-US" altLang="zh-CN" sz="2200" dirty="0"/>
              <a:t>is</a:t>
            </a:r>
            <a:r>
              <a:rPr lang="zh-CN" altLang="en-US" sz="2200" dirty="0"/>
              <a:t> </a:t>
            </a:r>
            <a:r>
              <a:rPr lang="en-US" altLang="zh-CN" sz="2200" dirty="0"/>
              <a:t>also</a:t>
            </a:r>
            <a:r>
              <a:rPr lang="zh-CN" altLang="en-US" sz="2200" dirty="0"/>
              <a:t> </a:t>
            </a:r>
            <a:r>
              <a:rPr lang="en-US" altLang="zh-CN" sz="2200" dirty="0"/>
              <a:t>possible</a:t>
            </a:r>
            <a:r>
              <a:rPr lang="zh-CN" altLang="en-US" sz="2200" dirty="0"/>
              <a:t> </a:t>
            </a:r>
            <a:r>
              <a:rPr lang="en-US" altLang="zh-CN" sz="2200" dirty="0"/>
              <a:t>to</a:t>
            </a:r>
            <a:r>
              <a:rPr lang="zh-CN" altLang="en-US" sz="2200" dirty="0"/>
              <a:t> </a:t>
            </a:r>
            <a:r>
              <a:rPr lang="en-US" altLang="zh-CN" sz="2200" dirty="0"/>
              <a:t>attain</a:t>
            </a:r>
            <a:r>
              <a:rPr lang="zh-CN" altLang="en-US" sz="2200" dirty="0"/>
              <a:t> </a:t>
            </a:r>
            <a:r>
              <a:rPr lang="en-US" altLang="zh-CN" sz="2200" dirty="0"/>
              <a:t>a</a:t>
            </a:r>
            <a:r>
              <a:rPr lang="zh-CN" altLang="en-US" sz="2200" dirty="0"/>
              <a:t> </a:t>
            </a:r>
            <a:r>
              <a:rPr lang="en-US" altLang="zh-CN" sz="2200" dirty="0"/>
              <a:t>decent</a:t>
            </a:r>
            <a:r>
              <a:rPr lang="zh-CN" altLang="en-US" sz="2200" dirty="0"/>
              <a:t> </a:t>
            </a:r>
            <a:r>
              <a:rPr lang="en-US" altLang="zh-CN" sz="2200" dirty="0"/>
              <a:t>longitudinal</a:t>
            </a:r>
            <a:r>
              <a:rPr lang="zh-CN" altLang="en-US" sz="2200" dirty="0"/>
              <a:t> </a:t>
            </a:r>
            <a:r>
              <a:rPr lang="en-US" altLang="zh-CN" sz="2200" dirty="0"/>
              <a:t>polarization</a:t>
            </a:r>
            <a:r>
              <a:rPr lang="zh-CN" altLang="en-US" sz="2200" dirty="0"/>
              <a:t> </a:t>
            </a: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US" altLang="zh-CN" sz="2200" dirty="0"/>
              <a:t>62.5</a:t>
            </a:r>
            <a:r>
              <a:rPr lang="zh-CN" altLang="en-US" sz="2200" dirty="0"/>
              <a:t> </a:t>
            </a:r>
            <a:r>
              <a:rPr lang="en-US" altLang="zh-CN" sz="2200" dirty="0"/>
              <a:t>GeV</a:t>
            </a:r>
            <a:r>
              <a:rPr lang="zh-CN" altLang="en-US" sz="2200" dirty="0"/>
              <a:t> </a:t>
            </a:r>
            <a:r>
              <a:rPr lang="en-US" altLang="zh-CN" sz="2200" dirty="0"/>
              <a:t>(Higgs,</a:t>
            </a:r>
            <a:r>
              <a:rPr lang="zh-CN" altLang="en-US" sz="2200" dirty="0"/>
              <a:t> </a:t>
            </a:r>
            <a:r>
              <a:rPr lang="en-US" altLang="zh-CN" sz="2200" dirty="0"/>
              <a:t>monochromatization)</a:t>
            </a:r>
            <a:r>
              <a:rPr lang="zh-CN" altLang="en-US" sz="2200" dirty="0"/>
              <a:t> </a:t>
            </a:r>
            <a:r>
              <a:rPr lang="en-US" altLang="zh-CN" sz="2200" dirty="0"/>
              <a:t>&amp;</a:t>
            </a:r>
            <a:r>
              <a:rPr lang="zh-CN" altLang="en-US" sz="2200" dirty="0"/>
              <a:t> </a:t>
            </a:r>
            <a:r>
              <a:rPr lang="en-US" altLang="zh-CN" sz="2200" dirty="0"/>
              <a:t>80</a:t>
            </a:r>
            <a:r>
              <a:rPr lang="zh-CN" altLang="en-US" sz="2200" dirty="0"/>
              <a:t> </a:t>
            </a:r>
            <a:r>
              <a:rPr lang="en-US" altLang="zh-CN" sz="2200" dirty="0"/>
              <a:t>GeV</a:t>
            </a:r>
            <a:r>
              <a:rPr lang="zh-CN" altLang="en-US" sz="2200" dirty="0"/>
              <a:t> </a:t>
            </a:r>
            <a:r>
              <a:rPr lang="en-US" altLang="zh-CN" sz="2200" dirty="0"/>
              <a:t>(W)</a:t>
            </a:r>
          </a:p>
          <a:p>
            <a:pPr lvl="1"/>
            <a:r>
              <a:rPr lang="en-US" altLang="zh-CN" sz="1800" dirty="0"/>
              <a:t>solenoid</a:t>
            </a:r>
            <a:r>
              <a:rPr lang="zh-CN" altLang="en-US" sz="1800" dirty="0"/>
              <a:t> </a:t>
            </a:r>
            <a:r>
              <a:rPr lang="en-US" altLang="zh-CN" sz="1800" dirty="0"/>
              <a:t>strength</a:t>
            </a:r>
            <a:r>
              <a:rPr lang="zh-CN" altLang="en-US" sz="1800" dirty="0"/>
              <a:t> </a:t>
            </a:r>
            <a:r>
              <a:rPr lang="en-US" altLang="zh-CN" sz="1800" dirty="0"/>
              <a:t>scales</a:t>
            </a:r>
            <a:r>
              <a:rPr lang="zh-CN" altLang="en-US" sz="1800" dirty="0"/>
              <a:t> </a:t>
            </a:r>
            <a:r>
              <a:rPr lang="en-US" altLang="zh-CN" sz="1800" dirty="0"/>
              <a:t>~linearly</a:t>
            </a:r>
            <a:r>
              <a:rPr lang="zh-CN" altLang="en-US" sz="1800" dirty="0"/>
              <a:t> </a:t>
            </a:r>
            <a:r>
              <a:rPr lang="en-US" altLang="zh-CN" sz="1800" dirty="0"/>
              <a:t>with</a:t>
            </a:r>
            <a:r>
              <a:rPr lang="zh-CN" altLang="en-US" sz="1800" dirty="0"/>
              <a:t> </a:t>
            </a:r>
            <a:r>
              <a:rPr lang="en-US" altLang="zh-CN" sz="1800" dirty="0"/>
              <a:t>energy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53867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8BCCFC-1562-CA48-5318-D0C984299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46245"/>
            <a:ext cx="10972800" cy="2094724"/>
          </a:xfrm>
        </p:spPr>
        <p:txBody>
          <a:bodyPr>
            <a:normAutofit lnSpcReduction="10000"/>
          </a:bodyPr>
          <a:lstStyle/>
          <a:p>
            <a:r>
              <a:rPr lang="en-US" altLang="zh-CN" sz="2400"/>
              <a:t>Spin</a:t>
            </a:r>
            <a:r>
              <a:rPr lang="zh-CN" altLang="en-US" sz="2400"/>
              <a:t> </a:t>
            </a:r>
            <a:r>
              <a:rPr lang="en-US" altLang="zh-CN" sz="2400"/>
              <a:t>rotators</a:t>
            </a:r>
            <a:r>
              <a:rPr lang="zh-CN" altLang="en-US" sz="2400"/>
              <a:t> </a:t>
            </a:r>
            <a:r>
              <a:rPr lang="en-US" altLang="zh-CN" sz="2400"/>
              <a:t>have</a:t>
            </a:r>
            <a:r>
              <a:rPr lang="zh-CN" altLang="en-US" sz="2400"/>
              <a:t> </a:t>
            </a:r>
            <a:r>
              <a:rPr lang="en-US" altLang="zh-CN" sz="2400"/>
              <a:t>been</a:t>
            </a:r>
            <a:r>
              <a:rPr lang="zh-CN" altLang="en-US" sz="2400"/>
              <a:t> </a:t>
            </a:r>
            <a:r>
              <a:rPr lang="en-US" altLang="zh-CN" sz="2400"/>
              <a:t>implemented</a:t>
            </a:r>
            <a:r>
              <a:rPr lang="zh-CN" altLang="en-US" sz="2400"/>
              <a:t> </a:t>
            </a:r>
            <a:r>
              <a:rPr lang="en-US" altLang="zh-CN" sz="2400"/>
              <a:t>into</a:t>
            </a:r>
            <a:r>
              <a:rPr lang="zh-CN" altLang="en-US" sz="2400"/>
              <a:t> </a:t>
            </a:r>
            <a:r>
              <a:rPr lang="en-US" altLang="zh-CN" sz="2400"/>
              <a:t>the</a:t>
            </a:r>
            <a:r>
              <a:rPr lang="zh-CN" altLang="en-US" sz="2400"/>
              <a:t> </a:t>
            </a:r>
            <a:r>
              <a:rPr lang="en-US" altLang="zh-CN" sz="2400"/>
              <a:t>TDR</a:t>
            </a:r>
            <a:r>
              <a:rPr lang="zh-CN" altLang="en-US" sz="2400"/>
              <a:t> </a:t>
            </a:r>
            <a:r>
              <a:rPr lang="en-US" altLang="zh-CN" sz="2400"/>
              <a:t>lattice</a:t>
            </a:r>
          </a:p>
          <a:p>
            <a:pPr lvl="1"/>
            <a:r>
              <a:rPr lang="en-US" altLang="zh-CN" sz="2200"/>
              <a:t>Inserted</a:t>
            </a:r>
            <a:r>
              <a:rPr lang="zh-CN" altLang="en-US" sz="2200"/>
              <a:t> </a:t>
            </a:r>
            <a:r>
              <a:rPr lang="en-US" altLang="zh-CN" sz="2200"/>
              <a:t>into</a:t>
            </a:r>
            <a:r>
              <a:rPr lang="zh-CN" altLang="en-US" sz="2200"/>
              <a:t> </a:t>
            </a:r>
            <a:r>
              <a:rPr lang="en-US" altLang="zh-CN" sz="2200"/>
              <a:t>the</a:t>
            </a:r>
            <a:r>
              <a:rPr lang="zh-CN" altLang="en-US" sz="2200"/>
              <a:t> </a:t>
            </a:r>
            <a:r>
              <a:rPr lang="en-US" altLang="zh-CN" sz="2200"/>
              <a:t>regions</a:t>
            </a:r>
            <a:r>
              <a:rPr lang="zh-CN" altLang="en-US" sz="2200"/>
              <a:t> </a:t>
            </a:r>
            <a:r>
              <a:rPr lang="en-US" altLang="zh-CN" sz="2200"/>
              <a:t>between</a:t>
            </a:r>
            <a:r>
              <a:rPr lang="zh-CN" altLang="en-US" sz="2200"/>
              <a:t> </a:t>
            </a:r>
            <a:r>
              <a:rPr lang="en-US" altLang="zh-CN" sz="2200"/>
              <a:t>IR</a:t>
            </a:r>
            <a:r>
              <a:rPr lang="zh-CN" altLang="en-US" sz="2200"/>
              <a:t> </a:t>
            </a:r>
            <a:r>
              <a:rPr lang="en-US" altLang="zh-CN" sz="2200"/>
              <a:t>and</a:t>
            </a:r>
            <a:r>
              <a:rPr lang="zh-CN" altLang="en-US" sz="2200"/>
              <a:t> </a:t>
            </a:r>
            <a:r>
              <a:rPr lang="en-US" altLang="zh-CN" sz="2200"/>
              <a:t>ARC</a:t>
            </a:r>
          </a:p>
          <a:p>
            <a:pPr lvl="1"/>
            <a:r>
              <a:rPr lang="en-US" altLang="zh-CN" sz="2200"/>
              <a:t>The</a:t>
            </a:r>
            <a:r>
              <a:rPr lang="zh-CN" altLang="en-US" sz="2200"/>
              <a:t> </a:t>
            </a:r>
            <a:r>
              <a:rPr lang="en-US" altLang="zh-CN" sz="2200"/>
              <a:t>deflection</a:t>
            </a:r>
            <a:r>
              <a:rPr lang="zh-CN" altLang="en-US" sz="2200"/>
              <a:t> </a:t>
            </a:r>
            <a:r>
              <a:rPr lang="en-US" altLang="zh-CN" sz="2200"/>
              <a:t>angles</a:t>
            </a:r>
            <a:r>
              <a:rPr lang="zh-CN" altLang="en-US" sz="2200"/>
              <a:t> </a:t>
            </a:r>
            <a:r>
              <a:rPr lang="en-US" altLang="zh-CN" sz="2200"/>
              <a:t>and</a:t>
            </a:r>
            <a:r>
              <a:rPr lang="zh-CN" altLang="en-US" sz="2200"/>
              <a:t> </a:t>
            </a:r>
            <a:r>
              <a:rPr lang="en-US" altLang="zh-CN" sz="2200"/>
              <a:t>lengths</a:t>
            </a:r>
            <a:r>
              <a:rPr lang="zh-CN" altLang="en-US" sz="2200"/>
              <a:t> </a:t>
            </a:r>
            <a:r>
              <a:rPr lang="en-US" altLang="zh-CN" sz="2200"/>
              <a:t>of</a:t>
            </a:r>
            <a:r>
              <a:rPr lang="zh-CN" altLang="en-US" sz="2200"/>
              <a:t> </a:t>
            </a:r>
            <a:r>
              <a:rPr lang="en-US" altLang="zh-CN" sz="2200"/>
              <a:t>ARC</a:t>
            </a:r>
            <a:r>
              <a:rPr lang="zh-CN" altLang="en-US" sz="2200"/>
              <a:t> </a:t>
            </a:r>
            <a:r>
              <a:rPr lang="en-US" altLang="zh-CN" sz="2200"/>
              <a:t>dipoles</a:t>
            </a:r>
            <a:r>
              <a:rPr lang="zh-CN" altLang="en-US" sz="2200"/>
              <a:t> </a:t>
            </a:r>
            <a:r>
              <a:rPr lang="en-US" altLang="zh-CN" sz="2200"/>
              <a:t>are</a:t>
            </a:r>
            <a:r>
              <a:rPr lang="zh-CN" altLang="en-US" sz="2200"/>
              <a:t> </a:t>
            </a:r>
            <a:r>
              <a:rPr lang="en-US" altLang="zh-CN" sz="2200"/>
              <a:t>reduced</a:t>
            </a:r>
          </a:p>
          <a:p>
            <a:pPr lvl="1"/>
            <a:r>
              <a:rPr lang="en-US" altLang="zh-CN" sz="2200"/>
              <a:t>The</a:t>
            </a:r>
            <a:r>
              <a:rPr lang="zh-CN" altLang="en-US" sz="2200"/>
              <a:t> </a:t>
            </a:r>
            <a:r>
              <a:rPr lang="en-US" altLang="zh-CN" sz="2200"/>
              <a:t>circumference</a:t>
            </a:r>
            <a:r>
              <a:rPr lang="zh-CN" altLang="en-US" sz="2200"/>
              <a:t> </a:t>
            </a:r>
            <a:r>
              <a:rPr lang="en-US" altLang="zh-CN" sz="2200"/>
              <a:t>of</a:t>
            </a:r>
            <a:r>
              <a:rPr lang="zh-CN" altLang="en-US" sz="2200"/>
              <a:t> </a:t>
            </a:r>
            <a:r>
              <a:rPr lang="en-US" altLang="zh-CN" sz="2200"/>
              <a:t>the</a:t>
            </a:r>
            <a:r>
              <a:rPr lang="zh-CN" altLang="en-US" sz="2200"/>
              <a:t> </a:t>
            </a:r>
            <a:r>
              <a:rPr lang="en-US" altLang="zh-CN" sz="2200"/>
              <a:t>whole</a:t>
            </a:r>
            <a:r>
              <a:rPr lang="zh-CN" altLang="en-US" sz="2200"/>
              <a:t> </a:t>
            </a:r>
            <a:r>
              <a:rPr lang="en-US" altLang="zh-CN" sz="2200"/>
              <a:t>ring</a:t>
            </a:r>
            <a:r>
              <a:rPr lang="zh-CN" altLang="en-US" sz="2200"/>
              <a:t> </a:t>
            </a:r>
            <a:r>
              <a:rPr lang="en-US" altLang="zh-CN" sz="2200"/>
              <a:t>is</a:t>
            </a:r>
            <a:r>
              <a:rPr lang="zh-CN" altLang="en-US" sz="2200"/>
              <a:t> </a:t>
            </a:r>
            <a:r>
              <a:rPr lang="en-US" altLang="zh-CN" sz="2200"/>
              <a:t>99.913km</a:t>
            </a:r>
          </a:p>
          <a:p>
            <a:pPr lvl="1"/>
            <a:r>
              <a:rPr lang="en-US" altLang="zh-CN" sz="2200"/>
              <a:t>More</a:t>
            </a:r>
            <a:r>
              <a:rPr lang="zh-CN" altLang="en-US" sz="2200"/>
              <a:t> </a:t>
            </a:r>
            <a:r>
              <a:rPr lang="en-US" altLang="zh-CN" sz="2200"/>
              <a:t>detailed</a:t>
            </a:r>
            <a:r>
              <a:rPr lang="zh-CN" altLang="en-US" sz="2200"/>
              <a:t> </a:t>
            </a:r>
            <a:r>
              <a:rPr lang="en-US" altLang="zh-CN" sz="2200"/>
              <a:t>optics</a:t>
            </a:r>
            <a:r>
              <a:rPr lang="zh-CN" altLang="en-US" sz="2200"/>
              <a:t> </a:t>
            </a:r>
            <a:r>
              <a:rPr lang="en-US" altLang="zh-CN" sz="2200"/>
              <a:t>matching</a:t>
            </a:r>
            <a:r>
              <a:rPr lang="zh-CN" altLang="en-US" sz="2200"/>
              <a:t> </a:t>
            </a:r>
            <a:r>
              <a:rPr lang="en-US" altLang="zh-CN" sz="2200"/>
              <a:t>&amp;</a:t>
            </a:r>
            <a:r>
              <a:rPr lang="zh-CN" altLang="en-US" sz="2200"/>
              <a:t> </a:t>
            </a:r>
            <a:r>
              <a:rPr lang="en-US" altLang="zh-CN" sz="2200"/>
              <a:t>optimization</a:t>
            </a:r>
            <a:r>
              <a:rPr lang="zh-CN" altLang="en-US" sz="2200"/>
              <a:t> </a:t>
            </a:r>
            <a:r>
              <a:rPr lang="en-US" altLang="zh-CN" sz="2200"/>
              <a:t>is</a:t>
            </a:r>
            <a:r>
              <a:rPr lang="zh-CN" altLang="en-US" sz="2200"/>
              <a:t> </a:t>
            </a:r>
            <a:r>
              <a:rPr lang="en-US" altLang="zh-CN" sz="2200"/>
              <a:t>under</a:t>
            </a:r>
            <a:r>
              <a:rPr lang="zh-CN" altLang="en-US" sz="2200"/>
              <a:t> </a:t>
            </a:r>
            <a:r>
              <a:rPr lang="en-US" altLang="zh-CN" sz="2200"/>
              <a:t>way</a:t>
            </a:r>
            <a:r>
              <a:rPr lang="zh-CN" altLang="en-US" sz="2200"/>
              <a:t>  </a:t>
            </a:r>
            <a:endParaRPr lang="en-US" sz="22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0C3FF2-FD53-2185-0CB9-442310497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915688" cy="725470"/>
          </a:xfrm>
        </p:spPr>
        <p:txBody>
          <a:bodyPr>
            <a:normAutofit/>
          </a:bodyPr>
          <a:lstStyle/>
          <a:p>
            <a:r>
              <a:rPr lang="en-US" altLang="zh-CN"/>
              <a:t>Updates</a:t>
            </a:r>
            <a:r>
              <a:rPr lang="zh-CN" altLang="en-US"/>
              <a:t> </a:t>
            </a:r>
            <a:r>
              <a:rPr lang="en-US" altLang="zh-CN"/>
              <a:t>on</a:t>
            </a:r>
            <a:r>
              <a:rPr lang="zh-CN" altLang="en-US"/>
              <a:t> </a:t>
            </a:r>
            <a:r>
              <a:rPr lang="en-US" altLang="zh-CN"/>
              <a:t>spin</a:t>
            </a:r>
            <a:r>
              <a:rPr lang="zh-CN" altLang="en-US"/>
              <a:t> </a:t>
            </a:r>
            <a:r>
              <a:rPr lang="en-US" altLang="zh-CN"/>
              <a:t>rotator</a:t>
            </a:r>
            <a:r>
              <a:rPr lang="zh-CN" altLang="en-US"/>
              <a:t> </a:t>
            </a:r>
            <a:r>
              <a:rPr lang="en-US" altLang="zh-CN"/>
              <a:t>implementation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83A470-C7B2-15F9-7EE3-2F1DDF209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pic>
        <p:nvPicPr>
          <p:cNvPr id="5" name="图片 3">
            <a:extLst>
              <a:ext uri="{FF2B5EF4-FFF2-40B4-BE49-F238E27FC236}">
                <a16:creationId xmlns:a16="http://schemas.microsoft.com/office/drawing/2014/main" id="{422D5D5B-A218-AA18-05C6-71FCA5897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7" y="3583328"/>
            <a:ext cx="4246459" cy="2670665"/>
          </a:xfrm>
          <a:prstGeom prst="rect">
            <a:avLst/>
          </a:prstGeom>
        </p:spPr>
      </p:pic>
      <p:pic>
        <p:nvPicPr>
          <p:cNvPr id="6" name="图片 4">
            <a:extLst>
              <a:ext uri="{FF2B5EF4-FFF2-40B4-BE49-F238E27FC236}">
                <a16:creationId xmlns:a16="http://schemas.microsoft.com/office/drawing/2014/main" id="{BD70D0C5-79ED-76D7-4953-111605EB9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092" y="3564982"/>
            <a:ext cx="2690084" cy="266274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BA7D3E5-0157-7580-1BFD-3CCD77F1A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192" y="3583328"/>
            <a:ext cx="3332110" cy="282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522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FAAF99-6DBE-D894-D64E-2E4BEE617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Useful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level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dirty="0"/>
              <a:t>Higgs?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52A75-C15D-35FE-525E-7063D3857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9DEBA16-8F74-5B79-151A-2F21463AD42C}"/>
              </a:ext>
            </a:extLst>
          </p:cNvPr>
          <p:cNvSpPr txBox="1">
            <a:spLocks/>
          </p:cNvSpPr>
          <p:nvPr/>
        </p:nvSpPr>
        <p:spPr>
          <a:xfrm>
            <a:off x="383990" y="1082279"/>
            <a:ext cx="11198410" cy="26210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600" dirty="0"/>
              <a:t>More challenging</a:t>
            </a:r>
            <a:r>
              <a:rPr lang="zh-CN" altLang="en-US" sz="2600" dirty="0"/>
              <a:t> </a:t>
            </a:r>
            <a:r>
              <a:rPr lang="en-US" altLang="zh-CN" sz="2600" dirty="0"/>
              <a:t>but</a:t>
            </a:r>
            <a:r>
              <a:rPr lang="zh-CN" altLang="en-US" sz="2600" dirty="0"/>
              <a:t> </a:t>
            </a:r>
            <a:r>
              <a:rPr lang="en-US" altLang="zh-CN" sz="2600" dirty="0"/>
              <a:t>possible at Higgs</a:t>
            </a:r>
          </a:p>
          <a:p>
            <a:pPr lvl="1"/>
            <a:r>
              <a:rPr lang="en-US" altLang="zh-CN" sz="2100" dirty="0"/>
              <a:t>Simulated injected polarization &lt; 30%    -&gt;  improvements in Booster lattice design &amp; mitigation</a:t>
            </a:r>
            <a:r>
              <a:rPr lang="zh-CN" altLang="en-US" sz="2100" dirty="0"/>
              <a:t> </a:t>
            </a:r>
            <a:r>
              <a:rPr lang="en-US" altLang="zh-CN" sz="2100" dirty="0"/>
              <a:t>of</a:t>
            </a:r>
            <a:r>
              <a:rPr lang="zh-CN" altLang="en-US" sz="2100" dirty="0"/>
              <a:t> </a:t>
            </a:r>
            <a:r>
              <a:rPr lang="en-US" altLang="zh-CN" sz="2100" dirty="0"/>
              <a:t>machine</a:t>
            </a:r>
            <a:r>
              <a:rPr lang="zh-CN" altLang="en-US" sz="2100" dirty="0"/>
              <a:t> </a:t>
            </a:r>
            <a:r>
              <a:rPr lang="en-US" altLang="zh-CN" sz="2100" dirty="0"/>
              <a:t>imperfections</a:t>
            </a:r>
          </a:p>
          <a:p>
            <a:pPr lvl="1">
              <a:spcAft>
                <a:spcPts val="600"/>
              </a:spcAft>
            </a:pPr>
            <a:r>
              <a:rPr lang="en-US" altLang="zh-CN" sz="2100" dirty="0"/>
              <a:t>Simulated equilibrium polarization ~ 1%   -&gt; mitigate depolarization by spin matching</a:t>
            </a:r>
          </a:p>
          <a:p>
            <a:pPr>
              <a:spcAft>
                <a:spcPts val="600"/>
              </a:spcAft>
            </a:pPr>
            <a:r>
              <a:rPr lang="en-US" altLang="zh-CN" sz="2500" dirty="0"/>
              <a:t>Need</a:t>
            </a:r>
            <a:r>
              <a:rPr lang="zh-CN" altLang="en-US" sz="2500" dirty="0"/>
              <a:t> </a:t>
            </a:r>
            <a:r>
              <a:rPr lang="en-US" altLang="zh-CN" sz="2500" dirty="0"/>
              <a:t>to</a:t>
            </a:r>
            <a:r>
              <a:rPr lang="zh-CN" altLang="en-US" sz="2500" dirty="0"/>
              <a:t> </a:t>
            </a:r>
            <a:r>
              <a:rPr lang="en-US" altLang="zh-CN" sz="2500" dirty="0"/>
              <a:t>understand</a:t>
            </a:r>
            <a:r>
              <a:rPr lang="zh-CN" altLang="en-US" sz="2500" dirty="0"/>
              <a:t> </a:t>
            </a:r>
            <a:r>
              <a:rPr lang="en-US" altLang="zh-CN" sz="2500" dirty="0"/>
              <a:t>how</a:t>
            </a:r>
            <a:r>
              <a:rPr lang="zh-CN" altLang="en-US" sz="2500" dirty="0"/>
              <a:t> </a:t>
            </a:r>
            <a:r>
              <a:rPr lang="en-US" altLang="zh-CN" sz="2500" dirty="0"/>
              <a:t>well</a:t>
            </a:r>
            <a:r>
              <a:rPr lang="zh-CN" altLang="en-US" sz="2500" dirty="0"/>
              <a:t> </a:t>
            </a:r>
            <a:r>
              <a:rPr lang="en-US" altLang="zh-CN" sz="2500" dirty="0"/>
              <a:t>spin</a:t>
            </a:r>
            <a:r>
              <a:rPr lang="zh-CN" altLang="en-US" sz="2500" dirty="0"/>
              <a:t> </a:t>
            </a:r>
            <a:r>
              <a:rPr lang="en-US" altLang="zh-CN" sz="2500" dirty="0"/>
              <a:t>matching</a:t>
            </a:r>
            <a:r>
              <a:rPr lang="zh-CN" altLang="en-US" sz="2500" dirty="0"/>
              <a:t> </a:t>
            </a:r>
            <a:r>
              <a:rPr lang="en-US" altLang="zh-CN" sz="2500" dirty="0"/>
              <a:t>can</a:t>
            </a:r>
            <a:r>
              <a:rPr lang="zh-CN" altLang="en-US" sz="2500" dirty="0"/>
              <a:t> </a:t>
            </a:r>
            <a:r>
              <a:rPr lang="en-US" altLang="zh-CN" sz="2500" dirty="0"/>
              <a:t>be</a:t>
            </a:r>
            <a:r>
              <a:rPr lang="zh-CN" altLang="en-US" sz="2500" dirty="0"/>
              <a:t> </a:t>
            </a:r>
            <a:r>
              <a:rPr lang="en-US" altLang="zh-CN" sz="2500" dirty="0"/>
              <a:t>done</a:t>
            </a:r>
            <a:endParaRPr lang="en-HK" altLang="zh-CN" sz="2500" dirty="0"/>
          </a:p>
          <a:p>
            <a:pPr lvl="1">
              <a:spcAft>
                <a:spcPts val="600"/>
              </a:spcAft>
            </a:pPr>
            <a:r>
              <a:rPr lang="en-US" altLang="zh-CN" sz="2100" dirty="0"/>
              <a:t>BAGELS</a:t>
            </a:r>
            <a:r>
              <a:rPr lang="zh-CN" altLang="en-US" sz="2100" dirty="0"/>
              <a:t> </a:t>
            </a:r>
            <a:r>
              <a:rPr lang="en-US" altLang="zh-CN" sz="2100" dirty="0"/>
              <a:t>&amp;</a:t>
            </a:r>
            <a:r>
              <a:rPr lang="zh-CN" altLang="en-US" sz="2100" dirty="0"/>
              <a:t> </a:t>
            </a:r>
            <a:r>
              <a:rPr lang="en-US" altLang="zh-CN" sz="2100" dirty="0"/>
              <a:t>machine</a:t>
            </a:r>
            <a:r>
              <a:rPr lang="zh-CN" altLang="en-US" sz="2100" dirty="0"/>
              <a:t> </a:t>
            </a:r>
            <a:r>
              <a:rPr lang="en-US" altLang="zh-CN" sz="2100" dirty="0"/>
              <a:t>learning</a:t>
            </a:r>
            <a:r>
              <a:rPr lang="zh-CN" altLang="en-US" sz="2100" dirty="0"/>
              <a:t> </a:t>
            </a:r>
            <a:r>
              <a:rPr lang="en-US" altLang="zh-CN" sz="2100" dirty="0"/>
              <a:t>provide</a:t>
            </a:r>
            <a:r>
              <a:rPr lang="zh-CN" altLang="en-US" sz="2100" dirty="0"/>
              <a:t> </a:t>
            </a:r>
            <a:r>
              <a:rPr lang="en-US" altLang="zh-CN" sz="2100" dirty="0"/>
              <a:t>new</a:t>
            </a:r>
            <a:r>
              <a:rPr lang="zh-CN" altLang="en-US" sz="2100" dirty="0"/>
              <a:t> </a:t>
            </a:r>
            <a:r>
              <a:rPr lang="en-US" altLang="zh-CN" sz="2100" dirty="0"/>
              <a:t>approach</a:t>
            </a:r>
            <a:r>
              <a:rPr lang="zh-CN" altLang="en-US" sz="2100" dirty="0"/>
              <a:t> </a:t>
            </a:r>
            <a:r>
              <a:rPr lang="en-US" altLang="zh-CN" sz="2100" dirty="0"/>
              <a:t>(see</a:t>
            </a:r>
            <a:r>
              <a:rPr lang="zh-CN" altLang="en-US" sz="2100" dirty="0"/>
              <a:t> </a:t>
            </a:r>
            <a:r>
              <a:rPr lang="en-US" altLang="zh-CN" sz="2100" dirty="0"/>
              <a:t>EIC</a:t>
            </a:r>
            <a:r>
              <a:rPr lang="zh-CN" altLang="en-US" sz="2100" dirty="0"/>
              <a:t> </a:t>
            </a:r>
            <a:r>
              <a:rPr lang="en-US" altLang="zh-CN" sz="2100" dirty="0"/>
              <a:t>presentations)</a:t>
            </a:r>
            <a:endParaRPr lang="en-HK" altLang="zh-CN" sz="2100" dirty="0"/>
          </a:p>
          <a:p>
            <a:pPr lvl="1">
              <a:spcAft>
                <a:spcPts val="600"/>
              </a:spcAft>
            </a:pPr>
            <a:r>
              <a:rPr lang="en-US" altLang="zh-CN" sz="2100" dirty="0"/>
              <a:t>Better</a:t>
            </a:r>
            <a:r>
              <a:rPr lang="zh-CN" altLang="en-US" sz="2100" dirty="0"/>
              <a:t> </a:t>
            </a:r>
            <a:r>
              <a:rPr lang="en-US" altLang="zh-CN" sz="2100" dirty="0"/>
              <a:t>to</a:t>
            </a:r>
            <a:r>
              <a:rPr lang="zh-CN" altLang="en-US" sz="2100" dirty="0"/>
              <a:t> </a:t>
            </a:r>
            <a:r>
              <a:rPr lang="en-US" altLang="zh-CN" sz="2100" dirty="0"/>
              <a:t>be</a:t>
            </a:r>
            <a:r>
              <a:rPr lang="zh-CN" altLang="en-US" sz="2100" dirty="0"/>
              <a:t> </a:t>
            </a:r>
            <a:r>
              <a:rPr lang="en-US" altLang="zh-CN" sz="2100" dirty="0"/>
              <a:t>tested</a:t>
            </a:r>
            <a:r>
              <a:rPr lang="zh-CN" altLang="en-US" sz="2100" dirty="0"/>
              <a:t> </a:t>
            </a:r>
            <a:r>
              <a:rPr lang="en-US" altLang="zh-CN" sz="2100" dirty="0"/>
              <a:t>in</a:t>
            </a:r>
            <a:r>
              <a:rPr lang="zh-CN" altLang="en-US" sz="2100" dirty="0"/>
              <a:t> </a:t>
            </a:r>
            <a:r>
              <a:rPr lang="en-US" altLang="zh-CN" sz="2100" dirty="0"/>
              <a:t>real</a:t>
            </a:r>
            <a:r>
              <a:rPr lang="zh-CN" altLang="en-US" sz="2100" dirty="0"/>
              <a:t> </a:t>
            </a:r>
            <a:r>
              <a:rPr lang="en-US" altLang="zh-CN" sz="2100" dirty="0"/>
              <a:t>machines</a:t>
            </a:r>
            <a:r>
              <a:rPr lang="zh-CN" altLang="en-US" sz="2100" dirty="0"/>
              <a:t> </a:t>
            </a:r>
            <a:endParaRPr lang="en-US" altLang="zh-CN" sz="21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3DA54D3-CB93-28A7-742C-AF56839812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48" y="4098793"/>
            <a:ext cx="3655888" cy="240103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8060ECB-C4A7-B09F-2017-787C8DBACB48}"/>
              </a:ext>
            </a:extLst>
          </p:cNvPr>
          <p:cNvSpPr txBox="1"/>
          <p:nvPr/>
        </p:nvSpPr>
        <p:spPr>
          <a:xfrm>
            <a:off x="869870" y="3550993"/>
            <a:ext cx="3076309" cy="6367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B050"/>
                </a:solidFill>
              </a:rPr>
              <a:t>Simulated equilibrium polarization of Collider at Higgs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5BA0652-5ECF-DE8A-CE9E-F1D3244BF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89" y="4039835"/>
            <a:ext cx="3349404" cy="238685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59C358-FC51-7C0E-B547-98B70C2035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037" y="4016935"/>
            <a:ext cx="3655888" cy="254974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44ED52D-710B-6CD7-E12D-5DEEA20754D1}"/>
              </a:ext>
            </a:extLst>
          </p:cNvPr>
          <p:cNvSpPr txBox="1"/>
          <p:nvPr/>
        </p:nvSpPr>
        <p:spPr>
          <a:xfrm>
            <a:off x="8431186" y="3540667"/>
            <a:ext cx="3884484" cy="6059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500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kumimoji="0" lang="en-US" sz="15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he key is to reduce the spin</a:t>
            </a:r>
          </a:p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5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 resonance strength by a factor of 10 ~ 100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BB6299-80FC-B235-2311-8ED3B4472509}"/>
              </a:ext>
            </a:extLst>
          </p:cNvPr>
          <p:cNvSpPr txBox="1"/>
          <p:nvPr/>
        </p:nvSpPr>
        <p:spPr>
          <a:xfrm>
            <a:off x="4650663" y="3552619"/>
            <a:ext cx="354706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5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Prediction of resonant spin diffusion theory at ultra-high energies</a:t>
            </a:r>
            <a:endParaRPr lang="en-US" sz="1500" dirty="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6C77FF-7DF0-32A3-B4B8-3575D77A133B}"/>
              </a:ext>
            </a:extLst>
          </p:cNvPr>
          <p:cNvSpPr txBox="1"/>
          <p:nvPr/>
        </p:nvSpPr>
        <p:spPr>
          <a:xfrm>
            <a:off x="0" y="6472732"/>
            <a:ext cx="11250216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W.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H.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Xia,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et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al,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Evaluation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of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radiative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depolarization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in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the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future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circular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electron-positron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collider,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Phys. Rev. Accel. Beams, 26, 091001,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(2023).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373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B810266-97DE-1DA3-1825-F69A2BD0F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075" y="4245401"/>
            <a:ext cx="3747901" cy="232865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631B6C2-C8D8-5286-8689-209D61776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Key</a:t>
            </a:r>
            <a:r>
              <a:rPr lang="zh-CN" altLang="en-US"/>
              <a:t> </a:t>
            </a:r>
            <a:r>
              <a:rPr lang="en-US" altLang="zh-CN"/>
              <a:t>aspects</a:t>
            </a:r>
            <a:r>
              <a:rPr lang="zh-CN" altLang="en-US"/>
              <a:t> </a:t>
            </a:r>
            <a:r>
              <a:rPr lang="en-US" altLang="zh-CN"/>
              <a:t>of</a:t>
            </a:r>
            <a:r>
              <a:rPr lang="zh-CN" altLang="en-US"/>
              <a:t> </a:t>
            </a:r>
            <a:r>
              <a:rPr lang="en-US" altLang="zh-CN"/>
              <a:t>polarization</a:t>
            </a:r>
            <a:r>
              <a:rPr lang="zh-CN" altLang="en-US"/>
              <a:t> </a:t>
            </a:r>
            <a:r>
              <a:rPr lang="en-US" altLang="zh-CN"/>
              <a:t>R&amp;D</a:t>
            </a:r>
            <a:r>
              <a:rPr lang="zh-CN" altLang="en-US"/>
              <a:t> </a:t>
            </a:r>
            <a:r>
              <a:rPr lang="en-US" altLang="zh-CN"/>
              <a:t>in</a:t>
            </a:r>
            <a:r>
              <a:rPr lang="zh-CN" altLang="en-US"/>
              <a:t> </a:t>
            </a:r>
            <a:r>
              <a:rPr lang="en-US" altLang="zh-CN"/>
              <a:t>the</a:t>
            </a:r>
            <a:r>
              <a:rPr lang="zh-CN" altLang="en-US"/>
              <a:t> </a:t>
            </a:r>
            <a:r>
              <a:rPr lang="en-US" altLang="zh-CN"/>
              <a:t>EDR</a:t>
            </a:r>
            <a:r>
              <a:rPr lang="zh-CN" altLang="en-US"/>
              <a:t> </a:t>
            </a:r>
            <a:r>
              <a:rPr lang="en-US" altLang="zh-CN"/>
              <a:t>phase</a:t>
            </a:r>
            <a:r>
              <a:rPr lang="zh-CN" altLang="en-US"/>
              <a:t> 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22A50C-250E-4A2D-58E5-6451ED758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A6A82F44-F3A8-CD79-D4E0-4BB45E36A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743277"/>
              </p:ext>
            </p:extLst>
          </p:nvPr>
        </p:nvGraphicFramePr>
        <p:xfrm>
          <a:off x="263352" y="1261864"/>
          <a:ext cx="1177058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1555">
                  <a:extLst>
                    <a:ext uri="{9D8B030D-6E8A-4147-A177-3AD203B41FA5}">
                      <a16:colId xmlns:a16="http://schemas.microsoft.com/office/drawing/2014/main" val="3647431247"/>
                    </a:ext>
                  </a:extLst>
                </a:gridCol>
                <a:gridCol w="3437749">
                  <a:extLst>
                    <a:ext uri="{9D8B030D-6E8A-4147-A177-3AD203B41FA5}">
                      <a16:colId xmlns:a16="http://schemas.microsoft.com/office/drawing/2014/main" val="1848682712"/>
                    </a:ext>
                  </a:extLst>
                </a:gridCol>
                <a:gridCol w="4861282">
                  <a:extLst>
                    <a:ext uri="{9D8B030D-6E8A-4147-A177-3AD203B41FA5}">
                      <a16:colId xmlns:a16="http://schemas.microsoft.com/office/drawing/2014/main" val="1660132979"/>
                    </a:ext>
                  </a:extLst>
                </a:gridCol>
              </a:tblGrid>
              <a:tr h="333460">
                <a:tc>
                  <a:txBody>
                    <a:bodyPr/>
                    <a:lstStyle/>
                    <a:p>
                      <a:r>
                        <a:rPr lang="en-US" altLang="zh-CN"/>
                        <a:t>Key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aspects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Figure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of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merit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R&amp;D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goal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125808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r>
                        <a:rPr lang="en-US" altLang="zh-CN"/>
                        <a:t>Design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study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&gt;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50%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for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both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beams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improve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e-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design,</a:t>
                      </a:r>
                      <a:r>
                        <a:rPr lang="zh-CN" altLang="en-US"/>
                        <a:t>  </a:t>
                      </a:r>
                      <a:r>
                        <a:rPr lang="en-US" altLang="zh-CN"/>
                        <a:t>study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e+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scheme</a:t>
                      </a:r>
                      <a:r>
                        <a:rPr lang="zh-CN" altLang="en-US"/>
                        <a:t> 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117322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r>
                        <a:rPr lang="en-US" altLang="zh-CN"/>
                        <a:t>Polarized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electron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source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&gt;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85%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polarized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DC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gun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@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PAPS,</a:t>
                      </a:r>
                      <a:r>
                        <a:rPr lang="zh-CN" altLang="en-US"/>
                        <a:t>  </a:t>
                      </a:r>
                      <a:r>
                        <a:rPr lang="en-US" altLang="zh-CN"/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&gt;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85%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357387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r>
                        <a:rPr lang="en-US" altLang="zh-CN"/>
                        <a:t>Compton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polarimeter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3D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measurements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~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0.1%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vertical</a:t>
                      </a:r>
                      <a:r>
                        <a:rPr lang="zh-CN" altLang="en-US" b="1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measurement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@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BEPCII,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~1%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360545"/>
                  </a:ext>
                </a:extLst>
              </a:tr>
              <a:tr h="583556">
                <a:tc>
                  <a:txBody>
                    <a:bodyPr/>
                    <a:lstStyle/>
                    <a:p>
                      <a:r>
                        <a:rPr lang="en-US" altLang="zh-CN"/>
                        <a:t>Resonant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depolarization-based</a:t>
                      </a:r>
                    </a:p>
                    <a:p>
                      <a:r>
                        <a:rPr lang="en-US" altLang="zh-CN"/>
                        <a:t>beam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energy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calibration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~1e-6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for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Z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&amp;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W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demonstration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@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BEPCII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458677"/>
                  </a:ext>
                </a:extLst>
              </a:tr>
              <a:tr h="583556">
                <a:tc>
                  <a:txBody>
                    <a:bodyPr/>
                    <a:lstStyle/>
                    <a:p>
                      <a:r>
                        <a:rPr lang="en-US" altLang="zh-CN"/>
                        <a:t>Solenoid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spin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rotator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for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longitudinal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@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Z-pole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Solenid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integral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field</a:t>
                      </a:r>
                      <a:r>
                        <a:rPr lang="zh-CN" altLang="en-US"/>
                        <a:t> </a:t>
                      </a:r>
                      <a:endParaRPr lang="en-US" altLang="zh-CN"/>
                    </a:p>
                    <a:p>
                      <a:r>
                        <a:rPr lang="en-US" altLang="zh-CN"/>
                        <a:t>~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1000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T.m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per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IP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HTS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SC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solenoid,</a:t>
                      </a:r>
                      <a:r>
                        <a:rPr lang="zh-CN" altLang="en-US"/>
                        <a:t>  </a:t>
                      </a:r>
                      <a:r>
                        <a:rPr lang="en-US" altLang="zh-CN"/>
                        <a:t>B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~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12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T,</a:t>
                      </a:r>
                      <a:r>
                        <a:rPr lang="zh-CN" altLang="en-US"/>
                        <a:t>  </a:t>
                      </a:r>
                      <a:r>
                        <a:rPr lang="en-US" altLang="zh-CN"/>
                        <a:t>BL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&gt;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10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T.m</a:t>
                      </a:r>
                      <a:r>
                        <a:rPr lang="zh-CN" altLang="en-US"/>
                        <a:t> </a:t>
                      </a:r>
                      <a:endParaRPr lang="en-HK" altLang="zh-CN"/>
                    </a:p>
                    <a:p>
                      <a:r>
                        <a:rPr lang="en-US" altLang="zh-CN"/>
                        <a:t>beam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test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@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a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future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test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facility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117383"/>
                  </a:ext>
                </a:extLst>
              </a:tr>
            </a:tbl>
          </a:graphicData>
        </a:graphic>
      </p:graphicFrame>
      <p:pic>
        <p:nvPicPr>
          <p:cNvPr id="7" name="图片 4" descr="spinPrecession.gif">
            <a:extLst>
              <a:ext uri="{FF2B5EF4-FFF2-40B4-BE49-F238E27FC236}">
                <a16:creationId xmlns:a16="http://schemas.microsoft.com/office/drawing/2014/main" id="{CDC1BCD8-EBB7-9D51-DDA0-930B135B54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295" y="4702727"/>
            <a:ext cx="3030017" cy="1414008"/>
          </a:xfrm>
          <a:prstGeom prst="rect">
            <a:avLst/>
          </a:prstGeom>
        </p:spPr>
      </p:pic>
      <p:sp>
        <p:nvSpPr>
          <p:cNvPr id="8" name="Rounded Rectangle 4">
            <a:extLst>
              <a:ext uri="{FF2B5EF4-FFF2-40B4-BE49-F238E27FC236}">
                <a16:creationId xmlns:a16="http://schemas.microsoft.com/office/drawing/2014/main" id="{E50E85B9-84B7-4DCB-5486-BE5364F7809C}"/>
              </a:ext>
            </a:extLst>
          </p:cNvPr>
          <p:cNvSpPr/>
          <p:nvPr/>
        </p:nvSpPr>
        <p:spPr>
          <a:xfrm>
            <a:off x="7095063" y="5819864"/>
            <a:ext cx="469525" cy="121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90D69DCB-DC1F-B41E-636C-E87B111C6693}"/>
              </a:ext>
            </a:extLst>
          </p:cNvPr>
          <p:cNvSpPr txBox="1"/>
          <p:nvPr/>
        </p:nvSpPr>
        <p:spPr>
          <a:xfrm>
            <a:off x="6778912" y="5897554"/>
            <a:ext cx="1487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432FF"/>
                </a:solidFill>
              </a:rPr>
              <a:t>polarimeter</a:t>
            </a:r>
          </a:p>
        </p:txBody>
      </p:sp>
      <p:sp>
        <p:nvSpPr>
          <p:cNvPr id="10" name="Rounded Rectangle 6">
            <a:extLst>
              <a:ext uri="{FF2B5EF4-FFF2-40B4-BE49-F238E27FC236}">
                <a16:creationId xmlns:a16="http://schemas.microsoft.com/office/drawing/2014/main" id="{72CD8CA6-7CDB-278E-235E-75185A2CCB0C}"/>
              </a:ext>
            </a:extLst>
          </p:cNvPr>
          <p:cNvSpPr/>
          <p:nvPr/>
        </p:nvSpPr>
        <p:spPr>
          <a:xfrm>
            <a:off x="8319199" y="5437370"/>
            <a:ext cx="127800" cy="27623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椭圆 15">
            <a:extLst>
              <a:ext uri="{FF2B5EF4-FFF2-40B4-BE49-F238E27FC236}">
                <a16:creationId xmlns:a16="http://schemas.microsoft.com/office/drawing/2014/main" id="{13815478-F5AC-86A0-6247-3C41C2C58256}"/>
              </a:ext>
            </a:extLst>
          </p:cNvPr>
          <p:cNvSpPr/>
          <p:nvPr/>
        </p:nvSpPr>
        <p:spPr>
          <a:xfrm>
            <a:off x="6547727" y="5684766"/>
            <a:ext cx="123151" cy="12705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5">
            <a:extLst>
              <a:ext uri="{FF2B5EF4-FFF2-40B4-BE49-F238E27FC236}">
                <a16:creationId xmlns:a16="http://schemas.microsoft.com/office/drawing/2014/main" id="{1FD14E51-32DE-7515-68C7-9B5A2A28AE7D}"/>
              </a:ext>
            </a:extLst>
          </p:cNvPr>
          <p:cNvSpPr/>
          <p:nvPr/>
        </p:nvSpPr>
        <p:spPr>
          <a:xfrm>
            <a:off x="7911247" y="5202587"/>
            <a:ext cx="123151" cy="12705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7">
            <a:extLst>
              <a:ext uri="{FF2B5EF4-FFF2-40B4-BE49-F238E27FC236}">
                <a16:creationId xmlns:a16="http://schemas.microsoft.com/office/drawing/2014/main" id="{9D9DE7F4-C03A-60FB-A25F-FBF5272B7F37}"/>
              </a:ext>
            </a:extLst>
          </p:cNvPr>
          <p:cNvSpPr txBox="1"/>
          <p:nvPr/>
        </p:nvSpPr>
        <p:spPr>
          <a:xfrm>
            <a:off x="5822831" y="5798935"/>
            <a:ext cx="1473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IP/detector</a:t>
            </a:r>
            <a:endParaRPr lang="zh-CN" altLang="en-US" sz="1400" dirty="0"/>
          </a:p>
        </p:txBody>
      </p:sp>
      <p:sp>
        <p:nvSpPr>
          <p:cNvPr id="14" name="文本框 17">
            <a:extLst>
              <a:ext uri="{FF2B5EF4-FFF2-40B4-BE49-F238E27FC236}">
                <a16:creationId xmlns:a16="http://schemas.microsoft.com/office/drawing/2014/main" id="{64D9CD2A-6D1E-2A26-EE08-02E5855B3360}"/>
              </a:ext>
            </a:extLst>
          </p:cNvPr>
          <p:cNvSpPr txBox="1"/>
          <p:nvPr/>
        </p:nvSpPr>
        <p:spPr>
          <a:xfrm>
            <a:off x="7359055" y="4910689"/>
            <a:ext cx="1473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IP/detector</a:t>
            </a:r>
            <a:endParaRPr lang="zh-CN" altLang="en-US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EEB16E3-7F1A-19FF-D8C7-287CA2DFFF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139" y="4417653"/>
            <a:ext cx="3527387" cy="19841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85FD2E-4435-C3D0-72C1-751939BB1B87}"/>
              </a:ext>
            </a:extLst>
          </p:cNvPr>
          <p:cNvSpPr txBox="1"/>
          <p:nvPr/>
        </p:nvSpPr>
        <p:spPr>
          <a:xfrm>
            <a:off x="304785" y="4228281"/>
            <a:ext cx="1686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0000FF"/>
                </a:solidFill>
              </a:rPr>
              <a:t>Hardware</a:t>
            </a:r>
            <a:r>
              <a:rPr lang="zh-CN" altLang="en-US" b="1">
                <a:solidFill>
                  <a:srgbClr val="0000FF"/>
                </a:solidFill>
              </a:rPr>
              <a:t> </a:t>
            </a:r>
            <a:r>
              <a:rPr lang="en-US" altLang="zh-CN" b="1">
                <a:solidFill>
                  <a:srgbClr val="0000FF"/>
                </a:solidFill>
              </a:rPr>
              <a:t>R&amp;D</a:t>
            </a:r>
            <a:r>
              <a:rPr lang="zh-CN" altLang="en-US" b="1">
                <a:solidFill>
                  <a:srgbClr val="0000FF"/>
                </a:solidFill>
              </a:rPr>
              <a:t> </a:t>
            </a:r>
            <a:r>
              <a:rPr lang="en-US" altLang="zh-CN" b="1">
                <a:solidFill>
                  <a:srgbClr val="0000FF"/>
                </a:solidFill>
              </a:rPr>
              <a:t>and</a:t>
            </a:r>
            <a:r>
              <a:rPr lang="zh-CN" altLang="en-US" b="1">
                <a:solidFill>
                  <a:srgbClr val="0000FF"/>
                </a:solidFill>
              </a:rPr>
              <a:t> </a:t>
            </a:r>
            <a:r>
              <a:rPr lang="en-US" altLang="zh-CN" b="1">
                <a:solidFill>
                  <a:srgbClr val="0000FF"/>
                </a:solidFill>
              </a:rPr>
              <a:t>beam</a:t>
            </a:r>
            <a:r>
              <a:rPr lang="zh-CN" altLang="en-US" b="1">
                <a:solidFill>
                  <a:srgbClr val="0000FF"/>
                </a:solidFill>
              </a:rPr>
              <a:t> </a:t>
            </a:r>
            <a:r>
              <a:rPr lang="en-US" altLang="zh-CN" b="1">
                <a:solidFill>
                  <a:srgbClr val="0000FF"/>
                </a:solidFill>
              </a:rPr>
              <a:t>tests</a:t>
            </a:r>
            <a:endParaRPr lang="en-US" b="1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2C42A7-2FCA-BF9E-765F-DBD28BAD9F6B}"/>
              </a:ext>
            </a:extLst>
          </p:cNvPr>
          <p:cNvSpPr txBox="1"/>
          <p:nvPr/>
        </p:nvSpPr>
        <p:spPr>
          <a:xfrm>
            <a:off x="345418" y="5214372"/>
            <a:ext cx="1646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Experimental</a:t>
            </a:r>
            <a:r>
              <a:rPr lang="zh-CN" altLang="en-US" b="1"/>
              <a:t> </a:t>
            </a:r>
            <a:r>
              <a:rPr lang="en-US" altLang="zh-CN" b="1"/>
              <a:t>studies</a:t>
            </a:r>
            <a:endParaRPr lang="en-US" b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3BF318-712B-94C4-7E68-E082631CCD6D}"/>
              </a:ext>
            </a:extLst>
          </p:cNvPr>
          <p:cNvSpPr txBox="1"/>
          <p:nvPr/>
        </p:nvSpPr>
        <p:spPr>
          <a:xfrm>
            <a:off x="330771" y="6228020"/>
            <a:ext cx="1646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Physics</a:t>
            </a:r>
            <a:r>
              <a:rPr lang="zh-CN" altLang="en-US" b="1"/>
              <a:t> </a:t>
            </a:r>
            <a:r>
              <a:rPr lang="en-US" altLang="zh-CN" b="1"/>
              <a:t>design</a:t>
            </a:r>
            <a:endParaRPr lang="en-US" b="1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93E7176-BA43-3408-FB4B-9FE451A14DDA}"/>
              </a:ext>
            </a:extLst>
          </p:cNvPr>
          <p:cNvCxnSpPr>
            <a:cxnSpLocks/>
          </p:cNvCxnSpPr>
          <p:nvPr/>
        </p:nvCxnSpPr>
        <p:spPr>
          <a:xfrm flipH="1">
            <a:off x="997437" y="4797152"/>
            <a:ext cx="1" cy="4550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6C2C070-8B2F-041D-8987-CADC1286F97A}"/>
              </a:ext>
            </a:extLst>
          </p:cNvPr>
          <p:cNvCxnSpPr>
            <a:cxnSpLocks/>
          </p:cNvCxnSpPr>
          <p:nvPr/>
        </p:nvCxnSpPr>
        <p:spPr>
          <a:xfrm flipH="1">
            <a:off x="990642" y="5823925"/>
            <a:ext cx="1" cy="4550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1EDC6A8-CF54-C084-153C-80800E9748E6}"/>
              </a:ext>
            </a:extLst>
          </p:cNvPr>
          <p:cNvSpPr txBox="1"/>
          <p:nvPr/>
        </p:nvSpPr>
        <p:spPr>
          <a:xfrm>
            <a:off x="1032049" y="4859826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Enable</a:t>
            </a:r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8EF9A-0174-09A8-CB9D-6A2E982D0B09}"/>
              </a:ext>
            </a:extLst>
          </p:cNvPr>
          <p:cNvSpPr txBox="1"/>
          <p:nvPr/>
        </p:nvSpPr>
        <p:spPr>
          <a:xfrm>
            <a:off x="1032049" y="5798935"/>
            <a:ext cx="728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Verify</a:t>
            </a:r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CFA38B-87A0-41A7-5B1A-68D3C0961635}"/>
              </a:ext>
            </a:extLst>
          </p:cNvPr>
          <p:cNvSpPr/>
          <p:nvPr/>
        </p:nvSpPr>
        <p:spPr>
          <a:xfrm>
            <a:off x="304785" y="4228281"/>
            <a:ext cx="1672112" cy="23690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2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4A27963C-A903-25A5-3142-F58D4AEB87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53368" y="1079040"/>
            <a:ext cx="6368441" cy="245591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68DB71-8562-A98C-2B3C-0D5C505F0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26" y="1366823"/>
            <a:ext cx="5665769" cy="2151454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sz="2600"/>
              <a:t>Measurement</a:t>
            </a:r>
            <a:r>
              <a:rPr lang="zh-CN" altLang="en-US" sz="2600"/>
              <a:t> </a:t>
            </a:r>
            <a:r>
              <a:rPr lang="en-US" altLang="zh-CN" sz="2600"/>
              <a:t>of</a:t>
            </a:r>
            <a:r>
              <a:rPr lang="zh-CN" altLang="en-US" sz="2600"/>
              <a:t> </a:t>
            </a:r>
            <a:r>
              <a:rPr lang="en-US" altLang="zh-CN" sz="2600"/>
              <a:t>electron</a:t>
            </a:r>
            <a:r>
              <a:rPr lang="zh-CN" altLang="en-US" sz="2600"/>
              <a:t> </a:t>
            </a:r>
            <a:r>
              <a:rPr lang="en-US" altLang="zh-CN" sz="2600"/>
              <a:t>vertical</a:t>
            </a:r>
            <a:r>
              <a:rPr lang="zh-CN" altLang="en-US" sz="2600"/>
              <a:t> </a:t>
            </a:r>
            <a:r>
              <a:rPr lang="en-US" altLang="zh-CN" sz="2600"/>
              <a:t>polarization</a:t>
            </a:r>
          </a:p>
          <a:p>
            <a:pPr lvl="1"/>
            <a:r>
              <a:rPr lang="en-US" altLang="zh-CN" sz="2300"/>
              <a:t>Modify</a:t>
            </a:r>
            <a:r>
              <a:rPr lang="zh-CN" altLang="en-US" sz="2300"/>
              <a:t> </a:t>
            </a:r>
            <a:r>
              <a:rPr lang="en-US" altLang="zh-CN" sz="2300"/>
              <a:t>the</a:t>
            </a:r>
            <a:r>
              <a:rPr lang="zh-CN" altLang="en-US" sz="2300"/>
              <a:t> </a:t>
            </a:r>
            <a:r>
              <a:rPr lang="en-US" altLang="zh-CN" sz="2300"/>
              <a:t>beamline</a:t>
            </a:r>
            <a:r>
              <a:rPr lang="zh-CN" altLang="en-US" sz="2300"/>
              <a:t> </a:t>
            </a:r>
            <a:r>
              <a:rPr lang="en-US" altLang="zh-CN" sz="2300"/>
              <a:t>and</a:t>
            </a:r>
            <a:r>
              <a:rPr lang="zh-CN" altLang="en-US" sz="2300"/>
              <a:t> </a:t>
            </a:r>
            <a:r>
              <a:rPr lang="en-US" altLang="zh-CN" sz="2300"/>
              <a:t>hutch</a:t>
            </a:r>
            <a:r>
              <a:rPr lang="zh-CN" altLang="en-US" sz="2300"/>
              <a:t> </a:t>
            </a:r>
            <a:r>
              <a:rPr lang="en-US" altLang="zh-CN" sz="2300"/>
              <a:t>of</a:t>
            </a:r>
            <a:r>
              <a:rPr lang="zh-CN" altLang="en-US" sz="2300"/>
              <a:t> </a:t>
            </a:r>
            <a:r>
              <a:rPr lang="en-US" altLang="zh-CN" sz="2300"/>
              <a:t>a</a:t>
            </a:r>
            <a:r>
              <a:rPr lang="zh-CN" altLang="en-US" sz="2300"/>
              <a:t> </a:t>
            </a:r>
            <a:r>
              <a:rPr lang="en-US" altLang="zh-CN" sz="2300"/>
              <a:t>dismantled</a:t>
            </a:r>
            <a:r>
              <a:rPr lang="zh-CN" altLang="en-US" sz="2300"/>
              <a:t> </a:t>
            </a:r>
            <a:r>
              <a:rPr lang="en-US" altLang="zh-CN" sz="2300"/>
              <a:t>wiggler</a:t>
            </a:r>
            <a:r>
              <a:rPr lang="zh-CN" altLang="en-US" sz="2300"/>
              <a:t> </a:t>
            </a:r>
            <a:r>
              <a:rPr lang="en-US" altLang="zh-CN" sz="2300"/>
              <a:t>4W2</a:t>
            </a:r>
          </a:p>
          <a:p>
            <a:pPr lvl="1"/>
            <a:r>
              <a:rPr lang="en-US" altLang="zh-CN" sz="2300"/>
              <a:t>detection of backscattered</a:t>
            </a:r>
            <a:r>
              <a:rPr lang="zh-CN" altLang="en-US" sz="2300"/>
              <a:t> </a:t>
            </a:r>
            <a:r>
              <a:rPr lang="el-GR" altLang="zh-CN" sz="2300"/>
              <a:t>γ</a:t>
            </a:r>
            <a:r>
              <a:rPr lang="zh-CN" altLang="en-US" sz="2300"/>
              <a:t> </a:t>
            </a:r>
            <a:r>
              <a:rPr lang="en-US" altLang="zh-CN" sz="2300"/>
              <a:t>position</a:t>
            </a:r>
            <a:r>
              <a:rPr lang="zh-CN" altLang="en-US" sz="2300"/>
              <a:t> </a:t>
            </a:r>
            <a:r>
              <a:rPr lang="en-US" altLang="zh-CN" sz="2300"/>
              <a:t>with</a:t>
            </a:r>
            <a:r>
              <a:rPr lang="zh-CN" altLang="en-US" sz="2300"/>
              <a:t> </a:t>
            </a:r>
            <a:r>
              <a:rPr lang="en-US" altLang="zh-CN" sz="2300"/>
              <a:t>CEPC</a:t>
            </a:r>
            <a:r>
              <a:rPr lang="zh-CN" altLang="en-US" sz="2300"/>
              <a:t> </a:t>
            </a:r>
            <a:r>
              <a:rPr lang="en-US" altLang="zh-CN" sz="2300"/>
              <a:t>vertex</a:t>
            </a:r>
            <a:r>
              <a:rPr lang="zh-CN" altLang="en-US" sz="2300"/>
              <a:t> </a:t>
            </a:r>
            <a:r>
              <a:rPr lang="en-US" altLang="zh-CN" sz="2300"/>
              <a:t>detector</a:t>
            </a:r>
            <a:r>
              <a:rPr lang="zh-CN" altLang="en-US" sz="2300"/>
              <a:t> </a:t>
            </a:r>
            <a:r>
              <a:rPr lang="en-US" altLang="zh-CN" sz="2300"/>
              <a:t>prototype</a:t>
            </a:r>
            <a:endParaRPr lang="en-HK" altLang="zh-CN" sz="2300"/>
          </a:p>
          <a:p>
            <a:pPr lvl="1"/>
            <a:r>
              <a:rPr lang="en-US" altLang="zh-CN" sz="2300"/>
              <a:t>In</a:t>
            </a:r>
            <a:r>
              <a:rPr lang="zh-CN" altLang="en-US" sz="2300"/>
              <a:t> </a:t>
            </a:r>
            <a:r>
              <a:rPr lang="en-US" altLang="zh-CN" sz="2300"/>
              <a:t>collaboration</a:t>
            </a:r>
            <a:r>
              <a:rPr lang="zh-CN" altLang="en-US" sz="2300"/>
              <a:t> </a:t>
            </a:r>
            <a:r>
              <a:rPr lang="en-US" altLang="zh-CN" sz="2300"/>
              <a:t>with</a:t>
            </a:r>
            <a:r>
              <a:rPr lang="zh-CN" altLang="en-US" sz="2300"/>
              <a:t> </a:t>
            </a:r>
            <a:r>
              <a:rPr lang="en-US" altLang="zh-CN" sz="2300"/>
              <a:t>A.</a:t>
            </a:r>
            <a:r>
              <a:rPr lang="zh-CN" altLang="en-US" sz="2300"/>
              <a:t> </a:t>
            </a:r>
            <a:r>
              <a:rPr lang="en-US" altLang="zh-CN" sz="2300"/>
              <a:t>Martens</a:t>
            </a:r>
            <a:r>
              <a:rPr lang="zh-CN" altLang="en-US" sz="2300"/>
              <a:t> </a:t>
            </a:r>
            <a:r>
              <a:rPr lang="en-US" altLang="zh-CN" sz="2300"/>
              <a:t>(IJCLab) with</a:t>
            </a:r>
            <a:r>
              <a:rPr lang="zh-CN" altLang="en-US" sz="2300"/>
              <a:t> </a:t>
            </a:r>
            <a:r>
              <a:rPr lang="en-US" altLang="zh-CN" sz="2300"/>
              <a:t>support</a:t>
            </a:r>
            <a:r>
              <a:rPr lang="zh-CN" altLang="en-US" sz="2300"/>
              <a:t> </a:t>
            </a:r>
            <a:r>
              <a:rPr lang="en-US" altLang="zh-CN" sz="2300"/>
              <a:t>from</a:t>
            </a:r>
            <a:r>
              <a:rPr lang="zh-CN" altLang="en-US" sz="2300"/>
              <a:t> </a:t>
            </a:r>
            <a:r>
              <a:rPr lang="en-US" altLang="zh-CN" sz="2300"/>
              <a:t>FCPPN/L.</a:t>
            </a:r>
          </a:p>
          <a:p>
            <a:pPr lvl="1"/>
            <a:endParaRPr lang="en-US" altLang="zh-CN" sz="2000"/>
          </a:p>
          <a:p>
            <a:pPr lvl="1"/>
            <a:endParaRPr lang="en-US" altLang="zh-CN" sz="2000"/>
          </a:p>
          <a:p>
            <a:pPr lvl="1"/>
            <a:endParaRPr lang="en-US" sz="20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84C0BD-1895-A229-F5D0-FBED62B3A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Compton</a:t>
            </a:r>
            <a:r>
              <a:rPr lang="zh-CN" altLang="en-US"/>
              <a:t> </a:t>
            </a:r>
            <a:r>
              <a:rPr lang="en-US" altLang="zh-CN"/>
              <a:t>polarimeter</a:t>
            </a:r>
            <a:r>
              <a:rPr lang="zh-CN" altLang="en-US"/>
              <a:t> </a:t>
            </a:r>
            <a:r>
              <a:rPr lang="en-US" altLang="zh-CN"/>
              <a:t>@</a:t>
            </a:r>
            <a:r>
              <a:rPr lang="zh-CN" altLang="en-US"/>
              <a:t> </a:t>
            </a:r>
            <a:r>
              <a:rPr lang="en-US" altLang="zh-CN"/>
              <a:t>BEPCII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1E234-670C-B388-6E20-A7A447F84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15</a:t>
            </a:fld>
            <a:endParaRPr lang="zh-CN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8D393A-4EA1-C058-44A1-FCEBE456E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138" y="3745673"/>
            <a:ext cx="3563535" cy="268485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17AD552-8330-AF6E-1C8B-A9C81F16464F}"/>
              </a:ext>
            </a:extLst>
          </p:cNvPr>
          <p:cNvCxnSpPr>
            <a:cxnSpLocks/>
          </p:cNvCxnSpPr>
          <p:nvPr/>
        </p:nvCxnSpPr>
        <p:spPr>
          <a:xfrm>
            <a:off x="6744072" y="2564904"/>
            <a:ext cx="386340" cy="12250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E252C8D0-A1D3-BF1C-C012-4CA1C3E520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93" y="3789958"/>
            <a:ext cx="3279703" cy="24568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A84FB30-88E3-225F-7A7E-77725B35531C}"/>
              </a:ext>
            </a:extLst>
          </p:cNvPr>
          <p:cNvSpPr txBox="1"/>
          <p:nvPr/>
        </p:nvSpPr>
        <p:spPr>
          <a:xfrm>
            <a:off x="1599706" y="6372036"/>
            <a:ext cx="24080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>
                <a:highlight>
                  <a:srgbClr val="00FF00"/>
                </a:highlight>
              </a:rPr>
              <a:t>experimental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HK" altLang="zh-CN">
                <a:highlight>
                  <a:srgbClr val="00FF00"/>
                </a:highlight>
              </a:rPr>
              <a:t>hutch</a:t>
            </a:r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E148ACA-B360-DCAB-4B6E-BD065065AEE8}"/>
              </a:ext>
            </a:extLst>
          </p:cNvPr>
          <p:cNvCxnSpPr>
            <a:cxnSpLocks/>
          </p:cNvCxnSpPr>
          <p:nvPr/>
        </p:nvCxnSpPr>
        <p:spPr>
          <a:xfrm flipH="1">
            <a:off x="4222604" y="2852936"/>
            <a:ext cx="1873396" cy="115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D3F74839-B2A2-49F6-90D1-23708A725E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146" y="3464755"/>
            <a:ext cx="3076462" cy="3011179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D8C7C01-9134-0782-2FDD-FF468E384AFB}"/>
              </a:ext>
            </a:extLst>
          </p:cNvPr>
          <p:cNvCxnSpPr>
            <a:cxnSpLocks/>
          </p:cNvCxnSpPr>
          <p:nvPr/>
        </p:nvCxnSpPr>
        <p:spPr>
          <a:xfrm flipH="1" flipV="1">
            <a:off x="10693947" y="2636912"/>
            <a:ext cx="298597" cy="314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219ED1D-3EFF-1CC7-B2D3-9406C9FE4C18}"/>
              </a:ext>
            </a:extLst>
          </p:cNvPr>
          <p:cNvSpPr txBox="1"/>
          <p:nvPr/>
        </p:nvSpPr>
        <p:spPr>
          <a:xfrm>
            <a:off x="5286683" y="6414107"/>
            <a:ext cx="22795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3399"/>
                </a:solidFill>
              </a:rPr>
              <a:t>NIMA</a:t>
            </a:r>
            <a:r>
              <a:rPr lang="en-US" altLang="zh-CN" sz="1400" b="1" dirty="0">
                <a:solidFill>
                  <a:srgbClr val="003399"/>
                </a:solidFill>
              </a:rPr>
              <a:t> </a:t>
            </a:r>
            <a:r>
              <a:rPr lang="en-HK" sz="1400" dirty="0">
                <a:solidFill>
                  <a:srgbClr val="003399"/>
                </a:solidFill>
                <a:effectLst/>
                <a:latin typeface="CharisSIL"/>
              </a:rPr>
              <a:t>1059 (2024) 168945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47992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5CDAAD-861B-88B9-95D9-B59972A10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823" y="908720"/>
            <a:ext cx="7496476" cy="2636483"/>
          </a:xfrm>
        </p:spPr>
        <p:txBody>
          <a:bodyPr>
            <a:normAutofit fontScale="92500" lnSpcReduction="10000"/>
          </a:bodyPr>
          <a:lstStyle/>
          <a:p>
            <a:r>
              <a:rPr lang="en-US" sz="2200"/>
              <a:t>Simulated performance</a:t>
            </a:r>
            <a:endParaRPr lang="en-US" altLang="zh-CN" sz="1800"/>
          </a:p>
          <a:p>
            <a:pPr lvl="1"/>
            <a:r>
              <a:rPr lang="en-US" altLang="zh-CN" sz="1800"/>
              <a:t>stats</a:t>
            </a:r>
            <a:r>
              <a:rPr lang="zh-CN" altLang="en-US" sz="1800"/>
              <a:t> </a:t>
            </a:r>
            <a:r>
              <a:rPr lang="en-US" altLang="zh-CN" sz="1800"/>
              <a:t>uncertainty: ~1% within</a:t>
            </a:r>
            <a:r>
              <a:rPr lang="zh-CN" altLang="en-US" sz="1800"/>
              <a:t> </a:t>
            </a:r>
            <a:r>
              <a:rPr lang="en-US" altLang="zh-CN" sz="1800"/>
              <a:t>20</a:t>
            </a:r>
            <a:r>
              <a:rPr lang="zh-CN" altLang="en-US" sz="1800"/>
              <a:t> </a:t>
            </a:r>
            <a:r>
              <a:rPr lang="en-US" altLang="zh-CN" sz="1800"/>
              <a:t>second for 3mm lead </a:t>
            </a:r>
            <a:endParaRPr lang="en-US" sz="1800"/>
          </a:p>
          <a:p>
            <a:pPr lvl="1"/>
            <a:r>
              <a:rPr lang="en-US" sz="1800"/>
              <a:t>systematic uncertainty relates to the thickness of lead preshower</a:t>
            </a:r>
          </a:p>
          <a:p>
            <a:pPr>
              <a:spcBef>
                <a:spcPts val="600"/>
              </a:spcBef>
            </a:pPr>
            <a:r>
              <a:rPr lang="en-US" altLang="zh-CN" sz="2200"/>
              <a:t>Potential background sources:  </a:t>
            </a:r>
          </a:p>
          <a:p>
            <a:pPr lvl="1">
              <a:spcBef>
                <a:spcPts val="600"/>
              </a:spcBef>
            </a:pPr>
            <a:r>
              <a:rPr lang="en-US" altLang="zh-CN" sz="1800"/>
              <a:t>SR (critical energy ~ 2.8keV), likely stopped by lead </a:t>
            </a:r>
          </a:p>
          <a:p>
            <a:pPr lvl="1">
              <a:spcBef>
                <a:spcPts val="600"/>
              </a:spcBef>
            </a:pPr>
            <a:r>
              <a:rPr lang="en-US" altLang="zh-CN" sz="1800"/>
              <a:t>bremstrahlung,  good vacuum level near IP is required (&lt;&lt; 1 mbar)</a:t>
            </a:r>
          </a:p>
          <a:p>
            <a:pPr lvl="1">
              <a:spcBef>
                <a:spcPts val="600"/>
              </a:spcBef>
            </a:pPr>
            <a:r>
              <a:rPr lang="en-US" altLang="zh-CN" sz="1800"/>
              <a:t>spurious electrons:  a permanent dipole planed in the front end </a:t>
            </a:r>
          </a:p>
          <a:p>
            <a:pPr lvl="1">
              <a:spcBef>
                <a:spcPts val="600"/>
              </a:spcBef>
            </a:pPr>
            <a:endParaRPr lang="en-US" altLang="zh-CN" sz="1800"/>
          </a:p>
          <a:p>
            <a:pPr lvl="1">
              <a:spcBef>
                <a:spcPts val="600"/>
              </a:spcBef>
            </a:pPr>
            <a:endParaRPr lang="en-US" altLang="zh-CN" sz="1800"/>
          </a:p>
          <a:p>
            <a:pPr lvl="1"/>
            <a:endParaRPr lang="en-US" sz="18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CD1FA0-F772-41E2-2874-0CE2F15C4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Compton</a:t>
            </a:r>
            <a:r>
              <a:rPr lang="zh-CN" altLang="en-US"/>
              <a:t> </a:t>
            </a:r>
            <a:r>
              <a:rPr lang="en-US" altLang="zh-CN"/>
              <a:t>polarimeter</a:t>
            </a:r>
            <a:r>
              <a:rPr lang="zh-CN" altLang="en-US"/>
              <a:t> </a:t>
            </a:r>
            <a:r>
              <a:rPr lang="en-US" altLang="zh-CN"/>
              <a:t>@</a:t>
            </a:r>
            <a:r>
              <a:rPr lang="zh-CN" altLang="en-US"/>
              <a:t> </a:t>
            </a:r>
            <a:r>
              <a:rPr lang="en-US" altLang="zh-CN"/>
              <a:t>BEPCII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219F46-7D79-1F84-FD96-886C5F15F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E13ECDC-8237-7015-D69B-1017830708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630889"/>
              </p:ext>
            </p:extLst>
          </p:nvPr>
        </p:nvGraphicFramePr>
        <p:xfrm>
          <a:off x="431759" y="3632594"/>
          <a:ext cx="7420931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129">
                  <a:extLst>
                    <a:ext uri="{9D8B030D-6E8A-4147-A177-3AD203B41FA5}">
                      <a16:colId xmlns:a16="http://schemas.microsoft.com/office/drawing/2014/main" val="134444742"/>
                    </a:ext>
                  </a:extLst>
                </a:gridCol>
                <a:gridCol w="1324380">
                  <a:extLst>
                    <a:ext uri="{9D8B030D-6E8A-4147-A177-3AD203B41FA5}">
                      <a16:colId xmlns:a16="http://schemas.microsoft.com/office/drawing/2014/main" val="2605537674"/>
                    </a:ext>
                  </a:extLst>
                </a:gridCol>
                <a:gridCol w="2190941">
                  <a:extLst>
                    <a:ext uri="{9D8B030D-6E8A-4147-A177-3AD203B41FA5}">
                      <a16:colId xmlns:a16="http://schemas.microsoft.com/office/drawing/2014/main" val="1149191528"/>
                    </a:ext>
                  </a:extLst>
                </a:gridCol>
                <a:gridCol w="1409481">
                  <a:extLst>
                    <a:ext uri="{9D8B030D-6E8A-4147-A177-3AD203B41FA5}">
                      <a16:colId xmlns:a16="http://schemas.microsoft.com/office/drawing/2014/main" val="3818466604"/>
                    </a:ext>
                  </a:extLst>
                </a:gridCol>
              </a:tblGrid>
              <a:tr h="296003">
                <a:tc>
                  <a:txBody>
                    <a:bodyPr/>
                    <a:lstStyle/>
                    <a:p>
                      <a:r>
                        <a:rPr lang="en-US" sz="1400"/>
                        <a:t>Electron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Q-switch laser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773021"/>
                  </a:ext>
                </a:extLst>
              </a:tr>
              <a:tr h="296003">
                <a:tc>
                  <a:txBody>
                    <a:bodyPr/>
                    <a:lstStyle/>
                    <a:p>
                      <a:r>
                        <a:rPr lang="en-US" sz="1400"/>
                        <a:t>Energy (GeV)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wavelength(nm)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463961"/>
                  </a:ext>
                </a:extLst>
              </a:tr>
              <a:tr h="296003">
                <a:tc>
                  <a:txBody>
                    <a:bodyPr/>
                    <a:lstStyle/>
                    <a:p>
                      <a:r>
                        <a:rPr lang="en-US" sz="1400"/>
                        <a:t>bunch charge (nC)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/>
                        <a:t>Pulse energy (mJ)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8663694"/>
                  </a:ext>
                </a:extLst>
              </a:tr>
              <a:tr h="296003">
                <a:tc>
                  <a:txBody>
                    <a:bodyPr/>
                    <a:lstStyle/>
                    <a:p>
                      <a:r>
                        <a:rPr lang="en-US" sz="1400"/>
                        <a:t>repetition rate (kHz)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1.26e3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repetition rate (kHz)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3440994"/>
                  </a:ext>
                </a:extLst>
              </a:tr>
              <a:tr h="296003">
                <a:tc>
                  <a:txBody>
                    <a:bodyPr/>
                    <a:lstStyle/>
                    <a:p>
                      <a:r>
                        <a:rPr lang="en-US" sz="1400"/>
                        <a:t>Pulse length(ps)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pulse length(ps)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359144"/>
                  </a:ext>
                </a:extLst>
              </a:tr>
              <a:tr h="296003">
                <a:tc>
                  <a:txBody>
                    <a:bodyPr/>
                    <a:lstStyle/>
                    <a:p>
                      <a:r>
                        <a:rPr lang="en-US" sz="1400"/>
                        <a:t>rms emittance 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157/0.53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laser waist @ IP(mm)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059107"/>
                  </a:ext>
                </a:extLst>
              </a:tr>
              <a:tr h="296003">
                <a:tc>
                  <a:txBody>
                    <a:bodyPr/>
                    <a:lstStyle/>
                    <a:p>
                      <a:r>
                        <a:rPr lang="en-US" sz="1400"/>
                        <a:t>Crossing angle (mrad)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/>
                        <a:t>~0.5 (horizontal)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892246"/>
                  </a:ext>
                </a:extLst>
              </a:tr>
              <a:tr h="296003">
                <a:tc>
                  <a:txBody>
                    <a:bodyPr/>
                    <a:lstStyle/>
                    <a:p>
                      <a:r>
                        <a:rPr lang="en-US" sz="1400"/>
                        <a:t>Luminosity (barn</a:t>
                      </a:r>
                      <a:r>
                        <a:rPr lang="en-US" sz="1400" baseline="30000"/>
                        <a:t>-1</a:t>
                      </a:r>
                      <a:r>
                        <a:rPr lang="en-US" sz="1400"/>
                        <a:t>s</a:t>
                      </a:r>
                      <a:r>
                        <a:rPr lang="en-US" sz="1400" baseline="30000"/>
                        <a:t>-1</a:t>
                      </a:r>
                      <a:r>
                        <a:rPr lang="en-US" sz="1400"/>
                        <a:t>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/>
                        <a:t>2.07e7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381833"/>
                  </a:ext>
                </a:extLst>
              </a:tr>
              <a:tr h="296003">
                <a:tc>
                  <a:txBody>
                    <a:bodyPr/>
                    <a:lstStyle/>
                    <a:p>
                      <a:r>
                        <a:rPr lang="en-US" sz="1400"/>
                        <a:t>Cross section (barn)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/>
                        <a:t>0.615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539018"/>
                  </a:ext>
                </a:extLst>
              </a:tr>
              <a:tr h="296003">
                <a:tc>
                  <a:txBody>
                    <a:bodyPr/>
                    <a:lstStyle/>
                    <a:p>
                      <a:r>
                        <a:rPr lang="el-GR" sz="1600"/>
                        <a:t>γ</a:t>
                      </a:r>
                      <a:r>
                        <a:rPr lang="en-US" sz="1600"/>
                        <a:t>-yield rate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/>
                        <a:t>12.8 MHz,   i.e., 2845 per crossing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958172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FEC6AF88-003C-C41E-4529-42AC5793F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520" y="1043931"/>
            <a:ext cx="4320480" cy="26364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182829-2A98-A77C-CE11-32FA1EFDCB55}"/>
              </a:ext>
            </a:extLst>
          </p:cNvPr>
          <p:cNvSpPr txBox="1"/>
          <p:nvPr/>
        </p:nvSpPr>
        <p:spPr>
          <a:xfrm>
            <a:off x="8250927" y="3500167"/>
            <a:ext cx="3600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0000FF"/>
                </a:solidFill>
              </a:rPr>
              <a:t>vertical</a:t>
            </a:r>
            <a:r>
              <a:rPr lang="zh-CN" altLang="en-US" sz="1600">
                <a:solidFill>
                  <a:srgbClr val="0000FF"/>
                </a:solidFill>
              </a:rPr>
              <a:t> </a:t>
            </a:r>
            <a:r>
              <a:rPr lang="en-US" altLang="zh-CN" sz="1600">
                <a:solidFill>
                  <a:srgbClr val="0000FF"/>
                </a:solidFill>
              </a:rPr>
              <a:t>coordinate</a:t>
            </a:r>
            <a:r>
              <a:rPr lang="zh-CN" altLang="en-US" sz="1600">
                <a:solidFill>
                  <a:srgbClr val="0000FF"/>
                </a:solidFill>
              </a:rPr>
              <a:t> </a:t>
            </a:r>
            <a:r>
              <a:rPr lang="en-US" altLang="zh-CN" sz="1600">
                <a:solidFill>
                  <a:srgbClr val="0000FF"/>
                </a:solidFill>
              </a:rPr>
              <a:t>on</a:t>
            </a:r>
            <a:r>
              <a:rPr lang="zh-CN" altLang="en-US" sz="1600">
                <a:solidFill>
                  <a:srgbClr val="0000FF"/>
                </a:solidFill>
              </a:rPr>
              <a:t> </a:t>
            </a:r>
            <a:r>
              <a:rPr lang="en-US" altLang="zh-CN" sz="1600">
                <a:solidFill>
                  <a:srgbClr val="0000FF"/>
                </a:solidFill>
              </a:rPr>
              <a:t>detector(mm)</a:t>
            </a:r>
            <a:endParaRPr lang="en-US" sz="1600">
              <a:solidFill>
                <a:srgbClr val="0000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17E66C-0CF8-8E24-92C0-A6E59B589A35}"/>
              </a:ext>
            </a:extLst>
          </p:cNvPr>
          <p:cNvSpPr txBox="1"/>
          <p:nvPr/>
        </p:nvSpPr>
        <p:spPr>
          <a:xfrm>
            <a:off x="7871520" y="930206"/>
            <a:ext cx="60978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rgbClr val="0000FF"/>
                </a:solidFill>
              </a:rPr>
              <a:t>Asymmetry</a:t>
            </a:r>
            <a:endParaRPr lang="en-US" sz="16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85A4F8-255B-2FA5-0A16-E41CE9462C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520" y="3848189"/>
            <a:ext cx="4282817" cy="27592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0F2259-2503-18DC-68E6-B058F6133AFB}"/>
              </a:ext>
            </a:extLst>
          </p:cNvPr>
          <p:cNvSpPr txBox="1"/>
          <p:nvPr/>
        </p:nvSpPr>
        <p:spPr>
          <a:xfrm>
            <a:off x="8652294" y="3922608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FF0000"/>
                </a:solidFill>
              </a:rPr>
              <a:t>Assume</a:t>
            </a:r>
            <a:r>
              <a:rPr lang="zh-CN" altLang="en-US" sz="1600">
                <a:solidFill>
                  <a:srgbClr val="FF0000"/>
                </a:solidFill>
              </a:rPr>
              <a:t> </a:t>
            </a:r>
            <a:r>
              <a:rPr lang="en-US" altLang="zh-CN" sz="1600">
                <a:solidFill>
                  <a:srgbClr val="FF0000"/>
                </a:solidFill>
              </a:rPr>
              <a:t>50%</a:t>
            </a:r>
            <a:r>
              <a:rPr lang="zh-CN" altLang="en-US" sz="1600">
                <a:solidFill>
                  <a:srgbClr val="FF0000"/>
                </a:solidFill>
              </a:rPr>
              <a:t> </a:t>
            </a:r>
            <a:r>
              <a:rPr lang="en-US" altLang="zh-CN" sz="1600">
                <a:solidFill>
                  <a:srgbClr val="FF0000"/>
                </a:solidFill>
              </a:rPr>
              <a:t>vertical</a:t>
            </a:r>
            <a:r>
              <a:rPr lang="zh-CN" altLang="en-US" sz="1600">
                <a:solidFill>
                  <a:srgbClr val="FF0000"/>
                </a:solidFill>
              </a:rPr>
              <a:t> </a:t>
            </a:r>
            <a:r>
              <a:rPr lang="en-US" altLang="zh-CN" sz="1600">
                <a:solidFill>
                  <a:srgbClr val="FF0000"/>
                </a:solidFill>
              </a:rPr>
              <a:t>polarization</a:t>
            </a:r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C83CE5-D0B4-BDA0-1A5B-AFB2B3943F92}"/>
              </a:ext>
            </a:extLst>
          </p:cNvPr>
          <p:cNvSpPr txBox="1"/>
          <p:nvPr/>
        </p:nvSpPr>
        <p:spPr>
          <a:xfrm>
            <a:off x="9045898" y="6375224"/>
            <a:ext cx="227549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0000FF"/>
                </a:solidFill>
              </a:rPr>
              <a:t>Thickness of lead (mm)</a:t>
            </a:r>
            <a:endParaRPr lang="en-US" sz="1600">
              <a:solidFill>
                <a:srgbClr val="0000F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8D906A-283B-7FC2-2543-0DC016DD646A}"/>
              </a:ext>
            </a:extLst>
          </p:cNvPr>
          <p:cNvSpPr txBox="1"/>
          <p:nvPr/>
        </p:nvSpPr>
        <p:spPr>
          <a:xfrm rot="16200000">
            <a:off x="6730490" y="5014109"/>
            <a:ext cx="263339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0000FF"/>
                </a:solidFill>
              </a:rPr>
              <a:t>Measured polarization (%)</a:t>
            </a:r>
          </a:p>
        </p:txBody>
      </p:sp>
    </p:spTree>
    <p:extLst>
      <p:ext uri="{BB962C8B-B14F-4D97-AF65-F5344CB8AC3E}">
        <p14:creationId xmlns:p14="http://schemas.microsoft.com/office/powerpoint/2010/main" val="3498153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68DB71-8562-A98C-2B3C-0D5C505F0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38" y="1196752"/>
            <a:ext cx="7229488" cy="324036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/>
              <a:t>BEPCII</a:t>
            </a:r>
            <a:r>
              <a:rPr lang="zh-CN" altLang="en-US" sz="2000"/>
              <a:t> </a:t>
            </a:r>
            <a:r>
              <a:rPr lang="en-US" altLang="zh-CN" sz="2000"/>
              <a:t>energy</a:t>
            </a:r>
            <a:r>
              <a:rPr lang="zh-CN" altLang="en-US" sz="2000"/>
              <a:t> </a:t>
            </a:r>
            <a:r>
              <a:rPr lang="en-US" altLang="zh-CN" sz="2000"/>
              <a:t>upgrade</a:t>
            </a:r>
            <a:r>
              <a:rPr lang="zh-CN" altLang="en-US" sz="2000"/>
              <a:t> </a:t>
            </a:r>
            <a:r>
              <a:rPr lang="en-US" altLang="zh-CN" sz="2000"/>
              <a:t>(2025-2030,</a:t>
            </a:r>
            <a:r>
              <a:rPr lang="zh-CN" altLang="en-US" sz="2000"/>
              <a:t> </a:t>
            </a:r>
            <a:r>
              <a:rPr lang="en-US" altLang="zh-CN" sz="2000"/>
              <a:t>up</a:t>
            </a:r>
            <a:r>
              <a:rPr lang="zh-CN" altLang="en-US" sz="2000"/>
              <a:t> </a:t>
            </a:r>
            <a:r>
              <a:rPr lang="en-US" altLang="zh-CN" sz="2000"/>
              <a:t>to</a:t>
            </a:r>
            <a:r>
              <a:rPr lang="zh-CN" altLang="en-US" sz="2000"/>
              <a:t> </a:t>
            </a:r>
            <a:r>
              <a:rPr lang="en-US" altLang="zh-CN" sz="2000"/>
              <a:t>2.8</a:t>
            </a:r>
            <a:r>
              <a:rPr lang="zh-CN" altLang="en-US" sz="2000"/>
              <a:t> </a:t>
            </a:r>
            <a:r>
              <a:rPr lang="en-US" altLang="zh-CN" sz="2000"/>
              <a:t>GeV)</a:t>
            </a:r>
          </a:p>
          <a:p>
            <a:pPr lvl="1">
              <a:lnSpc>
                <a:spcPct val="120000"/>
              </a:lnSpc>
            </a:pPr>
            <a:r>
              <a:rPr lang="en-US" altLang="zh-CN" sz="1800"/>
              <a:t>Started</a:t>
            </a:r>
            <a:r>
              <a:rPr lang="zh-CN" altLang="en-US" sz="1800"/>
              <a:t> </a:t>
            </a:r>
            <a:r>
              <a:rPr lang="en-US" altLang="zh-CN" sz="1800"/>
              <a:t>commissioning</a:t>
            </a:r>
            <a:r>
              <a:rPr lang="zh-CN" altLang="en-US" sz="1800"/>
              <a:t> </a:t>
            </a:r>
            <a:r>
              <a:rPr lang="en-US" altLang="zh-CN" sz="1800"/>
              <a:t>yesterday</a:t>
            </a:r>
            <a:r>
              <a:rPr lang="zh-CN" altLang="en-US" sz="1800"/>
              <a:t> </a:t>
            </a:r>
            <a:r>
              <a:rPr lang="en-US" altLang="zh-CN" sz="1800"/>
              <a:t>@</a:t>
            </a:r>
            <a:r>
              <a:rPr lang="zh-CN" altLang="en-US" sz="1800"/>
              <a:t> </a:t>
            </a:r>
            <a:r>
              <a:rPr lang="en-US" altLang="zh-CN" sz="1800"/>
              <a:t>1.84</a:t>
            </a:r>
            <a:r>
              <a:rPr lang="zh-CN" altLang="en-US" sz="1800"/>
              <a:t> </a:t>
            </a:r>
            <a:r>
              <a:rPr lang="en-US" altLang="zh-CN" sz="1800"/>
              <a:t>GeV</a:t>
            </a:r>
          </a:p>
          <a:p>
            <a:pPr lvl="1">
              <a:lnSpc>
                <a:spcPct val="120000"/>
              </a:lnSpc>
            </a:pPr>
            <a:r>
              <a:rPr lang="en-US" altLang="zh-CN" sz="1800"/>
              <a:t>Will</a:t>
            </a:r>
            <a:r>
              <a:rPr lang="zh-CN" altLang="en-US" sz="1800"/>
              <a:t> </a:t>
            </a:r>
            <a:r>
              <a:rPr lang="en-US" altLang="zh-CN" sz="1800"/>
              <a:t>start</a:t>
            </a:r>
            <a:r>
              <a:rPr lang="zh-CN" altLang="en-US" sz="1800"/>
              <a:t> </a:t>
            </a:r>
            <a:r>
              <a:rPr lang="en-US" altLang="zh-CN" sz="1800"/>
              <a:t>operation</a:t>
            </a:r>
            <a:r>
              <a:rPr lang="zh-CN" altLang="en-US" sz="1800"/>
              <a:t> </a:t>
            </a:r>
            <a:r>
              <a:rPr lang="en-US" altLang="zh-CN" sz="1800"/>
              <a:t>at</a:t>
            </a:r>
            <a:r>
              <a:rPr lang="zh-CN" altLang="en-US" sz="1800"/>
              <a:t> </a:t>
            </a:r>
            <a:r>
              <a:rPr lang="en-US" altLang="zh-CN" sz="1800"/>
              <a:t>2.35</a:t>
            </a:r>
            <a:r>
              <a:rPr lang="zh-CN" altLang="en-US" sz="1800"/>
              <a:t> </a:t>
            </a:r>
            <a:r>
              <a:rPr lang="en-US" altLang="zh-CN" sz="1800"/>
              <a:t>GeV</a:t>
            </a:r>
            <a:r>
              <a:rPr lang="zh-CN" altLang="en-US" sz="1800"/>
              <a:t> </a:t>
            </a:r>
            <a:r>
              <a:rPr lang="en-US" altLang="zh-CN" sz="1800"/>
              <a:t>from</a:t>
            </a:r>
            <a:r>
              <a:rPr lang="zh-CN" altLang="en-US" sz="1800"/>
              <a:t> </a:t>
            </a:r>
            <a:r>
              <a:rPr lang="en-US" altLang="zh-CN" sz="1800"/>
              <a:t>Sep</a:t>
            </a:r>
            <a:r>
              <a:rPr lang="zh-CN" altLang="en-US" sz="1800"/>
              <a:t> </a:t>
            </a:r>
            <a:r>
              <a:rPr lang="en-US" altLang="zh-CN" sz="1800"/>
              <a:t>2025</a:t>
            </a:r>
            <a:r>
              <a:rPr lang="zh-CN" altLang="en-US" sz="1800"/>
              <a:t> </a:t>
            </a:r>
            <a:endParaRPr lang="en-US" altLang="zh-CN" sz="180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zh-CN" sz="2000"/>
              <a:t>Laser</a:t>
            </a:r>
            <a:r>
              <a:rPr lang="zh-CN" altLang="en-US" sz="2000"/>
              <a:t> </a:t>
            </a:r>
            <a:r>
              <a:rPr lang="en-US" altLang="zh-CN" sz="2000"/>
              <a:t>system</a:t>
            </a:r>
            <a:r>
              <a:rPr lang="zh-CN" altLang="en-US" sz="2000"/>
              <a:t> </a:t>
            </a:r>
            <a:r>
              <a:rPr lang="en-US" altLang="zh-CN" sz="2000"/>
              <a:t>ready</a:t>
            </a:r>
            <a:r>
              <a:rPr lang="zh-CN" altLang="en-US" sz="2000"/>
              <a:t> </a:t>
            </a:r>
            <a:r>
              <a:rPr lang="en-US" altLang="zh-CN" sz="2000"/>
              <a:t>by</a:t>
            </a:r>
            <a:r>
              <a:rPr lang="zh-CN" altLang="en-US" sz="2000"/>
              <a:t> </a:t>
            </a:r>
            <a:r>
              <a:rPr lang="en-US" altLang="zh-CN" sz="2000"/>
              <a:t>late</a:t>
            </a:r>
            <a:r>
              <a:rPr lang="zh-CN" altLang="en-US" sz="2000"/>
              <a:t> </a:t>
            </a:r>
            <a:r>
              <a:rPr lang="en-US" altLang="zh-CN" sz="2000"/>
              <a:t>March</a:t>
            </a:r>
          </a:p>
          <a:p>
            <a:pPr>
              <a:lnSpc>
                <a:spcPct val="120000"/>
              </a:lnSpc>
            </a:pPr>
            <a:r>
              <a:rPr lang="en-US" altLang="zh-CN" sz="2000"/>
              <a:t>First</a:t>
            </a:r>
            <a:r>
              <a:rPr lang="zh-CN" altLang="en-US" sz="2000"/>
              <a:t> </a:t>
            </a:r>
            <a:r>
              <a:rPr lang="en-US" altLang="zh-CN" sz="2000"/>
              <a:t>polarization measurement</a:t>
            </a:r>
            <a:r>
              <a:rPr lang="zh-CN" altLang="en-US" sz="2000"/>
              <a:t> </a:t>
            </a:r>
            <a:r>
              <a:rPr lang="en-US" altLang="zh-CN" sz="2000"/>
              <a:t>experiment</a:t>
            </a:r>
            <a:r>
              <a:rPr lang="zh-CN" altLang="en-US" sz="2000"/>
              <a:t> </a:t>
            </a:r>
            <a:r>
              <a:rPr lang="en-US" altLang="zh-CN" sz="2000"/>
              <a:t>in</a:t>
            </a:r>
            <a:r>
              <a:rPr lang="zh-CN" altLang="en-US" sz="2000"/>
              <a:t> </a:t>
            </a:r>
            <a:r>
              <a:rPr lang="en-US" altLang="zh-CN" sz="2000"/>
              <a:t>April</a:t>
            </a:r>
          </a:p>
          <a:p>
            <a:pPr>
              <a:lnSpc>
                <a:spcPct val="120000"/>
              </a:lnSpc>
            </a:pPr>
            <a:r>
              <a:rPr lang="en-US" altLang="zh-CN" sz="2000"/>
              <a:t>An</a:t>
            </a:r>
            <a:r>
              <a:rPr lang="zh-CN" altLang="en-US" sz="2000"/>
              <a:t> </a:t>
            </a:r>
            <a:r>
              <a:rPr lang="en-US" altLang="zh-CN" sz="2000"/>
              <a:t>ideal</a:t>
            </a:r>
            <a:r>
              <a:rPr lang="zh-CN" altLang="en-US" sz="2000"/>
              <a:t> </a:t>
            </a:r>
            <a:r>
              <a:rPr lang="en-US" altLang="zh-CN" sz="2000"/>
              <a:t>testbed</a:t>
            </a:r>
            <a:r>
              <a:rPr lang="zh-CN" altLang="en-US" sz="2000"/>
              <a:t> </a:t>
            </a:r>
            <a:r>
              <a:rPr lang="en-US" altLang="zh-CN" sz="2000"/>
              <a:t>of</a:t>
            </a:r>
            <a:r>
              <a:rPr lang="zh-CN" altLang="en-US" sz="2000"/>
              <a:t> </a:t>
            </a:r>
            <a:r>
              <a:rPr lang="en-US" altLang="zh-CN" sz="2000"/>
              <a:t>polarization</a:t>
            </a:r>
            <a:r>
              <a:rPr lang="zh-CN" altLang="en-US" sz="2000"/>
              <a:t> </a:t>
            </a:r>
            <a:r>
              <a:rPr lang="en-US" altLang="zh-CN" sz="2000"/>
              <a:t>studies</a:t>
            </a:r>
            <a:r>
              <a:rPr lang="zh-CN" altLang="en-US" sz="2000"/>
              <a:t> </a:t>
            </a:r>
            <a:r>
              <a:rPr lang="en-US" altLang="zh-CN" sz="2000"/>
              <a:t>for</a:t>
            </a:r>
            <a:r>
              <a:rPr lang="zh-CN" altLang="en-US" sz="2000"/>
              <a:t> </a:t>
            </a:r>
            <a:r>
              <a:rPr lang="en-US" altLang="zh-CN" sz="2000"/>
              <a:t>future</a:t>
            </a:r>
            <a:r>
              <a:rPr lang="zh-CN" altLang="en-US" sz="2000"/>
              <a:t> </a:t>
            </a:r>
            <a:r>
              <a:rPr lang="en-US" altLang="zh-CN" sz="2000"/>
              <a:t>colliders</a:t>
            </a:r>
          </a:p>
          <a:p>
            <a:pPr lvl="1"/>
            <a:endParaRPr lang="en-US" altLang="zh-CN" sz="2000"/>
          </a:p>
          <a:p>
            <a:pPr lvl="1"/>
            <a:endParaRPr lang="en-US" sz="20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84C0BD-1895-A229-F5D0-FBED62B3A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Compton</a:t>
            </a:r>
            <a:r>
              <a:rPr lang="zh-CN" altLang="en-US"/>
              <a:t> </a:t>
            </a:r>
            <a:r>
              <a:rPr lang="en-US" altLang="zh-CN"/>
              <a:t>polarimeter</a:t>
            </a:r>
            <a:r>
              <a:rPr lang="zh-CN" altLang="en-US"/>
              <a:t> </a:t>
            </a:r>
            <a:r>
              <a:rPr lang="en-US" altLang="zh-CN"/>
              <a:t>@</a:t>
            </a:r>
            <a:r>
              <a:rPr lang="zh-CN" altLang="en-US"/>
              <a:t> </a:t>
            </a:r>
            <a:r>
              <a:rPr lang="en-US" altLang="zh-CN"/>
              <a:t>BEPCII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1E234-670C-B388-6E20-A7A447F84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013A08-E849-716E-648D-8F4FC5CDCE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695907"/>
              </p:ext>
            </p:extLst>
          </p:nvPr>
        </p:nvGraphicFramePr>
        <p:xfrm>
          <a:off x="596953" y="4765020"/>
          <a:ext cx="1065936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5">
                  <a:extLst>
                    <a:ext uri="{9D8B030D-6E8A-4147-A177-3AD203B41FA5}">
                      <a16:colId xmlns:a16="http://schemas.microsoft.com/office/drawing/2014/main" val="1265873649"/>
                    </a:ext>
                  </a:extLst>
                </a:gridCol>
                <a:gridCol w="7923064">
                  <a:extLst>
                    <a:ext uri="{9D8B030D-6E8A-4147-A177-3AD203B41FA5}">
                      <a16:colId xmlns:a16="http://schemas.microsoft.com/office/drawing/2014/main" val="10736748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/>
                        <a:t>Aspects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R&amp;D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item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084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/>
                        <a:t>Compton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polarimeter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laser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measure/control,</a:t>
                      </a:r>
                      <a:r>
                        <a:rPr lang="zh-CN" altLang="en-US"/>
                        <a:t>  </a:t>
                      </a:r>
                      <a:r>
                        <a:rPr lang="en-US" altLang="zh-CN"/>
                        <a:t>silicon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pixel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detector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232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/>
                        <a:t>Resonant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depolarization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Beam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energies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of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pilot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bunch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vs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colliding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bunch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093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/>
                        <a:t>Beam-beam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depolarization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Rich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data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of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parameter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dependence:</a:t>
                      </a:r>
                      <a:r>
                        <a:rPr lang="zh-CN" altLang="en-US"/>
                        <a:t>  </a:t>
                      </a:r>
                      <a:r>
                        <a:rPr lang="en-US" altLang="zh-CN"/>
                        <a:t>energy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scan,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beam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current</a:t>
                      </a:r>
                      <a:r>
                        <a:rPr lang="zh-CN" altLang="en-US"/>
                        <a:t>  </a:t>
                      </a:r>
                      <a:r>
                        <a:rPr lang="en-US" altLang="zh-CN"/>
                        <a:t>etc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108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/>
                        <a:t>Online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tuning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spin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matching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(HSM,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new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approaches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like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BAGELS),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machine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learning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techniques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945606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45FA0873-404E-DCE9-D48F-F21314B3A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0848" y="1648399"/>
            <a:ext cx="4230427" cy="30167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346623B-37DA-4D4B-7457-5FCBC516A55C}"/>
              </a:ext>
            </a:extLst>
          </p:cNvPr>
          <p:cNvSpPr txBox="1"/>
          <p:nvPr/>
        </p:nvSpPr>
        <p:spPr>
          <a:xfrm>
            <a:off x="7680176" y="1063624"/>
            <a:ext cx="4061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00A249"/>
                </a:solidFill>
              </a:rPr>
              <a:t>Simulated</a:t>
            </a:r>
            <a:r>
              <a:rPr lang="zh-CN" altLang="en-US" sz="1600">
                <a:solidFill>
                  <a:srgbClr val="00A249"/>
                </a:solidFill>
              </a:rPr>
              <a:t> </a:t>
            </a:r>
            <a:r>
              <a:rPr lang="en-US" altLang="zh-CN" sz="1600">
                <a:solidFill>
                  <a:srgbClr val="00A249"/>
                </a:solidFill>
              </a:rPr>
              <a:t>self-polarization</a:t>
            </a:r>
            <a:r>
              <a:rPr lang="zh-CN" altLang="en-US" sz="1600">
                <a:solidFill>
                  <a:srgbClr val="00A249"/>
                </a:solidFill>
              </a:rPr>
              <a:t> </a:t>
            </a:r>
            <a:r>
              <a:rPr lang="en-US" altLang="zh-CN" sz="1600">
                <a:solidFill>
                  <a:srgbClr val="00A249"/>
                </a:solidFill>
              </a:rPr>
              <a:t>level</a:t>
            </a:r>
            <a:r>
              <a:rPr lang="zh-CN" altLang="en-US" sz="1600">
                <a:solidFill>
                  <a:srgbClr val="00A249"/>
                </a:solidFill>
              </a:rPr>
              <a:t> </a:t>
            </a:r>
            <a:r>
              <a:rPr lang="en-US" altLang="zh-CN" sz="1600">
                <a:solidFill>
                  <a:srgbClr val="00A249"/>
                </a:solidFill>
              </a:rPr>
              <a:t>after</a:t>
            </a:r>
            <a:r>
              <a:rPr lang="zh-CN" altLang="en-US" sz="1600">
                <a:solidFill>
                  <a:srgbClr val="00A249"/>
                </a:solidFill>
              </a:rPr>
              <a:t> </a:t>
            </a:r>
            <a:r>
              <a:rPr lang="en-US" altLang="zh-CN" sz="1600">
                <a:solidFill>
                  <a:srgbClr val="00A249"/>
                </a:solidFill>
              </a:rPr>
              <a:t>1</a:t>
            </a:r>
            <a:r>
              <a:rPr lang="zh-CN" altLang="en-US" sz="1600">
                <a:solidFill>
                  <a:srgbClr val="00A249"/>
                </a:solidFill>
              </a:rPr>
              <a:t> </a:t>
            </a:r>
            <a:r>
              <a:rPr lang="en-US" altLang="zh-CN" sz="1600">
                <a:solidFill>
                  <a:srgbClr val="00A249"/>
                </a:solidFill>
              </a:rPr>
              <a:t>hour,</a:t>
            </a:r>
            <a:r>
              <a:rPr lang="zh-CN" altLang="en-US" sz="1600">
                <a:solidFill>
                  <a:srgbClr val="00A249"/>
                </a:solidFill>
              </a:rPr>
              <a:t> </a:t>
            </a:r>
            <a:r>
              <a:rPr lang="en-US" altLang="zh-CN" sz="1600">
                <a:solidFill>
                  <a:srgbClr val="00A249"/>
                </a:solidFill>
              </a:rPr>
              <a:t>for</a:t>
            </a:r>
            <a:r>
              <a:rPr lang="zh-CN" altLang="en-US" sz="1600">
                <a:solidFill>
                  <a:srgbClr val="00A249"/>
                </a:solidFill>
              </a:rPr>
              <a:t> </a:t>
            </a:r>
            <a:r>
              <a:rPr lang="en-US" altLang="zh-CN" sz="1600">
                <a:solidFill>
                  <a:srgbClr val="00A249"/>
                </a:solidFill>
              </a:rPr>
              <a:t>typical</a:t>
            </a:r>
            <a:r>
              <a:rPr lang="zh-CN" altLang="en-US" sz="1600">
                <a:solidFill>
                  <a:srgbClr val="00A249"/>
                </a:solidFill>
              </a:rPr>
              <a:t> </a:t>
            </a:r>
            <a:r>
              <a:rPr lang="en-US" altLang="zh-CN" sz="1600">
                <a:solidFill>
                  <a:srgbClr val="00A249"/>
                </a:solidFill>
              </a:rPr>
              <a:t>imperfect</a:t>
            </a:r>
            <a:r>
              <a:rPr lang="zh-CN" altLang="en-US" sz="1600">
                <a:solidFill>
                  <a:srgbClr val="00A249"/>
                </a:solidFill>
              </a:rPr>
              <a:t> </a:t>
            </a:r>
            <a:r>
              <a:rPr lang="en-US" altLang="zh-CN" sz="1600">
                <a:solidFill>
                  <a:srgbClr val="00A249"/>
                </a:solidFill>
              </a:rPr>
              <a:t>lattices</a:t>
            </a:r>
            <a:endParaRPr lang="en-US" sz="1600">
              <a:solidFill>
                <a:srgbClr val="00A2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11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D63E0A-2E62-EB48-2BDC-1E34C2A05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/>
              <a:t>Influence of electron beam polarization to Touschek lifetime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EB7319-5430-6A21-E75A-68AC5CBD2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12A595-9BF1-53BA-A98F-D9FB47F01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1088888"/>
            <a:ext cx="5184576" cy="2472644"/>
          </a:xfrm>
          <a:prstGeom prst="rect">
            <a:avLst/>
          </a:prstGeom>
        </p:spPr>
      </p:pic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21CB572D-46BD-198C-7DA9-BCC97A9D76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886643"/>
              </p:ext>
            </p:extLst>
          </p:nvPr>
        </p:nvGraphicFramePr>
        <p:xfrm>
          <a:off x="767408" y="3665992"/>
          <a:ext cx="8813663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1695">
                  <a:extLst>
                    <a:ext uri="{9D8B030D-6E8A-4147-A177-3AD203B41FA5}">
                      <a16:colId xmlns:a16="http://schemas.microsoft.com/office/drawing/2014/main" val="807620119"/>
                    </a:ext>
                  </a:extLst>
                </a:gridCol>
                <a:gridCol w="1705935">
                  <a:extLst>
                    <a:ext uri="{9D8B030D-6E8A-4147-A177-3AD203B41FA5}">
                      <a16:colId xmlns:a16="http://schemas.microsoft.com/office/drawing/2014/main" val="1074954991"/>
                    </a:ext>
                  </a:extLst>
                </a:gridCol>
                <a:gridCol w="1306068">
                  <a:extLst>
                    <a:ext uri="{9D8B030D-6E8A-4147-A177-3AD203B41FA5}">
                      <a16:colId xmlns:a16="http://schemas.microsoft.com/office/drawing/2014/main" val="3024802234"/>
                    </a:ext>
                  </a:extLst>
                </a:gridCol>
                <a:gridCol w="1179965">
                  <a:extLst>
                    <a:ext uri="{9D8B030D-6E8A-4147-A177-3AD203B41FA5}">
                      <a16:colId xmlns:a16="http://schemas.microsoft.com/office/drawing/2014/main" val="3610579042"/>
                    </a:ext>
                  </a:extLst>
                </a:gridCol>
              </a:tblGrid>
              <a:tr h="439165"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Effects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Piwinski </a:t>
                      </a:r>
                    </a:p>
                    <a:p>
                      <a:r>
                        <a:rPr lang="en-US" altLang="zh-CN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formula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T. Y. Lee formula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New formula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808582"/>
                  </a:ext>
                </a:extLst>
              </a:tr>
              <a:tr h="250951"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Spin polarization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✕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✓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✓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173438"/>
                  </a:ext>
                </a:extLst>
              </a:tr>
              <a:tr h="250951"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relativistic electron motion in COM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✓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✕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✕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437029"/>
                  </a:ext>
                </a:extLst>
              </a:tr>
              <a:tr h="250951"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dispersion 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✓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✕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✓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076608"/>
                  </a:ext>
                </a:extLst>
              </a:tr>
              <a:tr h="250951"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particle loss due to vertical momentum transfer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✓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✕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✓</a:t>
                      </a:r>
                      <a:endParaRPr lang="en-US" sz="1800"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257344"/>
                  </a:ext>
                </a:extLst>
              </a:tr>
            </a:tbl>
          </a:graphicData>
        </a:graphic>
      </p:graphicFrame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6C48D22-FAAB-705C-E0B0-F362159C6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233" y="1123600"/>
            <a:ext cx="6189839" cy="243793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/>
              <a:t>Touschek lifetime as a polarimeter</a:t>
            </a:r>
            <a:endParaRPr lang="en-US" altLang="zh-CN" sz="1600"/>
          </a:p>
          <a:p>
            <a:pPr>
              <a:lnSpc>
                <a:spcPct val="120000"/>
              </a:lnSpc>
            </a:pPr>
            <a:r>
              <a:rPr lang="en-US" altLang="zh-CN" sz="2000"/>
              <a:t>Vertical emittance has nontrivial influence over measurement sensitivity, overlooked by previous studies</a:t>
            </a:r>
          </a:p>
          <a:p>
            <a:pPr>
              <a:lnSpc>
                <a:spcPct val="120000"/>
              </a:lnSpc>
            </a:pPr>
            <a:r>
              <a:rPr lang="en-US" altLang="zh-CN" sz="2000"/>
              <a:t>Code modification submitted to Bmad authors</a:t>
            </a:r>
          </a:p>
          <a:p>
            <a:pPr lvl="1"/>
            <a:endParaRPr lang="en-US" sz="2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D9C8FD-379E-0E06-A135-6CB90E389884}"/>
              </a:ext>
            </a:extLst>
          </p:cNvPr>
          <p:cNvSpPr txBox="1"/>
          <p:nvPr/>
        </p:nvSpPr>
        <p:spPr>
          <a:xfrm>
            <a:off x="554234" y="6016337"/>
            <a:ext cx="98622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spcBef>
                <a:spcPct val="20000"/>
              </a:spcBef>
            </a:pP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Hongjin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Fu, Zhe Duan and Jiuqing Wang,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analytical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formula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Touschek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lifetime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polarized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electron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beam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electron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storage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rings,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Phys.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Rev.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Accel.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Beams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27,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124401</a:t>
            </a:r>
            <a:r>
              <a:rPr lang="zh-CN" altLang="en-US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249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(2024)</a:t>
            </a:r>
          </a:p>
        </p:txBody>
      </p:sp>
    </p:spTree>
    <p:extLst>
      <p:ext uri="{BB962C8B-B14F-4D97-AF65-F5344CB8AC3E}">
        <p14:creationId xmlns:p14="http://schemas.microsoft.com/office/powerpoint/2010/main" val="157133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BB3897-D4A8-29D8-FC97-7D309FE94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259" y="1075844"/>
            <a:ext cx="6540187" cy="225521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altLang="zh-CN" sz="2600"/>
              <a:t>Convert</a:t>
            </a:r>
            <a:r>
              <a:rPr lang="zh-CN" altLang="en-US" sz="2600"/>
              <a:t> </a:t>
            </a:r>
            <a:r>
              <a:rPr lang="en-US" altLang="zh-CN" sz="2600"/>
              <a:t>a</a:t>
            </a:r>
            <a:r>
              <a:rPr lang="zh-CN" altLang="en-US" sz="2600"/>
              <a:t> </a:t>
            </a:r>
            <a:r>
              <a:rPr lang="en-US" altLang="zh-CN" sz="2600"/>
              <a:t>HV</a:t>
            </a:r>
            <a:r>
              <a:rPr lang="zh-CN" altLang="en-US" sz="2600"/>
              <a:t> </a:t>
            </a:r>
            <a:r>
              <a:rPr lang="en-US" altLang="zh-CN" sz="2600"/>
              <a:t>DC</a:t>
            </a:r>
            <a:r>
              <a:rPr lang="zh-CN" altLang="en-US" sz="2600"/>
              <a:t> </a:t>
            </a:r>
            <a:r>
              <a:rPr lang="en-US" altLang="zh-CN" sz="2600"/>
              <a:t>gun</a:t>
            </a:r>
            <a:r>
              <a:rPr lang="zh-CN" altLang="en-US" sz="2600"/>
              <a:t> </a:t>
            </a:r>
            <a:r>
              <a:rPr lang="en-US" altLang="zh-CN" sz="2600"/>
              <a:t>to</a:t>
            </a:r>
            <a:r>
              <a:rPr lang="zh-CN" altLang="en-US" sz="2600"/>
              <a:t> </a:t>
            </a:r>
            <a:r>
              <a:rPr lang="en-US" altLang="zh-CN" sz="2600"/>
              <a:t>a</a:t>
            </a:r>
            <a:r>
              <a:rPr lang="zh-CN" altLang="en-US" sz="2600"/>
              <a:t> </a:t>
            </a:r>
            <a:r>
              <a:rPr lang="en-US" altLang="zh-CN" sz="2600"/>
              <a:t>polarized</a:t>
            </a:r>
            <a:r>
              <a:rPr lang="zh-CN" altLang="en-US" sz="2600"/>
              <a:t> </a:t>
            </a:r>
            <a:r>
              <a:rPr lang="en-US" altLang="zh-CN" sz="2600"/>
              <a:t>electron</a:t>
            </a:r>
            <a:r>
              <a:rPr lang="zh-CN" altLang="en-US" sz="2600"/>
              <a:t> </a:t>
            </a:r>
            <a:r>
              <a:rPr lang="en-US" altLang="zh-CN" sz="2600"/>
              <a:t>source</a:t>
            </a:r>
          </a:p>
          <a:p>
            <a:pPr lvl="1"/>
            <a:r>
              <a:rPr lang="en-US" altLang="zh-CN" sz="2600"/>
              <a:t>Domestic</a:t>
            </a:r>
            <a:r>
              <a:rPr lang="zh-CN" altLang="en-US" sz="2600"/>
              <a:t> </a:t>
            </a:r>
            <a:r>
              <a:rPr lang="en-US" altLang="zh-CN" sz="2600"/>
              <a:t>R&amp;D</a:t>
            </a:r>
            <a:r>
              <a:rPr lang="zh-CN" altLang="en-US" sz="2600"/>
              <a:t> </a:t>
            </a:r>
            <a:r>
              <a:rPr lang="en-US" altLang="zh-CN" sz="2600"/>
              <a:t>on</a:t>
            </a:r>
            <a:r>
              <a:rPr lang="zh-CN" altLang="en-US" sz="2600"/>
              <a:t> </a:t>
            </a:r>
            <a:r>
              <a:rPr lang="en-US" altLang="zh-CN" sz="2600"/>
              <a:t>superlattice</a:t>
            </a:r>
            <a:r>
              <a:rPr lang="zh-CN" altLang="en-US" sz="2600"/>
              <a:t> </a:t>
            </a:r>
            <a:r>
              <a:rPr lang="en-US" altLang="zh-CN" sz="2600"/>
              <a:t>GaAs</a:t>
            </a:r>
            <a:r>
              <a:rPr lang="zh-CN" altLang="en-US" sz="2600"/>
              <a:t> </a:t>
            </a:r>
            <a:r>
              <a:rPr lang="en-US" altLang="zh-CN" sz="2600"/>
              <a:t>cathode,</a:t>
            </a:r>
            <a:r>
              <a:rPr lang="zh-CN" altLang="en-US" sz="2600"/>
              <a:t> </a:t>
            </a:r>
            <a:r>
              <a:rPr lang="en-US" altLang="zh-CN" sz="2600"/>
              <a:t>goal:</a:t>
            </a:r>
            <a:r>
              <a:rPr lang="zh-CN" altLang="en-US" sz="2600"/>
              <a:t>  </a:t>
            </a:r>
            <a:r>
              <a:rPr lang="en-US" altLang="zh-CN" sz="2600"/>
              <a:t>polarization</a:t>
            </a:r>
            <a:r>
              <a:rPr lang="zh-CN" altLang="en-US" sz="2600"/>
              <a:t> </a:t>
            </a:r>
            <a:r>
              <a:rPr lang="en-US" altLang="zh-CN" sz="2600"/>
              <a:t>&gt;</a:t>
            </a:r>
            <a:r>
              <a:rPr lang="zh-CN" altLang="en-US" sz="2600"/>
              <a:t> </a:t>
            </a:r>
            <a:r>
              <a:rPr lang="en-US" altLang="zh-CN" sz="2600"/>
              <a:t>85%,</a:t>
            </a:r>
            <a:r>
              <a:rPr lang="zh-CN" altLang="en-US" sz="2600"/>
              <a:t> </a:t>
            </a:r>
            <a:r>
              <a:rPr lang="en-US" altLang="zh-CN" sz="2600"/>
              <a:t>QE</a:t>
            </a:r>
            <a:r>
              <a:rPr lang="zh-CN" altLang="en-US" sz="2600"/>
              <a:t> </a:t>
            </a:r>
            <a:r>
              <a:rPr lang="en-US" altLang="zh-CN" sz="2600"/>
              <a:t>&gt;</a:t>
            </a:r>
            <a:r>
              <a:rPr lang="zh-CN" altLang="en-US" sz="2600"/>
              <a:t> </a:t>
            </a:r>
            <a:r>
              <a:rPr lang="en-US" altLang="zh-CN" sz="2600"/>
              <a:t>0.8%,</a:t>
            </a:r>
            <a:r>
              <a:rPr lang="zh-CN" altLang="en-US" sz="2600"/>
              <a:t> </a:t>
            </a:r>
            <a:r>
              <a:rPr lang="en-US" altLang="zh-CN" sz="2600"/>
              <a:t>in</a:t>
            </a:r>
            <a:r>
              <a:rPr lang="zh-CN" altLang="en-US" sz="2600"/>
              <a:t> </a:t>
            </a:r>
            <a:r>
              <a:rPr lang="en-US" altLang="zh-CN" sz="2600"/>
              <a:t>collaboration</a:t>
            </a:r>
            <a:r>
              <a:rPr lang="zh-CN" altLang="en-US" sz="2600"/>
              <a:t> </a:t>
            </a:r>
            <a:r>
              <a:rPr lang="en-US" altLang="zh-CN" sz="2600"/>
              <a:t>w/</a:t>
            </a:r>
            <a:r>
              <a:rPr lang="zh-CN" altLang="en-US" sz="2600"/>
              <a:t> </a:t>
            </a:r>
            <a:r>
              <a:rPr lang="en-US" altLang="zh-CN" sz="2600"/>
              <a:t>Acken,</a:t>
            </a:r>
            <a:r>
              <a:rPr lang="zh-CN" altLang="en-US" sz="2600"/>
              <a:t> </a:t>
            </a:r>
            <a:r>
              <a:rPr lang="en-US" altLang="zh-CN" sz="2600"/>
              <a:t>Wei</a:t>
            </a:r>
            <a:r>
              <a:rPr lang="zh-CN" altLang="en-US" sz="2600"/>
              <a:t> </a:t>
            </a:r>
            <a:r>
              <a:rPr lang="en-US" altLang="zh-CN" sz="2600"/>
              <a:t>Liu</a:t>
            </a:r>
            <a:r>
              <a:rPr lang="zh-CN" altLang="en-US" sz="2600"/>
              <a:t> </a:t>
            </a:r>
            <a:r>
              <a:rPr lang="en-US" altLang="zh-CN" sz="2600"/>
              <a:t>(CQU)</a:t>
            </a:r>
          </a:p>
          <a:p>
            <a:pPr lvl="1"/>
            <a:r>
              <a:rPr lang="en-US" altLang="zh-CN" sz="2600"/>
              <a:t>Design of</a:t>
            </a:r>
            <a:r>
              <a:rPr lang="zh-CN" altLang="en-US" sz="2600"/>
              <a:t> </a:t>
            </a:r>
            <a:r>
              <a:rPr lang="en-US" altLang="zh-CN" sz="2600"/>
              <a:t>Wien</a:t>
            </a:r>
            <a:r>
              <a:rPr lang="zh-CN" altLang="en-US" sz="2600"/>
              <a:t> </a:t>
            </a:r>
            <a:r>
              <a:rPr lang="en-US" altLang="zh-CN" sz="2600"/>
              <a:t>filter</a:t>
            </a:r>
            <a:r>
              <a:rPr lang="zh-CN" altLang="en-US" sz="2600"/>
              <a:t> </a:t>
            </a:r>
            <a:r>
              <a:rPr lang="en-US" altLang="zh-CN" sz="2600"/>
              <a:t>&amp;</a:t>
            </a:r>
            <a:r>
              <a:rPr lang="zh-CN" altLang="en-US" sz="2600"/>
              <a:t> </a:t>
            </a:r>
            <a:r>
              <a:rPr lang="en-US" altLang="zh-CN" sz="2600"/>
              <a:t>Mott</a:t>
            </a:r>
            <a:r>
              <a:rPr lang="zh-CN" altLang="en-US" sz="2600"/>
              <a:t> </a:t>
            </a:r>
            <a:r>
              <a:rPr lang="en-US" altLang="zh-CN" sz="2600"/>
              <a:t>polarimeter</a:t>
            </a:r>
            <a:r>
              <a:rPr lang="zh-CN" altLang="en-US" sz="2600"/>
              <a:t> </a:t>
            </a:r>
            <a:r>
              <a:rPr lang="en-US" altLang="zh-CN" sz="2600"/>
              <a:t>and</a:t>
            </a:r>
            <a:r>
              <a:rPr lang="zh-CN" altLang="en-US" sz="2600"/>
              <a:t> </a:t>
            </a:r>
            <a:r>
              <a:rPr lang="en-US" altLang="zh-CN" sz="2600"/>
              <a:t>the</a:t>
            </a:r>
            <a:r>
              <a:rPr lang="zh-CN" altLang="en-US" sz="2600"/>
              <a:t> </a:t>
            </a:r>
            <a:r>
              <a:rPr lang="en-US" altLang="zh-CN" sz="2600"/>
              <a:t>beamline</a:t>
            </a:r>
            <a:r>
              <a:rPr lang="zh-CN" altLang="en-US" sz="2600"/>
              <a:t> </a:t>
            </a:r>
            <a:r>
              <a:rPr lang="en-US" altLang="zh-CN" sz="2600"/>
              <a:t>modification,</a:t>
            </a:r>
            <a:r>
              <a:rPr lang="zh-CN" altLang="en-US" sz="2600"/>
              <a:t> </a:t>
            </a:r>
            <a:r>
              <a:rPr lang="en-US" altLang="zh-CN" sz="2600"/>
              <a:t>in</a:t>
            </a:r>
            <a:r>
              <a:rPr lang="zh-CN" altLang="en-US" sz="2600"/>
              <a:t> </a:t>
            </a:r>
            <a:r>
              <a:rPr lang="en-US" altLang="zh-CN" sz="2600"/>
              <a:t>collaboration</a:t>
            </a:r>
            <a:r>
              <a:rPr lang="zh-CN" altLang="en-US" sz="2600"/>
              <a:t> </a:t>
            </a:r>
            <a:r>
              <a:rPr lang="en-US" altLang="zh-CN" sz="2600"/>
              <a:t>with</a:t>
            </a:r>
            <a:r>
              <a:rPr lang="zh-CN" altLang="en-US" sz="2600"/>
              <a:t> </a:t>
            </a:r>
            <a:r>
              <a:rPr lang="en-US" altLang="zh-CN" sz="2600"/>
              <a:t>V.</a:t>
            </a:r>
            <a:r>
              <a:rPr lang="zh-CN" altLang="en-US" sz="2600"/>
              <a:t> </a:t>
            </a:r>
            <a:r>
              <a:rPr lang="en-US" altLang="zh-CN" sz="2600"/>
              <a:t>Tyukin</a:t>
            </a:r>
            <a:r>
              <a:rPr lang="zh-CN" altLang="en-US" sz="2600"/>
              <a:t> </a:t>
            </a:r>
            <a:r>
              <a:rPr lang="en-US" altLang="zh-CN" sz="2600"/>
              <a:t>(JGU-Mainz) supported by PIFI</a:t>
            </a:r>
          </a:p>
          <a:p>
            <a:pPr lvl="1"/>
            <a:r>
              <a:rPr lang="en-US" altLang="zh-CN" sz="2600"/>
              <a:t>Beam</a:t>
            </a:r>
            <a:r>
              <a:rPr lang="zh-CN" altLang="en-US" sz="2600"/>
              <a:t> </a:t>
            </a:r>
            <a:r>
              <a:rPr lang="en-US" altLang="zh-CN" sz="2600"/>
              <a:t>commissioning</a:t>
            </a:r>
            <a:r>
              <a:rPr lang="zh-CN" altLang="en-US" sz="2600"/>
              <a:t> </a:t>
            </a:r>
            <a:r>
              <a:rPr lang="en-US" altLang="zh-CN" sz="2600"/>
              <a:t>scheduled</a:t>
            </a:r>
            <a:r>
              <a:rPr lang="zh-CN" altLang="en-US" sz="2600"/>
              <a:t> </a:t>
            </a:r>
            <a:r>
              <a:rPr lang="en-US" altLang="zh-CN" sz="2600"/>
              <a:t>in</a:t>
            </a:r>
            <a:r>
              <a:rPr lang="zh-CN" altLang="en-US" sz="2600"/>
              <a:t> </a:t>
            </a:r>
            <a:r>
              <a:rPr lang="en-US" altLang="zh-CN" sz="2600"/>
              <a:t>2027</a:t>
            </a:r>
          </a:p>
          <a:p>
            <a:pPr lvl="1" algn="just"/>
            <a:endParaRPr lang="en-US" altLang="zh-CN"/>
          </a:p>
          <a:p>
            <a:pPr marL="457200" lvl="1" indent="0">
              <a:buNone/>
            </a:pP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DD13FA-39B0-CE92-8946-223CC4C9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A</a:t>
            </a:r>
            <a:r>
              <a:rPr lang="zh-CN" altLang="en-US"/>
              <a:t> </a:t>
            </a:r>
            <a:r>
              <a:rPr lang="en-US" altLang="zh-CN"/>
              <a:t>test</a:t>
            </a:r>
            <a:r>
              <a:rPr lang="zh-CN" altLang="en-US"/>
              <a:t> </a:t>
            </a:r>
            <a:r>
              <a:rPr lang="en-US" altLang="zh-CN"/>
              <a:t>facility</a:t>
            </a:r>
            <a:r>
              <a:rPr lang="zh-CN" altLang="en-US"/>
              <a:t> </a:t>
            </a:r>
            <a:r>
              <a:rPr lang="en-US" altLang="zh-CN"/>
              <a:t>for</a:t>
            </a:r>
            <a:r>
              <a:rPr lang="zh-CN" altLang="en-US"/>
              <a:t> </a:t>
            </a:r>
            <a:r>
              <a:rPr lang="en-US" altLang="zh-CN"/>
              <a:t>polarized</a:t>
            </a:r>
            <a:r>
              <a:rPr lang="zh-CN" altLang="en-US"/>
              <a:t> </a:t>
            </a:r>
            <a:r>
              <a:rPr lang="en-US" altLang="zh-CN"/>
              <a:t>electron</a:t>
            </a:r>
            <a:r>
              <a:rPr lang="zh-CN" altLang="en-US"/>
              <a:t> </a:t>
            </a:r>
            <a:r>
              <a:rPr lang="en-US" altLang="zh-CN"/>
              <a:t>source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0F435-8CB1-8410-CF8E-254164C31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0296" y="6441955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052CB-B358-BDA3-6A39-458B09790BC0}"/>
              </a:ext>
            </a:extLst>
          </p:cNvPr>
          <p:cNvSpPr txBox="1"/>
          <p:nvPr/>
        </p:nvSpPr>
        <p:spPr>
          <a:xfrm>
            <a:off x="163259" y="3531631"/>
            <a:ext cx="3844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500kV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photocathode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DC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gun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@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PAPS</a:t>
            </a:r>
            <a:endParaRPr lang="en-US">
              <a:solidFill>
                <a:srgbClr val="0000FF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A2F879-59A0-C263-D4F5-3789533AD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542" y="1291617"/>
            <a:ext cx="2835496" cy="22552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2298CE-F659-38D6-4584-E0BCCA4D7C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519" y="3931795"/>
            <a:ext cx="4122612" cy="24462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43226A6-12F1-1FEF-91FD-268385B9B164}"/>
              </a:ext>
            </a:extLst>
          </p:cNvPr>
          <p:cNvSpPr txBox="1"/>
          <p:nvPr/>
        </p:nvSpPr>
        <p:spPr>
          <a:xfrm>
            <a:off x="349183" y="6412500"/>
            <a:ext cx="7684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highlight>
                  <a:srgbClr val="00FF00"/>
                </a:highlight>
              </a:rPr>
              <a:t>Li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Xiaoping,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Liu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Wei,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Meng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Cai,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Wang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Jianli,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Wang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Haijing,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Liu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Jindong,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Liang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Zhijun,</a:t>
            </a:r>
            <a:r>
              <a:rPr lang="zh-CN" altLang="en-US" sz="1400">
                <a:highlight>
                  <a:srgbClr val="00FF00"/>
                </a:highlight>
              </a:rPr>
              <a:t>  </a:t>
            </a:r>
            <a:r>
              <a:rPr lang="en-US" altLang="zh-CN" sz="1400">
                <a:highlight>
                  <a:srgbClr val="00FF00"/>
                </a:highlight>
              </a:rPr>
              <a:t>Zhang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Shu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etc</a:t>
            </a:r>
            <a:endParaRPr lang="en-US" sz="1400">
              <a:highlight>
                <a:srgbClr val="00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87D069-C672-42B3-4129-60CE6CBF6787}"/>
              </a:ext>
            </a:extLst>
          </p:cNvPr>
          <p:cNvSpPr txBox="1"/>
          <p:nvPr/>
        </p:nvSpPr>
        <p:spPr>
          <a:xfrm>
            <a:off x="5880470" y="4251538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0000FF"/>
                </a:solidFill>
              </a:rPr>
              <a:t>Wien filter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0AA7C7-EA61-067E-2A4A-2BB55BB5A813}"/>
              </a:ext>
            </a:extLst>
          </p:cNvPr>
          <p:cNvSpPr txBox="1"/>
          <p:nvPr/>
        </p:nvSpPr>
        <p:spPr>
          <a:xfrm>
            <a:off x="6816574" y="5802617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0000FF"/>
                </a:solidFill>
              </a:rPr>
              <a:t>Mott polarimeter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F2AE60C-BA8A-0A57-6B2F-4EB4CB2093F9}"/>
              </a:ext>
            </a:extLst>
          </p:cNvPr>
          <p:cNvCxnSpPr/>
          <p:nvPr/>
        </p:nvCxnSpPr>
        <p:spPr>
          <a:xfrm flipH="1">
            <a:off x="6366766" y="4590092"/>
            <a:ext cx="161776" cy="385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B548FB3-9604-4DE3-11B0-9F5F9ACCDCB6}"/>
              </a:ext>
            </a:extLst>
          </p:cNvPr>
          <p:cNvCxnSpPr>
            <a:cxnSpLocks/>
          </p:cNvCxnSpPr>
          <p:nvPr/>
        </p:nvCxnSpPr>
        <p:spPr>
          <a:xfrm flipV="1">
            <a:off x="7252814" y="5585956"/>
            <a:ext cx="0" cy="282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29BB92C1-0E57-E76B-BC89-9828CEEEBA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39" y="3834400"/>
            <a:ext cx="3390900" cy="2578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AD466AE-AC72-7037-4089-CCDECA8A24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194" y="3947872"/>
            <a:ext cx="2088232" cy="170325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F4FDFFE-5050-70F0-4914-F1D6EC075C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5572" y="4137758"/>
            <a:ext cx="1299639" cy="2336429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0454A7E-6CF7-3075-AF43-97788F38C1C4}"/>
              </a:ext>
            </a:extLst>
          </p:cNvPr>
          <p:cNvCxnSpPr>
            <a:cxnSpLocks/>
          </p:cNvCxnSpPr>
          <p:nvPr/>
        </p:nvCxnSpPr>
        <p:spPr>
          <a:xfrm>
            <a:off x="6978194" y="4438778"/>
            <a:ext cx="11345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07B1387-C490-B706-B61D-1A6A8C1617FD}"/>
              </a:ext>
            </a:extLst>
          </p:cNvPr>
          <p:cNvCxnSpPr>
            <a:cxnSpLocks/>
          </p:cNvCxnSpPr>
          <p:nvPr/>
        </p:nvCxnSpPr>
        <p:spPr>
          <a:xfrm>
            <a:off x="7990921" y="6095004"/>
            <a:ext cx="26415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B9BB53C8-A4FE-CBFB-D0A5-26986E0724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376" y="1256647"/>
            <a:ext cx="2577164" cy="244626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B96C555-1618-B6CB-0FD3-6ECFDA10DDF3}"/>
              </a:ext>
            </a:extLst>
          </p:cNvPr>
          <p:cNvSpPr txBox="1"/>
          <p:nvPr/>
        </p:nvSpPr>
        <p:spPr>
          <a:xfrm>
            <a:off x="9587378" y="2844920"/>
            <a:ext cx="18570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0000FF"/>
                </a:solidFill>
              </a:rPr>
              <a:t>Platform</a:t>
            </a:r>
            <a:r>
              <a:rPr lang="zh-CN" altLang="en-US" sz="1600">
                <a:solidFill>
                  <a:srgbClr val="0000FF"/>
                </a:solidFill>
              </a:rPr>
              <a:t> </a:t>
            </a:r>
            <a:r>
              <a:rPr lang="en-US" altLang="zh-CN" sz="1600">
                <a:solidFill>
                  <a:srgbClr val="0000FF"/>
                </a:solidFill>
              </a:rPr>
              <a:t>for</a:t>
            </a:r>
            <a:r>
              <a:rPr lang="zh-CN" altLang="en-US" sz="1600">
                <a:solidFill>
                  <a:srgbClr val="0000FF"/>
                </a:solidFill>
              </a:rPr>
              <a:t> </a:t>
            </a:r>
            <a:r>
              <a:rPr lang="en-US" altLang="zh-CN" sz="1600">
                <a:solidFill>
                  <a:srgbClr val="0000FF"/>
                </a:solidFill>
              </a:rPr>
              <a:t>cathode</a:t>
            </a:r>
            <a:r>
              <a:rPr lang="zh-CN" altLang="en-US" sz="1600">
                <a:solidFill>
                  <a:srgbClr val="0000FF"/>
                </a:solidFill>
              </a:rPr>
              <a:t> </a:t>
            </a:r>
            <a:r>
              <a:rPr lang="en-US" altLang="zh-CN" sz="1600">
                <a:solidFill>
                  <a:srgbClr val="0000FF"/>
                </a:solidFill>
              </a:rPr>
              <a:t>test:</a:t>
            </a:r>
          </a:p>
          <a:p>
            <a:r>
              <a:rPr lang="en-US" altLang="zh-CN" sz="1600">
                <a:solidFill>
                  <a:srgbClr val="0000FF"/>
                </a:solidFill>
              </a:rPr>
              <a:t>ESP</a:t>
            </a:r>
            <a:r>
              <a:rPr lang="zh-CN" altLang="en-US" sz="1600">
                <a:solidFill>
                  <a:srgbClr val="0000FF"/>
                </a:solidFill>
              </a:rPr>
              <a:t> </a:t>
            </a:r>
            <a:r>
              <a:rPr lang="en-US" altLang="zh-CN" sz="1600">
                <a:solidFill>
                  <a:srgbClr val="0000FF"/>
                </a:solidFill>
              </a:rPr>
              <a:t>&amp;</a:t>
            </a:r>
            <a:r>
              <a:rPr lang="zh-CN" altLang="en-US" sz="1600">
                <a:solidFill>
                  <a:srgbClr val="0000FF"/>
                </a:solidFill>
              </a:rPr>
              <a:t> </a:t>
            </a:r>
            <a:r>
              <a:rPr lang="en-US" altLang="zh-CN" sz="1600">
                <a:solidFill>
                  <a:srgbClr val="0000FF"/>
                </a:solidFill>
              </a:rPr>
              <a:t>QE</a:t>
            </a:r>
            <a:endParaRPr lang="en-US" sz="16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70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E6C253-5C70-76AE-C7E9-43C9EE433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B</a:t>
            </a:r>
            <a:r>
              <a:rPr lang="en-US" dirty="0"/>
              <a:t>eam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studies</a:t>
            </a:r>
            <a:endParaRPr lang="en-US" dirty="0"/>
          </a:p>
          <a:p>
            <a:r>
              <a:rPr lang="en-US" altLang="zh-CN" dirty="0"/>
              <a:t>R&amp;D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Engineering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r>
              <a:rPr lang="zh-CN" altLang="en-US" dirty="0"/>
              <a:t> </a:t>
            </a:r>
            <a:r>
              <a:rPr lang="en-US" altLang="zh-CN" dirty="0"/>
              <a:t>Phase</a:t>
            </a:r>
          </a:p>
          <a:p>
            <a:pPr>
              <a:spcBef>
                <a:spcPts val="600"/>
              </a:spcBef>
            </a:pPr>
            <a:r>
              <a:rPr lang="en-US" altLang="zh-CN" dirty="0"/>
              <a:t>Summary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D736B7-B758-C2F6-2F83-1F5F011EB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7AEA1E-854D-A152-DD1E-2B96DDC9A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296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9610" y="153931"/>
            <a:ext cx="10763325" cy="725470"/>
          </a:xfrm>
        </p:spPr>
        <p:txBody>
          <a:bodyPr/>
          <a:lstStyle/>
          <a:p>
            <a:r>
              <a:rPr lang="en-US" altLang="zh-CN"/>
              <a:t>YBCO</a:t>
            </a:r>
            <a:r>
              <a:rPr lang="zh-CN" altLang="en-US"/>
              <a:t> </a:t>
            </a:r>
            <a:r>
              <a:rPr lang="en-US" altLang="zh-CN"/>
              <a:t>Superconducting</a:t>
            </a:r>
            <a:r>
              <a:rPr lang="zh-CN" altLang="en-US"/>
              <a:t> </a:t>
            </a:r>
            <a:r>
              <a:rPr lang="en-US" altLang="zh-CN"/>
              <a:t>solenoid</a:t>
            </a:r>
            <a:r>
              <a:rPr lang="zh-CN" altLang="en-US"/>
              <a:t> </a:t>
            </a:r>
            <a:r>
              <a:rPr lang="en-US" altLang="zh-CN"/>
              <a:t>spin rotator R&amp;D</a:t>
            </a: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55705" y="4849587"/>
            <a:ext cx="4958488" cy="1092813"/>
            <a:chOff x="9406" y="2068"/>
            <a:chExt cx="9278" cy="27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988" y="-1514"/>
              <a:ext cx="2114" cy="9279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9644" y="3642"/>
              <a:ext cx="9040" cy="1139"/>
              <a:chOff x="9644" y="3642"/>
              <a:chExt cx="9040" cy="1139"/>
            </a:xfrm>
          </p:grpSpPr>
          <p:sp>
            <p:nvSpPr>
              <p:cNvPr id="7" name="左大括号 6"/>
              <p:cNvSpPr/>
              <p:nvPr/>
            </p:nvSpPr>
            <p:spPr>
              <a:xfrm rot="16200000">
                <a:off x="14116" y="446"/>
                <a:ext cx="278" cy="6670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左大括号 7"/>
              <p:cNvSpPr/>
              <p:nvPr/>
            </p:nvSpPr>
            <p:spPr>
              <a:xfrm rot="16200000">
                <a:off x="10410" y="3307"/>
                <a:ext cx="175" cy="845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左大括号 8"/>
              <p:cNvSpPr/>
              <p:nvPr/>
            </p:nvSpPr>
            <p:spPr>
              <a:xfrm rot="16200000">
                <a:off x="17925" y="3307"/>
                <a:ext cx="175" cy="845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13086" y="4057"/>
                <a:ext cx="2390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80 Double-winding</a:t>
                </a:r>
                <a:r>
                  <a:rPr lang="zh-CN" altLang="en-US" sz="1200"/>
                  <a:t>（</a:t>
                </a:r>
                <a:r>
                  <a:rPr lang="en-US" altLang="zh-CN" sz="1200"/>
                  <a:t>4.8mm</a:t>
                </a:r>
                <a:r>
                  <a:rPr lang="zh-CN" altLang="en-US" sz="1200"/>
                  <a:t>宽）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9644" y="4052"/>
                <a:ext cx="2309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10 Double-winding</a:t>
                </a:r>
                <a:r>
                  <a:rPr lang="zh-CN" altLang="en-US" sz="1200"/>
                  <a:t>（</a:t>
                </a:r>
                <a:r>
                  <a:rPr lang="en-US" altLang="zh-CN" sz="1200"/>
                  <a:t>12mm</a:t>
                </a:r>
                <a:r>
                  <a:rPr lang="zh-CN" altLang="en-US" sz="1200"/>
                  <a:t>宽）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6376" y="4057"/>
                <a:ext cx="2309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10 Double-winding</a:t>
                </a:r>
                <a:r>
                  <a:rPr lang="zh-CN" altLang="en-US" sz="1200"/>
                  <a:t>（</a:t>
                </a:r>
                <a:r>
                  <a:rPr lang="en-US" altLang="zh-CN" sz="1200"/>
                  <a:t>12mm</a:t>
                </a:r>
                <a:r>
                  <a:rPr lang="zh-CN" altLang="en-US" sz="1200"/>
                  <a:t>宽）</a:t>
                </a:r>
              </a:p>
            </p:txBody>
          </p:sp>
        </p:grpSp>
      </p:grpSp>
      <p:sp>
        <p:nvSpPr>
          <p:cNvPr id="14" name="文本框 13"/>
          <p:cNvSpPr txBox="1"/>
          <p:nvPr/>
        </p:nvSpPr>
        <p:spPr>
          <a:xfrm>
            <a:off x="9141473" y="1414887"/>
            <a:ext cx="2982275" cy="2031325"/>
          </a:xfrm>
          <a:prstGeom prst="rect">
            <a:avLst/>
          </a:prstGeom>
          <a:noFill/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/>
              <a:t>Design</a:t>
            </a:r>
            <a:r>
              <a:rPr lang="zh-CN" altLang="en-US"/>
              <a:t> </a:t>
            </a:r>
            <a:r>
              <a:rPr lang="en-US" altLang="zh-CN"/>
              <a:t>specs</a:t>
            </a:r>
            <a:r>
              <a:rPr lang="zh-CN" altLang="en-US"/>
              <a:t>：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/>
              <a:t>Peak field:   12 T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/>
              <a:t>Integral</a:t>
            </a:r>
            <a:r>
              <a:rPr lang="zh-CN" altLang="en-US"/>
              <a:t> </a:t>
            </a:r>
            <a:r>
              <a:rPr lang="en-US" altLang="zh-CN"/>
              <a:t>field</a:t>
            </a:r>
            <a:r>
              <a:rPr lang="zh-CN" altLang="en-US"/>
              <a:t>：</a:t>
            </a:r>
            <a:r>
              <a:rPr lang="en-US" altLang="zh-CN"/>
              <a:t>10.26T.m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/>
              <a:t>Length</a:t>
            </a:r>
            <a:r>
              <a:rPr lang="zh-CN" altLang="en-US"/>
              <a:t>：</a:t>
            </a:r>
            <a:r>
              <a:rPr lang="en-US" altLang="zh-CN"/>
              <a:t>1.018m</a:t>
            </a:r>
            <a:endParaRPr lang="zh-CN" altLang="en-US"/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/>
              <a:t>Working</a:t>
            </a:r>
            <a:r>
              <a:rPr lang="zh-CN" altLang="en-US"/>
              <a:t> </a:t>
            </a:r>
            <a:r>
              <a:rPr lang="en-US" altLang="zh-CN"/>
              <a:t>current</a:t>
            </a:r>
            <a:r>
              <a:rPr lang="zh-CN" altLang="en-US"/>
              <a:t>：</a:t>
            </a:r>
            <a:r>
              <a:rPr lang="en-US" altLang="zh-CN"/>
              <a:t>300A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/>
              <a:t>Coil</a:t>
            </a:r>
            <a:r>
              <a:rPr lang="zh-CN" altLang="en-US"/>
              <a:t> </a:t>
            </a:r>
            <a:r>
              <a:rPr lang="en-US" altLang="zh-CN"/>
              <a:t>aperture</a:t>
            </a:r>
            <a:r>
              <a:rPr lang="zh-CN" altLang="en-US"/>
              <a:t>：</a:t>
            </a:r>
            <a:r>
              <a:rPr lang="en-US" altLang="zh-CN"/>
              <a:t>140mm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/>
              <a:t>magnet</a:t>
            </a:r>
            <a:r>
              <a:rPr lang="zh-CN" altLang="en-US"/>
              <a:t> </a:t>
            </a:r>
            <a:r>
              <a:rPr lang="en-US" altLang="zh-CN"/>
              <a:t>aperture</a:t>
            </a:r>
            <a:r>
              <a:rPr lang="zh-CN" altLang="en-US"/>
              <a:t> </a:t>
            </a:r>
            <a:r>
              <a:rPr lang="en-US" altLang="zh-CN"/>
              <a:t>&gt;</a:t>
            </a:r>
            <a:r>
              <a:rPr lang="zh-CN" altLang="en-US"/>
              <a:t> </a:t>
            </a:r>
            <a:r>
              <a:rPr lang="en-US" altLang="zh-CN"/>
              <a:t>64mm</a:t>
            </a:r>
          </a:p>
        </p:txBody>
      </p:sp>
      <p:grpSp>
        <p:nvGrpSpPr>
          <p:cNvPr id="16" name="组合 24">
            <a:extLst>
              <a:ext uri="{FF2B5EF4-FFF2-40B4-BE49-F238E27FC236}">
                <a16:creationId xmlns:a16="http://schemas.microsoft.com/office/drawing/2014/main" id="{A4D2AB67-8679-E130-AFCA-3211EB03CDA6}"/>
              </a:ext>
            </a:extLst>
          </p:cNvPr>
          <p:cNvGrpSpPr/>
          <p:nvPr/>
        </p:nvGrpSpPr>
        <p:grpSpPr>
          <a:xfrm>
            <a:off x="4144588" y="1142176"/>
            <a:ext cx="4897615" cy="2731839"/>
            <a:chOff x="7088563" y="1184410"/>
            <a:chExt cx="4897615" cy="2731839"/>
          </a:xfrm>
        </p:grpSpPr>
        <p:pic>
          <p:nvPicPr>
            <p:cNvPr id="22" name="图片 5">
              <a:extLst>
                <a:ext uri="{FF2B5EF4-FFF2-40B4-BE49-F238E27FC236}">
                  <a16:creationId xmlns:a16="http://schemas.microsoft.com/office/drawing/2014/main" id="{6D95D353-6404-7EE5-8769-C047AE816B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88563" y="1184410"/>
              <a:ext cx="4897615" cy="2731839"/>
            </a:xfrm>
            <a:prstGeom prst="rect">
              <a:avLst/>
            </a:prstGeom>
          </p:spPr>
        </p:pic>
        <p:grpSp>
          <p:nvGrpSpPr>
            <p:cNvPr id="23" name="组合 17">
              <a:extLst>
                <a:ext uri="{FF2B5EF4-FFF2-40B4-BE49-F238E27FC236}">
                  <a16:creationId xmlns:a16="http://schemas.microsoft.com/office/drawing/2014/main" id="{14FC5DA2-B219-F5F6-9388-F1BB490878C7}"/>
                </a:ext>
              </a:extLst>
            </p:cNvPr>
            <p:cNvGrpSpPr/>
            <p:nvPr/>
          </p:nvGrpSpPr>
          <p:grpSpPr>
            <a:xfrm>
              <a:off x="8184232" y="1646733"/>
              <a:ext cx="2399502" cy="999622"/>
              <a:chOff x="7961707" y="3751921"/>
              <a:chExt cx="2587370" cy="1121015"/>
            </a:xfrm>
          </p:grpSpPr>
          <p:cxnSp>
            <p:nvCxnSpPr>
              <p:cNvPr id="25" name="直接连接符 8">
                <a:extLst>
                  <a:ext uri="{FF2B5EF4-FFF2-40B4-BE49-F238E27FC236}">
                    <a16:creationId xmlns:a16="http://schemas.microsoft.com/office/drawing/2014/main" id="{BDB56018-37EC-F613-E944-B97594B84293}"/>
                  </a:ext>
                </a:extLst>
              </p:cNvPr>
              <p:cNvCxnSpPr/>
              <p:nvPr/>
            </p:nvCxnSpPr>
            <p:spPr>
              <a:xfrm>
                <a:off x="7961707" y="3751921"/>
                <a:ext cx="648072" cy="2160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10">
                <a:extLst>
                  <a:ext uri="{FF2B5EF4-FFF2-40B4-BE49-F238E27FC236}">
                    <a16:creationId xmlns:a16="http://schemas.microsoft.com/office/drawing/2014/main" id="{4545A6F5-B567-FFCD-4F69-93BA3F833655}"/>
                  </a:ext>
                </a:extLst>
              </p:cNvPr>
              <p:cNvCxnSpPr/>
              <p:nvPr/>
            </p:nvCxnSpPr>
            <p:spPr>
              <a:xfrm flipH="1">
                <a:off x="10060796" y="3751921"/>
                <a:ext cx="488281" cy="2160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圆角矩形 11">
                <a:extLst>
                  <a:ext uri="{FF2B5EF4-FFF2-40B4-BE49-F238E27FC236}">
                    <a16:creationId xmlns:a16="http://schemas.microsoft.com/office/drawing/2014/main" id="{BC98C46B-4DE8-7E0F-28CC-11B4C25DDD5C}"/>
                  </a:ext>
                </a:extLst>
              </p:cNvPr>
              <p:cNvSpPr/>
              <p:nvPr/>
            </p:nvSpPr>
            <p:spPr>
              <a:xfrm>
                <a:off x="8645394" y="3821617"/>
                <a:ext cx="1447503" cy="33505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err="1">
                    <a:solidFill>
                      <a:schemeClr val="tx1"/>
                    </a:solidFill>
                  </a:rPr>
                  <a:t>Cryo</a:t>
                </a:r>
                <a:r>
                  <a:rPr lang="en-US" altLang="zh-CN" dirty="0">
                    <a:solidFill>
                      <a:schemeClr val="tx1"/>
                    </a:solidFill>
                  </a:rPr>
                  <a:t>-cooler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圆角矩形 14">
                <a:extLst>
                  <a:ext uri="{FF2B5EF4-FFF2-40B4-BE49-F238E27FC236}">
                    <a16:creationId xmlns:a16="http://schemas.microsoft.com/office/drawing/2014/main" id="{301DA0AA-EF79-ED74-B723-7CAD7B225BA9}"/>
                  </a:ext>
                </a:extLst>
              </p:cNvPr>
              <p:cNvSpPr/>
              <p:nvPr/>
            </p:nvSpPr>
            <p:spPr>
              <a:xfrm>
                <a:off x="8724687" y="4335266"/>
                <a:ext cx="1748026" cy="33505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Vacuum Dewar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9" name="直接连接符 15">
                <a:extLst>
                  <a:ext uri="{FF2B5EF4-FFF2-40B4-BE49-F238E27FC236}">
                    <a16:creationId xmlns:a16="http://schemas.microsoft.com/office/drawing/2014/main" id="{6BB51160-11C2-816B-13E8-EA74075AFC43}"/>
                  </a:ext>
                </a:extLst>
              </p:cNvPr>
              <p:cNvCxnSpPr/>
              <p:nvPr/>
            </p:nvCxnSpPr>
            <p:spPr>
              <a:xfrm flipH="1">
                <a:off x="8400256" y="4656912"/>
                <a:ext cx="488281" cy="2160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圆角矩形 18">
              <a:extLst>
                <a:ext uri="{FF2B5EF4-FFF2-40B4-BE49-F238E27FC236}">
                  <a16:creationId xmlns:a16="http://schemas.microsoft.com/office/drawing/2014/main" id="{61B12201-A528-7702-494B-EDD778D5732D}"/>
                </a:ext>
              </a:extLst>
            </p:cNvPr>
            <p:cNvSpPr/>
            <p:nvPr/>
          </p:nvSpPr>
          <p:spPr>
            <a:xfrm>
              <a:off x="8932078" y="2897267"/>
              <a:ext cx="1342400" cy="29877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tx1"/>
                  </a:solidFill>
                </a:rPr>
                <a:t>Solenoid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8B9ADBD-091F-2C7E-18DF-6B670BDCAC66}"/>
              </a:ext>
            </a:extLst>
          </p:cNvPr>
          <p:cNvSpPr txBox="1"/>
          <p:nvPr/>
        </p:nvSpPr>
        <p:spPr>
          <a:xfrm>
            <a:off x="161555" y="1037755"/>
            <a:ext cx="489761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Concept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HTS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conduction-cooling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integral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meets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spec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strain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endParaRPr lang="en-HK" altLang="zh-CN" sz="2000">
              <a:solidFill>
                <a:srgbClr val="0000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homogeniety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YBCO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tests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scheduled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2027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A068F9-96D9-6DD6-49B6-891E802D3C07}"/>
              </a:ext>
            </a:extLst>
          </p:cNvPr>
          <p:cNvSpPr txBox="1"/>
          <p:nvPr/>
        </p:nvSpPr>
        <p:spPr>
          <a:xfrm>
            <a:off x="97978" y="6389446"/>
            <a:ext cx="6030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highlight>
                  <a:srgbClr val="00FF00"/>
                </a:highlight>
              </a:rPr>
              <a:t>Zhao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Ling,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Xu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Qingjin,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Hou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Zhilong,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Zhou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Jin,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Liu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Zhongxiu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etc</a:t>
            </a:r>
            <a:endParaRPr lang="en-US">
              <a:highlight>
                <a:srgbClr val="00FF00"/>
              </a:highlight>
            </a:endParaRPr>
          </a:p>
        </p:txBody>
      </p:sp>
      <p:pic>
        <p:nvPicPr>
          <p:cNvPr id="21" name="图片 4">
            <a:extLst>
              <a:ext uri="{FF2B5EF4-FFF2-40B4-BE49-F238E27FC236}">
                <a16:creationId xmlns:a16="http://schemas.microsoft.com/office/drawing/2014/main" id="{D4846C27-1B59-4626-52D2-14AE6AAC9B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931508"/>
            <a:ext cx="1580306" cy="2400445"/>
          </a:xfrm>
          <a:prstGeom prst="rect">
            <a:avLst/>
          </a:prstGeom>
        </p:spPr>
      </p:pic>
      <p:pic>
        <p:nvPicPr>
          <p:cNvPr id="34" name="图片 5">
            <a:extLst>
              <a:ext uri="{FF2B5EF4-FFF2-40B4-BE49-F238E27FC236}">
                <a16:creationId xmlns:a16="http://schemas.microsoft.com/office/drawing/2014/main" id="{3A185B58-D167-54AC-EDF2-E022D4CF3E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5444" y="3978437"/>
            <a:ext cx="1823859" cy="2411010"/>
          </a:xfrm>
          <a:prstGeom prst="rect">
            <a:avLst/>
          </a:prstGeom>
        </p:spPr>
      </p:pic>
      <p:pic>
        <p:nvPicPr>
          <p:cNvPr id="35" name="图片 23">
            <a:extLst>
              <a:ext uri="{FF2B5EF4-FFF2-40B4-BE49-F238E27FC236}">
                <a16:creationId xmlns:a16="http://schemas.microsoft.com/office/drawing/2014/main" id="{3134C73B-4B90-7233-9436-7665AF1678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9303" y="4046502"/>
            <a:ext cx="1903095" cy="150622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1B70FA2-0E51-7DF8-10AD-A9EFB74BEDF5}"/>
              </a:ext>
            </a:extLst>
          </p:cNvPr>
          <p:cNvSpPr txBox="1"/>
          <p:nvPr/>
        </p:nvSpPr>
        <p:spPr>
          <a:xfrm>
            <a:off x="6066211" y="6303623"/>
            <a:ext cx="5951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0000FF"/>
                </a:solidFill>
              </a:rPr>
              <a:t>Experiment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studies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of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key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issues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with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the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conduction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cooling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and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YBCO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coils</a:t>
            </a:r>
            <a:endParaRPr lang="en-US" sz="1400">
              <a:solidFill>
                <a:srgbClr val="0000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28135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F1E9C1-5B66-DCB8-6E1D-3389BCC904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/>
              <a:t>A</a:t>
            </a:r>
            <a:r>
              <a:rPr lang="zh-CN" altLang="en-US" sz="2400"/>
              <a:t> </a:t>
            </a:r>
            <a:r>
              <a:rPr lang="en-US" altLang="zh-CN" sz="2400"/>
              <a:t>scheme</a:t>
            </a:r>
            <a:r>
              <a:rPr lang="zh-CN" altLang="en-US" sz="2400"/>
              <a:t> </a:t>
            </a:r>
            <a:r>
              <a:rPr lang="en-US" altLang="zh-CN" sz="2400"/>
              <a:t>with</a:t>
            </a:r>
            <a:r>
              <a:rPr lang="zh-CN" altLang="en-US" sz="2400"/>
              <a:t> </a:t>
            </a:r>
            <a:r>
              <a:rPr lang="en-US" altLang="zh-CN" sz="2400"/>
              <a:t>a polarized</a:t>
            </a:r>
            <a:r>
              <a:rPr lang="zh-CN" altLang="en-US" sz="2400"/>
              <a:t> </a:t>
            </a:r>
            <a:r>
              <a:rPr lang="en-US" altLang="zh-CN" sz="2400"/>
              <a:t>lepton</a:t>
            </a:r>
            <a:r>
              <a:rPr lang="zh-CN" altLang="en-US" sz="2400"/>
              <a:t> </a:t>
            </a:r>
            <a:r>
              <a:rPr lang="en-US" altLang="zh-CN" sz="2400"/>
              <a:t>injector</a:t>
            </a:r>
            <a:r>
              <a:rPr lang="zh-CN" altLang="en-US" sz="2400"/>
              <a:t> </a:t>
            </a:r>
            <a:r>
              <a:rPr lang="en-US" altLang="zh-CN" sz="2400"/>
              <a:t>is</a:t>
            </a:r>
            <a:r>
              <a:rPr lang="zh-CN" altLang="en-US" sz="2400"/>
              <a:t> </a:t>
            </a:r>
            <a:r>
              <a:rPr lang="en-US" altLang="zh-CN" sz="2400"/>
              <a:t>promising</a:t>
            </a:r>
            <a:r>
              <a:rPr lang="zh-CN" altLang="en-US" sz="2400"/>
              <a:t> </a:t>
            </a:r>
            <a:r>
              <a:rPr lang="en-US" altLang="zh-CN" sz="2400"/>
              <a:t>for</a:t>
            </a:r>
            <a:r>
              <a:rPr lang="zh-CN" altLang="en-US" sz="2400"/>
              <a:t> </a:t>
            </a:r>
            <a:r>
              <a:rPr lang="en-US" altLang="zh-CN" sz="2400"/>
              <a:t>polarized</a:t>
            </a:r>
            <a:r>
              <a:rPr lang="zh-CN" altLang="en-US" sz="2400"/>
              <a:t> </a:t>
            </a:r>
            <a:r>
              <a:rPr lang="en-US" altLang="zh-CN" sz="2400"/>
              <a:t>beam</a:t>
            </a:r>
            <a:r>
              <a:rPr lang="zh-CN" altLang="en-US" sz="2400"/>
              <a:t> </a:t>
            </a:r>
            <a:r>
              <a:rPr lang="en-US" altLang="zh-CN" sz="2400"/>
              <a:t>applications</a:t>
            </a:r>
            <a:r>
              <a:rPr lang="zh-CN" altLang="en-US" sz="2400"/>
              <a:t> </a:t>
            </a:r>
            <a:r>
              <a:rPr lang="en-US" altLang="zh-CN" sz="2400"/>
              <a:t>at</a:t>
            </a:r>
            <a:r>
              <a:rPr lang="zh-CN" altLang="en-US" sz="2400"/>
              <a:t> </a:t>
            </a:r>
            <a:r>
              <a:rPr lang="en-US" altLang="zh-CN" sz="2400"/>
              <a:t>CEPC.</a:t>
            </a:r>
          </a:p>
          <a:p>
            <a:r>
              <a:rPr lang="en-US" altLang="zh-CN" sz="2400"/>
              <a:t>50% ~ 70% longitudinal polarization for e- beam is attainable at Z-pole, and also possible to extend up to W energy.</a:t>
            </a:r>
          </a:p>
          <a:p>
            <a:r>
              <a:rPr lang="en-US" altLang="zh-CN" sz="2400"/>
              <a:t>A</a:t>
            </a:r>
            <a:r>
              <a:rPr lang="zh-CN" altLang="en-US" sz="2400"/>
              <a:t> </a:t>
            </a:r>
            <a:r>
              <a:rPr lang="en-US" altLang="zh-CN" sz="2400"/>
              <a:t>Compton</a:t>
            </a:r>
            <a:r>
              <a:rPr lang="zh-CN" altLang="en-US" sz="2400"/>
              <a:t> </a:t>
            </a:r>
            <a:r>
              <a:rPr lang="en-US" altLang="zh-CN" sz="2400"/>
              <a:t>polarimeter</a:t>
            </a:r>
            <a:r>
              <a:rPr lang="zh-CN" altLang="en-US" sz="2400"/>
              <a:t> </a:t>
            </a:r>
            <a:r>
              <a:rPr lang="en-US" altLang="zh-CN" sz="2400"/>
              <a:t>at</a:t>
            </a:r>
            <a:r>
              <a:rPr lang="zh-CN" altLang="en-US" sz="2400"/>
              <a:t> </a:t>
            </a:r>
            <a:r>
              <a:rPr lang="en-US" altLang="zh-CN" sz="2400"/>
              <a:t>BEPCII will start experiment very soon.</a:t>
            </a:r>
          </a:p>
          <a:p>
            <a:r>
              <a:rPr lang="en-US" altLang="zh-CN" sz="2400"/>
              <a:t>A</a:t>
            </a:r>
            <a:r>
              <a:rPr lang="zh-CN" altLang="en-US" sz="2400"/>
              <a:t> </a:t>
            </a:r>
            <a:r>
              <a:rPr lang="en-US" altLang="zh-CN" sz="2400"/>
              <a:t>test facility</a:t>
            </a:r>
            <a:r>
              <a:rPr lang="zh-CN" altLang="en-US" sz="2400"/>
              <a:t> </a:t>
            </a:r>
            <a:r>
              <a:rPr lang="en-US" altLang="zh-CN" sz="2400"/>
              <a:t>for</a:t>
            </a:r>
            <a:r>
              <a:rPr lang="zh-CN" altLang="en-US" sz="2400"/>
              <a:t> </a:t>
            </a:r>
            <a:r>
              <a:rPr lang="en-US" altLang="zh-CN" sz="2400"/>
              <a:t>polarized</a:t>
            </a:r>
            <a:r>
              <a:rPr lang="zh-CN" altLang="en-US" sz="2400"/>
              <a:t> </a:t>
            </a:r>
            <a:r>
              <a:rPr lang="en-US" altLang="zh-CN" sz="2400"/>
              <a:t>electron</a:t>
            </a:r>
            <a:r>
              <a:rPr lang="zh-CN" altLang="en-US" sz="2400"/>
              <a:t> </a:t>
            </a:r>
            <a:r>
              <a:rPr lang="en-US" altLang="zh-CN" sz="2400"/>
              <a:t>source is under development.</a:t>
            </a:r>
          </a:p>
          <a:p>
            <a:r>
              <a:rPr lang="en-US" altLang="zh-CN" sz="2400"/>
              <a:t>A</a:t>
            </a:r>
            <a:r>
              <a:rPr lang="zh-CN" altLang="en-US" sz="2400"/>
              <a:t> </a:t>
            </a:r>
            <a:r>
              <a:rPr lang="en-US" altLang="zh-CN" sz="2400"/>
              <a:t>prototype</a:t>
            </a:r>
            <a:r>
              <a:rPr lang="zh-CN" altLang="en-US" sz="2400"/>
              <a:t> </a:t>
            </a:r>
            <a:r>
              <a:rPr lang="en-US" altLang="zh-CN" sz="2400"/>
              <a:t>of</a:t>
            </a:r>
            <a:r>
              <a:rPr lang="zh-CN" altLang="en-US" sz="2400"/>
              <a:t> </a:t>
            </a:r>
            <a:r>
              <a:rPr lang="en-US" altLang="zh-CN" sz="2400"/>
              <a:t>a</a:t>
            </a:r>
            <a:r>
              <a:rPr lang="zh-CN" altLang="en-US" sz="2400"/>
              <a:t> </a:t>
            </a:r>
            <a:r>
              <a:rPr lang="en-US" altLang="zh-CN" sz="2400"/>
              <a:t>HTS</a:t>
            </a:r>
            <a:r>
              <a:rPr lang="zh-CN" altLang="en-US" sz="2400"/>
              <a:t> </a:t>
            </a:r>
            <a:r>
              <a:rPr lang="en-US" altLang="zh-CN" sz="2400"/>
              <a:t>solenoid</a:t>
            </a:r>
            <a:r>
              <a:rPr lang="zh-CN" altLang="en-US" sz="2400"/>
              <a:t> </a:t>
            </a:r>
            <a:r>
              <a:rPr lang="en-US" altLang="zh-CN" sz="2400"/>
              <a:t>spin</a:t>
            </a:r>
            <a:r>
              <a:rPr lang="zh-CN" altLang="en-US" sz="2400"/>
              <a:t> </a:t>
            </a:r>
            <a:r>
              <a:rPr lang="en-US" altLang="zh-CN" sz="2400"/>
              <a:t>rotator</a:t>
            </a:r>
            <a:r>
              <a:rPr lang="zh-CN" altLang="en-US" sz="2400"/>
              <a:t> </a:t>
            </a:r>
            <a:r>
              <a:rPr lang="en-US" altLang="zh-CN" sz="2400"/>
              <a:t>is</a:t>
            </a:r>
            <a:r>
              <a:rPr lang="zh-CN" altLang="en-US" sz="2400"/>
              <a:t> </a:t>
            </a:r>
            <a:r>
              <a:rPr lang="en-US" altLang="zh-CN" sz="2400"/>
              <a:t>under</a:t>
            </a:r>
            <a:r>
              <a:rPr lang="zh-CN" altLang="en-US" sz="2400"/>
              <a:t> </a:t>
            </a:r>
            <a:r>
              <a:rPr lang="en-US" altLang="zh-CN" sz="2400"/>
              <a:t>design.</a:t>
            </a:r>
            <a:r>
              <a:rPr lang="zh-CN" altLang="en-US" sz="2400"/>
              <a:t> </a:t>
            </a:r>
            <a:endParaRPr lang="en-US" sz="24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E5E474-7C10-D162-F8AA-495E69D78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Summary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84C9FB-2685-AEEE-E6BB-2A4080EF3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21</a:t>
            </a:fld>
            <a:endParaRPr lang="zh-CN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8377C3-E347-4688-A181-7BE5E26CC828}"/>
              </a:ext>
            </a:extLst>
          </p:cNvPr>
          <p:cNvSpPr txBox="1"/>
          <p:nvPr/>
        </p:nvSpPr>
        <p:spPr>
          <a:xfrm>
            <a:off x="1159000" y="6125518"/>
            <a:ext cx="9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Thank</a:t>
            </a:r>
            <a:r>
              <a:rPr lang="zh-CN" altLang="en-US" sz="2400" b="1" dirty="0">
                <a:solidFill>
                  <a:srgbClr val="FF0000"/>
                </a:solidFill>
                <a:latin typeface="Ayuthaya" pitchFamily="2" charset="-34"/>
                <a:ea typeface="SimHei" panose="02010609060101010101" pitchFamily="49" charset="-122"/>
                <a:cs typeface="Ayuthaya" pitchFamily="2" charset="-34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you</a:t>
            </a:r>
            <a:r>
              <a:rPr lang="zh-CN" altLang="en-US" sz="2400" b="1" dirty="0">
                <a:solidFill>
                  <a:srgbClr val="FF0000"/>
                </a:solidFill>
                <a:latin typeface="Ayuthaya" pitchFamily="2" charset="-34"/>
                <a:ea typeface="SimHei" panose="02010609060101010101" pitchFamily="49" charset="-122"/>
                <a:cs typeface="Ayuthaya" pitchFamily="2" charset="-34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for</a:t>
            </a:r>
            <a:r>
              <a:rPr lang="zh-CN" altLang="en-US" sz="2400" b="1" dirty="0">
                <a:solidFill>
                  <a:srgbClr val="FF0000"/>
                </a:solidFill>
                <a:latin typeface="Ayuthaya" pitchFamily="2" charset="-34"/>
                <a:ea typeface="SimHei" panose="02010609060101010101" pitchFamily="49" charset="-122"/>
                <a:cs typeface="Ayuthaya" pitchFamily="2" charset="-34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your</a:t>
            </a:r>
            <a:r>
              <a:rPr lang="zh-CN" altLang="en-US" sz="2400" b="1" dirty="0">
                <a:solidFill>
                  <a:srgbClr val="FF0000"/>
                </a:solidFill>
                <a:latin typeface="Ayuthaya" pitchFamily="2" charset="-34"/>
                <a:ea typeface="SimHei" panose="02010609060101010101" pitchFamily="49" charset="-122"/>
                <a:cs typeface="Ayuthaya" pitchFamily="2" charset="-34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attention!</a:t>
            </a:r>
            <a:endParaRPr lang="en-US" sz="2400" b="1" dirty="0">
              <a:solidFill>
                <a:srgbClr val="FF0000"/>
              </a:solidFill>
              <a:latin typeface="Ayuthaya" pitchFamily="2" charset="-34"/>
              <a:ea typeface="Ayuthaya" pitchFamily="2" charset="-34"/>
              <a:cs typeface="Ayuthaya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0631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679948-24B7-DD2F-7D34-37167D01B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12" y="1203866"/>
            <a:ext cx="10972800" cy="2320659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/>
              <a:t>Precision</a:t>
            </a:r>
            <a:r>
              <a:rPr lang="zh-CN" altLang="en-US"/>
              <a:t> </a:t>
            </a:r>
            <a:r>
              <a:rPr lang="en-US" altLang="zh-CN"/>
              <a:t>beam</a:t>
            </a:r>
            <a:r>
              <a:rPr lang="zh-CN" altLang="en-US"/>
              <a:t> </a:t>
            </a:r>
            <a:r>
              <a:rPr lang="en-US" altLang="zh-CN"/>
              <a:t>energy</a:t>
            </a:r>
            <a:r>
              <a:rPr lang="zh-CN" altLang="en-US"/>
              <a:t> </a:t>
            </a:r>
            <a:r>
              <a:rPr lang="en-US" altLang="zh-CN"/>
              <a:t>calibration</a:t>
            </a:r>
            <a:r>
              <a:rPr lang="zh-CN" altLang="en-US"/>
              <a:t> </a:t>
            </a:r>
            <a:r>
              <a:rPr lang="en-US" altLang="zh-CN"/>
              <a:t>@</a:t>
            </a:r>
            <a:r>
              <a:rPr lang="zh-CN" altLang="en-US"/>
              <a:t> </a:t>
            </a:r>
            <a:r>
              <a:rPr lang="en-US" altLang="zh-CN"/>
              <a:t>Z,</a:t>
            </a:r>
            <a:r>
              <a:rPr lang="zh-CN" altLang="en-US"/>
              <a:t> </a:t>
            </a:r>
            <a:r>
              <a:rPr lang="en-US" altLang="zh-CN"/>
              <a:t>W</a:t>
            </a:r>
            <a:r>
              <a:rPr lang="el-GR" altLang="zh-CN"/>
              <a:t> (~1</a:t>
            </a:r>
            <a:r>
              <a:rPr lang="en-US" altLang="zh-CN"/>
              <a:t>00keV</a:t>
            </a:r>
            <a:r>
              <a:rPr lang="el-GR" altLang="zh-CN"/>
              <a:t>)</a:t>
            </a:r>
            <a:endParaRPr lang="en-US" altLang="zh-CN"/>
          </a:p>
          <a:p>
            <a:pPr lvl="1"/>
            <a:r>
              <a:rPr lang="en-US" altLang="zh-CN"/>
              <a:t>resonant</a:t>
            </a:r>
            <a:r>
              <a:rPr lang="zh-CN" altLang="en-US"/>
              <a:t> </a:t>
            </a:r>
            <a:r>
              <a:rPr lang="en-US" altLang="zh-CN"/>
              <a:t>depolarization</a:t>
            </a:r>
            <a:r>
              <a:rPr lang="zh-CN" altLang="en-US"/>
              <a:t> </a:t>
            </a:r>
            <a:r>
              <a:rPr lang="en-US" altLang="zh-CN"/>
              <a:t>with</a:t>
            </a:r>
            <a:r>
              <a:rPr lang="zh-CN" altLang="en-US"/>
              <a:t> </a:t>
            </a:r>
            <a:r>
              <a:rPr lang="en-US" altLang="zh-CN"/>
              <a:t>vertically</a:t>
            </a:r>
            <a:r>
              <a:rPr lang="zh-CN" altLang="en-US"/>
              <a:t> </a:t>
            </a:r>
            <a:r>
              <a:rPr lang="en-US" altLang="zh-CN"/>
              <a:t>polarized</a:t>
            </a:r>
            <a:r>
              <a:rPr lang="zh-CN" altLang="en-US"/>
              <a:t> </a:t>
            </a:r>
            <a:r>
              <a:rPr lang="en-US" altLang="zh-CN"/>
              <a:t>beams</a:t>
            </a:r>
          </a:p>
          <a:p>
            <a:pPr>
              <a:spcBef>
                <a:spcPts val="600"/>
              </a:spcBef>
            </a:pPr>
            <a:r>
              <a:rPr lang="en-US" altLang="zh-CN"/>
              <a:t>Precision measurement of weak mixing angle @</a:t>
            </a:r>
            <a:r>
              <a:rPr lang="zh-CN" altLang="en-US"/>
              <a:t> </a:t>
            </a:r>
            <a:r>
              <a:rPr lang="en-US" altLang="zh-CN"/>
              <a:t>Z</a:t>
            </a:r>
          </a:p>
          <a:p>
            <a:pPr lvl="1">
              <a:spcBef>
                <a:spcPts val="600"/>
              </a:spcBef>
            </a:pPr>
            <a:r>
              <a:rPr lang="en-US" altLang="zh-CN"/>
              <a:t>Longitudinally</a:t>
            </a:r>
            <a:r>
              <a:rPr lang="zh-CN" altLang="en-US"/>
              <a:t> </a:t>
            </a:r>
            <a:r>
              <a:rPr lang="en-US" altLang="zh-CN"/>
              <a:t>polarized</a:t>
            </a:r>
            <a:r>
              <a:rPr lang="zh-CN" altLang="en-US"/>
              <a:t> </a:t>
            </a:r>
            <a:r>
              <a:rPr lang="en-US" altLang="zh-CN"/>
              <a:t>colliding</a:t>
            </a:r>
            <a:r>
              <a:rPr lang="zh-CN" altLang="en-US"/>
              <a:t> </a:t>
            </a:r>
            <a:r>
              <a:rPr lang="en-US" altLang="zh-CN"/>
              <a:t>beams for measuring A</a:t>
            </a:r>
            <a:r>
              <a:rPr lang="en-US" altLang="zh-CN" baseline="-25000"/>
              <a:t>LR</a:t>
            </a:r>
            <a:endParaRPr lang="en-US" altLang="zh-CN"/>
          </a:p>
          <a:p>
            <a:pPr lvl="1">
              <a:spcBef>
                <a:spcPts val="600"/>
              </a:spcBef>
            </a:pPr>
            <a:r>
              <a:rPr lang="en-US" altLang="zh-CN"/>
              <a:t>could resolve the tension between</a:t>
            </a:r>
            <a:r>
              <a:rPr lang="zh-CN" altLang="en-US"/>
              <a:t> </a:t>
            </a:r>
            <a:r>
              <a:rPr lang="en-US" altLang="zh-CN"/>
              <a:t>A</a:t>
            </a:r>
            <a:r>
              <a:rPr lang="en-US" altLang="zh-CN" baseline="-25000"/>
              <a:t>FB</a:t>
            </a:r>
            <a:r>
              <a:rPr lang="zh-CN" altLang="en-US"/>
              <a:t> </a:t>
            </a:r>
            <a:r>
              <a:rPr lang="en-US" altLang="zh-CN"/>
              <a:t>&amp;</a:t>
            </a:r>
            <a:r>
              <a:rPr lang="zh-CN" altLang="en-US"/>
              <a:t> </a:t>
            </a:r>
            <a:r>
              <a:rPr lang="en-US" altLang="zh-CN"/>
              <a:t>A</a:t>
            </a:r>
            <a:r>
              <a:rPr lang="en-US" altLang="zh-CN" baseline="-25000"/>
              <a:t>LR</a:t>
            </a:r>
            <a:r>
              <a:rPr lang="en-US" altLang="zh-CN"/>
              <a:t>, by </a:t>
            </a:r>
            <a:r>
              <a:rPr lang="en-US" altLang="zh-CN">
                <a:solidFill>
                  <a:srgbClr val="FF0000"/>
                </a:solidFill>
              </a:rPr>
              <a:t>measuring both in the same experiement</a:t>
            </a:r>
          </a:p>
          <a:p>
            <a:pPr>
              <a:spcBef>
                <a:spcPts val="600"/>
              </a:spcBef>
            </a:pPr>
            <a:r>
              <a:rPr lang="en-US" altLang="zh-CN"/>
              <a:t>CPV</a:t>
            </a:r>
            <a:r>
              <a:rPr lang="zh-CN" altLang="en-US"/>
              <a:t> </a:t>
            </a:r>
            <a:r>
              <a:rPr lang="en-US" altLang="zh-CN"/>
              <a:t>with</a:t>
            </a:r>
            <a:r>
              <a:rPr lang="zh-CN" altLang="en-US"/>
              <a:t> </a:t>
            </a:r>
            <a:r>
              <a:rPr lang="en-US" altLang="zh-CN"/>
              <a:t>polarized</a:t>
            </a:r>
            <a:r>
              <a:rPr lang="zh-CN" altLang="en-US"/>
              <a:t> </a:t>
            </a:r>
            <a:r>
              <a:rPr lang="en-US" altLang="zh-CN"/>
              <a:t>beams</a:t>
            </a:r>
            <a:r>
              <a:rPr lang="zh-CN" altLang="en-US"/>
              <a:t> </a:t>
            </a:r>
            <a:r>
              <a:rPr lang="en-US" altLang="zh-CN"/>
              <a:t>in</a:t>
            </a:r>
            <a:r>
              <a:rPr lang="zh-CN" altLang="en-US"/>
              <a:t>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e+e-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→ HZ.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l-GR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ττ 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</a:p>
          <a:p>
            <a:pPr>
              <a:spcBef>
                <a:spcPts val="600"/>
              </a:spcBef>
            </a:pP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531F2D-D813-8DC8-6B06-6A50ABB28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Physics</a:t>
            </a:r>
            <a:r>
              <a:rPr lang="zh-CN" altLang="en-US"/>
              <a:t> </a:t>
            </a:r>
            <a:r>
              <a:rPr lang="en-US" altLang="zh-CN"/>
              <a:t>motivation</a:t>
            </a:r>
            <a:r>
              <a:rPr lang="zh-CN" altLang="en-US"/>
              <a:t> </a:t>
            </a:r>
            <a:r>
              <a:rPr lang="en-US" altLang="zh-CN"/>
              <a:t>of</a:t>
            </a:r>
            <a:r>
              <a:rPr lang="zh-CN" altLang="en-US"/>
              <a:t> </a:t>
            </a:r>
            <a:r>
              <a:rPr lang="en-US" altLang="zh-CN"/>
              <a:t>polarized</a:t>
            </a:r>
            <a:r>
              <a:rPr lang="zh-CN" altLang="en-US"/>
              <a:t> </a:t>
            </a:r>
            <a:r>
              <a:rPr lang="en-US" altLang="zh-CN"/>
              <a:t>beams</a:t>
            </a:r>
            <a:r>
              <a:rPr lang="zh-CN" altLang="en-US"/>
              <a:t> </a:t>
            </a:r>
            <a:r>
              <a:rPr lang="en-US" altLang="zh-CN"/>
              <a:t>@</a:t>
            </a:r>
            <a:r>
              <a:rPr lang="zh-CN" altLang="en-US"/>
              <a:t> </a:t>
            </a:r>
            <a:r>
              <a:rPr lang="en-US" altLang="zh-CN"/>
              <a:t>CEPC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ED3CB-02D5-E1CE-7612-DCB42A114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03DAF8-37A0-FDF0-60F4-6066E051A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3771697"/>
            <a:ext cx="4896544" cy="26118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7F418E-51E4-39C5-7C21-D18571ED9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664" y="3579769"/>
            <a:ext cx="2448272" cy="2945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51B907-7C13-D17E-4A2A-9D842411AC86}"/>
              </a:ext>
            </a:extLst>
          </p:cNvPr>
          <p:cNvSpPr txBox="1"/>
          <p:nvPr/>
        </p:nvSpPr>
        <p:spPr>
          <a:xfrm>
            <a:off x="1156640" y="6469612"/>
            <a:ext cx="32963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L. </a:t>
            </a:r>
            <a:r>
              <a:rPr lang="en-US" sz="1200" dirty="0" err="1">
                <a:solidFill>
                  <a:srgbClr val="00B050"/>
                </a:solidFill>
              </a:rPr>
              <a:t>Arnaudon</a:t>
            </a:r>
            <a:r>
              <a:rPr lang="en-US" sz="1200" dirty="0">
                <a:solidFill>
                  <a:srgbClr val="00B050"/>
                </a:solidFill>
              </a:rPr>
              <a:t>, et al., Z. Phys. C 66, 45-62 (1995).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3EEB40-A651-457D-296A-632122F97ECB}"/>
              </a:ext>
            </a:extLst>
          </p:cNvPr>
          <p:cNvSpPr txBox="1"/>
          <p:nvPr/>
        </p:nvSpPr>
        <p:spPr>
          <a:xfrm>
            <a:off x="5746217" y="6438834"/>
            <a:ext cx="5313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G.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Moortgat-Pick’s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talk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on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CEPC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Workshop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Marseille,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2024 April</a:t>
            </a:r>
            <a:r>
              <a:rPr lang="zh-CN" altLang="en-US" sz="1400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en-US" sz="140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AC109B-326B-4051-7C8C-8E3C68F448BD}"/>
              </a:ext>
            </a:extLst>
          </p:cNvPr>
          <p:cNvSpPr txBox="1"/>
          <p:nvPr/>
        </p:nvSpPr>
        <p:spPr>
          <a:xfrm>
            <a:off x="7032104" y="2996952"/>
            <a:ext cx="41431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ECFA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meeting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on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e+e-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to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ZH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angular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measurements</a:t>
            </a:r>
            <a:endParaRPr lang="en-US" altLang="zh-CN" sz="1400">
              <a:solidFill>
                <a:srgbClr val="00A24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114A98-7D6D-2013-855B-89E1AC6A9395}"/>
              </a:ext>
            </a:extLst>
          </p:cNvPr>
          <p:cNvSpPr txBox="1"/>
          <p:nvPr/>
        </p:nvSpPr>
        <p:spPr>
          <a:xfrm>
            <a:off x="7058414" y="3259411"/>
            <a:ext cx="33992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Polarized beam applications @ ILC, </a:t>
            </a:r>
          </a:p>
          <a:p>
            <a:r>
              <a:rPr lang="en-US" sz="1400" dirty="0">
                <a:solidFill>
                  <a:srgbClr val="0000FF"/>
                </a:solidFill>
              </a:rPr>
              <a:t>ar</a:t>
            </a:r>
            <a:r>
              <a:rPr lang="en-US" altLang="zh-CN" sz="1400" dirty="0">
                <a:solidFill>
                  <a:srgbClr val="0000FF"/>
                </a:solidFill>
              </a:rPr>
              <a:t>Xiv:2105.09691,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2111.06687,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2202.07385</a:t>
            </a:r>
            <a:endParaRPr 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5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CD1024-E203-5519-0A73-8BB328B6D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Self-polarization 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CEPC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981A9E-F2EF-8119-0955-E4799800E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4B4418-10AB-19D6-3F59-17F8A99CB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090" y="2606070"/>
            <a:ext cx="3401883" cy="19957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3004152-9F49-91E0-DBE8-C7F79796CB5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19336" y="4916828"/>
              <a:ext cx="11615174" cy="149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22448">
                      <a:extLst>
                        <a:ext uri="{9D8B030D-6E8A-4147-A177-3AD203B41FA5}">
                          <a16:colId xmlns:a16="http://schemas.microsoft.com/office/drawing/2014/main" val="889946919"/>
                        </a:ext>
                      </a:extLst>
                    </a:gridCol>
                    <a:gridCol w="2017588">
                      <a:extLst>
                        <a:ext uri="{9D8B030D-6E8A-4147-A177-3AD203B41FA5}">
                          <a16:colId xmlns:a16="http://schemas.microsoft.com/office/drawing/2014/main" val="392668419"/>
                        </a:ext>
                      </a:extLst>
                    </a:gridCol>
                    <a:gridCol w="1333249">
                      <a:extLst>
                        <a:ext uri="{9D8B030D-6E8A-4147-A177-3AD203B41FA5}">
                          <a16:colId xmlns:a16="http://schemas.microsoft.com/office/drawing/2014/main" val="693680605"/>
                        </a:ext>
                      </a:extLst>
                    </a:gridCol>
                    <a:gridCol w="2041889">
                      <a:extLst>
                        <a:ext uri="{9D8B030D-6E8A-4147-A177-3AD203B41FA5}">
                          <a16:colId xmlns:a16="http://schemas.microsoft.com/office/drawing/2014/main" val="3879179832"/>
                        </a:ext>
                      </a:extLst>
                    </a:gridCol>
                  </a:tblGrid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CEPC CDR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parameters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45.6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(Z,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2T)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80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(W)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120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(Higgs)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4323397"/>
                      </a:ext>
                    </a:extLst>
                  </a:tr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Polarization</a:t>
                          </a:r>
                          <a:r>
                            <a:rPr lang="en-US" sz="2000" baseline="0" dirty="0"/>
                            <a:t> build-up </a:t>
                          </a:r>
                          <a:r>
                            <a:rPr lang="en-US" sz="2000" dirty="0"/>
                            <a:t>time w/o radiative</a:t>
                          </a:r>
                          <a:r>
                            <a:rPr lang="en-US" sz="2000" baseline="0" dirty="0"/>
                            <a:t> depolarization</a:t>
                          </a:r>
                          <a:r>
                            <a:rPr lang="en-US" sz="20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𝐵𝐾𝑆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>
                              <a:solidFill>
                                <a:schemeClr val="tx1"/>
                              </a:solidFill>
                            </a:rPr>
                            <a:t>(hour)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256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15.2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2.0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593459"/>
                      </a:ext>
                    </a:extLst>
                  </a:tr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a typeface="Cambria Math" panose="02040503050406030204" pitchFamily="18" charset="0"/>
                            </a:rPr>
                            <a:t>Beam lifetime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20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2000" dirty="0"/>
                            <a:t>(hour)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2.5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1.4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0.43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57262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3004152-9F49-91E0-DBE8-C7F79796CB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5806989"/>
                  </p:ext>
                </p:extLst>
              </p:nvPr>
            </p:nvGraphicFramePr>
            <p:xfrm>
              <a:off x="119336" y="4916828"/>
              <a:ext cx="11615174" cy="149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22448">
                      <a:extLst>
                        <a:ext uri="{9D8B030D-6E8A-4147-A177-3AD203B41FA5}">
                          <a16:colId xmlns:a16="http://schemas.microsoft.com/office/drawing/2014/main" val="889946919"/>
                        </a:ext>
                      </a:extLst>
                    </a:gridCol>
                    <a:gridCol w="2017588">
                      <a:extLst>
                        <a:ext uri="{9D8B030D-6E8A-4147-A177-3AD203B41FA5}">
                          <a16:colId xmlns:a16="http://schemas.microsoft.com/office/drawing/2014/main" val="392668419"/>
                        </a:ext>
                      </a:extLst>
                    </a:gridCol>
                    <a:gridCol w="1333249">
                      <a:extLst>
                        <a:ext uri="{9D8B030D-6E8A-4147-A177-3AD203B41FA5}">
                          <a16:colId xmlns:a16="http://schemas.microsoft.com/office/drawing/2014/main" val="693680605"/>
                        </a:ext>
                      </a:extLst>
                    </a:gridCol>
                    <a:gridCol w="2041889">
                      <a:extLst>
                        <a:ext uri="{9D8B030D-6E8A-4147-A177-3AD203B41FA5}">
                          <a16:colId xmlns:a16="http://schemas.microsoft.com/office/drawing/2014/main" val="3879179832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CEPC CDR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parameters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45.6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(Z,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2T)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80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(W)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120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(Higgs)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4323397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4" t="-60714" r="-87347" b="-7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256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15.2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2.0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593459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4" t="-290323" r="-87347" b="-290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2.5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1.4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0.43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57262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223DE66-9CFC-A55C-20B7-26B251D77C24}"/>
              </a:ext>
            </a:extLst>
          </p:cNvPr>
          <p:cNvSpPr/>
          <p:nvPr/>
        </p:nvSpPr>
        <p:spPr>
          <a:xfrm>
            <a:off x="6311390" y="4799032"/>
            <a:ext cx="1944850" cy="1798320"/>
          </a:xfrm>
          <a:prstGeom prst="roundRect">
            <a:avLst/>
          </a:prstGeom>
          <a:noFill/>
          <a:ln w="50800">
            <a:solidFill>
              <a:srgbClr val="00A24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EEF8D1-FD98-59D1-9C5A-6379CB29F5CB}"/>
              </a:ext>
            </a:extLst>
          </p:cNvPr>
          <p:cNvSpPr txBox="1"/>
          <p:nvPr/>
        </p:nvSpPr>
        <p:spPr>
          <a:xfrm>
            <a:off x="115371" y="2136338"/>
            <a:ext cx="49685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Polarization</a:t>
            </a:r>
            <a:r>
              <a:rPr lang="zh-CN" altLang="en-US" sz="2000" dirty="0"/>
              <a:t> </a:t>
            </a:r>
            <a:r>
              <a:rPr lang="en-US" altLang="zh-CN" sz="2000" dirty="0"/>
              <a:t>build-up</a:t>
            </a:r>
            <a:r>
              <a:rPr lang="zh-CN" altLang="en-US" sz="2000" dirty="0"/>
              <a:t> </a:t>
            </a:r>
            <a:r>
              <a:rPr lang="en-US" altLang="zh-CN" sz="2000" dirty="0"/>
              <a:t>rate</a:t>
            </a:r>
            <a:r>
              <a:rPr lang="zh-CN" altLang="en-US" sz="2000" dirty="0"/>
              <a:t> </a:t>
            </a:r>
            <a:r>
              <a:rPr lang="en-US" altLang="zh-CN" sz="2000" dirty="0"/>
              <a:t>&lt;&lt;</a:t>
            </a:r>
            <a:r>
              <a:rPr lang="zh-CN" altLang="en-US" sz="2000" dirty="0"/>
              <a:t> </a:t>
            </a:r>
            <a:r>
              <a:rPr lang="en-US" altLang="zh-CN" sz="2000" dirty="0"/>
              <a:t>beam</a:t>
            </a:r>
            <a:r>
              <a:rPr lang="zh-CN" altLang="en-US" sz="2000" dirty="0"/>
              <a:t> </a:t>
            </a:r>
            <a:r>
              <a:rPr lang="en-US" altLang="zh-CN" sz="2000" dirty="0"/>
              <a:t>decay</a:t>
            </a:r>
            <a:r>
              <a:rPr lang="zh-CN" altLang="en-US" sz="2000" dirty="0"/>
              <a:t> </a:t>
            </a:r>
            <a:r>
              <a:rPr lang="en-US" altLang="zh-CN" sz="2000" dirty="0"/>
              <a:t>rate</a:t>
            </a:r>
            <a:r>
              <a:rPr lang="zh-CN" altLang="en-US" sz="2000" dirty="0"/>
              <a:t> </a:t>
            </a:r>
            <a:r>
              <a:rPr lang="en-US" altLang="zh-CN" sz="2000" dirty="0"/>
              <a:t>@</a:t>
            </a:r>
            <a:r>
              <a:rPr lang="zh-CN" altLang="en-US" sz="2000" dirty="0"/>
              <a:t> </a:t>
            </a:r>
            <a:r>
              <a:rPr lang="en-US" altLang="zh-CN" sz="2000" dirty="0"/>
              <a:t>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Asymmetric</a:t>
            </a:r>
            <a:r>
              <a:rPr lang="zh-CN" altLang="en-US" sz="2000" dirty="0"/>
              <a:t> </a:t>
            </a:r>
            <a:r>
              <a:rPr lang="en-US" altLang="zh-CN" sz="2000" dirty="0"/>
              <a:t>wigglers</a:t>
            </a:r>
            <a:r>
              <a:rPr lang="zh-CN" altLang="en-US" sz="2000" dirty="0"/>
              <a:t> </a:t>
            </a:r>
            <a:r>
              <a:rPr lang="en-US" altLang="zh-CN" sz="2000" dirty="0"/>
              <a:t>in the Collider (</a:t>
            </a:r>
            <a:r>
              <a:rPr lang="en-US" altLang="zh-CN" sz="2000" dirty="0">
                <a:solidFill>
                  <a:srgbClr val="00A249"/>
                </a:solidFill>
              </a:rPr>
              <a:t>see FCC</a:t>
            </a:r>
            <a:r>
              <a:rPr lang="zh-CN" altLang="en-US" sz="2000" dirty="0">
                <a:solidFill>
                  <a:srgbClr val="00A249"/>
                </a:solidFill>
              </a:rPr>
              <a:t> </a:t>
            </a:r>
            <a:r>
              <a:rPr lang="en-US" altLang="zh-CN" sz="2000" dirty="0">
                <a:solidFill>
                  <a:srgbClr val="00A249"/>
                </a:solidFill>
              </a:rPr>
              <a:t>EPOL presentation</a:t>
            </a:r>
            <a:r>
              <a:rPr lang="en-US" altLang="zh-CN" sz="2000" dirty="0"/>
              <a:t>)</a:t>
            </a:r>
            <a:r>
              <a:rPr lang="zh-CN" altLang="en-US" sz="2000" dirty="0"/>
              <a:t> 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Hard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achieve</a:t>
            </a:r>
            <a:r>
              <a:rPr lang="zh-CN" altLang="en-US" sz="2000" dirty="0"/>
              <a:t> </a:t>
            </a:r>
            <a:r>
              <a:rPr lang="en-US" altLang="zh-CN" sz="2000" dirty="0"/>
              <a:t>a</a:t>
            </a:r>
            <a:r>
              <a:rPr lang="zh-CN" altLang="en-US" sz="2000" dirty="0"/>
              <a:t> </a:t>
            </a:r>
            <a:r>
              <a:rPr lang="en-US" altLang="zh-CN" sz="2000" dirty="0"/>
              <a:t>high-level</a:t>
            </a:r>
            <a:r>
              <a:rPr lang="zh-CN" altLang="en-US" sz="2000" dirty="0"/>
              <a:t> </a:t>
            </a:r>
            <a:r>
              <a:rPr lang="en-US" altLang="zh-CN" sz="2000" dirty="0"/>
              <a:t>polarization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In conflict</a:t>
            </a:r>
            <a:r>
              <a:rPr lang="zh-CN" altLang="en-US" sz="2000" dirty="0"/>
              <a:t> </a:t>
            </a:r>
            <a:r>
              <a:rPr lang="en-US" altLang="zh-CN" sz="2000" dirty="0"/>
              <a:t>with</a:t>
            </a:r>
            <a:r>
              <a:rPr lang="zh-CN" altLang="en-US" sz="2000" dirty="0"/>
              <a:t> </a:t>
            </a:r>
            <a:r>
              <a:rPr lang="en-US" altLang="zh-CN" sz="2000" dirty="0"/>
              <a:t>a high</a:t>
            </a:r>
            <a:r>
              <a:rPr lang="zh-CN" altLang="en-US" sz="2000" dirty="0"/>
              <a:t> </a:t>
            </a:r>
            <a:r>
              <a:rPr lang="en-US" altLang="zh-CN" sz="2000" dirty="0"/>
              <a:t>luminosity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83D0AA-BAD5-8537-C546-3DD0ED8B1BF8}"/>
                  </a:ext>
                </a:extLst>
              </p:cNvPr>
              <p:cNvSpPr txBox="1"/>
              <p:nvPr/>
            </p:nvSpPr>
            <p:spPr>
              <a:xfrm>
                <a:off x="115371" y="1229757"/>
                <a:ext cx="4828501" cy="10191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e+/e-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beams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become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“self-polarized”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via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 Sokolov-</a:t>
                </a:r>
                <a:r>
                  <a:rPr lang="en-US" altLang="zh-CN" sz="2000" dirty="0" err="1"/>
                  <a:t>Ternov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effect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storage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ring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𝐵𝐾𝑆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sz="2000" dirty="0"/>
                  <a:t> </a:t>
                </a:r>
                <a:endParaRPr lang="en-US" altLang="zh-CN" sz="2000" baseline="30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83D0AA-BAD5-8537-C546-3DD0ED8B1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71" y="1229757"/>
                <a:ext cx="4828501" cy="1019190"/>
              </a:xfrm>
              <a:prstGeom prst="rect">
                <a:avLst/>
              </a:prstGeom>
              <a:blipFill>
                <a:blip r:embed="rId4"/>
                <a:stretch>
                  <a:fillRect l="-1050" t="-2439" r="-525" b="-6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4" descr="SpinFlip">
            <a:extLst>
              <a:ext uri="{FF2B5EF4-FFF2-40B4-BE49-F238E27FC236}">
                <a16:creationId xmlns:a16="http://schemas.microsoft.com/office/drawing/2014/main" id="{0B0C35A4-892D-77AF-C41D-835BC69EB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949" y="1288582"/>
            <a:ext cx="1544776" cy="123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E1BC75-7E25-24EB-1C15-334B07E0AA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4724" y="2391972"/>
            <a:ext cx="4003833" cy="25771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3392176-09E8-31A6-6E4A-602B74B6BCDF}"/>
              </a:ext>
            </a:extLst>
          </p:cNvPr>
          <p:cNvSpPr txBox="1"/>
          <p:nvPr/>
        </p:nvSpPr>
        <p:spPr>
          <a:xfrm>
            <a:off x="8129152" y="2253472"/>
            <a:ext cx="4845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A249"/>
                </a:solidFill>
              </a:rPr>
              <a:t>R. </a:t>
            </a:r>
            <a:r>
              <a:rPr lang="en-US" sz="1200" dirty="0" err="1">
                <a:solidFill>
                  <a:srgbClr val="00A249"/>
                </a:solidFill>
              </a:rPr>
              <a:t>Assmann</a:t>
            </a:r>
            <a:r>
              <a:rPr lang="en-US" sz="1200" dirty="0">
                <a:solidFill>
                  <a:srgbClr val="00A249"/>
                </a:solidFill>
              </a:rPr>
              <a:t>, et al, AIP Conference Proceeding, 570, 169 (2001).</a:t>
            </a:r>
          </a:p>
        </p:txBody>
      </p:sp>
    </p:spTree>
    <p:extLst>
      <p:ext uri="{BB962C8B-B14F-4D97-AF65-F5344CB8AC3E}">
        <p14:creationId xmlns:p14="http://schemas.microsoft.com/office/powerpoint/2010/main" val="3023783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FAEB9D-89E1-4B2B-8193-532E47E1A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How to achieve a high-level</a:t>
            </a:r>
            <a:r>
              <a:rPr lang="zh-CN" altLang="en-US" dirty="0"/>
              <a:t> </a:t>
            </a:r>
            <a:r>
              <a:rPr lang="en-US" altLang="zh-CN" dirty="0"/>
              <a:t>polarization?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6E3DA0-C0A1-A2DF-5F85-5ACC5D4F8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5</a:t>
            </a:fld>
            <a:endParaRPr lang="zh-CN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A6DE9E-E59C-CC98-D714-75939A790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4461958"/>
            <a:ext cx="4732415" cy="19193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4B328E-B3DD-87FB-10C6-139EB5D0D4C3}"/>
              </a:ext>
            </a:extLst>
          </p:cNvPr>
          <p:cNvSpPr txBox="1"/>
          <p:nvPr/>
        </p:nvSpPr>
        <p:spPr>
          <a:xfrm>
            <a:off x="311750" y="4387124"/>
            <a:ext cx="5040560" cy="3904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Sawtooth-shape evolution during top-up injection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357C7E43-7E97-9800-39D9-A69224903E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3354" y="1184015"/>
                <a:ext cx="11166684" cy="1522219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2400" dirty="0"/>
                  <a:t>A</a:t>
                </a:r>
                <a:r>
                  <a:rPr lang="en-US" sz="2400" dirty="0"/>
                  <a:t> high-level polarization (</a:t>
                </a:r>
                <a:r>
                  <a:rPr lang="en-US" sz="2400" dirty="0">
                    <a:solidFill>
                      <a:srgbClr val="00B050"/>
                    </a:solidFill>
                  </a:rPr>
                  <a:t>time-averaged</a:t>
                </a:r>
                <a:r>
                  <a:rPr lang="en-US" sz="2400" dirty="0"/>
                  <a:t>) P</a:t>
                </a:r>
                <a:r>
                  <a:rPr lang="en-US" sz="2400" baseline="-25000" dirty="0"/>
                  <a:t>avg</a:t>
                </a:r>
                <a:r>
                  <a:rPr lang="en-US" sz="2400" dirty="0"/>
                  <a:t> in the Collider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is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attainable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i</a:t>
                </a:r>
                <a:r>
                  <a:rPr lang="en-US" altLang="zh-CN" sz="2600" dirty="0"/>
                  <a:t>f</a:t>
                </a:r>
                <a:endParaRPr lang="en-US" sz="2600" dirty="0"/>
              </a:p>
              <a:p>
                <a:pPr lvl="1"/>
                <a:r>
                  <a:rPr lang="en-US" sz="2200" dirty="0">
                    <a:solidFill>
                      <a:srgbClr val="FF0000"/>
                    </a:solidFill>
                  </a:rPr>
                  <a:t>Top-up injection </a:t>
                </a:r>
                <a:r>
                  <a:rPr lang="en-US" sz="2200" dirty="0"/>
                  <a:t>of </a:t>
                </a:r>
                <a:r>
                  <a:rPr lang="en-US" sz="2200" dirty="0">
                    <a:solidFill>
                      <a:srgbClr val="FF0000"/>
                    </a:solidFill>
                  </a:rPr>
                  <a:t>highly polarized </a:t>
                </a:r>
                <a:r>
                  <a:rPr lang="en-US" sz="2200" dirty="0"/>
                  <a:t>beam</a:t>
                </a:r>
              </a:p>
              <a:p>
                <a:pPr lvl="1"/>
                <a:r>
                  <a:rPr lang="en-US" sz="2200" dirty="0"/>
                  <a:t>Depolarization rate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𝐷𝐾</m:t>
                        </m:r>
                      </m:sub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sz="2200" dirty="0"/>
                  <a:t>)  &lt;&lt; beam loss rate </a:t>
                </a:r>
                <a:r>
                  <a:rPr lang="en-US" altLang="zh-CN" sz="2200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US" sz="22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2200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357C7E43-7E97-9800-39D9-A69224903E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3354" y="1184015"/>
                <a:ext cx="11166684" cy="1522219"/>
              </a:xfrm>
              <a:blipFill>
                <a:blip r:embed="rId3"/>
                <a:stretch>
                  <a:fillRect l="-341" t="-3306" b="-4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9">
            <a:extLst>
              <a:ext uri="{FF2B5EF4-FFF2-40B4-BE49-F238E27FC236}">
                <a16:creationId xmlns:a16="http://schemas.microsoft.com/office/drawing/2014/main" id="{B8FB22E9-CA19-4DFA-583B-D70D474F7C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3" y="2727257"/>
            <a:ext cx="4732415" cy="14034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57D9C7-619F-8648-211D-66ECCC641F78}"/>
              </a:ext>
            </a:extLst>
          </p:cNvPr>
          <p:cNvSpPr txBox="1"/>
          <p:nvPr/>
        </p:nvSpPr>
        <p:spPr>
          <a:xfrm>
            <a:off x="3827674" y="3505435"/>
            <a:ext cx="165618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Injected</a:t>
            </a:r>
            <a:r>
              <a:rPr lang="zh-CN" altLang="en-US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beam</a:t>
            </a:r>
          </a:p>
          <a:p>
            <a:r>
              <a:rPr lang="en-US" altLang="zh-CN" dirty="0" err="1">
                <a:solidFill>
                  <a:srgbClr val="0000FF"/>
                </a:solidFill>
              </a:rPr>
              <a:t>P</a:t>
            </a:r>
            <a:r>
              <a:rPr lang="en-US" altLang="zh-CN" baseline="-25000" dirty="0" err="1">
                <a:solidFill>
                  <a:srgbClr val="0000FF"/>
                </a:solidFill>
              </a:rPr>
              <a:t>inj</a:t>
            </a:r>
            <a:r>
              <a:rPr lang="zh-CN" altLang="en-US" baseline="-25000" dirty="0">
                <a:solidFill>
                  <a:srgbClr val="0000FF"/>
                </a:solidFill>
              </a:rPr>
              <a:t>  </a:t>
            </a:r>
            <a:r>
              <a:rPr lang="en-US" altLang="zh-CN" dirty="0">
                <a:solidFill>
                  <a:srgbClr val="0000FF"/>
                </a:solidFill>
              </a:rPr>
              <a:t>&gt;</a:t>
            </a:r>
            <a:r>
              <a:rPr lang="zh-CN" altLang="en-US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P</a:t>
            </a:r>
            <a:r>
              <a:rPr lang="en-US" altLang="zh-CN" baseline="-25000" dirty="0">
                <a:solidFill>
                  <a:srgbClr val="0000FF"/>
                </a:solidFill>
              </a:rPr>
              <a:t>DK</a:t>
            </a:r>
            <a:endParaRPr lang="en-US" baseline="-25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E9922D6-32EE-A663-50FD-520C7C9F7E5C}"/>
                  </a:ext>
                </a:extLst>
              </p:cNvPr>
              <p:cNvSpPr/>
              <p:nvPr/>
            </p:nvSpPr>
            <p:spPr>
              <a:xfrm>
                <a:off x="7154386" y="1757002"/>
                <a:ext cx="4824536" cy="9801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avg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inj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𝐵𝐾𝑆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DK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𝐵𝐾𝑆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 altLang="zh-CN" sz="2000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E9922D6-32EE-A663-50FD-520C7C9F7E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4386" y="1757002"/>
                <a:ext cx="4824536" cy="9801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369CA5-7C65-667F-CC12-30AD05AE7F78}"/>
                  </a:ext>
                </a:extLst>
              </p:cNvPr>
              <p:cNvSpPr txBox="1"/>
              <p:nvPr/>
            </p:nvSpPr>
            <p:spPr>
              <a:xfrm>
                <a:off x="5947258" y="3957071"/>
                <a:ext cx="5635142" cy="4628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en-US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</a:rPr>
                  <a:t>&gt;</a:t>
                </a:r>
                <a:r>
                  <a:rPr lang="zh-CN" altLang="en-US" sz="22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</a:rPr>
                  <a:t>50%</a:t>
                </a:r>
                <a:r>
                  <a:rPr lang="zh-CN" altLang="en-US" sz="22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</a:rPr>
                  <a:t>requires a minimum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DK</m:t>
                        </m:r>
                      </m:sub>
                    </m:sSub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</a:rPr>
                  <a:t> </a:t>
                </a:r>
                <a:endParaRPr lang="en-US" sz="2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369CA5-7C65-667F-CC12-30AD05AE7F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7258" y="3957071"/>
                <a:ext cx="5635142" cy="462819"/>
              </a:xfrm>
              <a:prstGeom prst="rect">
                <a:avLst/>
              </a:prstGeom>
              <a:blipFill>
                <a:blip r:embed="rId6"/>
                <a:stretch>
                  <a:fillRect l="-225" t="-8108" b="-2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D7FBA08-0904-D650-FB37-B4B5FF537569}"/>
                  </a:ext>
                </a:extLst>
              </p:cNvPr>
              <p:cNvSpPr txBox="1"/>
              <p:nvPr/>
            </p:nvSpPr>
            <p:spPr>
              <a:xfrm>
                <a:off x="5947258" y="3120908"/>
                <a:ext cx="583737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8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𝐃𝐊</m:t>
                        </m:r>
                      </m:sub>
                    </m:sSub>
                    <m:r>
                      <a:rPr lang="en-US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0000FF"/>
                    </a:solidFill>
                  </a:rPr>
                  <a:t>depends on machine imperfections, spin rotators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,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beam-beam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etc</a:t>
                </a:r>
                <a:endParaRPr lang="en-US" b="1" dirty="0">
                  <a:solidFill>
                    <a:srgbClr val="0000FF"/>
                  </a:solidFill>
                </a:endParaRPr>
              </a:p>
              <a:p>
                <a:r>
                  <a:rPr lang="en-US" sz="1800" dirty="0">
                    <a:ea typeface="Cambria Math" panose="02040503050406030204" pitchFamily="18" charset="0"/>
                  </a:rPr>
                  <a:t>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=90%</m:t>
                    </m:r>
                  </m:oMath>
                </a14:m>
                <a:endParaRPr lang="en-US" b="1" dirty="0">
                  <a:solidFill>
                    <a:srgbClr val="00A249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D7FBA08-0904-D650-FB37-B4B5FF537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7258" y="3120908"/>
                <a:ext cx="5837374" cy="923330"/>
              </a:xfrm>
              <a:prstGeom prst="rect">
                <a:avLst/>
              </a:prstGeom>
              <a:blipFill>
                <a:blip r:embed="rId7"/>
                <a:stretch>
                  <a:fillRect l="-870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16">
                <a:extLst>
                  <a:ext uri="{FF2B5EF4-FFF2-40B4-BE49-F238E27FC236}">
                    <a16:creationId xmlns:a16="http://schemas.microsoft.com/office/drawing/2014/main" id="{21693156-643C-A2FB-1076-34C415CE370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540983" y="4489821"/>
              <a:ext cx="6531683" cy="18931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32921">
                      <a:extLst>
                        <a:ext uri="{9D8B030D-6E8A-4147-A177-3AD203B41FA5}">
                          <a16:colId xmlns:a16="http://schemas.microsoft.com/office/drawing/2014/main" val="1831363923"/>
                        </a:ext>
                      </a:extLst>
                    </a:gridCol>
                    <a:gridCol w="1632921">
                      <a:extLst>
                        <a:ext uri="{9D8B030D-6E8A-4147-A177-3AD203B41FA5}">
                          <a16:colId xmlns:a16="http://schemas.microsoft.com/office/drawing/2014/main" val="1624355948"/>
                        </a:ext>
                      </a:extLst>
                    </a:gridCol>
                    <a:gridCol w="1410250">
                      <a:extLst>
                        <a:ext uri="{9D8B030D-6E8A-4147-A177-3AD203B41FA5}">
                          <a16:colId xmlns:a16="http://schemas.microsoft.com/office/drawing/2014/main" val="657241215"/>
                        </a:ext>
                      </a:extLst>
                    </a:gridCol>
                    <a:gridCol w="1855591">
                      <a:extLst>
                        <a:ext uri="{9D8B030D-6E8A-4147-A177-3AD203B41FA5}">
                          <a16:colId xmlns:a16="http://schemas.microsoft.com/office/drawing/2014/main" val="3925809653"/>
                        </a:ext>
                      </a:extLst>
                    </a:gridCol>
                  </a:tblGrid>
                  <a:tr h="38185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45.6 GeV (Z)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80 GeV (W)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120 GeV (Higgs)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7269146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 50%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&gt;50%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&gt;50%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&gt;50%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0909753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60%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&gt;4%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&gt;23%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&gt;33%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2828152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70%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&gt;15%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&gt;25%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4973460"/>
                      </a:ext>
                    </a:extLst>
                  </a:tr>
                  <a:tr h="339112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80%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&gt;1%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&gt;11%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&gt;20%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64242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16">
                <a:extLst>
                  <a:ext uri="{FF2B5EF4-FFF2-40B4-BE49-F238E27FC236}">
                    <a16:creationId xmlns:a16="http://schemas.microsoft.com/office/drawing/2014/main" id="{21693156-643C-A2FB-1076-34C415CE370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4754715"/>
                  </p:ext>
                </p:extLst>
              </p:nvPr>
            </p:nvGraphicFramePr>
            <p:xfrm>
              <a:off x="5540983" y="4489821"/>
              <a:ext cx="6531683" cy="18931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32921">
                      <a:extLst>
                        <a:ext uri="{9D8B030D-6E8A-4147-A177-3AD203B41FA5}">
                          <a16:colId xmlns:a16="http://schemas.microsoft.com/office/drawing/2014/main" val="1831363923"/>
                        </a:ext>
                      </a:extLst>
                    </a:gridCol>
                    <a:gridCol w="1632921">
                      <a:extLst>
                        <a:ext uri="{9D8B030D-6E8A-4147-A177-3AD203B41FA5}">
                          <a16:colId xmlns:a16="http://schemas.microsoft.com/office/drawing/2014/main" val="1624355948"/>
                        </a:ext>
                      </a:extLst>
                    </a:gridCol>
                    <a:gridCol w="1410250">
                      <a:extLst>
                        <a:ext uri="{9D8B030D-6E8A-4147-A177-3AD203B41FA5}">
                          <a16:colId xmlns:a16="http://schemas.microsoft.com/office/drawing/2014/main" val="657241215"/>
                        </a:ext>
                      </a:extLst>
                    </a:gridCol>
                    <a:gridCol w="1855591">
                      <a:extLst>
                        <a:ext uri="{9D8B030D-6E8A-4147-A177-3AD203B41FA5}">
                          <a16:colId xmlns:a16="http://schemas.microsoft.com/office/drawing/2014/main" val="3925809653"/>
                        </a:ext>
                      </a:extLst>
                    </a:gridCol>
                  </a:tblGrid>
                  <a:tr h="38185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45.6 GeV (Z)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80 GeV (W)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120 GeV (Higgs)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7269146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 50%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103226" r="-200775" b="-3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103226" r="-133333" b="-3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103226" r="-1370" b="-3129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10909753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60%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210000" r="-200775" b="-2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210000" r="-133333" b="-2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210000" r="-1370" b="-2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2828152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70%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310000" r="-200775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310000" r="-133333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310000" r="-1370" b="-1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6497346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80%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424138" r="-200775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424138" r="-133333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424138" r="-1370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642428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8038C1B9-5DED-F1EF-9E89-6E841EB41AEF}"/>
              </a:ext>
            </a:extLst>
          </p:cNvPr>
          <p:cNvSpPr txBox="1"/>
          <p:nvPr/>
        </p:nvSpPr>
        <p:spPr>
          <a:xfrm>
            <a:off x="178035" y="6200478"/>
            <a:ext cx="60978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Amplitude of s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awtooth ~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B3E1CED-AF78-BAAF-655C-77748CFEFDA6}"/>
                  </a:ext>
                </a:extLst>
              </p:cNvPr>
              <p:cNvSpPr txBox="1"/>
              <p:nvPr/>
            </p:nvSpPr>
            <p:spPr>
              <a:xfrm>
                <a:off x="2629560" y="6082141"/>
                <a:ext cx="1272843" cy="548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400" b="0" i="0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inj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400" b="0" i="0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DK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400" b="0" i="0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DK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)/</m:t>
                          </m:r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B3E1CED-AF78-BAAF-655C-77748CFEF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560" y="6082141"/>
                <a:ext cx="1272843" cy="548420"/>
              </a:xfrm>
              <a:prstGeom prst="rect">
                <a:avLst/>
              </a:prstGeom>
              <a:blipFill>
                <a:blip r:embed="rId9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45B6228E-FE60-A7B0-0B76-A88224CF8F46}"/>
              </a:ext>
            </a:extLst>
          </p:cNvPr>
          <p:cNvSpPr/>
          <p:nvPr/>
        </p:nvSpPr>
        <p:spPr>
          <a:xfrm>
            <a:off x="8688288" y="2176642"/>
            <a:ext cx="504056" cy="6042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0491A3-C8DD-436F-A1F8-793D628C0920}"/>
              </a:ext>
            </a:extLst>
          </p:cNvPr>
          <p:cNvSpPr/>
          <p:nvPr/>
        </p:nvSpPr>
        <p:spPr>
          <a:xfrm>
            <a:off x="10686455" y="2185416"/>
            <a:ext cx="504056" cy="6042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0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B27A42-0FFF-8118-F2BD-117FAE277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42214"/>
            <a:ext cx="5184575" cy="1231410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Polarized source</a:t>
            </a:r>
          </a:p>
          <a:p>
            <a:pPr lvl="1"/>
            <a:r>
              <a:rPr lang="en-US" sz="2600"/>
              <a:t>P</a:t>
            </a:r>
            <a:r>
              <a:rPr lang="en-US" altLang="zh-CN" sz="2600"/>
              <a:t>olarized</a:t>
            </a:r>
            <a:r>
              <a:rPr lang="zh-CN" altLang="en-US" sz="2600"/>
              <a:t> </a:t>
            </a:r>
            <a:r>
              <a:rPr lang="en-US" altLang="zh-CN" sz="2600"/>
              <a:t>electron</a:t>
            </a:r>
            <a:r>
              <a:rPr lang="zh-CN" altLang="en-US" sz="2600"/>
              <a:t> </a:t>
            </a:r>
            <a:r>
              <a:rPr lang="en-US" altLang="zh-CN" sz="2600"/>
              <a:t>gun w/ GaAs cathode</a:t>
            </a:r>
            <a:endParaRPr lang="en-US" sz="2600"/>
          </a:p>
          <a:p>
            <a:pPr lvl="1"/>
            <a:r>
              <a:rPr lang="en-US" sz="2600"/>
              <a:t>Positron damping/polarizing ring</a:t>
            </a:r>
          </a:p>
          <a:p>
            <a:pPr lvl="1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FA5D89-DF6E-5FE2-BC26-BF5678699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Polarized injector for CEPC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EC11BA-7F75-D47B-127E-8AAF7B1AD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41EFD1F-1233-DBDC-236E-91CDF8255BCE}"/>
              </a:ext>
            </a:extLst>
          </p:cNvPr>
          <p:cNvSpPr txBox="1">
            <a:spLocks/>
          </p:cNvSpPr>
          <p:nvPr/>
        </p:nvSpPr>
        <p:spPr>
          <a:xfrm>
            <a:off x="6312508" y="1108737"/>
            <a:ext cx="5879491" cy="127867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/>
              <a:t>Linac</a:t>
            </a:r>
            <a:r>
              <a:rPr lang="zh-CN" altLang="en-US" sz="2400"/>
              <a:t> </a:t>
            </a:r>
            <a:r>
              <a:rPr lang="en-US" altLang="zh-CN" sz="2400"/>
              <a:t>&amp;</a:t>
            </a:r>
            <a:r>
              <a:rPr lang="zh-CN" altLang="en-US" sz="2400"/>
              <a:t> </a:t>
            </a:r>
            <a:r>
              <a:rPr lang="en-US" sz="2400"/>
              <a:t>Transport lines </a:t>
            </a:r>
          </a:p>
          <a:p>
            <a:pPr lvl="1"/>
            <a:r>
              <a:rPr lang="en-US" sz="2200"/>
              <a:t>spin direction matching @ injection/extraction</a:t>
            </a:r>
          </a:p>
          <a:p>
            <a:pPr lvl="1"/>
            <a:r>
              <a:rPr lang="en-US" altLang="zh-CN" sz="2200"/>
              <a:t>helicity</a:t>
            </a:r>
            <a:r>
              <a:rPr lang="zh-CN" altLang="en-US" sz="2200"/>
              <a:t> </a:t>
            </a:r>
            <a:r>
              <a:rPr lang="en-US" altLang="zh-CN" sz="2200"/>
              <a:t>adjustment</a:t>
            </a:r>
            <a:r>
              <a:rPr lang="zh-CN" altLang="en-US" sz="2200"/>
              <a:t> </a:t>
            </a:r>
            <a:r>
              <a:rPr lang="en-US" altLang="zh-CN" sz="2200"/>
              <a:t>for</a:t>
            </a:r>
            <a:r>
              <a:rPr lang="zh-CN" altLang="en-US" sz="2200"/>
              <a:t> </a:t>
            </a:r>
            <a:r>
              <a:rPr lang="en-US" altLang="zh-CN" sz="2200"/>
              <a:t>e+</a:t>
            </a:r>
            <a:r>
              <a:rPr lang="en-US" sz="2200"/>
              <a:t> </a:t>
            </a:r>
          </a:p>
          <a:p>
            <a:pPr lvl="1"/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A244118-2346-324F-E48F-E5AC65276808}"/>
              </a:ext>
            </a:extLst>
          </p:cNvPr>
          <p:cNvSpPr txBox="1">
            <a:spLocks/>
          </p:cNvSpPr>
          <p:nvPr/>
        </p:nvSpPr>
        <p:spPr>
          <a:xfrm>
            <a:off x="6312509" y="2852936"/>
            <a:ext cx="5269891" cy="931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/>
              <a:t>Booster</a:t>
            </a:r>
          </a:p>
          <a:p>
            <a:pPr lvl="1"/>
            <a:r>
              <a:rPr lang="en-US" altLang="zh-CN" sz="2200"/>
              <a:t>free</a:t>
            </a:r>
            <a:r>
              <a:rPr lang="zh-CN" altLang="en-US" sz="2200"/>
              <a:t> </a:t>
            </a:r>
            <a:r>
              <a:rPr lang="en-US" altLang="zh-CN" sz="2200"/>
              <a:t>from</a:t>
            </a:r>
            <a:r>
              <a:rPr lang="zh-CN" altLang="en-US" sz="2200"/>
              <a:t> </a:t>
            </a:r>
            <a:r>
              <a:rPr lang="en-US" sz="2200"/>
              <a:t>intrinsic spin resonance</a:t>
            </a:r>
            <a:r>
              <a:rPr lang="en-US" altLang="zh-CN" sz="2200"/>
              <a:t>s</a:t>
            </a:r>
            <a:r>
              <a:rPr lang="en-US" sz="2200"/>
              <a:t> </a:t>
            </a:r>
          </a:p>
          <a:p>
            <a:pPr lvl="1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AF8A8B-FD10-94C3-4581-A9C8507C1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420888"/>
            <a:ext cx="6047711" cy="37388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65366D-EE56-3B7D-BCBF-4B639F4C5CAE}"/>
              </a:ext>
            </a:extLst>
          </p:cNvPr>
          <p:cNvSpPr/>
          <p:nvPr/>
        </p:nvSpPr>
        <p:spPr>
          <a:xfrm rot="19091378">
            <a:off x="2854412" y="5616334"/>
            <a:ext cx="216024" cy="72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19D8ED-91C7-0816-0738-31B366ABA8B2}"/>
              </a:ext>
            </a:extLst>
          </p:cNvPr>
          <p:cNvSpPr/>
          <p:nvPr/>
        </p:nvSpPr>
        <p:spPr>
          <a:xfrm rot="19091378">
            <a:off x="3221454" y="5904366"/>
            <a:ext cx="216024" cy="72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854E59-E92D-1F99-F558-608286214148}"/>
              </a:ext>
            </a:extLst>
          </p:cNvPr>
          <p:cNvSpPr/>
          <p:nvPr/>
        </p:nvSpPr>
        <p:spPr>
          <a:xfrm rot="19091378">
            <a:off x="3862524" y="4554550"/>
            <a:ext cx="216024" cy="72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7CA114-F509-BC80-E5CC-098409C773F5}"/>
              </a:ext>
            </a:extLst>
          </p:cNvPr>
          <p:cNvSpPr/>
          <p:nvPr/>
        </p:nvSpPr>
        <p:spPr>
          <a:xfrm rot="19091378">
            <a:off x="4229566" y="4842582"/>
            <a:ext cx="216024" cy="72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1EF73EEA-AB15-9067-CD2E-A58FC30314F2}"/>
              </a:ext>
            </a:extLst>
          </p:cNvPr>
          <p:cNvSpPr txBox="1">
            <a:spLocks/>
          </p:cNvSpPr>
          <p:nvPr/>
        </p:nvSpPr>
        <p:spPr>
          <a:xfrm>
            <a:off x="6330057" y="5092883"/>
            <a:ext cx="5269891" cy="931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600"/>
              <a:t>Collider</a:t>
            </a:r>
            <a:endParaRPr lang="en-US" sz="2600"/>
          </a:p>
          <a:p>
            <a:pPr lvl="1"/>
            <a:r>
              <a:rPr lang="en-US" altLang="zh-CN"/>
              <a:t>solenoid</a:t>
            </a:r>
            <a:r>
              <a:rPr lang="zh-CN" altLang="en-US"/>
              <a:t> </a:t>
            </a:r>
            <a:r>
              <a:rPr lang="en-US" altLang="zh-CN"/>
              <a:t>spin</a:t>
            </a:r>
            <a:r>
              <a:rPr lang="zh-CN" altLang="en-US"/>
              <a:t> </a:t>
            </a:r>
            <a:r>
              <a:rPr lang="en-US" altLang="zh-CN"/>
              <a:t>rotators</a:t>
            </a:r>
            <a:r>
              <a:rPr lang="zh-CN" altLang="en-US"/>
              <a:t> </a:t>
            </a:r>
            <a:r>
              <a:rPr lang="en-US" altLang="zh-CN"/>
              <a:t>@</a:t>
            </a:r>
            <a:r>
              <a:rPr lang="zh-CN" altLang="en-US"/>
              <a:t> </a:t>
            </a:r>
            <a:r>
              <a:rPr lang="en-US" altLang="zh-CN"/>
              <a:t>45.6</a:t>
            </a:r>
            <a:r>
              <a:rPr lang="zh-CN" altLang="en-US"/>
              <a:t> </a:t>
            </a:r>
            <a:r>
              <a:rPr lang="en-US" altLang="zh-CN"/>
              <a:t>GeV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35E425-AF15-AF1C-A498-2672910BA3A4}"/>
              </a:ext>
            </a:extLst>
          </p:cNvPr>
          <p:cNvSpPr txBox="1"/>
          <p:nvPr/>
        </p:nvSpPr>
        <p:spPr>
          <a:xfrm>
            <a:off x="6685368" y="6023933"/>
            <a:ext cx="50405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W.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Xia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et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al.,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Investigation of spin rotators in CEPC at the Z-pole, </a:t>
            </a:r>
          </a:p>
          <a:p>
            <a:r>
              <a:rPr lang="en-US" altLang="zh-CN" sz="1400" dirty="0" err="1">
                <a:solidFill>
                  <a:srgbClr val="0070C0"/>
                </a:solidFill>
              </a:rPr>
              <a:t>Radiat</a:t>
            </a:r>
            <a:r>
              <a:rPr lang="en-US" altLang="zh-CN" sz="1400" dirty="0">
                <a:solidFill>
                  <a:srgbClr val="0070C0"/>
                </a:solidFill>
              </a:rPr>
              <a:t>. Det. Tech. Meth. 6:490 (2022).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51B463-6CDF-3332-8F64-18A2A2665EF6}"/>
              </a:ext>
            </a:extLst>
          </p:cNvPr>
          <p:cNvSpPr txBox="1"/>
          <p:nvPr/>
        </p:nvSpPr>
        <p:spPr>
          <a:xfrm>
            <a:off x="6577506" y="3831703"/>
            <a:ext cx="50048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T. Chen, Z. </a:t>
            </a:r>
            <a:r>
              <a:rPr lang="en-US" altLang="zh-CN" sz="1400" dirty="0" err="1">
                <a:solidFill>
                  <a:srgbClr val="0070C0"/>
                </a:solidFill>
              </a:rPr>
              <a:t>Duan</a:t>
            </a:r>
            <a:r>
              <a:rPr lang="en-US" altLang="zh-CN" sz="1400" dirty="0">
                <a:solidFill>
                  <a:srgbClr val="0070C0"/>
                </a:solidFill>
              </a:rPr>
              <a:t>, D. H. Ji, D. Wang, Phys. Rev. Accel. Beams, 26, 051003 (2023).</a:t>
            </a:r>
            <a:endParaRPr lang="en-US" sz="1400">
              <a:solidFill>
                <a:srgbClr val="0070C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3E11CA-62A9-46B5-D61A-3BDF92938E2B}"/>
              </a:ext>
            </a:extLst>
          </p:cNvPr>
          <p:cNvSpPr txBox="1"/>
          <p:nvPr/>
        </p:nvSpPr>
        <p:spPr>
          <a:xfrm>
            <a:off x="158149" y="6146968"/>
            <a:ext cx="6171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&gt; </a:t>
            </a:r>
            <a:r>
              <a:rPr lang="en-US" altLang="zh-CN" b="1"/>
              <a:t>7</a:t>
            </a:r>
            <a:r>
              <a:rPr lang="en-US" b="1"/>
              <a:t>0% polarization transmission in the injector chain for Z &amp; W operation.</a:t>
            </a:r>
          </a:p>
        </p:txBody>
      </p:sp>
    </p:spTree>
    <p:extLst>
      <p:ext uri="{BB962C8B-B14F-4D97-AF65-F5344CB8AC3E}">
        <p14:creationId xmlns:p14="http://schemas.microsoft.com/office/powerpoint/2010/main" val="197326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E298C8-C17D-8F68-28F0-F1C5B65B2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</a:t>
            </a:r>
            <a:r>
              <a:rPr lang="en-US" altLang="zh-CN"/>
              <a:t>larized</a:t>
            </a:r>
            <a:r>
              <a:rPr lang="zh-CN" altLang="en-US"/>
              <a:t> </a:t>
            </a:r>
            <a:r>
              <a:rPr lang="en-US" altLang="zh-CN"/>
              <a:t>sources for resonant depolarization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91E63A-1488-D87C-FDD4-8E3DC8D3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417063-5F77-DA22-E634-55C9A422F4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04" y="1018549"/>
            <a:ext cx="3863077" cy="1805176"/>
          </a:xfrm>
          <a:prstGeom prst="rect">
            <a:avLst/>
          </a:prstGeom>
        </p:spPr>
      </p:pic>
      <p:graphicFrame>
        <p:nvGraphicFramePr>
          <p:cNvPr id="11" name="表格 1">
            <a:extLst>
              <a:ext uri="{FF2B5EF4-FFF2-40B4-BE49-F238E27FC236}">
                <a16:creationId xmlns:a16="http://schemas.microsoft.com/office/drawing/2014/main" id="{F4E29E41-9D0E-0243-E7D3-DCA9B50870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632250"/>
              </p:ext>
            </p:extLst>
          </p:nvPr>
        </p:nvGraphicFramePr>
        <p:xfrm>
          <a:off x="7523820" y="2823725"/>
          <a:ext cx="4536504" cy="38796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997407">
                  <a:extLst>
                    <a:ext uri="{9D8B030D-6E8A-4147-A177-3AD203B41FA5}">
                      <a16:colId xmlns:a16="http://schemas.microsoft.com/office/drawing/2014/main" val="2690366013"/>
                    </a:ext>
                  </a:extLst>
                </a:gridCol>
                <a:gridCol w="1328790">
                  <a:extLst>
                    <a:ext uri="{9D8B030D-6E8A-4147-A177-3AD203B41FA5}">
                      <a16:colId xmlns:a16="http://schemas.microsoft.com/office/drawing/2014/main" val="3193459733"/>
                    </a:ext>
                  </a:extLst>
                </a:gridCol>
                <a:gridCol w="1210307">
                  <a:extLst>
                    <a:ext uri="{9D8B030D-6E8A-4147-A177-3AD203B41FA5}">
                      <a16:colId xmlns:a16="http://schemas.microsoft.com/office/drawing/2014/main" val="156678020"/>
                    </a:ext>
                  </a:extLst>
                </a:gridCol>
              </a:tblGrid>
              <a:tr h="18924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DR V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unpolarized</a:t>
                      </a: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polarized e+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0273717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4344925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(m)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144.2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2159991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trains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2(4)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690270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bunches/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trian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1(2)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8453829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current (mA)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12.4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6438368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 strength B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(T)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8871302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/turn)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397.9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8176859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time x/y/z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3658812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compaction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0.0078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6830252"/>
                  </a:ext>
                </a:extLst>
              </a:tr>
              <a:tr h="3056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Storage time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min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948526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62197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132</a:t>
                      </a:r>
                      <a:endParaRPr lang="en-US" sz="110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2343485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1854765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Extract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6.6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0153047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0935894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 x/y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/1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6451969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 /0.0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3686055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acceptance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0355108"/>
                  </a:ext>
                </a:extLst>
              </a:tr>
              <a:tr h="189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Longitudinal tune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397925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E4A606A5-3BE5-7AD4-5825-6C24B070A6CB}"/>
              </a:ext>
            </a:extLst>
          </p:cNvPr>
          <p:cNvSpPr txBox="1"/>
          <p:nvPr/>
        </p:nvSpPr>
        <p:spPr>
          <a:xfrm>
            <a:off x="443373" y="1214933"/>
            <a:ext cx="666073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Polarized e- source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polarized electron gun w/ GaAs cathode, polarization &gt; 85%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Polarized e+ source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e+</a:t>
            </a:r>
            <a:r>
              <a:rPr lang="zh-CN" altLang="en-US" sz="2400" dirty="0"/>
              <a:t> </a:t>
            </a:r>
            <a:r>
              <a:rPr lang="en-US" altLang="zh-CN" sz="2400" dirty="0"/>
              <a:t>damping/polarizing</a:t>
            </a:r>
            <a:r>
              <a:rPr lang="zh-CN" altLang="en-US" sz="2400" dirty="0"/>
              <a:t> </a:t>
            </a:r>
            <a:r>
              <a:rPr lang="en-US" altLang="zh-CN" sz="2400" dirty="0"/>
              <a:t>ring</a:t>
            </a:r>
            <a:r>
              <a:rPr lang="zh-CN" altLang="en-US" sz="2400" dirty="0"/>
              <a:t> </a:t>
            </a:r>
            <a:endParaRPr lang="en-HK" altLang="zh-CN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extracted beam polarization @ 10min ~ 44%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E4BE10-85DD-E7F6-32EE-EBC46AB344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33" y="4293096"/>
            <a:ext cx="720547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31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E298C8-C17D-8F68-28F0-F1C5B65B2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</a:t>
            </a:r>
            <a:r>
              <a:rPr lang="en-US" altLang="zh-CN"/>
              <a:t>larized</a:t>
            </a:r>
            <a:r>
              <a:rPr lang="zh-CN" altLang="en-US"/>
              <a:t> </a:t>
            </a:r>
            <a:r>
              <a:rPr lang="en-US" altLang="zh-CN"/>
              <a:t>sources for colliding beams 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91E63A-1488-D87C-FDD4-8E3DC8D3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A606A5-3BE5-7AD4-5825-6C24B070A6CB}"/>
              </a:ext>
            </a:extLst>
          </p:cNvPr>
          <p:cNvSpPr txBox="1"/>
          <p:nvPr/>
        </p:nvSpPr>
        <p:spPr>
          <a:xfrm>
            <a:off x="575725" y="1124744"/>
            <a:ext cx="1076332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Polarized e- source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polarized electron gun w/ GaAs cathode, polarization &gt; 85%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Polarized e+ source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more</a:t>
            </a:r>
            <a:r>
              <a:rPr lang="zh-CN" altLang="en-US" sz="2400" dirty="0"/>
              <a:t> </a:t>
            </a:r>
            <a:r>
              <a:rPr lang="en-US" altLang="zh-CN" sz="2400" dirty="0"/>
              <a:t>demanding</a:t>
            </a:r>
            <a:r>
              <a:rPr lang="zh-CN" altLang="en-US" sz="2400" dirty="0"/>
              <a:t> </a:t>
            </a:r>
            <a:r>
              <a:rPr lang="en-US" altLang="zh-CN" sz="2400" dirty="0"/>
              <a:t>polarizing</a:t>
            </a:r>
            <a:r>
              <a:rPr lang="zh-CN" altLang="en-US" sz="2400" dirty="0"/>
              <a:t> </a:t>
            </a:r>
            <a:r>
              <a:rPr lang="en-US" altLang="zh-CN" sz="2400" dirty="0"/>
              <a:t>ring</a:t>
            </a:r>
            <a:r>
              <a:rPr lang="zh-CN" altLang="en-US" sz="2400" dirty="0"/>
              <a:t> </a:t>
            </a:r>
            <a:r>
              <a:rPr lang="en-US" altLang="zh-CN" sz="2400" dirty="0"/>
              <a:t>design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plan to revisit</a:t>
            </a:r>
            <a:r>
              <a:rPr lang="zh-CN" altLang="en-US" sz="2400" dirty="0"/>
              <a:t> </a:t>
            </a:r>
            <a:r>
              <a:rPr lang="en-US" altLang="zh-CN" sz="2400" dirty="0"/>
              <a:t>the</a:t>
            </a:r>
            <a:r>
              <a:rPr lang="zh-CN" altLang="en-US" sz="2400" dirty="0"/>
              <a:t> </a:t>
            </a:r>
            <a:r>
              <a:rPr lang="en-US" altLang="zh-CN" sz="2400" dirty="0"/>
              <a:t>schemes</a:t>
            </a:r>
            <a:r>
              <a:rPr lang="zh-CN" altLang="en-US" sz="2400" dirty="0"/>
              <a:t> </a:t>
            </a:r>
            <a:r>
              <a:rPr lang="en-US" altLang="zh-CN" sz="2400" dirty="0"/>
              <a:t>for</a:t>
            </a:r>
            <a:r>
              <a:rPr lang="zh-CN" altLang="en-US" sz="2400" dirty="0"/>
              <a:t> </a:t>
            </a:r>
            <a:r>
              <a:rPr lang="en-US" altLang="zh-CN" sz="2400" dirty="0"/>
              <a:t>ILC/CLIC</a:t>
            </a:r>
            <a:endParaRPr lang="en-US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65847F-0087-5672-9339-7A02C78A7D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3206714"/>
            <a:ext cx="6917385" cy="329241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AAC09DE-29B8-0AF2-4B6D-EA4E2FE824B7}"/>
              </a:ext>
            </a:extLst>
          </p:cNvPr>
          <p:cNvSpPr/>
          <p:nvPr/>
        </p:nvSpPr>
        <p:spPr>
          <a:xfrm>
            <a:off x="6973889" y="4221088"/>
            <a:ext cx="792088" cy="1369436"/>
          </a:xfrm>
          <a:prstGeom prst="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7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4" descr="spinPrecession.gif">
            <a:extLst>
              <a:ext uri="{FF2B5EF4-FFF2-40B4-BE49-F238E27FC236}">
                <a16:creationId xmlns:a16="http://schemas.microsoft.com/office/drawing/2014/main" id="{8A21F150-BF70-6D4D-B148-C051F3AA9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" y="3284984"/>
            <a:ext cx="3102876" cy="14480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1D5F64-C189-B649-AA00-A9DD55806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 booster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2257E0-B74D-E947-AFC2-5348F453F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C973300C-797F-D148-A78D-320196FBAF0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CF591D3A-1D40-4346-B60C-F67A1EACA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2464" y="3777896"/>
            <a:ext cx="3234577" cy="21384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AC9A245-BC64-9944-BB93-125A7147A8C3}"/>
                  </a:ext>
                </a:extLst>
              </p:cNvPr>
              <p:cNvSpPr txBox="1"/>
              <p:nvPr/>
            </p:nvSpPr>
            <p:spPr>
              <a:xfrm>
                <a:off x="214161" y="1055146"/>
                <a:ext cx="11741543" cy="2138086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spin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tune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changes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and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could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cross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spin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resonances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altLang="zh-CN" sz="20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spin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resonances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sz="2000" dirty="0"/>
                  <a:t>  </a:t>
                </a:r>
                <a:r>
                  <a:rPr lang="en-US" altLang="zh-CN" sz="2000" dirty="0"/>
                  <a:t>are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spaced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by</a:t>
                </a:r>
                <a:r>
                  <a:rPr lang="zh-CN" altLang="en-US" sz="2000" dirty="0"/>
                  <a:t> </a:t>
                </a:r>
                <a:r>
                  <a:rPr lang="en-US" altLang="zh-CN" sz="2000" dirty="0">
                    <a:solidFill>
                      <a:srgbClr val="0000FF"/>
                    </a:solidFill>
                  </a:rPr>
                  <a:t>440</a:t>
                </a:r>
                <a:r>
                  <a:rPr lang="zh-CN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FF"/>
                    </a:solidFill>
                  </a:rPr>
                  <a:t>MeV</a:t>
                </a:r>
                <a:r>
                  <a:rPr lang="zh-CN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e+/e-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non-adiabatic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crossing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could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vary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and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lead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depolarization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[1]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rgbClr val="FF0000"/>
                    </a:solidFill>
                  </a:rPr>
                  <a:t>Spin</a:t>
                </a:r>
                <a:r>
                  <a:rPr lang="zh-CN" alt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resonance</a:t>
                </a:r>
                <a:r>
                  <a:rPr lang="zh-CN" alt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strength</a:t>
                </a:r>
                <a:r>
                  <a:rPr lang="el-GR" altLang="zh-CN" sz="2000" dirty="0">
                    <a:solidFill>
                      <a:srgbClr val="FF0000"/>
                    </a:solidFill>
                  </a:rPr>
                  <a:t> ε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rgbClr val="FF0000"/>
                    </a:solidFill>
                  </a:rPr>
                  <a:t>Acceleration rate 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zh-CN" alt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f>
                      <m:f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CN" sz="2000" dirty="0"/>
                  <a:t>[km]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l-GR" altLang="zh-CN" sz="2000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Δ</a:t>
                </a:r>
                <a:r>
                  <a:rPr lang="en-US" altLang="zh-CN" sz="2000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|P| &lt; 1%</a:t>
                </a:r>
                <a:r>
                  <a:rPr lang="en-US" altLang="zh-CN" sz="2000" b="0" dirty="0">
                    <a:ea typeface="Cambria Math" panose="02040503050406030204" pitchFamily="18" charset="0"/>
                  </a:rPr>
                  <a:t> in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the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regimes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of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fast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crossing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&amp;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slow</a:t>
                </a:r>
                <a:r>
                  <a:rPr lang="zh-CN" altLang="en-US" sz="200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sz="2000" dirty="0">
                    <a:ea typeface="Cambria Math" panose="02040503050406030204" pitchFamily="18" charset="0"/>
                  </a:rPr>
                  <a:t>crossing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AC9A245-BC64-9944-BB93-125A7147A8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161" y="1055146"/>
                <a:ext cx="11741543" cy="2138086"/>
              </a:xfrm>
              <a:prstGeom prst="rect">
                <a:avLst/>
              </a:prstGeom>
              <a:blipFill>
                <a:blip r:embed="rId4"/>
                <a:stretch>
                  <a:fillRect l="-432" t="-1170" b="-2924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A51268AF-F1DF-0E4D-9F3A-8D55AE411E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265" y="3517792"/>
            <a:ext cx="4997135" cy="318983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B9CC75D-981D-E74B-A2C2-18EC7FE6D5B1}"/>
              </a:ext>
            </a:extLst>
          </p:cNvPr>
          <p:cNvCxnSpPr>
            <a:cxnSpLocks/>
          </p:cNvCxnSpPr>
          <p:nvPr/>
        </p:nvCxnSpPr>
        <p:spPr>
          <a:xfrm>
            <a:off x="9868829" y="3898201"/>
            <a:ext cx="0" cy="2208762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1DC818D-A2B7-CE4C-B704-985DB0828CA0}"/>
              </a:ext>
            </a:extLst>
          </p:cNvPr>
          <p:cNvCxnSpPr>
            <a:cxnSpLocks/>
          </p:cNvCxnSpPr>
          <p:nvPr/>
        </p:nvCxnSpPr>
        <p:spPr>
          <a:xfrm>
            <a:off x="9767279" y="4525470"/>
            <a:ext cx="0" cy="1581493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C545C62-036B-6849-8F55-B827A030CFFF}"/>
              </a:ext>
            </a:extLst>
          </p:cNvPr>
          <p:cNvCxnSpPr>
            <a:cxnSpLocks/>
          </p:cNvCxnSpPr>
          <p:nvPr/>
        </p:nvCxnSpPr>
        <p:spPr>
          <a:xfrm>
            <a:off x="9465452" y="4653183"/>
            <a:ext cx="0" cy="1453780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6F4957-8AD6-8744-AB7C-004B39C31815}"/>
              </a:ext>
            </a:extLst>
          </p:cNvPr>
          <p:cNvCxnSpPr>
            <a:cxnSpLocks/>
          </p:cNvCxnSpPr>
          <p:nvPr/>
        </p:nvCxnSpPr>
        <p:spPr>
          <a:xfrm>
            <a:off x="10875858" y="5202185"/>
            <a:ext cx="0" cy="904778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AB0891E-F138-6D44-A49F-24CE4ABB925F}"/>
              </a:ext>
            </a:extLst>
          </p:cNvPr>
          <p:cNvCxnSpPr>
            <a:cxnSpLocks/>
          </p:cNvCxnSpPr>
          <p:nvPr/>
        </p:nvCxnSpPr>
        <p:spPr>
          <a:xfrm>
            <a:off x="10537457" y="5279813"/>
            <a:ext cx="0" cy="827150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AF47286-DAB3-DA46-8232-B9D297A661C5}"/>
              </a:ext>
            </a:extLst>
          </p:cNvPr>
          <p:cNvSpPr txBox="1"/>
          <p:nvPr/>
        </p:nvSpPr>
        <p:spPr>
          <a:xfrm>
            <a:off x="-23696" y="5933788"/>
            <a:ext cx="8358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00B050"/>
                </a:solidFill>
              </a:rPr>
              <a:t>[1]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Froissart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and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Stora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NIM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7,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297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(1960)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[2]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K.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Barladyan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PRAB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22,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112804,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(2019)</a:t>
            </a:r>
            <a:endParaRPr lang="en-HK" altLang="zh-CN" sz="1200" dirty="0">
              <a:solidFill>
                <a:srgbClr val="00B050"/>
              </a:solidFill>
            </a:endParaRPr>
          </a:p>
          <a:p>
            <a:r>
              <a:rPr lang="en-US" altLang="zh-CN" sz="1200" dirty="0">
                <a:solidFill>
                  <a:srgbClr val="00B050"/>
                </a:solidFill>
              </a:rPr>
              <a:t>[3]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S.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Nakamura,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NIM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411,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93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(1998)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[4]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T.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Khoe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Part.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Accel.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6,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213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(1975)</a:t>
            </a:r>
          </a:p>
          <a:p>
            <a:r>
              <a:rPr lang="en-US" altLang="zh-CN" sz="1200" dirty="0">
                <a:solidFill>
                  <a:srgbClr val="00B050"/>
                </a:solidFill>
              </a:rPr>
              <a:t>[5]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HK" sz="1200" dirty="0">
                <a:solidFill>
                  <a:srgbClr val="00B050"/>
                </a:solidFill>
              </a:rPr>
              <a:t>Configuration Manual: Polarized Proton Collider at RHIC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2006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[6]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V.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Ranjbar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PRAB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21,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111003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(2018)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88483A-C965-FA43-B0C0-7C9EE6900348}"/>
              </a:ext>
            </a:extLst>
          </p:cNvPr>
          <p:cNvSpPr txBox="1"/>
          <p:nvPr/>
        </p:nvSpPr>
        <p:spPr>
          <a:xfrm>
            <a:off x="3589099" y="3579233"/>
            <a:ext cx="1160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0000FF"/>
                </a:solidFill>
              </a:rPr>
              <a:t>Fast</a:t>
            </a:r>
            <a:r>
              <a:rPr lang="zh-CN" altLang="en-US" sz="1200" b="1" dirty="0">
                <a:solidFill>
                  <a:srgbClr val="0000FF"/>
                </a:solidFill>
              </a:rPr>
              <a:t> </a:t>
            </a:r>
            <a:r>
              <a:rPr lang="en-US" altLang="zh-CN" sz="1200" b="1" dirty="0">
                <a:solidFill>
                  <a:srgbClr val="0000FF"/>
                </a:solidFill>
              </a:rPr>
              <a:t>crossing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7BBE33-C019-B446-8A39-6473336191CE}"/>
              </a:ext>
            </a:extLst>
          </p:cNvPr>
          <p:cNvSpPr txBox="1"/>
          <p:nvPr/>
        </p:nvSpPr>
        <p:spPr>
          <a:xfrm>
            <a:off x="5626749" y="3573784"/>
            <a:ext cx="1160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</a:rPr>
              <a:t>Slow</a:t>
            </a:r>
            <a:r>
              <a:rPr lang="zh-CN" altLang="en-US" sz="1200" b="1" dirty="0">
                <a:solidFill>
                  <a:srgbClr val="FF0000"/>
                </a:solidFill>
              </a:rPr>
              <a:t> </a:t>
            </a:r>
            <a:r>
              <a:rPr lang="en-US" altLang="zh-CN" sz="1200" b="1" dirty="0">
                <a:solidFill>
                  <a:srgbClr val="FF0000"/>
                </a:solidFill>
              </a:rPr>
              <a:t>crossing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F798543-3FE6-1C46-A557-9A9500D66E60}"/>
              </a:ext>
            </a:extLst>
          </p:cNvPr>
          <p:cNvCxnSpPr>
            <a:stCxn id="7" idx="0"/>
          </p:cNvCxnSpPr>
          <p:nvPr/>
        </p:nvCxnSpPr>
        <p:spPr>
          <a:xfrm flipH="1">
            <a:off x="4589752" y="3777896"/>
            <a:ext cx="1" cy="1796971"/>
          </a:xfrm>
          <a:prstGeom prst="line">
            <a:avLst/>
          </a:prstGeom>
          <a:ln w="15875"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3C21F66-7A94-F147-BE64-8F4DC00CCEF2}"/>
              </a:ext>
            </a:extLst>
          </p:cNvPr>
          <p:cNvCxnSpPr/>
          <p:nvPr/>
        </p:nvCxnSpPr>
        <p:spPr>
          <a:xfrm flipH="1">
            <a:off x="5680814" y="3905066"/>
            <a:ext cx="1" cy="1796971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0B539C-14B7-C240-8D1B-D8B924F49B6E}"/>
              </a:ext>
            </a:extLst>
          </p:cNvPr>
          <p:cNvCxnSpPr>
            <a:cxnSpLocks/>
          </p:cNvCxnSpPr>
          <p:nvPr/>
        </p:nvCxnSpPr>
        <p:spPr>
          <a:xfrm flipH="1">
            <a:off x="4169391" y="4340910"/>
            <a:ext cx="3753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032F662-0E9A-1E44-8A60-0E96030D20BD}"/>
              </a:ext>
            </a:extLst>
          </p:cNvPr>
          <p:cNvCxnSpPr>
            <a:cxnSpLocks/>
          </p:cNvCxnSpPr>
          <p:nvPr/>
        </p:nvCxnSpPr>
        <p:spPr>
          <a:xfrm>
            <a:off x="5724056" y="4313613"/>
            <a:ext cx="3540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881BB22-45F1-7B4C-84BB-430A1205A2C1}"/>
              </a:ext>
            </a:extLst>
          </p:cNvPr>
          <p:cNvSpPr txBox="1"/>
          <p:nvPr/>
        </p:nvSpPr>
        <p:spPr>
          <a:xfrm>
            <a:off x="1368716" y="4052041"/>
            <a:ext cx="1323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0000FF"/>
                </a:solidFill>
              </a:rPr>
              <a:t>Spin</a:t>
            </a:r>
            <a:r>
              <a:rPr lang="zh-CN" altLang="en-US" sz="1200" dirty="0">
                <a:solidFill>
                  <a:srgbClr val="0000FF"/>
                </a:solidFill>
              </a:rPr>
              <a:t> </a:t>
            </a:r>
            <a:r>
              <a:rPr lang="en-US" altLang="zh-CN" sz="1200" dirty="0">
                <a:solidFill>
                  <a:srgbClr val="0000FF"/>
                </a:solidFill>
              </a:rPr>
              <a:t>precession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CD7D4B-21C8-C34F-8553-8EC2D9CDFC20}"/>
              </a:ext>
            </a:extLst>
          </p:cNvPr>
          <p:cNvSpPr/>
          <p:nvPr/>
        </p:nvSpPr>
        <p:spPr>
          <a:xfrm>
            <a:off x="10279590" y="6343723"/>
            <a:ext cx="15806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00B050"/>
                </a:solidFill>
              </a:rPr>
              <a:t>Data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from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Ref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[2-6]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8616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84202</TotalTime>
  <Words>2440</Words>
  <Application>Microsoft Macintosh PowerPoint</Application>
  <PresentationFormat>Widescreen</PresentationFormat>
  <Paragraphs>405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CharisSIL</vt:lpstr>
      <vt:lpstr>等线</vt:lpstr>
      <vt:lpstr>微软雅黑</vt:lpstr>
      <vt:lpstr>Arial</vt:lpstr>
      <vt:lpstr>Arial Black</vt:lpstr>
      <vt:lpstr>Ayuthaya</vt:lpstr>
      <vt:lpstr>Calibri</vt:lpstr>
      <vt:lpstr>Cambria Math</vt:lpstr>
      <vt:lpstr>Helvetica</vt:lpstr>
      <vt:lpstr>Times New Roman</vt:lpstr>
      <vt:lpstr>Wingdings</vt:lpstr>
      <vt:lpstr>Office 主题</vt:lpstr>
      <vt:lpstr>PowerPoint Presentation</vt:lpstr>
      <vt:lpstr>Outline</vt:lpstr>
      <vt:lpstr>Physics motivation of polarized beams @ CEPC</vt:lpstr>
      <vt:lpstr>Self-polarization in the CEPC</vt:lpstr>
      <vt:lpstr>How to achieve a high-level polarization?</vt:lpstr>
      <vt:lpstr>Polarized injector for CEPC</vt:lpstr>
      <vt:lpstr>Polarized sources for resonant depolarization</vt:lpstr>
      <vt:lpstr>Polarized sources for colliding beams </vt:lpstr>
      <vt:lpstr>Depolarization in the booster</vt:lpstr>
      <vt:lpstr>Polarization transmission in the booster</vt:lpstr>
      <vt:lpstr>A high-level longitudinal polarization @ Z-pole</vt:lpstr>
      <vt:lpstr>Updates on spin rotator implementation</vt:lpstr>
      <vt:lpstr>Useful polarization level at Higgs?</vt:lpstr>
      <vt:lpstr>Key aspects of polarization R&amp;D in the EDR phase </vt:lpstr>
      <vt:lpstr>Compton polarimeter @ BEPCII</vt:lpstr>
      <vt:lpstr>Compton polarimeter @ BEPCII</vt:lpstr>
      <vt:lpstr>Compton polarimeter @ BEPCII</vt:lpstr>
      <vt:lpstr>Influence of electron beam polarization to Touschek lifetime</vt:lpstr>
      <vt:lpstr>A test facility for polarized electron source</vt:lpstr>
      <vt:lpstr>YBCO Superconducting solenoid spin rotator R&amp;D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ZHE DUAN</cp:lastModifiedBy>
  <cp:revision>4857</cp:revision>
  <cp:lastPrinted>2022-11-06T05:19:21Z</cp:lastPrinted>
  <dcterms:created xsi:type="dcterms:W3CDTF">2012-09-04T11:33:36Z</dcterms:created>
  <dcterms:modified xsi:type="dcterms:W3CDTF">2025-03-05T22:33:22Z</dcterms:modified>
</cp:coreProperties>
</file>