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343" r:id="rId2"/>
    <p:sldId id="540" r:id="rId3"/>
    <p:sldId id="2147375401" r:id="rId4"/>
    <p:sldId id="5760" r:id="rId5"/>
    <p:sldId id="2147375388" r:id="rId6"/>
    <p:sldId id="2147375397" r:id="rId7"/>
    <p:sldId id="2147375392" r:id="rId8"/>
    <p:sldId id="2147375395" r:id="rId9"/>
    <p:sldId id="5795" r:id="rId10"/>
    <p:sldId id="2147375396" r:id="rId11"/>
    <p:sldId id="2147375402" r:id="rId12"/>
    <p:sldId id="5847" r:id="rId13"/>
    <p:sldId id="3671" r:id="rId14"/>
    <p:sldId id="2089" r:id="rId15"/>
    <p:sldId id="5742" r:id="rId16"/>
    <p:sldId id="292" r:id="rId17"/>
    <p:sldId id="2147375403" r:id="rId18"/>
    <p:sldId id="2147375404" r:id="rId19"/>
    <p:sldId id="2147375405" r:id="rId20"/>
    <p:sldId id="5933" r:id="rId21"/>
    <p:sldId id="5892" r:id="rId22"/>
    <p:sldId id="2147375398" r:id="rId23"/>
    <p:sldId id="5755" r:id="rId24"/>
    <p:sldId id="214737540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FF"/>
    <a:srgbClr val="7F7F7F"/>
    <a:srgbClr val="21A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9"/>
    <p:restoredTop sz="94622"/>
  </p:normalViewPr>
  <p:slideViewPr>
    <p:cSldViewPr snapToGrid="0">
      <p:cViewPr varScale="1">
        <p:scale>
          <a:sx n="80" d="100"/>
          <a:sy n="80" d="100"/>
        </p:scale>
        <p:origin x="12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F6B566-8F4F-2297-E09A-EC0A5919D7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FEF84F-FF67-CFE6-EE39-7622459E9C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5C532-7310-4D0E-A33E-9CFB32DA3130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D95DF-83FA-FE96-2EE5-1174D2E87D6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Ferdinand Willeke, Accelerator and CD3A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67F68-58BC-4765-5D43-302ABEE7BA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BC339-4610-4F10-854C-D2930A4EB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889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Ferdinand Willeke, Accelerator and CD3A status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498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Ferdinand Willeke, Accelerator and CD3A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3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95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920" y="1174478"/>
            <a:ext cx="10962105" cy="1240412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ct val="100000"/>
              </a:lnSpc>
              <a:defRPr sz="4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Title from Agenda</a:t>
            </a:r>
            <a:br>
              <a:rPr lang="en-US"/>
            </a:br>
            <a:r>
              <a:rPr lang="en-US"/>
              <a:t>Continuation of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2920" y="5074920"/>
            <a:ext cx="4363736" cy="10196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SC-x Identifier</a:t>
            </a:r>
          </a:p>
          <a:p>
            <a:r>
              <a:rPr lang="en-US"/>
              <a:t>EIC CD-3A Review</a:t>
            </a:r>
          </a:p>
          <a:p>
            <a:r>
              <a:rPr lang="en-US"/>
              <a:t>November 14-16,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" y="3288714"/>
            <a:ext cx="10962105" cy="4489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Presenter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2F870F-A3EC-0442-4A49-50365EE5DD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2920" y="2423582"/>
            <a:ext cx="10962105" cy="501650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8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z="2800"/>
              <a:t>Secondary title if needed</a:t>
            </a:r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FD74062-0C2E-090F-07DF-75D428DE15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2920" y="4233687"/>
            <a:ext cx="10962105" cy="3795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WBS 6.0x.xxx WBS Name (Exact from WBS)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FAD954-7DFC-3150-35B3-444AB26BD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" y="3738425"/>
            <a:ext cx="10962105" cy="477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Project Role or Organizational Role if not Project</a:t>
            </a:r>
          </a:p>
        </p:txBody>
      </p:sp>
    </p:spTree>
    <p:extLst>
      <p:ext uri="{BB962C8B-B14F-4D97-AF65-F5344CB8AC3E}">
        <p14:creationId xmlns:p14="http://schemas.microsoft.com/office/powerpoint/2010/main" val="34199463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2 Scope W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1" y="0"/>
            <a:ext cx="8229600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L2 Scope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B1CA04-87E2-D953-3DF8-10B743CAB7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8236" y="0"/>
            <a:ext cx="2514600" cy="814388"/>
          </a:xfrm>
        </p:spPr>
        <p:txBody>
          <a:bodyPr/>
          <a:lstStyle>
            <a:lvl1pPr marL="0" indent="0" algn="r">
              <a:buFontTx/>
              <a:buNone/>
              <a:defRPr b="1"/>
            </a:lvl1pPr>
          </a:lstStyle>
          <a:p>
            <a:pPr lvl="0"/>
            <a:r>
              <a:rPr lang="en-US"/>
              <a:t>Accelerator</a:t>
            </a:r>
          </a:p>
          <a:p>
            <a:pPr lvl="0"/>
            <a:r>
              <a:rPr lang="en-US"/>
              <a:t>SC-x Breakout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B8EACF-4276-290B-9B2F-314CC8D8D2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3035" y="5576840"/>
            <a:ext cx="7315200" cy="685800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Breakout Session Reference</a:t>
            </a:r>
          </a:p>
        </p:txBody>
      </p:sp>
    </p:spTree>
    <p:extLst>
      <p:ext uri="{BB962C8B-B14F-4D97-AF65-F5344CB8AC3E}">
        <p14:creationId xmlns:p14="http://schemas.microsoft.com/office/powerpoint/2010/main" val="178955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D91B-7801-B3EC-7CA4-44C5BF1D9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4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2989168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6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Section Separator – Title Line 1</a:t>
            </a:r>
          </a:p>
          <a:p>
            <a:pPr lvl="0"/>
            <a:r>
              <a:rPr lang="en-US"/>
              <a:t>Section Separator – Title Line 2</a:t>
            </a:r>
          </a:p>
          <a:p>
            <a:pPr lvl="0"/>
            <a:r>
              <a:rPr lang="en-US"/>
              <a:t>Section Separator – Title Line 3</a:t>
            </a:r>
          </a:p>
        </p:txBody>
      </p:sp>
    </p:spTree>
    <p:extLst>
      <p:ext uri="{BB962C8B-B14F-4D97-AF65-F5344CB8AC3E}">
        <p14:creationId xmlns:p14="http://schemas.microsoft.com/office/powerpoint/2010/main" val="3966283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051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184639" y="6492875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3C26E3D-943D-5D33-8717-659567690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14891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9E28F-0508-9961-9A70-DAEE981E0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932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21CBE-0BDC-FAF6-A30B-32A159F71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18438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0AA83-7E83-4FB5-3DDF-745DA400A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317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534C-C126-30DA-C8A1-2CD510D2E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04498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5F7EA-FE97-4BBF-7A71-5CA98872B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4060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About Me – Presenter Name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Level 1 – Arial 20</a:t>
            </a:r>
          </a:p>
          <a:p>
            <a:pPr lvl="1"/>
            <a:r>
              <a:rPr lang="en-US"/>
              <a:t>Level 2 – Arial 16</a:t>
            </a:r>
          </a:p>
          <a:p>
            <a:pPr lvl="2"/>
            <a:r>
              <a:rPr lang="en-US"/>
              <a:t>Level 3 – Arial 16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561053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46789-C580-5220-2A69-234EC9BE0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31150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218237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29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F9C81-63DD-4350-8187-F5429EC0C9F3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92C7-2ECB-45BC-8145-4DCF487226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515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43A592-2C2C-1149-FE30-72A494F277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1422" y="6534374"/>
            <a:ext cx="4509516" cy="294041"/>
          </a:xfrm>
        </p:spPr>
        <p:txBody>
          <a:bodyPr>
            <a:noAutofit/>
          </a:bodyPr>
          <a:lstStyle>
            <a:lvl1pPr marL="0" indent="0" algn="l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EIC CD-3B Director’s Review, October 22-24, 2024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0C71E18-8584-A0E2-3682-9547339B30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01373" y="6534374"/>
            <a:ext cx="3151015" cy="294041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Presenter First Initial, Last Name</a:t>
            </a:r>
          </a:p>
        </p:txBody>
      </p:sp>
    </p:spTree>
    <p:extLst>
      <p:ext uri="{BB962C8B-B14F-4D97-AF65-F5344CB8AC3E}">
        <p14:creationId xmlns:p14="http://schemas.microsoft.com/office/powerpoint/2010/main" val="816198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7D83743-3AA5-032F-05B8-72A8CCA20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73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92B54326-9283-87C5-2211-07467D1528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>
            <a:normAutofit/>
          </a:bodyPr>
          <a:lstStyle>
            <a:lvl1pPr marL="346075" indent="-346075">
              <a:buFont typeface="+mj-lt"/>
              <a:buAutoNum type="arabicPeriod"/>
              <a:defRPr sz="2000"/>
            </a:lvl1pPr>
            <a:lvl2pPr marL="684212" indent="-457200">
              <a:buFont typeface="+mj-lt"/>
              <a:buAutoNum type="alphaUcPeriod"/>
              <a:defRPr/>
            </a:lvl2pPr>
            <a:lvl3pPr marL="803275" indent="-342900">
              <a:buFont typeface="+mj-lt"/>
              <a:buAutoNum type="romanLcPeriod"/>
              <a:defRPr/>
            </a:lvl3pPr>
            <a:lvl4pPr marL="1030287" indent="-342900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Charges – Arial 20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03C22F-5552-870B-477F-48CD037483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4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Charge Questions Addressed</a:t>
            </a:r>
          </a:p>
        </p:txBody>
      </p:sp>
    </p:spTree>
    <p:extLst>
      <p:ext uri="{BB962C8B-B14F-4D97-AF65-F5344CB8AC3E}">
        <p14:creationId xmlns:p14="http://schemas.microsoft.com/office/powerpoint/2010/main" val="269555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14597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2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ECC0389-6BCD-C4BC-4A17-EA2DACAE7E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6002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72671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Bulleted]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508D84F-3665-CC5D-F2A2-B3A6B09A70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199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226128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58694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2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1A4CDE2-F4A5-3B66-CC2E-03CEF69ADB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0611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281835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6E5A896B-E227-B141-AB5C-4CC68DDA83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576095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BCFEFF2-44B8-687E-DAB3-7026DB467298}"/>
              </a:ext>
            </a:extLst>
          </p:cNvPr>
          <p:cNvSpPr txBox="1"/>
          <p:nvPr userDrawn="1"/>
        </p:nvSpPr>
        <p:spPr>
          <a:xfrm>
            <a:off x="365760" y="6490194"/>
            <a:ext cx="110431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dirty="0" err="1"/>
              <a:t>eeFACT</a:t>
            </a:r>
            <a:r>
              <a:rPr lang="en-US" sz="1400" dirty="0"/>
              <a:t>, March 3,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AB3137-4B00-CEAB-DCD1-3B470E06EA17}"/>
              </a:ext>
            </a:extLst>
          </p:cNvPr>
          <p:cNvSpPr txBox="1"/>
          <p:nvPr userDrawn="1"/>
        </p:nvSpPr>
        <p:spPr>
          <a:xfrm>
            <a:off x="11541499" y="6490193"/>
            <a:ext cx="513209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fld id="{E5E7E6BA-9547-40BA-BC84-EED48D8D50C1}" type="slidenum">
              <a:rPr lang="en-US" sz="1400" b="0" smtClean="0">
                <a:solidFill>
                  <a:schemeClr val="tx1"/>
                </a:solidFill>
              </a:rPr>
              <a:pPr algn="r"/>
              <a:t>‹#›</a:t>
            </a:fld>
            <a:endParaRPr lang="en-US" sz="1400" b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93395C-F7F6-5A6A-DA24-169AA14F65DF}"/>
              </a:ext>
            </a:extLst>
          </p:cNvPr>
          <p:cNvCxnSpPr/>
          <p:nvPr userDrawn="1"/>
        </p:nvCxnSpPr>
        <p:spPr>
          <a:xfrm>
            <a:off x="461963" y="6260638"/>
            <a:ext cx="1149923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E7866077-7D9B-4430-B0C0-7F253295F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0"/>
            <a:ext cx="11499234" cy="814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B0C19D-3CAB-5E13-FAF8-C95DA56F6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7" y="908852"/>
            <a:ext cx="1149862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08E25F-84A1-8590-D67F-7B72802CACE8}"/>
              </a:ext>
            </a:extLst>
          </p:cNvPr>
          <p:cNvSpPr txBox="1"/>
          <p:nvPr userDrawn="1"/>
        </p:nvSpPr>
        <p:spPr>
          <a:xfrm>
            <a:off x="4333506" y="6490194"/>
            <a:ext cx="37561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A. Seryi</a:t>
            </a:r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89" r:id="rId2"/>
    <p:sldLayoutId id="2147483681" r:id="rId3"/>
    <p:sldLayoutId id="2147483682" r:id="rId4"/>
    <p:sldLayoutId id="2147483691" r:id="rId5"/>
    <p:sldLayoutId id="2147483690" r:id="rId6"/>
    <p:sldLayoutId id="2147483686" r:id="rId7"/>
    <p:sldLayoutId id="2147483692" r:id="rId8"/>
    <p:sldLayoutId id="2147483693" r:id="rId9"/>
    <p:sldLayoutId id="2147483698" r:id="rId10"/>
    <p:sldLayoutId id="2147483701" r:id="rId11"/>
    <p:sldLayoutId id="2147483685" r:id="rId12"/>
    <p:sldLayoutId id="2147483700" r:id="rId13"/>
    <p:sldLayoutId id="2147483703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04" r:id="rId21"/>
    <p:sldLayoutId id="2147483713" r:id="rId22"/>
    <p:sldLayoutId id="2147483714" r:id="rId23"/>
    <p:sldLayoutId id="2147483716" r:id="rId2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336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7388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1413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emf"/><Relationship Id="rId11" Type="http://schemas.openxmlformats.org/officeDocument/2006/relationships/image" Target="../media/image14.emf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wmf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eicac.org/" TargetMode="Externa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jpeg"/><Relationship Id="rId7" Type="http://schemas.openxmlformats.org/officeDocument/2006/relationships/image" Target="../media/image21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1F5B5-4B25-C469-87BE-41A75A712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4181" y="1238974"/>
            <a:ext cx="10962105" cy="1513122"/>
          </a:xfrm>
        </p:spPr>
        <p:txBody>
          <a:bodyPr anchor="b">
            <a:normAutofit/>
          </a:bodyPr>
          <a:lstStyle/>
          <a:p>
            <a:r>
              <a:rPr lang="en-US" sz="4400" dirty="0"/>
              <a:t>Electron Ion Collider </a:t>
            </a:r>
            <a:br>
              <a:rPr lang="en-US" dirty="0"/>
            </a:br>
            <a:r>
              <a:rPr lang="en-US" dirty="0"/>
              <a:t>project and design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D984CA-F83A-B1FD-C7E1-1E5A30ADD3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920" y="5074920"/>
            <a:ext cx="4363736" cy="1019620"/>
          </a:xfrm>
        </p:spPr>
        <p:txBody>
          <a:bodyPr anchor="ctr">
            <a:noAutofit/>
          </a:bodyPr>
          <a:lstStyle/>
          <a:p>
            <a:r>
              <a:rPr lang="en-US" dirty="0" err="1"/>
              <a:t>eeFACT</a:t>
            </a:r>
            <a:r>
              <a:rPr lang="en-US" dirty="0"/>
              <a:t> Workshop, Tsukuba, Japan</a:t>
            </a:r>
          </a:p>
          <a:p>
            <a:r>
              <a:rPr lang="en-US" dirty="0"/>
              <a:t>March 3, 2025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27A49E0-6305-A6AD-B94E-6BE53F415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2920" y="4233687"/>
            <a:ext cx="10962105" cy="379542"/>
          </a:xfrm>
        </p:spPr>
        <p:txBody>
          <a:bodyPr anchor="ctr"/>
          <a:lstStyle/>
          <a:p>
            <a:r>
              <a:rPr lang="en-US" dirty="0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D13EC63-917B-D26C-12EF-6465F0A65A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920" y="3912049"/>
            <a:ext cx="10962105" cy="602078"/>
          </a:xfrm>
        </p:spPr>
        <p:txBody>
          <a:bodyPr anchor="ctr">
            <a:normAutofit/>
          </a:bodyPr>
          <a:lstStyle/>
          <a:p>
            <a:r>
              <a:rPr lang="en-US" i="1" dirty="0"/>
              <a:t>on behalf of the EIC project and EIC accelerator collaboration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BB0BC4D-D434-2745-9EBF-9A9FA2C275AC}"/>
              </a:ext>
            </a:extLst>
          </p:cNvPr>
          <p:cNvSpPr txBox="1">
            <a:spLocks/>
          </p:cNvSpPr>
          <p:nvPr/>
        </p:nvSpPr>
        <p:spPr>
          <a:xfrm>
            <a:off x="504847" y="3214303"/>
            <a:ext cx="10962105" cy="448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Tx/>
              <a:buNone/>
              <a:defRPr sz="2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Andrei Seryi, Jefferson Lab</a:t>
            </a:r>
          </a:p>
        </p:txBody>
      </p:sp>
    </p:spTree>
    <p:extLst>
      <p:ext uri="{BB962C8B-B14F-4D97-AF65-F5344CB8AC3E}">
        <p14:creationId xmlns:p14="http://schemas.microsoft.com/office/powerpoint/2010/main" val="3458321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104596-0373-4CA9-A3D9-FCF4DC6D638C}"/>
              </a:ext>
            </a:extLst>
          </p:cNvPr>
          <p:cNvSpPr txBox="1"/>
          <p:nvPr/>
        </p:nvSpPr>
        <p:spPr>
          <a:xfrm>
            <a:off x="528610" y="61708"/>
            <a:ext cx="6997428" cy="707886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4000" b="1"/>
              <a:t>EIC Near-detector IR Layout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9B856201-0854-3EA5-824D-14198D391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8480" y="843597"/>
            <a:ext cx="8970747" cy="53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296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98957F-764E-D1B5-08A8-B5B007205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ePIC</a:t>
            </a:r>
            <a:r>
              <a:rPr lang="en-US" dirty="0"/>
              <a:t> Baseline Technologies</a:t>
            </a:r>
          </a:p>
        </p:txBody>
      </p:sp>
      <p:sp>
        <p:nvSpPr>
          <p:cNvPr id="8" name="AutoShape 19">
            <a:extLst>
              <a:ext uri="{FF2B5EF4-FFF2-40B4-BE49-F238E27FC236}">
                <a16:creationId xmlns:a16="http://schemas.microsoft.com/office/drawing/2014/main" id="{08ADB941-DA68-C24A-A6D4-C77902274A25}"/>
              </a:ext>
            </a:extLst>
          </p:cNvPr>
          <p:cNvSpPr>
            <a:spLocks/>
          </p:cNvSpPr>
          <p:nvPr/>
        </p:nvSpPr>
        <p:spPr bwMode="auto">
          <a:xfrm rot="5400000">
            <a:off x="-2136343" y="3173606"/>
            <a:ext cx="5426110" cy="660269"/>
          </a:xfrm>
          <a:prstGeom prst="rightArrow">
            <a:avLst>
              <a:gd name="adj1" fmla="val 32000"/>
              <a:gd name="adj2" fmla="val 63778"/>
            </a:avLst>
          </a:prstGeom>
          <a:gradFill rotWithShape="0">
            <a:gsLst>
              <a:gs pos="0">
                <a:srgbClr val="00FF00"/>
              </a:gs>
              <a:gs pos="100000">
                <a:srgbClr val="FF0000"/>
              </a:gs>
            </a:gsLst>
            <a:lin ang="5400000" scaled="1"/>
          </a:gra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ED2A5D-C3C3-431F-C3E7-3EEEE9431B58}"/>
              </a:ext>
            </a:extLst>
          </p:cNvPr>
          <p:cNvSpPr txBox="1"/>
          <p:nvPr/>
        </p:nvSpPr>
        <p:spPr>
          <a:xfrm>
            <a:off x="366381" y="1872468"/>
            <a:ext cx="430887" cy="2304477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pPr algn="l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Radius/Distance from IP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B981B4-7C79-4636-F339-227A05EBEB35}"/>
              </a:ext>
            </a:extLst>
          </p:cNvPr>
          <p:cNvSpPr txBox="1"/>
          <p:nvPr/>
        </p:nvSpPr>
        <p:spPr>
          <a:xfrm>
            <a:off x="853708" y="589230"/>
            <a:ext cx="6325514" cy="581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432FF"/>
                </a:solidFill>
              </a:rPr>
              <a:t>Vertex detector </a:t>
            </a:r>
            <a:r>
              <a:rPr lang="en-US" sz="1400" dirty="0">
                <a:cs typeface="Times New Roman" panose="02020603050405020304" pitchFamily="18" charset="0"/>
              </a:rPr>
              <a:t>→</a:t>
            </a:r>
            <a:r>
              <a:rPr lang="en-US" sz="1400" dirty="0"/>
              <a:t> </a:t>
            </a:r>
            <a:r>
              <a:rPr lang="en-US" sz="1200" dirty="0"/>
              <a:t>Identify primary and secondary vertices, </a:t>
            </a:r>
          </a:p>
          <a:p>
            <a:pPr marL="274320" marR="41275" lvl="1">
              <a:buClr>
                <a:srgbClr val="0432FF"/>
              </a:buClr>
              <a:buSzPct val="100000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Low material budget: 0.05% X/X</a:t>
            </a:r>
            <a:r>
              <a:rPr lang="en-US" sz="1200" baseline="-25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0</a:t>
            </a:r>
            <a:r>
              <a:rPr lang="en-US" sz="1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 per layer; </a:t>
            </a:r>
          </a:p>
          <a:p>
            <a:pPr marL="274320" marR="41275" lvl="1">
              <a:buClr>
                <a:srgbClr val="0432FF"/>
              </a:buClr>
              <a:buSzPct val="100000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High spatial resolution: 1</a:t>
            </a:r>
            <a:r>
              <a:rPr lang="en-US" sz="1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Symbol" charset="2"/>
                <a:sym typeface="Arial"/>
              </a:rPr>
              <a:t>0 mm pitch </a:t>
            </a:r>
            <a:r>
              <a:rPr lang="en-US" sz="1200" dirty="0">
                <a:sym typeface="Arial"/>
              </a:rPr>
              <a:t>CMOS Monolithic Active Pixel Sensor </a:t>
            </a:r>
          </a:p>
          <a:p>
            <a:pPr marR="41275">
              <a:buClr>
                <a:srgbClr val="0432FF"/>
              </a:buClr>
              <a:buSzPct val="100000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lang="en-US" sz="600" dirty="0">
              <a:solidFill>
                <a:srgbClr val="0432FF"/>
              </a:solidFill>
            </a:endParaRPr>
          </a:p>
          <a:p>
            <a:pPr marR="41275">
              <a:buClr>
                <a:srgbClr val="0432FF"/>
              </a:buClr>
              <a:buSzPct val="100000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400" dirty="0">
                <a:solidFill>
                  <a:srgbClr val="0432FF"/>
                </a:solidFill>
              </a:rPr>
              <a:t>Central tracker </a:t>
            </a:r>
            <a:r>
              <a:rPr lang="en-US" sz="1400" dirty="0">
                <a:cs typeface="Times New Roman" panose="02020603050405020304" pitchFamily="18" charset="0"/>
              </a:rPr>
              <a:t>→</a:t>
            </a:r>
            <a:r>
              <a:rPr lang="en-US" sz="1400" dirty="0"/>
              <a:t> </a:t>
            </a:r>
            <a:r>
              <a:rPr lang="en-US" sz="1200" dirty="0"/>
              <a:t>Measure charged track momenta</a:t>
            </a:r>
          </a:p>
          <a:p>
            <a:pPr marL="274320" lvl="1"/>
            <a:r>
              <a:rPr lang="en-US" sz="1200" dirty="0"/>
              <a:t>MAPS – tracking layers in combination with micro pattern gas detectors</a:t>
            </a:r>
          </a:p>
          <a:p>
            <a:pPr marL="274320" lvl="1"/>
            <a:r>
              <a:rPr lang="en-US" sz="1200" dirty="0"/>
              <a:t>MPGD: m-</a:t>
            </a:r>
            <a:r>
              <a:rPr lang="en-US" sz="1200" dirty="0" err="1"/>
              <a:t>RWell</a:t>
            </a:r>
            <a:r>
              <a:rPr lang="en-US" sz="1200" dirty="0"/>
              <a:t> or </a:t>
            </a:r>
            <a:r>
              <a:rPr lang="en-US" sz="1200" dirty="0" err="1"/>
              <a:t>MicroMegas</a:t>
            </a:r>
            <a:endParaRPr lang="en-US" sz="1200" dirty="0"/>
          </a:p>
          <a:p>
            <a:endParaRPr lang="en-US" sz="600" dirty="0"/>
          </a:p>
          <a:p>
            <a:r>
              <a:rPr lang="en-US" sz="1400" dirty="0">
                <a:solidFill>
                  <a:srgbClr val="0432FF"/>
                </a:solidFill>
              </a:rPr>
              <a:t>electron and hadron endcap tracker </a:t>
            </a:r>
            <a:r>
              <a:rPr lang="en-US" sz="1400" dirty="0">
                <a:cs typeface="Times New Roman" panose="02020603050405020304" pitchFamily="18" charset="0"/>
              </a:rPr>
              <a:t>→</a:t>
            </a:r>
            <a:r>
              <a:rPr lang="en-US" sz="1400" dirty="0"/>
              <a:t> </a:t>
            </a:r>
            <a:r>
              <a:rPr lang="en-US" sz="1200" dirty="0"/>
              <a:t>Measure charged track momenta</a:t>
            </a:r>
          </a:p>
          <a:p>
            <a:pPr marL="274320" lvl="1"/>
            <a:r>
              <a:rPr lang="en-US" sz="1200" dirty="0"/>
              <a:t>MAPS – disks in combination with micro pattern gas detector disks</a:t>
            </a:r>
          </a:p>
          <a:p>
            <a:endParaRPr lang="en-US" sz="600" dirty="0"/>
          </a:p>
          <a:p>
            <a:r>
              <a:rPr lang="en-US" sz="1400" dirty="0">
                <a:solidFill>
                  <a:srgbClr val="0432FF"/>
                </a:solidFill>
              </a:rPr>
              <a:t>Particle Identification </a:t>
            </a:r>
            <a:r>
              <a:rPr lang="en-US" sz="1400" dirty="0">
                <a:cs typeface="Times New Roman" panose="02020603050405020304" pitchFamily="18" charset="0"/>
              </a:rPr>
              <a:t>→</a:t>
            </a:r>
            <a:r>
              <a:rPr lang="en-US" sz="1400" dirty="0"/>
              <a:t> </a:t>
            </a:r>
            <a:r>
              <a:rPr lang="en-US" sz="1200" dirty="0"/>
              <a:t>pion, kaon, proton separation on track level</a:t>
            </a:r>
            <a:endParaRPr lang="en-US" sz="1400" dirty="0"/>
          </a:p>
          <a:p>
            <a:pPr marL="274320" lvl="1"/>
            <a:r>
              <a:rPr lang="en-US" sz="1200" dirty="0"/>
              <a:t>RICH detectors (modular and dual radiator RICH, DIRC) &amp; Time-of-Flight</a:t>
            </a:r>
          </a:p>
          <a:p>
            <a:pPr marL="274320" lvl="1"/>
            <a:r>
              <a:rPr lang="en-US" sz="1200" dirty="0"/>
              <a:t>high resolution timing detectors (LAPPS, LGAD) 10 – 30 </a:t>
            </a:r>
            <a:r>
              <a:rPr lang="en-US" sz="1200" dirty="0" err="1"/>
              <a:t>ps</a:t>
            </a:r>
            <a:endParaRPr lang="en-US" sz="1200" dirty="0"/>
          </a:p>
          <a:p>
            <a:pPr marL="274320" lvl="1"/>
            <a:r>
              <a:rPr lang="en-US" sz="1200" dirty="0"/>
              <a:t>novel photon sensors for RICHs: </a:t>
            </a:r>
            <a:r>
              <a:rPr lang="en-US" sz="1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LAPPD &amp; </a:t>
            </a:r>
            <a:r>
              <a:rPr lang="en-US" sz="12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SiPMs</a:t>
            </a:r>
            <a:endParaRPr lang="en-US" sz="12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cs typeface="Symbol" charset="2"/>
            </a:endParaRPr>
          </a:p>
          <a:p>
            <a:endParaRPr lang="en-US" sz="600" dirty="0"/>
          </a:p>
          <a:p>
            <a:r>
              <a:rPr lang="en-US" sz="1400" dirty="0">
                <a:solidFill>
                  <a:srgbClr val="0432FF"/>
                </a:solidFill>
              </a:rPr>
              <a:t>Electromagnetic calorimeter </a:t>
            </a:r>
            <a:r>
              <a:rPr lang="en-US" sz="1400" dirty="0">
                <a:cs typeface="Times New Roman" panose="02020603050405020304" pitchFamily="18" charset="0"/>
              </a:rPr>
              <a:t>→</a:t>
            </a:r>
            <a:r>
              <a:rPr lang="en-US" sz="1400" dirty="0"/>
              <a:t> </a:t>
            </a:r>
            <a:r>
              <a:rPr lang="en-US" sz="1200" dirty="0"/>
              <a:t>Measure photons (E, angle), identify electrons</a:t>
            </a:r>
          </a:p>
          <a:p>
            <a:pPr marL="274320" lvl="1"/>
            <a:r>
              <a:rPr lang="en-US" sz="1200" dirty="0"/>
              <a:t>PbWO</a:t>
            </a:r>
            <a:r>
              <a:rPr lang="en-US" sz="1200" baseline="-25000" dirty="0"/>
              <a:t>4</a:t>
            </a:r>
            <a:r>
              <a:rPr lang="en-US" sz="1200" dirty="0"/>
              <a:t> Crystals (backward) with </a:t>
            </a:r>
            <a:r>
              <a:rPr lang="en-US" sz="1200" dirty="0" err="1"/>
              <a:t>SiPM</a:t>
            </a:r>
            <a:r>
              <a:rPr lang="en-US" sz="1200" dirty="0"/>
              <a:t> readout, </a:t>
            </a:r>
          </a:p>
          <a:p>
            <a:pPr marL="274320" lvl="1"/>
            <a:r>
              <a:rPr lang="en-US" sz="1200" dirty="0"/>
              <a:t>W/</a:t>
            </a:r>
            <a:r>
              <a:rPr lang="en-US" sz="1200" dirty="0" err="1"/>
              <a:t>SciFi</a:t>
            </a:r>
            <a:r>
              <a:rPr lang="en-US" sz="1200" dirty="0"/>
              <a:t> </a:t>
            </a:r>
            <a:r>
              <a:rPr lang="en-US" sz="1200" dirty="0" err="1"/>
              <a:t>Spacal</a:t>
            </a:r>
            <a:r>
              <a:rPr lang="en-US" sz="1200" dirty="0"/>
              <a:t> (forward), Barrel: </a:t>
            </a:r>
            <a:r>
              <a:rPr lang="en-US" sz="1200" dirty="0">
                <a:cs typeface="Arial" panose="020B0604020202020204" pitchFamily="34" charset="0"/>
              </a:rPr>
              <a:t>Pb/</a:t>
            </a:r>
            <a:r>
              <a:rPr lang="en-US" sz="1200" dirty="0" err="1">
                <a:cs typeface="Arial" panose="020B0604020202020204" pitchFamily="34" charset="0"/>
              </a:rPr>
              <a:t>SciFi+imaging</a:t>
            </a:r>
            <a:r>
              <a:rPr lang="en-US" sz="1200" dirty="0">
                <a:cs typeface="Arial" panose="020B0604020202020204" pitchFamily="34" charset="0"/>
              </a:rPr>
              <a:t> part using ASTROPIX</a:t>
            </a:r>
            <a:endParaRPr lang="en-US" sz="12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sym typeface="Arial"/>
            </a:endParaRPr>
          </a:p>
          <a:p>
            <a:pPr marL="274320" lvl="1"/>
            <a:endParaRPr lang="en-US" sz="600" dirty="0"/>
          </a:p>
          <a:p>
            <a:r>
              <a:rPr lang="en-US" sz="1400" dirty="0">
                <a:solidFill>
                  <a:srgbClr val="0432FF"/>
                </a:solidFill>
              </a:rPr>
              <a:t>Hadron calorimeter </a:t>
            </a:r>
            <a:r>
              <a:rPr lang="en-US" sz="1400" dirty="0">
                <a:cs typeface="Times New Roman" panose="02020603050405020304" pitchFamily="18" charset="0"/>
              </a:rPr>
              <a:t>→</a:t>
            </a:r>
            <a:r>
              <a:rPr lang="en-US" sz="1400" dirty="0"/>
              <a:t> </a:t>
            </a:r>
            <a:r>
              <a:rPr lang="en-US" sz="1200" dirty="0"/>
              <a:t>Measure charged hadrons, neutrons and K</a:t>
            </a:r>
            <a:r>
              <a:rPr lang="en-US" sz="1200" baseline="-25000" dirty="0"/>
              <a:t>L</a:t>
            </a:r>
            <a:r>
              <a:rPr lang="en-US" sz="1200" baseline="30000" dirty="0"/>
              <a:t>0</a:t>
            </a:r>
          </a:p>
          <a:p>
            <a:pPr marL="274320" lvl="1"/>
            <a:r>
              <a:rPr lang="en-US" sz="1200" dirty="0"/>
              <a:t>challenge achieve ~50%/√E + 10% for low E hadrons (&lt;E&gt; ~ 20 GeV)</a:t>
            </a:r>
          </a:p>
          <a:p>
            <a:pPr marL="274320" lvl="1"/>
            <a:r>
              <a:rPr lang="en-US" sz="1200" dirty="0"/>
              <a:t>Steel/Sc &amp; W/Sc sandwich </a:t>
            </a:r>
            <a:r>
              <a:rPr lang="en-US" sz="1200" dirty="0">
                <a:cs typeface="Arial" panose="020B0604020202020204" pitchFamily="34" charset="0"/>
              </a:rPr>
              <a:t>sandwich with longitudinal segmentation &amp; </a:t>
            </a:r>
            <a:r>
              <a:rPr lang="en-US" sz="1200" dirty="0" err="1">
                <a:cs typeface="Arial" panose="020B0604020202020204" pitchFamily="34" charset="0"/>
              </a:rPr>
              <a:t>SiPM</a:t>
            </a:r>
            <a:r>
              <a:rPr lang="en-US" sz="1200" dirty="0">
                <a:cs typeface="Arial" panose="020B0604020202020204" pitchFamily="34" charset="0"/>
              </a:rPr>
              <a:t> readout</a:t>
            </a:r>
          </a:p>
          <a:p>
            <a:endParaRPr lang="en-US" sz="600" dirty="0"/>
          </a:p>
          <a:p>
            <a:r>
              <a:rPr lang="en-US" sz="1400" dirty="0">
                <a:solidFill>
                  <a:srgbClr val="0432FF"/>
                </a:solidFill>
              </a:rPr>
              <a:t>DAQ &amp; Readout Electronics: </a:t>
            </a:r>
            <a:r>
              <a:rPr lang="en-US" sz="1200" dirty="0"/>
              <a:t>trigger-less / streaming DAQ</a:t>
            </a:r>
          </a:p>
          <a:p>
            <a:pPr marL="274320" lvl="1"/>
            <a:r>
              <a:rPr lang="en-US" sz="1200" dirty="0"/>
              <a:t>Integrate AI into DAQ </a:t>
            </a:r>
            <a:r>
              <a:rPr lang="en-US" sz="1200" dirty="0">
                <a:sym typeface="Wingdings" pitchFamily="2" charset="2"/>
              </a:rPr>
              <a:t> cognizant Detector</a:t>
            </a:r>
            <a:endParaRPr lang="en-US" sz="1200" dirty="0"/>
          </a:p>
          <a:p>
            <a:endParaRPr lang="en-US" sz="600" dirty="0"/>
          </a:p>
          <a:p>
            <a:r>
              <a:rPr lang="en-US" sz="1400" dirty="0">
                <a:solidFill>
                  <a:srgbClr val="0432FF"/>
                </a:solidFill>
              </a:rPr>
              <a:t>Very forward and backward detectors </a:t>
            </a:r>
            <a:r>
              <a:rPr lang="en-US" sz="1400" dirty="0">
                <a:cs typeface="Times New Roman" panose="02020603050405020304" pitchFamily="18" charset="0"/>
              </a:rPr>
              <a:t>→</a:t>
            </a:r>
            <a:r>
              <a:rPr lang="en-US" sz="1400" dirty="0">
                <a:sym typeface="Wingdings" pitchFamily="2" charset="2"/>
              </a:rPr>
              <a:t> </a:t>
            </a:r>
            <a:r>
              <a:rPr lang="en-US" sz="1200" dirty="0">
                <a:sym typeface="Wingdings" pitchFamily="2" charset="2"/>
              </a:rPr>
              <a:t>scattered particles under very small angles</a:t>
            </a:r>
            <a:endParaRPr lang="en-US" sz="1200" dirty="0"/>
          </a:p>
          <a:p>
            <a:pPr marL="274320" lvl="1"/>
            <a:r>
              <a:rPr lang="en-US" sz="1200" dirty="0"/>
              <a:t>Silicon tracking layers in lepton and hadron beam vacuum</a:t>
            </a:r>
          </a:p>
          <a:p>
            <a:pPr marL="274320" lvl="1"/>
            <a:r>
              <a:rPr lang="en-US" sz="1200" dirty="0"/>
              <a:t>Zero – degree high resolution electromagnetic and hadronic calorimeter</a:t>
            </a:r>
          </a:p>
          <a:p>
            <a:r>
              <a:rPr lang="en-US" sz="1400" dirty="0">
                <a:solidFill>
                  <a:srgbClr val="0432FF"/>
                </a:solidFill>
              </a:rPr>
              <a:t>Polarimetry</a:t>
            </a:r>
          </a:p>
          <a:p>
            <a:pPr marL="274320" lvl="1"/>
            <a:r>
              <a:rPr lang="en-US" sz="1200" dirty="0">
                <a:solidFill>
                  <a:srgbClr val="0432FF"/>
                </a:solidFill>
              </a:rPr>
              <a:t>Lepton: </a:t>
            </a:r>
            <a:r>
              <a:rPr lang="en-US" sz="1200" dirty="0"/>
              <a:t>integrated transverse and longitudinal Compton polarimeter</a:t>
            </a:r>
          </a:p>
          <a:p>
            <a:pPr marL="274320" lvl="1"/>
            <a:r>
              <a:rPr lang="en-US" sz="1200" dirty="0"/>
              <a:t>Hadron: absolute and relative hadron polarimetry in the CNI region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829C864-974B-0302-46C4-DE319F8FB6F3}"/>
              </a:ext>
            </a:extLst>
          </p:cNvPr>
          <p:cNvGrpSpPr/>
          <p:nvPr/>
        </p:nvGrpSpPr>
        <p:grpSpPr>
          <a:xfrm>
            <a:off x="6142710" y="1271394"/>
            <a:ext cx="913155" cy="427464"/>
            <a:chOff x="4215786" y="840980"/>
            <a:chExt cx="949747" cy="46166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C06398-B73C-4469-8B08-22E3766F57EF}"/>
                </a:ext>
              </a:extLst>
            </p:cNvPr>
            <p:cNvSpPr txBox="1"/>
            <p:nvPr/>
          </p:nvSpPr>
          <p:spPr>
            <a:xfrm>
              <a:off x="4215786" y="840980"/>
              <a:ext cx="949747" cy="461665"/>
            </a:xfrm>
            <a:prstGeom prst="rect">
              <a:avLst/>
            </a:prstGeom>
            <a:gradFill>
              <a:gsLst>
                <a:gs pos="0">
                  <a:schemeClr val="bg1">
                    <a:alpha val="50000"/>
                  </a:schemeClr>
                </a:gs>
                <a:gs pos="52000">
                  <a:srgbClr val="0000FF"/>
                </a:gs>
                <a:gs pos="99000">
                  <a:srgbClr val="1200B4"/>
                </a:gs>
              </a:gsLst>
              <a:lin ang="5400000" scaled="1"/>
            </a:gradFill>
            <a:ln w="12700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world’s first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at       </a:t>
              </a:r>
            </a:p>
          </p:txBody>
        </p:sp>
        <p:pic>
          <p:nvPicPr>
            <p:cNvPr id="13" name="Picture 12" descr="Logo&#10;&#10;Description automatically generated with medium confidence">
              <a:extLst>
                <a:ext uri="{FF2B5EF4-FFF2-40B4-BE49-F238E27FC236}">
                  <a16:creationId xmlns:a16="http://schemas.microsoft.com/office/drawing/2014/main" id="{43635E71-6107-39FE-C480-FD08759CA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34295" y="1021191"/>
              <a:ext cx="390405" cy="280604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246C52A-307B-96A6-A372-448F10BE2B2E}"/>
              </a:ext>
            </a:extLst>
          </p:cNvPr>
          <p:cNvGrpSpPr/>
          <p:nvPr/>
        </p:nvGrpSpPr>
        <p:grpSpPr>
          <a:xfrm>
            <a:off x="6111688" y="2187106"/>
            <a:ext cx="913155" cy="427464"/>
            <a:chOff x="4215786" y="840980"/>
            <a:chExt cx="949747" cy="46166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0E0B1F7-9C03-F7D3-9AEB-61A208FBE8FD}"/>
                </a:ext>
              </a:extLst>
            </p:cNvPr>
            <p:cNvSpPr txBox="1"/>
            <p:nvPr/>
          </p:nvSpPr>
          <p:spPr>
            <a:xfrm>
              <a:off x="4215786" y="840980"/>
              <a:ext cx="949747" cy="461665"/>
            </a:xfrm>
            <a:prstGeom prst="rect">
              <a:avLst/>
            </a:prstGeom>
            <a:gradFill>
              <a:gsLst>
                <a:gs pos="0">
                  <a:schemeClr val="bg1">
                    <a:alpha val="50000"/>
                  </a:schemeClr>
                </a:gs>
                <a:gs pos="52000">
                  <a:srgbClr val="0000FF"/>
                </a:gs>
                <a:gs pos="99000">
                  <a:srgbClr val="1200B4"/>
                </a:gs>
              </a:gsLst>
              <a:lin ang="5400000" scaled="1"/>
            </a:gradFill>
            <a:ln w="12700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world’s first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at       </a:t>
              </a:r>
            </a:p>
          </p:txBody>
        </p:sp>
        <p:pic>
          <p:nvPicPr>
            <p:cNvPr id="16" name="Picture 15" descr="Logo&#10;&#10;Description automatically generated with medium confidence">
              <a:extLst>
                <a:ext uri="{FF2B5EF4-FFF2-40B4-BE49-F238E27FC236}">
                  <a16:creationId xmlns:a16="http://schemas.microsoft.com/office/drawing/2014/main" id="{61BF240D-5AA2-194F-42BD-EEC8C38D4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34295" y="1021191"/>
              <a:ext cx="390405" cy="280604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B0AE482-6C08-A7D8-7C76-9E0D86C43C72}"/>
              </a:ext>
            </a:extLst>
          </p:cNvPr>
          <p:cNvGrpSpPr/>
          <p:nvPr/>
        </p:nvGrpSpPr>
        <p:grpSpPr>
          <a:xfrm>
            <a:off x="5801509" y="2864996"/>
            <a:ext cx="913155" cy="427464"/>
            <a:chOff x="4215786" y="840980"/>
            <a:chExt cx="949747" cy="46166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980380-0F33-6DA8-62C7-77FFFEF14A93}"/>
                </a:ext>
              </a:extLst>
            </p:cNvPr>
            <p:cNvSpPr txBox="1"/>
            <p:nvPr/>
          </p:nvSpPr>
          <p:spPr>
            <a:xfrm>
              <a:off x="4215786" y="840980"/>
              <a:ext cx="949747" cy="461665"/>
            </a:xfrm>
            <a:prstGeom prst="rect">
              <a:avLst/>
            </a:prstGeom>
            <a:gradFill>
              <a:gsLst>
                <a:gs pos="0">
                  <a:schemeClr val="bg1">
                    <a:alpha val="50000"/>
                  </a:schemeClr>
                </a:gs>
                <a:gs pos="52000">
                  <a:srgbClr val="0000FF"/>
                </a:gs>
                <a:gs pos="99000">
                  <a:srgbClr val="1200B4"/>
                </a:gs>
              </a:gsLst>
              <a:lin ang="5400000" scaled="1"/>
            </a:gradFill>
            <a:ln w="12700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world’s first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at       </a:t>
              </a:r>
            </a:p>
          </p:txBody>
        </p:sp>
        <p:pic>
          <p:nvPicPr>
            <p:cNvPr id="19" name="Picture 18" descr="Logo&#10;&#10;Description automatically generated with medium confidence">
              <a:extLst>
                <a:ext uri="{FF2B5EF4-FFF2-40B4-BE49-F238E27FC236}">
                  <a16:creationId xmlns:a16="http://schemas.microsoft.com/office/drawing/2014/main" id="{1CB8304A-98DD-3AF7-2CF8-9746343BE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34295" y="1021191"/>
              <a:ext cx="390405" cy="280604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A7A0E33-A64D-6ED9-F14D-18F9A4587BE6}"/>
              </a:ext>
            </a:extLst>
          </p:cNvPr>
          <p:cNvGrpSpPr/>
          <p:nvPr/>
        </p:nvGrpSpPr>
        <p:grpSpPr>
          <a:xfrm>
            <a:off x="6300386" y="3577611"/>
            <a:ext cx="913155" cy="427464"/>
            <a:chOff x="4215786" y="840980"/>
            <a:chExt cx="949747" cy="46166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0D63F87-2DC6-96ED-9143-3183ADC660D7}"/>
                </a:ext>
              </a:extLst>
            </p:cNvPr>
            <p:cNvSpPr txBox="1"/>
            <p:nvPr/>
          </p:nvSpPr>
          <p:spPr>
            <a:xfrm>
              <a:off x="4215786" y="840980"/>
              <a:ext cx="949747" cy="461665"/>
            </a:xfrm>
            <a:prstGeom prst="rect">
              <a:avLst/>
            </a:prstGeom>
            <a:gradFill>
              <a:gsLst>
                <a:gs pos="0">
                  <a:schemeClr val="bg1">
                    <a:alpha val="50000"/>
                  </a:schemeClr>
                </a:gs>
                <a:gs pos="52000">
                  <a:srgbClr val="0000FF"/>
                </a:gs>
                <a:gs pos="99000">
                  <a:srgbClr val="1200B4"/>
                </a:gs>
              </a:gsLst>
              <a:lin ang="5400000" scaled="1"/>
            </a:gradFill>
            <a:ln w="12700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world’s first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at       </a:t>
              </a:r>
            </a:p>
          </p:txBody>
        </p:sp>
        <p:pic>
          <p:nvPicPr>
            <p:cNvPr id="22" name="Picture 21" descr="Logo&#10;&#10;Description automatically generated with medium confidence">
              <a:extLst>
                <a:ext uri="{FF2B5EF4-FFF2-40B4-BE49-F238E27FC236}">
                  <a16:creationId xmlns:a16="http://schemas.microsoft.com/office/drawing/2014/main" id="{D5F79E3E-9E06-2150-C540-5CB4D1EA0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34295" y="1021191"/>
              <a:ext cx="390405" cy="280604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F8ED40B-9743-3608-27F7-B8405C2DCBFB}"/>
              </a:ext>
            </a:extLst>
          </p:cNvPr>
          <p:cNvGrpSpPr/>
          <p:nvPr/>
        </p:nvGrpSpPr>
        <p:grpSpPr>
          <a:xfrm>
            <a:off x="6984950" y="4115520"/>
            <a:ext cx="913155" cy="427464"/>
            <a:chOff x="4215786" y="840980"/>
            <a:chExt cx="949747" cy="46166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9A1FB61-3DAC-A644-AF6D-0287CA75F379}"/>
                </a:ext>
              </a:extLst>
            </p:cNvPr>
            <p:cNvSpPr txBox="1"/>
            <p:nvPr/>
          </p:nvSpPr>
          <p:spPr>
            <a:xfrm>
              <a:off x="4215786" y="840980"/>
              <a:ext cx="949747" cy="461665"/>
            </a:xfrm>
            <a:prstGeom prst="rect">
              <a:avLst/>
            </a:prstGeom>
            <a:gradFill>
              <a:gsLst>
                <a:gs pos="0">
                  <a:schemeClr val="bg1">
                    <a:alpha val="50000"/>
                  </a:schemeClr>
                </a:gs>
                <a:gs pos="52000">
                  <a:srgbClr val="0000FF"/>
                </a:gs>
                <a:gs pos="99000">
                  <a:srgbClr val="1200B4"/>
                </a:gs>
              </a:gsLst>
              <a:lin ang="5400000" scaled="1"/>
            </a:gradFill>
            <a:ln w="12700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world’s first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at       </a:t>
              </a:r>
            </a:p>
          </p:txBody>
        </p:sp>
        <p:pic>
          <p:nvPicPr>
            <p:cNvPr id="25" name="Picture 24" descr="Logo&#10;&#10;Description automatically generated with medium confidence">
              <a:extLst>
                <a:ext uri="{FF2B5EF4-FFF2-40B4-BE49-F238E27FC236}">
                  <a16:creationId xmlns:a16="http://schemas.microsoft.com/office/drawing/2014/main" id="{2F2F7F9A-1935-308F-09BD-220E67124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34295" y="1021191"/>
              <a:ext cx="390405" cy="280604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EEB840D-C854-045C-AC82-67D40D76B522}"/>
              </a:ext>
            </a:extLst>
          </p:cNvPr>
          <p:cNvSpPr txBox="1"/>
          <p:nvPr/>
        </p:nvSpPr>
        <p:spPr>
          <a:xfrm>
            <a:off x="7593772" y="885194"/>
            <a:ext cx="1803400" cy="276999"/>
          </a:xfrm>
          <a:prstGeom prst="rect">
            <a:avLst/>
          </a:prstGeom>
          <a:solidFill>
            <a:srgbClr val="0432F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hadronic calorimeters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097C495-9172-172A-0D52-719D839ED59F}"/>
              </a:ext>
            </a:extLst>
          </p:cNvPr>
          <p:cNvSpPr txBox="1"/>
          <p:nvPr/>
        </p:nvSpPr>
        <p:spPr>
          <a:xfrm>
            <a:off x="7664725" y="1204538"/>
            <a:ext cx="1447800" cy="276999"/>
          </a:xfrm>
          <a:prstGeom prst="rect">
            <a:avLst/>
          </a:prstGeom>
          <a:solidFill>
            <a:srgbClr val="FF0000"/>
          </a:solidFill>
          <a:ln w="9525">
            <a:solidFill>
              <a:srgbClr val="0432FF">
                <a:alpha val="63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e/m calorimeters         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1FA3844-284A-42B0-F496-5AC437CCAA82}"/>
              </a:ext>
            </a:extLst>
          </p:cNvPr>
          <p:cNvSpPr txBox="1"/>
          <p:nvPr/>
        </p:nvSpPr>
        <p:spPr>
          <a:xfrm>
            <a:off x="10965807" y="1001949"/>
            <a:ext cx="1226193" cy="461665"/>
          </a:xfrm>
          <a:prstGeom prst="rect">
            <a:avLst/>
          </a:prstGeom>
          <a:solidFill>
            <a:srgbClr val="00FA00">
              <a:alpha val="64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ToF, DIRC,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RICH detectors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BD7782F-D3A3-333C-ED82-2BC059EF28B5}"/>
              </a:ext>
            </a:extLst>
          </p:cNvPr>
          <p:cNvSpPr txBox="1"/>
          <p:nvPr/>
        </p:nvSpPr>
        <p:spPr>
          <a:xfrm>
            <a:off x="9165390" y="1204538"/>
            <a:ext cx="1750800" cy="276999"/>
          </a:xfrm>
          <a:prstGeom prst="rect">
            <a:avLst/>
          </a:prstGeom>
          <a:solidFill>
            <a:srgbClr val="FFFF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1C1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MPG &amp; MAPS trackers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5EFFE2-6B32-D78A-E796-81EE5648261F}"/>
              </a:ext>
            </a:extLst>
          </p:cNvPr>
          <p:cNvSpPr txBox="1"/>
          <p:nvPr/>
        </p:nvSpPr>
        <p:spPr>
          <a:xfrm>
            <a:off x="9446789" y="884135"/>
            <a:ext cx="1103187" cy="276999"/>
          </a:xfrm>
          <a:prstGeom prst="rect">
            <a:avLst/>
          </a:prstGeom>
          <a:solidFill>
            <a:srgbClr val="FF40F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solenoid coils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56CF767-132A-128C-B714-07067BA3F5E7}"/>
              </a:ext>
            </a:extLst>
          </p:cNvPr>
          <p:cNvPicPr/>
          <p:nvPr/>
        </p:nvPicPr>
        <p:blipFill rotWithShape="1">
          <a:blip r:embed="rId3"/>
          <a:srcRect l="3739" t="2634" r="3894" b="2294"/>
          <a:stretch/>
        </p:blipFill>
        <p:spPr>
          <a:xfrm>
            <a:off x="7792038" y="1478036"/>
            <a:ext cx="3929270" cy="263055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5BE439F-EA2B-6CA6-F048-43551BD736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70" t="5767" r="2604" b="2842"/>
          <a:stretch/>
        </p:blipFill>
        <p:spPr>
          <a:xfrm>
            <a:off x="7932253" y="4466614"/>
            <a:ext cx="3878625" cy="1882587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BF8C13B-D8B5-CE26-5926-7E876CE84739}"/>
              </a:ext>
            </a:extLst>
          </p:cNvPr>
          <p:cNvCxnSpPr/>
          <p:nvPr/>
        </p:nvCxnSpPr>
        <p:spPr>
          <a:xfrm flipV="1">
            <a:off x="7887602" y="4137654"/>
            <a:ext cx="3455300" cy="19954"/>
          </a:xfrm>
          <a:prstGeom prst="straightConnector1">
            <a:avLst/>
          </a:prstGeom>
          <a:ln w="19050">
            <a:solidFill>
              <a:srgbClr val="0000FF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3B5A674-8BBB-B88A-EFE2-A0F8B5AE41EE}"/>
              </a:ext>
            </a:extLst>
          </p:cNvPr>
          <p:cNvSpPr txBox="1"/>
          <p:nvPr/>
        </p:nvSpPr>
        <p:spPr>
          <a:xfrm>
            <a:off x="9327895" y="408877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0000FF"/>
                </a:solidFill>
                <a:latin typeface="+mj-lt"/>
              </a:rPr>
              <a:t>9.5m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8BACBC8-8FF2-E0B9-36A9-076883C828C9}"/>
              </a:ext>
            </a:extLst>
          </p:cNvPr>
          <p:cNvSpPr/>
          <p:nvPr/>
        </p:nvSpPr>
        <p:spPr>
          <a:xfrm>
            <a:off x="7940790" y="6352956"/>
            <a:ext cx="107576" cy="100853"/>
          </a:xfrm>
          <a:prstGeom prst="rect">
            <a:avLst/>
          </a:prstGeom>
          <a:solidFill>
            <a:srgbClr val="00B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F5BA918-B113-2B76-012F-334C243E94D0}"/>
              </a:ext>
            </a:extLst>
          </p:cNvPr>
          <p:cNvSpPr txBox="1"/>
          <p:nvPr/>
        </p:nvSpPr>
        <p:spPr>
          <a:xfrm>
            <a:off x="8028196" y="6276201"/>
            <a:ext cx="1624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MAPS Barrel + Disks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241612E-FD61-3799-D7C3-3075A6E063BA}"/>
              </a:ext>
            </a:extLst>
          </p:cNvPr>
          <p:cNvSpPr/>
          <p:nvPr/>
        </p:nvSpPr>
        <p:spPr>
          <a:xfrm>
            <a:off x="7931825" y="6525842"/>
            <a:ext cx="107576" cy="100853"/>
          </a:xfrm>
          <a:prstGeom prst="rect">
            <a:avLst/>
          </a:prstGeom>
          <a:solidFill>
            <a:srgbClr val="0070C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670C94D-B826-B7DD-F4AA-D3855EC0EB3A}"/>
              </a:ext>
            </a:extLst>
          </p:cNvPr>
          <p:cNvSpPr txBox="1"/>
          <p:nvPr/>
        </p:nvSpPr>
        <p:spPr>
          <a:xfrm>
            <a:off x="8019231" y="6449087"/>
            <a:ext cx="1726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MPGD Barrels + Disks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EFDBEA7-1B43-8C48-AFDA-349F9086223A}"/>
              </a:ext>
            </a:extLst>
          </p:cNvPr>
          <p:cNvSpPr/>
          <p:nvPr/>
        </p:nvSpPr>
        <p:spPr>
          <a:xfrm>
            <a:off x="7922861" y="6705452"/>
            <a:ext cx="107576" cy="10085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A4463CC-0E70-1940-DCF5-47393D1A292C}"/>
              </a:ext>
            </a:extLst>
          </p:cNvPr>
          <p:cNvSpPr txBox="1"/>
          <p:nvPr/>
        </p:nvSpPr>
        <p:spPr>
          <a:xfrm>
            <a:off x="8010267" y="6628697"/>
            <a:ext cx="1625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AC-LGAD based </a:t>
            </a:r>
            <a:r>
              <a:rPr lang="en-US" sz="1200" dirty="0" err="1"/>
              <a:t>ToF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19307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513A67E-9FDA-3F42-A2DD-267007E563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67" y="824676"/>
            <a:ext cx="2419436" cy="23729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E540F1-1680-9BE0-CB39-16FE4109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 cooling to produce ‘Flat’ Proton Bunches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0471362-D9B8-3034-4208-5BA2C440F29E}"/>
              </a:ext>
            </a:extLst>
          </p:cNvPr>
          <p:cNvGrpSpPr/>
          <p:nvPr/>
        </p:nvGrpSpPr>
        <p:grpSpPr>
          <a:xfrm>
            <a:off x="2276496" y="1352178"/>
            <a:ext cx="9846397" cy="4701820"/>
            <a:chOff x="-13563" y="890140"/>
            <a:chExt cx="9233493" cy="41959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C891626-C70D-C3D0-0A56-A7BBD7449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480" y="2109970"/>
              <a:ext cx="9146909" cy="1114763"/>
            </a:xfrm>
            <a:prstGeom prst="rect">
              <a:avLst/>
            </a:prstGeom>
          </p:spPr>
        </p:pic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D12693A3-BBF8-C822-D8C4-647C3E426292}"/>
                </a:ext>
              </a:extLst>
            </p:cNvPr>
            <p:cNvSpPr txBox="1"/>
            <p:nvPr/>
          </p:nvSpPr>
          <p:spPr>
            <a:xfrm>
              <a:off x="1800878" y="4477733"/>
              <a:ext cx="1155791" cy="41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DC Gun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400kV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D928EBF-704F-39D8-8EB2-526E7D72A087}"/>
                </a:ext>
              </a:extLst>
            </p:cNvPr>
            <p:cNvSpPr/>
            <p:nvPr/>
          </p:nvSpPr>
          <p:spPr>
            <a:xfrm>
              <a:off x="2644323" y="2579536"/>
              <a:ext cx="284410" cy="2471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Regular"/>
                  <a:cs typeface="Adobe Thai" panose="02040503050201020203" pitchFamily="18" charset="-34"/>
                </a:rPr>
                <a:t>e</a:t>
              </a:r>
              <a:r>
                <a:rPr lang="en-US" sz="1200" baseline="3000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Regular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10" name="Right Arrow 63">
              <a:extLst>
                <a:ext uri="{FF2B5EF4-FFF2-40B4-BE49-F238E27FC236}">
                  <a16:creationId xmlns:a16="http://schemas.microsoft.com/office/drawing/2014/main" id="{E42C3C8F-14D1-E8FB-8A87-1548E26BA25D}"/>
                </a:ext>
              </a:extLst>
            </p:cNvPr>
            <p:cNvSpPr/>
            <p:nvPr/>
          </p:nvSpPr>
          <p:spPr>
            <a:xfrm rot="10800000" flipV="1">
              <a:off x="8493922" y="2188903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Right Arrow 64">
              <a:extLst>
                <a:ext uri="{FF2B5EF4-FFF2-40B4-BE49-F238E27FC236}">
                  <a16:creationId xmlns:a16="http://schemas.microsoft.com/office/drawing/2014/main" id="{A01C2DD3-1167-EFFD-7D77-FFEE57A3F47E}"/>
                </a:ext>
              </a:extLst>
            </p:cNvPr>
            <p:cNvSpPr/>
            <p:nvPr/>
          </p:nvSpPr>
          <p:spPr>
            <a:xfrm rot="10800000" flipV="1">
              <a:off x="62500" y="2190909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919B4B9-E82B-2E51-B119-DDC053C9779C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flipV="1">
              <a:off x="2378774" y="3131338"/>
              <a:ext cx="599932" cy="134639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22F4ECA-718F-E28F-F44C-B7B0E7E1AF8E}"/>
                </a:ext>
              </a:extLst>
            </p:cNvPr>
            <p:cNvSpPr txBox="1"/>
            <p:nvPr/>
          </p:nvSpPr>
          <p:spPr>
            <a:xfrm>
              <a:off x="2786528" y="4029064"/>
              <a:ext cx="881069" cy="41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Laser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197 MHz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FBFE097-B528-15E6-8F75-9353676FD086}"/>
                </a:ext>
              </a:extLst>
            </p:cNvPr>
            <p:cNvCxnSpPr>
              <a:cxnSpLocks/>
              <a:stCxn id="71" idx="0"/>
            </p:cNvCxnSpPr>
            <p:nvPr/>
          </p:nvCxnSpPr>
          <p:spPr>
            <a:xfrm flipH="1" flipV="1">
              <a:off x="3071494" y="2998364"/>
              <a:ext cx="133939" cy="780679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377C23E5-1869-47BC-F67A-F9F46948E0D1}"/>
                </a:ext>
              </a:extLst>
            </p:cNvPr>
            <p:cNvSpPr txBox="1"/>
            <p:nvPr/>
          </p:nvSpPr>
          <p:spPr>
            <a:xfrm>
              <a:off x="1264020" y="4132250"/>
              <a:ext cx="668573" cy="576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900 kW Beam Dump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53C9836-BB2E-24C6-BB37-97DEE4B0CA8B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V="1">
              <a:off x="1598307" y="2645796"/>
              <a:ext cx="480178" cy="148645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ight Arrow 63">
              <a:extLst>
                <a:ext uri="{FF2B5EF4-FFF2-40B4-BE49-F238E27FC236}">
                  <a16:creationId xmlns:a16="http://schemas.microsoft.com/office/drawing/2014/main" id="{01168A8B-3E32-897F-A78E-1B294D5CF8FF}"/>
                </a:ext>
              </a:extLst>
            </p:cNvPr>
            <p:cNvSpPr/>
            <p:nvPr/>
          </p:nvSpPr>
          <p:spPr>
            <a:xfrm rot="10800000" flipV="1">
              <a:off x="4447931" y="2159187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Right Arrow 63">
              <a:extLst>
                <a:ext uri="{FF2B5EF4-FFF2-40B4-BE49-F238E27FC236}">
                  <a16:creationId xmlns:a16="http://schemas.microsoft.com/office/drawing/2014/main" id="{668E1BD5-9564-164A-2BD2-A5FE6025735C}"/>
                </a:ext>
              </a:extLst>
            </p:cNvPr>
            <p:cNvSpPr/>
            <p:nvPr/>
          </p:nvSpPr>
          <p:spPr>
            <a:xfrm flipV="1">
              <a:off x="2863909" y="2708999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" name="TextBox 17">
              <a:extLst>
                <a:ext uri="{FF2B5EF4-FFF2-40B4-BE49-F238E27FC236}">
                  <a16:creationId xmlns:a16="http://schemas.microsoft.com/office/drawing/2014/main" id="{2635E965-B7A0-76A0-3DD1-B5FAEDA7E854}"/>
                </a:ext>
              </a:extLst>
            </p:cNvPr>
            <p:cNvSpPr txBox="1"/>
            <p:nvPr/>
          </p:nvSpPr>
          <p:spPr>
            <a:xfrm>
              <a:off x="3186127" y="4674086"/>
              <a:ext cx="1393615" cy="41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16x 197 MHz 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NCRF LINAC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FBE8A52-6E90-C0FE-DA0E-027C1F90E635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H="1" flipV="1">
              <a:off x="3641782" y="2852083"/>
              <a:ext cx="241153" cy="1822002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A4DB504-9695-7CF1-3279-85C82FC80AC7}"/>
                </a:ext>
              </a:extLst>
            </p:cNvPr>
            <p:cNvSpPr/>
            <p:nvPr/>
          </p:nvSpPr>
          <p:spPr>
            <a:xfrm>
              <a:off x="2469342" y="2657637"/>
              <a:ext cx="3994958" cy="507537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966DA52-90EB-3C0F-30EB-DF8524929556}"/>
                </a:ext>
              </a:extLst>
            </p:cNvPr>
            <p:cNvSpPr/>
            <p:nvPr/>
          </p:nvSpPr>
          <p:spPr>
            <a:xfrm>
              <a:off x="6505669" y="2651116"/>
              <a:ext cx="1824338" cy="18297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DE7A5C1D-1583-8774-539C-17C455EDFE50}"/>
                </a:ext>
              </a:extLst>
            </p:cNvPr>
            <p:cNvSpPr/>
            <p:nvPr/>
          </p:nvSpPr>
          <p:spPr>
            <a:xfrm>
              <a:off x="633543" y="2477620"/>
              <a:ext cx="1757915" cy="276999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82B5DDFF-40FD-ACBC-8650-9A23953E718A}"/>
                </a:ext>
              </a:extLst>
            </p:cNvPr>
            <p:cNvSpPr/>
            <p:nvPr/>
          </p:nvSpPr>
          <p:spPr>
            <a:xfrm>
              <a:off x="1045024" y="2071915"/>
              <a:ext cx="6906582" cy="3905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9BFA0803-A432-EB04-AE2E-A5F2371ABEF6}"/>
                </a:ext>
              </a:extLst>
            </p:cNvPr>
            <p:cNvSpPr/>
            <p:nvPr/>
          </p:nvSpPr>
          <p:spPr>
            <a:xfrm rot="967573">
              <a:off x="6449155" y="2747230"/>
              <a:ext cx="936216" cy="326051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7B878D53-3330-A7D2-1540-3B46BB36BA4A}"/>
                </a:ext>
              </a:extLst>
            </p:cNvPr>
            <p:cNvSpPr/>
            <p:nvPr/>
          </p:nvSpPr>
          <p:spPr>
            <a:xfrm>
              <a:off x="620525" y="2829329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extraction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3CDD696-0B19-DDC8-A057-F4BE8C350FB2}"/>
                </a:ext>
              </a:extLst>
            </p:cNvPr>
            <p:cNvSpPr/>
            <p:nvPr/>
          </p:nvSpPr>
          <p:spPr>
            <a:xfrm>
              <a:off x="4472349" y="3186608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injection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5A5CC0B3-032F-96F1-BA67-2918F7AF1D56}"/>
                </a:ext>
              </a:extLst>
            </p:cNvPr>
            <p:cNvSpPr/>
            <p:nvPr/>
          </p:nvSpPr>
          <p:spPr>
            <a:xfrm>
              <a:off x="4407868" y="1931757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cooling</a:t>
              </a: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045D4C42-589A-261F-D646-9CBA2E4E28DD}"/>
                </a:ext>
              </a:extLst>
            </p:cNvPr>
            <p:cNvSpPr/>
            <p:nvPr/>
          </p:nvSpPr>
          <p:spPr>
            <a:xfrm>
              <a:off x="8569548" y="2467338"/>
              <a:ext cx="509648" cy="117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HSR</a:t>
              </a:r>
            </a:p>
          </p:txBody>
        </p:sp>
        <p:sp>
          <p:nvSpPr>
            <p:cNvPr id="30" name="TextBox 35">
              <a:extLst>
                <a:ext uri="{FF2B5EF4-FFF2-40B4-BE49-F238E27FC236}">
                  <a16:creationId xmlns:a16="http://schemas.microsoft.com/office/drawing/2014/main" id="{DB9AFF92-57E2-93B8-6332-4720959995FC}"/>
                </a:ext>
              </a:extLst>
            </p:cNvPr>
            <p:cNvSpPr txBox="1"/>
            <p:nvPr/>
          </p:nvSpPr>
          <p:spPr>
            <a:xfrm>
              <a:off x="4913327" y="4044476"/>
              <a:ext cx="1393615" cy="576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4x 591 MHz 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NCRF correction Cavities</a:t>
              </a:r>
              <a:endParaRPr lang="en-US" sz="12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2B21860-9C09-2398-6955-81FDC0AC2942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V="1">
              <a:off x="5610135" y="2791563"/>
              <a:ext cx="371387" cy="125291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9">
              <a:extLst>
                <a:ext uri="{FF2B5EF4-FFF2-40B4-BE49-F238E27FC236}">
                  <a16:creationId xmlns:a16="http://schemas.microsoft.com/office/drawing/2014/main" id="{09140EFC-3CA9-4FC6-10BE-CBDAED67B59F}"/>
                </a:ext>
              </a:extLst>
            </p:cNvPr>
            <p:cNvSpPr txBox="1"/>
            <p:nvPr/>
          </p:nvSpPr>
          <p:spPr>
            <a:xfrm>
              <a:off x="7633198" y="1068925"/>
              <a:ext cx="1393615" cy="41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180° Dipole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Spectrometer</a:t>
              </a:r>
              <a:endParaRPr lang="en-US" sz="12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7AA63EBC-F752-D427-6C84-628A77375273}"/>
                </a:ext>
              </a:extLst>
            </p:cNvPr>
            <p:cNvCxnSpPr>
              <a:cxnSpLocks/>
              <a:stCxn id="32" idx="2"/>
            </p:cNvCxnSpPr>
            <p:nvPr/>
          </p:nvCxnSpPr>
          <p:spPr>
            <a:xfrm>
              <a:off x="8330006" y="1480918"/>
              <a:ext cx="123509" cy="88596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E430A177-1B5F-6B8F-7965-97E2B9860E06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H="1" flipV="1">
              <a:off x="7824206" y="2758178"/>
              <a:ext cx="726815" cy="873094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46">
              <a:extLst>
                <a:ext uri="{FF2B5EF4-FFF2-40B4-BE49-F238E27FC236}">
                  <a16:creationId xmlns:a16="http://schemas.microsoft.com/office/drawing/2014/main" id="{D3C0D423-67FE-B448-1DFC-D39B61EB54BD}"/>
                </a:ext>
              </a:extLst>
            </p:cNvPr>
            <p:cNvSpPr txBox="1"/>
            <p:nvPr/>
          </p:nvSpPr>
          <p:spPr>
            <a:xfrm>
              <a:off x="568125" y="1646545"/>
              <a:ext cx="712625" cy="24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Quad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6A54BFEB-2324-76B5-A6CA-127793C37FED}"/>
                </a:ext>
              </a:extLst>
            </p:cNvPr>
            <p:cNvCxnSpPr>
              <a:cxnSpLocks/>
              <a:stCxn id="35" idx="2"/>
            </p:cNvCxnSpPr>
            <p:nvPr/>
          </p:nvCxnSpPr>
          <p:spPr>
            <a:xfrm>
              <a:off x="924438" y="1893741"/>
              <a:ext cx="66599" cy="46310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48">
              <a:extLst>
                <a:ext uri="{FF2B5EF4-FFF2-40B4-BE49-F238E27FC236}">
                  <a16:creationId xmlns:a16="http://schemas.microsoft.com/office/drawing/2014/main" id="{44E28F92-C2B8-C9A3-A988-797D1C62E54A}"/>
                </a:ext>
              </a:extLst>
            </p:cNvPr>
            <p:cNvSpPr txBox="1"/>
            <p:nvPr/>
          </p:nvSpPr>
          <p:spPr>
            <a:xfrm>
              <a:off x="1732901" y="3665851"/>
              <a:ext cx="959127" cy="41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Cathode transport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99B7A56-797E-16CD-B6C5-E3A51743A6D2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 flipV="1">
              <a:off x="2212464" y="2811233"/>
              <a:ext cx="539353" cy="85461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Arrow: Circular 38">
              <a:extLst>
                <a:ext uri="{FF2B5EF4-FFF2-40B4-BE49-F238E27FC236}">
                  <a16:creationId xmlns:a16="http://schemas.microsoft.com/office/drawing/2014/main" id="{9F9B9C7E-35C8-37A2-F835-6F91C83CC72B}"/>
                </a:ext>
              </a:extLst>
            </p:cNvPr>
            <p:cNvSpPr/>
            <p:nvPr/>
          </p:nvSpPr>
          <p:spPr>
            <a:xfrm rot="5068036" flipH="1">
              <a:off x="8147616" y="2395728"/>
              <a:ext cx="419280" cy="374549"/>
            </a:xfrm>
            <a:prstGeom prst="circularArrow">
              <a:avLst>
                <a:gd name="adj1" fmla="val 8770"/>
                <a:gd name="adj2" fmla="val 1142319"/>
                <a:gd name="adj3" fmla="val 20207257"/>
                <a:gd name="adj4" fmla="val 10568152"/>
                <a:gd name="adj5" fmla="val 12500"/>
              </a:avLst>
            </a:prstGeom>
            <a:solidFill>
              <a:srgbClr val="FF000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ln>
                  <a:solidFill>
                    <a:prstClr val="black"/>
                  </a:solidFill>
                </a:ln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40" name="TextBox 55">
              <a:extLst>
                <a:ext uri="{FF2B5EF4-FFF2-40B4-BE49-F238E27FC236}">
                  <a16:creationId xmlns:a16="http://schemas.microsoft.com/office/drawing/2014/main" id="{35CABB26-A022-C633-6FB5-FCD4E9E11E32}"/>
                </a:ext>
              </a:extLst>
            </p:cNvPr>
            <p:cNvSpPr txBox="1"/>
            <p:nvPr/>
          </p:nvSpPr>
          <p:spPr>
            <a:xfrm>
              <a:off x="1861855" y="1230736"/>
              <a:ext cx="1393615" cy="24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Mu-metal shielding</a:t>
              </a:r>
              <a:endParaRPr lang="en-US" sz="12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9BE7F03-EFD4-386A-F37B-DE7509ECD01E}"/>
                </a:ext>
              </a:extLst>
            </p:cNvPr>
            <p:cNvCxnSpPr>
              <a:cxnSpLocks/>
              <a:stCxn id="40" idx="2"/>
            </p:cNvCxnSpPr>
            <p:nvPr/>
          </p:nvCxnSpPr>
          <p:spPr>
            <a:xfrm flipH="1">
              <a:off x="2192191" y="1477932"/>
              <a:ext cx="366472" cy="89319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57">
              <a:extLst>
                <a:ext uri="{FF2B5EF4-FFF2-40B4-BE49-F238E27FC236}">
                  <a16:creationId xmlns:a16="http://schemas.microsoft.com/office/drawing/2014/main" id="{8BA24F9B-E2A7-5096-0D03-23ED89EA9359}"/>
                </a:ext>
              </a:extLst>
            </p:cNvPr>
            <p:cNvSpPr txBox="1"/>
            <p:nvPr/>
          </p:nvSpPr>
          <p:spPr>
            <a:xfrm>
              <a:off x="7772667" y="4363901"/>
              <a:ext cx="1092461" cy="41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  <a:ea typeface="Aptos" panose="020B0004020202020204" pitchFamily="34" charset="0"/>
                  <a:cs typeface="Aptos" panose="020B0004020202020204" pitchFamily="34" charset="0"/>
                </a:rPr>
                <a:t>24MHz 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  <a:ea typeface="Aptos" panose="020B0004020202020204" pitchFamily="34" charset="0"/>
                  <a:cs typeface="Aptos" panose="020B0004020202020204" pitchFamily="34" charset="0"/>
                </a:rPr>
                <a:t>RF cavity 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14F22B5-FF70-FD19-73A8-689BF26450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69677" y="2833116"/>
              <a:ext cx="842188" cy="154222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Box 59">
              <a:extLst>
                <a:ext uri="{FF2B5EF4-FFF2-40B4-BE49-F238E27FC236}">
                  <a16:creationId xmlns:a16="http://schemas.microsoft.com/office/drawing/2014/main" id="{F5424691-380D-0539-C2A3-E14C54B2146C}"/>
                </a:ext>
              </a:extLst>
            </p:cNvPr>
            <p:cNvSpPr txBox="1"/>
            <p:nvPr/>
          </p:nvSpPr>
          <p:spPr>
            <a:xfrm>
              <a:off x="110091" y="3376334"/>
              <a:ext cx="880946" cy="24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SC Quad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27AB2066-31D3-14B1-1CE8-BBC8BC9B283C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H="1" flipV="1">
              <a:off x="348733" y="2424667"/>
              <a:ext cx="201831" cy="95166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61">
              <a:extLst>
                <a:ext uri="{FF2B5EF4-FFF2-40B4-BE49-F238E27FC236}">
                  <a16:creationId xmlns:a16="http://schemas.microsoft.com/office/drawing/2014/main" id="{8060C3AB-A0E8-24EE-138B-96295CB1B438}"/>
                </a:ext>
              </a:extLst>
            </p:cNvPr>
            <p:cNvSpPr txBox="1"/>
            <p:nvPr/>
          </p:nvSpPr>
          <p:spPr>
            <a:xfrm>
              <a:off x="7093903" y="3912773"/>
              <a:ext cx="1056555" cy="41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130 kW Beam Dump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9B4837E9-948C-4E91-76AB-02855C53098A}"/>
                </a:ext>
              </a:extLst>
            </p:cNvPr>
            <p:cNvCxnSpPr>
              <a:cxnSpLocks/>
              <a:stCxn id="46" idx="0"/>
            </p:cNvCxnSpPr>
            <p:nvPr/>
          </p:nvCxnSpPr>
          <p:spPr>
            <a:xfrm flipH="1" flipV="1">
              <a:off x="7210072" y="2930648"/>
              <a:ext cx="412109" cy="98212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63">
              <a:extLst>
                <a:ext uri="{FF2B5EF4-FFF2-40B4-BE49-F238E27FC236}">
                  <a16:creationId xmlns:a16="http://schemas.microsoft.com/office/drawing/2014/main" id="{AA84B3C6-59C1-9E75-EF8C-849E527AA3DA}"/>
                </a:ext>
              </a:extLst>
            </p:cNvPr>
            <p:cNvSpPr txBox="1"/>
            <p:nvPr/>
          </p:nvSpPr>
          <p:spPr>
            <a:xfrm>
              <a:off x="-12579" y="4137649"/>
              <a:ext cx="1439106" cy="24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Extraction line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E788B22C-E554-2213-A24E-45FF6FC1DB3B}"/>
                </a:ext>
              </a:extLst>
            </p:cNvPr>
            <p:cNvCxnSpPr>
              <a:cxnSpLocks/>
              <a:stCxn id="48" idx="0"/>
            </p:cNvCxnSpPr>
            <p:nvPr/>
          </p:nvCxnSpPr>
          <p:spPr>
            <a:xfrm flipV="1">
              <a:off x="706974" y="2548213"/>
              <a:ext cx="759537" cy="1589436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65">
              <a:extLst>
                <a:ext uri="{FF2B5EF4-FFF2-40B4-BE49-F238E27FC236}">
                  <a16:creationId xmlns:a16="http://schemas.microsoft.com/office/drawing/2014/main" id="{66F6A616-D0BB-81B2-E6D8-B3FBD94F2233}"/>
                </a:ext>
              </a:extLst>
            </p:cNvPr>
            <p:cNvSpPr txBox="1"/>
            <p:nvPr/>
          </p:nvSpPr>
          <p:spPr>
            <a:xfrm>
              <a:off x="6423258" y="4363901"/>
              <a:ext cx="1279200" cy="41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Injector/linac</a:t>
              </a:r>
            </a:p>
            <a:p>
              <a:pPr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Test line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9F75558B-C6A7-2C77-DC6B-FDF6E31CE1D6}"/>
                </a:ext>
              </a:extLst>
            </p:cNvPr>
            <p:cNvCxnSpPr>
              <a:cxnSpLocks/>
              <a:stCxn id="50" idx="0"/>
            </p:cNvCxnSpPr>
            <p:nvPr/>
          </p:nvCxnSpPr>
          <p:spPr>
            <a:xfrm flipH="1" flipV="1">
              <a:off x="6648243" y="2863395"/>
              <a:ext cx="414615" cy="1500506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TextBox 67">
              <a:extLst>
                <a:ext uri="{FF2B5EF4-FFF2-40B4-BE49-F238E27FC236}">
                  <a16:creationId xmlns:a16="http://schemas.microsoft.com/office/drawing/2014/main" id="{62EFB6A2-E6F9-3BA2-7279-6D0764944D7C}"/>
                </a:ext>
              </a:extLst>
            </p:cNvPr>
            <p:cNvSpPr txBox="1"/>
            <p:nvPr/>
          </p:nvSpPr>
          <p:spPr>
            <a:xfrm>
              <a:off x="7990334" y="3631272"/>
              <a:ext cx="1121373" cy="24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Solenoids</a:t>
              </a:r>
              <a:endParaRPr lang="en-US" sz="12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3" name="TextBox 4">
              <a:extLst>
                <a:ext uri="{FF2B5EF4-FFF2-40B4-BE49-F238E27FC236}">
                  <a16:creationId xmlns:a16="http://schemas.microsoft.com/office/drawing/2014/main" id="{4F84BD0E-4552-8CEC-7574-0DC06BC95B5B}"/>
                </a:ext>
              </a:extLst>
            </p:cNvPr>
            <p:cNvSpPr txBox="1"/>
            <p:nvPr/>
          </p:nvSpPr>
          <p:spPr>
            <a:xfrm>
              <a:off x="3093889" y="1125673"/>
              <a:ext cx="1393615" cy="41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 err="1">
                  <a:solidFill>
                    <a:prstClr val="black"/>
                  </a:solidFill>
                  <a:latin typeface="Arial Regular"/>
                </a:rPr>
                <a:t>LEReC</a:t>
              </a:r>
              <a:br>
                <a:rPr lang="en-US" sz="1200" dirty="0">
                  <a:solidFill>
                    <a:prstClr val="black"/>
                  </a:solidFill>
                  <a:latin typeface="Arial Regular"/>
                </a:rPr>
              </a:b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Cooling Solenoids</a:t>
              </a:r>
              <a:endParaRPr lang="en-US" sz="12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DDD2C64-50F1-D808-CD99-22F05F3871CE}"/>
                </a:ext>
              </a:extLst>
            </p:cNvPr>
            <p:cNvCxnSpPr>
              <a:cxnSpLocks/>
              <a:stCxn id="53" idx="2"/>
            </p:cNvCxnSpPr>
            <p:nvPr/>
          </p:nvCxnSpPr>
          <p:spPr>
            <a:xfrm flipH="1">
              <a:off x="3501258" y="1537666"/>
              <a:ext cx="289439" cy="81918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5A8F937B-12EF-6749-130D-698438BC210B}"/>
                </a:ext>
              </a:extLst>
            </p:cNvPr>
            <p:cNvSpPr/>
            <p:nvPr/>
          </p:nvSpPr>
          <p:spPr>
            <a:xfrm rot="967573">
              <a:off x="7399385" y="2159621"/>
              <a:ext cx="972446" cy="21042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6" name="Arrow: Circular 55">
              <a:extLst>
                <a:ext uri="{FF2B5EF4-FFF2-40B4-BE49-F238E27FC236}">
                  <a16:creationId xmlns:a16="http://schemas.microsoft.com/office/drawing/2014/main" id="{BB052299-0F65-9EC5-3C68-FBF4468FC00A}"/>
                </a:ext>
              </a:extLst>
            </p:cNvPr>
            <p:cNvSpPr/>
            <p:nvPr/>
          </p:nvSpPr>
          <p:spPr>
            <a:xfrm rot="16200000" flipH="1">
              <a:off x="704137" y="2343197"/>
              <a:ext cx="231006" cy="258310"/>
            </a:xfrm>
            <a:prstGeom prst="circularArrow">
              <a:avLst/>
            </a:prstGeom>
            <a:solidFill>
              <a:srgbClr val="FF000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ln>
                  <a:solidFill>
                    <a:prstClr val="black"/>
                  </a:solidFill>
                </a:ln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57" name="TextBox 92">
              <a:extLst>
                <a:ext uri="{FF2B5EF4-FFF2-40B4-BE49-F238E27FC236}">
                  <a16:creationId xmlns:a16="http://schemas.microsoft.com/office/drawing/2014/main" id="{80EDC0E3-077A-C21A-0052-81EBA198EBD8}"/>
                </a:ext>
              </a:extLst>
            </p:cNvPr>
            <p:cNvSpPr txBox="1"/>
            <p:nvPr/>
          </p:nvSpPr>
          <p:spPr>
            <a:xfrm>
              <a:off x="-13563" y="1019407"/>
              <a:ext cx="1058588" cy="41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180°Dipole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(U-turn)</a:t>
              </a:r>
              <a:endParaRPr lang="en-US" sz="12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0B67E6BA-7CF8-C1B7-EDAF-1BB7F754EA27}"/>
                </a:ext>
              </a:extLst>
            </p:cNvPr>
            <p:cNvCxnSpPr>
              <a:cxnSpLocks/>
              <a:stCxn id="57" idx="2"/>
            </p:cNvCxnSpPr>
            <p:nvPr/>
          </p:nvCxnSpPr>
          <p:spPr>
            <a:xfrm>
              <a:off x="515731" y="1431400"/>
              <a:ext cx="234822" cy="90137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22CD6A30-F083-9BDC-51EA-64A530E51202}"/>
                </a:ext>
              </a:extLst>
            </p:cNvPr>
            <p:cNvSpPr/>
            <p:nvPr/>
          </p:nvSpPr>
          <p:spPr>
            <a:xfrm>
              <a:off x="7577897" y="2876752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transport</a:t>
              </a:r>
            </a:p>
          </p:txBody>
        </p:sp>
        <p:sp>
          <p:nvSpPr>
            <p:cNvPr id="60" name="TextBox 102">
              <a:extLst>
                <a:ext uri="{FF2B5EF4-FFF2-40B4-BE49-F238E27FC236}">
                  <a16:creationId xmlns:a16="http://schemas.microsoft.com/office/drawing/2014/main" id="{1F844CFC-ECC7-AAF6-0FD7-8F1760EDEA44}"/>
                </a:ext>
              </a:extLst>
            </p:cNvPr>
            <p:cNvSpPr txBox="1"/>
            <p:nvPr/>
          </p:nvSpPr>
          <p:spPr>
            <a:xfrm>
              <a:off x="3989942" y="3414105"/>
              <a:ext cx="429496" cy="24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PM</a:t>
              </a:r>
              <a:endParaRPr lang="en-US" sz="12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2A6B6A82-B8E6-E399-BB31-A6FBB49DEB65}"/>
                </a:ext>
              </a:extLst>
            </p:cNvPr>
            <p:cNvCxnSpPr>
              <a:cxnSpLocks/>
              <a:stCxn id="60" idx="0"/>
            </p:cNvCxnSpPr>
            <p:nvPr/>
          </p:nvCxnSpPr>
          <p:spPr>
            <a:xfrm flipV="1">
              <a:off x="4204690" y="2792843"/>
              <a:ext cx="282814" cy="621262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107">
              <a:extLst>
                <a:ext uri="{FF2B5EF4-FFF2-40B4-BE49-F238E27FC236}">
                  <a16:creationId xmlns:a16="http://schemas.microsoft.com/office/drawing/2014/main" id="{3C68054E-19A6-0ABB-E0E7-52946812B6A4}"/>
                </a:ext>
              </a:extLst>
            </p:cNvPr>
            <p:cNvSpPr txBox="1"/>
            <p:nvPr/>
          </p:nvSpPr>
          <p:spPr>
            <a:xfrm>
              <a:off x="5096412" y="3597732"/>
              <a:ext cx="429496" cy="24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PM</a:t>
              </a:r>
              <a:endParaRPr lang="en-US" sz="12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97AD1FED-DD1E-7B1B-F698-E01FEAD69D7F}"/>
                </a:ext>
              </a:extLst>
            </p:cNvPr>
            <p:cNvCxnSpPr>
              <a:cxnSpLocks/>
              <a:stCxn id="62" idx="0"/>
            </p:cNvCxnSpPr>
            <p:nvPr/>
          </p:nvCxnSpPr>
          <p:spPr>
            <a:xfrm flipV="1">
              <a:off x="5311160" y="2796425"/>
              <a:ext cx="497701" cy="801307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TextBox 116">
              <a:extLst>
                <a:ext uri="{FF2B5EF4-FFF2-40B4-BE49-F238E27FC236}">
                  <a16:creationId xmlns:a16="http://schemas.microsoft.com/office/drawing/2014/main" id="{428D87A9-A66A-DE62-06E6-D22EDE983D87}"/>
                </a:ext>
              </a:extLst>
            </p:cNvPr>
            <p:cNvSpPr txBox="1"/>
            <p:nvPr/>
          </p:nvSpPr>
          <p:spPr>
            <a:xfrm>
              <a:off x="5795706" y="3627055"/>
              <a:ext cx="429496" cy="247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PM</a:t>
              </a:r>
              <a:endParaRPr lang="en-US" sz="12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7565AD1F-15FA-5190-66EE-1A6AFBB378F1}"/>
                </a:ext>
              </a:extLst>
            </p:cNvPr>
            <p:cNvCxnSpPr>
              <a:cxnSpLocks/>
              <a:stCxn id="64" idx="0"/>
            </p:cNvCxnSpPr>
            <p:nvPr/>
          </p:nvCxnSpPr>
          <p:spPr>
            <a:xfrm flipV="1">
              <a:off x="6010454" y="2791562"/>
              <a:ext cx="384945" cy="83549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Box 124">
              <a:extLst>
                <a:ext uri="{FF2B5EF4-FFF2-40B4-BE49-F238E27FC236}">
                  <a16:creationId xmlns:a16="http://schemas.microsoft.com/office/drawing/2014/main" id="{06A78F42-BC46-5492-80A5-53B1E427B18A}"/>
                </a:ext>
              </a:extLst>
            </p:cNvPr>
            <p:cNvSpPr txBox="1"/>
            <p:nvPr/>
          </p:nvSpPr>
          <p:spPr>
            <a:xfrm>
              <a:off x="6277342" y="890140"/>
              <a:ext cx="1550835" cy="576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 Regular"/>
                </a:rPr>
                <a:t>RF diagnostics line with Deflecting cavity</a:t>
              </a:r>
            </a:p>
            <a:p>
              <a:pPr algn="ctr">
                <a:defRPr/>
              </a:pPr>
              <a:endParaRPr lang="en-US" sz="1200" dirty="0">
                <a:solidFill>
                  <a:prstClr val="black"/>
                </a:solidFill>
                <a:latin typeface="Arial Regular"/>
              </a:endParaRP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94B248E0-5474-9E30-5653-FDAE91119B7A}"/>
                </a:ext>
              </a:extLst>
            </p:cNvPr>
            <p:cNvCxnSpPr>
              <a:cxnSpLocks/>
            </p:cNvCxnSpPr>
            <p:nvPr/>
          </p:nvCxnSpPr>
          <p:spPr>
            <a:xfrm>
              <a:off x="7258914" y="1457697"/>
              <a:ext cx="692692" cy="82190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D4E11B16-5546-7976-04BA-0B177EDD9B27}"/>
                </a:ext>
              </a:extLst>
            </p:cNvPr>
            <p:cNvSpPr/>
            <p:nvPr/>
          </p:nvSpPr>
          <p:spPr>
            <a:xfrm rot="1021393">
              <a:off x="6429763" y="3076364"/>
              <a:ext cx="885789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Injector test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D94C4664-3205-626A-093C-95DB3C47FC36}"/>
                </a:ext>
              </a:extLst>
            </p:cNvPr>
            <p:cNvSpPr/>
            <p:nvPr/>
          </p:nvSpPr>
          <p:spPr>
            <a:xfrm>
              <a:off x="847413" y="2516739"/>
              <a:ext cx="284410" cy="2471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Regular"/>
                  <a:cs typeface="Adobe Thai" panose="02040503050201020203" pitchFamily="18" charset="-34"/>
                </a:rPr>
                <a:t>e</a:t>
              </a:r>
              <a:r>
                <a:rPr lang="en-US" sz="1200" baseline="3000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Regular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70" name="Right Arrow 63">
              <a:extLst>
                <a:ext uri="{FF2B5EF4-FFF2-40B4-BE49-F238E27FC236}">
                  <a16:creationId xmlns:a16="http://schemas.microsoft.com/office/drawing/2014/main" id="{BFFFBA1D-EF0F-FEA6-AF84-BCBAC9CC915B}"/>
                </a:ext>
              </a:extLst>
            </p:cNvPr>
            <p:cNvSpPr/>
            <p:nvPr/>
          </p:nvSpPr>
          <p:spPr>
            <a:xfrm flipV="1">
              <a:off x="1063451" y="2639425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id="{9B169C78-21DF-DB74-BE2D-C688C8F56EBB}"/>
                </a:ext>
              </a:extLst>
            </p:cNvPr>
            <p:cNvSpPr/>
            <p:nvPr/>
          </p:nvSpPr>
          <p:spPr>
            <a:xfrm>
              <a:off x="3126729" y="3779043"/>
              <a:ext cx="157407" cy="250021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4EE81FE3-3AB8-9F78-EA6B-6C21ABB8B23B}"/>
                </a:ext>
              </a:extLst>
            </p:cNvPr>
            <p:cNvSpPr/>
            <p:nvPr/>
          </p:nvSpPr>
          <p:spPr>
            <a:xfrm>
              <a:off x="118511" y="2437687"/>
              <a:ext cx="502014" cy="10585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HSR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1A2E0E7-DBB6-16FA-7857-9253B8B795A9}"/>
                </a:ext>
              </a:extLst>
            </p:cNvPr>
            <p:cNvSpPr/>
            <p:nvPr/>
          </p:nvSpPr>
          <p:spPr>
            <a:xfrm>
              <a:off x="4537041" y="2041671"/>
              <a:ext cx="619628" cy="2471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Regular"/>
                  <a:cs typeface="Adobe Thai" panose="02040503050201020203" pitchFamily="18" charset="-34"/>
                </a:rPr>
                <a:t>hadron</a:t>
              </a:r>
              <a:endParaRPr lang="en-US" sz="1200" baseline="30000" dirty="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egular"/>
                <a:cs typeface="Adobe Thai" panose="02040503050201020203" pitchFamily="18" charset="-34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22A6EE2-2980-824B-A10D-7D2D69872E2F}"/>
                </a:ext>
              </a:extLst>
            </p:cNvPr>
            <p:cNvSpPr/>
            <p:nvPr/>
          </p:nvSpPr>
          <p:spPr>
            <a:xfrm>
              <a:off x="8600302" y="2055780"/>
              <a:ext cx="619628" cy="2471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Regular"/>
                  <a:cs typeface="Adobe Thai" panose="02040503050201020203" pitchFamily="18" charset="-34"/>
                </a:rPr>
                <a:t>hadron</a:t>
              </a:r>
              <a:endParaRPr lang="en-US" sz="1200" baseline="30000" dirty="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egular"/>
                <a:cs typeface="Adobe Thai" panose="02040503050201020203" pitchFamily="18" charset="-34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B977FAE-59E9-CECB-C973-DB972D09BE43}"/>
                </a:ext>
              </a:extLst>
            </p:cNvPr>
            <p:cNvSpPr/>
            <p:nvPr/>
          </p:nvSpPr>
          <p:spPr>
            <a:xfrm>
              <a:off x="154444" y="2056730"/>
              <a:ext cx="619628" cy="2471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Regular"/>
                  <a:cs typeface="Adobe Thai" panose="02040503050201020203" pitchFamily="18" charset="-34"/>
                </a:rPr>
                <a:t>hadron</a:t>
              </a:r>
              <a:endParaRPr lang="en-US" sz="1200" baseline="30000" dirty="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egular"/>
                <a:cs typeface="Adobe Thai" panose="02040503050201020203" pitchFamily="18" charset="-34"/>
              </a:endParaRPr>
            </a:p>
          </p:txBody>
        </p:sp>
        <p:sp>
          <p:nvSpPr>
            <p:cNvPr id="76" name="Right Arrow 63">
              <a:extLst>
                <a:ext uri="{FF2B5EF4-FFF2-40B4-BE49-F238E27FC236}">
                  <a16:creationId xmlns:a16="http://schemas.microsoft.com/office/drawing/2014/main" id="{481EEB6D-F197-5876-EA93-47C73E47D3EF}"/>
                </a:ext>
              </a:extLst>
            </p:cNvPr>
            <p:cNvSpPr/>
            <p:nvPr/>
          </p:nvSpPr>
          <p:spPr>
            <a:xfrm rot="10800000" flipV="1">
              <a:off x="4449821" y="2266747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2675818-5A54-D61E-C7D6-971C549C6EDA}"/>
                </a:ext>
              </a:extLst>
            </p:cNvPr>
            <p:cNvSpPr/>
            <p:nvPr/>
          </p:nvSpPr>
          <p:spPr>
            <a:xfrm>
              <a:off x="4567568" y="2141848"/>
              <a:ext cx="284410" cy="2471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Regular"/>
                  <a:cs typeface="Adobe Thai" panose="02040503050201020203" pitchFamily="18" charset="-34"/>
                </a:rPr>
                <a:t>e</a:t>
              </a:r>
              <a:r>
                <a:rPr lang="en-US" sz="1200" baseline="3000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Regular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BE24DC4F-29EE-5231-7041-A1B777AF59CC}"/>
                </a:ext>
              </a:extLst>
            </p:cNvPr>
            <p:cNvSpPr/>
            <p:nvPr/>
          </p:nvSpPr>
          <p:spPr>
            <a:xfrm rot="943377">
              <a:off x="7449105" y="2022212"/>
              <a:ext cx="921111" cy="13666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RF diagnostic</a:t>
              </a:r>
            </a:p>
          </p:txBody>
        </p:sp>
      </p:grpSp>
      <p:sp>
        <p:nvSpPr>
          <p:cNvPr id="6" name="TextBox 1">
            <a:extLst>
              <a:ext uri="{FF2B5EF4-FFF2-40B4-BE49-F238E27FC236}">
                <a16:creationId xmlns:a16="http://schemas.microsoft.com/office/drawing/2014/main" id="{55C9C6F7-326E-643C-0A1F-B485265A346A}"/>
              </a:ext>
            </a:extLst>
          </p:cNvPr>
          <p:cNvSpPr txBox="1"/>
          <p:nvPr/>
        </p:nvSpPr>
        <p:spPr>
          <a:xfrm>
            <a:off x="9600329" y="5816304"/>
            <a:ext cx="129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>
                <a:solidFill>
                  <a:srgbClr val="FF0000"/>
                </a:solidFill>
                <a:latin typeface="Calibri" panose="020F0502020204030204"/>
              </a:rPr>
              <a:t>Not to scale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035298F-CCEE-534B-6208-0D405FD6C64B}"/>
              </a:ext>
            </a:extLst>
          </p:cNvPr>
          <p:cNvSpPr/>
          <p:nvPr/>
        </p:nvSpPr>
        <p:spPr>
          <a:xfrm>
            <a:off x="1832015" y="1454555"/>
            <a:ext cx="367454" cy="4390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671DEDB-1676-3789-6685-23B19B8D4751}"/>
              </a:ext>
            </a:extLst>
          </p:cNvPr>
          <p:cNvSpPr txBox="1"/>
          <p:nvPr/>
        </p:nvSpPr>
        <p:spPr>
          <a:xfrm>
            <a:off x="268477" y="3681385"/>
            <a:ext cx="2267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IR2 layout</a:t>
            </a:r>
          </a:p>
          <a:p>
            <a:r>
              <a:rPr lang="en-US" sz="2000"/>
              <a:t>(all within the</a:t>
            </a:r>
          </a:p>
          <a:p>
            <a:r>
              <a:rPr lang="en-US" sz="2000"/>
              <a:t>existing RHIC</a:t>
            </a:r>
          </a:p>
          <a:p>
            <a:r>
              <a:rPr lang="en-US" sz="2000"/>
              <a:t>Tunnel)</a:t>
            </a:r>
          </a:p>
        </p:txBody>
      </p:sp>
    </p:spTree>
    <p:extLst>
      <p:ext uri="{BB962C8B-B14F-4D97-AF65-F5344CB8AC3E}">
        <p14:creationId xmlns:p14="http://schemas.microsoft.com/office/powerpoint/2010/main" val="2893015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laser beam&#10;&#10;Description automatically generated">
            <a:extLst>
              <a:ext uri="{FF2B5EF4-FFF2-40B4-BE49-F238E27FC236}">
                <a16:creationId xmlns:a16="http://schemas.microsoft.com/office/drawing/2014/main" id="{DD765FED-8804-8070-DA54-5776B0CC67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209" y="1202077"/>
            <a:ext cx="6129269" cy="47672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680A8A6-99BD-DBCE-453B-AF85FECD9B08}"/>
              </a:ext>
            </a:extLst>
          </p:cNvPr>
          <p:cNvSpPr txBox="1"/>
          <p:nvPr/>
        </p:nvSpPr>
        <p:spPr>
          <a:xfrm>
            <a:off x="6668620" y="1256222"/>
            <a:ext cx="5258171" cy="9296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High intensity polarized HVDC gun</a:t>
            </a:r>
          </a:p>
          <a:p>
            <a:pPr marL="742950" lvl="1" indent="-285750">
              <a:lnSpc>
                <a:spcPct val="200000"/>
              </a:lnSpc>
              <a:buFont typeface="Wingdings" pitchFamily="2" charset="2"/>
              <a:buChar char="Ø"/>
            </a:pPr>
            <a:r>
              <a:rPr lang="en-US" dirty="0"/>
              <a:t>R&amp;D achievements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3FEFCC3-B5EA-4028-6CC4-27B416A5AA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8620" y="2835798"/>
            <a:ext cx="5416352" cy="1766624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5762436-DF63-53B2-8763-BDCF31BF4D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8620" y="5139160"/>
            <a:ext cx="5433046" cy="1008610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7857EB-F153-4FB1-8EB4-1EE22CED448B}"/>
              </a:ext>
            </a:extLst>
          </p:cNvPr>
          <p:cNvSpPr/>
          <p:nvPr/>
        </p:nvSpPr>
        <p:spPr>
          <a:xfrm>
            <a:off x="553533" y="151304"/>
            <a:ext cx="96364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4000" b="1" dirty="0"/>
              <a:t>High Intensity Polarized HVDC Gun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53347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7801A-2BE0-149E-DF5B-2E56B732F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D4704-5758-F92A-3EF7-3940762EF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753" y="2129"/>
            <a:ext cx="8776922" cy="84416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Electron </a:t>
            </a:r>
            <a:r>
              <a:rPr lang="en-US" dirty="0"/>
              <a:t>p</a:t>
            </a:r>
            <a:r>
              <a:rPr lang="en-US" dirty="0">
                <a:solidFill>
                  <a:schemeClr val="tx1"/>
                </a:solidFill>
              </a:rPr>
              <a:t>olarization loss in the ESR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14A7CB0-15BF-0240-2C53-A53AD4329DE2}"/>
              </a:ext>
            </a:extLst>
          </p:cNvPr>
          <p:cNvSpPr txBox="1"/>
          <p:nvPr/>
        </p:nvSpPr>
        <p:spPr>
          <a:xfrm>
            <a:off x="595910" y="906150"/>
            <a:ext cx="93925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0070C0"/>
                </a:solidFill>
              </a:rPr>
              <a:t>Frequent  injection </a:t>
            </a:r>
            <a:r>
              <a:rPr lang="en-US" sz="2400"/>
              <a:t>of bunches with high initial polarization of 85%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Initial </a:t>
            </a:r>
            <a:r>
              <a:rPr lang="en-US" sz="2400">
                <a:solidFill>
                  <a:srgbClr val="0070C0"/>
                </a:solidFill>
              </a:rPr>
              <a:t>polarization decays </a:t>
            </a:r>
            <a:r>
              <a:rPr lang="en-US" sz="2400"/>
              <a:t>towards P</a:t>
            </a:r>
            <a:r>
              <a:rPr lang="en-US" sz="2400" baseline="-25000"/>
              <a:t>∞</a:t>
            </a:r>
            <a:endParaRPr lang="en-US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At 18 GeV, </a:t>
            </a:r>
            <a:r>
              <a:rPr lang="en-US" sz="2400">
                <a:sym typeface="Wingdings" panose="05000000000000000000" pitchFamily="2" charset="2"/>
              </a:rPr>
              <a:t>every </a:t>
            </a:r>
            <a:r>
              <a:rPr lang="en-US" sz="2400">
                <a:solidFill>
                  <a:srgbClr val="0070C0"/>
                </a:solidFill>
                <a:sym typeface="Wingdings" panose="05000000000000000000" pitchFamily="2" charset="2"/>
              </a:rPr>
              <a:t>bunch is replaced </a:t>
            </a:r>
            <a:r>
              <a:rPr lang="en-US" sz="2400">
                <a:sym typeface="Wingdings" panose="05000000000000000000" pitchFamily="2" charset="2"/>
              </a:rPr>
              <a:t>(on average) after 2.2 min with </a:t>
            </a:r>
            <a:r>
              <a:rPr lang="en-US" sz="2400"/>
              <a:t>RCS cycling rate of 1Hz</a:t>
            </a:r>
            <a:endParaRPr lang="en-US" sz="2400">
              <a:sym typeface="Wingdings" panose="05000000000000000000" pitchFamily="2" charset="2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C6953A-1B16-023F-29A0-6B396879E783}"/>
              </a:ext>
            </a:extLst>
          </p:cNvPr>
          <p:cNvGrpSpPr/>
          <p:nvPr/>
        </p:nvGrpSpPr>
        <p:grpSpPr>
          <a:xfrm>
            <a:off x="1970307" y="2840084"/>
            <a:ext cx="8699968" cy="3439700"/>
            <a:chOff x="1095312" y="2974176"/>
            <a:chExt cx="7696128" cy="281046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3ACEFC0-E7AC-1048-B3C9-D363E57DF05A}"/>
                </a:ext>
              </a:extLst>
            </p:cNvPr>
            <p:cNvSpPr/>
            <p:nvPr/>
          </p:nvSpPr>
          <p:spPr>
            <a:xfrm>
              <a:off x="4059534" y="3487016"/>
              <a:ext cx="949567" cy="3000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A7B779D-4B58-7AB9-7E3A-88A7A1B5CA2F}"/>
                </a:ext>
              </a:extLst>
            </p:cNvPr>
            <p:cNvGrpSpPr/>
            <p:nvPr/>
          </p:nvGrpSpPr>
          <p:grpSpPr>
            <a:xfrm>
              <a:off x="1124910" y="2974176"/>
              <a:ext cx="2846768" cy="431863"/>
              <a:chOff x="1969362" y="2645426"/>
              <a:chExt cx="2846768" cy="431863"/>
            </a:xfrm>
          </p:grpSpPr>
          <p:sp>
            <p:nvSpPr>
              <p:cNvPr id="20" name="Arrow: Down 19">
                <a:extLst>
                  <a:ext uri="{FF2B5EF4-FFF2-40B4-BE49-F238E27FC236}">
                    <a16:creationId xmlns:a16="http://schemas.microsoft.com/office/drawing/2014/main" id="{B75EBDF9-1382-873B-4B54-7275A9F85CED}"/>
                  </a:ext>
                </a:extLst>
              </p:cNvPr>
              <p:cNvSpPr/>
              <p:nvPr/>
            </p:nvSpPr>
            <p:spPr>
              <a:xfrm>
                <a:off x="2079563" y="2882043"/>
                <a:ext cx="70941" cy="178874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1" name="Arrow: Down 20">
                <a:extLst>
                  <a:ext uri="{FF2B5EF4-FFF2-40B4-BE49-F238E27FC236}">
                    <a16:creationId xmlns:a16="http://schemas.microsoft.com/office/drawing/2014/main" id="{A77410F2-97CD-02DA-6C25-0D28AC06EB88}"/>
                  </a:ext>
                </a:extLst>
              </p:cNvPr>
              <p:cNvSpPr/>
              <p:nvPr/>
            </p:nvSpPr>
            <p:spPr>
              <a:xfrm>
                <a:off x="2190711" y="2882043"/>
                <a:ext cx="70941" cy="178874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47A61B-2469-9676-4D29-E8F34657B909}"/>
                  </a:ext>
                </a:extLst>
              </p:cNvPr>
              <p:cNvSpPr txBox="1"/>
              <p:nvPr/>
            </p:nvSpPr>
            <p:spPr>
              <a:xfrm>
                <a:off x="1969362" y="2645426"/>
                <a:ext cx="634301" cy="245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/>
                  <a:t>B P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7624AA3-A0A7-A19B-DB98-16EAF1938F47}"/>
                  </a:ext>
                </a:extLst>
              </p:cNvPr>
              <p:cNvSpPr txBox="1"/>
              <p:nvPr/>
            </p:nvSpPr>
            <p:spPr>
              <a:xfrm>
                <a:off x="2478087" y="2800667"/>
                <a:ext cx="2338043" cy="276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Refilled every 1.2 minutes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9322DA0-CE02-0DB0-E224-1CD1118AE1F9}"/>
                </a:ext>
              </a:extLst>
            </p:cNvPr>
            <p:cNvGrpSpPr/>
            <p:nvPr/>
          </p:nvGrpSpPr>
          <p:grpSpPr>
            <a:xfrm>
              <a:off x="6128831" y="3023664"/>
              <a:ext cx="2662609" cy="416460"/>
              <a:chOff x="4336513" y="2617474"/>
              <a:chExt cx="2662609" cy="416460"/>
            </a:xfrm>
          </p:grpSpPr>
          <p:sp>
            <p:nvSpPr>
              <p:cNvPr id="25" name="Arrow: Down 24">
                <a:extLst>
                  <a:ext uri="{FF2B5EF4-FFF2-40B4-BE49-F238E27FC236}">
                    <a16:creationId xmlns:a16="http://schemas.microsoft.com/office/drawing/2014/main" id="{69F04147-0870-EA91-2F00-D1812D75F1B4}"/>
                  </a:ext>
                </a:extLst>
              </p:cNvPr>
              <p:cNvSpPr/>
              <p:nvPr/>
            </p:nvSpPr>
            <p:spPr>
              <a:xfrm>
                <a:off x="4440326" y="2855060"/>
                <a:ext cx="70941" cy="178874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Arrow: Down 25">
                <a:extLst>
                  <a:ext uri="{FF2B5EF4-FFF2-40B4-BE49-F238E27FC236}">
                    <a16:creationId xmlns:a16="http://schemas.microsoft.com/office/drawing/2014/main" id="{F39BB536-70B6-D0C3-C2D9-35FD1B8542D4}"/>
                  </a:ext>
                </a:extLst>
              </p:cNvPr>
              <p:cNvSpPr/>
              <p:nvPr/>
            </p:nvSpPr>
            <p:spPr>
              <a:xfrm flipH="1" flipV="1">
                <a:off x="4523094" y="2844413"/>
                <a:ext cx="70941" cy="17385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3FA0E29-EAB6-8146-8ADD-FFB08E6F94C6}"/>
                  </a:ext>
                </a:extLst>
              </p:cNvPr>
              <p:cNvSpPr txBox="1"/>
              <p:nvPr/>
            </p:nvSpPr>
            <p:spPr>
              <a:xfrm>
                <a:off x="4336513" y="2617474"/>
                <a:ext cx="632636" cy="245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/>
                  <a:t>B P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220F8E3-EE6D-5EEF-6C60-8ABDAF3D14D7}"/>
                  </a:ext>
                </a:extLst>
              </p:cNvPr>
              <p:cNvSpPr txBox="1"/>
              <p:nvPr/>
            </p:nvSpPr>
            <p:spPr>
              <a:xfrm>
                <a:off x="4780617" y="2645239"/>
                <a:ext cx="2218505" cy="276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Refilled every  3.2 minutes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B293A42-FB9E-3D1C-063A-D84B1F05F56F}"/>
                </a:ext>
              </a:extLst>
            </p:cNvPr>
            <p:cNvSpPr txBox="1"/>
            <p:nvPr/>
          </p:nvSpPr>
          <p:spPr>
            <a:xfrm>
              <a:off x="3061497" y="3979867"/>
              <a:ext cx="766205" cy="245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/>
                <a:t>P</a:t>
              </a:r>
              <a:r>
                <a:rPr lang="en-US" sz="1350" baseline="-25000"/>
                <a:t>av</a:t>
              </a:r>
              <a:r>
                <a:rPr lang="en-US" sz="1350"/>
                <a:t>=80%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049F3B9-D90B-0428-3D61-256C1B7D11BB}"/>
                </a:ext>
              </a:extLst>
            </p:cNvPr>
            <p:cNvSpPr txBox="1"/>
            <p:nvPr/>
          </p:nvSpPr>
          <p:spPr>
            <a:xfrm>
              <a:off x="2828653" y="4855407"/>
              <a:ext cx="766205" cy="245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/>
                <a:t>P</a:t>
              </a:r>
              <a:r>
                <a:rPr lang="en-US" sz="1350" baseline="-25000"/>
                <a:t>av</a:t>
              </a:r>
              <a:r>
                <a:rPr lang="en-US" sz="1350"/>
                <a:t>=80%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6C78E68-919A-9711-6DD7-6215651E556F}"/>
                </a:ext>
              </a:extLst>
            </p:cNvPr>
            <p:cNvSpPr txBox="1"/>
            <p:nvPr/>
          </p:nvSpPr>
          <p:spPr>
            <a:xfrm>
              <a:off x="4334771" y="5508022"/>
              <a:ext cx="1578355" cy="276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Re-injections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BA40E2F-EC98-2FAF-846F-1B176F32A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5312" y="3520447"/>
              <a:ext cx="6315347" cy="2026072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743B396-3336-C050-F04C-F2994D541F62}"/>
                </a:ext>
              </a:extLst>
            </p:cNvPr>
            <p:cNvCxnSpPr>
              <a:cxnSpLocks/>
            </p:cNvCxnSpPr>
            <p:nvPr/>
          </p:nvCxnSpPr>
          <p:spPr>
            <a:xfrm>
              <a:off x="4930664" y="3637057"/>
              <a:ext cx="0" cy="15004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72602F6-0E86-6E9A-C047-7938D000D25E}"/>
                </a:ext>
              </a:extLst>
            </p:cNvPr>
            <p:cNvSpPr txBox="1"/>
            <p:nvPr/>
          </p:nvSpPr>
          <p:spPr>
            <a:xfrm>
              <a:off x="6400800" y="4198559"/>
              <a:ext cx="1929284" cy="5280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∞</a:t>
              </a:r>
              <a:r>
                <a:rPr lang="en-US"/>
                <a:t>= 30%</a:t>
              </a:r>
            </a:p>
            <a:p>
              <a:r>
                <a:rPr lang="en-US"/>
                <a:t>(conservative)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A2F6CD2-3BD2-9F58-F945-0D8A1F1688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56260" y="5170593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219945BE-D3A6-B9C7-0A58-C9A601F457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03860" y="5166867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54E09720-6AD8-8FA7-41D7-D700F9CB4D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64743" y="5160444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AD06936-665E-F23A-627F-E2A9A4CDE7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85777" y="5163471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BFA303D-E44C-218F-F88E-FC7F33F2A1A9}"/>
                </a:ext>
              </a:extLst>
            </p:cNvPr>
            <p:cNvSpPr txBox="1"/>
            <p:nvPr/>
          </p:nvSpPr>
          <p:spPr>
            <a:xfrm>
              <a:off x="4401211" y="3350546"/>
              <a:ext cx="1227609" cy="276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Re-injection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6480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556F8-EC99-C2DB-6056-598F337C3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31130-23A1-8F12-82D1-AFE870344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Electron Injector &amp; its upgrade path</a:t>
            </a:r>
          </a:p>
        </p:txBody>
      </p:sp>
      <p:sp>
        <p:nvSpPr>
          <p:cNvPr id="22" name="Google Shape;224;p41">
            <a:extLst>
              <a:ext uri="{FF2B5EF4-FFF2-40B4-BE49-F238E27FC236}">
                <a16:creationId xmlns:a16="http://schemas.microsoft.com/office/drawing/2014/main" id="{EBF9F42E-721F-7A09-EB31-2E3586C3AC0F}"/>
              </a:ext>
            </a:extLst>
          </p:cNvPr>
          <p:cNvSpPr/>
          <p:nvPr/>
        </p:nvSpPr>
        <p:spPr>
          <a:xfrm>
            <a:off x="462579" y="1084365"/>
            <a:ext cx="4310247" cy="390125"/>
          </a:xfrm>
          <a:prstGeom prst="rect">
            <a:avLst/>
          </a:prstGeom>
          <a:noFill/>
          <a:ln w="19050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SzPts val="1100"/>
            </a:pPr>
            <a:r>
              <a:rPr lang="en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750 MeV linac @ 1.3 GHz SC (or 3 GHz NC)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29;p41">
            <a:extLst>
              <a:ext uri="{FF2B5EF4-FFF2-40B4-BE49-F238E27FC236}">
                <a16:creationId xmlns:a16="http://schemas.microsoft.com/office/drawing/2014/main" id="{EEBFEFAF-BB2D-91A6-6C96-00C310A9D5BF}"/>
              </a:ext>
            </a:extLst>
          </p:cNvPr>
          <p:cNvSpPr txBox="1"/>
          <p:nvPr/>
        </p:nvSpPr>
        <p:spPr>
          <a:xfrm>
            <a:off x="7108297" y="3052929"/>
            <a:ext cx="1569758" cy="31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0000"/>
              </a:buClr>
              <a:buSzPts val="1100"/>
            </a:pPr>
            <a:r>
              <a:rPr lang="en" sz="14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lang="en" sz="1467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RF</a:t>
            </a:r>
            <a:r>
              <a:rPr lang="en" sz="14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= 591 MHz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82FF1DF-5235-5232-CEDB-174F416F4F04}"/>
              </a:ext>
            </a:extLst>
          </p:cNvPr>
          <p:cNvGrpSpPr/>
          <p:nvPr/>
        </p:nvGrpSpPr>
        <p:grpSpPr>
          <a:xfrm>
            <a:off x="6916049" y="2003820"/>
            <a:ext cx="1718953" cy="1847669"/>
            <a:chOff x="5475264" y="1455855"/>
            <a:chExt cx="2257210" cy="2363450"/>
          </a:xfrm>
        </p:grpSpPr>
        <p:sp>
          <p:nvSpPr>
            <p:cNvPr id="32" name="Google Shape;225;p41">
              <a:extLst>
                <a:ext uri="{FF2B5EF4-FFF2-40B4-BE49-F238E27FC236}">
                  <a16:creationId xmlns:a16="http://schemas.microsoft.com/office/drawing/2014/main" id="{C0E59B91-9ECE-27EE-F9A4-DFEF03A6390A}"/>
                </a:ext>
              </a:extLst>
            </p:cNvPr>
            <p:cNvSpPr/>
            <p:nvPr/>
          </p:nvSpPr>
          <p:spPr>
            <a:xfrm>
              <a:off x="5475264" y="1455855"/>
              <a:ext cx="2257210" cy="2159062"/>
            </a:xfrm>
            <a:prstGeom prst="ellipse">
              <a:avLst/>
            </a:prstGeom>
            <a:noFill/>
            <a:ln w="7620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Clr>
                  <a:srgbClr val="000000"/>
                </a:buClr>
                <a:buSzPts val="1100"/>
              </a:pPr>
              <a:r>
                <a:rPr lang="en" sz="1467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RCS</a:t>
              </a:r>
              <a:endParaRPr sz="14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227;p41">
              <a:extLst>
                <a:ext uri="{FF2B5EF4-FFF2-40B4-BE49-F238E27FC236}">
                  <a16:creationId xmlns:a16="http://schemas.microsoft.com/office/drawing/2014/main" id="{1D08BCA5-F433-DBA0-F4E7-03DECAC09E8E}"/>
                </a:ext>
              </a:extLst>
            </p:cNvPr>
            <p:cNvSpPr/>
            <p:nvPr/>
          </p:nvSpPr>
          <p:spPr>
            <a:xfrm>
              <a:off x="6322173" y="3431305"/>
              <a:ext cx="509495" cy="388000"/>
            </a:xfrm>
            <a:prstGeom prst="rect">
              <a:avLst/>
            </a:prstGeom>
            <a:solidFill>
              <a:srgbClr val="00B0F0"/>
            </a:solidFill>
            <a:ln w="1905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Clr>
                  <a:srgbClr val="000000"/>
                </a:buClr>
                <a:buSzPts val="900"/>
              </a:pPr>
              <a:r>
                <a:rPr lang="en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RF</a:t>
              </a:r>
              <a:endParaRPr sz="14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6D8AB79D-F6C0-8212-D0E9-FEE87BD699A1}"/>
              </a:ext>
            </a:extLst>
          </p:cNvPr>
          <p:cNvSpPr txBox="1"/>
          <p:nvPr/>
        </p:nvSpPr>
        <p:spPr>
          <a:xfrm>
            <a:off x="285293" y="2057850"/>
            <a:ext cx="5633421" cy="38779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Initial configuration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750 MeV linac, 7nC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10 GeV RCS &amp; ECR, 7nC</a:t>
            </a:r>
          </a:p>
          <a:p>
            <a:pPr>
              <a:spcAft>
                <a:spcPts val="600"/>
              </a:spcAft>
            </a:pPr>
            <a:endParaRPr lang="en-US" sz="2400" dirty="0"/>
          </a:p>
          <a:p>
            <a:pPr>
              <a:spcAft>
                <a:spcPts val="600"/>
              </a:spcAft>
            </a:pPr>
            <a:r>
              <a:rPr lang="en-US" sz="2400" dirty="0"/>
              <a:t>Upgrade path</a:t>
            </a: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Add RCS rf cavities: = &gt; 18 GeV</a:t>
            </a:r>
            <a:endParaRPr lang="en-US" sz="2400" dirty="0">
              <a:cs typeface="Arial"/>
            </a:endParaRPr>
          </a:p>
          <a:p>
            <a:pPr marL="2857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Add a ~30-m long BAR (Bunch Accumulation Ring) to accumulate 4 x 7-nC bunches = 28 </a:t>
            </a:r>
            <a:r>
              <a:rPr lang="en-US" sz="2400" dirty="0" err="1"/>
              <a:t>nC</a:t>
            </a:r>
            <a:r>
              <a:rPr lang="en-US" sz="2400" dirty="0"/>
              <a:t>/bunch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50D19E-9D82-D4A3-4F52-3E3320807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56C985D-07B5-35EF-2361-513260BF4564}"/>
              </a:ext>
            </a:extLst>
          </p:cNvPr>
          <p:cNvGrpSpPr/>
          <p:nvPr/>
        </p:nvGrpSpPr>
        <p:grpSpPr>
          <a:xfrm>
            <a:off x="4561651" y="1288374"/>
            <a:ext cx="2272905" cy="1189660"/>
            <a:chOff x="4527204" y="3060364"/>
            <a:chExt cx="2433543" cy="1424125"/>
          </a:xfrm>
        </p:grpSpPr>
        <p:cxnSp>
          <p:nvCxnSpPr>
            <p:cNvPr id="27" name="Google Shape;231;p41">
              <a:extLst>
                <a:ext uri="{FF2B5EF4-FFF2-40B4-BE49-F238E27FC236}">
                  <a16:creationId xmlns:a16="http://schemas.microsoft.com/office/drawing/2014/main" id="{8D1E5D68-0E69-6B68-4FCF-9BE04B0C88B1}"/>
                </a:ext>
              </a:extLst>
            </p:cNvPr>
            <p:cNvCxnSpPr>
              <a:cxnSpLocks/>
            </p:cNvCxnSpPr>
            <p:nvPr/>
          </p:nvCxnSpPr>
          <p:spPr>
            <a:xfrm>
              <a:off x="4723673" y="3060364"/>
              <a:ext cx="1811868" cy="1424125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44" name="Google Shape;233;p41">
              <a:extLst>
                <a:ext uri="{FF2B5EF4-FFF2-40B4-BE49-F238E27FC236}">
                  <a16:creationId xmlns:a16="http://schemas.microsoft.com/office/drawing/2014/main" id="{F3E32F26-99B4-767E-AC55-2E2A58134496}"/>
                </a:ext>
              </a:extLst>
            </p:cNvPr>
            <p:cNvSpPr txBox="1"/>
            <p:nvPr/>
          </p:nvSpPr>
          <p:spPr>
            <a:xfrm rot="2120681">
              <a:off x="4527204" y="3494983"/>
              <a:ext cx="2433543" cy="3315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rgbClr val="000000"/>
                </a:buClr>
                <a:buSzPts val="900"/>
              </a:pPr>
              <a:r>
                <a:rPr lang="en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7 </a:t>
              </a:r>
              <a:r>
                <a:rPr lang="en" sz="120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nC</a:t>
              </a:r>
              <a:r>
                <a:rPr lang="en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single bunch at 5 Hz</a:t>
              </a:r>
              <a:endParaRPr sz="1467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2BBBE66-7BA1-CF64-A674-A9E921F13929}"/>
              </a:ext>
            </a:extLst>
          </p:cNvPr>
          <p:cNvGrpSpPr/>
          <p:nvPr/>
        </p:nvGrpSpPr>
        <p:grpSpPr>
          <a:xfrm>
            <a:off x="9452541" y="1708683"/>
            <a:ext cx="2574800" cy="2549042"/>
            <a:chOff x="9186792" y="1264927"/>
            <a:chExt cx="2574800" cy="2549042"/>
          </a:xfrm>
        </p:grpSpPr>
        <p:sp>
          <p:nvSpPr>
            <p:cNvPr id="50" name="Google Shape;226;p41">
              <a:extLst>
                <a:ext uri="{FF2B5EF4-FFF2-40B4-BE49-F238E27FC236}">
                  <a16:creationId xmlns:a16="http://schemas.microsoft.com/office/drawing/2014/main" id="{0714BD2A-C376-7523-851D-2FA5A4B502B3}"/>
                </a:ext>
              </a:extLst>
            </p:cNvPr>
            <p:cNvSpPr/>
            <p:nvPr/>
          </p:nvSpPr>
          <p:spPr>
            <a:xfrm>
              <a:off x="9186792" y="1264927"/>
              <a:ext cx="2574800" cy="2356800"/>
            </a:xfrm>
            <a:prstGeom prst="ellipse">
              <a:avLst/>
            </a:prstGeom>
            <a:noFill/>
            <a:ln w="76200" cap="flat" cmpd="sng">
              <a:solidFill>
                <a:srgbClr val="00B05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Clr>
                  <a:srgbClr val="000000"/>
                </a:buClr>
                <a:buSzPts val="1100"/>
              </a:pPr>
              <a:r>
                <a:rPr lang="en" sz="1467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ESR</a:t>
              </a:r>
              <a:endParaRPr sz="14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228;p41">
              <a:extLst>
                <a:ext uri="{FF2B5EF4-FFF2-40B4-BE49-F238E27FC236}">
                  <a16:creationId xmlns:a16="http://schemas.microsoft.com/office/drawing/2014/main" id="{32ADEF0B-0A3F-76BE-26B5-2EECC3B9BBBE}"/>
                </a:ext>
              </a:extLst>
            </p:cNvPr>
            <p:cNvSpPr/>
            <p:nvPr/>
          </p:nvSpPr>
          <p:spPr>
            <a:xfrm>
              <a:off x="10332339" y="3425969"/>
              <a:ext cx="388000" cy="388000"/>
            </a:xfrm>
            <a:prstGeom prst="rect">
              <a:avLst/>
            </a:prstGeom>
            <a:solidFill>
              <a:srgbClr val="00B050"/>
            </a:solidFill>
            <a:ln w="19050" cap="flat" cmpd="sng">
              <a:solidFill>
                <a:srgbClr val="00B05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Clr>
                  <a:srgbClr val="000000"/>
                </a:buClr>
                <a:buSzPts val="900"/>
              </a:pPr>
              <a:r>
                <a:rPr lang="en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RF</a:t>
              </a:r>
              <a:endParaRPr sz="14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52" name="Google Shape;232;p41">
            <a:extLst>
              <a:ext uri="{FF2B5EF4-FFF2-40B4-BE49-F238E27FC236}">
                <a16:creationId xmlns:a16="http://schemas.microsoft.com/office/drawing/2014/main" id="{FB99511F-4ECB-B8A4-02E7-FA17C2B546A4}"/>
              </a:ext>
            </a:extLst>
          </p:cNvPr>
          <p:cNvCxnSpPr>
            <a:cxnSpLocks/>
          </p:cNvCxnSpPr>
          <p:nvPr/>
        </p:nvCxnSpPr>
        <p:spPr>
          <a:xfrm>
            <a:off x="8664746" y="2872103"/>
            <a:ext cx="731520" cy="8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20D9066B-5F2D-B5C9-01B2-06A6EE467D89}"/>
              </a:ext>
            </a:extLst>
          </p:cNvPr>
          <p:cNvSpPr txBox="1"/>
          <p:nvPr/>
        </p:nvSpPr>
        <p:spPr>
          <a:xfrm>
            <a:off x="10200385" y="2277866"/>
            <a:ext cx="1183405" cy="276999"/>
          </a:xfrm>
          <a:prstGeom prst="rect">
            <a:avLst/>
          </a:prstGeom>
          <a:solidFill>
            <a:srgbClr val="092B4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latin typeface="Amasis MT Pro" panose="02040504050005020304" pitchFamily="18" charset="0"/>
                <a:cs typeface="Aharoni" panose="02010803020104030203" pitchFamily="2" charset="-79"/>
              </a:defRPr>
            </a:lvl1pPr>
          </a:lstStyle>
          <a:p>
            <a:r>
              <a:rPr lang="en-US" dirty="0">
                <a:latin typeface="Arial Regular"/>
              </a:rPr>
              <a:t>In RHIC tunnel</a:t>
            </a:r>
          </a:p>
        </p:txBody>
      </p:sp>
      <p:sp>
        <p:nvSpPr>
          <p:cNvPr id="6" name="Google Shape;233;p41">
            <a:extLst>
              <a:ext uri="{FF2B5EF4-FFF2-40B4-BE49-F238E27FC236}">
                <a16:creationId xmlns:a16="http://schemas.microsoft.com/office/drawing/2014/main" id="{2DD4198C-0C4A-C62D-B0F9-D603BD3E50C3}"/>
              </a:ext>
            </a:extLst>
          </p:cNvPr>
          <p:cNvSpPr txBox="1"/>
          <p:nvPr/>
        </p:nvSpPr>
        <p:spPr>
          <a:xfrm>
            <a:off x="8605991" y="2627845"/>
            <a:ext cx="99847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0000"/>
              </a:buClr>
              <a:buSzPts val="900"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wap out</a:t>
            </a:r>
            <a:endParaRPr sz="14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1D46DF-3F1B-609B-3FFA-68061C26BB63}"/>
              </a:ext>
            </a:extLst>
          </p:cNvPr>
          <p:cNvSpPr txBox="1"/>
          <p:nvPr/>
        </p:nvSpPr>
        <p:spPr>
          <a:xfrm>
            <a:off x="7275559" y="2304577"/>
            <a:ext cx="999932" cy="276999"/>
          </a:xfrm>
          <a:prstGeom prst="rect">
            <a:avLst/>
          </a:prstGeom>
          <a:solidFill>
            <a:srgbClr val="092B4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latin typeface="Amasis MT Pro" panose="02040504050005020304" pitchFamily="18" charset="0"/>
                <a:cs typeface="Aharoni" panose="02010803020104030203" pitchFamily="2" charset="-79"/>
              </a:defRPr>
            </a:lvl1pPr>
          </a:lstStyle>
          <a:p>
            <a:r>
              <a:rPr lang="en-US" dirty="0">
                <a:latin typeface="Arial Regular"/>
              </a:rPr>
              <a:t>1.4 km circ.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1BF465-C9DC-1F85-F971-6DB7F09A851F}"/>
              </a:ext>
            </a:extLst>
          </p:cNvPr>
          <p:cNvSpPr txBox="1"/>
          <p:nvPr/>
        </p:nvSpPr>
        <p:spPr>
          <a:xfrm>
            <a:off x="6938117" y="1612825"/>
            <a:ext cx="2005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0.75 to 18 GeV at 1 Hz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203E029-2EB7-AE24-EA2E-3CC4C91F0E0D}"/>
              </a:ext>
            </a:extLst>
          </p:cNvPr>
          <p:cNvSpPr/>
          <p:nvPr/>
        </p:nvSpPr>
        <p:spPr>
          <a:xfrm>
            <a:off x="6182691" y="2478033"/>
            <a:ext cx="395374" cy="382341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EAC740-A0F8-2372-4D4E-4BDDEF9F3B44}"/>
              </a:ext>
            </a:extLst>
          </p:cNvPr>
          <p:cNvSpPr txBox="1"/>
          <p:nvPr/>
        </p:nvSpPr>
        <p:spPr>
          <a:xfrm>
            <a:off x="6116401" y="2909129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BAR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C4E08B-177C-48EA-BD8D-0FC3648424CB}"/>
              </a:ext>
            </a:extLst>
          </p:cNvPr>
          <p:cNvCxnSpPr>
            <a:stCxn id="4" idx="6"/>
          </p:cNvCxnSpPr>
          <p:nvPr/>
        </p:nvCxnSpPr>
        <p:spPr>
          <a:xfrm>
            <a:off x="6578065" y="2669204"/>
            <a:ext cx="383987" cy="54275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08AA1C9-E910-62F6-4D0E-955FEC12BE24}"/>
              </a:ext>
            </a:extLst>
          </p:cNvPr>
          <p:cNvSpPr txBox="1"/>
          <p:nvPr/>
        </p:nvSpPr>
        <p:spPr>
          <a:xfrm>
            <a:off x="5949380" y="3143418"/>
            <a:ext cx="1053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28 </a:t>
            </a:r>
            <a:r>
              <a:rPr lang="en-US" sz="1200" err="1"/>
              <a:t>nC</a:t>
            </a:r>
            <a:r>
              <a:rPr lang="en-US" sz="1200"/>
              <a:t>/bunch</a:t>
            </a:r>
          </a:p>
          <a:p>
            <a:r>
              <a:rPr lang="en-US" sz="1200"/>
              <a:t>accumulator</a:t>
            </a:r>
          </a:p>
          <a:p>
            <a:r>
              <a:rPr lang="en-US" sz="1200"/>
              <a:t>ring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A89CE80-A16B-C7EB-3717-9168BD01D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1383" y="3979929"/>
            <a:ext cx="2598139" cy="251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B15FC8-647F-8913-1A49-0A6E2ABDFA4D}"/>
              </a:ext>
            </a:extLst>
          </p:cNvPr>
          <p:cNvSpPr txBox="1"/>
          <p:nvPr/>
        </p:nvSpPr>
        <p:spPr>
          <a:xfrm>
            <a:off x="7016122" y="4692532"/>
            <a:ext cx="1616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APS PAR 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229705-7E5F-F83F-ECC8-9F713E316682}"/>
              </a:ext>
            </a:extLst>
          </p:cNvPr>
          <p:cNvSpPr txBox="1"/>
          <p:nvPr/>
        </p:nvSpPr>
        <p:spPr>
          <a:xfrm>
            <a:off x="7016122" y="521743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 m long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F993D4-1E86-0293-179A-630C788A8F83}"/>
              </a:ext>
            </a:extLst>
          </p:cNvPr>
          <p:cNvSpPr txBox="1"/>
          <p:nvPr/>
        </p:nvSpPr>
        <p:spPr>
          <a:xfrm rot="2093475">
            <a:off x="4018077" y="1680937"/>
            <a:ext cx="2318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               4 x 7nC after upgrade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48E6FF-813B-7825-06D4-7CFA9A709B96}"/>
              </a:ext>
            </a:extLst>
          </p:cNvPr>
          <p:cNvSpPr txBox="1"/>
          <p:nvPr/>
        </p:nvSpPr>
        <p:spPr>
          <a:xfrm>
            <a:off x="8623828" y="5555296"/>
            <a:ext cx="3267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APS Particle Accumulator Ring (PAR) is similar to BAR </a:t>
            </a:r>
          </a:p>
        </p:txBody>
      </p:sp>
    </p:spTree>
    <p:extLst>
      <p:ext uri="{BB962C8B-B14F-4D97-AF65-F5344CB8AC3E}">
        <p14:creationId xmlns:p14="http://schemas.microsoft.com/office/powerpoint/2010/main" val="597563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F08AF0-DBDD-06F1-0FAF-C6E85508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EIC Concept (2025) - 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92E715-839A-E4F4-B769-E9A84F90F4BE}"/>
              </a:ext>
            </a:extLst>
          </p:cNvPr>
          <p:cNvSpPr txBox="1"/>
          <p:nvPr/>
        </p:nvSpPr>
        <p:spPr>
          <a:xfrm>
            <a:off x="303559" y="3121570"/>
            <a:ext cx="7187155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600" b="1" i="1"/>
              <a:t>Accelerator Status in a glance:</a:t>
            </a:r>
          </a:p>
          <a:p>
            <a:pPr marL="401638" indent="-401638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600"/>
              <a:t>Polarized ion/proton source</a:t>
            </a:r>
          </a:p>
          <a:p>
            <a:pPr marL="401638" indent="-401638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600"/>
              <a:t>Ion injection and initial acceleration systems – </a:t>
            </a:r>
            <a:r>
              <a:rPr lang="en-US" sz="1600" err="1"/>
              <a:t>Linac</a:t>
            </a:r>
            <a:r>
              <a:rPr lang="en-US" sz="1600"/>
              <a:t> (200 MeV), Booster (1.5 GeV), AGS (25 GeV)</a:t>
            </a:r>
          </a:p>
          <a:p>
            <a:pPr marL="401638" indent="-401638">
              <a:spcAft>
                <a:spcPts val="300"/>
              </a:spcAft>
              <a:buBlip>
                <a:blip r:embed="rId2"/>
              </a:buBlip>
            </a:pPr>
            <a:r>
              <a:rPr lang="en-US" sz="1600"/>
              <a:t>Hadron Storage Ring (40-275 GeV) – </a:t>
            </a:r>
            <a:r>
              <a:rPr lang="en-US" sz="1600">
                <a:solidFill>
                  <a:srgbClr val="3A5C84"/>
                </a:solidFill>
              </a:rPr>
              <a:t>HSR</a:t>
            </a:r>
            <a:r>
              <a:rPr lang="en-US" sz="1600"/>
              <a:t>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3"/>
              </a:buBlip>
            </a:pPr>
            <a:r>
              <a:rPr lang="en-US" sz="1600"/>
              <a:t>Electron Pre-Injector (750 MeV </a:t>
            </a:r>
            <a:r>
              <a:rPr lang="en-US" sz="1600" err="1"/>
              <a:t>linac</a:t>
            </a:r>
            <a:r>
              <a:rPr lang="en-US" sz="1600"/>
              <a:t>) – </a:t>
            </a:r>
            <a:r>
              <a:rPr lang="en-US" sz="1600">
                <a:solidFill>
                  <a:srgbClr val="3A5C84"/>
                </a:solidFill>
              </a:rPr>
              <a:t>EPI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3"/>
              </a:buBlip>
            </a:pPr>
            <a:r>
              <a:rPr lang="en-US" sz="1600"/>
              <a:t>Electron Rapid Cycling Synchrotron (0.75 GeV – top energy) – </a:t>
            </a:r>
            <a:r>
              <a:rPr lang="en-US" sz="1600">
                <a:solidFill>
                  <a:srgbClr val="3A5C84"/>
                </a:solidFill>
              </a:rPr>
              <a:t>RCS</a:t>
            </a:r>
            <a:r>
              <a:rPr lang="en-US" sz="1600"/>
              <a:t> 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3"/>
              </a:buBlip>
            </a:pPr>
            <a:r>
              <a:rPr lang="en-US" sz="1600"/>
              <a:t>Electron Storage Ring (5 GeV – 18 GeV) – </a:t>
            </a:r>
            <a:r>
              <a:rPr lang="en-US" sz="1600">
                <a:solidFill>
                  <a:srgbClr val="3A5C84"/>
                </a:solidFill>
              </a:rPr>
              <a:t>ESR</a:t>
            </a:r>
            <a:r>
              <a:rPr lang="en-US" sz="1600"/>
              <a:t>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3"/>
              </a:buBlip>
            </a:pPr>
            <a:r>
              <a:rPr lang="en-US" altLang="zh-CN" sz="1600"/>
              <a:t>Interaction Region(s) – </a:t>
            </a:r>
            <a:r>
              <a:rPr lang="en-US" altLang="zh-CN" sz="1600">
                <a:solidFill>
                  <a:srgbClr val="3A5C84"/>
                </a:solidFill>
              </a:rPr>
              <a:t>IR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3"/>
              </a:buBlip>
            </a:pPr>
            <a:r>
              <a:rPr lang="en-US" sz="1600"/>
              <a:t>Hadron  Injection Cooling System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001EE3-E123-C191-FBC9-AD118314D76C}"/>
              </a:ext>
            </a:extLst>
          </p:cNvPr>
          <p:cNvSpPr/>
          <p:nvPr/>
        </p:nvSpPr>
        <p:spPr>
          <a:xfrm>
            <a:off x="303559" y="879974"/>
            <a:ext cx="7704367" cy="18928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1"/>
              <a:t>Ultimate EIC Performance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High Luminosity: L= 10</a:t>
            </a:r>
            <a:r>
              <a:rPr lang="en-US" sz="1600" baseline="30000"/>
              <a:t>33</a:t>
            </a:r>
            <a:r>
              <a:rPr lang="en-US" sz="1600"/>
              <a:t> – 10</a:t>
            </a:r>
            <a:r>
              <a:rPr lang="en-US" sz="1600" baseline="30000"/>
              <a:t>34</a:t>
            </a:r>
            <a:r>
              <a:rPr lang="en-US" sz="1600"/>
              <a:t>cm</a:t>
            </a:r>
            <a:r>
              <a:rPr lang="en-US" sz="1600" baseline="30000"/>
              <a:t>-2</a:t>
            </a:r>
            <a:r>
              <a:rPr lang="en-US" sz="1600"/>
              <a:t>sec</a:t>
            </a:r>
            <a:r>
              <a:rPr lang="en-US" sz="1600" baseline="30000"/>
              <a:t>-1</a:t>
            </a: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Highly Polarized Beams:  70%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Large Center of Mass Energy Range: </a:t>
            </a:r>
            <a:r>
              <a:rPr lang="en-US" sz="1600" err="1"/>
              <a:t>Ecm</a:t>
            </a:r>
            <a:r>
              <a:rPr lang="en-US" sz="1600"/>
              <a:t> = 28 – 140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Large Ion Species Range:  protons – Uranium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Large Detector Forward Acceptance and  Low-Background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Possibility to Implement a Second Interaction Region (IR)</a:t>
            </a:r>
          </a:p>
        </p:txBody>
      </p:sp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7D4309FE-1E4E-A674-14BC-64CC78D945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5802" y="1159589"/>
            <a:ext cx="4816198" cy="471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23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A0B15-1CCA-CEE2-852A-89B7B8287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RHIC to EIC</a:t>
            </a:r>
          </a:p>
        </p:txBody>
      </p:sp>
      <p:pic>
        <p:nvPicPr>
          <p:cNvPr id="5" name="Content Placeholder 10" descr="A picture containing text, map, circle, diagram&#10;&#10;Description automatically generated">
            <a:extLst>
              <a:ext uri="{FF2B5EF4-FFF2-40B4-BE49-F238E27FC236}">
                <a16:creationId xmlns:a16="http://schemas.microsoft.com/office/drawing/2014/main" id="{8F903465-D60C-413C-FD38-03FD521759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66"/>
          <a:stretch/>
        </p:blipFill>
        <p:spPr>
          <a:xfrm>
            <a:off x="7848174" y="-6"/>
            <a:ext cx="3649341" cy="44932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83F1B8-6CC4-0192-F21F-658A959E1D09}"/>
              </a:ext>
            </a:extLst>
          </p:cNvPr>
          <p:cNvSpPr txBox="1"/>
          <p:nvPr/>
        </p:nvSpPr>
        <p:spPr>
          <a:xfrm flipH="1">
            <a:off x="9577527" y="2558646"/>
            <a:ext cx="1987705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EIC is based on the existing RHIC facility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C8742B-DDA6-3A3E-4A39-58E5FA6C1989}"/>
              </a:ext>
            </a:extLst>
          </p:cNvPr>
          <p:cNvSpPr txBox="1"/>
          <p:nvPr/>
        </p:nvSpPr>
        <p:spPr>
          <a:xfrm>
            <a:off x="6748041" y="4493216"/>
            <a:ext cx="54439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RHIC: Two SC storage rings, 3.8km circumference</a:t>
            </a:r>
          </a:p>
          <a:p>
            <a:r>
              <a:rPr lang="en-US" dirty="0"/>
              <a:t>Energy up to 255 GeV protons, or 100 GeV/n gold, </a:t>
            </a:r>
          </a:p>
          <a:p>
            <a:r>
              <a:rPr lang="en-US" dirty="0"/>
              <a:t>111 bunches/beam. Ion species from protons to uranium. 60% proton polarization. Exceeded </a:t>
            </a:r>
            <a:r>
              <a:rPr lang="en-US" dirty="0" err="1"/>
              <a:t>Au+Au</a:t>
            </a:r>
            <a:r>
              <a:rPr lang="en-US" dirty="0"/>
              <a:t> design luminosity by a factor of 44. In operation since 2001; operations will end in 2025.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0F2D33-939D-6749-1E71-153C9DF9C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964" y="825178"/>
            <a:ext cx="7466209" cy="40318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EIC HSR to be </a:t>
            </a:r>
            <a:r>
              <a:rPr lang="en-US" dirty="0">
                <a:solidFill>
                  <a:srgbClr val="0070C0"/>
                </a:solidFill>
              </a:rPr>
              <a:t>composed of existing arcs </a:t>
            </a:r>
            <a:r>
              <a:rPr lang="en-US" dirty="0"/>
              <a:t>of the Yellow RHIC ring (remove unused magnets)</a:t>
            </a:r>
          </a:p>
          <a:p>
            <a:r>
              <a:rPr lang="en-US" dirty="0">
                <a:solidFill>
                  <a:srgbClr val="0070C0"/>
                </a:solidFill>
              </a:rPr>
              <a:t>Insert sleeves </a:t>
            </a:r>
            <a:r>
              <a:rPr lang="en-US" dirty="0"/>
              <a:t>coated with Cu and amorphous C into SC magnet beam pipes to improve conductivity &amp; reduce SEY (i.e. mitigate e-cloud) </a:t>
            </a:r>
          </a:p>
          <a:p>
            <a:r>
              <a:rPr lang="en-US" dirty="0"/>
              <a:t>Add </a:t>
            </a:r>
            <a:r>
              <a:rPr lang="en-US" dirty="0">
                <a:solidFill>
                  <a:srgbClr val="0070C0"/>
                </a:solidFill>
              </a:rPr>
              <a:t>new RF cavities</a:t>
            </a:r>
            <a:endParaRPr lang="en-US" dirty="0">
              <a:solidFill>
                <a:srgbClr val="0070C0"/>
              </a:solidFill>
              <a:cs typeface="Arial"/>
            </a:endParaRPr>
          </a:p>
          <a:p>
            <a:r>
              <a:rPr lang="en-US" dirty="0"/>
              <a:t>Add </a:t>
            </a:r>
            <a:r>
              <a:rPr lang="en-US" dirty="0">
                <a:solidFill>
                  <a:srgbClr val="0070C0"/>
                </a:solidFill>
              </a:rPr>
              <a:t>hadron cooling </a:t>
            </a:r>
            <a:r>
              <a:rPr lang="en-US" dirty="0"/>
              <a:t>to create ‘flat’ bunches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Add </a:t>
            </a:r>
            <a:r>
              <a:rPr lang="en-US" dirty="0">
                <a:solidFill>
                  <a:srgbClr val="0070C0"/>
                </a:solidFill>
              </a:rPr>
              <a:t>crab cavities, new IR SC magnets</a:t>
            </a:r>
            <a:endParaRPr lang="en-US" dirty="0">
              <a:solidFill>
                <a:srgbClr val="0070C0"/>
              </a:solidFill>
              <a:cs typeface="Arial"/>
            </a:endParaRPr>
          </a:p>
          <a:p>
            <a:r>
              <a:rPr lang="en-US" dirty="0"/>
              <a:t>Add a </a:t>
            </a:r>
            <a:r>
              <a:rPr lang="en-US" dirty="0">
                <a:solidFill>
                  <a:srgbClr val="0070C0"/>
                </a:solidFill>
              </a:rPr>
              <a:t>collimation system</a:t>
            </a:r>
            <a:endParaRPr lang="en-US" dirty="0">
              <a:solidFill>
                <a:srgbClr val="0070C0"/>
              </a:solidFill>
              <a:cs typeface="Arial"/>
            </a:endParaRPr>
          </a:p>
        </p:txBody>
      </p:sp>
      <p:pic>
        <p:nvPicPr>
          <p:cNvPr id="8" name="Picture 2" descr="A close-up of a knife&#10;&#10;Description automatically generated with low confidence">
            <a:extLst>
              <a:ext uri="{FF2B5EF4-FFF2-40B4-BE49-F238E27FC236}">
                <a16:creationId xmlns:a16="http://schemas.microsoft.com/office/drawing/2014/main" id="{9274F8AE-E369-5955-77DB-D79570DA9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765" y="3945592"/>
            <a:ext cx="3886408" cy="230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350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83EA4-1B3D-28B5-2121-DD1C3EA32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RHIC end of the game runs for EIC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DACDE-48BB-C25A-8DC7-D3CF42F7C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RHIC APEX – Accelerator Physics </a:t>
            </a:r>
            <a:r>
              <a:rPr lang="en-US" dirty="0" err="1"/>
              <a:t>EXperiment</a:t>
            </a:r>
            <a:r>
              <a:rPr lang="en-US" dirty="0"/>
              <a:t> program aimed at beam experiments related to Accelerator Physics</a:t>
            </a:r>
          </a:p>
          <a:p>
            <a:r>
              <a:rPr lang="en-US" dirty="0"/>
              <a:t>Run25 plans include experiments aimed at EIC beam physics</a:t>
            </a:r>
          </a:p>
          <a:p>
            <a:r>
              <a:rPr lang="en-US" dirty="0"/>
              <a:t>Currently submitted proposals:</a:t>
            </a:r>
          </a:p>
          <a:p>
            <a:r>
              <a:rPr lang="en-US" dirty="0"/>
              <a:t>Schedule being optimized</a:t>
            </a:r>
          </a:p>
          <a:p>
            <a:r>
              <a:rPr lang="en-US" dirty="0"/>
              <a:t>APEX runs will strongly </a:t>
            </a:r>
            <a:br>
              <a:rPr lang="en-US" dirty="0"/>
            </a:br>
            <a:r>
              <a:rPr lang="en-US" dirty="0"/>
              <a:t>contribute for validating </a:t>
            </a:r>
            <a:br>
              <a:rPr lang="en-US" dirty="0"/>
            </a:br>
            <a:r>
              <a:rPr lang="en-US" dirty="0"/>
              <a:t>EIC designs and for</a:t>
            </a:r>
            <a:br>
              <a:rPr lang="en-US" dirty="0"/>
            </a:br>
            <a:r>
              <a:rPr lang="en-US" dirty="0"/>
              <a:t>preparations for EIC </a:t>
            </a:r>
            <a:br>
              <a:rPr lang="en-US" dirty="0"/>
            </a:br>
            <a:r>
              <a:rPr lang="en-US" dirty="0"/>
              <a:t>commissioning and operations</a:t>
            </a:r>
          </a:p>
        </p:txBody>
      </p:sp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92BC8EA-9F75-044F-D270-DD9E18799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967" y="2224203"/>
            <a:ext cx="7211592" cy="334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77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5E866-1DED-B270-A264-598B60342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talks at </a:t>
            </a:r>
            <a:r>
              <a:rPr lang="en-US" dirty="0" err="1"/>
              <a:t>eeFACT</a:t>
            </a:r>
            <a:r>
              <a:rPr lang="en-US" dirty="0"/>
              <a:t>, in parallel sessions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6162C-CE8B-E5D9-DBB6-FA72E7440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29064"/>
            <a:ext cx="11499925" cy="5483309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/>
              <a:t>Beam dynamics studies to address EIC challenges - Christoph Montag</a:t>
            </a:r>
          </a:p>
          <a:p>
            <a:pPr lvl="1"/>
            <a:r>
              <a:rPr lang="en-US" sz="2300" dirty="0"/>
              <a:t>Mon March 3, 4:40 PM - 5:10 PM, 300</a:t>
            </a:r>
          </a:p>
          <a:p>
            <a:endParaRPr lang="en-US" sz="2600" dirty="0"/>
          </a:p>
          <a:p>
            <a:r>
              <a:rPr lang="en-US" sz="2600" dirty="0"/>
              <a:t>EIC vacuum system - Charles Hetzel</a:t>
            </a:r>
          </a:p>
          <a:p>
            <a:pPr lvl="1"/>
            <a:r>
              <a:rPr lang="en-US" sz="2300" dirty="0"/>
              <a:t>Tue March 4, 3:20 PM - 3:50 PM, 300</a:t>
            </a:r>
          </a:p>
          <a:p>
            <a:endParaRPr lang="en-US" sz="2600" dirty="0"/>
          </a:p>
          <a:p>
            <a:r>
              <a:rPr lang="en-US" sz="2600" dirty="0"/>
              <a:t>EIC Interaction Region Design and Magnets - Christoph Montag</a:t>
            </a:r>
          </a:p>
          <a:p>
            <a:pPr lvl="1"/>
            <a:r>
              <a:rPr lang="en-US" sz="2300" dirty="0"/>
              <a:t>Tue March 4, 4:10 PM - 4:40 PM, 304</a:t>
            </a:r>
          </a:p>
          <a:p>
            <a:endParaRPr lang="en-US" sz="2600" dirty="0"/>
          </a:p>
          <a:p>
            <a:r>
              <a:rPr lang="en-US" sz="2600" dirty="0"/>
              <a:t>Recent Advances in Beam-Related Background Studies at EIC - Andrii </a:t>
            </a:r>
            <a:r>
              <a:rPr lang="en-US" sz="2600" dirty="0" err="1"/>
              <a:t>Natochii</a:t>
            </a:r>
            <a:endParaRPr lang="en-US" sz="2600" dirty="0"/>
          </a:p>
          <a:p>
            <a:pPr lvl="1"/>
            <a:r>
              <a:rPr lang="en-US" sz="2300" dirty="0"/>
              <a:t>Wed March 5, 11:20 AM - 11:50 AM, 300</a:t>
            </a:r>
          </a:p>
          <a:p>
            <a:endParaRPr lang="en-US" sz="2600" dirty="0"/>
          </a:p>
          <a:p>
            <a:r>
              <a:rPr lang="en-US" sz="2600" dirty="0"/>
              <a:t>Polarization status at the EIC - Vahid </a:t>
            </a:r>
            <a:r>
              <a:rPr lang="en-US" sz="2600" dirty="0" err="1"/>
              <a:t>Ranjbar</a:t>
            </a:r>
            <a:endParaRPr lang="en-US" sz="2600" dirty="0"/>
          </a:p>
          <a:p>
            <a:pPr lvl="1"/>
            <a:r>
              <a:rPr lang="en-US" sz="2300" dirty="0"/>
              <a:t>Thu March 6, 11:50 AM - 12:20 PM, 300</a:t>
            </a:r>
          </a:p>
          <a:p>
            <a:endParaRPr lang="en-US" sz="2600" dirty="0"/>
          </a:p>
          <a:p>
            <a:r>
              <a:rPr lang="en-US" sz="2600" dirty="0"/>
              <a:t>Beam-beam simulation studies for the Electron-Ion Collider - Yun Luo</a:t>
            </a:r>
          </a:p>
          <a:p>
            <a:pPr lvl="1"/>
            <a:r>
              <a:rPr lang="en-US" sz="2300" dirty="0"/>
              <a:t>Thu March 6, 2:50 PM - 3:20 PM, 300</a:t>
            </a:r>
          </a:p>
          <a:p>
            <a:endParaRPr lang="en-US" sz="2600" dirty="0"/>
          </a:p>
          <a:p>
            <a:r>
              <a:rPr lang="en-US" sz="2600" dirty="0"/>
              <a:t>Beam-Ion Instability in the EIC electron storage ring -  Boris </a:t>
            </a:r>
            <a:r>
              <a:rPr lang="en-US" sz="2600" dirty="0" err="1"/>
              <a:t>Podobedov</a:t>
            </a:r>
            <a:endParaRPr lang="en-US" sz="2600" dirty="0"/>
          </a:p>
          <a:p>
            <a:pPr lvl="1"/>
            <a:r>
              <a:rPr lang="en-US" sz="2300" dirty="0"/>
              <a:t>Fri March 7, 11:50 AM - 12:20 PM, 300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791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956" y="88675"/>
            <a:ext cx="11101062" cy="795528"/>
          </a:xfrm>
        </p:spPr>
        <p:txBody>
          <a:bodyPr>
            <a:noAutofit/>
          </a:bodyPr>
          <a:lstStyle/>
          <a:p>
            <a:r>
              <a:rPr lang="en-US" dirty="0"/>
              <a:t>EIC Scientific Case Built Over Decades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9804C0-4D59-476A-1B9E-26B9D311B5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</a:t>
            </a:fld>
            <a:endParaRPr lang="en-US" sz="1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051DC41-88CB-3BE9-7ECF-42EBE0CC6E63}"/>
              </a:ext>
            </a:extLst>
          </p:cNvPr>
          <p:cNvGrpSpPr/>
          <p:nvPr/>
        </p:nvGrpSpPr>
        <p:grpSpPr>
          <a:xfrm>
            <a:off x="1390618" y="1014240"/>
            <a:ext cx="1388088" cy="1951861"/>
            <a:chOff x="5715000" y="3251721"/>
            <a:chExt cx="2003425" cy="2920479"/>
          </a:xfrm>
        </p:grpSpPr>
        <p:sp>
          <p:nvSpPr>
            <p:cNvPr id="12" name="Text Box 33">
              <a:extLst>
                <a:ext uri="{FF2B5EF4-FFF2-40B4-BE49-F238E27FC236}">
                  <a16:creationId xmlns:a16="http://schemas.microsoft.com/office/drawing/2014/main" id="{3AD9754C-7BEE-0653-00E4-11DDE8A4C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65970" y="3251721"/>
              <a:ext cx="800624" cy="369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1544" tIns="30772" rIns="61544" bIns="30772">
              <a:spAutoFit/>
            </a:bodyPr>
            <a:lstStyle/>
            <a:p>
              <a:pPr defTabSz="615554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panose="020B0604020202020204" pitchFamily="34" charset="0"/>
                </a:rPr>
                <a:t>2002</a:t>
              </a:r>
            </a:p>
          </p:txBody>
        </p:sp>
        <p:pic>
          <p:nvPicPr>
            <p:cNvPr id="13" name="Picture 35" descr="LRP2002_Cover">
              <a:extLst>
                <a:ext uri="{FF2B5EF4-FFF2-40B4-BE49-F238E27FC236}">
                  <a16:creationId xmlns:a16="http://schemas.microsoft.com/office/drawing/2014/main" id="{969F2F09-5F56-DB5D-7ED7-48738FFB62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3581400"/>
              <a:ext cx="2003425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544F29E-446B-2D34-FA7F-C1F1F3E97A54}"/>
              </a:ext>
            </a:extLst>
          </p:cNvPr>
          <p:cNvGrpSpPr/>
          <p:nvPr/>
        </p:nvGrpSpPr>
        <p:grpSpPr>
          <a:xfrm>
            <a:off x="2317217" y="1293294"/>
            <a:ext cx="1414360" cy="1893223"/>
            <a:chOff x="6796088" y="3969766"/>
            <a:chExt cx="2066925" cy="2888234"/>
          </a:xfrm>
        </p:grpSpPr>
        <p:sp>
          <p:nvSpPr>
            <p:cNvPr id="15" name="Text Box 38">
              <a:extLst>
                <a:ext uri="{FF2B5EF4-FFF2-40B4-BE49-F238E27FC236}">
                  <a16:creationId xmlns:a16="http://schemas.microsoft.com/office/drawing/2014/main" id="{55890C62-83F5-5B65-890D-2D3B7BC94F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6427" y="3969766"/>
              <a:ext cx="736415" cy="658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61544" tIns="30772" rIns="61544" bIns="30772">
              <a:spAutoFit/>
            </a:bodyPr>
            <a:lstStyle/>
            <a:p>
              <a:pPr defTabSz="615554">
                <a:defRPr/>
              </a:pPr>
              <a:r>
                <a:rPr lang="en-US" sz="12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panose="020B0604020202020204" pitchFamily="34" charset="0"/>
                </a:rPr>
                <a:t>2007</a:t>
              </a:r>
            </a:p>
          </p:txBody>
        </p:sp>
        <p:pic>
          <p:nvPicPr>
            <p:cNvPr id="16" name="Picture 39">
              <a:extLst>
                <a:ext uri="{FF2B5EF4-FFF2-40B4-BE49-F238E27FC236}">
                  <a16:creationId xmlns:a16="http://schemas.microsoft.com/office/drawing/2014/main" id="{EC1489B2-9A2A-6FA9-2566-3BACCF585C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6088" y="4281488"/>
              <a:ext cx="2066925" cy="2576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3">
            <a:extLst>
              <a:ext uri="{FF2B5EF4-FFF2-40B4-BE49-F238E27FC236}">
                <a16:creationId xmlns:a16="http://schemas.microsoft.com/office/drawing/2014/main" id="{7CB1C770-3A90-A9DE-9A4E-FE3021B0A6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4252" y="1672311"/>
            <a:ext cx="1329656" cy="16521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Text Box 38">
            <a:extLst>
              <a:ext uri="{FF2B5EF4-FFF2-40B4-BE49-F238E27FC236}">
                <a16:creationId xmlns:a16="http://schemas.microsoft.com/office/drawing/2014/main" id="{FF374C6F-9B0E-CCE9-C4D3-652A776F7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9745" y="1429849"/>
            <a:ext cx="583237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2009</a:t>
            </a:r>
          </a:p>
        </p:txBody>
      </p:sp>
      <p:sp>
        <p:nvSpPr>
          <p:cNvPr id="19" name="Text Box 38">
            <a:extLst>
              <a:ext uri="{FF2B5EF4-FFF2-40B4-BE49-F238E27FC236}">
                <a16:creationId xmlns:a16="http://schemas.microsoft.com/office/drawing/2014/main" id="{0E49FEB6-DC61-6A0F-3A1C-283B11BE5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7084" y="2123121"/>
            <a:ext cx="561757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20" name="Text Box 38">
            <a:extLst>
              <a:ext uri="{FF2B5EF4-FFF2-40B4-BE49-F238E27FC236}">
                <a16:creationId xmlns:a16="http://schemas.microsoft.com/office/drawing/2014/main" id="{5DB4EB5E-DC17-3534-BC95-6100F3324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9953" y="2396372"/>
            <a:ext cx="513650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2015</a:t>
            </a:r>
          </a:p>
        </p:txBody>
      </p:sp>
      <p:sp>
        <p:nvSpPr>
          <p:cNvPr id="21" name="Text Box 38">
            <a:extLst>
              <a:ext uri="{FF2B5EF4-FFF2-40B4-BE49-F238E27FC236}">
                <a16:creationId xmlns:a16="http://schemas.microsoft.com/office/drawing/2014/main" id="{530DC20C-08EE-AC15-19B7-89CA8B20C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7137" y="2648975"/>
            <a:ext cx="552300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2018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15262A3-71FE-C9B9-3E52-B78E0AE75B8B}"/>
              </a:ext>
            </a:extLst>
          </p:cNvPr>
          <p:cNvGrpSpPr/>
          <p:nvPr/>
        </p:nvGrpSpPr>
        <p:grpSpPr>
          <a:xfrm>
            <a:off x="3491681" y="1793119"/>
            <a:ext cx="1545587" cy="1811781"/>
            <a:chOff x="3231954" y="1902260"/>
            <a:chExt cx="2060784" cy="241570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D56D1E6-E44A-D816-E9A7-1A475B349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1954" y="2215053"/>
              <a:ext cx="1628839" cy="21029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Text Box 38">
              <a:extLst>
                <a:ext uri="{FF2B5EF4-FFF2-40B4-BE49-F238E27FC236}">
                  <a16:creationId xmlns:a16="http://schemas.microsoft.com/office/drawing/2014/main" id="{6B332EE3-6C0D-0174-D96E-69A44F36ED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0016" y="1902260"/>
              <a:ext cx="802722" cy="329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61544" tIns="30772" rIns="61544" bIns="30772">
              <a:spAutoFit/>
            </a:bodyPr>
            <a:lstStyle/>
            <a:p>
              <a:pPr defTabSz="615554">
                <a:defRPr/>
              </a:pPr>
              <a:r>
                <a:rPr lang="en-US" sz="12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2010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4152FA6-FEB4-CCC5-F3C4-92169FBA8AD2}"/>
                </a:ext>
              </a:extLst>
            </p:cNvPr>
            <p:cNvSpPr txBox="1"/>
            <p:nvPr/>
          </p:nvSpPr>
          <p:spPr>
            <a:xfrm>
              <a:off x="3357006" y="2215875"/>
              <a:ext cx="1542250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</a:rPr>
                <a:t>Gluons and the Quark Sea at High Energies</a:t>
              </a:r>
            </a:p>
          </p:txBody>
        </p:sp>
      </p:grpSp>
      <p:sp>
        <p:nvSpPr>
          <p:cNvPr id="26" name="Text Box 38">
            <a:extLst>
              <a:ext uri="{FF2B5EF4-FFF2-40B4-BE49-F238E27FC236}">
                <a16:creationId xmlns:a16="http://schemas.microsoft.com/office/drawing/2014/main" id="{72EA7164-D289-A853-6F4E-6AA729426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8419" y="1922466"/>
            <a:ext cx="572067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30" name="Rectangle 4">
            <a:extLst>
              <a:ext uri="{FF2B5EF4-FFF2-40B4-BE49-F238E27FC236}">
                <a16:creationId xmlns:a16="http://schemas.microsoft.com/office/drawing/2014/main" id="{0D0D0AD7-A23E-CA4F-C3A1-56EA2C139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0263" y="4339593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EB4B53-B4D8-0F31-6046-1DE10E4120D6}"/>
              </a:ext>
            </a:extLst>
          </p:cNvPr>
          <p:cNvSpPr txBox="1"/>
          <p:nvPr/>
        </p:nvSpPr>
        <p:spPr>
          <a:xfrm>
            <a:off x="612520" y="4337074"/>
            <a:ext cx="4972530" cy="14773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uFill>
                  <a:solidFill>
                    <a:srgbClr val="413E40"/>
                  </a:solidFill>
                </a:uFill>
                <a:ea typeface="ＭＳ Ｐゴシック"/>
                <a:cs typeface="Arial"/>
              </a:rPr>
              <a:t>“The science questions that an EIC will answer are central to completing an understanding of atoms as well as being integral to the agenda of nuclear physics today.” </a:t>
            </a:r>
            <a:r>
              <a:rPr lang="en-US" sz="1600" dirty="0">
                <a:uFill>
                  <a:solidFill>
                    <a:srgbClr val="413E40"/>
                  </a:solidFill>
                </a:uFill>
                <a:ea typeface="ＭＳ Ｐゴシック"/>
                <a:cs typeface="Arial"/>
              </a:rPr>
              <a:t>(</a:t>
            </a:r>
            <a:r>
              <a:rPr lang="en-US" sz="1600" dirty="0">
                <a:uFill>
                  <a:solidFill>
                    <a:srgbClr val="413E40"/>
                  </a:solidFill>
                </a:uFill>
                <a:ea typeface="+mn-lt"/>
                <a:cs typeface="+mn-lt"/>
              </a:rPr>
              <a:t>National Academy of Sciences, </a:t>
            </a:r>
            <a:r>
              <a:rPr lang="en-US" sz="1600" dirty="0">
                <a:uFill>
                  <a:solidFill>
                    <a:srgbClr val="413E40"/>
                  </a:solidFill>
                </a:uFill>
                <a:ea typeface="ＭＳ Ｐゴシック"/>
                <a:cs typeface="Arial"/>
              </a:rPr>
              <a:t>2018)</a:t>
            </a:r>
            <a:endParaRPr lang="en-US" sz="1600">
              <a:cs typeface="Arial" panose="020B0604020202020204" pitchFamily="34" charset="0"/>
            </a:endParaRPr>
          </a:p>
        </p:txBody>
      </p:sp>
      <p:pic>
        <p:nvPicPr>
          <p:cNvPr id="35" name="Picture 2">
            <a:extLst>
              <a:ext uri="{FF2B5EF4-FFF2-40B4-BE49-F238E27FC236}">
                <a16:creationId xmlns:a16="http://schemas.microsoft.com/office/drawing/2014/main" id="{F40D6D1A-DE01-B328-35F0-BB6159851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257" y="2175339"/>
            <a:ext cx="1206803" cy="160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744B3E41-B281-E97F-A041-3673CEB9DA8B}"/>
              </a:ext>
            </a:extLst>
          </p:cNvPr>
          <p:cNvGrpSpPr/>
          <p:nvPr/>
        </p:nvGrpSpPr>
        <p:grpSpPr>
          <a:xfrm>
            <a:off x="5072612" y="2387650"/>
            <a:ext cx="1239485" cy="1535387"/>
            <a:chOff x="5134513" y="2818820"/>
            <a:chExt cx="1652649" cy="2047183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10FCFBC-658B-AC85-D905-81FAE3888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4513" y="2818820"/>
              <a:ext cx="1525844" cy="1971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894197C-D237-5F27-2EBF-B997622AB948}"/>
                </a:ext>
              </a:extLst>
            </p:cNvPr>
            <p:cNvSpPr txBox="1"/>
            <p:nvPr/>
          </p:nvSpPr>
          <p:spPr>
            <a:xfrm>
              <a:off x="5279018" y="3067799"/>
              <a:ext cx="1206502" cy="16312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prstClr val="black"/>
                  </a:solidFill>
                </a:rPr>
                <a:t>Major Nuclear Physics Facilities for the Next Decade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A76D339-604B-F9CF-05EC-9DFECB95C3DB}"/>
                </a:ext>
              </a:extLst>
            </p:cNvPr>
            <p:cNvSpPr txBox="1"/>
            <p:nvPr/>
          </p:nvSpPr>
          <p:spPr>
            <a:xfrm>
              <a:off x="5226485" y="2834671"/>
              <a:ext cx="8831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</a:rPr>
                <a:t>NSAC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DA01534-6E5D-D66F-B644-77C269B62061}"/>
                </a:ext>
              </a:extLst>
            </p:cNvPr>
            <p:cNvSpPr txBox="1"/>
            <p:nvPr/>
          </p:nvSpPr>
          <p:spPr>
            <a:xfrm>
              <a:off x="5260674" y="4527448"/>
              <a:ext cx="152648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prstClr val="black"/>
                  </a:solidFill>
                </a:rPr>
                <a:t>March 14, 2013</a:t>
              </a:r>
            </a:p>
          </p:txBody>
        </p:sp>
      </p:grpSp>
      <p:pic>
        <p:nvPicPr>
          <p:cNvPr id="41" name="Picture 2">
            <a:extLst>
              <a:ext uri="{FF2B5EF4-FFF2-40B4-BE49-F238E27FC236}">
                <a16:creationId xmlns:a16="http://schemas.microsoft.com/office/drawing/2014/main" id="{300A28D8-05FD-8B60-E130-2728B63C3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0348" y="2607946"/>
            <a:ext cx="1186790" cy="15320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611EB44-8260-C075-57EB-619CCA8BF0D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099" y="2854952"/>
            <a:ext cx="1221341" cy="1744772"/>
          </a:xfrm>
          <a:prstGeom prst="rect">
            <a:avLst/>
          </a:prstGeom>
        </p:spPr>
      </p:pic>
      <p:sp>
        <p:nvSpPr>
          <p:cNvPr id="43" name="Text Box 38">
            <a:extLst>
              <a:ext uri="{FF2B5EF4-FFF2-40B4-BE49-F238E27FC236}">
                <a16:creationId xmlns:a16="http://schemas.microsoft.com/office/drawing/2014/main" id="{9E116AD3-27B3-F0B4-2D49-379A5895A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8890" y="2961890"/>
            <a:ext cx="494148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2021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5E6BD3E6-60BC-E0F3-D216-AE578E89096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5012" y="3162534"/>
            <a:ext cx="1241108" cy="1604486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28F4ABFD-9AB2-B8D6-154A-234EF31BF583}"/>
              </a:ext>
            </a:extLst>
          </p:cNvPr>
          <p:cNvSpPr txBox="1"/>
          <p:nvPr/>
        </p:nvSpPr>
        <p:spPr>
          <a:xfrm>
            <a:off x="7222147" y="4547360"/>
            <a:ext cx="12089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cs typeface="Arial" panose="020B0604020202020204" pitchFamily="34" charset="0"/>
              </a:rPr>
              <a:t>arXiv:2103.05419</a:t>
            </a:r>
          </a:p>
        </p:txBody>
      </p:sp>
      <p:sp>
        <p:nvSpPr>
          <p:cNvPr id="47" name="Text Box 38">
            <a:extLst>
              <a:ext uri="{FF2B5EF4-FFF2-40B4-BE49-F238E27FC236}">
                <a16:creationId xmlns:a16="http://schemas.microsoft.com/office/drawing/2014/main" id="{DADF2C76-EF5C-9364-15EB-79031495D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041" y="3204218"/>
            <a:ext cx="511731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E32C38-C905-5FDB-BA25-97C6F8CF5B5A}"/>
              </a:ext>
            </a:extLst>
          </p:cNvPr>
          <p:cNvSpPr txBox="1"/>
          <p:nvPr/>
        </p:nvSpPr>
        <p:spPr>
          <a:xfrm>
            <a:off x="7676268" y="1329787"/>
            <a:ext cx="4289889" cy="11695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“We recommend the expeditious completion of the EIC as the highest priority for facility construction.” </a:t>
            </a:r>
            <a:r>
              <a:rPr lang="en-US" sz="1600" dirty="0">
                <a:latin typeface="Arial"/>
                <a:cs typeface="Arial"/>
              </a:rPr>
              <a:t>(</a:t>
            </a:r>
            <a:r>
              <a:rPr lang="en-US" sz="1600" dirty="0">
                <a:ea typeface="+mn-lt"/>
                <a:cs typeface="+mn-lt"/>
              </a:rPr>
              <a:t>Nuclear Science Advisory Committee, </a:t>
            </a:r>
            <a:r>
              <a:rPr lang="en-US" sz="1600" dirty="0">
                <a:latin typeface="Arial"/>
                <a:cs typeface="Arial"/>
              </a:rPr>
              <a:t>2023)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5534255E-2F59-122C-9875-BADFABB7050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052" y="3401855"/>
            <a:ext cx="1376443" cy="18099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33550F-2D09-156F-AE39-9D38FBB4A991}"/>
              </a:ext>
            </a:extLst>
          </p:cNvPr>
          <p:cNvSpPr txBox="1"/>
          <p:nvPr/>
        </p:nvSpPr>
        <p:spPr>
          <a:xfrm>
            <a:off x="225591" y="6139378"/>
            <a:ext cx="11968295" cy="716168"/>
          </a:xfrm>
          <a:prstGeom prst="rect">
            <a:avLst/>
          </a:prstGeom>
          <a:solidFill>
            <a:schemeClr val="tx2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EIC will be the only operating particle collider in the U.S. and likely the only large collider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to be built and run in the world in the next decade</a:t>
            </a:r>
            <a:endParaRPr lang="en-US" sz="2000" b="1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45" name="Slide Number Placeholder 1">
            <a:extLst>
              <a:ext uri="{FF2B5EF4-FFF2-40B4-BE49-F238E27FC236}">
                <a16:creationId xmlns:a16="http://schemas.microsoft.com/office/drawing/2014/main" id="{DFA3572C-BEC8-46B0-A6FC-76774B4E9E9F}"/>
              </a:ext>
            </a:extLst>
          </p:cNvPr>
          <p:cNvSpPr txBox="1">
            <a:spLocks/>
          </p:cNvSpPr>
          <p:nvPr/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342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29A1C-E5B9-47F6-9007-8EEE8C96A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Project-Critical Decisions and Plans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6B004B-BE8C-4208-A5A1-89701B722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51" y="898504"/>
            <a:ext cx="11029518" cy="39030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AAD5F2-23CC-4DEE-B246-EB60FA934835}"/>
              </a:ext>
            </a:extLst>
          </p:cNvPr>
          <p:cNvSpPr txBox="1"/>
          <p:nvPr/>
        </p:nvSpPr>
        <p:spPr>
          <a:xfrm>
            <a:off x="2418167" y="4666530"/>
            <a:ext cx="90641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cs typeface="Arial"/>
              </a:rPr>
              <a:t>2019</a:t>
            </a:r>
            <a:endParaRPr lang="en-US" sz="1200" b="1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6D871-3D90-4C71-BDD6-DEAF3C18BB55}"/>
              </a:ext>
            </a:extLst>
          </p:cNvPr>
          <p:cNvSpPr txBox="1"/>
          <p:nvPr/>
        </p:nvSpPr>
        <p:spPr>
          <a:xfrm>
            <a:off x="4003247" y="4666531"/>
            <a:ext cx="83555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cs typeface="Arial"/>
              </a:rPr>
              <a:t>2021</a:t>
            </a:r>
            <a:endParaRPr lang="en-US" sz="1600" b="1" dirty="0"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772580-A649-43C5-9911-F1F818105885}"/>
              </a:ext>
            </a:extLst>
          </p:cNvPr>
          <p:cNvSpPr txBox="1"/>
          <p:nvPr/>
        </p:nvSpPr>
        <p:spPr>
          <a:xfrm>
            <a:off x="586251" y="5266671"/>
            <a:ext cx="1102951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b="1" dirty="0">
                <a:cs typeface="Arial"/>
              </a:rPr>
              <a:t>CD-3A, Long-Lead Procurement, approved March 2024.  Excellent use of IRA (Inflation Reduction Act) funding.</a:t>
            </a:r>
            <a:endParaRPr lang="en-US" sz="1600" dirty="0"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600" b="1" dirty="0">
                <a:cs typeface="Arial"/>
              </a:rPr>
              <a:t>CD-3B, Long-Lead Procurement, approval planned for March 2025.</a:t>
            </a:r>
            <a:endParaRPr lang="en-US" sz="1600" b="1" dirty="0">
              <a:solidFill>
                <a:srgbClr val="444444"/>
              </a:solidFill>
              <a:latin typeface="Arial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0AD916-19AD-4C63-89DF-3DD434DDF2F9}"/>
              </a:ext>
            </a:extLst>
          </p:cNvPr>
          <p:cNvSpPr txBox="1"/>
          <p:nvPr/>
        </p:nvSpPr>
        <p:spPr>
          <a:xfrm>
            <a:off x="5638800" y="4666530"/>
            <a:ext cx="2754086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cs typeface="Arial"/>
              </a:rPr>
              <a:t>CD-2 and CD-3 in Preparation</a:t>
            </a:r>
            <a:endParaRPr lang="en-US" sz="1200" dirty="0"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80A66D-C39F-4814-8D52-416475A2C340}"/>
              </a:ext>
            </a:extLst>
          </p:cNvPr>
          <p:cNvSpPr txBox="1"/>
          <p:nvPr/>
        </p:nvSpPr>
        <p:spPr>
          <a:xfrm>
            <a:off x="8801962" y="4666530"/>
            <a:ext cx="1781371" cy="2769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cs typeface="Arial"/>
              </a:rPr>
              <a:t>CD-4 EF = 2034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71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87CC52F-3D82-4617-8FF1-9B7F0B381F61}"/>
              </a:ext>
            </a:extLst>
          </p:cNvPr>
          <p:cNvSpPr txBox="1">
            <a:spLocks/>
          </p:cNvSpPr>
          <p:nvPr/>
        </p:nvSpPr>
        <p:spPr>
          <a:xfrm>
            <a:off x="462579" y="71999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Strong Support from Partners &amp; Collaborators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338CF0B5-BA7E-4AA1-8567-5AEE793AF449}"/>
              </a:ext>
            </a:extLst>
          </p:cNvPr>
          <p:cNvSpPr txBox="1">
            <a:spLocks/>
          </p:cNvSpPr>
          <p:nvPr/>
        </p:nvSpPr>
        <p:spPr>
          <a:xfrm>
            <a:off x="11247450" y="6488667"/>
            <a:ext cx="369935" cy="34465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A110DE86-7F4E-48FA-8D3D-A265B0A6DB75}"/>
              </a:ext>
            </a:extLst>
          </p:cNvPr>
          <p:cNvSpPr txBox="1">
            <a:spLocks/>
          </p:cNvSpPr>
          <p:nvPr/>
        </p:nvSpPr>
        <p:spPr>
          <a:xfrm>
            <a:off x="11247450" y="6488667"/>
            <a:ext cx="369935" cy="34465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3" name="Picture 2" descr="John Hill and Ruqaiyah Patel shaking hands in agreement">
            <a:extLst>
              <a:ext uri="{FF2B5EF4-FFF2-40B4-BE49-F238E27FC236}">
                <a16:creationId xmlns:a16="http://schemas.microsoft.com/office/drawing/2014/main" id="{C7071E8B-EFD2-41AA-8299-3D9FB8C417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4266" y="3478962"/>
            <a:ext cx="3341012" cy="2235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919CD45-5AB4-4862-B84B-4820A78B9E2C}"/>
              </a:ext>
            </a:extLst>
          </p:cNvPr>
          <p:cNvSpPr/>
          <p:nvPr/>
        </p:nvSpPr>
        <p:spPr>
          <a:xfrm>
            <a:off x="395923" y="1001532"/>
            <a:ext cx="4108343" cy="529375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ea typeface="MS Minch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ea typeface="MS Mincho"/>
              </a:rPr>
              <a:t>New York State </a:t>
            </a:r>
            <a:r>
              <a:rPr lang="en-US" sz="2000" dirty="0">
                <a:ea typeface="MS Mincho"/>
              </a:rPr>
              <a:t>committed </a:t>
            </a:r>
            <a:r>
              <a:rPr lang="en-US" sz="2000" b="1" dirty="0">
                <a:ea typeface="MS Mincho"/>
              </a:rPr>
              <a:t>$100M </a:t>
            </a:r>
            <a:r>
              <a:rPr lang="en-US" sz="2000" dirty="0">
                <a:ea typeface="MS Mincho"/>
              </a:rPr>
              <a:t>toward construction of EIC buildings and infrastructure. </a:t>
            </a:r>
            <a:br>
              <a:rPr lang="en-US" sz="2000" dirty="0">
                <a:ea typeface="MS Mincho"/>
              </a:rPr>
            </a:br>
            <a:endParaRPr lang="en-US" sz="2000" dirty="0">
              <a:ea typeface="MS Mincho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EIC Accelerator Collaboration </a:t>
            </a:r>
            <a:r>
              <a:rPr lang="en-US" sz="2000" dirty="0"/>
              <a:t>kicked off at the International Particle Accelerator Conference with over 150 participants expressing interest in contributing to the global EIC effort.</a:t>
            </a:r>
            <a:endParaRPr lang="en-US" sz="2000" dirty="0">
              <a:cs typeface="Arial"/>
            </a:endParaRPr>
          </a:p>
          <a:p>
            <a:endParaRPr lang="en-US" sz="2000" b="1" dirty="0">
              <a:ea typeface="MS Minch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ea typeface="MS Mincho"/>
              </a:rPr>
              <a:t>UK</a:t>
            </a:r>
            <a:r>
              <a:rPr lang="en-US" sz="2000" dirty="0">
                <a:ea typeface="MS Mincho"/>
              </a:rPr>
              <a:t> announced £58 million (</a:t>
            </a:r>
            <a:r>
              <a:rPr lang="en-US" sz="2000" b="1" dirty="0">
                <a:ea typeface="MS Mincho"/>
              </a:rPr>
              <a:t>$75M</a:t>
            </a:r>
            <a:r>
              <a:rPr lang="en-US" sz="2000" dirty="0">
                <a:ea typeface="MS Mincho"/>
              </a:rPr>
              <a:t>) for the EIC.</a:t>
            </a:r>
            <a:br>
              <a:rPr lang="en-US" sz="2000" dirty="0">
                <a:ea typeface="MS Mincho"/>
              </a:rPr>
            </a:br>
            <a:r>
              <a:rPr lang="en-US" sz="2000" dirty="0">
                <a:ea typeface="MS Mincho"/>
              </a:rPr>
              <a:t> </a:t>
            </a:r>
            <a:endParaRPr lang="en-US" sz="2000" dirty="0">
              <a:ea typeface="TimesNewRomanPSMT"/>
              <a:cs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B2FBCC2-4B16-4A19-8DE1-90E9C4C725FC}"/>
              </a:ext>
            </a:extLst>
          </p:cNvPr>
          <p:cNvSpPr/>
          <p:nvPr/>
        </p:nvSpPr>
        <p:spPr>
          <a:xfrm>
            <a:off x="8137185" y="3572878"/>
            <a:ext cx="3825319" cy="23360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EIC Resource Review Board </a:t>
            </a:r>
            <a:r>
              <a:rPr lang="en-US" dirty="0"/>
              <a:t>Meetings in Rome in May 2024 and at BNL in Oct. 2024</a:t>
            </a:r>
            <a:r>
              <a:rPr lang="en-US" b="1" dirty="0"/>
              <a:t>. </a:t>
            </a:r>
            <a:r>
              <a:rPr lang="en-US" dirty="0"/>
              <a:t>Strong participation from </a:t>
            </a:r>
            <a:r>
              <a:rPr lang="en-US" b="1" dirty="0"/>
              <a:t>Canada, Czech Republic, France, India, Israel, Italy, Japan, Poland, South Korea, United Kingdom, </a:t>
            </a:r>
            <a:r>
              <a:rPr lang="en-US" dirty="0"/>
              <a:t>and</a:t>
            </a:r>
            <a:r>
              <a:rPr lang="en-US" b="1" dirty="0"/>
              <a:t> Taiwan. </a:t>
            </a:r>
            <a:r>
              <a:rPr lang="en-US" dirty="0">
                <a:cs typeface="Arial"/>
              </a:rPr>
              <a:t>Next meeting to be held in Prague in June 2025.</a:t>
            </a:r>
            <a:endParaRPr lang="en-US" sz="1600" dirty="0">
              <a:cs typeface="Arial"/>
            </a:endParaRPr>
          </a:p>
        </p:txBody>
      </p:sp>
      <p:pic>
        <p:nvPicPr>
          <p:cNvPr id="17" name="Picture 16" descr="A person signing a document&#10;&#10;Description automatically generated">
            <a:extLst>
              <a:ext uri="{FF2B5EF4-FFF2-40B4-BE49-F238E27FC236}">
                <a16:creationId xmlns:a16="http://schemas.microsoft.com/office/drawing/2014/main" id="{7C2D47DD-8891-48D7-934C-45F460E2CE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035" y="981576"/>
            <a:ext cx="3341012" cy="21538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9D9BE14-71BD-4712-B06F-75B39E4F12E3}"/>
              </a:ext>
            </a:extLst>
          </p:cNvPr>
          <p:cNvSpPr txBox="1"/>
          <p:nvPr/>
        </p:nvSpPr>
        <p:spPr>
          <a:xfrm>
            <a:off x="194927" y="6121862"/>
            <a:ext cx="11994038" cy="400110"/>
          </a:xfrm>
          <a:prstGeom prst="rect">
            <a:avLst/>
          </a:prstGeom>
          <a:solidFill>
            <a:schemeClr val="tx2"/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In-kind contribution goals represent ~30% of the Detector and ~5% of the Accelerator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1E2858-49F6-4D5B-A79F-349F1EDC8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1611" y="942535"/>
            <a:ext cx="3780893" cy="245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336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B88F5-A911-BF44-A50E-FBFF59810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Accelerator Collaboration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CA97B535-A1A9-FF43-8E20-CB40FF75F4E6}"/>
              </a:ext>
            </a:extLst>
          </p:cNvPr>
          <p:cNvSpPr txBox="1">
            <a:spLocks/>
          </p:cNvSpPr>
          <p:nvPr/>
        </p:nvSpPr>
        <p:spPr>
          <a:xfrm>
            <a:off x="462577" y="908851"/>
            <a:ext cx="11498620" cy="52025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33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388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1413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The EIC design, construction, and future upgrades offer exciting scientific and technical challenges, creating opportunities for closely connected worldwide accelerator R&amp;D</a:t>
            </a:r>
          </a:p>
          <a:p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The EIC Accelerator Collaboration will help realize the full potential of these opportunities</a:t>
            </a:r>
          </a:p>
          <a:p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This will benefit the EIC project, collaboration partners, and the wider accelerator community. It will also help maximize the ultimate performance of the EIC facility on the long-term</a:t>
            </a:r>
          </a:p>
          <a:p>
            <a:endParaRPr lang="en-US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EIC AC launched at IPAC 2024 kick-off meeting</a:t>
            </a:r>
          </a:p>
          <a:p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EIC AC Institutional Collaboration Board: 24 members, 24 Institutes, 9 countries</a:t>
            </a:r>
          </a:p>
          <a:p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EIC AC Working Groups on several key topics</a:t>
            </a:r>
          </a:p>
          <a:p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Co-Chairs of EIC AC : Tatiana </a:t>
            </a:r>
            <a:r>
              <a:rPr lang="en-US" dirty="0" err="1">
                <a:ea typeface="Calibri" panose="020F0502020204030204" pitchFamily="34" charset="0"/>
                <a:cs typeface="Arial" panose="020B0604020202020204" pitchFamily="34" charset="0"/>
              </a:rPr>
              <a:t>Pieloni</a:t>
            </a:r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 (EPFL) and Andrei Seryi (Jefferson Lab) </a:t>
            </a:r>
          </a:p>
          <a:p>
            <a:endParaRPr lang="en-US" dirty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1B6D1B-30E6-EE4D-8CF3-6E01668604A8}"/>
              </a:ext>
            </a:extLst>
          </p:cNvPr>
          <p:cNvSpPr/>
          <p:nvPr/>
        </p:nvSpPr>
        <p:spPr>
          <a:xfrm>
            <a:off x="8657087" y="3872806"/>
            <a:ext cx="33041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hlinkClick r:id="rId2"/>
              </a:rPr>
              <a:t>https://eicac.org/</a:t>
            </a:r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871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CDD15D-DA34-E710-1D1A-88BCF9D62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000" dirty="0">
                <a:ea typeface="Calibri" panose="020F0502020204030204" pitchFamily="34" charset="0"/>
                <a:cs typeface="Arial" panose="020B0604020202020204" pitchFamily="34" charset="0"/>
              </a:rPr>
              <a:t>EIC is a unique, high-energy, high-luminosity, polarized beam collider that will be one of the most challenging and exciting accelerator complexes ever built – the only new large collider that will be in construction by the end of this decade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EIC offer unique collaboration opportunities </a:t>
            </a:r>
            <a:endParaRPr lang="en-US" sz="2800" dirty="0"/>
          </a:p>
          <a:p>
            <a:pPr lvl="1"/>
            <a:r>
              <a:rPr lang="en-US" sz="2800" i="1" dirty="0">
                <a:ea typeface="Calibri" panose="020F0502020204030204" pitchFamily="34" charset="0"/>
                <a:cs typeface="Arial" panose="020B0604020202020204" pitchFamily="34" charset="0"/>
              </a:rPr>
              <a:t>In Scientific Research, Accelerator Technology, Educational Exchange</a:t>
            </a:r>
            <a:endParaRPr lang="en-US" sz="3800" i="1" dirty="0">
              <a:cs typeface="Arial"/>
            </a:endParaRPr>
          </a:p>
          <a:p>
            <a:pPr marL="342900" indent="-342900"/>
            <a:r>
              <a:rPr lang="en-US" sz="2800" dirty="0"/>
              <a:t>The Electron-Ion Collider presents a unique opportunity for collaboration in a project that promises to deliver groundbreaking insights into the fundamental forces of nature</a:t>
            </a:r>
          </a:p>
          <a:p>
            <a:pPr marL="342900" indent="-342900"/>
            <a:r>
              <a:rPr lang="en-US" sz="2800" dirty="0"/>
              <a:t>By participating in the EIC, collaborating researchers and institutions can contribute to and benefit from a deeper understanding of QCD, advancements in accelerator technology, and the cultivation of a globally connected scientific community</a:t>
            </a:r>
          </a:p>
          <a:p>
            <a:pPr marL="342900" indent="-342900"/>
            <a:r>
              <a:rPr lang="en-US" sz="2800" dirty="0"/>
              <a:t>Such collaboration would not only advance the field of particle physics but also strengthen the bonds between international research communities, fostering a spirit of shared discovery and innovation</a:t>
            </a:r>
            <a:endParaRPr lang="en-US" sz="2800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9CBFB0-06CA-DC7C-C659-6BCF09092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914289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670B53-D275-294B-AC64-BA78CD2F36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Thanks to the entire EIC project team, and in particular to EIC Technical Director Sergei </a:t>
            </a:r>
            <a:r>
              <a:rPr lang="en-US" dirty="0" err="1"/>
              <a:t>Nagaitsev</a:t>
            </a:r>
            <a:r>
              <a:rPr lang="en-US" dirty="0"/>
              <a:t> for materials presented at these slides</a:t>
            </a:r>
          </a:p>
          <a:p>
            <a:r>
              <a:rPr lang="en-US" dirty="0"/>
              <a:t>Thanks to Carsten Welsch (University of Liverpool), who served as the first inaugural international co-chair of EIC Accelerator Collaboration till Oct 2024, for efforts on launching the EIC AC</a:t>
            </a:r>
          </a:p>
          <a:p>
            <a:r>
              <a:rPr lang="en-US" dirty="0"/>
              <a:t>Thanks to Tatiana </a:t>
            </a:r>
            <a:r>
              <a:rPr lang="en-US" dirty="0" err="1"/>
              <a:t>Pieloni</a:t>
            </a:r>
            <a:r>
              <a:rPr lang="en-US" dirty="0"/>
              <a:t> (EPFL) who is serving as the international co-chair of EIC Accelerator Collaboration, for efforts to further develop EIC AC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97DCF2-4BF2-244A-8F84-D52866122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</a:t>
            </a:r>
          </a:p>
        </p:txBody>
      </p:sp>
    </p:spTree>
    <p:extLst>
      <p:ext uri="{BB962C8B-B14F-4D97-AF65-F5344CB8AC3E}">
        <p14:creationId xmlns:p14="http://schemas.microsoft.com/office/powerpoint/2010/main" val="297605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2E317-6EBA-4703-89C4-4488A0D0B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/>
              </a:rPr>
              <a:t>Compelling EIC Science (National Academy Report)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77AD1A-9361-1BF9-8771-994FEC520D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56717" y="923174"/>
            <a:ext cx="1576572" cy="1368167"/>
          </a:xfrm>
          <a:prstGeom prst="rect">
            <a:avLst/>
          </a:prstGeom>
        </p:spPr>
      </p:pic>
      <p:pic>
        <p:nvPicPr>
          <p:cNvPr id="4" name="Picture 3" descr="A scale with a bowl of food and a bowl of nuts&#10;&#10;Description automatically generated with medium confidence">
            <a:extLst>
              <a:ext uri="{FF2B5EF4-FFF2-40B4-BE49-F238E27FC236}">
                <a16:creationId xmlns:a16="http://schemas.microsoft.com/office/drawing/2014/main" id="{B8B4DDB8-EC47-0701-F1E9-7D0FF84678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586" y="923174"/>
            <a:ext cx="1694335" cy="1308874"/>
          </a:xfrm>
          <a:prstGeom prst="rect">
            <a:avLst/>
          </a:prstGeom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F8BBD68-6FF8-C38F-FCAA-559C0CC4DA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51" t="3413" r="12277" b="4107"/>
          <a:stretch/>
        </p:blipFill>
        <p:spPr>
          <a:xfrm>
            <a:off x="5249458" y="923174"/>
            <a:ext cx="1472100" cy="1459470"/>
          </a:xfrm>
          <a:prstGeom prst="rect">
            <a:avLst/>
          </a:prstGeom>
        </p:spPr>
      </p:pic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4209BE4B-A078-4B37-D43B-176A7D7904A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04" r="10912"/>
          <a:stretch/>
        </p:blipFill>
        <p:spPr>
          <a:xfrm>
            <a:off x="7379030" y="923174"/>
            <a:ext cx="1545792" cy="1524618"/>
          </a:xfrm>
          <a:prstGeom prst="rect">
            <a:avLst/>
          </a:prstGeom>
        </p:spPr>
      </p:pic>
      <p:pic>
        <p:nvPicPr>
          <p:cNvPr id="7" name="Picture 6" descr="A picture containing colorful&#10;&#10;Description automatically generated">
            <a:extLst>
              <a:ext uri="{FF2B5EF4-FFF2-40B4-BE49-F238E27FC236}">
                <a16:creationId xmlns:a16="http://schemas.microsoft.com/office/drawing/2014/main" id="{1EC280C0-6C82-7B7C-1630-0934BE1719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9241" y="971524"/>
            <a:ext cx="1912997" cy="14762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82300B-447E-EA0C-AD03-839FB7A8D23C}"/>
              </a:ext>
            </a:extLst>
          </p:cNvPr>
          <p:cNvSpPr txBox="1"/>
          <p:nvPr/>
        </p:nvSpPr>
        <p:spPr>
          <a:xfrm>
            <a:off x="353680" y="2447810"/>
            <a:ext cx="2374312" cy="373948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ea typeface="Comic Sans MS" charset="0"/>
                <a:cs typeface="Comic Sans MS" charset="0"/>
              </a:rPr>
              <a:t>How do quarks, gluons, and orbital angular momentum contribute to proton spin?</a:t>
            </a:r>
          </a:p>
          <a:p>
            <a:endParaRPr lang="en-US" sz="1400" dirty="0">
              <a:ea typeface="Comic Sans MS" charset="0"/>
              <a:cs typeface="Comic Sans MS" charset="0"/>
            </a:endParaRPr>
          </a:p>
          <a:p>
            <a:r>
              <a:rPr lang="en-US" sz="1300" dirty="0">
                <a:ea typeface="Comic Sans MS" charset="0"/>
                <a:cs typeface="Comic Sans MS" charset="0"/>
              </a:rPr>
              <a:t>Spin is a fundamental property of matter. </a:t>
            </a:r>
          </a:p>
          <a:p>
            <a:endParaRPr lang="en-US" sz="1300" dirty="0">
              <a:ea typeface="Comic Sans MS" charset="0"/>
              <a:cs typeface="Comic Sans MS" charset="0"/>
            </a:endParaRPr>
          </a:p>
          <a:p>
            <a:r>
              <a:rPr lang="en-US" sz="1300" dirty="0">
                <a:ea typeface="Comic Sans MS" charset="0"/>
                <a:cs typeface="Comic Sans MS" charset="0"/>
              </a:rPr>
              <a:t>All elementary particles, </a:t>
            </a:r>
          </a:p>
          <a:p>
            <a:r>
              <a:rPr lang="en-US" sz="1300" dirty="0">
                <a:ea typeface="Comic Sans MS" charset="0"/>
                <a:cs typeface="Comic Sans MS" charset="0"/>
              </a:rPr>
              <a:t>but the Higgs, carry spin. </a:t>
            </a:r>
          </a:p>
          <a:p>
            <a:r>
              <a:rPr lang="en-US" sz="1300" dirty="0">
                <a:ea typeface="Comic Sans MS" charset="0"/>
                <a:cs typeface="Comic Sans MS" charset="0"/>
              </a:rPr>
              <a:t>Spin cannot be explained by a static picture, rather the interplay between the properties and interactions of quarks and gluons inside</a:t>
            </a:r>
          </a:p>
          <a:p>
            <a:r>
              <a:rPr lang="en-US" sz="1300" dirty="0">
                <a:ea typeface="Comic Sans MS" charset="0"/>
                <a:cs typeface="Comic Sans MS" charset="0"/>
              </a:rPr>
              <a:t>the proton.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AB38AF-F00D-3897-F4E3-3E3C6CB6E6B2}"/>
              </a:ext>
            </a:extLst>
          </p:cNvPr>
          <p:cNvSpPr txBox="1"/>
          <p:nvPr/>
        </p:nvSpPr>
        <p:spPr>
          <a:xfrm>
            <a:off x="2731492" y="2447810"/>
            <a:ext cx="2229105" cy="37087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>
                <a:solidFill>
                  <a:srgbClr val="0432FF"/>
                </a:solidFill>
              </a:rPr>
              <a:t>Does the mass of visible matter emerge from quark-gluon interactions?</a:t>
            </a:r>
            <a:endParaRPr lang="en-US" sz="1600" b="1" dirty="0">
              <a:solidFill>
                <a:srgbClr val="0432FF"/>
              </a:solidFill>
              <a:cs typeface="Arial"/>
            </a:endParaRPr>
          </a:p>
          <a:p>
            <a:endParaRPr lang="en-US" sz="1400" dirty="0">
              <a:solidFill>
                <a:srgbClr val="0432FF"/>
              </a:solidFill>
            </a:endParaRPr>
          </a:p>
          <a:p>
            <a:r>
              <a:rPr lang="en-US" sz="1300" dirty="0"/>
              <a:t>Atom: Binding/Mass = 0.00000001</a:t>
            </a:r>
            <a:endParaRPr lang="en-US" sz="1300" baseline="30000" dirty="0"/>
          </a:p>
          <a:p>
            <a:r>
              <a:rPr lang="en-US" sz="1300" dirty="0"/>
              <a:t>Nucleus: Binding/Mass = 0.01</a:t>
            </a:r>
          </a:p>
          <a:p>
            <a:r>
              <a:rPr lang="en-US" sz="1300" dirty="0"/>
              <a:t>Proton: Binding/Mass = 100</a:t>
            </a:r>
          </a:p>
          <a:p>
            <a:endParaRPr lang="en-US" sz="1300" dirty="0"/>
          </a:p>
          <a:p>
            <a:r>
              <a:rPr lang="en-US" sz="1300" dirty="0">
                <a:cs typeface="Arial"/>
              </a:rPr>
              <a:t>The EIC will determine an important term contributing to the </a:t>
            </a:r>
            <a:r>
              <a:rPr lang="en-US" sz="1300" dirty="0">
                <a:solidFill>
                  <a:srgbClr val="282DDD"/>
                </a:solidFill>
                <a:cs typeface="Arial"/>
              </a:rPr>
              <a:t>proton</a:t>
            </a:r>
            <a:r>
              <a:rPr lang="en-US" sz="1300" dirty="0">
                <a:solidFill>
                  <a:srgbClr val="2628BD"/>
                </a:solidFill>
                <a:cs typeface="Arial"/>
              </a:rPr>
              <a:t> </a:t>
            </a:r>
            <a:r>
              <a:rPr lang="en-US" sz="1300" dirty="0">
                <a:cs typeface="Arial"/>
              </a:rPr>
              <a:t>mass, the so-called quantum chromodynamics (QCD) trace anomal</a:t>
            </a:r>
            <a:r>
              <a:rPr lang="en-US" sz="1400" dirty="0">
                <a:cs typeface="Arial"/>
              </a:rPr>
              <a:t>y.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0CAD33-98C1-6164-A70F-B1318CFF8EC6}"/>
              </a:ext>
            </a:extLst>
          </p:cNvPr>
          <p:cNvSpPr txBox="1"/>
          <p:nvPr/>
        </p:nvSpPr>
        <p:spPr>
          <a:xfrm>
            <a:off x="4963280" y="2444909"/>
            <a:ext cx="2161967" cy="319061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Arial"/>
              </a:rPr>
              <a:t>How can we understand QCD dynamics and the relation to confinement?</a:t>
            </a:r>
          </a:p>
          <a:p>
            <a:endParaRPr lang="en-US" sz="1400" b="1" dirty="0">
              <a:solidFill>
                <a:srgbClr val="00B050"/>
              </a:solidFill>
              <a:cs typeface="Arial"/>
            </a:endParaRPr>
          </a:p>
          <a:p>
            <a:pPr>
              <a:spcBef>
                <a:spcPts val="225"/>
              </a:spcBef>
            </a:pPr>
            <a:r>
              <a:rPr lang="en-US" sz="1300" dirty="0">
                <a:cs typeface="Comic Sans MS"/>
              </a:rPr>
              <a:t>EIC will image  quarks and gluons in </a:t>
            </a:r>
            <a:r>
              <a:rPr lang="en-US" sz="1300" dirty="0">
                <a:solidFill>
                  <a:srgbClr val="00B050"/>
                </a:solidFill>
                <a:cs typeface="Comic Sans MS"/>
              </a:rPr>
              <a:t>3D in space and momentum </a:t>
            </a:r>
            <a:r>
              <a:rPr lang="en-US" sz="1300" dirty="0">
                <a:cs typeface="Comic Sans MS"/>
              </a:rPr>
              <a:t>inside the nucleon and nuclei and  uncover how the </a:t>
            </a:r>
            <a:r>
              <a:rPr lang="en-US" sz="1300" dirty="0">
                <a:solidFill>
                  <a:srgbClr val="00B050"/>
                </a:solidFill>
                <a:cs typeface="Comic Sans MS"/>
              </a:rPr>
              <a:t>nucleon properties emerge </a:t>
            </a:r>
            <a:r>
              <a:rPr lang="en-US" sz="1300" dirty="0">
                <a:cs typeface="Comic Sans MS"/>
              </a:rPr>
              <a:t>from quarks and gluons and their interactions.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EF8C80-5B47-AAB8-E85E-76BE3392B525}"/>
              </a:ext>
            </a:extLst>
          </p:cNvPr>
          <p:cNvSpPr txBox="1"/>
          <p:nvPr/>
        </p:nvSpPr>
        <p:spPr>
          <a:xfrm>
            <a:off x="7313008" y="2448522"/>
            <a:ext cx="2030462" cy="341119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225"/>
              </a:spcBef>
            </a:pPr>
            <a:r>
              <a:rPr lang="en-US" sz="1600" b="1" dirty="0">
                <a:solidFill>
                  <a:srgbClr val="00B0F0"/>
                </a:solidFill>
                <a:cs typeface="Comic Sans MS"/>
              </a:rPr>
              <a:t>How do quark-gluon interactions create nuclear binding?</a:t>
            </a:r>
          </a:p>
          <a:p>
            <a:pPr>
              <a:spcBef>
                <a:spcPts val="225"/>
              </a:spcBef>
            </a:pPr>
            <a:endParaRPr lang="en-US" sz="1400" dirty="0">
              <a:solidFill>
                <a:srgbClr val="292934"/>
              </a:solidFill>
              <a:cs typeface="Comic Sans MS"/>
            </a:endParaRP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Is the structure of a </a:t>
            </a:r>
            <a:r>
              <a:rPr lang="en-US" sz="1300" dirty="0">
                <a:solidFill>
                  <a:schemeClr val="accent2"/>
                </a:solidFill>
                <a:cs typeface="Comic Sans MS"/>
              </a:rPr>
              <a:t>free and bound </a:t>
            </a:r>
            <a:r>
              <a:rPr lang="en-US" sz="1300" dirty="0">
                <a:solidFill>
                  <a:srgbClr val="292934"/>
                </a:solidFill>
                <a:cs typeface="Comic Sans MS"/>
              </a:rPr>
              <a:t>nucleon the same?</a:t>
            </a: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do quarks and gluons, </a:t>
            </a:r>
            <a:r>
              <a:rPr lang="en-US" sz="1300" dirty="0">
                <a:solidFill>
                  <a:schemeClr val="accent2"/>
                </a:solidFill>
                <a:cs typeface="Comic Sans MS"/>
              </a:rPr>
              <a:t>interact with a nuclear medium?</a:t>
            </a: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do the </a:t>
            </a:r>
            <a:r>
              <a:rPr lang="en-US" sz="1300" dirty="0">
                <a:solidFill>
                  <a:schemeClr val="accent2"/>
                </a:solidFill>
                <a:cs typeface="Comic Sans MS"/>
              </a:rPr>
              <a:t>confined hadronic states emerge </a:t>
            </a:r>
            <a:r>
              <a:rPr lang="en-US" sz="1300" dirty="0">
                <a:solidFill>
                  <a:srgbClr val="292934"/>
                </a:solidFill>
                <a:cs typeface="Comic Sans MS"/>
              </a:rPr>
              <a:t>from these quarks and gluons?</a:t>
            </a:r>
            <a:r>
              <a:rPr lang="en-US" sz="1400" dirty="0">
                <a:solidFill>
                  <a:srgbClr val="292934"/>
                </a:solidFill>
                <a:cs typeface="Comic Sans MS"/>
              </a:rPr>
              <a:t>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88D167-EB3B-5B29-3CB6-758487BAEA45}"/>
              </a:ext>
            </a:extLst>
          </p:cNvPr>
          <p:cNvSpPr txBox="1"/>
          <p:nvPr/>
        </p:nvSpPr>
        <p:spPr>
          <a:xfrm>
            <a:off x="9546319" y="2441532"/>
            <a:ext cx="2188038" cy="276485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225"/>
              </a:spcBef>
            </a:pPr>
            <a:r>
              <a:rPr lang="en-US" sz="1600" b="1" dirty="0">
                <a:solidFill>
                  <a:srgbClr val="FF0000"/>
                </a:solidFill>
                <a:cs typeface="Comic Sans MS"/>
              </a:rPr>
              <a:t>Does gluon density in nuclei saturate at high energy?</a:t>
            </a:r>
          </a:p>
          <a:p>
            <a:pPr>
              <a:spcBef>
                <a:spcPts val="225"/>
              </a:spcBef>
            </a:pPr>
            <a:endParaRPr lang="en-US" sz="1400" b="1" dirty="0">
              <a:solidFill>
                <a:srgbClr val="FF0000"/>
              </a:solidFill>
              <a:cs typeface="Comic Sans MS"/>
            </a:endParaRPr>
          </a:p>
          <a:p>
            <a:pPr>
              <a:spcBef>
                <a:spcPts val="225"/>
              </a:spcBef>
            </a:pPr>
            <a:endParaRPr lang="en-US" sz="1400" b="1" dirty="0">
              <a:solidFill>
                <a:srgbClr val="FF0000"/>
              </a:solidFill>
              <a:cs typeface="Comic Sans MS"/>
            </a:endParaRP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many gluons can fit in a proton?</a:t>
            </a: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does </a:t>
            </a:r>
            <a:r>
              <a:rPr lang="en-US" sz="1300" dirty="0">
                <a:solidFill>
                  <a:srgbClr val="FF0000"/>
                </a:solidFill>
                <a:cs typeface="Comic Sans MS"/>
              </a:rPr>
              <a:t>a dense nuclear environment affect </a:t>
            </a:r>
            <a:r>
              <a:rPr lang="en-US" sz="1300" dirty="0">
                <a:solidFill>
                  <a:srgbClr val="292934"/>
                </a:solidFill>
                <a:cs typeface="Comic Sans MS"/>
              </a:rPr>
              <a:t>the quarks and gluons, their correlations and interactions?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73291F-AA8A-C3D6-EFDB-A00B48636B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5852" y="5318142"/>
            <a:ext cx="859427" cy="5188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BF45799-6D6C-3A80-71B7-E17361759D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22624" y="5356939"/>
            <a:ext cx="1007230" cy="4358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11AEA4-227C-1150-8781-3F79006FCE11}"/>
              </a:ext>
            </a:extLst>
          </p:cNvPr>
          <p:cNvSpPr txBox="1"/>
          <p:nvPr/>
        </p:nvSpPr>
        <p:spPr>
          <a:xfrm>
            <a:off x="10399143" y="5353043"/>
            <a:ext cx="846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j-lt"/>
                <a:cs typeface="Comic Sans MS"/>
              </a:rPr>
              <a:t>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AA4A7B-5810-BF29-4F58-4817AA4C9D44}"/>
              </a:ext>
            </a:extLst>
          </p:cNvPr>
          <p:cNvSpPr txBox="1"/>
          <p:nvPr/>
        </p:nvSpPr>
        <p:spPr>
          <a:xfrm>
            <a:off x="9339215" y="5634551"/>
            <a:ext cx="8508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gluon</a:t>
            </a:r>
          </a:p>
          <a:p>
            <a:pPr algn="ctr"/>
            <a:r>
              <a:rPr lang="en-US" sz="1200" dirty="0"/>
              <a:t>splitting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1DF9AF-9970-E24D-C1AB-6511E6B6BB9F}"/>
              </a:ext>
            </a:extLst>
          </p:cNvPr>
          <p:cNvSpPr txBox="1"/>
          <p:nvPr/>
        </p:nvSpPr>
        <p:spPr>
          <a:xfrm>
            <a:off x="10821515" y="5697615"/>
            <a:ext cx="12205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gluon</a:t>
            </a:r>
          </a:p>
          <a:p>
            <a:pPr algn="ctr"/>
            <a:r>
              <a:rPr lang="en-US" sz="1200" dirty="0"/>
              <a:t>recombination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344622-B552-8726-366B-214A201E41A7}"/>
              </a:ext>
            </a:extLst>
          </p:cNvPr>
          <p:cNvSpPr txBox="1"/>
          <p:nvPr/>
        </p:nvSpPr>
        <p:spPr>
          <a:xfrm>
            <a:off x="10369192" y="5606766"/>
            <a:ext cx="674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j-lt"/>
                <a:cs typeface="Comic Sans M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62782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106E4-D4A3-411A-96F9-541611F7D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604" y="110658"/>
            <a:ext cx="10103356" cy="62917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EIC Accelerator Performance Needs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3A1D48-7790-D942-8191-2B3BF4C5EC90}"/>
              </a:ext>
            </a:extLst>
          </p:cNvPr>
          <p:cNvSpPr txBox="1"/>
          <p:nvPr/>
        </p:nvSpPr>
        <p:spPr>
          <a:xfrm>
            <a:off x="663967" y="1166842"/>
            <a:ext cx="11104322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cs typeface="Comic Sans MS"/>
              </a:rPr>
              <a:t>wide </a:t>
            </a:r>
            <a:r>
              <a:rPr lang="en-US" dirty="0">
                <a:solidFill>
                  <a:srgbClr val="0432FF"/>
                </a:solidFill>
                <a:cs typeface="Comic Sans MS"/>
                <a:sym typeface="Wingdings"/>
              </a:rPr>
              <a:t>center-of-mass energy </a:t>
            </a:r>
            <a:r>
              <a:rPr lang="en-US" dirty="0">
                <a:solidFill>
                  <a:srgbClr val="0000FF"/>
                </a:solidFill>
                <a:cs typeface="Comic Sans MS"/>
              </a:rPr>
              <a:t>√s: 20 – 140 GeV 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</a:rPr>
              <a:t>map the out nucleon and nuclei structure from high to low x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endParaRPr lang="en-US" dirty="0">
              <a:cs typeface="Comic Sans MS"/>
            </a:endParaRPr>
          </a:p>
          <a:p>
            <a:r>
              <a:rPr lang="en-US" dirty="0">
                <a:solidFill>
                  <a:srgbClr val="0000FF"/>
                </a:solidFill>
                <a:cs typeface="Comic Sans MS"/>
              </a:rPr>
              <a:t>polarized electron and hadron (p, He-3) beams: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</a:rPr>
              <a:t>access to spin structure of nucleons and nuclei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solidFill>
                  <a:srgbClr val="322F31"/>
                </a:solidFill>
                <a:cs typeface="Comic Sans MS"/>
              </a:rPr>
              <a:t>Spin vehicle to access the spatial and momentum structure of the nucleon in 3d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</a:rPr>
              <a:t>Full specification of initial and final states to probe q-g structure of NN and NNN interaction in light nuclei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endParaRPr lang="en-US" dirty="0">
              <a:solidFill>
                <a:srgbClr val="322F31"/>
              </a:solidFill>
              <a:cs typeface="Comic Sans MS"/>
            </a:endParaRPr>
          </a:p>
          <a:p>
            <a:r>
              <a:rPr lang="en-US" dirty="0">
                <a:solidFill>
                  <a:srgbClr val="0000FF"/>
                </a:solidFill>
                <a:cs typeface="Comic Sans MS"/>
              </a:rPr>
              <a:t>nuclear beams: d to Pb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solidFill>
                  <a:srgbClr val="322F31"/>
                </a:solidFill>
                <a:cs typeface="Comic Sans MS"/>
              </a:rPr>
              <a:t>accessing the highest gluon densities </a:t>
            </a:r>
            <a:r>
              <a:rPr lang="en-US" dirty="0">
                <a:solidFill>
                  <a:srgbClr val="0432FF"/>
                </a:solidFill>
                <a:cs typeface="Comic Sans MS"/>
                <a:sym typeface="Wingdings" pitchFamily="2" charset="2"/>
              </a:rPr>
              <a:t> saturation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  <a:sym typeface="Wingdings" pitchFamily="2" charset="2"/>
              </a:rPr>
              <a:t>quark and gluon </a:t>
            </a:r>
            <a:r>
              <a:rPr lang="en-US" dirty="0">
                <a:cs typeface="Comic Sans MS"/>
              </a:rPr>
              <a:t>interact with a nuclear medium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endParaRPr lang="en-US" dirty="0">
              <a:solidFill>
                <a:srgbClr val="0432FF"/>
              </a:solidFill>
              <a:cs typeface="Comic Sans MS"/>
            </a:endParaRPr>
          </a:p>
          <a:p>
            <a:pPr>
              <a:buClr>
                <a:srgbClr val="0000FF"/>
              </a:buClr>
            </a:pPr>
            <a:r>
              <a:rPr lang="en-US" dirty="0">
                <a:solidFill>
                  <a:srgbClr val="0000FF"/>
                </a:solidFill>
                <a:cs typeface="Comic Sans MS"/>
              </a:rPr>
              <a:t>high luminosity </a:t>
            </a:r>
            <a:r>
              <a:rPr lang="en-US" dirty="0">
                <a:solidFill>
                  <a:srgbClr val="0432FF"/>
                </a:solidFill>
                <a:cs typeface="Arial" panose="020B0604020202020204" pitchFamily="34" charset="0"/>
              </a:rPr>
              <a:t>10</a:t>
            </a:r>
            <a:r>
              <a:rPr lang="en-US" baseline="30000" dirty="0">
                <a:solidFill>
                  <a:srgbClr val="0432FF"/>
                </a:solidFill>
                <a:cs typeface="Arial" panose="020B0604020202020204" pitchFamily="34" charset="0"/>
              </a:rPr>
              <a:t>33</a:t>
            </a:r>
            <a:r>
              <a:rPr lang="en-US" dirty="0">
                <a:solidFill>
                  <a:srgbClr val="0432FF"/>
                </a:solidFill>
                <a:cs typeface="Arial" panose="020B0604020202020204" pitchFamily="34" charset="0"/>
              </a:rPr>
              <a:t>-10</a:t>
            </a:r>
            <a:r>
              <a:rPr lang="en-US" baseline="30000" dirty="0">
                <a:solidFill>
                  <a:srgbClr val="0432FF"/>
                </a:solidFill>
                <a:cs typeface="Arial" panose="020B0604020202020204" pitchFamily="34" charset="0"/>
              </a:rPr>
              <a:t>34 </a:t>
            </a:r>
            <a:r>
              <a:rPr lang="en-US" dirty="0">
                <a:solidFill>
                  <a:srgbClr val="0432FF"/>
                </a:solidFill>
                <a:cs typeface="Arial" panose="020B0604020202020204" pitchFamily="34" charset="0"/>
              </a:rPr>
              <a:t>cm</a:t>
            </a:r>
            <a:r>
              <a:rPr lang="en-US" baseline="30000" dirty="0">
                <a:solidFill>
                  <a:srgbClr val="0432FF"/>
                </a:solidFill>
                <a:cs typeface="Arial" panose="020B0604020202020204" pitchFamily="34" charset="0"/>
              </a:rPr>
              <a:t>-2</a:t>
            </a:r>
            <a:r>
              <a:rPr lang="en-US" dirty="0">
                <a:solidFill>
                  <a:srgbClr val="0432FF"/>
                </a:solidFill>
                <a:cs typeface="Arial" panose="020B0604020202020204" pitchFamily="34" charset="0"/>
              </a:rPr>
              <a:t>s</a:t>
            </a:r>
            <a:r>
              <a:rPr lang="en-US" baseline="30000" dirty="0">
                <a:solidFill>
                  <a:srgbClr val="0432FF"/>
                </a:solidFill>
                <a:cs typeface="Arial" panose="020B0604020202020204" pitchFamily="34" charset="0"/>
              </a:rPr>
              <a:t>-1 </a:t>
            </a:r>
            <a:r>
              <a:rPr lang="en-US" dirty="0">
                <a:solidFill>
                  <a:srgbClr val="0432FF"/>
                </a:solidFill>
                <a:cs typeface="Comic Sans MS"/>
              </a:rPr>
              <a:t>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</a:rPr>
              <a:t>mapping the spatial and momentum structure of nucleons and nuclei in 3d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</a:rPr>
              <a:t>access to rare probes, i.e. </a:t>
            </a:r>
            <a:r>
              <a:rPr lang="en-US" dirty="0" err="1">
                <a:cs typeface="Comic Sans MS"/>
              </a:rPr>
              <a:t>Ws</a:t>
            </a:r>
            <a:endParaRPr lang="en-US" dirty="0">
              <a:cs typeface="Comic Sans MS"/>
            </a:endParaRPr>
          </a:p>
          <a:p>
            <a:pPr>
              <a:buClr>
                <a:srgbClr val="0000FF"/>
              </a:buClr>
            </a:pPr>
            <a:endParaRPr lang="en-US" dirty="0">
              <a:cs typeface="Comic Sans MS"/>
            </a:endParaRPr>
          </a:p>
          <a:p>
            <a:pPr>
              <a:buClr>
                <a:srgbClr val="0000FF"/>
              </a:buClr>
            </a:pPr>
            <a:r>
              <a:rPr lang="en-US" dirty="0">
                <a:solidFill>
                  <a:srgbClr val="3333FF"/>
                </a:solidFill>
                <a:cs typeface="Comic Sans MS"/>
              </a:rPr>
              <a:t>large acceptance (0.2 – 1.3 GeV) through forward focusing IR magnets</a:t>
            </a:r>
          </a:p>
          <a:p>
            <a:pPr marL="285750" indent="-285750">
              <a:buClr>
                <a:srgbClr val="0000FF"/>
              </a:buClr>
              <a:buFont typeface="Wingdings" pitchFamily="2" charset="2"/>
              <a:buChar char="Ø"/>
            </a:pPr>
            <a:r>
              <a:rPr lang="en-US" dirty="0">
                <a:cs typeface="Comic Sans MS"/>
              </a:rPr>
              <a:t>spatial imaging of nucleons and nuclei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endParaRPr lang="en-US" dirty="0">
              <a:cs typeface="Comic Sans M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0B6985-60A8-DC49-82E5-FD3466A47C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5240" y="719234"/>
            <a:ext cx="2125066" cy="1265060"/>
          </a:xfrm>
          <a:prstGeom prst="rect">
            <a:avLst/>
          </a:prstGeom>
        </p:spPr>
      </p:pic>
      <p:pic>
        <p:nvPicPr>
          <p:cNvPr id="8" name="droppedImage.png">
            <a:extLst>
              <a:ext uri="{FF2B5EF4-FFF2-40B4-BE49-F238E27FC236}">
                <a16:creationId xmlns:a16="http://schemas.microsoft.com/office/drawing/2014/main" id="{83C00716-E7EA-8B49-B01E-82FAAF6EEB3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934177" y="1571062"/>
            <a:ext cx="2967423" cy="1141316"/>
          </a:xfrm>
          <a:prstGeom prst="rect">
            <a:avLst/>
          </a:prstGeom>
          <a:ln w="12700">
            <a:rou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F455D8-1C79-7E44-A42D-07B3CEBC7E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7310" y="3663223"/>
            <a:ext cx="1325228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7BCF27-3EF7-0D40-BABB-779F23AA15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9918" y="3663223"/>
            <a:ext cx="1372981" cy="8064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3E6F94-D2FC-2047-B409-BFAB0883AAB7}"/>
              </a:ext>
            </a:extLst>
          </p:cNvPr>
          <p:cNvSpPr txBox="1"/>
          <p:nvPr/>
        </p:nvSpPr>
        <p:spPr>
          <a:xfrm>
            <a:off x="7238565" y="3338848"/>
            <a:ext cx="163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Comic Sans MS"/>
              </a:rPr>
              <a:t>gluon emission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A7E88D-2BCB-0D4C-9DBD-8E19ED99F88B}"/>
              </a:ext>
            </a:extLst>
          </p:cNvPr>
          <p:cNvSpPr txBox="1"/>
          <p:nvPr/>
        </p:nvSpPr>
        <p:spPr>
          <a:xfrm>
            <a:off x="8722426" y="3701323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80"/>
                </a:solidFill>
                <a:cs typeface="Comic Sans MS"/>
              </a:rPr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F9D7D3-7F44-0442-9E9B-05F8C183DAE3}"/>
              </a:ext>
            </a:extLst>
          </p:cNvPr>
          <p:cNvSpPr txBox="1"/>
          <p:nvPr/>
        </p:nvSpPr>
        <p:spPr>
          <a:xfrm>
            <a:off x="8736108" y="3944448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80"/>
                </a:solidFill>
                <a:cs typeface="Comic Sans MS"/>
              </a:rPr>
              <a:t>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DE855A-6BE9-4A49-97CE-1F5B9B8A6ADF}"/>
              </a:ext>
            </a:extLst>
          </p:cNvPr>
          <p:cNvSpPr txBox="1"/>
          <p:nvPr/>
        </p:nvSpPr>
        <p:spPr>
          <a:xfrm>
            <a:off x="9219756" y="3346807"/>
            <a:ext cx="2143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Comic Sans MS"/>
              </a:rPr>
              <a:t>gluon recombination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A8C499C-1D0B-114A-B20C-A5236E27E4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55777" y="4500081"/>
            <a:ext cx="1817315" cy="1115838"/>
          </a:xfrm>
          <a:prstGeom prst="rect">
            <a:avLst/>
          </a:prstGeom>
        </p:spPr>
      </p:pic>
      <p:pic>
        <p:nvPicPr>
          <p:cNvPr id="24" name="Picture 2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5220E9F-DA25-9245-B863-EB414740C3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7677" y="5400268"/>
            <a:ext cx="2823752" cy="154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48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2E7E0E3C-C7CF-8363-8D2A-1692F913C7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8958" y="825178"/>
            <a:ext cx="5392801" cy="527540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0311FBA-76EE-61A1-57D0-F9D0A8DB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5514" y="0"/>
            <a:ext cx="5536990" cy="825178"/>
          </a:xfrm>
        </p:spPr>
        <p:txBody>
          <a:bodyPr>
            <a:normAutofit/>
          </a:bodyPr>
          <a:lstStyle/>
          <a:p>
            <a:r>
              <a:rPr lang="en-US" dirty="0"/>
              <a:t>EIC: present concept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4DF031-AD25-C5B5-D3B4-C823478694FC}"/>
              </a:ext>
            </a:extLst>
          </p:cNvPr>
          <p:cNvSpPr txBox="1"/>
          <p:nvPr/>
        </p:nvSpPr>
        <p:spPr>
          <a:xfrm>
            <a:off x="9012453" y="165035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1FFB86-78C3-12CE-1057-0D378ACBBC5A}"/>
              </a:ext>
            </a:extLst>
          </p:cNvPr>
          <p:cNvSpPr txBox="1"/>
          <p:nvPr/>
        </p:nvSpPr>
        <p:spPr>
          <a:xfrm>
            <a:off x="9168906" y="45117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8383FD-0EFF-4A99-AF1D-E3DD82A03CA6}"/>
              </a:ext>
            </a:extLst>
          </p:cNvPr>
          <p:cNvSpPr txBox="1"/>
          <p:nvPr/>
        </p:nvSpPr>
        <p:spPr>
          <a:xfrm>
            <a:off x="9633012" y="237004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235CCF-392E-E2A5-F12D-2CB3927BFBE2}"/>
              </a:ext>
            </a:extLst>
          </p:cNvPr>
          <p:cNvSpPr txBox="1"/>
          <p:nvPr/>
        </p:nvSpPr>
        <p:spPr>
          <a:xfrm>
            <a:off x="10591733" y="32782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77A8B2-32A7-6191-F814-FE3AE1A1F908}"/>
              </a:ext>
            </a:extLst>
          </p:cNvPr>
          <p:cNvSpPr txBox="1"/>
          <p:nvPr/>
        </p:nvSpPr>
        <p:spPr>
          <a:xfrm>
            <a:off x="6887812" y="122827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0BD30A-EC5F-C0D7-87BF-60E2DA15EBAB}"/>
              </a:ext>
            </a:extLst>
          </p:cNvPr>
          <p:cNvSpPr txBox="1"/>
          <p:nvPr/>
        </p:nvSpPr>
        <p:spPr>
          <a:xfrm>
            <a:off x="9355645" y="5192407"/>
            <a:ext cx="2755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Protons: ~40 – 275 GeV</a:t>
            </a:r>
          </a:p>
          <a:p>
            <a:r>
              <a:rPr lang="en-US" b="1" dirty="0"/>
              <a:t>Electrons: 5 – 18 GeV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46C9B8E-1AD1-2D45-A443-A60CC22CE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245" y="837366"/>
            <a:ext cx="4943593" cy="444853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D6EBD5E-1E1D-AE44-A1B0-7EC09843C1F0}"/>
              </a:ext>
            </a:extLst>
          </p:cNvPr>
          <p:cNvSpPr txBox="1"/>
          <p:nvPr/>
        </p:nvSpPr>
        <p:spPr>
          <a:xfrm>
            <a:off x="400408" y="5254192"/>
            <a:ext cx="5827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920 GeV protons (unpolarized)</a:t>
            </a:r>
          </a:p>
          <a:p>
            <a:r>
              <a:rPr lang="en-US" dirty="0"/>
              <a:t>27.5 GeV electrons (self-polarized by </a:t>
            </a:r>
            <a:r>
              <a:rPr lang="en-US" dirty="0" err="1"/>
              <a:t>Sokolov-Ternov</a:t>
            </a:r>
            <a:r>
              <a:rPr lang="en-US" dirty="0"/>
              <a:t>)</a:t>
            </a:r>
          </a:p>
          <a:p>
            <a:r>
              <a:rPr lang="en-US" dirty="0"/>
              <a:t>Peak luminosity: ~5x10</a:t>
            </a:r>
            <a:r>
              <a:rPr lang="en-US" baseline="30000" dirty="0"/>
              <a:t>31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2D6F0CF-E4DA-3B47-80E4-EEA91B361A7A}"/>
              </a:ext>
            </a:extLst>
          </p:cNvPr>
          <p:cNvSpPr txBox="1">
            <a:spLocks/>
          </p:cNvSpPr>
          <p:nvPr/>
        </p:nvSpPr>
        <p:spPr>
          <a:xfrm>
            <a:off x="461963" y="0"/>
            <a:ext cx="4579594" cy="814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HERA (1992 – 2007)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533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AC0E7-8DE6-24E6-18CF-533C9F83C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HERA vs EIC: key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88803-2D3A-EDC0-EF31-213A606F5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7" y="908852"/>
            <a:ext cx="11498620" cy="53598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						</a:t>
            </a:r>
            <a:r>
              <a:rPr lang="en-US" b="1" dirty="0"/>
              <a:t>HERA			EIC		FACTOR</a:t>
            </a:r>
          </a:p>
          <a:p>
            <a:pPr marL="0" indent="0">
              <a:buNone/>
            </a:pPr>
            <a:r>
              <a:rPr lang="en-US" dirty="0"/>
              <a:t>Circumference (km)				6.3			3.8		1.7</a:t>
            </a:r>
          </a:p>
          <a:p>
            <a:pPr marL="0" indent="0">
              <a:buNone/>
            </a:pPr>
            <a:r>
              <a:rPr lang="en-US" dirty="0"/>
              <a:t>Number of bunches				174			1160		6.7</a:t>
            </a:r>
          </a:p>
          <a:p>
            <a:pPr marL="0" indent="0">
              <a:buNone/>
            </a:pPr>
            <a:r>
              <a:rPr lang="en-US" dirty="0"/>
              <a:t>Proton bunch charge (</a:t>
            </a:r>
            <a:r>
              <a:rPr lang="en-US" dirty="0" err="1"/>
              <a:t>nC</a:t>
            </a:r>
            <a:r>
              <a:rPr lang="en-US" dirty="0"/>
              <a:t>)			11.7			11		1</a:t>
            </a:r>
          </a:p>
          <a:p>
            <a:pPr marL="0" indent="0">
              <a:buNone/>
            </a:pPr>
            <a:r>
              <a:rPr lang="en-US" dirty="0"/>
              <a:t>Electron bunch charge (</a:t>
            </a:r>
            <a:r>
              <a:rPr lang="en-US" dirty="0" err="1"/>
              <a:t>nC</a:t>
            </a:r>
            <a:r>
              <a:rPr lang="en-US" dirty="0"/>
              <a:t>)		5.3			28		5.3</a:t>
            </a:r>
          </a:p>
          <a:p>
            <a:pPr marL="0" indent="0">
              <a:buNone/>
            </a:pPr>
            <a:r>
              <a:rPr lang="en-US" dirty="0"/>
              <a:t>Bunch length (cm), p/e			16/0.9			6/0.7</a:t>
            </a:r>
          </a:p>
          <a:p>
            <a:pPr marL="0" indent="0">
              <a:buNone/>
            </a:pPr>
            <a:r>
              <a:rPr lang="en-US" dirty="0"/>
              <a:t>Beta at IP (cm), proton H/V	 (cm)		245/18		80/7.2</a:t>
            </a:r>
          </a:p>
          <a:p>
            <a:pPr marL="0" indent="0">
              <a:buNone/>
            </a:pPr>
            <a:r>
              <a:rPr lang="en-US" dirty="0"/>
              <a:t>Beta at IP (cm), electron H/V (cm)		62/26			45/5.6</a:t>
            </a:r>
          </a:p>
          <a:p>
            <a:pPr marL="0" indent="0">
              <a:buNone/>
            </a:pPr>
            <a:r>
              <a:rPr lang="en-US" dirty="0"/>
              <a:t>Proton emittance, (nm, rms)		4/4			11/1</a:t>
            </a:r>
          </a:p>
          <a:p>
            <a:pPr marL="0" indent="0">
              <a:buNone/>
            </a:pPr>
            <a:r>
              <a:rPr lang="en-US" dirty="0"/>
              <a:t>Electron emittance, (nm, rms)		20/3			20/1.3</a:t>
            </a:r>
          </a:p>
          <a:p>
            <a:pPr marL="0" indent="0">
              <a:buNone/>
            </a:pPr>
            <a:r>
              <a:rPr lang="en-US" dirty="0"/>
              <a:t>Energy (COM), GeV			320			105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Luminosity, </a:t>
            </a:r>
            <a:r>
              <a:rPr lang="en-US" sz="2400" dirty="0">
                <a:solidFill>
                  <a:srgbClr val="00B050"/>
                </a:solidFill>
              </a:rPr>
              <a:t>x10</a:t>
            </a:r>
            <a:r>
              <a:rPr lang="en-US" sz="2400" baseline="30000" dirty="0">
                <a:solidFill>
                  <a:srgbClr val="00B050"/>
                </a:solidFill>
              </a:rPr>
              <a:t>31</a:t>
            </a:r>
            <a:r>
              <a:rPr lang="en-US" sz="2400" dirty="0">
                <a:solidFill>
                  <a:srgbClr val="00B050"/>
                </a:solidFill>
              </a:rPr>
              <a:t> cm</a:t>
            </a:r>
            <a:r>
              <a:rPr lang="en-US" sz="2400" baseline="30000" dirty="0">
                <a:solidFill>
                  <a:srgbClr val="00B050"/>
                </a:solidFill>
              </a:rPr>
              <a:t>-2</a:t>
            </a:r>
            <a:r>
              <a:rPr lang="en-US" sz="2400" dirty="0">
                <a:solidFill>
                  <a:srgbClr val="00B050"/>
                </a:solidFill>
              </a:rPr>
              <a:t>s</a:t>
            </a:r>
            <a:r>
              <a:rPr lang="en-US" sz="2400" baseline="30000" dirty="0">
                <a:solidFill>
                  <a:srgbClr val="00B050"/>
                </a:solidFill>
              </a:rPr>
              <a:t>-1 </a:t>
            </a:r>
            <a:r>
              <a:rPr lang="en-US" dirty="0">
                <a:solidFill>
                  <a:srgbClr val="00B050"/>
                </a:solidFill>
              </a:rPr>
              <a:t>			5.3			1000		190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E1640FE-FD0C-508F-DA47-6F0C52F5E4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733858"/>
              </p:ext>
            </p:extLst>
          </p:nvPr>
        </p:nvGraphicFramePr>
        <p:xfrm>
          <a:off x="7990860" y="0"/>
          <a:ext cx="3970337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3970041" imgH="846131" progId="Equation.DSMT4">
                  <p:embed/>
                </p:oleObj>
              </mc:Choice>
              <mc:Fallback>
                <p:oleObj name="Equation" r:id="rId3" imgW="3970041" imgH="846131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E1640FE-FD0C-508F-DA47-6F0C52F5E4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90860" y="0"/>
                        <a:ext cx="3970337" cy="846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ight Brace 4">
            <a:extLst>
              <a:ext uri="{FF2B5EF4-FFF2-40B4-BE49-F238E27FC236}">
                <a16:creationId xmlns:a16="http://schemas.microsoft.com/office/drawing/2014/main" id="{BC3C4537-426E-292F-762D-C25EF7C225D4}"/>
              </a:ext>
            </a:extLst>
          </p:cNvPr>
          <p:cNvSpPr/>
          <p:nvPr/>
        </p:nvSpPr>
        <p:spPr>
          <a:xfrm>
            <a:off x="11216640" y="1381760"/>
            <a:ext cx="274320" cy="1341120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4180C1-A732-4F1B-BB8D-66F08D6922A6}"/>
              </a:ext>
            </a:extLst>
          </p:cNvPr>
          <p:cNvSpPr txBox="1"/>
          <p:nvPr/>
        </p:nvSpPr>
        <p:spPr>
          <a:xfrm>
            <a:off x="11578605" y="1821487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60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97EF44A1-D2F2-9A7B-BE0A-D35D8A7F1CC9}"/>
              </a:ext>
            </a:extLst>
          </p:cNvPr>
          <p:cNvSpPr/>
          <p:nvPr/>
        </p:nvSpPr>
        <p:spPr>
          <a:xfrm>
            <a:off x="10699244" y="3258502"/>
            <a:ext cx="361965" cy="1486218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AA856B-74DA-5C6C-ED14-84F14AF503AA}"/>
              </a:ext>
            </a:extLst>
          </p:cNvPr>
          <p:cNvSpPr txBox="1"/>
          <p:nvPr/>
        </p:nvSpPr>
        <p:spPr>
          <a:xfrm>
            <a:off x="11187913" y="3770778"/>
            <a:ext cx="535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~3</a:t>
            </a:r>
          </a:p>
        </p:txBody>
      </p:sp>
    </p:spTree>
    <p:extLst>
      <p:ext uri="{BB962C8B-B14F-4D97-AF65-F5344CB8AC3E}">
        <p14:creationId xmlns:p14="http://schemas.microsoft.com/office/powerpoint/2010/main" val="3732692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2DD7E09-5B2D-A053-7BEE-739E5BA18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EIC accelerator physics concepts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C1390D-2F21-2175-D42A-231190250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Flat hadron bunches (~10:1 emittance ratio)</a:t>
            </a:r>
          </a:p>
          <a:p>
            <a:r>
              <a:rPr lang="en-US" sz="3200" dirty="0"/>
              <a:t>Large crossing angle (25 </a:t>
            </a:r>
            <a:r>
              <a:rPr lang="en-US" sz="3200" dirty="0" err="1"/>
              <a:t>mrad</a:t>
            </a:r>
            <a:r>
              <a:rPr lang="en-US" sz="3200" dirty="0"/>
              <a:t>)</a:t>
            </a:r>
          </a:p>
          <a:p>
            <a:r>
              <a:rPr lang="en-US" sz="3200" dirty="0"/>
              <a:t>Beam-beam limits for both beams (~0.1 e/ ~0.01 p)</a:t>
            </a:r>
          </a:p>
          <a:p>
            <a:r>
              <a:rPr lang="en-US" sz="3200" dirty="0"/>
              <a:t>Spin preservation from source to collisions (protons and electrons)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Upgrade path: hadron cooling at collisions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/>
              <a:t>These are the key concepts that allow to attain luminosity of ~10</a:t>
            </a:r>
            <a:r>
              <a:rPr lang="en-US" sz="3200" baseline="30000" dirty="0"/>
              <a:t>34</a:t>
            </a:r>
            <a:r>
              <a:rPr lang="en-US" sz="3200" dirty="0"/>
              <a:t> cm</a:t>
            </a:r>
            <a:r>
              <a:rPr lang="en-US" sz="3200" baseline="30000" dirty="0"/>
              <a:t>-2</a:t>
            </a:r>
            <a:r>
              <a:rPr lang="en-US" sz="3200" dirty="0"/>
              <a:t>s</a:t>
            </a:r>
            <a:r>
              <a:rPr lang="en-US" sz="3200" baseline="30000" dirty="0"/>
              <a:t>-1</a:t>
            </a:r>
            <a:r>
              <a:rPr lang="en-US" sz="3200" dirty="0"/>
              <a:t> and maintain high polarization at collisions</a:t>
            </a:r>
          </a:p>
        </p:txBody>
      </p:sp>
    </p:spTree>
    <p:extLst>
      <p:ext uri="{BB962C8B-B14F-4D97-AF65-F5344CB8AC3E}">
        <p14:creationId xmlns:p14="http://schemas.microsoft.com/office/powerpoint/2010/main" val="3588242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B5C556-FDCC-CB0C-F67E-776538EEE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Key EIC Accelerator Technology Areas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A46B59F-4600-EBBD-7A48-90A6E11C40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561" y="825178"/>
            <a:ext cx="11730037" cy="5212080"/>
          </a:xfrm>
        </p:spPr>
        <p:txBody>
          <a:bodyPr>
            <a:normAutofit/>
          </a:bodyPr>
          <a:lstStyle/>
          <a:p>
            <a:r>
              <a:rPr lang="en-US" sz="3200" dirty="0"/>
              <a:t>Hadron Beam Cooling</a:t>
            </a:r>
          </a:p>
          <a:p>
            <a:r>
              <a:rPr lang="en-US" sz="3200" dirty="0"/>
              <a:t>Spin-transparent optics</a:t>
            </a:r>
          </a:p>
          <a:p>
            <a:pPr lvl="1"/>
            <a:r>
              <a:rPr lang="en-US" sz="2800" dirty="0"/>
              <a:t>High polarization for both beams from source to collisions</a:t>
            </a:r>
          </a:p>
          <a:p>
            <a:pPr lvl="1"/>
            <a:r>
              <a:rPr lang="en-US" sz="2800" dirty="0"/>
              <a:t>Swap-out injection for electron bunches (at 1 Hz) to maintain high polarization</a:t>
            </a:r>
          </a:p>
          <a:p>
            <a:r>
              <a:rPr lang="en-US" sz="3200" dirty="0"/>
              <a:t>Crab cavities</a:t>
            </a:r>
          </a:p>
          <a:p>
            <a:pPr lvl="1"/>
            <a:r>
              <a:rPr lang="en-US" sz="2800" dirty="0"/>
              <a:t>Large-size, complex geometries; </a:t>
            </a:r>
          </a:p>
          <a:p>
            <a:pPr lvl="1"/>
            <a:r>
              <a:rPr lang="en-US" sz="2800" dirty="0"/>
              <a:t>Very tight phase and amplitude noise requirements</a:t>
            </a:r>
          </a:p>
          <a:p>
            <a:r>
              <a:rPr lang="en-US" sz="3200" dirty="0"/>
              <a:t>IR magnets (large aperture, 2K SC magnets)</a:t>
            </a:r>
          </a:p>
          <a:p>
            <a:pPr marL="0" indent="0">
              <a:buNone/>
            </a:pPr>
            <a:endParaRPr lang="en-US" sz="3200" dirty="0">
              <a:solidFill>
                <a:srgbClr val="0090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837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13">
            <a:extLst>
              <a:ext uri="{FF2B5EF4-FFF2-40B4-BE49-F238E27FC236}">
                <a16:creationId xmlns:a16="http://schemas.microsoft.com/office/drawing/2014/main" id="{1283C8FF-25DE-44D6-B4B9-0FEEDDA0A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5265" y="761477"/>
            <a:ext cx="7084978" cy="52191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104596-0373-4CA9-A3D9-FCF4DC6D638C}"/>
              </a:ext>
            </a:extLst>
          </p:cNvPr>
          <p:cNvSpPr txBox="1"/>
          <p:nvPr/>
        </p:nvSpPr>
        <p:spPr>
          <a:xfrm>
            <a:off x="504186" y="115146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EIC IR Layout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40552-B4A2-4204-83BE-8D945B8C7DDD}"/>
              </a:ext>
            </a:extLst>
          </p:cNvPr>
          <p:cNvSpPr txBox="1"/>
          <p:nvPr/>
        </p:nvSpPr>
        <p:spPr>
          <a:xfrm>
            <a:off x="111403" y="877347"/>
            <a:ext cx="5439005" cy="36625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b="1"/>
              <a:t> </a:t>
            </a:r>
            <a:r>
              <a:rPr lang="en-US" sz="1600" b="1">
                <a:latin typeface="Arial"/>
                <a:cs typeface="Arial"/>
              </a:rPr>
              <a:t>  </a:t>
            </a:r>
            <a:r>
              <a:rPr lang="en-US" b="1">
                <a:latin typeface="Arial"/>
                <a:cs typeface="Arial"/>
              </a:rPr>
              <a:t>    High Luminosity</a:t>
            </a:r>
            <a:r>
              <a:rPr lang="en-US" sz="2000">
                <a:latin typeface="Arial"/>
                <a:cs typeface="Arial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/>
                <a:cs typeface="Arial"/>
              </a:rPr>
              <a:t>25 </a:t>
            </a:r>
            <a:r>
              <a:rPr lang="en-US" err="1">
                <a:latin typeface="Arial"/>
                <a:cs typeface="Arial"/>
              </a:rPr>
              <a:t>mrad</a:t>
            </a:r>
            <a:r>
              <a:rPr lang="en-US">
                <a:latin typeface="Arial"/>
                <a:cs typeface="Arial"/>
              </a:rPr>
              <a:t> crossing angle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/>
                <a:cs typeface="Arial"/>
              </a:rPr>
              <a:t>Small </a:t>
            </a:r>
            <a:r>
              <a:rPr lang="el-GR">
                <a:latin typeface="Arial"/>
                <a:cs typeface="Arial"/>
              </a:rPr>
              <a:t>β</a:t>
            </a:r>
            <a:r>
              <a:rPr lang="en-US">
                <a:latin typeface="Arial"/>
                <a:cs typeface="Arial"/>
              </a:rPr>
              <a:t>* for high luminosity</a:t>
            </a:r>
          </a:p>
          <a:p>
            <a:pPr lvl="1"/>
            <a:r>
              <a:rPr lang="en-US">
                <a:latin typeface="Arial"/>
                <a:cs typeface="Arial"/>
              </a:rPr>
              <a:t>     with limited IR chromaticity contributions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/>
                <a:cs typeface="Arial"/>
              </a:rPr>
              <a:t>Large final focus quadrupole aperture</a:t>
            </a:r>
          </a:p>
          <a:p>
            <a:pPr lvl="1"/>
            <a:r>
              <a:rPr lang="en-US" sz="800">
                <a:latin typeface="Arial"/>
                <a:cs typeface="Arial"/>
              </a:rPr>
              <a:t>  </a:t>
            </a:r>
          </a:p>
          <a:p>
            <a:pPr lvl="1"/>
            <a:r>
              <a:rPr lang="en-US" b="1">
                <a:latin typeface="Arial"/>
                <a:cs typeface="Arial"/>
              </a:rPr>
              <a:t>Machine Detector Interface </a:t>
            </a:r>
            <a:endParaRPr lang="en-US"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/>
                <a:cs typeface="Arial"/>
              </a:rPr>
              <a:t>Large detector acceptance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/>
                <a:cs typeface="Arial"/>
              </a:rPr>
              <a:t>Forward spectrometer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/>
                <a:cs typeface="Arial"/>
              </a:rPr>
              <a:t>No magnets within - 4.5 / +5 m from 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/>
                <a:cs typeface="Arial"/>
              </a:rPr>
              <a:t>Space for luminosity detector, neutron detector, “Roman Pots”</a:t>
            </a:r>
          </a:p>
          <a:p>
            <a:pPr lvl="1"/>
            <a:r>
              <a:rPr lang="en-US" sz="800">
                <a:latin typeface="Arial"/>
                <a:cs typeface="Arial"/>
              </a:rPr>
              <a:t>   </a:t>
            </a:r>
          </a:p>
          <a:p>
            <a:pPr lvl="1"/>
            <a:endParaRPr lang="en-US"/>
          </a:p>
        </p:txBody>
      </p:sp>
      <p:pic>
        <p:nvPicPr>
          <p:cNvPr id="4" name="DCAF5BFF-1B62-4D6A-A20F-FD22EFE40FF4">
            <a:extLst>
              <a:ext uri="{FF2B5EF4-FFF2-40B4-BE49-F238E27FC236}">
                <a16:creationId xmlns:a16="http://schemas.microsoft.com/office/drawing/2014/main" id="{AB4E7413-EBAE-E29B-990F-B1E23CEB541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249" y="4129090"/>
            <a:ext cx="3928155" cy="2236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48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Widescreen_0923" id="{B3C6C6E8-A343-9F46-9C14-8D262507CB52}" vid="{B0F72776-BFD3-D14D-97CB-9DB1BA4DAE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EIC Long Lead Procurement Widescreen PPT Template</Template>
  <TotalTime>0</TotalTime>
  <Words>2739</Words>
  <Application>Microsoft Macintosh PowerPoint</Application>
  <PresentationFormat>Widescreen</PresentationFormat>
  <Paragraphs>398</Paragraphs>
  <Slides>24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41" baseType="lpstr">
      <vt:lpstr>MS Mincho</vt:lpstr>
      <vt:lpstr>ＭＳ Ｐゴシック</vt:lpstr>
      <vt:lpstr>黑体</vt:lpstr>
      <vt:lpstr>Adobe Thai</vt:lpstr>
      <vt:lpstr>Aharoni</vt:lpstr>
      <vt:lpstr>Aptos</vt:lpstr>
      <vt:lpstr>Arial</vt:lpstr>
      <vt:lpstr>Arial Black</vt:lpstr>
      <vt:lpstr>Arial Regular</vt:lpstr>
      <vt:lpstr>Calibri</vt:lpstr>
      <vt:lpstr>Comic Sans MS</vt:lpstr>
      <vt:lpstr>Symbol</vt:lpstr>
      <vt:lpstr>Times New Roman</vt:lpstr>
      <vt:lpstr>TimesNewRomanPSMT</vt:lpstr>
      <vt:lpstr>Wingdings</vt:lpstr>
      <vt:lpstr>BNL</vt:lpstr>
      <vt:lpstr>Equation</vt:lpstr>
      <vt:lpstr>Electron Ion Collider  project and design updates</vt:lpstr>
      <vt:lpstr>EIC Scientific Case Built Over Decades</vt:lpstr>
      <vt:lpstr>Compelling EIC Science (National Academy Report)</vt:lpstr>
      <vt:lpstr>EIC Accelerator Performance Needs</vt:lpstr>
      <vt:lpstr>EIC: present concept</vt:lpstr>
      <vt:lpstr>HERA vs EIC: key parameters</vt:lpstr>
      <vt:lpstr>Key EIC accelerator physics concepts</vt:lpstr>
      <vt:lpstr>Key EIC Accelerator Technology Areas </vt:lpstr>
      <vt:lpstr>PowerPoint Presentation</vt:lpstr>
      <vt:lpstr>PowerPoint Presentation</vt:lpstr>
      <vt:lpstr>ePIC Baseline Technologies</vt:lpstr>
      <vt:lpstr>Electron cooling to produce ‘Flat’ Proton Bunches</vt:lpstr>
      <vt:lpstr>PowerPoint Presentation</vt:lpstr>
      <vt:lpstr>Electron polarization loss in the ESR</vt:lpstr>
      <vt:lpstr>Electron Injector &amp; its upgrade path</vt:lpstr>
      <vt:lpstr>Present EIC Concept (2025) - summary</vt:lpstr>
      <vt:lpstr>From RHIC to EIC</vt:lpstr>
      <vt:lpstr>RHIC end of the game runs for EIC</vt:lpstr>
      <vt:lpstr>EIC talks at eeFACT, in parallel sessions</vt:lpstr>
      <vt:lpstr>EIC Project-Critical Decisions and Plans </vt:lpstr>
      <vt:lpstr>PowerPoint Presentation</vt:lpstr>
      <vt:lpstr>EIC Accelerator Collaboration</vt:lpstr>
      <vt:lpstr>Summary</vt:lpstr>
      <vt:lpstr>Acknowledgement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2025-02-26T20:25:08Z</dcterms:created>
  <dcterms:modified xsi:type="dcterms:W3CDTF">2025-03-01T14:16:46Z</dcterms:modified>
  <cp:category/>
</cp:coreProperties>
</file>