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310" r:id="rId6"/>
    <p:sldId id="291" r:id="rId7"/>
    <p:sldId id="290" r:id="rId8"/>
    <p:sldId id="261" r:id="rId9"/>
    <p:sldId id="262" r:id="rId10"/>
    <p:sldId id="263" r:id="rId11"/>
    <p:sldId id="264" r:id="rId12"/>
    <p:sldId id="265" r:id="rId13"/>
    <p:sldId id="309" r:id="rId14"/>
    <p:sldId id="266" r:id="rId15"/>
    <p:sldId id="267" r:id="rId16"/>
    <p:sldId id="268" r:id="rId17"/>
    <p:sldId id="302" r:id="rId18"/>
    <p:sldId id="305" r:id="rId19"/>
    <p:sldId id="306" r:id="rId20"/>
    <p:sldId id="272" r:id="rId21"/>
    <p:sldId id="273" r:id="rId22"/>
    <p:sldId id="304" r:id="rId23"/>
    <p:sldId id="307" r:id="rId24"/>
    <p:sldId id="303" r:id="rId25"/>
    <p:sldId id="275" r:id="rId26"/>
    <p:sldId id="280" r:id="rId27"/>
    <p:sldId id="285" r:id="rId28"/>
    <p:sldId id="281" r:id="rId29"/>
    <p:sldId id="282" r:id="rId30"/>
    <p:sldId id="284" r:id="rId31"/>
    <p:sldId id="286" r:id="rId32"/>
    <p:sldId id="308" r:id="rId33"/>
    <p:sldId id="287" r:id="rId34"/>
    <p:sldId id="288" r:id="rId35"/>
    <p:sldId id="289" r:id="rId36"/>
    <p:sldId id="292" r:id="rId37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73" userDrawn="1">
          <p15:clr>
            <a:srgbClr val="A4A3A4"/>
          </p15:clr>
        </p15:guide>
        <p15:guide id="4" pos="136" userDrawn="1">
          <p15:clr>
            <a:srgbClr val="A4A3A4"/>
          </p15:clr>
        </p15:guide>
        <p15:guide id="5" pos="419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89718"/>
  </p:normalViewPr>
  <p:slideViewPr>
    <p:cSldViewPr snapToGrid="0" snapToObjects="1" showGuides="1">
      <p:cViewPr varScale="1">
        <p:scale>
          <a:sx n="157" d="100"/>
          <a:sy n="157" d="100"/>
        </p:scale>
        <p:origin x="156" y="3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2" d="100"/>
          <a:sy n="122" d="100"/>
        </p:scale>
        <p:origin x="5072" y="208"/>
      </p:cViewPr>
      <p:guideLst>
        <p:guide orient="horz" pos="2890"/>
        <p:guide pos="2160"/>
        <p:guide orient="horz" pos="373"/>
        <p:guide pos="136"/>
        <p:guide pos="419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NAME EVENT / NAME PRESENTATION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8F43-5866-498C-8A08-2BD15D6D464F}" type="datetime1">
              <a:rPr lang="fr-CH" smtClean="0">
                <a:latin typeface="Arial" panose="020B0604020202020204" pitchFamily="34" charset="0"/>
              </a:rPr>
              <a:t>06.03.2025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Speaker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NAME EVENT / NAME PRESENTATION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A4712B0F-40C7-4A5E-981A-8F18596DF5A6}" type="datetime1">
              <a:rPr lang="fr-CH" smtClean="0"/>
              <a:t>06.03.2025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0518" y="619273"/>
            <a:ext cx="6436964" cy="362079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210518" y="4400549"/>
            <a:ext cx="6436964" cy="420100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1138" y="619125"/>
            <a:ext cx="6435725" cy="36210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08DC05-305F-594F-9F18-9CF1E4DB5A2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4187D2A-749C-4618-AC33-92A48B9916CC}" type="datetime1">
              <a:rPr lang="fr-CH" smtClean="0"/>
              <a:t>06.03.2025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2F41A5-B12E-1843-83F7-B86B38C0CE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4D206A73-DDB0-2740-9475-00E48E475A1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NAME EVENT / NAME PRESENTATION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6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59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noProof="0"/>
              <a:t>Impact of lattice errors and correction with beam-beam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noProof="0"/>
              <a:t>Leon van Riesen-Haupt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3" r:id="rId3"/>
    <p:sldLayoutId id="2147483681" r:id="rId4"/>
    <p:sldLayoutId id="2147483673" r:id="rId5"/>
    <p:sldLayoutId id="2147483685" r:id="rId6"/>
    <p:sldLayoutId id="2147483662" r:id="rId7"/>
    <p:sldLayoutId id="2147483674" r:id="rId8"/>
    <p:sldLayoutId id="2147483675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4918/contributions/6210990/attachments/2961032/5207999/2024_11_05_updates.pdf" TargetMode="External"/><Relationship Id="rId2" Type="http://schemas.openxmlformats.org/officeDocument/2006/relationships/hyperlink" Target="https://indico.jacow.org/event/75/contributions/6764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hyperlink" Target="https://indico.jacow.org/event/75/contributions/6735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75/contributions/7071/" TargetMode="External"/><Relationship Id="rId2" Type="http://schemas.openxmlformats.org/officeDocument/2006/relationships/hyperlink" Target="https://indico.jacow.org/event/75/contributions/6849/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tmp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26738/contributions/5650223/" TargetMode="External"/><Relationship Id="rId2" Type="http://schemas.openxmlformats.org/officeDocument/2006/relationships/hyperlink" Target="https://indico.cern.ch/event/1064327/contributions/4893329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298458/contributions/5977860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>
            <a:extLst>
              <a:ext uri="{FF2B5EF4-FFF2-40B4-BE49-F238E27FC236}">
                <a16:creationId xmlns:a16="http://schemas.microsoft.com/office/drawing/2014/main" id="{E960A335-C256-A843-B598-1911C29BAB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675" b="7675"/>
          <a:stretch>
            <a:fillRect/>
          </a:stretch>
        </p:blipFill>
        <p:spPr/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4390" y="973394"/>
            <a:ext cx="2519610" cy="2151528"/>
          </a:xfrm>
        </p:spPr>
        <p:txBody>
          <a:bodyPr>
            <a:noAutofit/>
          </a:bodyPr>
          <a:lstStyle/>
          <a:p>
            <a:r>
              <a:rPr lang="en-US" sz="3200" dirty="0"/>
              <a:t>Impact of lattice errors and correction with beam-beam </a:t>
            </a:r>
            <a:endParaRPr lang="fr-FR" sz="3200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353" y="3124922"/>
            <a:ext cx="1828800" cy="1568450"/>
          </a:xfrm>
        </p:spPr>
        <p:txBody>
          <a:bodyPr lIns="90000">
            <a:normAutofit/>
          </a:bodyPr>
          <a:lstStyle/>
          <a:p>
            <a:pPr algn="l"/>
            <a:r>
              <a:rPr lang="fr-FR" b="1" dirty="0"/>
              <a:t>L. van Riesen-Haupt, </a:t>
            </a:r>
            <a:r>
              <a:rPr lang="fr-FR" dirty="0"/>
              <a:t>P. Kicsiny, Y. Wu, X. Buffat, T. Pieloni, R. Tomas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F0A55C-66AB-F046-AA02-AFC919A1C1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24390" y="4683125"/>
            <a:ext cx="1828800" cy="460375"/>
          </a:xfrm>
        </p:spPr>
        <p:txBody>
          <a:bodyPr/>
          <a:lstStyle/>
          <a:p>
            <a:r>
              <a:rPr lang="fr-FR" b="1" dirty="0"/>
              <a:t>7</a:t>
            </a:r>
            <a:r>
              <a:rPr lang="fr-FR" b="1" baseline="30000" dirty="0"/>
              <a:t>th</a:t>
            </a:r>
            <a:r>
              <a:rPr lang="fr-FR" b="1" dirty="0"/>
              <a:t> March 2025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59AAB2D-2FCB-40ED-B960-3F2E52BD9795}"/>
              </a:ext>
            </a:extLst>
          </p:cNvPr>
          <p:cNvSpPr txBox="1"/>
          <p:nvPr/>
        </p:nvSpPr>
        <p:spPr>
          <a:xfrm>
            <a:off x="1331913" y="4946010"/>
            <a:ext cx="630206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i="1" spc="-10" dirty="0">
                <a:latin typeface="Suisse Int'l"/>
                <a:cs typeface="Suisse Int'l"/>
              </a:rPr>
              <a:t>Work supported by the Swiss Accelerator Research and Technology (CHART)</a:t>
            </a:r>
            <a:endParaRPr sz="1200" i="1" dirty="0">
              <a:latin typeface="Suisse Int'l"/>
              <a:cs typeface="Suisse Int'l"/>
            </a:endParaRPr>
          </a:p>
        </p:txBody>
      </p:sp>
      <p:pic>
        <p:nvPicPr>
          <p:cNvPr id="8" name="Picture 7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D784E7B8-8667-41BA-ACAC-7916DF40BC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551"/>
            <a:ext cx="1331913" cy="1331913"/>
          </a:xfrm>
          <a:prstGeom prst="rect">
            <a:avLst/>
          </a:prstGeom>
        </p:spPr>
      </p:pic>
      <p:pic>
        <p:nvPicPr>
          <p:cNvPr id="4" name="Picture 3" descr="A blue text on a black background&#10;&#10;AI-generated content may be incorrect.">
            <a:extLst>
              <a:ext uri="{FF2B5EF4-FFF2-40B4-BE49-F238E27FC236}">
                <a16:creationId xmlns:a16="http://schemas.microsoft.com/office/drawing/2014/main" id="{1C1B5059-7E66-4F96-A6F6-E6261BFEC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" y="2165764"/>
            <a:ext cx="1200912" cy="405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03C76CA-C3CD-481A-A0B9-D5A2181315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4875" y="1563688"/>
                <a:ext cx="4656957" cy="3386772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Measure of the dynamically </a:t>
                </a:r>
                <a:r>
                  <a:rPr lang="en-GB" b="1" dirty="0"/>
                  <a:t>stable</a:t>
                </a:r>
                <a:r>
                  <a:rPr lang="en-GB" dirty="0"/>
                  <a:t> </a:t>
                </a:r>
                <a:r>
                  <a:rPr lang="en-GB" b="1" dirty="0"/>
                  <a:t>region</a:t>
                </a:r>
                <a:r>
                  <a:rPr lang="en-GB" dirty="0"/>
                  <a:t> at different </a:t>
                </a:r>
                <a:r>
                  <a:rPr lang="en-GB" b="1" dirty="0"/>
                  <a:t>momentum offsets</a:t>
                </a:r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Defined as the </a:t>
                </a:r>
                <a:r>
                  <a:rPr lang="en-GB" b="1" dirty="0"/>
                  <a:t>largest amplitude </a:t>
                </a:r>
                <a:r>
                  <a:rPr lang="en-GB" dirty="0"/>
                  <a:t>(in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dirty="0"/>
                  <a:t>) in the transverse planes at which motion is </a:t>
                </a:r>
                <a:r>
                  <a:rPr lang="en-GB" b="1" dirty="0"/>
                  <a:t>stable</a:t>
                </a:r>
              </a:p>
              <a:p>
                <a:pPr lvl="1"/>
                <a:r>
                  <a:rPr lang="en-GB" dirty="0"/>
                  <a:t>Again for highly </a:t>
                </a:r>
                <a:r>
                  <a:rPr lang="en-GB" b="1" dirty="0"/>
                  <a:t>damped</a:t>
                </a:r>
                <a:r>
                  <a:rPr lang="en-GB" dirty="0"/>
                  <a:t> situations need to scan </a:t>
                </a:r>
                <a:r>
                  <a:rPr lang="en-GB" b="1" dirty="0"/>
                  <a:t>many combinations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endParaRPr lang="de-DE" b="0" dirty="0"/>
              </a:p>
              <a:p>
                <a:pPr lvl="1"/>
                <a:r>
                  <a:rPr lang="de-DE" dirty="0"/>
                  <a:t>Can </a:t>
                </a:r>
                <a:r>
                  <a:rPr lang="en-GB" dirty="0"/>
                  <a:t>be quantified by </a:t>
                </a:r>
                <a:r>
                  <a:rPr lang="en-GB" b="1" dirty="0"/>
                  <a:t>integrating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/>
                  <a:t> over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𝜹</m:t>
                    </m:r>
                  </m:oMath>
                </a14:m>
                <a:endParaRPr lang="en-GB" b="1" dirty="0"/>
              </a:p>
              <a:p>
                <a:r>
                  <a:rPr lang="en-GB" b="1" dirty="0"/>
                  <a:t>Indicator</a:t>
                </a:r>
                <a:r>
                  <a:rPr lang="en-GB" b="0" dirty="0"/>
                  <a:t> how much </a:t>
                </a:r>
                <a:r>
                  <a:rPr lang="en-GB" b="1" dirty="0"/>
                  <a:t>momentum offset </a:t>
                </a:r>
                <a:r>
                  <a:rPr lang="en-GB" b="0" dirty="0"/>
                  <a:t>can be </a:t>
                </a:r>
                <a:r>
                  <a:rPr lang="en-GB" b="1" dirty="0"/>
                  <a:t>tolerated</a:t>
                </a:r>
              </a:p>
              <a:p>
                <a:pPr lvl="1"/>
                <a:r>
                  <a:rPr lang="en-GB" dirty="0"/>
                  <a:t>Linked to </a:t>
                </a:r>
                <a:r>
                  <a:rPr lang="en-GB" b="1" dirty="0"/>
                  <a:t>losses due </a:t>
                </a:r>
                <a:r>
                  <a:rPr lang="en-GB" dirty="0"/>
                  <a:t>to radiation </a:t>
                </a:r>
                <a:r>
                  <a:rPr lang="en-GB" b="1" dirty="0"/>
                  <a:t>quanta</a:t>
                </a:r>
              </a:p>
              <a:p>
                <a:r>
                  <a:rPr lang="en-GB" b="1" dirty="0"/>
                  <a:t>Similar</a:t>
                </a:r>
                <a:r>
                  <a:rPr lang="en-GB" b="0" dirty="0"/>
                  <a:t> runtime as </a:t>
                </a:r>
                <a:r>
                  <a:rPr lang="en-GB" b="1" dirty="0"/>
                  <a:t>dynamic aperture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03C76CA-C3CD-481A-A0B9-D5A2181315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4875" y="1563688"/>
                <a:ext cx="4656957" cy="3386772"/>
              </a:xfrm>
              <a:blipFill>
                <a:blip r:embed="rId2"/>
                <a:stretch>
                  <a:fillRect t="-1802" r="-2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71DD02D-94F9-4B02-B478-1CD779E60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Momentum Acceptance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5A637-62FA-49A1-B8B9-28EBFFE7586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3099A-FF0C-4075-8C61-1C95445003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55271-DFF0-4DDA-BA05-B46BE9EBC2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1676284-F6C2-4B29-B2A4-84FB2AD58E9A}"/>
              </a:ext>
            </a:extLst>
          </p:cNvPr>
          <p:cNvCxnSpPr/>
          <p:nvPr/>
        </p:nvCxnSpPr>
        <p:spPr>
          <a:xfrm flipV="1">
            <a:off x="5815584" y="2389632"/>
            <a:ext cx="2682240" cy="1512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A9B573-741D-49FD-B415-40092C047F48}"/>
              </a:ext>
            </a:extLst>
          </p:cNvPr>
          <p:cNvCxnSpPr/>
          <p:nvPr/>
        </p:nvCxnSpPr>
        <p:spPr>
          <a:xfrm flipV="1">
            <a:off x="7205472" y="993648"/>
            <a:ext cx="0" cy="21153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22CAFF0C-E224-482A-920A-C36BADCCA388}"/>
              </a:ext>
            </a:extLst>
          </p:cNvPr>
          <p:cNvSpPr/>
          <p:nvPr/>
        </p:nvSpPr>
        <p:spPr>
          <a:xfrm>
            <a:off x="6891531" y="1579181"/>
            <a:ext cx="627881" cy="31333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251604C-BA77-4CC9-B6FD-8D326671A612}"/>
              </a:ext>
            </a:extLst>
          </p:cNvPr>
          <p:cNvSpPr/>
          <p:nvPr/>
        </p:nvSpPr>
        <p:spPr>
          <a:xfrm>
            <a:off x="7362441" y="2023712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24CA3BB-AAA6-4787-9C50-606026F60DE7}"/>
              </a:ext>
            </a:extLst>
          </p:cNvPr>
          <p:cNvSpPr/>
          <p:nvPr/>
        </p:nvSpPr>
        <p:spPr>
          <a:xfrm>
            <a:off x="6444875" y="2459863"/>
            <a:ext cx="627881" cy="17071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BF8C8B1-350F-4074-8377-78982E7364E8}"/>
              </a:ext>
            </a:extLst>
          </p:cNvPr>
          <p:cNvSpPr/>
          <p:nvPr/>
        </p:nvSpPr>
        <p:spPr>
          <a:xfrm>
            <a:off x="7809755" y="2316480"/>
            <a:ext cx="434318" cy="6298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EA24E93-9E6D-4D3E-BF9F-211B732309D1}"/>
              </a:ext>
            </a:extLst>
          </p:cNvPr>
          <p:cNvSpPr/>
          <p:nvPr/>
        </p:nvSpPr>
        <p:spPr>
          <a:xfrm>
            <a:off x="6082874" y="3313461"/>
            <a:ext cx="434318" cy="62985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4E67786-46E6-4DE9-82BD-3D9C8A8FA502}"/>
              </a:ext>
            </a:extLst>
          </p:cNvPr>
          <p:cNvCxnSpPr>
            <a:cxnSpLocks/>
            <a:endCxn id="18" idx="1"/>
          </p:cNvCxnSpPr>
          <p:nvPr/>
        </p:nvCxnSpPr>
        <p:spPr>
          <a:xfrm flipH="1" flipV="1">
            <a:off x="6146478" y="3405701"/>
            <a:ext cx="164983" cy="2226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74C31A2-2BD8-4BBD-AEDC-BBCE65140E42}"/>
                  </a:ext>
                </a:extLst>
              </p:cNvPr>
              <p:cNvSpPr txBox="1"/>
              <p:nvPr/>
            </p:nvSpPr>
            <p:spPr>
              <a:xfrm>
                <a:off x="6891531" y="658368"/>
                <a:ext cx="868667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[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74C31A2-2BD8-4BBD-AEDC-BBCE65140E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1531" y="658368"/>
                <a:ext cx="868667" cy="300082"/>
              </a:xfrm>
              <a:prstGeom prst="rect">
                <a:avLst/>
              </a:prstGeom>
              <a:blipFill>
                <a:blip r:embed="rId3"/>
                <a:stretch>
                  <a:fillRect b="-102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ED670CD-499D-4761-AD83-A963136B5362}"/>
                  </a:ext>
                </a:extLst>
              </p:cNvPr>
              <p:cNvSpPr txBox="1"/>
              <p:nvPr/>
            </p:nvSpPr>
            <p:spPr>
              <a:xfrm>
                <a:off x="8394833" y="2133918"/>
                <a:ext cx="356741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𝛿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ED670CD-499D-4761-AD83-A963136B5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833" y="2133918"/>
                <a:ext cx="356741" cy="3000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474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B8DAED-5324-49D6-A0C5-BE7D922690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Track multiple </a:t>
            </a:r>
            <a:r>
              <a:rPr lang="en-GB" b="1" dirty="0"/>
              <a:t>macro particles </a:t>
            </a:r>
            <a:r>
              <a:rPr lang="en-GB" dirty="0"/>
              <a:t>representing a </a:t>
            </a:r>
            <a:r>
              <a:rPr lang="en-GB" b="1" dirty="0"/>
              <a:t>fraction</a:t>
            </a:r>
            <a:r>
              <a:rPr lang="en-GB" dirty="0"/>
              <a:t> of the bunch charge each</a:t>
            </a:r>
          </a:p>
          <a:p>
            <a:r>
              <a:rPr lang="en-GB" dirty="0"/>
              <a:t>Track </a:t>
            </a:r>
            <a:r>
              <a:rPr lang="en-GB" b="1" dirty="0"/>
              <a:t>location</a:t>
            </a:r>
            <a:r>
              <a:rPr lang="en-GB" dirty="0"/>
              <a:t> of each macro particle at the interaction point at every turn</a:t>
            </a:r>
          </a:p>
          <a:p>
            <a:pPr lvl="1"/>
            <a:r>
              <a:rPr lang="en-GB" dirty="0"/>
              <a:t>Compute </a:t>
            </a:r>
            <a:r>
              <a:rPr lang="en-GB" b="1" dirty="0"/>
              <a:t>particle density </a:t>
            </a:r>
            <a:r>
              <a:rPr lang="en-GB" dirty="0"/>
              <a:t>at the location of each macro particle</a:t>
            </a:r>
          </a:p>
          <a:p>
            <a:pPr lvl="2"/>
            <a:r>
              <a:rPr lang="en-GB" dirty="0"/>
              <a:t>Assuming </a:t>
            </a:r>
            <a:r>
              <a:rPr lang="en-GB" b="1" dirty="0"/>
              <a:t>gaussian distribution </a:t>
            </a:r>
            <a:r>
              <a:rPr lang="en-GB" dirty="0"/>
              <a:t>of second bunch</a:t>
            </a:r>
          </a:p>
          <a:p>
            <a:pPr lvl="1"/>
            <a:r>
              <a:rPr lang="en-GB" dirty="0"/>
              <a:t>Compute luminosity due to each macro particle and </a:t>
            </a:r>
            <a:r>
              <a:rPr lang="en-GB" b="1" dirty="0"/>
              <a:t>integrate</a:t>
            </a:r>
          </a:p>
          <a:p>
            <a:r>
              <a:rPr lang="en-GB" dirty="0"/>
              <a:t>Typically require about </a:t>
            </a:r>
            <a:r>
              <a:rPr lang="en-GB" b="1" dirty="0"/>
              <a:t>10,000 particles</a:t>
            </a:r>
            <a:r>
              <a:rPr lang="en-GB" dirty="0"/>
              <a:t> for accurate luminosity estimate</a:t>
            </a:r>
          </a:p>
          <a:p>
            <a:pPr lvl="1"/>
            <a:r>
              <a:rPr lang="en-GB" dirty="0"/>
              <a:t>Require tracking until equilibrium is reached (~50-5000 turns)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B61075-F256-44B0-9A40-BC1AC804A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293AE-DC55-400E-8AC9-AF9F1DBD4B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25090E-5746-4CF5-9F71-24865C9ECAF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9B402-D8C8-468A-985D-54B71EA7E9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BFFF9C-0AB2-4FD3-9F97-E12FBAC031D5}"/>
              </a:ext>
            </a:extLst>
          </p:cNvPr>
          <p:cNvCxnSpPr/>
          <p:nvPr/>
        </p:nvCxnSpPr>
        <p:spPr>
          <a:xfrm>
            <a:off x="6217920" y="3084576"/>
            <a:ext cx="2353056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A53441-0B74-4B1B-8F07-E1D3085D3C2E}"/>
              </a:ext>
            </a:extLst>
          </p:cNvPr>
          <p:cNvCxnSpPr/>
          <p:nvPr/>
        </p:nvCxnSpPr>
        <p:spPr>
          <a:xfrm flipV="1">
            <a:off x="7388352" y="1761744"/>
            <a:ext cx="0" cy="13228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630BF8B-E4B1-4726-B3F4-078467F5C004}"/>
                  </a:ext>
                </a:extLst>
              </p:cNvPr>
              <p:cNvSpPr txBox="1"/>
              <p:nvPr/>
            </p:nvSpPr>
            <p:spPr>
              <a:xfrm>
                <a:off x="8510016" y="2902857"/>
                <a:ext cx="360358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630BF8B-E4B1-4726-B3F4-078467F5C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0016" y="2902857"/>
                <a:ext cx="360358" cy="3000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75EEF6-C964-41A2-B348-8102FFE79D11}"/>
                  </a:ext>
                </a:extLst>
              </p:cNvPr>
              <p:cNvSpPr txBox="1"/>
              <p:nvPr/>
            </p:nvSpPr>
            <p:spPr>
              <a:xfrm>
                <a:off x="7044299" y="1493420"/>
                <a:ext cx="512762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75EEF6-C964-41A2-B348-8102FFE79D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4299" y="1493420"/>
                <a:ext cx="512762" cy="300082"/>
              </a:xfrm>
              <a:prstGeom prst="rect">
                <a:avLst/>
              </a:prstGeom>
              <a:blipFill>
                <a:blip r:embed="rId3"/>
                <a:stretch>
                  <a:fillRect r="-30952" b="-102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5D46097-861A-4629-9AF6-7BDEE989FC3D}"/>
              </a:ext>
            </a:extLst>
          </p:cNvPr>
          <p:cNvCxnSpPr>
            <a:cxnSpLocks/>
          </p:cNvCxnSpPr>
          <p:nvPr/>
        </p:nvCxnSpPr>
        <p:spPr>
          <a:xfrm flipV="1">
            <a:off x="6592824" y="2526675"/>
            <a:ext cx="1591056" cy="11414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7843F1-C8D7-4AF5-831F-2B2E7D507FF9}"/>
              </a:ext>
            </a:extLst>
          </p:cNvPr>
          <p:cNvGrpSpPr/>
          <p:nvPr/>
        </p:nvGrpSpPr>
        <p:grpSpPr>
          <a:xfrm>
            <a:off x="6242304" y="2247902"/>
            <a:ext cx="2267712" cy="811002"/>
            <a:chOff x="6230112" y="2247902"/>
            <a:chExt cx="2267712" cy="811002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C7621A5-94C7-4A6E-B0F6-91B8E2385A95}"/>
                </a:ext>
              </a:extLst>
            </p:cNvPr>
            <p:cNvSpPr/>
            <p:nvPr/>
          </p:nvSpPr>
          <p:spPr>
            <a:xfrm>
              <a:off x="6230112" y="2247902"/>
              <a:ext cx="1164336" cy="811002"/>
            </a:xfrm>
            <a:custGeom>
              <a:avLst/>
              <a:gdLst>
                <a:gd name="connsiteX0" fmla="*/ 0 w 1164336"/>
                <a:gd name="connsiteY0" fmla="*/ 800098 h 811002"/>
                <a:gd name="connsiteX1" fmla="*/ 384048 w 1164336"/>
                <a:gd name="connsiteY1" fmla="*/ 775714 h 811002"/>
                <a:gd name="connsiteX2" fmla="*/ 652272 w 1164336"/>
                <a:gd name="connsiteY2" fmla="*/ 507490 h 811002"/>
                <a:gd name="connsiteX3" fmla="*/ 865632 w 1164336"/>
                <a:gd name="connsiteY3" fmla="*/ 160018 h 811002"/>
                <a:gd name="connsiteX4" fmla="*/ 1042416 w 1164336"/>
                <a:gd name="connsiteY4" fmla="*/ 13714 h 811002"/>
                <a:gd name="connsiteX5" fmla="*/ 1164336 w 1164336"/>
                <a:gd name="connsiteY5" fmla="*/ 7618 h 81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336" h="811002">
                  <a:moveTo>
                    <a:pt x="0" y="800098"/>
                  </a:moveTo>
                  <a:cubicBezTo>
                    <a:pt x="137668" y="812290"/>
                    <a:pt x="275336" y="824482"/>
                    <a:pt x="384048" y="775714"/>
                  </a:cubicBezTo>
                  <a:cubicBezTo>
                    <a:pt x="492760" y="726946"/>
                    <a:pt x="572008" y="610106"/>
                    <a:pt x="652272" y="507490"/>
                  </a:cubicBezTo>
                  <a:cubicBezTo>
                    <a:pt x="732536" y="404874"/>
                    <a:pt x="800608" y="242314"/>
                    <a:pt x="865632" y="160018"/>
                  </a:cubicBezTo>
                  <a:cubicBezTo>
                    <a:pt x="930656" y="77722"/>
                    <a:pt x="992632" y="39114"/>
                    <a:pt x="1042416" y="13714"/>
                  </a:cubicBezTo>
                  <a:cubicBezTo>
                    <a:pt x="1092200" y="-11686"/>
                    <a:pt x="1141984" y="5586"/>
                    <a:pt x="1164336" y="7618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06481BD-EBB0-43E9-AC14-9D2A1E58A4C7}"/>
                </a:ext>
              </a:extLst>
            </p:cNvPr>
            <p:cNvSpPr/>
            <p:nvPr/>
          </p:nvSpPr>
          <p:spPr>
            <a:xfrm flipH="1">
              <a:off x="7333488" y="2247902"/>
              <a:ext cx="1164336" cy="811002"/>
            </a:xfrm>
            <a:custGeom>
              <a:avLst/>
              <a:gdLst>
                <a:gd name="connsiteX0" fmla="*/ 0 w 1164336"/>
                <a:gd name="connsiteY0" fmla="*/ 800098 h 811002"/>
                <a:gd name="connsiteX1" fmla="*/ 384048 w 1164336"/>
                <a:gd name="connsiteY1" fmla="*/ 775714 h 811002"/>
                <a:gd name="connsiteX2" fmla="*/ 652272 w 1164336"/>
                <a:gd name="connsiteY2" fmla="*/ 507490 h 811002"/>
                <a:gd name="connsiteX3" fmla="*/ 865632 w 1164336"/>
                <a:gd name="connsiteY3" fmla="*/ 160018 h 811002"/>
                <a:gd name="connsiteX4" fmla="*/ 1042416 w 1164336"/>
                <a:gd name="connsiteY4" fmla="*/ 13714 h 811002"/>
                <a:gd name="connsiteX5" fmla="*/ 1164336 w 1164336"/>
                <a:gd name="connsiteY5" fmla="*/ 7618 h 811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336" h="811002">
                  <a:moveTo>
                    <a:pt x="0" y="800098"/>
                  </a:moveTo>
                  <a:cubicBezTo>
                    <a:pt x="137668" y="812290"/>
                    <a:pt x="275336" y="824482"/>
                    <a:pt x="384048" y="775714"/>
                  </a:cubicBezTo>
                  <a:cubicBezTo>
                    <a:pt x="492760" y="726946"/>
                    <a:pt x="572008" y="610106"/>
                    <a:pt x="652272" y="507490"/>
                  </a:cubicBezTo>
                  <a:cubicBezTo>
                    <a:pt x="732536" y="404874"/>
                    <a:pt x="800608" y="242314"/>
                    <a:pt x="865632" y="160018"/>
                  </a:cubicBezTo>
                  <a:cubicBezTo>
                    <a:pt x="930656" y="77722"/>
                    <a:pt x="992632" y="39114"/>
                    <a:pt x="1042416" y="13714"/>
                  </a:cubicBezTo>
                  <a:cubicBezTo>
                    <a:pt x="1092200" y="-11686"/>
                    <a:pt x="1141984" y="5586"/>
                    <a:pt x="1164336" y="7618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018B107-3E0D-4DED-9D9B-B3430EEFD463}"/>
                  </a:ext>
                </a:extLst>
              </p:cNvPr>
              <p:cNvSpPr txBox="1"/>
              <p:nvPr/>
            </p:nvSpPr>
            <p:spPr>
              <a:xfrm>
                <a:off x="8186928" y="2273119"/>
                <a:ext cx="360358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018B107-3E0D-4DED-9D9B-B3430EEFD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6928" y="2273119"/>
                <a:ext cx="360358" cy="300082"/>
              </a:xfrm>
              <a:prstGeom prst="rect">
                <a:avLst/>
              </a:prstGeom>
              <a:blipFill>
                <a:blip r:embed="rId4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4156DF4B-8B1A-4CCB-81F9-6708B77B3B83}"/>
              </a:ext>
            </a:extLst>
          </p:cNvPr>
          <p:cNvSpPr/>
          <p:nvPr/>
        </p:nvSpPr>
        <p:spPr>
          <a:xfrm>
            <a:off x="7255680" y="3108221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C31C770-E44D-4AC5-95B9-AF7440C6CF58}"/>
              </a:ext>
            </a:extLst>
          </p:cNvPr>
          <p:cNvSpPr/>
          <p:nvPr/>
        </p:nvSpPr>
        <p:spPr>
          <a:xfrm>
            <a:off x="7437493" y="3100359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9F324BA-B0E5-4157-8A07-3B7948532A89}"/>
              </a:ext>
            </a:extLst>
          </p:cNvPr>
          <p:cNvSpPr/>
          <p:nvPr/>
        </p:nvSpPr>
        <p:spPr>
          <a:xfrm>
            <a:off x="7408080" y="3260621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4E4233-63C2-4713-B13C-F405EE60C726}"/>
              </a:ext>
            </a:extLst>
          </p:cNvPr>
          <p:cNvSpPr/>
          <p:nvPr/>
        </p:nvSpPr>
        <p:spPr>
          <a:xfrm>
            <a:off x="7645561" y="3135284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928AC87-7358-40BF-A30E-F79D56C3A401}"/>
              </a:ext>
            </a:extLst>
          </p:cNvPr>
          <p:cNvSpPr/>
          <p:nvPr/>
        </p:nvSpPr>
        <p:spPr>
          <a:xfrm>
            <a:off x="7505183" y="2876214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8195310-A409-41C7-AFDF-73F879DB2B5D}"/>
              </a:ext>
            </a:extLst>
          </p:cNvPr>
          <p:cNvSpPr/>
          <p:nvPr/>
        </p:nvSpPr>
        <p:spPr>
          <a:xfrm>
            <a:off x="7235783" y="2943869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A8EC92ED-6EE5-4378-A566-2ED2F2838F91}"/>
              </a:ext>
            </a:extLst>
          </p:cNvPr>
          <p:cNvSpPr/>
          <p:nvPr/>
        </p:nvSpPr>
        <p:spPr>
          <a:xfrm>
            <a:off x="7377947" y="2926715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9AC5548-6DBE-44E8-BFB6-D027C48C7853}"/>
              </a:ext>
            </a:extLst>
          </p:cNvPr>
          <p:cNvSpPr/>
          <p:nvPr/>
        </p:nvSpPr>
        <p:spPr>
          <a:xfrm>
            <a:off x="7079616" y="3248133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83DC09E-2880-4DC2-93D9-9727921ED9B9}"/>
              </a:ext>
            </a:extLst>
          </p:cNvPr>
          <p:cNvSpPr/>
          <p:nvPr/>
        </p:nvSpPr>
        <p:spPr>
          <a:xfrm>
            <a:off x="7611143" y="3273350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15E7267-6A9F-45B0-A782-9C758217EB98}"/>
              </a:ext>
            </a:extLst>
          </p:cNvPr>
          <p:cNvSpPr/>
          <p:nvPr/>
        </p:nvSpPr>
        <p:spPr>
          <a:xfrm>
            <a:off x="7036944" y="3053746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FF49719-652E-4CCD-B943-0D46BD471B37}"/>
              </a:ext>
            </a:extLst>
          </p:cNvPr>
          <p:cNvSpPr/>
          <p:nvPr/>
        </p:nvSpPr>
        <p:spPr>
          <a:xfrm>
            <a:off x="7224458" y="2780313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F34AE18-18D6-4F14-8D24-09083DF7C45A}"/>
              </a:ext>
            </a:extLst>
          </p:cNvPr>
          <p:cNvSpPr/>
          <p:nvPr/>
        </p:nvSpPr>
        <p:spPr>
          <a:xfrm>
            <a:off x="7034616" y="2889047"/>
            <a:ext cx="90000" cy="9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40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D0FC2F-DC4D-487A-A152-156C76C7CB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Measure </a:t>
            </a:r>
            <a:r>
              <a:rPr lang="en-GB" b="1" dirty="0"/>
              <a:t>how long particles survive </a:t>
            </a:r>
            <a:r>
              <a:rPr lang="en-GB" dirty="0"/>
              <a:t>in ring</a:t>
            </a:r>
          </a:p>
          <a:p>
            <a:pPr lvl="1"/>
            <a:r>
              <a:rPr lang="en-GB" dirty="0"/>
              <a:t>Describes </a:t>
            </a:r>
            <a:r>
              <a:rPr lang="en-GB" b="1" dirty="0"/>
              <a:t>intensity</a:t>
            </a:r>
            <a:r>
              <a:rPr lang="en-GB" dirty="0"/>
              <a:t> that can be sustained</a:t>
            </a:r>
          </a:p>
          <a:p>
            <a:pPr lvl="1"/>
            <a:r>
              <a:rPr lang="en-GB" dirty="0"/>
              <a:t>Required for </a:t>
            </a:r>
            <a:r>
              <a:rPr lang="en-GB" b="1" dirty="0"/>
              <a:t>top-up</a:t>
            </a:r>
            <a:r>
              <a:rPr lang="en-GB" dirty="0"/>
              <a:t> schemes and </a:t>
            </a:r>
            <a:r>
              <a:rPr lang="en-GB" b="1" dirty="0"/>
              <a:t>current variance</a:t>
            </a:r>
          </a:p>
          <a:p>
            <a:r>
              <a:rPr lang="en-GB" dirty="0"/>
              <a:t>Computed by </a:t>
            </a:r>
            <a:r>
              <a:rPr lang="en-GB" b="1" dirty="0"/>
              <a:t>tracking particles </a:t>
            </a:r>
          </a:p>
          <a:p>
            <a:pPr lvl="1"/>
            <a:r>
              <a:rPr lang="en-GB" dirty="0"/>
              <a:t>Starting at equilibrium distributions</a:t>
            </a:r>
          </a:p>
          <a:p>
            <a:pPr lvl="1"/>
            <a:r>
              <a:rPr lang="en-GB" dirty="0"/>
              <a:t>Recording </a:t>
            </a:r>
            <a:r>
              <a:rPr lang="en-GB" b="1" dirty="0"/>
              <a:t>loss rates</a:t>
            </a:r>
          </a:p>
          <a:p>
            <a:pPr lvl="2"/>
            <a:r>
              <a:rPr lang="en-GB" b="1" dirty="0"/>
              <a:t>Due to perturbations</a:t>
            </a:r>
            <a:r>
              <a:rPr lang="en-GB" dirty="0"/>
              <a:t> of particles (e.g. radiating large quanta) out of stable region</a:t>
            </a:r>
          </a:p>
          <a:p>
            <a:pPr lvl="1"/>
            <a:r>
              <a:rPr lang="en-GB" dirty="0"/>
              <a:t>Relatively </a:t>
            </a:r>
            <a:r>
              <a:rPr lang="en-GB" b="1" dirty="0"/>
              <a:t>rare events </a:t>
            </a:r>
            <a:r>
              <a:rPr lang="en-GB" dirty="0"/>
              <a:t>– requires </a:t>
            </a:r>
            <a:r>
              <a:rPr lang="en-GB" b="1" dirty="0"/>
              <a:t>high statistics</a:t>
            </a:r>
          </a:p>
          <a:p>
            <a:pPr lvl="2"/>
            <a:r>
              <a:rPr lang="en-GB" dirty="0"/>
              <a:t>Typically </a:t>
            </a:r>
            <a:r>
              <a:rPr lang="en-GB" b="1" dirty="0"/>
              <a:t>20,000 particles</a:t>
            </a:r>
            <a:r>
              <a:rPr lang="en-GB" dirty="0"/>
              <a:t> over </a:t>
            </a:r>
            <a:r>
              <a:rPr lang="en-GB" b="1" dirty="0"/>
              <a:t>100,000 turns</a:t>
            </a:r>
          </a:p>
          <a:p>
            <a:pPr lvl="2"/>
            <a:r>
              <a:rPr lang="en-GB" b="1" dirty="0"/>
              <a:t>Detailed description </a:t>
            </a:r>
            <a:r>
              <a:rPr lang="en-GB" dirty="0"/>
              <a:t>and radiation generation</a:t>
            </a:r>
          </a:p>
          <a:p>
            <a:pPr lvl="2"/>
            <a:r>
              <a:rPr lang="en-GB" dirty="0"/>
              <a:t>Not feasible during optimisation</a:t>
            </a:r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4F1F81-687B-447E-8978-308A1B19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Lifetime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548CF-4DCA-46B4-AEDC-9EA1C577F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28D3E-1312-40A0-AE0A-5A3AFA98E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FF6E6-5239-4692-A921-0BF3FD996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97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822892C-CF17-4CD8-9D2A-4D5C880876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2117665"/>
              </p:ext>
            </p:extLst>
          </p:nvPr>
        </p:nvGraphicFramePr>
        <p:xfrm>
          <a:off x="904875" y="1563688"/>
          <a:ext cx="772636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5454">
                  <a:extLst>
                    <a:ext uri="{9D8B030D-6E8A-4147-A177-3AD203B41FA5}">
                      <a16:colId xmlns:a16="http://schemas.microsoft.com/office/drawing/2014/main" val="3392854183"/>
                    </a:ext>
                  </a:extLst>
                </a:gridCol>
                <a:gridCol w="2575454">
                  <a:extLst>
                    <a:ext uri="{9D8B030D-6E8A-4147-A177-3AD203B41FA5}">
                      <a16:colId xmlns:a16="http://schemas.microsoft.com/office/drawing/2014/main" val="868685789"/>
                    </a:ext>
                  </a:extLst>
                </a:gridCol>
                <a:gridCol w="2575454">
                  <a:extLst>
                    <a:ext uri="{9D8B030D-6E8A-4147-A177-3AD203B41FA5}">
                      <a16:colId xmlns:a16="http://schemas.microsoft.com/office/drawing/2014/main" val="242137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Particles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Turns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045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052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Emittance – Matrix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81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Dynamic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59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Emittance – Tracking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559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Damped Dynamic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316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Momentum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10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792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Lifetime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~20k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43252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19AC41CB-F280-4824-B3FE-2B9E58DC9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6E101-3FDF-480A-86BA-035700D11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7C2EF6-51D0-466B-8A10-85481F86C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2187E-2320-4490-83CF-947EABC58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325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EC1D893-EEBF-4E4F-9984-95A78A337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Lattices with Errors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5AF63B-A9F4-489E-B959-009C8E3F9A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66A4FF-A39D-422A-A46F-619802A95E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20894-AE22-44C3-A5EA-0CC251A781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6223F-E28D-4ED7-9AF7-D1AD61FD80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C6917-149A-412D-8617-F2CE5B5A1C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050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F317887-C81D-4A41-9AE7-8EF540451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Simulations with global </a:t>
            </a:r>
            <a:r>
              <a:rPr lang="en-GB" b="1" dirty="0"/>
              <a:t>lattice errors</a:t>
            </a:r>
          </a:p>
          <a:p>
            <a:pPr lvl="1"/>
            <a:r>
              <a:rPr lang="en-GB" dirty="0"/>
              <a:t>Opportunity to introduce </a:t>
            </a:r>
            <a:r>
              <a:rPr lang="en-GB" b="1" dirty="0"/>
              <a:t>one type of error </a:t>
            </a:r>
            <a:r>
              <a:rPr lang="en-GB" dirty="0"/>
              <a:t>at a time </a:t>
            </a:r>
          </a:p>
          <a:p>
            <a:pPr lvl="2"/>
            <a:r>
              <a:rPr lang="en-GB" b="1" dirty="0"/>
              <a:t>Understand</a:t>
            </a:r>
            <a:r>
              <a:rPr lang="en-GB" dirty="0"/>
              <a:t> individual </a:t>
            </a:r>
            <a:r>
              <a:rPr lang="en-GB" b="1" dirty="0"/>
              <a:t>interplay</a:t>
            </a:r>
            <a:r>
              <a:rPr lang="en-GB" dirty="0"/>
              <a:t> with beam-beam effects</a:t>
            </a:r>
          </a:p>
          <a:p>
            <a:pPr lvl="1"/>
            <a:r>
              <a:rPr lang="en-GB" b="1" dirty="0"/>
              <a:t>Develop</a:t>
            </a:r>
            <a:r>
              <a:rPr lang="en-GB" dirty="0"/>
              <a:t> and </a:t>
            </a:r>
            <a:r>
              <a:rPr lang="en-GB" b="1" dirty="0"/>
              <a:t>test</a:t>
            </a:r>
            <a:r>
              <a:rPr lang="en-GB" dirty="0"/>
              <a:t> methods of lattice </a:t>
            </a:r>
            <a:r>
              <a:rPr lang="en-GB" b="1" dirty="0"/>
              <a:t>setup</a:t>
            </a:r>
            <a:r>
              <a:rPr lang="en-GB" dirty="0"/>
              <a:t> and performance </a:t>
            </a:r>
            <a:r>
              <a:rPr lang="en-GB" b="1" dirty="0"/>
              <a:t>indicators</a:t>
            </a:r>
            <a:r>
              <a:rPr lang="en-GB" dirty="0"/>
              <a:t> simulations</a:t>
            </a:r>
          </a:p>
          <a:p>
            <a:pPr lvl="2"/>
            <a:r>
              <a:rPr lang="en-GB" dirty="0"/>
              <a:t>Provide input to understand </a:t>
            </a:r>
            <a:r>
              <a:rPr lang="en-GB" b="1" dirty="0"/>
              <a:t>correlation between indicators</a:t>
            </a:r>
          </a:p>
          <a:p>
            <a:pPr lvl="1"/>
            <a:r>
              <a:rPr lang="en-GB" dirty="0"/>
              <a:t>Limited input</a:t>
            </a:r>
            <a:r>
              <a:rPr lang="en-GB" b="1" dirty="0"/>
              <a:t> </a:t>
            </a:r>
            <a:r>
              <a:rPr lang="en-GB" dirty="0"/>
              <a:t>on</a:t>
            </a:r>
            <a:r>
              <a:rPr lang="en-GB" b="1" dirty="0"/>
              <a:t> targets </a:t>
            </a:r>
            <a:r>
              <a:rPr lang="en-GB" dirty="0"/>
              <a:t>for</a:t>
            </a:r>
            <a:r>
              <a:rPr lang="en-GB" b="1" dirty="0"/>
              <a:t> residual error </a:t>
            </a:r>
            <a:r>
              <a:rPr lang="en-GB" dirty="0"/>
              <a:t>after correction</a:t>
            </a:r>
          </a:p>
          <a:p>
            <a:pPr lvl="2"/>
            <a:r>
              <a:rPr lang="en-GB" dirty="0"/>
              <a:t>Realistic corrections will include IP tuning</a:t>
            </a:r>
          </a:p>
          <a:p>
            <a:r>
              <a:rPr lang="en-GB" dirty="0"/>
              <a:t>Simulated </a:t>
            </a:r>
            <a:r>
              <a:rPr lang="en-GB" b="1" dirty="0"/>
              <a:t>various types </a:t>
            </a:r>
            <a:r>
              <a:rPr lang="en-GB" dirty="0"/>
              <a:t>of errors</a:t>
            </a:r>
          </a:p>
          <a:p>
            <a:pPr lvl="1"/>
            <a:r>
              <a:rPr lang="en-GB" b="1" dirty="0"/>
              <a:t>Misalignment</a:t>
            </a:r>
            <a:r>
              <a:rPr lang="en-GB" dirty="0"/>
              <a:t> errors</a:t>
            </a:r>
          </a:p>
          <a:p>
            <a:pPr lvl="2"/>
            <a:r>
              <a:rPr lang="en-GB" dirty="0"/>
              <a:t>Quadrupoles and </a:t>
            </a:r>
            <a:r>
              <a:rPr lang="en-GB" b="1" dirty="0" err="1"/>
              <a:t>Sextupoles</a:t>
            </a:r>
            <a:endParaRPr lang="en-GB" b="1" dirty="0"/>
          </a:p>
          <a:p>
            <a:pPr lvl="1"/>
            <a:r>
              <a:rPr lang="en-GB" b="1" dirty="0"/>
              <a:t>Multipole</a:t>
            </a:r>
            <a:r>
              <a:rPr lang="en-GB" dirty="0"/>
              <a:t> errors</a:t>
            </a:r>
          </a:p>
          <a:p>
            <a:r>
              <a:rPr lang="en-GB" dirty="0"/>
              <a:t>Simulation of a </a:t>
            </a:r>
            <a:r>
              <a:rPr lang="en-GB" b="1" dirty="0"/>
              <a:t>broad range of indicators</a:t>
            </a:r>
          </a:p>
          <a:p>
            <a:r>
              <a:rPr lang="en-GB" dirty="0"/>
              <a:t>Simulations with K. </a:t>
            </a:r>
            <a:r>
              <a:rPr lang="en-GB" dirty="0" err="1"/>
              <a:t>Oide’s</a:t>
            </a:r>
            <a:r>
              <a:rPr lang="en-GB" dirty="0"/>
              <a:t> lattice – </a:t>
            </a:r>
            <a:r>
              <a:rPr lang="en-GB" b="1" dirty="0"/>
              <a:t>can be extended </a:t>
            </a:r>
            <a:r>
              <a:rPr lang="en-GB" dirty="0"/>
              <a:t>to other lattices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20A4EBB-88D1-453A-83D1-1D166820B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214FF0-244B-4E8E-BE7A-AB4961A8B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309D4-1952-41C0-83AA-CF441634B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433953-F6D2-4BB9-9EC1-EC8058A5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224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29321-6641-4B58-8066-46B1047A6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Representative example </a:t>
            </a:r>
            <a:r>
              <a:rPr lang="en-GB" dirty="0"/>
              <a:t>of studies</a:t>
            </a:r>
          </a:p>
          <a:p>
            <a:pPr lvl="1"/>
            <a:r>
              <a:rPr lang="en-GB" dirty="0"/>
              <a:t>Full lattice description</a:t>
            </a:r>
          </a:p>
          <a:p>
            <a:pPr lvl="2"/>
            <a:r>
              <a:rPr lang="en-GB" b="1" dirty="0"/>
              <a:t>Element-by-element </a:t>
            </a:r>
            <a:r>
              <a:rPr lang="en-GB" dirty="0"/>
              <a:t>tracking</a:t>
            </a:r>
          </a:p>
          <a:p>
            <a:pPr lvl="2"/>
            <a:r>
              <a:rPr lang="en-GB" b="1" dirty="0"/>
              <a:t>Synchrotron radiation </a:t>
            </a:r>
            <a:r>
              <a:rPr lang="en-GB" dirty="0"/>
              <a:t>(average and quantum)</a:t>
            </a:r>
          </a:p>
          <a:p>
            <a:pPr lvl="2"/>
            <a:r>
              <a:rPr lang="en-GB" dirty="0"/>
              <a:t>Vertically misaligned </a:t>
            </a:r>
            <a:r>
              <a:rPr lang="en-GB" b="1" dirty="0" err="1"/>
              <a:t>sextupoles</a:t>
            </a:r>
            <a:endParaRPr lang="en-GB" b="1" dirty="0"/>
          </a:p>
          <a:p>
            <a:pPr lvl="1"/>
            <a:r>
              <a:rPr lang="en-GB" b="1" dirty="0"/>
              <a:t>Beam-beam</a:t>
            </a:r>
            <a:r>
              <a:rPr lang="en-GB" dirty="0"/>
              <a:t> effects</a:t>
            </a:r>
          </a:p>
          <a:p>
            <a:pPr lvl="2"/>
            <a:r>
              <a:rPr lang="en-GB" b="1" dirty="0"/>
              <a:t>Weak-Strong</a:t>
            </a:r>
          </a:p>
          <a:p>
            <a:pPr lvl="2"/>
            <a:r>
              <a:rPr lang="en-GB" b="1" dirty="0" err="1"/>
              <a:t>Beamstrahlung</a:t>
            </a:r>
            <a:r>
              <a:rPr lang="en-GB" dirty="0"/>
              <a:t> (average and quantum)</a:t>
            </a:r>
          </a:p>
          <a:p>
            <a:r>
              <a:rPr lang="en-GB" dirty="0"/>
              <a:t>Determining multiple indicators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0A89EFA-66B3-47DB-ABDA-AA157C7C2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Study: Sextupole Misalignments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86FEA-CB30-44F9-A7C8-003B8812D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F4A2A-C6C4-4A1E-8D08-340F9E2B8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0CB78-3EE7-428B-BED4-F99F80F2B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5029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78FD2AE-9953-4B36-8914-1A76C7DAEA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Load clean lattice without radiation</a:t>
                </a:r>
              </a:p>
              <a:p>
                <a:r>
                  <a:rPr lang="en-GB" dirty="0"/>
                  <a:t>Apply </a:t>
                </a:r>
                <a:r>
                  <a:rPr lang="en-GB" b="1" dirty="0"/>
                  <a:t>errors</a:t>
                </a:r>
              </a:p>
              <a:p>
                <a:pPr lvl="1"/>
                <a:r>
                  <a:rPr lang="en-GB" b="1" dirty="0"/>
                  <a:t>Vertical</a:t>
                </a:r>
                <a:r>
                  <a:rPr lang="en-GB" dirty="0"/>
                  <a:t> misalignments of </a:t>
                </a:r>
                <a:r>
                  <a:rPr lang="en-GB" dirty="0" err="1"/>
                  <a:t>sextupoles</a:t>
                </a:r>
                <a:endParaRPr lang="en-GB" dirty="0"/>
              </a:p>
              <a:p>
                <a:pPr lvl="2"/>
                <a:r>
                  <a:rPr lang="en-GB" b="1" dirty="0"/>
                  <a:t>Truncated gaussian </a:t>
                </a:r>
                <a:r>
                  <a:rPr lang="en-GB" dirty="0"/>
                  <a:t>at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2.5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dirty="0"/>
              </a:p>
              <a:p>
                <a:pPr lvl="2"/>
                <a:r>
                  <a:rPr lang="en-GB" dirty="0"/>
                  <a:t>Multiple error </a:t>
                </a:r>
                <a:r>
                  <a:rPr lang="en-GB" b="1" dirty="0"/>
                  <a:t>seeds</a:t>
                </a:r>
              </a:p>
              <a:p>
                <a:pPr lvl="2"/>
                <a:r>
                  <a:rPr lang="en-GB" dirty="0"/>
                  <a:t>Various error </a:t>
                </a:r>
                <a:r>
                  <a:rPr lang="en-GB" b="1" dirty="0"/>
                  <a:t>magnitudes</a:t>
                </a:r>
              </a:p>
              <a:p>
                <a:r>
                  <a:rPr lang="en-GB" dirty="0"/>
                  <a:t>Perform simple </a:t>
                </a:r>
                <a:r>
                  <a:rPr lang="en-GB" b="1" dirty="0"/>
                  <a:t>global tune correction </a:t>
                </a:r>
                <a:r>
                  <a:rPr lang="en-GB" dirty="0"/>
                  <a:t>with arcs</a:t>
                </a:r>
              </a:p>
              <a:p>
                <a:r>
                  <a:rPr lang="en-GB" dirty="0"/>
                  <a:t>Turn on </a:t>
                </a:r>
                <a:r>
                  <a:rPr lang="en-GB" b="1" dirty="0"/>
                  <a:t>radiation</a:t>
                </a:r>
                <a:r>
                  <a:rPr lang="en-GB" dirty="0"/>
                  <a:t> and compensate for energy loss</a:t>
                </a:r>
              </a:p>
              <a:p>
                <a:r>
                  <a:rPr lang="en-GB" dirty="0"/>
                  <a:t>Compute unperturbed (without beam-beam) </a:t>
                </a:r>
                <a:r>
                  <a:rPr lang="en-GB" b="1" dirty="0"/>
                  <a:t>beam distribution</a:t>
                </a:r>
              </a:p>
              <a:p>
                <a:r>
                  <a:rPr lang="en-GB" dirty="0"/>
                  <a:t>Install weak strong </a:t>
                </a:r>
                <a:r>
                  <a:rPr lang="en-GB" b="1" dirty="0"/>
                  <a:t>beam-beam element</a:t>
                </a:r>
              </a:p>
              <a:p>
                <a:r>
                  <a:rPr lang="en-GB" dirty="0"/>
                  <a:t>Perform </a:t>
                </a:r>
                <a:r>
                  <a:rPr lang="en-GB" b="1" dirty="0"/>
                  <a:t>tracking</a:t>
                </a:r>
                <a:r>
                  <a:rPr lang="en-GB" dirty="0"/>
                  <a:t> study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78FD2AE-9953-4B36-8914-1A76C7DAEA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ED183B8-C345-479D-BB08-5A8E99057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Sextupole Errors – Lattice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DEB57-D16D-4473-A0A3-5B4F0AB3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0FF73-D420-442C-B0BD-B4A11E52C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9FC6B-7DF2-4EF5-B79C-F06C14DFC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972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3ED433-427C-454D-B0B6-6A9BA6AE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Sextupole Errors – Dynamic Aperture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C72D9-9958-4424-9DEB-5B08A13ADC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E91EA-6F4F-4A41-94CC-6D94AA9594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3C86-E3EC-4253-B0C1-D347C8C4F8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3A3AA6-B306-4729-B164-363BDCC83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492" y="1408176"/>
            <a:ext cx="4158507" cy="2227268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F415E17-2B81-436E-9F65-8F259DE28DBE}"/>
              </a:ext>
            </a:extLst>
          </p:cNvPr>
          <p:cNvSpPr txBox="1">
            <a:spLocks/>
          </p:cNvSpPr>
          <p:nvPr/>
        </p:nvSpPr>
        <p:spPr>
          <a:xfrm>
            <a:off x="841249" y="1563688"/>
            <a:ext cx="4234752" cy="2465768"/>
          </a:xfrm>
          <a:prstGeom prst="rect">
            <a:avLst/>
          </a:prstGeom>
        </p:spPr>
        <p:txBody>
          <a:bodyPr vert="horz" lIns="18000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Dynamic aperture</a:t>
            </a:r>
            <a:r>
              <a:rPr lang="en-GB" dirty="0"/>
              <a:t> vs RMS error size</a:t>
            </a:r>
          </a:p>
          <a:p>
            <a:pPr lvl="1"/>
            <a:r>
              <a:rPr lang="en-GB" dirty="0"/>
              <a:t>Using largest </a:t>
            </a:r>
            <a:r>
              <a:rPr lang="en-GB" b="1" dirty="0"/>
              <a:t>ellipse method</a:t>
            </a:r>
          </a:p>
          <a:p>
            <a:pPr lvl="1"/>
            <a:r>
              <a:rPr lang="en-GB" dirty="0"/>
              <a:t>Work out average and spread over </a:t>
            </a:r>
            <a:r>
              <a:rPr lang="en-GB" b="1" dirty="0"/>
              <a:t>20 seeds</a:t>
            </a:r>
          </a:p>
          <a:p>
            <a:pPr lvl="1"/>
            <a:r>
              <a:rPr lang="en-GB" dirty="0"/>
              <a:t>With and without </a:t>
            </a:r>
            <a:r>
              <a:rPr lang="en-GB" b="1" dirty="0"/>
              <a:t>beam-beam</a:t>
            </a:r>
            <a:r>
              <a:rPr lang="en-GB" dirty="0"/>
              <a:t> (including average </a:t>
            </a:r>
            <a:r>
              <a:rPr lang="en-GB" dirty="0" err="1"/>
              <a:t>beamstrahlung</a:t>
            </a:r>
            <a:r>
              <a:rPr lang="en-GB" dirty="0"/>
              <a:t>)</a:t>
            </a:r>
          </a:p>
          <a:p>
            <a:r>
              <a:rPr lang="en-GB" dirty="0"/>
              <a:t>Clearly observe </a:t>
            </a:r>
            <a:r>
              <a:rPr lang="en-GB" b="1" dirty="0"/>
              <a:t>impact of beam-beam </a:t>
            </a:r>
            <a:r>
              <a:rPr lang="en-GB" dirty="0"/>
              <a:t>effect</a:t>
            </a:r>
          </a:p>
          <a:p>
            <a:pPr lvl="1"/>
            <a:r>
              <a:rPr lang="en-GB" dirty="0"/>
              <a:t>Reduces dynamic aperture </a:t>
            </a:r>
            <a:r>
              <a:rPr lang="en-GB" b="1" dirty="0"/>
              <a:t>significantly when errors have an impact</a:t>
            </a:r>
          </a:p>
          <a:p>
            <a:pPr lvl="2"/>
            <a:r>
              <a:rPr lang="en-GB" dirty="0"/>
              <a:t>Low impact at large amplitudes</a:t>
            </a:r>
          </a:p>
        </p:txBody>
      </p:sp>
    </p:spTree>
    <p:extLst>
      <p:ext uri="{BB962C8B-B14F-4D97-AF65-F5344CB8AC3E}">
        <p14:creationId xmlns:p14="http://schemas.microsoft.com/office/powerpoint/2010/main" val="228633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3ED433-427C-454D-B0B6-6A9BA6AE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Sextupole Errors – Dynamic Aperture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C72D9-9958-4424-9DEB-5B08A13ADC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E91EA-6F4F-4A41-94CC-6D94AA9594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3C86-E3EC-4253-B0C1-D347C8C4F8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3A3AA6-B306-4729-B164-363BDCC83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492" y="1408176"/>
            <a:ext cx="4158507" cy="222726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18A96D3-BC05-43F9-997A-354A73EA70B0}"/>
              </a:ext>
            </a:extLst>
          </p:cNvPr>
          <p:cNvSpPr/>
          <p:nvPr/>
        </p:nvSpPr>
        <p:spPr>
          <a:xfrm>
            <a:off x="7821168" y="1547340"/>
            <a:ext cx="213360" cy="1420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294FDC-0923-4A69-811F-F0B4B7442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9523" y="2885976"/>
            <a:ext cx="3004629" cy="22272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Content Placeholder 1">
                <a:extLst>
                  <a:ext uri="{FF2B5EF4-FFF2-40B4-BE49-F238E27FC236}">
                    <a16:creationId xmlns:a16="http://schemas.microsoft.com/office/drawing/2014/main" id="{1FFF90C4-2246-4D23-B91E-4FAA98CBC7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1249" y="1563688"/>
                <a:ext cx="4234752" cy="3386772"/>
              </a:xfrm>
              <a:prstGeom prst="rect">
                <a:avLst/>
              </a:prstGeom>
            </p:spPr>
            <p:txBody>
              <a:bodyPr vert="horz" lIns="180000" tIns="45720" rIns="91440" bIns="45720" rtlCol="0">
                <a:normAutofit fontScale="92500" lnSpcReduction="20000"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Clr>
                    <a:schemeClr val="accent1"/>
                  </a:buClr>
                  <a:buSzPct val="90000"/>
                  <a:buFont typeface="Wingdings" pitchFamily="2" charset="2"/>
                  <a:buChar char="§"/>
                  <a:defRPr sz="1800" b="0" i="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Clr>
                    <a:schemeClr val="accent1"/>
                  </a:buClr>
                  <a:buSzPct val="100000"/>
                  <a:buFont typeface="Arial" panose="020B0604020202020204" pitchFamily="34" charset="0"/>
                  <a:buChar char="•"/>
                  <a:defRPr sz="1600" b="0" i="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SzPct val="90000"/>
                  <a:buFont typeface="Wingdings" pitchFamily="2" charset="2"/>
                  <a:buChar char="§"/>
                  <a:defRPr sz="1500" b="0" i="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1" dirty="0"/>
                  <a:t>Dynamic aperture</a:t>
                </a:r>
                <a:r>
                  <a:rPr lang="en-GB" dirty="0"/>
                  <a:t> vs RMS error size</a:t>
                </a:r>
              </a:p>
              <a:p>
                <a:pPr lvl="1"/>
                <a:r>
                  <a:rPr lang="en-GB" dirty="0"/>
                  <a:t>Using largest </a:t>
                </a:r>
                <a:r>
                  <a:rPr lang="en-GB" b="1" dirty="0"/>
                  <a:t>ellipse method</a:t>
                </a:r>
              </a:p>
              <a:p>
                <a:pPr lvl="1"/>
                <a:r>
                  <a:rPr lang="en-GB" dirty="0"/>
                  <a:t>Work out average and spread over </a:t>
                </a:r>
                <a:r>
                  <a:rPr lang="en-GB" b="1" dirty="0"/>
                  <a:t>20 seeds</a:t>
                </a:r>
              </a:p>
              <a:p>
                <a:pPr lvl="1"/>
                <a:r>
                  <a:rPr lang="en-GB" dirty="0"/>
                  <a:t>With and without </a:t>
                </a:r>
                <a:r>
                  <a:rPr lang="en-GB" b="1" dirty="0"/>
                  <a:t>beam-beam</a:t>
                </a:r>
                <a:r>
                  <a:rPr lang="en-GB" dirty="0"/>
                  <a:t> (including average </a:t>
                </a:r>
                <a:r>
                  <a:rPr lang="en-GB" dirty="0" err="1"/>
                  <a:t>beamstrahlung</a:t>
                </a:r>
                <a:r>
                  <a:rPr lang="en-GB" dirty="0"/>
                  <a:t>)</a:t>
                </a:r>
              </a:p>
              <a:p>
                <a:r>
                  <a:rPr lang="en-GB" dirty="0"/>
                  <a:t>Clearly observe </a:t>
                </a:r>
                <a:r>
                  <a:rPr lang="en-GB" b="1" dirty="0"/>
                  <a:t>impact of beam-beam </a:t>
                </a:r>
                <a:r>
                  <a:rPr lang="en-GB" dirty="0"/>
                  <a:t>effect</a:t>
                </a:r>
              </a:p>
              <a:p>
                <a:pPr lvl="1"/>
                <a:r>
                  <a:rPr lang="en-GB" dirty="0"/>
                  <a:t>Reduces dynamic aperture </a:t>
                </a:r>
                <a:r>
                  <a:rPr lang="en-GB" b="1" dirty="0"/>
                  <a:t>significantly when errors have an impact</a:t>
                </a:r>
              </a:p>
              <a:p>
                <a:pPr lvl="2"/>
                <a:r>
                  <a:rPr lang="en-GB" dirty="0"/>
                  <a:t>Low impact at large amplitudes</a:t>
                </a:r>
              </a:p>
              <a:p>
                <a:r>
                  <a:rPr lang="en-GB" dirty="0"/>
                  <a:t>Observe </a:t>
                </a:r>
                <a:r>
                  <a:rPr lang="en-GB" b="1" dirty="0"/>
                  <a:t>seed-by-seed behaviour </a:t>
                </a:r>
                <a:r>
                  <a:rPr lang="en-GB" dirty="0"/>
                  <a:t>for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GB" dirty="0"/>
                  <a:t>m errors</a:t>
                </a:r>
              </a:p>
              <a:p>
                <a:pPr lvl="1"/>
                <a:r>
                  <a:rPr lang="en-GB" dirty="0"/>
                  <a:t>Impact of </a:t>
                </a:r>
                <a:r>
                  <a:rPr lang="en-GB" b="1" dirty="0"/>
                  <a:t>beam-beam varies greatly</a:t>
                </a:r>
              </a:p>
              <a:p>
                <a:pPr lvl="1"/>
                <a:r>
                  <a:rPr lang="en-GB" dirty="0"/>
                  <a:t>Goal to correlate with other observables (e.g.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>
          <p:sp>
            <p:nvSpPr>
              <p:cNvPr id="13" name="Content Placeholder 1">
                <a:extLst>
                  <a:ext uri="{FF2B5EF4-FFF2-40B4-BE49-F238E27FC236}">
                    <a16:creationId xmlns:a16="http://schemas.microsoft.com/office/drawing/2014/main" id="{1FFF90C4-2246-4D23-B91E-4FAA98CBC7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49" y="1563688"/>
                <a:ext cx="4234752" cy="3386772"/>
              </a:xfrm>
              <a:prstGeom prst="rect">
                <a:avLst/>
              </a:prstGeom>
              <a:blipFill>
                <a:blip r:embed="rId4"/>
                <a:stretch>
                  <a:fillRect t="-2883" r="-21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986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19CA369-AC8B-4E4C-B179-02EDAA692E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Unprecedented challenges pushing the frontier of </a:t>
                </a:r>
                <a:r>
                  <a:rPr lang="en-GB" b="1" dirty="0"/>
                  <a:t>energy</a:t>
                </a:r>
                <a:r>
                  <a:rPr lang="en-GB" dirty="0"/>
                  <a:t> and </a:t>
                </a:r>
                <a:r>
                  <a:rPr lang="en-GB" b="1" dirty="0"/>
                  <a:t>luminosity</a:t>
                </a:r>
              </a:p>
              <a:p>
                <a:pPr lvl="1"/>
                <a:r>
                  <a:rPr lang="en-GB" dirty="0"/>
                  <a:t>Beam energy up to </a:t>
                </a:r>
                <a:r>
                  <a:rPr lang="en-GB" b="1" dirty="0"/>
                  <a:t>182.5 GeV</a:t>
                </a:r>
              </a:p>
              <a:p>
                <a:pPr lvl="1"/>
                <a:r>
                  <a:rPr lang="en-GB" dirty="0"/>
                  <a:t>Luminosity up to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𝟐𝟑𝟎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𝟑𝟒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𝐜𝐦</m:t>
                        </m:r>
                      </m:e>
                      <m:sup>
                        <m:r>
                          <a:rPr lang="en-GB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0" smtClean="0">
                        <a:latin typeface="Cambria Math" panose="02040503050406030204" pitchFamily="18" charset="0"/>
                      </a:rPr>
                      <m:t>𝐬</m:t>
                    </m:r>
                  </m:oMath>
                </a14:m>
                <a:endParaRPr lang="en-GB" b="1" dirty="0"/>
              </a:p>
              <a:p>
                <a:r>
                  <a:rPr lang="en-GB" dirty="0"/>
                  <a:t>Additional targets</a:t>
                </a:r>
              </a:p>
              <a:p>
                <a:pPr lvl="1"/>
                <a:r>
                  <a:rPr lang="en-GB" dirty="0"/>
                  <a:t>Beam </a:t>
                </a:r>
                <a:r>
                  <a:rPr lang="en-GB" b="1" dirty="0"/>
                  <a:t>size</a:t>
                </a:r>
                <a:r>
                  <a:rPr lang="en-GB" dirty="0"/>
                  <a:t> control – vertical </a:t>
                </a:r>
                <a:r>
                  <a:rPr lang="en-GB" b="1" dirty="0"/>
                  <a:t>emittance</a:t>
                </a:r>
              </a:p>
              <a:p>
                <a:pPr lvl="1"/>
                <a:r>
                  <a:rPr lang="en-GB" b="1" dirty="0"/>
                  <a:t>Optics</a:t>
                </a:r>
                <a:r>
                  <a:rPr lang="en-GB" dirty="0"/>
                  <a:t> control – Global and local in </a:t>
                </a:r>
                <a:r>
                  <a:rPr lang="en-GB" b="1" dirty="0"/>
                  <a:t>IP</a:t>
                </a:r>
              </a:p>
              <a:p>
                <a:pPr lvl="1"/>
                <a:r>
                  <a:rPr lang="en-GB" dirty="0"/>
                  <a:t>Acceptable </a:t>
                </a:r>
                <a:r>
                  <a:rPr lang="en-GB" b="1" dirty="0"/>
                  <a:t>stability</a:t>
                </a:r>
                <a:r>
                  <a:rPr lang="en-GB" dirty="0"/>
                  <a:t> and </a:t>
                </a:r>
                <a:r>
                  <a:rPr lang="en-GB" b="1" dirty="0"/>
                  <a:t>lifetimes</a:t>
                </a:r>
              </a:p>
              <a:p>
                <a:r>
                  <a:rPr lang="en-GB" dirty="0"/>
                  <a:t>Sources of </a:t>
                </a:r>
                <a:r>
                  <a:rPr lang="en-GB" b="1" dirty="0"/>
                  <a:t>perturbations</a:t>
                </a:r>
                <a:r>
                  <a:rPr lang="en-GB" dirty="0"/>
                  <a:t> include</a:t>
                </a:r>
              </a:p>
              <a:p>
                <a:pPr lvl="1"/>
                <a:r>
                  <a:rPr lang="en-GB" b="1" dirty="0"/>
                  <a:t>Magnet</a:t>
                </a:r>
                <a:r>
                  <a:rPr lang="en-GB" dirty="0"/>
                  <a:t>, </a:t>
                </a:r>
                <a:r>
                  <a:rPr lang="en-GB" b="1" dirty="0"/>
                  <a:t>alignment</a:t>
                </a:r>
                <a:r>
                  <a:rPr lang="en-GB" dirty="0"/>
                  <a:t> and measurement </a:t>
                </a:r>
                <a:r>
                  <a:rPr lang="en-GB" b="1" dirty="0"/>
                  <a:t>errors</a:t>
                </a:r>
              </a:p>
              <a:p>
                <a:pPr lvl="1"/>
                <a:r>
                  <a:rPr lang="en-GB" dirty="0"/>
                  <a:t>Strong </a:t>
                </a:r>
                <a:r>
                  <a:rPr lang="en-GB" b="1" dirty="0"/>
                  <a:t>beam-beam</a:t>
                </a:r>
                <a:r>
                  <a:rPr lang="en-GB" dirty="0"/>
                  <a:t> interactions</a:t>
                </a:r>
              </a:p>
              <a:p>
                <a:pPr lvl="1"/>
                <a:r>
                  <a:rPr lang="en-GB" dirty="0"/>
                  <a:t>High </a:t>
                </a:r>
                <a:r>
                  <a:rPr lang="en-GB" b="1" dirty="0"/>
                  <a:t>radiation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E19CA369-AC8B-4E4C-B179-02EDAA692E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703" b="-1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8">
            <a:extLst>
              <a:ext uri="{FF2B5EF4-FFF2-40B4-BE49-F238E27FC236}">
                <a16:creationId xmlns:a16="http://schemas.microsoft.com/office/drawing/2014/main" id="{EC491D70-2FFC-42F6-A538-CFC0B8648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Challenges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C099462-7966-4656-8F09-651EEB3C30F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F0F8D65-70E0-4021-884A-30D982966E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C33132E-5AEF-41B8-A56F-0A5F2A808BA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Picture Placeholder 15">
                <a:extLst>
                  <a:ext uri="{FF2B5EF4-FFF2-40B4-BE49-F238E27FC236}">
                    <a16:creationId xmlns:a16="http://schemas.microsoft.com/office/drawing/2014/main" id="{46A12503-0077-4372-97EA-F12580FD12CB}"/>
                  </a:ext>
                </a:extLst>
              </p:cNvPr>
              <p:cNvGraphicFramePr>
                <a:graphicFrameLocks noGrp="1"/>
              </p:cNvGraphicFramePr>
              <p:nvPr>
                <p:ph type="pic" sz="quarter" idx="13"/>
                <p:extLst>
                  <p:ext uri="{D42A27DB-BD31-4B8C-83A1-F6EECF244321}">
                    <p14:modId xmlns:p14="http://schemas.microsoft.com/office/powerpoint/2010/main" val="1940322614"/>
                  </p:ext>
                </p:extLst>
              </p:nvPr>
            </p:nvGraphicFramePr>
            <p:xfrm>
              <a:off x="5486400" y="1981200"/>
              <a:ext cx="365760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33282">
                      <a:extLst>
                        <a:ext uri="{9D8B030D-6E8A-4147-A177-3AD203B41FA5}">
                          <a16:colId xmlns:a16="http://schemas.microsoft.com/office/drawing/2014/main" val="4080525472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3479203040"/>
                        </a:ext>
                      </a:extLst>
                    </a:gridCol>
                    <a:gridCol w="757518">
                      <a:extLst>
                        <a:ext uri="{9D8B030D-6E8A-4147-A177-3AD203B41FA5}">
                          <a16:colId xmlns:a16="http://schemas.microsoft.com/office/drawing/2014/main" val="37458960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err="1"/>
                            <a:t>tt</a:t>
                          </a:r>
                          <a:endParaRPr lang="en-GB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87615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Energy /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45.6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182.5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58302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Damping Time / turns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1276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5817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Beam Current / mA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16 640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5.4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8110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200" dirty="0"/>
                            <a:t> /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58496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Vertical Emittance /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2.9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8873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Beam-beam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0.133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0.126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557065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Picture Placeholder 15">
                <a:extLst>
                  <a:ext uri="{FF2B5EF4-FFF2-40B4-BE49-F238E27FC236}">
                    <a16:creationId xmlns:a16="http://schemas.microsoft.com/office/drawing/2014/main" id="{46A12503-0077-4372-97EA-F12580FD12CB}"/>
                  </a:ext>
                </a:extLst>
              </p:cNvPr>
              <p:cNvGraphicFramePr>
                <a:graphicFrameLocks noGrp="1"/>
              </p:cNvGraphicFramePr>
              <p:nvPr>
                <p:ph type="pic" sz="quarter" idx="13"/>
                <p:extLst>
                  <p:ext uri="{D42A27DB-BD31-4B8C-83A1-F6EECF244321}">
                    <p14:modId xmlns:p14="http://schemas.microsoft.com/office/powerpoint/2010/main" val="1940322614"/>
                  </p:ext>
                </p:extLst>
              </p:nvPr>
            </p:nvGraphicFramePr>
            <p:xfrm>
              <a:off x="5486400" y="1981200"/>
              <a:ext cx="3657600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833282">
                      <a:extLst>
                        <a:ext uri="{9D8B030D-6E8A-4147-A177-3AD203B41FA5}">
                          <a16:colId xmlns:a16="http://schemas.microsoft.com/office/drawing/2014/main" val="4080525472"/>
                        </a:ext>
                      </a:extLst>
                    </a:gridCol>
                    <a:gridCol w="1066800">
                      <a:extLst>
                        <a:ext uri="{9D8B030D-6E8A-4147-A177-3AD203B41FA5}">
                          <a16:colId xmlns:a16="http://schemas.microsoft.com/office/drawing/2014/main" val="3479203040"/>
                        </a:ext>
                      </a:extLst>
                    </a:gridCol>
                    <a:gridCol w="757518">
                      <a:extLst>
                        <a:ext uri="{9D8B030D-6E8A-4147-A177-3AD203B41FA5}">
                          <a16:colId xmlns:a16="http://schemas.microsoft.com/office/drawing/2014/main" val="374589607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 err="1"/>
                            <a:t>tt</a:t>
                          </a:r>
                          <a:endParaRPr lang="en-GB" sz="1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876154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Energy /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45.6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182.5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658302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Damping Time / turns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1276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05817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Beam Current / mA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16 640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5.4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68110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64" t="-401639" r="-100997" b="-2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0.8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058496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Vertical Emittance / pm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2.9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1887397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64" t="-601639" r="-100997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0.133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dirty="0"/>
                            <a:t>0.126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5557065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6318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D878CA-2281-4C36-882E-7093B31C2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63688"/>
            <a:ext cx="4279111" cy="3386772"/>
          </a:xfrm>
        </p:spPr>
        <p:txBody>
          <a:bodyPr>
            <a:normAutofit/>
          </a:bodyPr>
          <a:lstStyle/>
          <a:p>
            <a:r>
              <a:rPr lang="en-GB" b="1" dirty="0"/>
              <a:t>Momentum acceptance </a:t>
            </a:r>
            <a:r>
              <a:rPr lang="en-GB" dirty="0"/>
              <a:t>vs RMS error size</a:t>
            </a:r>
          </a:p>
          <a:p>
            <a:pPr lvl="1"/>
            <a:r>
              <a:rPr lang="en-GB" b="1" dirty="0"/>
              <a:t>Identical error seeds</a:t>
            </a:r>
            <a:r>
              <a:rPr lang="en-GB" dirty="0"/>
              <a:t> as in other study</a:t>
            </a:r>
          </a:p>
          <a:p>
            <a:pPr lvl="1"/>
            <a:r>
              <a:rPr lang="en-GB" dirty="0"/>
              <a:t>Integrating largest </a:t>
            </a:r>
            <a:r>
              <a:rPr lang="en-GB" b="1" dirty="0"/>
              <a:t>circular amplitude</a:t>
            </a:r>
          </a:p>
          <a:p>
            <a:pPr lvl="1"/>
            <a:r>
              <a:rPr lang="en-GB" dirty="0"/>
              <a:t>With and without </a:t>
            </a:r>
            <a:r>
              <a:rPr lang="en-GB" b="1" dirty="0"/>
              <a:t>beam-beam</a:t>
            </a:r>
            <a:r>
              <a:rPr lang="en-GB" dirty="0"/>
              <a:t> (including average </a:t>
            </a:r>
            <a:r>
              <a:rPr lang="en-GB" dirty="0" err="1"/>
              <a:t>beamstrahlung</a:t>
            </a:r>
            <a:r>
              <a:rPr lang="en-GB" dirty="0"/>
              <a:t>)</a:t>
            </a:r>
          </a:p>
          <a:p>
            <a:r>
              <a:rPr lang="en-GB" dirty="0"/>
              <a:t>Observe </a:t>
            </a:r>
            <a:r>
              <a:rPr lang="en-GB" b="1" dirty="0"/>
              <a:t>impact</a:t>
            </a:r>
            <a:r>
              <a:rPr lang="en-GB" dirty="0"/>
              <a:t> of</a:t>
            </a:r>
            <a:r>
              <a:rPr lang="en-GB" b="1" dirty="0"/>
              <a:t> beam-beam </a:t>
            </a:r>
            <a:r>
              <a:rPr lang="en-GB" dirty="0"/>
              <a:t>effect</a:t>
            </a:r>
          </a:p>
          <a:p>
            <a:pPr lvl="1"/>
            <a:r>
              <a:rPr lang="en-GB" dirty="0"/>
              <a:t>Already at lowest threshold</a:t>
            </a:r>
          </a:p>
          <a:p>
            <a:pPr lvl="1"/>
            <a:r>
              <a:rPr lang="en-GB" b="1" dirty="0"/>
              <a:t>Reduces acceptance </a:t>
            </a:r>
            <a:r>
              <a:rPr lang="en-GB" dirty="0"/>
              <a:t>in all cases</a:t>
            </a:r>
          </a:p>
          <a:p>
            <a:pPr lvl="1"/>
            <a:r>
              <a:rPr lang="en-GB" b="1" dirty="0"/>
              <a:t>Different impact at different seeds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3ED433-427C-454D-B0B6-6A9BA6AE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Sextupole Errors – Momentum Acceptance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C72D9-9958-4424-9DEB-5B08A13ADC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E91EA-6F4F-4A41-94CC-6D94AA9594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3C86-E3EC-4253-B0C1-D347C8C4F8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D37CFA-386C-45D9-B95B-EF8C4BB75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3986" y="1728000"/>
            <a:ext cx="3960013" cy="305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27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D878CA-2281-4C36-882E-7093B31C2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Track and observe particles in lattice with beam-beam and sextupole errors</a:t>
            </a:r>
          </a:p>
          <a:p>
            <a:pPr lvl="1"/>
            <a:r>
              <a:rPr lang="en-GB" b="1" dirty="0"/>
              <a:t>Same error seeds </a:t>
            </a:r>
            <a:r>
              <a:rPr lang="en-GB" dirty="0"/>
              <a:t>and setup as previous studies</a:t>
            </a:r>
          </a:p>
          <a:p>
            <a:pPr lvl="1"/>
            <a:r>
              <a:rPr lang="en-GB" dirty="0"/>
              <a:t>Initially matched to unperturbed conditions</a:t>
            </a:r>
          </a:p>
          <a:p>
            <a:pPr lvl="1"/>
            <a:r>
              <a:rPr lang="en-GB" dirty="0"/>
              <a:t>Tracked until </a:t>
            </a:r>
            <a:r>
              <a:rPr lang="en-GB" b="1" dirty="0"/>
              <a:t>new equilibrium </a:t>
            </a:r>
            <a:r>
              <a:rPr lang="en-GB" dirty="0"/>
              <a:t>is reached</a:t>
            </a:r>
          </a:p>
          <a:p>
            <a:pPr lvl="1"/>
            <a:r>
              <a:rPr lang="en-GB" dirty="0"/>
              <a:t>With and without </a:t>
            </a:r>
            <a:r>
              <a:rPr lang="en-GB" b="1" dirty="0"/>
              <a:t>beam-beam</a:t>
            </a:r>
            <a:r>
              <a:rPr lang="en-GB" dirty="0"/>
              <a:t> element  (and </a:t>
            </a:r>
            <a:r>
              <a:rPr lang="en-GB" dirty="0" err="1"/>
              <a:t>beamstrahlung</a:t>
            </a:r>
            <a:r>
              <a:rPr lang="en-GB" dirty="0"/>
              <a:t>)</a:t>
            </a:r>
          </a:p>
          <a:p>
            <a:r>
              <a:rPr lang="en-GB" dirty="0"/>
              <a:t>Observe </a:t>
            </a:r>
            <a:r>
              <a:rPr lang="en-GB" b="1" dirty="0"/>
              <a:t>luminosity</a:t>
            </a:r>
            <a:r>
              <a:rPr lang="en-GB" dirty="0"/>
              <a:t> at interaction point</a:t>
            </a:r>
          </a:p>
          <a:p>
            <a:pPr lvl="1"/>
            <a:r>
              <a:rPr lang="en-GB" dirty="0"/>
              <a:t>Only computed in case with </a:t>
            </a:r>
            <a:r>
              <a:rPr lang="en-GB" dirty="0" err="1"/>
              <a:t>beambeam</a:t>
            </a:r>
            <a:r>
              <a:rPr lang="en-GB" dirty="0"/>
              <a:t> element</a:t>
            </a:r>
          </a:p>
          <a:p>
            <a:r>
              <a:rPr lang="en-GB" dirty="0"/>
              <a:t>New </a:t>
            </a:r>
            <a:r>
              <a:rPr lang="en-GB" b="1" dirty="0"/>
              <a:t>equilibrium emittance </a:t>
            </a:r>
            <a:r>
              <a:rPr lang="en-GB" dirty="0"/>
              <a:t>computed after blow-up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3ED433-427C-454D-B0B6-6A9BA6AE4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Sextupole Errors – Emittance and Luminosity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C72D9-9958-4424-9DEB-5B08A13ADC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E91EA-6F4F-4A41-94CC-6D94AA95941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E73C86-E3EC-4253-B0C1-D347C8C4F8B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F3744B-BF94-40ED-96D6-0D0FF6239984}"/>
              </a:ext>
            </a:extLst>
          </p:cNvPr>
          <p:cNvSpPr txBox="1"/>
          <p:nvPr/>
        </p:nvSpPr>
        <p:spPr>
          <a:xfrm>
            <a:off x="4492625" y="1102264"/>
            <a:ext cx="962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P. Kicsiny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BE08C07-D773-4107-B97A-22CB545D2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963" y="1137515"/>
            <a:ext cx="3637258" cy="19858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62CE752-F6D1-4071-81D0-7D836A463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672" y="3136606"/>
            <a:ext cx="3767328" cy="2006894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BD0FD7C2-92DA-4B7A-9627-3122CB86E4CB}"/>
              </a:ext>
            </a:extLst>
          </p:cNvPr>
          <p:cNvSpPr/>
          <p:nvPr/>
        </p:nvSpPr>
        <p:spPr>
          <a:xfrm>
            <a:off x="7510272" y="2006894"/>
            <a:ext cx="160125" cy="15718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2EA5C24-E971-4091-BA3D-434A11274863}"/>
              </a:ext>
            </a:extLst>
          </p:cNvPr>
          <p:cNvSpPr/>
          <p:nvPr/>
        </p:nvSpPr>
        <p:spPr>
          <a:xfrm>
            <a:off x="7510272" y="1460358"/>
            <a:ext cx="160125" cy="157186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72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29D5885-4410-40C9-B22C-2DBCA9E7E5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To further understand the behaviour perform </a:t>
                </a:r>
                <a:r>
                  <a:rPr lang="en-GB" b="1" dirty="0"/>
                  <a:t>FMA</a:t>
                </a:r>
                <a:r>
                  <a:rPr lang="en-GB" dirty="0"/>
                  <a:t> of </a:t>
                </a:r>
                <a:r>
                  <a:rPr lang="en-GB" b="1" dirty="0"/>
                  <a:t>best and worst seed</a:t>
                </a:r>
              </a:p>
              <a:p>
                <a:pPr lvl="1"/>
                <a:r>
                  <a:rPr lang="en-GB" dirty="0"/>
                  <a:t>For RMS error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r>
                  <a:rPr lang="en-GB" dirty="0"/>
                  <a:t> m</a:t>
                </a:r>
              </a:p>
              <a:p>
                <a:r>
                  <a:rPr lang="en-GB" dirty="0"/>
                  <a:t>Track particles at different amplitudes </a:t>
                </a:r>
                <a:r>
                  <a:rPr lang="en-GB" b="1" dirty="0"/>
                  <a:t>without radiation</a:t>
                </a:r>
              </a:p>
              <a:p>
                <a:pPr lvl="1"/>
                <a:r>
                  <a:rPr lang="en-GB" dirty="0"/>
                  <a:t>Compute </a:t>
                </a:r>
                <a:r>
                  <a:rPr lang="en-GB" b="1" dirty="0"/>
                  <a:t>tune and tune diffusion </a:t>
                </a:r>
                <a:r>
                  <a:rPr lang="en-GB" dirty="0"/>
                  <a:t>from tracking for each particle</a:t>
                </a:r>
              </a:p>
              <a:p>
                <a:r>
                  <a:rPr lang="en-GB" dirty="0"/>
                  <a:t>Less “quantitative” than other performance indicators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29D5885-4410-40C9-B22C-2DBCA9E7E5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8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072ECE9D-C5D0-45DA-A7FF-1DC3DD620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Sextupole Errors – Frequency Map Analysis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56F138-3816-496A-809F-A87CAB2701C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41BF5B-7265-4CAA-9907-2719670FB4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15C57C-855C-47A3-8FA8-4FD0E9D11F9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F1E4E1-4F9C-4150-B9B1-999C3FFC4C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725" y="537373"/>
            <a:ext cx="3581275" cy="23180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A37DE7-5CA9-49C4-B491-EE7BB90F2B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725" y="2825450"/>
            <a:ext cx="3581275" cy="23180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5A4D21-E7AA-42B8-9F0F-131A259AED8C}"/>
              </a:ext>
            </a:extLst>
          </p:cNvPr>
          <p:cNvSpPr txBox="1"/>
          <p:nvPr/>
        </p:nvSpPr>
        <p:spPr>
          <a:xfrm>
            <a:off x="4492625" y="1102264"/>
            <a:ext cx="9620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P. Kicsiny</a:t>
            </a:r>
          </a:p>
        </p:txBody>
      </p:sp>
    </p:spTree>
    <p:extLst>
      <p:ext uri="{BB962C8B-B14F-4D97-AF65-F5344CB8AC3E}">
        <p14:creationId xmlns:p14="http://schemas.microsoft.com/office/powerpoint/2010/main" val="249671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9012438-2CCB-4ED6-B7D9-26CAEBF73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Computed </a:t>
            </a:r>
            <a:r>
              <a:rPr lang="en-GB" b="1" dirty="0"/>
              <a:t>extensive</a:t>
            </a:r>
            <a:r>
              <a:rPr lang="en-GB" dirty="0"/>
              <a:t> set of </a:t>
            </a:r>
            <a:r>
              <a:rPr lang="en-GB" b="1" dirty="0"/>
              <a:t>performance indicators </a:t>
            </a:r>
            <a:r>
              <a:rPr lang="en-GB" dirty="0"/>
              <a:t>under controlled conditions</a:t>
            </a:r>
          </a:p>
          <a:p>
            <a:pPr lvl="1"/>
            <a:r>
              <a:rPr lang="en-GB" dirty="0"/>
              <a:t>Different </a:t>
            </a:r>
            <a:r>
              <a:rPr lang="en-GB" b="1" dirty="0"/>
              <a:t>error sizes and seeds</a:t>
            </a:r>
          </a:p>
          <a:p>
            <a:pPr lvl="1"/>
            <a:r>
              <a:rPr lang="en-GB" dirty="0"/>
              <a:t>Significant </a:t>
            </a:r>
            <a:r>
              <a:rPr lang="en-GB" b="1" dirty="0"/>
              <a:t>spread</a:t>
            </a:r>
            <a:r>
              <a:rPr lang="en-GB" dirty="0"/>
              <a:t> of performance indicators</a:t>
            </a:r>
          </a:p>
          <a:p>
            <a:r>
              <a:rPr lang="en-GB" b="1" dirty="0"/>
              <a:t>Aim</a:t>
            </a:r>
            <a:r>
              <a:rPr lang="en-GB" dirty="0"/>
              <a:t> to understand </a:t>
            </a:r>
            <a:r>
              <a:rPr lang="en-GB" b="1" dirty="0"/>
              <a:t>correlations</a:t>
            </a:r>
            <a:r>
              <a:rPr lang="en-GB" dirty="0"/>
              <a:t> and </a:t>
            </a:r>
            <a:r>
              <a:rPr lang="en-GB" b="1" dirty="0"/>
              <a:t>relationships</a:t>
            </a:r>
            <a:r>
              <a:rPr lang="en-GB" dirty="0"/>
              <a:t> between behaviours</a:t>
            </a:r>
          </a:p>
          <a:p>
            <a:pPr lvl="1"/>
            <a:r>
              <a:rPr lang="en-GB" dirty="0"/>
              <a:t>Enable use of </a:t>
            </a:r>
            <a:r>
              <a:rPr lang="en-GB" b="1" dirty="0"/>
              <a:t>faster indicators </a:t>
            </a:r>
            <a:r>
              <a:rPr lang="en-GB" dirty="0"/>
              <a:t>during </a:t>
            </a:r>
            <a:r>
              <a:rPr lang="en-GB" b="1" dirty="0"/>
              <a:t>optimisation</a:t>
            </a:r>
            <a:r>
              <a:rPr lang="en-GB" dirty="0"/>
              <a:t> and </a:t>
            </a:r>
            <a:r>
              <a:rPr lang="en-GB" b="1" dirty="0"/>
              <a:t>correction</a:t>
            </a:r>
          </a:p>
          <a:p>
            <a:pPr lvl="1"/>
            <a:r>
              <a:rPr lang="en-GB" dirty="0"/>
              <a:t>Further </a:t>
            </a:r>
            <a:r>
              <a:rPr lang="en-GB" b="1" dirty="0"/>
              <a:t>understand behaviour </a:t>
            </a:r>
            <a:r>
              <a:rPr lang="en-GB" dirty="0"/>
              <a:t>leading to worse results under similar conditions</a:t>
            </a:r>
          </a:p>
          <a:p>
            <a:r>
              <a:rPr lang="en-GB" dirty="0"/>
              <a:t>To be augmented with </a:t>
            </a:r>
            <a:r>
              <a:rPr lang="en-GB" b="1" dirty="0"/>
              <a:t>similar studies </a:t>
            </a:r>
            <a:r>
              <a:rPr lang="en-GB" dirty="0"/>
              <a:t>with different </a:t>
            </a:r>
            <a:r>
              <a:rPr lang="en-GB" b="1" dirty="0"/>
              <a:t>perturbations</a:t>
            </a:r>
            <a:r>
              <a:rPr lang="en-GB" dirty="0"/>
              <a:t> under controlled conditions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8A59912-DE45-4503-AC60-99F6BCF2C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Correlation of Performance Indicators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F5D68-6D4D-434D-88DD-B22AD8892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9DE44E-57B3-4ED0-B89B-AB0C56A9F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42328-DA33-4D96-B606-4EE3F9FED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199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6EA637-BCEC-462F-99D9-B41063FAE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290" y="768517"/>
            <a:ext cx="3191637" cy="3386772"/>
          </a:xfrm>
        </p:spPr>
        <p:txBody>
          <a:bodyPr/>
          <a:lstStyle/>
          <a:p>
            <a:r>
              <a:rPr lang="en-GB" dirty="0"/>
              <a:t>Studies scanning different types of errors </a:t>
            </a:r>
            <a:r>
              <a:rPr lang="en-GB" b="1" dirty="0"/>
              <a:t>performed or underway</a:t>
            </a:r>
          </a:p>
          <a:p>
            <a:pPr lvl="1"/>
            <a:r>
              <a:rPr lang="en-GB" b="1" dirty="0"/>
              <a:t>Horizontal</a:t>
            </a:r>
            <a:r>
              <a:rPr lang="en-GB" dirty="0"/>
              <a:t> misalignments of </a:t>
            </a:r>
            <a:r>
              <a:rPr lang="en-GB" dirty="0" err="1"/>
              <a:t>sextupoles</a:t>
            </a:r>
            <a:endParaRPr lang="en-GB" dirty="0"/>
          </a:p>
          <a:p>
            <a:pPr lvl="1"/>
            <a:r>
              <a:rPr lang="en-GB" b="1" dirty="0"/>
              <a:t>Multipole</a:t>
            </a:r>
            <a:r>
              <a:rPr lang="en-GB" dirty="0"/>
              <a:t> error sources</a:t>
            </a:r>
          </a:p>
          <a:p>
            <a:pPr lvl="1"/>
            <a:r>
              <a:rPr lang="en-GB" dirty="0"/>
              <a:t>Misaligned </a:t>
            </a:r>
            <a:r>
              <a:rPr lang="en-GB" b="1" dirty="0"/>
              <a:t>quadrupoles</a:t>
            </a:r>
          </a:p>
          <a:p>
            <a:r>
              <a:rPr lang="en-GB" dirty="0"/>
              <a:t>As well as </a:t>
            </a:r>
            <a:r>
              <a:rPr lang="en-GB" b="1" dirty="0"/>
              <a:t>other lattices and energies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641D0D-1A5F-46F9-A72C-A64EFEDC4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Further Perturbations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5776D-EEF8-49B3-BC0B-DF9F63D4AF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BD3099-4958-4F94-BEED-7E1DE17BD7F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DE96E-9CB6-4F00-AB39-6EBAB2BC8A3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F61A25-70F1-405D-8A2B-02AD30EE6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5601" y="0"/>
            <a:ext cx="3191637" cy="2065849"/>
          </a:xfrm>
          <a:prstGeom prst="rect">
            <a:avLst/>
          </a:prstGeom>
        </p:spPr>
      </p:pic>
      <p:pic>
        <p:nvPicPr>
          <p:cNvPr id="10" name="Picture 9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447994FA-8607-4714-BA07-479124E3EA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7" t="5080" r="8677" b="2018"/>
          <a:stretch/>
        </p:blipFill>
        <p:spPr>
          <a:xfrm>
            <a:off x="2670690" y="3075590"/>
            <a:ext cx="5190148" cy="2067910"/>
          </a:xfrm>
          <a:prstGeom prst="rect">
            <a:avLst/>
          </a:prstGeom>
        </p:spPr>
      </p:pic>
      <p:pic>
        <p:nvPicPr>
          <p:cNvPr id="9" name="Picture 8" descr="A graph of multiple normal octupole&#10;&#10;Description automatically generated">
            <a:extLst>
              <a:ext uri="{FF2B5EF4-FFF2-40B4-BE49-F238E27FC236}">
                <a16:creationId xmlns:a16="http://schemas.microsoft.com/office/drawing/2014/main" id="{54F2E2B1-AA51-4E7C-A5BA-B1F1FD6B4C0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428"/>
          <a:stretch/>
        </p:blipFill>
        <p:spPr>
          <a:xfrm>
            <a:off x="6179511" y="1946840"/>
            <a:ext cx="2964489" cy="240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5A77D5-C5C1-43E3-8CB7-D5B95578F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First efforts applying beam-beam perturbations to lattices with </a:t>
            </a:r>
            <a:r>
              <a:rPr lang="en-GB" b="1" dirty="0"/>
              <a:t>global errors </a:t>
            </a:r>
            <a:r>
              <a:rPr lang="en-GB" dirty="0"/>
              <a:t>and</a:t>
            </a:r>
            <a:r>
              <a:rPr lang="en-GB" b="1" dirty="0"/>
              <a:t> corrections</a:t>
            </a:r>
          </a:p>
          <a:p>
            <a:r>
              <a:rPr lang="en-GB" dirty="0"/>
              <a:t>Lattice with </a:t>
            </a:r>
            <a:r>
              <a:rPr lang="en-GB" b="1" dirty="0"/>
              <a:t>arc errors </a:t>
            </a:r>
            <a:r>
              <a:rPr lang="en-GB" dirty="0"/>
              <a:t>and </a:t>
            </a:r>
            <a:r>
              <a:rPr lang="en-GB" b="1" dirty="0"/>
              <a:t>corrections</a:t>
            </a:r>
            <a:r>
              <a:rPr lang="en-GB" dirty="0"/>
              <a:t> provided by Yi Wu</a:t>
            </a:r>
          </a:p>
          <a:p>
            <a:pPr lvl="1"/>
            <a:r>
              <a:rPr lang="en-GB" dirty="0"/>
              <a:t>Errors applied and thorough global correction applied in </a:t>
            </a:r>
            <a:r>
              <a:rPr lang="en-GB" b="1" dirty="0"/>
              <a:t>MADX</a:t>
            </a:r>
          </a:p>
          <a:p>
            <a:pPr lvl="2"/>
            <a:r>
              <a:rPr lang="en-GB" b="1" dirty="0"/>
              <a:t>Interleaved optics and orbit corrections</a:t>
            </a:r>
          </a:p>
          <a:p>
            <a:pPr lvl="2"/>
            <a:r>
              <a:rPr lang="en-GB" b="1" dirty="0"/>
              <a:t>Ramping of </a:t>
            </a:r>
            <a:r>
              <a:rPr lang="en-GB" b="1" dirty="0" err="1"/>
              <a:t>sextupoles</a:t>
            </a:r>
            <a:endParaRPr lang="en-GB" b="1" dirty="0"/>
          </a:p>
          <a:p>
            <a:pPr lvl="2"/>
            <a:r>
              <a:rPr lang="en-GB" dirty="0"/>
              <a:t>Details in </a:t>
            </a:r>
            <a:r>
              <a:rPr lang="en-GB" dirty="0">
                <a:hlinkClick r:id="rId2"/>
              </a:rPr>
              <a:t>talk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Acceptable dynamic aperture but only </a:t>
            </a:r>
            <a:r>
              <a:rPr lang="en-GB" dirty="0">
                <a:hlinkClick r:id="rId3"/>
              </a:rPr>
              <a:t>2 seconds lifetime</a:t>
            </a:r>
            <a:endParaRPr lang="en-GB" dirty="0"/>
          </a:p>
          <a:p>
            <a:r>
              <a:rPr lang="en-GB" dirty="0"/>
              <a:t>Aim to test on </a:t>
            </a:r>
            <a:r>
              <a:rPr lang="en-GB" b="1" dirty="0"/>
              <a:t>lattices corrected using LOCO</a:t>
            </a:r>
            <a:r>
              <a:rPr lang="en-GB" dirty="0"/>
              <a:t> by </a:t>
            </a:r>
            <a:r>
              <a:rPr lang="en-GB" dirty="0">
                <a:hlinkClick r:id="rId4"/>
              </a:rPr>
              <a:t>E Musa et al. </a:t>
            </a:r>
            <a:endParaRPr lang="en-GB" dirty="0"/>
          </a:p>
          <a:p>
            <a:pPr lvl="1"/>
            <a:r>
              <a:rPr lang="en-GB" dirty="0"/>
              <a:t>Requires translations from </a:t>
            </a:r>
            <a:r>
              <a:rPr lang="en-GB" dirty="0" err="1"/>
              <a:t>pyAT</a:t>
            </a:r>
            <a:r>
              <a:rPr lang="en-GB" dirty="0"/>
              <a:t> (and appropriate benchmarking)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1E30A75-4179-4E79-BF83-EFD37C9E9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Errors and Correction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8D066B-CA37-420F-864D-4A80347C6B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772BB-E495-448C-AF22-CAEBEA704C6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BEE9AE-0EAB-48DA-A7DA-352DCBF8D0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D8FF2F-C07E-4240-90DF-8580F4DC1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440" y="2489778"/>
            <a:ext cx="3491363" cy="26608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7F6702-D4A4-4EB5-A9CB-21B9DD3E05B7}"/>
              </a:ext>
            </a:extLst>
          </p:cNvPr>
          <p:cNvSpPr txBox="1"/>
          <p:nvPr/>
        </p:nvSpPr>
        <p:spPr>
          <a:xfrm>
            <a:off x="5438273" y="2537906"/>
            <a:ext cx="1485900" cy="248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13" dirty="0"/>
              <a:t>With Beam-Beam</a:t>
            </a:r>
            <a:endParaRPr lang="LID4096" sz="1013" dirty="0"/>
          </a:p>
        </p:txBody>
      </p:sp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934568CB-669E-47F3-B9AC-BAEFD0EB02D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88"/>
          <a:stretch/>
        </p:blipFill>
        <p:spPr>
          <a:xfrm>
            <a:off x="5582786" y="-6016"/>
            <a:ext cx="3491363" cy="25913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A2D8A4-DD16-45CA-A89C-D4F2113D4D16}"/>
              </a:ext>
            </a:extLst>
          </p:cNvPr>
          <p:cNvSpPr txBox="1"/>
          <p:nvPr/>
        </p:nvSpPr>
        <p:spPr>
          <a:xfrm>
            <a:off x="5245768" y="42112"/>
            <a:ext cx="1678406" cy="248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13" dirty="0"/>
              <a:t>Without Beam-Beam</a:t>
            </a:r>
            <a:endParaRPr lang="LID4096" sz="1013" dirty="0"/>
          </a:p>
        </p:txBody>
      </p:sp>
    </p:spTree>
    <p:extLst>
      <p:ext uri="{BB962C8B-B14F-4D97-AF65-F5344CB8AC3E}">
        <p14:creationId xmlns:p14="http://schemas.microsoft.com/office/powerpoint/2010/main" val="231193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FE300E0-73E8-41BD-968E-5BCAC4D9C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 Perturbations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22456D-8D5D-4132-9438-B5AB668A27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B2F0D1F-4F88-45A9-82E7-2FED4E55B1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8C0C1C-B522-40E7-A445-3601706CE8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A7B7C2-39D3-4859-ABE1-1BD2289BEFF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20760-BC1D-4DAD-ABB5-AEF868FEDE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244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4AD244-EC65-4EAE-9A64-6ACF89254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Beam-beam effects especially dependent on conditions at the </a:t>
            </a:r>
            <a:r>
              <a:rPr lang="en-GB" b="1" dirty="0"/>
              <a:t>interaction point</a:t>
            </a:r>
          </a:p>
          <a:p>
            <a:pPr lvl="1"/>
            <a:r>
              <a:rPr lang="en-GB" dirty="0"/>
              <a:t>Beam </a:t>
            </a:r>
            <a:r>
              <a:rPr lang="en-GB" b="1" dirty="0"/>
              <a:t>waist</a:t>
            </a:r>
            <a:r>
              <a:rPr lang="en-GB" dirty="0"/>
              <a:t>, </a:t>
            </a:r>
            <a:r>
              <a:rPr lang="en-GB" b="1" dirty="0"/>
              <a:t>dispersion</a:t>
            </a:r>
            <a:r>
              <a:rPr lang="en-GB" dirty="0"/>
              <a:t> etc.</a:t>
            </a:r>
          </a:p>
          <a:p>
            <a:pPr lvl="1"/>
            <a:r>
              <a:rPr lang="en-GB" dirty="0"/>
              <a:t>Final correction strategies to include dedicated </a:t>
            </a:r>
            <a:r>
              <a:rPr lang="en-GB" b="1" dirty="0"/>
              <a:t>IP tuning </a:t>
            </a:r>
            <a:r>
              <a:rPr lang="en-GB" dirty="0"/>
              <a:t>after global corrections (see talks by </a:t>
            </a:r>
            <a:r>
              <a:rPr lang="en-GB" dirty="0">
                <a:hlinkClick r:id="rId2"/>
              </a:rPr>
              <a:t>V. Gawas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S. Sai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Dedicated </a:t>
            </a:r>
            <a:r>
              <a:rPr lang="en-GB" b="1" dirty="0"/>
              <a:t>tuning knobs </a:t>
            </a:r>
            <a:r>
              <a:rPr lang="en-GB" dirty="0"/>
              <a:t>and </a:t>
            </a:r>
            <a:r>
              <a:rPr lang="en-GB" b="1" dirty="0"/>
              <a:t>measurement techniques</a:t>
            </a:r>
          </a:p>
          <a:p>
            <a:r>
              <a:rPr lang="en-GB" b="1" dirty="0"/>
              <a:t>Controlled perturbations to IP </a:t>
            </a:r>
            <a:r>
              <a:rPr lang="en-GB" dirty="0"/>
              <a:t>parameters can help establish </a:t>
            </a:r>
            <a:r>
              <a:rPr lang="en-GB" b="1" dirty="0"/>
              <a:t>tolerances</a:t>
            </a:r>
          </a:p>
          <a:p>
            <a:pPr lvl="1"/>
            <a:r>
              <a:rPr lang="en-GB" dirty="0"/>
              <a:t>Targets for IP </a:t>
            </a:r>
            <a:r>
              <a:rPr lang="en-GB" b="1" dirty="0"/>
              <a:t>tuning goals</a:t>
            </a:r>
          </a:p>
          <a:p>
            <a:pPr lvl="1"/>
            <a:r>
              <a:rPr lang="en-GB" dirty="0"/>
              <a:t>Direct input for </a:t>
            </a:r>
            <a:r>
              <a:rPr lang="en-GB" b="1" dirty="0"/>
              <a:t>alignment</a:t>
            </a:r>
            <a:r>
              <a:rPr lang="en-GB" dirty="0"/>
              <a:t> and </a:t>
            </a:r>
            <a:r>
              <a:rPr lang="en-GB" b="1" dirty="0"/>
              <a:t>instrumentations</a:t>
            </a:r>
            <a:r>
              <a:rPr lang="en-GB" dirty="0"/>
              <a:t> tolerances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CC832A-C5A2-4960-BF8E-2EBE02085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 Optics Perturbation - Motivation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01134F-7FD0-408E-A717-2CE66C811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F7E4E-896D-4850-BC79-620391DDD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87E96-BFB2-45AB-953E-B196EC5C5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882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77AF472-4C97-4B02-B231-18741156A54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Utilise </a:t>
                </a:r>
                <a:r>
                  <a:rPr lang="en-GB" b="1" dirty="0"/>
                  <a:t>IP tuning knobs </a:t>
                </a:r>
                <a:r>
                  <a:rPr lang="en-GB" dirty="0"/>
                  <a:t>designed to control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at waist and waist location</a:t>
                </a:r>
              </a:p>
              <a:p>
                <a:pPr lvl="1"/>
                <a:r>
                  <a:rPr lang="en-GB" dirty="0"/>
                  <a:t>Leaving other lattice parameters largely unperturbed</a:t>
                </a:r>
              </a:p>
              <a:p>
                <a:pPr lvl="1"/>
                <a:r>
                  <a:rPr lang="en-GB" dirty="0"/>
                  <a:t>Also </a:t>
                </a:r>
                <a:r>
                  <a:rPr lang="en-GB" b="1" dirty="0"/>
                  <a:t>testing knobs </a:t>
                </a:r>
                <a:r>
                  <a:rPr lang="en-GB" dirty="0"/>
                  <a:t>under realistic conditions</a:t>
                </a:r>
              </a:p>
              <a:p>
                <a:r>
                  <a:rPr lang="en-GB" dirty="0"/>
                  <a:t>Load lattice in </a:t>
                </a:r>
                <a:r>
                  <a:rPr lang="en-GB" b="1" dirty="0"/>
                  <a:t>MADX</a:t>
                </a:r>
              </a:p>
              <a:p>
                <a:pPr lvl="1"/>
                <a:r>
                  <a:rPr lang="en-GB" b="1" dirty="0"/>
                  <a:t>Apply knob </a:t>
                </a:r>
                <a:r>
                  <a:rPr lang="en-GB" dirty="0"/>
                  <a:t>at desired setting</a:t>
                </a:r>
              </a:p>
              <a:p>
                <a:r>
                  <a:rPr lang="en-GB" dirty="0"/>
                  <a:t>Translate to </a:t>
                </a:r>
                <a:r>
                  <a:rPr lang="en-GB" b="1" dirty="0"/>
                  <a:t>Xsuite</a:t>
                </a:r>
              </a:p>
              <a:p>
                <a:pPr lvl="1"/>
                <a:r>
                  <a:rPr lang="en-GB" dirty="0"/>
                  <a:t>Compensate for radiation losses</a:t>
                </a:r>
              </a:p>
              <a:p>
                <a:pPr lvl="1"/>
                <a:r>
                  <a:rPr lang="en-GB" dirty="0"/>
                  <a:t>Install </a:t>
                </a:r>
                <a:r>
                  <a:rPr lang="en-GB" b="1" dirty="0"/>
                  <a:t>beam-beam element</a:t>
                </a:r>
              </a:p>
              <a:p>
                <a:pPr lvl="2"/>
                <a:r>
                  <a:rPr lang="en-GB" dirty="0"/>
                  <a:t>Second beam either unperturbed or mirroring tracked beam – both cases studied</a:t>
                </a:r>
              </a:p>
              <a:p>
                <a:r>
                  <a:rPr lang="en-GB" dirty="0"/>
                  <a:t>Perform study and compute </a:t>
                </a:r>
                <a:r>
                  <a:rPr lang="en-GB" b="1" dirty="0"/>
                  <a:t>performance indicators</a:t>
                </a:r>
              </a:p>
            </p:txBody>
          </p:sp>
        </mc:Choice>
        <mc:Fallback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577AF472-4C97-4B02-B231-18741156A5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>
            <a:extLst>
              <a:ext uri="{FF2B5EF4-FFF2-40B4-BE49-F238E27FC236}">
                <a16:creationId xmlns:a16="http://schemas.microsoft.com/office/drawing/2014/main" id="{48077750-F554-436E-92D9-FA3815B6C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Optics Perturbation – Setup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36E143-ADBC-4937-83CA-13E966AB3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B25600-6DFB-412D-9791-ACB913624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70598-F548-44C4-B6BF-41E15A61C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2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99185F2B-2EDE-4006-ACD4-92AE95519E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GB" dirty="0"/>
                  <a:t>Scans altering the </a:t>
                </a:r>
                <a:r>
                  <a:rPr lang="en-GB" b="1" dirty="0"/>
                  <a:t>magnitude</a:t>
                </a:r>
                <a:r>
                  <a:rPr lang="en-GB" dirty="0"/>
                  <a:t> the beam is squeezed in the interaction point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Compute </a:t>
                </a:r>
                <a:r>
                  <a:rPr lang="en-GB" b="1" dirty="0"/>
                  <a:t>dynamic aperture </a:t>
                </a:r>
                <a:r>
                  <a:rPr lang="en-GB" dirty="0"/>
                  <a:t>using ellipse method</a:t>
                </a:r>
              </a:p>
              <a:p>
                <a:pPr lvl="1"/>
                <a:r>
                  <a:rPr lang="en-GB" dirty="0"/>
                  <a:t>Compare cases with and without </a:t>
                </a:r>
                <a:r>
                  <a:rPr lang="en-GB" b="1" dirty="0"/>
                  <a:t>beam-beam</a:t>
                </a:r>
              </a:p>
              <a:p>
                <a:pPr lvl="2"/>
                <a:r>
                  <a:rPr lang="en-GB" dirty="0"/>
                  <a:t>Very </a:t>
                </a:r>
                <a:r>
                  <a:rPr lang="en-GB" b="1" dirty="0"/>
                  <a:t>small change</a:t>
                </a:r>
              </a:p>
              <a:p>
                <a:pPr lvl="1"/>
                <a:r>
                  <a:rPr lang="en-GB" dirty="0"/>
                  <a:t>2.5% optics errors decreases dynamic aperture by 20%</a:t>
                </a:r>
              </a:p>
              <a:p>
                <a:r>
                  <a:rPr lang="en-GB" dirty="0"/>
                  <a:t>Scans altering the </a:t>
                </a:r>
                <a:r>
                  <a:rPr lang="en-GB" b="1" dirty="0"/>
                  <a:t>location</a:t>
                </a:r>
                <a:r>
                  <a:rPr lang="en-GB" dirty="0"/>
                  <a:t> of the minimum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function (</a:t>
                </a:r>
                <a:r>
                  <a:rPr lang="en-GB" b="1" dirty="0"/>
                  <a:t>waist</a:t>
                </a:r>
                <a:r>
                  <a:rPr lang="en-GB" dirty="0"/>
                  <a:t>)</a:t>
                </a:r>
              </a:p>
              <a:p>
                <a:r>
                  <a:rPr lang="en-GB" dirty="0"/>
                  <a:t>Compute </a:t>
                </a:r>
                <a:r>
                  <a:rPr lang="en-GB" b="1" dirty="0"/>
                  <a:t>luminosity</a:t>
                </a:r>
                <a:r>
                  <a:rPr lang="en-GB" dirty="0"/>
                  <a:t> using beam-beam element</a:t>
                </a:r>
              </a:p>
              <a:p>
                <a:pPr lvl="1"/>
                <a:r>
                  <a:rPr lang="en-GB" dirty="0"/>
                  <a:t>Much more sensitive to shifts in the </a:t>
                </a:r>
                <a:r>
                  <a:rPr lang="en-GB" b="1" dirty="0"/>
                  <a:t>vertical waist</a:t>
                </a:r>
              </a:p>
              <a:p>
                <a:r>
                  <a:rPr lang="en-GB" dirty="0"/>
                  <a:t>Tight optics constraints</a:t>
                </a:r>
              </a:p>
              <a:p>
                <a:pPr lvl="1"/>
                <a:endParaRPr lang="en-GB" dirty="0"/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99185F2B-2EDE-4006-ACD4-92AE95519E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3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C97EE882-8619-4CC0-9716-E3387F975AE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dirty="0"/>
                  <a:t> Scan</a:t>
                </a:r>
              </a:p>
            </p:txBody>
          </p:sp>
        </mc:Choice>
        <mc:Fallback xmlns="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C97EE882-8619-4CC0-9716-E3387F975A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98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1A76E-B547-4D96-AEED-CCC1D857A8C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86BEBA-8BDC-47CF-B229-65393AF346C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38342-979D-497F-99BB-3055BC6AB2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11D167-91AC-4EC4-8758-9D75CCF504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703" y="2507946"/>
            <a:ext cx="3292297" cy="2635554"/>
          </a:xfrm>
          <a:prstGeom prst="rect">
            <a:avLst/>
          </a:prstGeom>
        </p:spPr>
      </p:pic>
      <p:pic>
        <p:nvPicPr>
          <p:cNvPr id="10" name="Content Placeholder 7" descr="A chart of different colors&#10;&#10;Description automatically generated">
            <a:extLst>
              <a:ext uri="{FF2B5EF4-FFF2-40B4-BE49-F238E27FC236}">
                <a16:creationId xmlns:a16="http://schemas.microsoft.com/office/drawing/2014/main" id="{A0928BA9-52A6-447C-A481-89D4159BFE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722" y="1"/>
            <a:ext cx="3292297" cy="248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60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35E51F-6A79-46AA-98D6-F6423CA78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Require software </a:t>
            </a:r>
            <a:r>
              <a:rPr lang="en-GB" b="1" dirty="0"/>
              <a:t>tools</a:t>
            </a:r>
            <a:r>
              <a:rPr lang="en-GB" dirty="0"/>
              <a:t> that can reliably </a:t>
            </a:r>
            <a:r>
              <a:rPr lang="en-GB" b="1" dirty="0"/>
              <a:t>simulate</a:t>
            </a:r>
          </a:p>
          <a:p>
            <a:pPr lvl="1"/>
            <a:r>
              <a:rPr lang="en-GB" dirty="0"/>
              <a:t>The </a:t>
            </a:r>
            <a:r>
              <a:rPr lang="en-GB" b="1" dirty="0"/>
              <a:t>performance indicators</a:t>
            </a:r>
          </a:p>
          <a:p>
            <a:pPr lvl="1"/>
            <a:r>
              <a:rPr lang="en-GB" dirty="0"/>
              <a:t>Under the influence of most/all required </a:t>
            </a:r>
            <a:r>
              <a:rPr lang="en-GB" b="1" dirty="0"/>
              <a:t>perturbations</a:t>
            </a:r>
            <a:r>
              <a:rPr lang="en-GB" dirty="0"/>
              <a:t> (simultaneously)</a:t>
            </a:r>
          </a:p>
          <a:p>
            <a:r>
              <a:rPr lang="en-GB" dirty="0"/>
              <a:t>New </a:t>
            </a:r>
            <a:r>
              <a:rPr lang="en-GB" b="1" dirty="0"/>
              <a:t>Xsuite</a:t>
            </a:r>
            <a:r>
              <a:rPr lang="en-GB" dirty="0"/>
              <a:t> software capable of most of these tasks</a:t>
            </a:r>
          </a:p>
          <a:p>
            <a:pPr lvl="1"/>
            <a:r>
              <a:rPr lang="en-GB" dirty="0"/>
              <a:t>Development in CERN in </a:t>
            </a:r>
            <a:r>
              <a:rPr lang="en-GB" b="1" dirty="0"/>
              <a:t>close exchange with FCC-</a:t>
            </a:r>
            <a:r>
              <a:rPr lang="en-GB" b="1" dirty="0" err="1"/>
              <a:t>ee</a:t>
            </a:r>
            <a:r>
              <a:rPr lang="en-GB" b="1" dirty="0"/>
              <a:t> team</a:t>
            </a:r>
          </a:p>
          <a:p>
            <a:r>
              <a:rPr lang="en-GB" dirty="0"/>
              <a:t>Thoroughly </a:t>
            </a:r>
            <a:r>
              <a:rPr lang="en-GB" b="1" dirty="0"/>
              <a:t>benchmarked</a:t>
            </a:r>
            <a:r>
              <a:rPr lang="en-GB" dirty="0"/>
              <a:t> ensuring accurate simulation of</a:t>
            </a:r>
          </a:p>
          <a:p>
            <a:pPr lvl="1"/>
            <a:r>
              <a:rPr lang="en-GB" dirty="0">
                <a:hlinkClick r:id="rId2"/>
              </a:rPr>
              <a:t>Radiation</a:t>
            </a:r>
            <a:r>
              <a:rPr lang="en-GB" dirty="0"/>
              <a:t> (vs SAD and MADX) </a:t>
            </a:r>
            <a:endParaRPr lang="en-GB" b="1" dirty="0"/>
          </a:p>
          <a:p>
            <a:pPr lvl="1"/>
            <a:r>
              <a:rPr lang="en-GB" dirty="0">
                <a:hlinkClick r:id="rId3"/>
              </a:rPr>
              <a:t>Lattice errors </a:t>
            </a:r>
            <a:r>
              <a:rPr lang="en-GB" dirty="0"/>
              <a:t>(vs SAD and MADX) </a:t>
            </a:r>
          </a:p>
          <a:p>
            <a:pPr lvl="1"/>
            <a:r>
              <a:rPr lang="en-GB" dirty="0">
                <a:hlinkClick r:id="rId4"/>
              </a:rPr>
              <a:t>Beam-beam effects </a:t>
            </a:r>
            <a:endParaRPr lang="en-GB" dirty="0"/>
          </a:p>
          <a:p>
            <a:r>
              <a:rPr lang="en-GB" dirty="0"/>
              <a:t>Software </a:t>
            </a:r>
            <a:r>
              <a:rPr lang="en-GB" b="1" dirty="0"/>
              <a:t>enables beam dynamics simulations </a:t>
            </a:r>
            <a:r>
              <a:rPr lang="en-GB" dirty="0"/>
              <a:t>but needs input and experience to</a:t>
            </a:r>
          </a:p>
          <a:p>
            <a:pPr lvl="1"/>
            <a:r>
              <a:rPr lang="en-GB" b="1" dirty="0"/>
              <a:t>Set up </a:t>
            </a:r>
            <a:r>
              <a:rPr lang="en-GB" dirty="0"/>
              <a:t>meaningful simulations with </a:t>
            </a:r>
            <a:r>
              <a:rPr lang="en-GB" b="1" dirty="0"/>
              <a:t>perturbations</a:t>
            </a:r>
          </a:p>
          <a:p>
            <a:pPr lvl="1"/>
            <a:r>
              <a:rPr lang="en-GB" b="1" dirty="0"/>
              <a:t>Compute performance indicators </a:t>
            </a:r>
            <a:r>
              <a:rPr lang="en-GB" dirty="0"/>
              <a:t>from tracking data</a:t>
            </a:r>
          </a:p>
          <a:p>
            <a:pPr lvl="2"/>
            <a:r>
              <a:rPr lang="en-GB" dirty="0"/>
              <a:t>Including creating adequate tracking data</a:t>
            </a:r>
          </a:p>
          <a:p>
            <a:pPr lvl="2"/>
            <a:r>
              <a:rPr lang="en-GB" dirty="0"/>
              <a:t>Post processing</a:t>
            </a:r>
          </a:p>
          <a:p>
            <a:pPr lvl="1"/>
            <a:r>
              <a:rPr lang="en-GB" b="1" dirty="0"/>
              <a:t>Interpret</a:t>
            </a:r>
            <a:r>
              <a:rPr lang="en-GB" dirty="0"/>
              <a:t> results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AF0B26-D2D1-4D95-8EBA-A5CA867DE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Xsuite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0898F-F295-484A-B099-6F5CDC50F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6D59C-D5D2-4D7D-9B2F-81DC8050E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8E18E-AFB5-48F3-AC13-9D3EE05F6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831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A2CD57-7843-4F70-87CF-56832EC88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Vertical dispersion </a:t>
            </a:r>
            <a:r>
              <a:rPr lang="en-GB" dirty="0"/>
              <a:t>in the IP potentially has a large interplay with beam-beam interactions</a:t>
            </a:r>
          </a:p>
          <a:p>
            <a:pPr lvl="1"/>
            <a:r>
              <a:rPr lang="en-GB" dirty="0"/>
              <a:t>Large energy loss from </a:t>
            </a:r>
            <a:r>
              <a:rPr lang="en-GB" dirty="0" err="1"/>
              <a:t>beamstrahlung</a:t>
            </a:r>
            <a:r>
              <a:rPr lang="en-GB" dirty="0"/>
              <a:t> can push particles on </a:t>
            </a:r>
            <a:r>
              <a:rPr lang="en-GB" b="1" dirty="0"/>
              <a:t>dispersive larger amplitudes</a:t>
            </a:r>
          </a:p>
          <a:p>
            <a:pPr lvl="2"/>
            <a:r>
              <a:rPr lang="en-GB" dirty="0"/>
              <a:t>Results in vertical </a:t>
            </a:r>
            <a:r>
              <a:rPr lang="en-GB" b="1" dirty="0"/>
              <a:t>emittance blow up </a:t>
            </a:r>
            <a:r>
              <a:rPr lang="en-GB" dirty="0"/>
              <a:t>and </a:t>
            </a:r>
            <a:r>
              <a:rPr lang="en-GB" b="1" dirty="0"/>
              <a:t>reduction in luminosity</a:t>
            </a:r>
          </a:p>
          <a:p>
            <a:pPr lvl="2"/>
            <a:r>
              <a:rPr lang="en-GB" dirty="0"/>
              <a:t>Potential reduction in </a:t>
            </a:r>
            <a:r>
              <a:rPr lang="en-GB" b="1" dirty="0"/>
              <a:t>momentum acceptance</a:t>
            </a:r>
            <a:r>
              <a:rPr lang="en-GB" dirty="0"/>
              <a:t> and </a:t>
            </a:r>
            <a:r>
              <a:rPr lang="en-GB" b="1" dirty="0"/>
              <a:t>lifetime</a:t>
            </a:r>
          </a:p>
          <a:p>
            <a:r>
              <a:rPr lang="en-GB" dirty="0"/>
              <a:t>Introduce vertical dispersion via </a:t>
            </a:r>
            <a:r>
              <a:rPr lang="en-GB" b="1" dirty="0"/>
              <a:t>dipole chicane </a:t>
            </a:r>
            <a:r>
              <a:rPr lang="en-GB" dirty="0"/>
              <a:t>around all IPs</a:t>
            </a:r>
          </a:p>
          <a:p>
            <a:pPr lvl="1"/>
            <a:r>
              <a:rPr lang="en-GB" dirty="0"/>
              <a:t>Dipole pair either side of IP</a:t>
            </a:r>
          </a:p>
          <a:p>
            <a:pPr lvl="2"/>
            <a:r>
              <a:rPr lang="en-GB" dirty="0"/>
              <a:t>Sector bends to not reduce machine length and trajectories</a:t>
            </a:r>
          </a:p>
          <a:p>
            <a:pPr lvl="1"/>
            <a:r>
              <a:rPr lang="en-GB" b="1" dirty="0"/>
              <a:t>Closed dispersion bump </a:t>
            </a:r>
            <a:r>
              <a:rPr lang="en-GB" dirty="0"/>
              <a:t>with dispersion in IP but flat outside</a:t>
            </a:r>
          </a:p>
          <a:p>
            <a:r>
              <a:rPr lang="en-GB" dirty="0"/>
              <a:t>Scan dispersion in steps of factor 10 to </a:t>
            </a:r>
            <a:r>
              <a:rPr lang="en-GB" b="1" dirty="0"/>
              <a:t>determine thresholds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045E7B-5CE1-4B5A-9C23-BF785FBC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Dispersion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B5A4A-36A9-4A40-A13B-4050EA4C6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A3732-4C85-4CE7-B568-96C214513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BFE48-3168-4796-B30D-7556A482A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815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49240B9-421A-481A-9C0C-1444B3BC7C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Low dispersion has very little impact on  beam blow up</a:t>
                </a:r>
              </a:p>
              <a:p>
                <a:r>
                  <a:rPr lang="en-GB" b="1" dirty="0"/>
                  <a:t>Significant blow-up beyond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vertical dispersion in the IP</a:t>
                </a:r>
              </a:p>
              <a:p>
                <a:r>
                  <a:rPr lang="en-GB" dirty="0"/>
                  <a:t>Luminosity reduced by </a:t>
                </a:r>
                <a:r>
                  <a:rPr lang="en-GB" b="1" dirty="0"/>
                  <a:t>18% at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𝝁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en-GB" b="1" dirty="0"/>
                  <a:t> </a:t>
                </a:r>
              </a:p>
              <a:p>
                <a:r>
                  <a:rPr lang="en-GB" dirty="0"/>
                  <a:t>Target luminosity loss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𝟓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en-GB" b="1" dirty="0"/>
              </a:p>
              <a:p>
                <a:pPr lvl="1"/>
                <a:r>
                  <a:rPr lang="en-GB" b="1" dirty="0"/>
                  <a:t>Finer scan </a:t>
                </a:r>
                <a:r>
                  <a:rPr lang="en-GB" dirty="0"/>
                  <a:t>required and underway</a:t>
                </a:r>
              </a:p>
              <a:p>
                <a:pPr lvl="1"/>
                <a:r>
                  <a:rPr lang="en-GB" dirty="0"/>
                  <a:t>Establish </a:t>
                </a:r>
                <a:r>
                  <a:rPr lang="en-GB" b="1" dirty="0"/>
                  <a:t>target</a:t>
                </a:r>
                <a:r>
                  <a:rPr lang="en-GB" dirty="0"/>
                  <a:t> for dispersion measurement and correction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49240B9-421A-481A-9C0C-1444B3BC7C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802" r="-2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C1B5DE4-6101-44F1-935E-E4587191F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Vertical Dispersion – Beam Distribution and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EDC00C-564D-452B-BE93-ABD39360038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A5B2F-01A1-4137-A7B4-D44660876C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9AFFE-D37F-4543-AA1A-F5642B6E24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D407861-9445-4CC2-9BE8-EB1502236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201" y="2537067"/>
            <a:ext cx="3592800" cy="26064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D740D1-4109-4473-B50A-9798B48F1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008" y="19118"/>
            <a:ext cx="3255264" cy="255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3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E98C8DE-0941-4D9A-B979-5BEA84EC6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Momentum acceptance </a:t>
            </a:r>
            <a:r>
              <a:rPr lang="en-GB" b="1" dirty="0"/>
              <a:t>slightly impacted </a:t>
            </a:r>
            <a:r>
              <a:rPr lang="en-GB" dirty="0"/>
              <a:t>by beam-beam interactions</a:t>
            </a:r>
          </a:p>
          <a:p>
            <a:pPr lvl="1"/>
            <a:r>
              <a:rPr lang="en-GB" dirty="0"/>
              <a:t>Consistent for all dispersion values</a:t>
            </a:r>
          </a:p>
          <a:p>
            <a:r>
              <a:rPr lang="en-GB" dirty="0"/>
              <a:t>Overall increased dispersion has very </a:t>
            </a:r>
            <a:r>
              <a:rPr lang="en-GB" b="1" dirty="0"/>
              <a:t>little impact </a:t>
            </a:r>
            <a:r>
              <a:rPr lang="en-GB" dirty="0"/>
              <a:t>on momentum acceptance and lifetimes</a:t>
            </a:r>
          </a:p>
          <a:p>
            <a:pPr lvl="1"/>
            <a:r>
              <a:rPr lang="en-GB" dirty="0"/>
              <a:t>At magnitudes where luminosity is affected</a:t>
            </a:r>
          </a:p>
          <a:p>
            <a:r>
              <a:rPr lang="en-GB" dirty="0"/>
              <a:t>Vertical dispersion </a:t>
            </a:r>
            <a:r>
              <a:rPr lang="en-GB" b="1" dirty="0"/>
              <a:t>less of a concern for beam stability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746E492-AD1D-4FFD-9B82-CB2F2714E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Vertical Dispersion –</a:t>
            </a:r>
            <a:r>
              <a:rPr lang="de-DE" dirty="0"/>
              <a:t> Lifetime and Acceptance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3C66EB-9E4C-4FB5-BCB8-86C480353FC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36AD00-10D5-4418-BBE0-721ADA43C30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1D257-D8FF-43C2-8F86-8DFD794A99B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FDE492-FCEB-4BA4-A33E-7D99F2A98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5836" y="2531929"/>
            <a:ext cx="3598164" cy="26115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28DD5D-D512-40D9-865F-7482257718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534" y="73851"/>
            <a:ext cx="3299013" cy="249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4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A41D7C9-A35E-4C08-B841-A1317CFAD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and Outlook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3CC2DD-AE95-4414-99B8-C37C6943E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62CAF3-1B4B-4B95-8BA1-F62B3D1E415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628E5-4760-44D4-BEAB-3C3EA5DF65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0B9780-9820-4A43-9C35-600D6A04152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880CE-EEE8-4AA3-8D24-52E42F8C1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178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EC62772-651C-45F6-82B3-F4014B2508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Ability to determine a very </a:t>
                </a:r>
                <a:r>
                  <a:rPr lang="en-GB" b="1" dirty="0"/>
                  <a:t>broad set of performance </a:t>
                </a:r>
                <a:r>
                  <a:rPr lang="en-GB" dirty="0"/>
                  <a:t>indicators for FCC-</a:t>
                </a:r>
                <a:r>
                  <a:rPr lang="en-GB" dirty="0" err="1"/>
                  <a:t>ee</a:t>
                </a:r>
                <a:r>
                  <a:rPr lang="en-GB" dirty="0"/>
                  <a:t> with </a:t>
                </a:r>
                <a:r>
                  <a:rPr lang="en-GB" b="1" dirty="0"/>
                  <a:t>full lattice </a:t>
                </a:r>
                <a:r>
                  <a:rPr lang="en-GB" dirty="0"/>
                  <a:t>description, </a:t>
                </a:r>
                <a:r>
                  <a:rPr lang="en-GB" b="1" dirty="0"/>
                  <a:t>radiation</a:t>
                </a:r>
                <a:r>
                  <a:rPr lang="en-GB" dirty="0"/>
                  <a:t> and </a:t>
                </a:r>
                <a:r>
                  <a:rPr lang="en-GB" b="1" dirty="0"/>
                  <a:t>beam-beam</a:t>
                </a:r>
                <a:r>
                  <a:rPr lang="en-GB" dirty="0"/>
                  <a:t> effect</a:t>
                </a:r>
              </a:p>
              <a:p>
                <a:r>
                  <a:rPr lang="en-GB" dirty="0"/>
                  <a:t>Several studies performed </a:t>
                </a:r>
              </a:p>
              <a:p>
                <a:pPr lvl="1"/>
                <a:r>
                  <a:rPr lang="en-GB" dirty="0"/>
                  <a:t>Case study for </a:t>
                </a:r>
                <a:r>
                  <a:rPr lang="en-GB" b="1" dirty="0"/>
                  <a:t>vertical sextupole offsets </a:t>
                </a:r>
                <a:r>
                  <a:rPr lang="en-GB" dirty="0"/>
                  <a:t>in </a:t>
                </a:r>
                <a:r>
                  <a:rPr lang="en-GB" dirty="0" err="1"/>
                  <a:t>tt</a:t>
                </a:r>
                <a:r>
                  <a:rPr lang="en-GB" dirty="0"/>
                  <a:t> lattice</a:t>
                </a:r>
              </a:p>
              <a:p>
                <a:r>
                  <a:rPr lang="en-GB" dirty="0"/>
                  <a:t>First step to </a:t>
                </a:r>
                <a:r>
                  <a:rPr lang="en-GB" b="1" dirty="0"/>
                  <a:t>understanding interplay </a:t>
                </a:r>
                <a:r>
                  <a:rPr lang="en-GB" dirty="0"/>
                  <a:t>of different lattice errors and beam-beam effects</a:t>
                </a:r>
              </a:p>
              <a:p>
                <a:pPr lvl="1"/>
                <a:r>
                  <a:rPr lang="en-GB" dirty="0"/>
                  <a:t>Can </a:t>
                </a:r>
                <a:r>
                  <a:rPr lang="en-GB" b="1" dirty="0"/>
                  <a:t>introduce effect one </a:t>
                </a:r>
                <a:r>
                  <a:rPr lang="en-GB" dirty="0"/>
                  <a:t>by one in a controlled way</a:t>
                </a:r>
              </a:p>
              <a:p>
                <a:pPr lvl="1"/>
                <a:r>
                  <a:rPr lang="en-GB" dirty="0"/>
                  <a:t>Potential to </a:t>
                </a:r>
                <a:r>
                  <a:rPr lang="en-GB" b="1" dirty="0"/>
                  <a:t>study correlations </a:t>
                </a:r>
                <a:r>
                  <a:rPr lang="en-GB" dirty="0"/>
                  <a:t>between indicators and underlying physical behaviour</a:t>
                </a:r>
              </a:p>
              <a:p>
                <a:r>
                  <a:rPr lang="en-GB" dirty="0"/>
                  <a:t>First study with </a:t>
                </a:r>
                <a:r>
                  <a:rPr lang="en-GB" b="1" dirty="0"/>
                  <a:t>lattice errors </a:t>
                </a:r>
                <a:r>
                  <a:rPr lang="en-GB" dirty="0"/>
                  <a:t>and </a:t>
                </a:r>
                <a:r>
                  <a:rPr lang="en-GB" b="1" dirty="0"/>
                  <a:t>corrections</a:t>
                </a:r>
              </a:p>
              <a:p>
                <a:pPr lvl="1"/>
                <a:r>
                  <a:rPr lang="en-GB" dirty="0"/>
                  <a:t>Aim to study </a:t>
                </a:r>
                <a:r>
                  <a:rPr lang="en-GB" b="1" dirty="0"/>
                  <a:t>more lattices</a:t>
                </a:r>
              </a:p>
              <a:p>
                <a:r>
                  <a:rPr lang="en-GB" dirty="0"/>
                  <a:t>Work on </a:t>
                </a:r>
                <a:r>
                  <a:rPr lang="en-GB" b="1" dirty="0"/>
                  <a:t>IP tolerances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dirty="0"/>
                  <a:t> waist and location, vertical dispersion</a:t>
                </a:r>
              </a:p>
              <a:p>
                <a:pPr lvl="1"/>
                <a:r>
                  <a:rPr lang="en-GB" dirty="0"/>
                  <a:t>Provide input for </a:t>
                </a:r>
                <a:r>
                  <a:rPr lang="en-GB" b="1" dirty="0"/>
                  <a:t>IP tuning targets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EC62772-651C-45F6-82B3-F4014B2508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07CFBF5-A415-4964-BB3D-F23F2781C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AD8BF3-AFC2-4870-963B-67C2AF53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EDDCE3-9DF9-4EDC-BE5A-AC4BF370D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B7158-B4CC-41FC-A70E-337DF71D9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773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86693D-B562-4D1E-BC0F-69559DF11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Systematically study </a:t>
            </a:r>
            <a:r>
              <a:rPr lang="en-GB" dirty="0"/>
              <a:t>different errors and </a:t>
            </a:r>
            <a:r>
              <a:rPr lang="en-GB" b="1" dirty="0"/>
              <a:t>collect data </a:t>
            </a:r>
            <a:r>
              <a:rPr lang="en-GB" dirty="0"/>
              <a:t>on performance indicators under different conditions</a:t>
            </a:r>
          </a:p>
          <a:p>
            <a:pPr lvl="1"/>
            <a:r>
              <a:rPr lang="en-GB" dirty="0"/>
              <a:t>Determine </a:t>
            </a:r>
            <a:r>
              <a:rPr lang="en-GB" b="1" dirty="0"/>
              <a:t>correlations </a:t>
            </a:r>
            <a:r>
              <a:rPr lang="en-GB" dirty="0"/>
              <a:t>and</a:t>
            </a:r>
            <a:r>
              <a:rPr lang="en-GB" b="1" dirty="0"/>
              <a:t> relationships</a:t>
            </a:r>
          </a:p>
          <a:p>
            <a:pPr lvl="1"/>
            <a:r>
              <a:rPr lang="en-GB" dirty="0"/>
              <a:t>Aim to be able to use </a:t>
            </a:r>
            <a:r>
              <a:rPr lang="en-GB" b="1" dirty="0"/>
              <a:t>faster indicators</a:t>
            </a:r>
            <a:r>
              <a:rPr lang="en-GB" dirty="0"/>
              <a:t> whenever possible with higher confidence</a:t>
            </a:r>
            <a:endParaRPr lang="en-GB" b="1" dirty="0"/>
          </a:p>
          <a:p>
            <a:r>
              <a:rPr lang="en-GB" b="1" dirty="0"/>
              <a:t>Increase realism </a:t>
            </a:r>
            <a:r>
              <a:rPr lang="en-GB" dirty="0"/>
              <a:t>by including</a:t>
            </a:r>
          </a:p>
          <a:p>
            <a:pPr lvl="1"/>
            <a:r>
              <a:rPr lang="en-GB" dirty="0"/>
              <a:t>Larger </a:t>
            </a:r>
            <a:r>
              <a:rPr lang="en-GB" b="1" dirty="0"/>
              <a:t>scope</a:t>
            </a:r>
            <a:r>
              <a:rPr lang="en-GB" dirty="0"/>
              <a:t> of errors</a:t>
            </a:r>
          </a:p>
          <a:p>
            <a:pPr lvl="1"/>
            <a:r>
              <a:rPr lang="en-GB" b="1" dirty="0"/>
              <a:t>Corrections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Other perturbations e.g. </a:t>
            </a:r>
            <a:r>
              <a:rPr lang="en-GB" b="1" dirty="0"/>
              <a:t>tilted solenoids</a:t>
            </a:r>
          </a:p>
          <a:p>
            <a:r>
              <a:rPr lang="en-GB" dirty="0"/>
              <a:t>Work closely with </a:t>
            </a:r>
            <a:r>
              <a:rPr lang="en-GB" b="1" dirty="0"/>
              <a:t>IP tuning team </a:t>
            </a:r>
            <a:r>
              <a:rPr lang="en-GB" dirty="0"/>
              <a:t>to </a:t>
            </a:r>
          </a:p>
          <a:p>
            <a:pPr lvl="1"/>
            <a:r>
              <a:rPr lang="en-GB" dirty="0"/>
              <a:t>Set correction </a:t>
            </a:r>
            <a:r>
              <a:rPr lang="en-GB" b="1" dirty="0"/>
              <a:t>targets</a:t>
            </a:r>
            <a:r>
              <a:rPr lang="en-GB" dirty="0"/>
              <a:t> based on </a:t>
            </a:r>
            <a:r>
              <a:rPr lang="en-GB" b="1" dirty="0"/>
              <a:t>machine performance</a:t>
            </a:r>
          </a:p>
          <a:p>
            <a:pPr lvl="1"/>
            <a:r>
              <a:rPr lang="en-GB" dirty="0"/>
              <a:t>Test </a:t>
            </a:r>
            <a:r>
              <a:rPr lang="en-GB" b="1" dirty="0"/>
              <a:t>fully corrected </a:t>
            </a:r>
            <a:r>
              <a:rPr lang="en-GB" dirty="0"/>
              <a:t>lattices with </a:t>
            </a:r>
            <a:r>
              <a:rPr lang="en-GB" b="1" dirty="0"/>
              <a:t>tuned IPs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DE1F7B-6E10-4F95-A87C-E9926F7FA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65461F-A20C-40B5-92DA-3EB3C2481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EE04A-BB4C-4743-AD29-CF2B0E2DD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CAF2B-459D-49B8-88F3-CE363041E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800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12939B7-C923-41B0-879D-98C533C20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!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BF6D3-DAE0-43B8-ABE5-206F1EA472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A82784B-BC2F-4164-9D08-9116595076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5B140-1371-463F-9A81-AD4DAFACBF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413A9-1E41-4938-82BE-E382A648B2F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E3DC8-82D5-445C-9384-928FC87EF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833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09257-9757-4744-8751-CF88C466B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Some indicators </a:t>
            </a:r>
            <a:r>
              <a:rPr lang="en-GB" b="1" dirty="0"/>
              <a:t>directly</a:t>
            </a:r>
            <a:r>
              <a:rPr lang="en-GB" dirty="0"/>
              <a:t> </a:t>
            </a:r>
            <a:r>
              <a:rPr lang="en-GB" b="1" dirty="0"/>
              <a:t>describe</a:t>
            </a:r>
            <a:r>
              <a:rPr lang="en-GB" dirty="0"/>
              <a:t> the </a:t>
            </a:r>
            <a:r>
              <a:rPr lang="en-GB" b="1" dirty="0"/>
              <a:t>performance</a:t>
            </a:r>
            <a:r>
              <a:rPr lang="en-GB" dirty="0"/>
              <a:t> of the collider</a:t>
            </a:r>
          </a:p>
          <a:p>
            <a:pPr lvl="1"/>
            <a:r>
              <a:rPr lang="en-GB" b="1" dirty="0"/>
              <a:t>Luminosity </a:t>
            </a:r>
            <a:r>
              <a:rPr lang="en-GB" dirty="0"/>
              <a:t>and</a:t>
            </a:r>
            <a:r>
              <a:rPr lang="en-GB" b="1" dirty="0"/>
              <a:t> Lifetime</a:t>
            </a:r>
          </a:p>
          <a:p>
            <a:pPr lvl="1"/>
            <a:r>
              <a:rPr lang="en-GB" dirty="0"/>
              <a:t>Often computationally intensive</a:t>
            </a:r>
          </a:p>
          <a:p>
            <a:r>
              <a:rPr lang="en-GB" dirty="0"/>
              <a:t>Others relate to and are </a:t>
            </a:r>
            <a:r>
              <a:rPr lang="en-GB" b="1" dirty="0"/>
              <a:t>indicative</a:t>
            </a:r>
            <a:r>
              <a:rPr lang="en-GB" dirty="0"/>
              <a:t> of the performance</a:t>
            </a:r>
          </a:p>
          <a:p>
            <a:pPr lvl="1"/>
            <a:r>
              <a:rPr lang="en-GB" b="1" dirty="0"/>
              <a:t>Optics</a:t>
            </a:r>
            <a:r>
              <a:rPr lang="en-GB" dirty="0"/>
              <a:t> – especially at </a:t>
            </a:r>
            <a:r>
              <a:rPr lang="en-GB" b="1" dirty="0"/>
              <a:t>interaction point</a:t>
            </a:r>
          </a:p>
          <a:p>
            <a:pPr lvl="1"/>
            <a:r>
              <a:rPr lang="en-GB" dirty="0"/>
              <a:t>Equilibrium </a:t>
            </a:r>
            <a:r>
              <a:rPr lang="en-GB" b="1" dirty="0"/>
              <a:t>emittances</a:t>
            </a:r>
          </a:p>
          <a:p>
            <a:pPr lvl="1"/>
            <a:r>
              <a:rPr lang="en-GB" b="1" dirty="0"/>
              <a:t>Dynamic aperture</a:t>
            </a:r>
          </a:p>
          <a:p>
            <a:pPr lvl="1"/>
            <a:r>
              <a:rPr lang="en-GB" b="1" dirty="0"/>
              <a:t>Momentum acceptance</a:t>
            </a:r>
          </a:p>
          <a:p>
            <a:r>
              <a:rPr lang="en-GB" b="1" dirty="0"/>
              <a:t>Computing time </a:t>
            </a:r>
            <a:r>
              <a:rPr lang="en-GB" dirty="0"/>
              <a:t>varies largely (seconds – days)</a:t>
            </a:r>
          </a:p>
          <a:p>
            <a:pPr lvl="1"/>
            <a:r>
              <a:rPr lang="en-GB" dirty="0"/>
              <a:t>Use </a:t>
            </a:r>
            <a:r>
              <a:rPr lang="en-GB" b="1" dirty="0"/>
              <a:t>fast(er) indicators </a:t>
            </a:r>
            <a:r>
              <a:rPr lang="en-GB" dirty="0"/>
              <a:t>during </a:t>
            </a:r>
            <a:r>
              <a:rPr lang="en-GB" b="1" dirty="0"/>
              <a:t>design</a:t>
            </a:r>
            <a:r>
              <a:rPr lang="en-GB" dirty="0"/>
              <a:t> and </a:t>
            </a:r>
            <a:r>
              <a:rPr lang="en-GB" b="1" dirty="0"/>
              <a:t>optimisation</a:t>
            </a:r>
            <a:r>
              <a:rPr lang="en-GB" dirty="0"/>
              <a:t> iterations</a:t>
            </a:r>
          </a:p>
          <a:p>
            <a:pPr lvl="1"/>
            <a:r>
              <a:rPr lang="en-GB" b="1" dirty="0"/>
              <a:t>Comprehensive</a:t>
            </a:r>
            <a:r>
              <a:rPr lang="en-GB" dirty="0"/>
              <a:t> simulations at </a:t>
            </a:r>
            <a:r>
              <a:rPr lang="en-GB" b="1" dirty="0"/>
              <a:t>waypoints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Requires solid </a:t>
            </a:r>
            <a:r>
              <a:rPr lang="en-GB" b="1" dirty="0"/>
              <a:t>understanding</a:t>
            </a:r>
            <a:r>
              <a:rPr lang="en-GB" dirty="0"/>
              <a:t> of </a:t>
            </a:r>
            <a:r>
              <a:rPr lang="en-GB" b="1" dirty="0"/>
              <a:t>predictive power </a:t>
            </a:r>
            <a:r>
              <a:rPr lang="en-GB" dirty="0"/>
              <a:t>of indicators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2751F1-E37D-4BB5-A368-253BB46B2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Performance Indicators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B71C7-5954-4681-ACF1-D58106446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24C41-2A23-441F-AD9B-30445A80B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F6E5D-3BD9-4CE1-9BFC-F2F9E5A8F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841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EC1D893-EEBF-4E4F-9984-95A78A337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Performance Indicators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55AF63B-A9F4-489E-B959-009C8E3F9A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66A4FF-A39D-422A-A46F-619802A95E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20894-AE22-44C3-A5EA-0CC251A781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6223F-E28D-4ED7-9AF7-D1AD61FD80E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C6917-149A-412D-8617-F2CE5B5A1C0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74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8AF2FD-1CB1-43CB-A058-6B3A23BEA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Accelerator </a:t>
            </a:r>
            <a:r>
              <a:rPr lang="en-GB" b="1" dirty="0"/>
              <a:t>optics</a:t>
            </a:r>
            <a:r>
              <a:rPr lang="en-GB" dirty="0"/>
              <a:t> for </a:t>
            </a:r>
            <a:r>
              <a:rPr lang="en-GB" b="1" dirty="0"/>
              <a:t>quick</a:t>
            </a:r>
            <a:r>
              <a:rPr lang="en-GB" dirty="0"/>
              <a:t> approximations by </a:t>
            </a:r>
            <a:r>
              <a:rPr lang="en-GB" b="1" dirty="0"/>
              <a:t>linearising motion</a:t>
            </a:r>
          </a:p>
          <a:p>
            <a:pPr lvl="1"/>
            <a:r>
              <a:rPr lang="en-GB" dirty="0"/>
              <a:t>E.g. for estimate of local beam sizes</a:t>
            </a:r>
          </a:p>
          <a:p>
            <a:r>
              <a:rPr lang="en-GB" dirty="0"/>
              <a:t>Computed almost </a:t>
            </a:r>
            <a:r>
              <a:rPr lang="en-GB" b="1" dirty="0"/>
              <a:t>instantaneously</a:t>
            </a:r>
          </a:p>
          <a:p>
            <a:pPr lvl="1"/>
            <a:r>
              <a:rPr lang="en-GB" dirty="0"/>
              <a:t>Dependent on </a:t>
            </a:r>
            <a:r>
              <a:rPr lang="en-GB" b="1" dirty="0"/>
              <a:t>closed orbit</a:t>
            </a:r>
          </a:p>
          <a:p>
            <a:pPr lvl="1"/>
            <a:r>
              <a:rPr lang="en-GB" dirty="0"/>
              <a:t>In </a:t>
            </a:r>
            <a:r>
              <a:rPr lang="en-GB" b="1" dirty="0"/>
              <a:t>highly damped </a:t>
            </a: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additional complication of adjusting magnet strength to </a:t>
            </a:r>
            <a:r>
              <a:rPr lang="en-GB" b="1" dirty="0"/>
              <a:t>compensate for radiation</a:t>
            </a:r>
          </a:p>
          <a:p>
            <a:pPr lvl="2"/>
            <a:r>
              <a:rPr lang="en-GB" dirty="0"/>
              <a:t>“Tapering” implemented in SAD, MAD-X, Xsuite</a:t>
            </a:r>
          </a:p>
          <a:p>
            <a:r>
              <a:rPr lang="en-GB" dirty="0"/>
              <a:t>Cannot include </a:t>
            </a:r>
          </a:p>
          <a:p>
            <a:pPr lvl="1"/>
            <a:r>
              <a:rPr lang="en-GB" dirty="0"/>
              <a:t>Non-linear effects</a:t>
            </a:r>
          </a:p>
          <a:p>
            <a:pPr lvl="1"/>
            <a:r>
              <a:rPr lang="en-GB" dirty="0"/>
              <a:t>Collective effects</a:t>
            </a:r>
          </a:p>
          <a:p>
            <a:r>
              <a:rPr lang="en-GB" dirty="0"/>
              <a:t>Can only </a:t>
            </a:r>
            <a:r>
              <a:rPr lang="en-GB" b="1" dirty="0"/>
              <a:t>estimate stochastic effects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AB0624-7F3A-49C7-B0A2-6AF4F370D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and Orbit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81B70-9C5B-47B1-9273-CCBD3ADA8C2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D12C8-16D2-4AB6-816C-D95425DDC51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E33D0-7409-454B-9087-7DD1A03453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81C034-20B9-416E-9EC4-26F33FE48DFA}"/>
              </a:ext>
            </a:extLst>
          </p:cNvPr>
          <p:cNvCxnSpPr/>
          <p:nvPr/>
        </p:nvCxnSpPr>
        <p:spPr>
          <a:xfrm>
            <a:off x="5596128" y="3913632"/>
            <a:ext cx="28956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9F4D50-F10E-42B8-99FA-0323D78567BC}"/>
              </a:ext>
            </a:extLst>
          </p:cNvPr>
          <p:cNvCxnSpPr>
            <a:cxnSpLocks/>
          </p:cNvCxnSpPr>
          <p:nvPr/>
        </p:nvCxnSpPr>
        <p:spPr>
          <a:xfrm flipV="1">
            <a:off x="7016496" y="1712976"/>
            <a:ext cx="0" cy="22006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B0CEAEB-A744-4649-8200-B2FFCB933DF6}"/>
              </a:ext>
            </a:extLst>
          </p:cNvPr>
          <p:cNvSpPr txBox="1"/>
          <p:nvPr/>
        </p:nvSpPr>
        <p:spPr>
          <a:xfrm>
            <a:off x="8546593" y="3766922"/>
            <a:ext cx="43891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EEC2AF4-EB42-409C-8B87-4DECA17B5FFF}"/>
                  </a:ext>
                </a:extLst>
              </p:cNvPr>
              <p:cNvSpPr txBox="1"/>
              <p:nvPr/>
            </p:nvSpPr>
            <p:spPr>
              <a:xfrm>
                <a:off x="6739826" y="1380055"/>
                <a:ext cx="591312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EEC2AF4-EB42-409C-8B87-4DECA17B5F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9826" y="1380055"/>
                <a:ext cx="591312" cy="300082"/>
              </a:xfrm>
              <a:prstGeom prst="rect">
                <a:avLst/>
              </a:prstGeom>
              <a:blipFill>
                <a:blip r:embed="rId2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56E0B95-8031-4A2F-9E15-63976EA2FDDF}"/>
              </a:ext>
            </a:extLst>
          </p:cNvPr>
          <p:cNvSpPr/>
          <p:nvPr/>
        </p:nvSpPr>
        <p:spPr>
          <a:xfrm>
            <a:off x="6004560" y="1975105"/>
            <a:ext cx="2060448" cy="1402080"/>
          </a:xfrm>
          <a:custGeom>
            <a:avLst/>
            <a:gdLst>
              <a:gd name="connsiteX0" fmla="*/ 0 w 2060448"/>
              <a:gd name="connsiteY0" fmla="*/ 0 h 1932432"/>
              <a:gd name="connsiteX1" fmla="*/ 1005840 w 2060448"/>
              <a:gd name="connsiteY1" fmla="*/ 1932432 h 1932432"/>
              <a:gd name="connsiteX2" fmla="*/ 2060448 w 2060448"/>
              <a:gd name="connsiteY2" fmla="*/ 0 h 193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0448" h="1932432">
                <a:moveTo>
                  <a:pt x="0" y="0"/>
                </a:moveTo>
                <a:cubicBezTo>
                  <a:pt x="331216" y="966216"/>
                  <a:pt x="662432" y="1932432"/>
                  <a:pt x="1005840" y="1932432"/>
                </a:cubicBezTo>
                <a:cubicBezTo>
                  <a:pt x="1349248" y="1932432"/>
                  <a:pt x="1873504" y="249936"/>
                  <a:pt x="2060448" y="0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541EAE58-9E3C-45A6-A241-FA1D48EDEF0F}"/>
              </a:ext>
            </a:extLst>
          </p:cNvPr>
          <p:cNvSpPr/>
          <p:nvPr/>
        </p:nvSpPr>
        <p:spPr>
          <a:xfrm>
            <a:off x="6516624" y="1962913"/>
            <a:ext cx="2060448" cy="1402080"/>
          </a:xfrm>
          <a:custGeom>
            <a:avLst/>
            <a:gdLst>
              <a:gd name="connsiteX0" fmla="*/ 0 w 2060448"/>
              <a:gd name="connsiteY0" fmla="*/ 0 h 1932432"/>
              <a:gd name="connsiteX1" fmla="*/ 1005840 w 2060448"/>
              <a:gd name="connsiteY1" fmla="*/ 1932432 h 1932432"/>
              <a:gd name="connsiteX2" fmla="*/ 2060448 w 2060448"/>
              <a:gd name="connsiteY2" fmla="*/ 0 h 1932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0448" h="1932432">
                <a:moveTo>
                  <a:pt x="0" y="0"/>
                </a:moveTo>
                <a:cubicBezTo>
                  <a:pt x="331216" y="966216"/>
                  <a:pt x="662432" y="1932432"/>
                  <a:pt x="1005840" y="1932432"/>
                </a:cubicBezTo>
                <a:cubicBezTo>
                  <a:pt x="1349248" y="1932432"/>
                  <a:pt x="1873504" y="249936"/>
                  <a:pt x="206044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01A9D14-16C4-4F54-8114-EE624FE58643}"/>
              </a:ext>
            </a:extLst>
          </p:cNvPr>
          <p:cNvCxnSpPr/>
          <p:nvPr/>
        </p:nvCxnSpPr>
        <p:spPr>
          <a:xfrm>
            <a:off x="7016496" y="3364992"/>
            <a:ext cx="536448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2376514-1BE1-4C8B-A28E-7C966A64CF61}"/>
              </a:ext>
            </a:extLst>
          </p:cNvPr>
          <p:cNvCxnSpPr>
            <a:cxnSpLocks/>
          </p:cNvCxnSpPr>
          <p:nvPr/>
        </p:nvCxnSpPr>
        <p:spPr>
          <a:xfrm>
            <a:off x="7528560" y="3355754"/>
            <a:ext cx="0" cy="55787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51C0F39-9D44-486D-8717-0C91448F8A5D}"/>
                  </a:ext>
                </a:extLst>
              </p:cNvPr>
              <p:cNvSpPr txBox="1"/>
              <p:nvPr/>
            </p:nvSpPr>
            <p:spPr>
              <a:xfrm>
                <a:off x="7134705" y="3325130"/>
                <a:ext cx="32146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51C0F39-9D44-486D-8717-0C91448F8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4705" y="3325130"/>
                <a:ext cx="321466" cy="3000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7F614AE-67DE-466E-82A5-BF86E931BFF2}"/>
                  </a:ext>
                </a:extLst>
              </p:cNvPr>
              <p:cNvSpPr txBox="1"/>
              <p:nvPr/>
            </p:nvSpPr>
            <p:spPr>
              <a:xfrm>
                <a:off x="7513056" y="3458532"/>
                <a:ext cx="321466" cy="30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7F614AE-67DE-466E-82A5-BF86E931B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3056" y="3458532"/>
                <a:ext cx="321466" cy="300082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831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90C8314-3D2A-4B5A-BC1A-44939DE1D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088" y="1563688"/>
            <a:ext cx="5791200" cy="338677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Equilibrium emittances contribute to </a:t>
            </a:r>
            <a:r>
              <a:rPr lang="en-GB" b="1" dirty="0"/>
              <a:t>beam size</a:t>
            </a:r>
          </a:p>
          <a:p>
            <a:pPr lvl="1"/>
            <a:r>
              <a:rPr lang="en-GB" dirty="0"/>
              <a:t>Affecting </a:t>
            </a:r>
            <a:r>
              <a:rPr lang="en-GB" b="1" dirty="0"/>
              <a:t>luminosity</a:t>
            </a:r>
          </a:p>
          <a:p>
            <a:pPr lvl="1"/>
            <a:r>
              <a:rPr lang="en-GB" dirty="0"/>
              <a:t>Driven by </a:t>
            </a:r>
            <a:r>
              <a:rPr lang="en-GB" b="1" dirty="0"/>
              <a:t>radiation effects</a:t>
            </a:r>
            <a:r>
              <a:rPr lang="en-GB" dirty="0"/>
              <a:t>, </a:t>
            </a:r>
            <a:r>
              <a:rPr lang="en-GB" b="1" dirty="0"/>
              <a:t>optics perturbations</a:t>
            </a:r>
            <a:r>
              <a:rPr lang="en-GB" dirty="0"/>
              <a:t> and </a:t>
            </a:r>
            <a:r>
              <a:rPr lang="en-GB" b="1" dirty="0"/>
              <a:t>coupling</a:t>
            </a:r>
          </a:p>
          <a:p>
            <a:r>
              <a:rPr lang="en-GB" dirty="0"/>
              <a:t>Various </a:t>
            </a:r>
            <a:r>
              <a:rPr lang="en-GB" b="1" dirty="0"/>
              <a:t>methods</a:t>
            </a:r>
            <a:r>
              <a:rPr lang="en-GB" dirty="0"/>
              <a:t> to compute equilibrium emittances:</a:t>
            </a:r>
          </a:p>
          <a:p>
            <a:pPr lvl="1"/>
            <a:r>
              <a:rPr lang="en-GB" b="1" dirty="0"/>
              <a:t>Summation methods</a:t>
            </a:r>
          </a:p>
          <a:p>
            <a:pPr lvl="2"/>
            <a:r>
              <a:rPr lang="en-GB" dirty="0"/>
              <a:t>Fast approximation in error-free lattices</a:t>
            </a:r>
          </a:p>
          <a:p>
            <a:pPr lvl="2"/>
            <a:r>
              <a:rPr lang="en-GB" dirty="0"/>
              <a:t>Summations of linear optics functions</a:t>
            </a:r>
          </a:p>
          <a:p>
            <a:pPr lvl="1"/>
            <a:r>
              <a:rPr lang="en-GB" b="1" dirty="0"/>
              <a:t>Matrix methods </a:t>
            </a:r>
          </a:p>
          <a:p>
            <a:pPr lvl="2"/>
            <a:r>
              <a:rPr lang="en-GB" dirty="0"/>
              <a:t>For coupled motion with errors</a:t>
            </a:r>
          </a:p>
          <a:p>
            <a:pPr lvl="1"/>
            <a:r>
              <a:rPr lang="en-GB" b="1" dirty="0"/>
              <a:t>Tracking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Tracking of particles with radiation</a:t>
            </a:r>
          </a:p>
          <a:p>
            <a:pPr lvl="3"/>
            <a:r>
              <a:rPr lang="en-GB" dirty="0"/>
              <a:t>1000s particles over several damping times (50-5000 turns)</a:t>
            </a:r>
          </a:p>
          <a:p>
            <a:pPr lvl="2"/>
            <a:r>
              <a:rPr lang="en-GB" dirty="0"/>
              <a:t>Allows to include other effects such as beam-beam</a:t>
            </a:r>
          </a:p>
          <a:p>
            <a:pPr lvl="1"/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3E2271A-FD85-4F2F-B34C-31CD22F3A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Equilibrium Emittance Simulations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CF1C20A-35FD-4F40-B10B-35B43C755DB2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1401350" y="3173976"/>
            <a:ext cx="6826" cy="13614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24C8699-F4C7-4884-BEED-6B0FD6BF0C9F}"/>
              </a:ext>
            </a:extLst>
          </p:cNvPr>
          <p:cNvSpPr txBox="1"/>
          <p:nvPr/>
        </p:nvSpPr>
        <p:spPr>
          <a:xfrm>
            <a:off x="931958" y="2873894"/>
            <a:ext cx="938783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Fast</a:t>
            </a:r>
            <a:endParaRPr lang="en-CH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9EB084-F78E-4100-A11B-9FA427E7DD67}"/>
              </a:ext>
            </a:extLst>
          </p:cNvPr>
          <p:cNvSpPr txBox="1"/>
          <p:nvPr/>
        </p:nvSpPr>
        <p:spPr>
          <a:xfrm>
            <a:off x="938784" y="4535424"/>
            <a:ext cx="938783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Slow</a:t>
            </a:r>
            <a:endParaRPr lang="en-CH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F956809-F1F3-4FF5-8F36-053CC6F4EB99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>
            <a:off x="7979662" y="3173976"/>
            <a:ext cx="0" cy="136144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26156E7-EE8E-4F85-BADF-8A57BCC471B7}"/>
              </a:ext>
            </a:extLst>
          </p:cNvPr>
          <p:cNvSpPr txBox="1"/>
          <p:nvPr/>
        </p:nvSpPr>
        <p:spPr>
          <a:xfrm>
            <a:off x="7260336" y="2873894"/>
            <a:ext cx="1438651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First estimate</a:t>
            </a:r>
            <a:endParaRPr lang="en-CH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0A410F-EC14-4A08-905D-33AB309A3058}"/>
              </a:ext>
            </a:extLst>
          </p:cNvPr>
          <p:cNvSpPr txBox="1"/>
          <p:nvPr/>
        </p:nvSpPr>
        <p:spPr>
          <a:xfrm>
            <a:off x="7299961" y="4535424"/>
            <a:ext cx="1359402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Full picture</a:t>
            </a:r>
            <a:endParaRPr lang="en-CH" b="1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BBCBD33-8D94-460B-9816-E0B6259090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21413" y="2778452"/>
            <a:ext cx="3341052" cy="911524"/>
          </a:xfrm>
        </p:spPr>
        <p:txBody>
          <a:bodyPr/>
          <a:lstStyle/>
          <a:p>
            <a:r>
              <a:rPr lang="en-US" dirty="0"/>
              <a:t>Impact of lattice errors and correction with beam-beam</a:t>
            </a:r>
            <a:endParaRPr lang="fr-FR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2688B7D-1C12-469E-8C5F-3714318E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2AE3435-00C1-4EB3-A840-4D737D5DF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1238" y="195263"/>
            <a:ext cx="512762" cy="163552"/>
          </a:xfrm>
        </p:spPr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429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89A890-D162-445B-B02E-BFC6A3BDD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Identify dynamically </a:t>
            </a:r>
            <a:r>
              <a:rPr lang="en-GB" b="1" dirty="0"/>
              <a:t>stable area</a:t>
            </a:r>
            <a:r>
              <a:rPr lang="en-GB" dirty="0"/>
              <a:t> in phase space</a:t>
            </a:r>
          </a:p>
          <a:p>
            <a:pPr lvl="1"/>
            <a:r>
              <a:rPr lang="en-GB" dirty="0"/>
              <a:t>Initiate particles at different coordinates </a:t>
            </a:r>
          </a:p>
          <a:p>
            <a:pPr lvl="1"/>
            <a:r>
              <a:rPr lang="en-GB" dirty="0"/>
              <a:t>Track for a </a:t>
            </a:r>
            <a:r>
              <a:rPr lang="en-GB" b="1" dirty="0"/>
              <a:t>few damping times</a:t>
            </a:r>
            <a:r>
              <a:rPr lang="en-GB" dirty="0"/>
              <a:t> (~50-5000 turns)</a:t>
            </a:r>
          </a:p>
          <a:p>
            <a:pPr lvl="2"/>
            <a:r>
              <a:rPr lang="en-GB" b="1" dirty="0"/>
              <a:t>Average radiation </a:t>
            </a:r>
            <a:r>
              <a:rPr lang="en-GB" dirty="0"/>
              <a:t>– particles damped afterwards</a:t>
            </a:r>
          </a:p>
          <a:p>
            <a:pPr lvl="1"/>
            <a:r>
              <a:rPr lang="en-GB" dirty="0"/>
              <a:t>Identify which particles survive and which ones don’t</a:t>
            </a:r>
          </a:p>
          <a:p>
            <a:pPr lvl="1"/>
            <a:r>
              <a:rPr lang="en-GB" dirty="0"/>
              <a:t>Single particle per point (~</a:t>
            </a:r>
            <a:r>
              <a:rPr lang="en-GB" b="1" dirty="0"/>
              <a:t>few 100 points</a:t>
            </a:r>
            <a:r>
              <a:rPr lang="en-GB" dirty="0"/>
              <a:t>)</a:t>
            </a:r>
          </a:p>
          <a:p>
            <a:r>
              <a:rPr lang="en-GB" b="1" dirty="0"/>
              <a:t>Indicate</a:t>
            </a:r>
            <a:r>
              <a:rPr lang="en-GB" dirty="0"/>
              <a:t> size of </a:t>
            </a:r>
            <a:r>
              <a:rPr lang="en-GB" b="1" dirty="0"/>
              <a:t>perturbation</a:t>
            </a:r>
            <a:r>
              <a:rPr lang="en-GB" dirty="0"/>
              <a:t> needed for particle to be </a:t>
            </a:r>
            <a:r>
              <a:rPr lang="en-GB" b="1" dirty="0"/>
              <a:t>lost</a:t>
            </a:r>
          </a:p>
          <a:p>
            <a:pPr lvl="1"/>
            <a:r>
              <a:rPr lang="en-GB" dirty="0"/>
              <a:t>Can be </a:t>
            </a:r>
            <a:r>
              <a:rPr lang="en-GB" b="1" dirty="0"/>
              <a:t>parametrised</a:t>
            </a:r>
            <a:r>
              <a:rPr lang="en-GB" dirty="0"/>
              <a:t> by </a:t>
            </a:r>
            <a:r>
              <a:rPr lang="en-GB" b="1" dirty="0"/>
              <a:t>area</a:t>
            </a:r>
            <a:r>
              <a:rPr lang="en-GB" dirty="0"/>
              <a:t> or </a:t>
            </a:r>
            <a:r>
              <a:rPr lang="en-GB" b="1" dirty="0"/>
              <a:t>ellipse</a:t>
            </a:r>
          </a:p>
          <a:p>
            <a:r>
              <a:rPr lang="en-GB" dirty="0"/>
              <a:t>Can include </a:t>
            </a:r>
            <a:r>
              <a:rPr lang="en-GB" b="1" dirty="0"/>
              <a:t>non-linear behaviour</a:t>
            </a:r>
          </a:p>
          <a:p>
            <a:r>
              <a:rPr lang="en-GB" b="1" dirty="0"/>
              <a:t>No stochastic </a:t>
            </a:r>
            <a:r>
              <a:rPr lang="en-GB" dirty="0"/>
              <a:t>effects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D2072F-2503-4CBA-90A3-6C285E625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DC9D2-0843-42B6-A510-CAB4AEDB960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3EB40-7AE2-4B6E-A7E8-A771E8B970B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F30F7-4599-4080-924B-7B2E9E9EF4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C8CD34-9BF6-4461-929D-DC1C133E94DE}"/>
              </a:ext>
            </a:extLst>
          </p:cNvPr>
          <p:cNvSpPr/>
          <p:nvPr/>
        </p:nvSpPr>
        <p:spPr>
          <a:xfrm>
            <a:off x="633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D097BD-94B8-42FB-9616-7DB7D246FA5F}"/>
              </a:ext>
            </a:extLst>
          </p:cNvPr>
          <p:cNvSpPr/>
          <p:nvPr/>
        </p:nvSpPr>
        <p:spPr>
          <a:xfrm>
            <a:off x="669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9A2E4B-08B9-4811-A411-BADB34F1C6A8}"/>
              </a:ext>
            </a:extLst>
          </p:cNvPr>
          <p:cNvSpPr/>
          <p:nvPr/>
        </p:nvSpPr>
        <p:spPr>
          <a:xfrm>
            <a:off x="705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1DF29F8-D0FD-4DE7-AD82-1958BF884325}"/>
              </a:ext>
            </a:extLst>
          </p:cNvPr>
          <p:cNvSpPr/>
          <p:nvPr/>
        </p:nvSpPr>
        <p:spPr>
          <a:xfrm>
            <a:off x="741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86E2D6-66D3-4D21-BE39-6EEE435DA498}"/>
              </a:ext>
            </a:extLst>
          </p:cNvPr>
          <p:cNvSpPr/>
          <p:nvPr/>
        </p:nvSpPr>
        <p:spPr>
          <a:xfrm>
            <a:off x="626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6F55920-0F9F-422B-AB77-C0A8E7C9084D}"/>
              </a:ext>
            </a:extLst>
          </p:cNvPr>
          <p:cNvSpPr/>
          <p:nvPr/>
        </p:nvSpPr>
        <p:spPr>
          <a:xfrm>
            <a:off x="662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12620ED-75AB-4D78-A1A8-8F826690C80F}"/>
              </a:ext>
            </a:extLst>
          </p:cNvPr>
          <p:cNvSpPr/>
          <p:nvPr/>
        </p:nvSpPr>
        <p:spPr>
          <a:xfrm>
            <a:off x="698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075A103-4E5B-4668-98EB-F6FAE704AC0D}"/>
              </a:ext>
            </a:extLst>
          </p:cNvPr>
          <p:cNvSpPr/>
          <p:nvPr/>
        </p:nvSpPr>
        <p:spPr>
          <a:xfrm>
            <a:off x="734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2FD1219-7B02-44D9-9B06-D7828F4D6726}"/>
              </a:ext>
            </a:extLst>
          </p:cNvPr>
          <p:cNvSpPr/>
          <p:nvPr/>
        </p:nvSpPr>
        <p:spPr>
          <a:xfrm>
            <a:off x="777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8412CE7-D2E0-42B3-93CA-ADB68071067D}"/>
              </a:ext>
            </a:extLst>
          </p:cNvPr>
          <p:cNvSpPr/>
          <p:nvPr/>
        </p:nvSpPr>
        <p:spPr>
          <a:xfrm>
            <a:off x="813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B7EDA3-65EA-4047-86F1-E1E5D5E6B28F}"/>
              </a:ext>
            </a:extLst>
          </p:cNvPr>
          <p:cNvSpPr/>
          <p:nvPr/>
        </p:nvSpPr>
        <p:spPr>
          <a:xfrm>
            <a:off x="8491499" y="41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43583CB-54FE-45A1-AD7D-982062C1488C}"/>
              </a:ext>
            </a:extLst>
          </p:cNvPr>
          <p:cNvSpPr/>
          <p:nvPr/>
        </p:nvSpPr>
        <p:spPr>
          <a:xfrm>
            <a:off x="770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0274DA0-0F85-48AF-BE25-85613619E9C9}"/>
              </a:ext>
            </a:extLst>
          </p:cNvPr>
          <p:cNvSpPr/>
          <p:nvPr/>
        </p:nvSpPr>
        <p:spPr>
          <a:xfrm>
            <a:off x="806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2A363B7-A79D-419A-95A4-3F7A7A5384CA}"/>
              </a:ext>
            </a:extLst>
          </p:cNvPr>
          <p:cNvSpPr/>
          <p:nvPr/>
        </p:nvSpPr>
        <p:spPr>
          <a:xfrm>
            <a:off x="842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1987DD4-8A7D-448C-98B6-15B000D87C3E}"/>
              </a:ext>
            </a:extLst>
          </p:cNvPr>
          <p:cNvSpPr/>
          <p:nvPr/>
        </p:nvSpPr>
        <p:spPr>
          <a:xfrm>
            <a:off x="8783319" y="44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A82B4D6-B3A4-4DFF-BB71-BAA93065A691}"/>
              </a:ext>
            </a:extLst>
          </p:cNvPr>
          <p:cNvSpPr/>
          <p:nvPr/>
        </p:nvSpPr>
        <p:spPr>
          <a:xfrm>
            <a:off x="633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E6D5C9C-E850-4351-8DB7-6AD026A7E90A}"/>
              </a:ext>
            </a:extLst>
          </p:cNvPr>
          <p:cNvSpPr/>
          <p:nvPr/>
        </p:nvSpPr>
        <p:spPr>
          <a:xfrm>
            <a:off x="669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E77DAE6-0375-4A63-9D64-A1537C258256}"/>
              </a:ext>
            </a:extLst>
          </p:cNvPr>
          <p:cNvSpPr/>
          <p:nvPr/>
        </p:nvSpPr>
        <p:spPr>
          <a:xfrm>
            <a:off x="705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F67A27-EE4E-4FF2-850D-AF47F4562CD5}"/>
              </a:ext>
            </a:extLst>
          </p:cNvPr>
          <p:cNvSpPr/>
          <p:nvPr/>
        </p:nvSpPr>
        <p:spPr>
          <a:xfrm>
            <a:off x="741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B133CD5-427B-45C5-BFE3-3482E734CC13}"/>
              </a:ext>
            </a:extLst>
          </p:cNvPr>
          <p:cNvSpPr/>
          <p:nvPr/>
        </p:nvSpPr>
        <p:spPr>
          <a:xfrm>
            <a:off x="6263319" y="404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C0F58B3-2107-40CC-B3F0-A73740F11085}"/>
              </a:ext>
            </a:extLst>
          </p:cNvPr>
          <p:cNvSpPr/>
          <p:nvPr/>
        </p:nvSpPr>
        <p:spPr>
          <a:xfrm>
            <a:off x="662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E1EB501-84E6-4220-8BA0-289E0FA51742}"/>
              </a:ext>
            </a:extLst>
          </p:cNvPr>
          <p:cNvSpPr/>
          <p:nvPr/>
        </p:nvSpPr>
        <p:spPr>
          <a:xfrm>
            <a:off x="698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DBCAB26-4197-4FDB-AAA2-3916642D958C}"/>
              </a:ext>
            </a:extLst>
          </p:cNvPr>
          <p:cNvSpPr/>
          <p:nvPr/>
        </p:nvSpPr>
        <p:spPr>
          <a:xfrm>
            <a:off x="734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93DF720-F22D-4927-84C2-C55DBF9224A1}"/>
              </a:ext>
            </a:extLst>
          </p:cNvPr>
          <p:cNvSpPr/>
          <p:nvPr/>
        </p:nvSpPr>
        <p:spPr>
          <a:xfrm>
            <a:off x="777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3FE7A5E-8F1A-4AD2-B4A6-845DE4459942}"/>
              </a:ext>
            </a:extLst>
          </p:cNvPr>
          <p:cNvSpPr/>
          <p:nvPr/>
        </p:nvSpPr>
        <p:spPr>
          <a:xfrm>
            <a:off x="813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CBAD226-7A01-4EBD-93A5-5D1708D6E446}"/>
              </a:ext>
            </a:extLst>
          </p:cNvPr>
          <p:cNvSpPr/>
          <p:nvPr/>
        </p:nvSpPr>
        <p:spPr>
          <a:xfrm>
            <a:off x="8491499" y="37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4941E72-739B-4691-A3B8-1F9CBA47861A}"/>
              </a:ext>
            </a:extLst>
          </p:cNvPr>
          <p:cNvSpPr/>
          <p:nvPr/>
        </p:nvSpPr>
        <p:spPr>
          <a:xfrm>
            <a:off x="770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C7D86A4-3447-4021-9126-B09190F8677A}"/>
              </a:ext>
            </a:extLst>
          </p:cNvPr>
          <p:cNvSpPr/>
          <p:nvPr/>
        </p:nvSpPr>
        <p:spPr>
          <a:xfrm>
            <a:off x="806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30C18D0-87AF-4D8E-8E83-B741FF9E74AA}"/>
              </a:ext>
            </a:extLst>
          </p:cNvPr>
          <p:cNvSpPr/>
          <p:nvPr/>
        </p:nvSpPr>
        <p:spPr>
          <a:xfrm>
            <a:off x="842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0C4FCCDF-6189-40F1-91B4-D6019EE41B4B}"/>
              </a:ext>
            </a:extLst>
          </p:cNvPr>
          <p:cNvSpPr/>
          <p:nvPr/>
        </p:nvSpPr>
        <p:spPr>
          <a:xfrm>
            <a:off x="8783319" y="40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D041611-7A9F-4397-AE1D-D7CA6A1C2C1D}"/>
              </a:ext>
            </a:extLst>
          </p:cNvPr>
          <p:cNvSpPr/>
          <p:nvPr/>
        </p:nvSpPr>
        <p:spPr>
          <a:xfrm>
            <a:off x="633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2728A5B-B180-4100-95FC-EE5FD55735C2}"/>
              </a:ext>
            </a:extLst>
          </p:cNvPr>
          <p:cNvSpPr/>
          <p:nvPr/>
        </p:nvSpPr>
        <p:spPr>
          <a:xfrm>
            <a:off x="669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30553AB-B9C4-4BAD-A3E9-3DCB72579B9A}"/>
              </a:ext>
            </a:extLst>
          </p:cNvPr>
          <p:cNvSpPr/>
          <p:nvPr/>
        </p:nvSpPr>
        <p:spPr>
          <a:xfrm>
            <a:off x="705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504D7B9-2838-4334-819B-B0E21D50BB5D}"/>
              </a:ext>
            </a:extLst>
          </p:cNvPr>
          <p:cNvSpPr/>
          <p:nvPr/>
        </p:nvSpPr>
        <p:spPr>
          <a:xfrm>
            <a:off x="741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2B91228-D59D-4106-805E-276BE85C2508}"/>
              </a:ext>
            </a:extLst>
          </p:cNvPr>
          <p:cNvSpPr/>
          <p:nvPr/>
        </p:nvSpPr>
        <p:spPr>
          <a:xfrm>
            <a:off x="6263319" y="36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9E4A549-CD11-4304-9D22-1708C8A27CBA}"/>
              </a:ext>
            </a:extLst>
          </p:cNvPr>
          <p:cNvSpPr/>
          <p:nvPr/>
        </p:nvSpPr>
        <p:spPr>
          <a:xfrm>
            <a:off x="662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D7722CE-DE54-41B5-9062-A2EE1843761A}"/>
              </a:ext>
            </a:extLst>
          </p:cNvPr>
          <p:cNvSpPr/>
          <p:nvPr/>
        </p:nvSpPr>
        <p:spPr>
          <a:xfrm>
            <a:off x="698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4E16374-1313-4EF2-8725-287E4B7E1059}"/>
              </a:ext>
            </a:extLst>
          </p:cNvPr>
          <p:cNvSpPr/>
          <p:nvPr/>
        </p:nvSpPr>
        <p:spPr>
          <a:xfrm>
            <a:off x="734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E6BA3B8-9CD7-47BE-BCC1-227BE9A4CA31}"/>
              </a:ext>
            </a:extLst>
          </p:cNvPr>
          <p:cNvSpPr/>
          <p:nvPr/>
        </p:nvSpPr>
        <p:spPr>
          <a:xfrm>
            <a:off x="777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DC3B13B-7D3D-4B46-B980-97938A31C37F}"/>
              </a:ext>
            </a:extLst>
          </p:cNvPr>
          <p:cNvSpPr/>
          <p:nvPr/>
        </p:nvSpPr>
        <p:spPr>
          <a:xfrm>
            <a:off x="813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DCCFDA8-EAAE-4F1E-85B8-85FD2E35C0FD}"/>
              </a:ext>
            </a:extLst>
          </p:cNvPr>
          <p:cNvSpPr/>
          <p:nvPr/>
        </p:nvSpPr>
        <p:spPr>
          <a:xfrm>
            <a:off x="8491499" y="33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6B17A20F-F7AB-438D-9C91-1C0B080B4EA1}"/>
              </a:ext>
            </a:extLst>
          </p:cNvPr>
          <p:cNvSpPr/>
          <p:nvPr/>
        </p:nvSpPr>
        <p:spPr>
          <a:xfrm>
            <a:off x="770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9F92E0E-F92C-4ABC-9D28-A8BFFA874236}"/>
              </a:ext>
            </a:extLst>
          </p:cNvPr>
          <p:cNvSpPr/>
          <p:nvPr/>
        </p:nvSpPr>
        <p:spPr>
          <a:xfrm>
            <a:off x="806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FD340AB-F1CA-48DC-BCD1-A3723171E0F6}"/>
              </a:ext>
            </a:extLst>
          </p:cNvPr>
          <p:cNvSpPr/>
          <p:nvPr/>
        </p:nvSpPr>
        <p:spPr>
          <a:xfrm>
            <a:off x="842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B6E77F6-4B1A-4EE2-BFC3-0FC78EF7D422}"/>
              </a:ext>
            </a:extLst>
          </p:cNvPr>
          <p:cNvSpPr/>
          <p:nvPr/>
        </p:nvSpPr>
        <p:spPr>
          <a:xfrm>
            <a:off x="8783319" y="368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826357D-A43C-4B0E-AD55-15258DDD5EFE}"/>
              </a:ext>
            </a:extLst>
          </p:cNvPr>
          <p:cNvSpPr/>
          <p:nvPr/>
        </p:nvSpPr>
        <p:spPr>
          <a:xfrm>
            <a:off x="633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E69E068-807A-4273-AF46-C8816C75EFAB}"/>
              </a:ext>
            </a:extLst>
          </p:cNvPr>
          <p:cNvSpPr/>
          <p:nvPr/>
        </p:nvSpPr>
        <p:spPr>
          <a:xfrm>
            <a:off x="669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D0505E3-CF82-4B70-A428-639040356BF8}"/>
              </a:ext>
            </a:extLst>
          </p:cNvPr>
          <p:cNvSpPr/>
          <p:nvPr/>
        </p:nvSpPr>
        <p:spPr>
          <a:xfrm>
            <a:off x="705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B957ADF-BF2A-4569-8265-7A3A9DEC1428}"/>
              </a:ext>
            </a:extLst>
          </p:cNvPr>
          <p:cNvSpPr/>
          <p:nvPr/>
        </p:nvSpPr>
        <p:spPr>
          <a:xfrm>
            <a:off x="741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80A85CA-44EB-4600-935E-BF62684F6A37}"/>
              </a:ext>
            </a:extLst>
          </p:cNvPr>
          <p:cNvSpPr/>
          <p:nvPr/>
        </p:nvSpPr>
        <p:spPr>
          <a:xfrm>
            <a:off x="6263319" y="33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E685B65-537C-4A61-9EC3-530B228F236A}"/>
              </a:ext>
            </a:extLst>
          </p:cNvPr>
          <p:cNvSpPr/>
          <p:nvPr/>
        </p:nvSpPr>
        <p:spPr>
          <a:xfrm>
            <a:off x="662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CBCA352-3294-4D8E-9E7F-1A07934146F6}"/>
              </a:ext>
            </a:extLst>
          </p:cNvPr>
          <p:cNvSpPr/>
          <p:nvPr/>
        </p:nvSpPr>
        <p:spPr>
          <a:xfrm>
            <a:off x="698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DB09889-9136-46C1-BFD8-67608E5A2BE5}"/>
              </a:ext>
            </a:extLst>
          </p:cNvPr>
          <p:cNvSpPr/>
          <p:nvPr/>
        </p:nvSpPr>
        <p:spPr>
          <a:xfrm>
            <a:off x="734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E3E43D0-56EC-4E95-A3E6-2C3448C22AD6}"/>
              </a:ext>
            </a:extLst>
          </p:cNvPr>
          <p:cNvSpPr/>
          <p:nvPr/>
        </p:nvSpPr>
        <p:spPr>
          <a:xfrm>
            <a:off x="777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11E79D4-FFB2-49F8-A338-A15C3A4E2784}"/>
              </a:ext>
            </a:extLst>
          </p:cNvPr>
          <p:cNvSpPr/>
          <p:nvPr/>
        </p:nvSpPr>
        <p:spPr>
          <a:xfrm>
            <a:off x="813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B813F74-2515-4EC7-B783-518D50C441D9}"/>
              </a:ext>
            </a:extLst>
          </p:cNvPr>
          <p:cNvSpPr/>
          <p:nvPr/>
        </p:nvSpPr>
        <p:spPr>
          <a:xfrm>
            <a:off x="8491499" y="303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66DEF01-F569-444D-ABE2-CB6DF8985ABE}"/>
              </a:ext>
            </a:extLst>
          </p:cNvPr>
          <p:cNvSpPr/>
          <p:nvPr/>
        </p:nvSpPr>
        <p:spPr>
          <a:xfrm>
            <a:off x="770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FCAD5D83-0F20-436D-8D72-1178C03F67F9}"/>
              </a:ext>
            </a:extLst>
          </p:cNvPr>
          <p:cNvSpPr/>
          <p:nvPr/>
        </p:nvSpPr>
        <p:spPr>
          <a:xfrm>
            <a:off x="806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F2C47A06-9655-408F-831C-1498A368AF66}"/>
              </a:ext>
            </a:extLst>
          </p:cNvPr>
          <p:cNvSpPr/>
          <p:nvPr/>
        </p:nvSpPr>
        <p:spPr>
          <a:xfrm>
            <a:off x="842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5AF333A-DF9E-463A-9FDE-DE7268C20B52}"/>
              </a:ext>
            </a:extLst>
          </p:cNvPr>
          <p:cNvSpPr/>
          <p:nvPr/>
        </p:nvSpPr>
        <p:spPr>
          <a:xfrm>
            <a:off x="8783319" y="332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45BC07A-7F9C-45EF-A5A8-11D24D44D467}"/>
              </a:ext>
            </a:extLst>
          </p:cNvPr>
          <p:cNvSpPr/>
          <p:nvPr/>
        </p:nvSpPr>
        <p:spPr>
          <a:xfrm>
            <a:off x="633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968C8AB-7AAD-495C-91C0-C3D03B46FBB7}"/>
              </a:ext>
            </a:extLst>
          </p:cNvPr>
          <p:cNvSpPr/>
          <p:nvPr/>
        </p:nvSpPr>
        <p:spPr>
          <a:xfrm>
            <a:off x="669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2415511-7CE2-4332-8389-7652AFCF7E4C}"/>
              </a:ext>
            </a:extLst>
          </p:cNvPr>
          <p:cNvSpPr/>
          <p:nvPr/>
        </p:nvSpPr>
        <p:spPr>
          <a:xfrm>
            <a:off x="705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C5A8B6E-91EE-4787-9BF6-C809904386EA}"/>
              </a:ext>
            </a:extLst>
          </p:cNvPr>
          <p:cNvSpPr/>
          <p:nvPr/>
        </p:nvSpPr>
        <p:spPr>
          <a:xfrm>
            <a:off x="741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3A46B44-D41C-4F0B-BC56-EB705B351348}"/>
              </a:ext>
            </a:extLst>
          </p:cNvPr>
          <p:cNvSpPr/>
          <p:nvPr/>
        </p:nvSpPr>
        <p:spPr>
          <a:xfrm>
            <a:off x="6263319" y="296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9FEAC701-8808-4B97-B6D3-33301FE4935F}"/>
              </a:ext>
            </a:extLst>
          </p:cNvPr>
          <p:cNvSpPr/>
          <p:nvPr/>
        </p:nvSpPr>
        <p:spPr>
          <a:xfrm>
            <a:off x="6623319" y="296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6154CC0F-0FC9-4268-A96D-1930F46142C1}"/>
              </a:ext>
            </a:extLst>
          </p:cNvPr>
          <p:cNvSpPr/>
          <p:nvPr/>
        </p:nvSpPr>
        <p:spPr>
          <a:xfrm>
            <a:off x="6983319" y="296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10C26F96-8F8B-4E70-98A0-D932A1554E72}"/>
              </a:ext>
            </a:extLst>
          </p:cNvPr>
          <p:cNvSpPr/>
          <p:nvPr/>
        </p:nvSpPr>
        <p:spPr>
          <a:xfrm>
            <a:off x="7343319" y="296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550E47D-328B-4D67-B26B-CC85321BCCE3}"/>
              </a:ext>
            </a:extLst>
          </p:cNvPr>
          <p:cNvSpPr/>
          <p:nvPr/>
        </p:nvSpPr>
        <p:spPr>
          <a:xfrm>
            <a:off x="777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809509D-2491-4DEB-94FF-B9C8554BF6C3}"/>
              </a:ext>
            </a:extLst>
          </p:cNvPr>
          <p:cNvSpPr/>
          <p:nvPr/>
        </p:nvSpPr>
        <p:spPr>
          <a:xfrm>
            <a:off x="813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4706A14-E1D7-4D29-BE52-F76838CA49DF}"/>
              </a:ext>
            </a:extLst>
          </p:cNvPr>
          <p:cNvSpPr/>
          <p:nvPr/>
        </p:nvSpPr>
        <p:spPr>
          <a:xfrm>
            <a:off x="8491499" y="267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77C7BF4E-B5E7-4E6C-8232-76761B4DEE91}"/>
              </a:ext>
            </a:extLst>
          </p:cNvPr>
          <p:cNvSpPr/>
          <p:nvPr/>
        </p:nvSpPr>
        <p:spPr>
          <a:xfrm>
            <a:off x="7703319" y="296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F2190AB8-EFB3-4542-9293-BC65874FF445}"/>
              </a:ext>
            </a:extLst>
          </p:cNvPr>
          <p:cNvSpPr/>
          <p:nvPr/>
        </p:nvSpPr>
        <p:spPr>
          <a:xfrm>
            <a:off x="8063319" y="296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0D7EC73-AE10-4A48-9872-41DBAAAD1E4E}"/>
              </a:ext>
            </a:extLst>
          </p:cNvPr>
          <p:cNvSpPr/>
          <p:nvPr/>
        </p:nvSpPr>
        <p:spPr>
          <a:xfrm>
            <a:off x="8423319" y="296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3CF7119-DD0A-46A1-9CCD-2B4F79B1DBB9}"/>
              </a:ext>
            </a:extLst>
          </p:cNvPr>
          <p:cNvSpPr/>
          <p:nvPr/>
        </p:nvSpPr>
        <p:spPr>
          <a:xfrm>
            <a:off x="8783319" y="296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4AB4D97-AF0B-4A7A-B943-92358C62D1E8}"/>
              </a:ext>
            </a:extLst>
          </p:cNvPr>
          <p:cNvSpPr/>
          <p:nvPr/>
        </p:nvSpPr>
        <p:spPr>
          <a:xfrm>
            <a:off x="633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7347C3E-B722-4BC7-8B4A-B04B3B01C454}"/>
              </a:ext>
            </a:extLst>
          </p:cNvPr>
          <p:cNvSpPr/>
          <p:nvPr/>
        </p:nvSpPr>
        <p:spPr>
          <a:xfrm>
            <a:off x="669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225C324-5D27-417E-B283-8721C9F6BC6E}"/>
              </a:ext>
            </a:extLst>
          </p:cNvPr>
          <p:cNvSpPr/>
          <p:nvPr/>
        </p:nvSpPr>
        <p:spPr>
          <a:xfrm>
            <a:off x="705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83C3549-FE61-4684-AE37-C3F8AAC0F43B}"/>
              </a:ext>
            </a:extLst>
          </p:cNvPr>
          <p:cNvSpPr/>
          <p:nvPr/>
        </p:nvSpPr>
        <p:spPr>
          <a:xfrm>
            <a:off x="741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32536FAC-104F-4021-BCEA-6FDCA83E39E1}"/>
              </a:ext>
            </a:extLst>
          </p:cNvPr>
          <p:cNvSpPr/>
          <p:nvPr/>
        </p:nvSpPr>
        <p:spPr>
          <a:xfrm>
            <a:off x="6263319" y="260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2DE4F45F-1F96-41AB-AFD6-61CCC0B78540}"/>
              </a:ext>
            </a:extLst>
          </p:cNvPr>
          <p:cNvSpPr/>
          <p:nvPr/>
        </p:nvSpPr>
        <p:spPr>
          <a:xfrm>
            <a:off x="6623319" y="260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A8EE04D-7F4C-471C-A70F-55BD18971D15}"/>
              </a:ext>
            </a:extLst>
          </p:cNvPr>
          <p:cNvSpPr/>
          <p:nvPr/>
        </p:nvSpPr>
        <p:spPr>
          <a:xfrm>
            <a:off x="6983319" y="26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8FCF68E-1B60-4ED3-8744-7AD77AA04267}"/>
              </a:ext>
            </a:extLst>
          </p:cNvPr>
          <p:cNvSpPr/>
          <p:nvPr/>
        </p:nvSpPr>
        <p:spPr>
          <a:xfrm>
            <a:off x="7343319" y="26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937AB1C2-0970-45A7-95FD-1FD4176DFD16}"/>
              </a:ext>
            </a:extLst>
          </p:cNvPr>
          <p:cNvSpPr/>
          <p:nvPr/>
        </p:nvSpPr>
        <p:spPr>
          <a:xfrm>
            <a:off x="777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7E997A38-1D22-433E-868B-F239A5316E50}"/>
              </a:ext>
            </a:extLst>
          </p:cNvPr>
          <p:cNvSpPr/>
          <p:nvPr/>
        </p:nvSpPr>
        <p:spPr>
          <a:xfrm>
            <a:off x="813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AFC40D9-2641-4862-B087-6A6FE3743184}"/>
              </a:ext>
            </a:extLst>
          </p:cNvPr>
          <p:cNvSpPr/>
          <p:nvPr/>
        </p:nvSpPr>
        <p:spPr>
          <a:xfrm>
            <a:off x="8491499" y="231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093BD2B8-0095-4138-A4E7-1487A63D3632}"/>
              </a:ext>
            </a:extLst>
          </p:cNvPr>
          <p:cNvSpPr/>
          <p:nvPr/>
        </p:nvSpPr>
        <p:spPr>
          <a:xfrm>
            <a:off x="7703319" y="26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870532C7-1A59-426B-83DE-EE174FFD30FD}"/>
              </a:ext>
            </a:extLst>
          </p:cNvPr>
          <p:cNvSpPr/>
          <p:nvPr/>
        </p:nvSpPr>
        <p:spPr>
          <a:xfrm>
            <a:off x="8063319" y="26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BFCBC295-FCF9-4C0C-A398-FE75335A6AAC}"/>
              </a:ext>
            </a:extLst>
          </p:cNvPr>
          <p:cNvSpPr/>
          <p:nvPr/>
        </p:nvSpPr>
        <p:spPr>
          <a:xfrm>
            <a:off x="8423319" y="260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EFC5A79-362C-4BAA-AB71-2AC51A380742}"/>
              </a:ext>
            </a:extLst>
          </p:cNvPr>
          <p:cNvSpPr/>
          <p:nvPr/>
        </p:nvSpPr>
        <p:spPr>
          <a:xfrm>
            <a:off x="8783319" y="260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01C1DD21-8F5D-479E-BA59-9A0413F4A00C}"/>
              </a:ext>
            </a:extLst>
          </p:cNvPr>
          <p:cNvSpPr/>
          <p:nvPr/>
        </p:nvSpPr>
        <p:spPr>
          <a:xfrm>
            <a:off x="633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6B8D058-3204-49F3-BB62-45DDCF73685D}"/>
              </a:ext>
            </a:extLst>
          </p:cNvPr>
          <p:cNvSpPr/>
          <p:nvPr/>
        </p:nvSpPr>
        <p:spPr>
          <a:xfrm>
            <a:off x="669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F43B5B4A-063D-47BF-ADF0-D85E97BDE958}"/>
              </a:ext>
            </a:extLst>
          </p:cNvPr>
          <p:cNvSpPr/>
          <p:nvPr/>
        </p:nvSpPr>
        <p:spPr>
          <a:xfrm>
            <a:off x="705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073D744-0CB5-487B-B2F2-6E497936C87A}"/>
              </a:ext>
            </a:extLst>
          </p:cNvPr>
          <p:cNvSpPr/>
          <p:nvPr/>
        </p:nvSpPr>
        <p:spPr>
          <a:xfrm>
            <a:off x="741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D2A8308F-FE7C-47D7-B057-32E0D961860D}"/>
              </a:ext>
            </a:extLst>
          </p:cNvPr>
          <p:cNvSpPr/>
          <p:nvPr/>
        </p:nvSpPr>
        <p:spPr>
          <a:xfrm>
            <a:off x="6263319" y="224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6DA9E18-4F06-47E2-B81E-D975BBF1F1F4}"/>
              </a:ext>
            </a:extLst>
          </p:cNvPr>
          <p:cNvSpPr/>
          <p:nvPr/>
        </p:nvSpPr>
        <p:spPr>
          <a:xfrm>
            <a:off x="6623319" y="224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4521518F-2A42-461D-B344-8FEC700EAF74}"/>
              </a:ext>
            </a:extLst>
          </p:cNvPr>
          <p:cNvSpPr/>
          <p:nvPr/>
        </p:nvSpPr>
        <p:spPr>
          <a:xfrm>
            <a:off x="6983319" y="22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3A931805-F29A-4F4A-A1BF-57280625F9E2}"/>
              </a:ext>
            </a:extLst>
          </p:cNvPr>
          <p:cNvSpPr/>
          <p:nvPr/>
        </p:nvSpPr>
        <p:spPr>
          <a:xfrm>
            <a:off x="7343319" y="22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3ECC571-0C08-4527-909C-043A26925149}"/>
              </a:ext>
            </a:extLst>
          </p:cNvPr>
          <p:cNvSpPr/>
          <p:nvPr/>
        </p:nvSpPr>
        <p:spPr>
          <a:xfrm>
            <a:off x="777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EDADDE5-180A-44DD-BACE-090A2EAE8E5D}"/>
              </a:ext>
            </a:extLst>
          </p:cNvPr>
          <p:cNvSpPr/>
          <p:nvPr/>
        </p:nvSpPr>
        <p:spPr>
          <a:xfrm>
            <a:off x="813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9F06614-E42B-4A18-9DC2-DE0E3DA24DF2}"/>
              </a:ext>
            </a:extLst>
          </p:cNvPr>
          <p:cNvSpPr/>
          <p:nvPr/>
        </p:nvSpPr>
        <p:spPr>
          <a:xfrm>
            <a:off x="8491499" y="195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AC837C3C-C6B5-441F-9128-1E715553FBAD}"/>
              </a:ext>
            </a:extLst>
          </p:cNvPr>
          <p:cNvSpPr/>
          <p:nvPr/>
        </p:nvSpPr>
        <p:spPr>
          <a:xfrm>
            <a:off x="7703319" y="2248313"/>
            <a:ext cx="136359" cy="13635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6BB32D0D-B8CB-483D-99C9-999FB692C84C}"/>
              </a:ext>
            </a:extLst>
          </p:cNvPr>
          <p:cNvSpPr/>
          <p:nvPr/>
        </p:nvSpPr>
        <p:spPr>
          <a:xfrm>
            <a:off x="8063319" y="224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829740B-F556-4E6F-902C-AF627C17DF49}"/>
              </a:ext>
            </a:extLst>
          </p:cNvPr>
          <p:cNvSpPr/>
          <p:nvPr/>
        </p:nvSpPr>
        <p:spPr>
          <a:xfrm>
            <a:off x="8423319" y="224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D886F15F-E66F-4B64-AD3D-AA0425181C68}"/>
              </a:ext>
            </a:extLst>
          </p:cNvPr>
          <p:cNvSpPr/>
          <p:nvPr/>
        </p:nvSpPr>
        <p:spPr>
          <a:xfrm>
            <a:off x="8783319" y="224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EED2919-10ED-499F-B077-AFA4BAC876B8}"/>
              </a:ext>
            </a:extLst>
          </p:cNvPr>
          <p:cNvSpPr/>
          <p:nvPr/>
        </p:nvSpPr>
        <p:spPr>
          <a:xfrm>
            <a:off x="633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126BC33F-71C2-4C69-B2A9-6C83DFE1183C}"/>
              </a:ext>
            </a:extLst>
          </p:cNvPr>
          <p:cNvSpPr/>
          <p:nvPr/>
        </p:nvSpPr>
        <p:spPr>
          <a:xfrm>
            <a:off x="669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C1C590F-2152-4F96-A9E0-4A10079FD271}"/>
              </a:ext>
            </a:extLst>
          </p:cNvPr>
          <p:cNvSpPr/>
          <p:nvPr/>
        </p:nvSpPr>
        <p:spPr>
          <a:xfrm>
            <a:off x="705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3B29BF3-EBC9-4BC0-8220-6AA59A652B26}"/>
              </a:ext>
            </a:extLst>
          </p:cNvPr>
          <p:cNvSpPr/>
          <p:nvPr/>
        </p:nvSpPr>
        <p:spPr>
          <a:xfrm>
            <a:off x="741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B2B54518-1DAE-4CF4-A921-0E1D42E33DBA}"/>
              </a:ext>
            </a:extLst>
          </p:cNvPr>
          <p:cNvSpPr/>
          <p:nvPr/>
        </p:nvSpPr>
        <p:spPr>
          <a:xfrm>
            <a:off x="626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 dirty="0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F6D7ED97-D7DF-498C-8230-2A4E48CCF890}"/>
              </a:ext>
            </a:extLst>
          </p:cNvPr>
          <p:cNvSpPr/>
          <p:nvPr/>
        </p:nvSpPr>
        <p:spPr>
          <a:xfrm>
            <a:off x="626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12390B40-7932-4DD3-B0C0-626512104240}"/>
              </a:ext>
            </a:extLst>
          </p:cNvPr>
          <p:cNvSpPr/>
          <p:nvPr/>
        </p:nvSpPr>
        <p:spPr>
          <a:xfrm>
            <a:off x="662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A277CFA-645E-478E-9176-0B719EBF0DEA}"/>
              </a:ext>
            </a:extLst>
          </p:cNvPr>
          <p:cNvSpPr/>
          <p:nvPr/>
        </p:nvSpPr>
        <p:spPr>
          <a:xfrm>
            <a:off x="662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0F76BCF3-A8AB-4C94-8874-75BD41F32070}"/>
              </a:ext>
            </a:extLst>
          </p:cNvPr>
          <p:cNvSpPr/>
          <p:nvPr/>
        </p:nvSpPr>
        <p:spPr>
          <a:xfrm>
            <a:off x="698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0EF8F774-FC40-4FAB-9C88-52C5EA80CE36}"/>
              </a:ext>
            </a:extLst>
          </p:cNvPr>
          <p:cNvSpPr/>
          <p:nvPr/>
        </p:nvSpPr>
        <p:spPr>
          <a:xfrm>
            <a:off x="698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CF10045-8C9A-48BD-98C6-06F6CDF0EC04}"/>
              </a:ext>
            </a:extLst>
          </p:cNvPr>
          <p:cNvSpPr/>
          <p:nvPr/>
        </p:nvSpPr>
        <p:spPr>
          <a:xfrm>
            <a:off x="734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311236D6-C71C-497F-9F89-A7533EA7F4DD}"/>
              </a:ext>
            </a:extLst>
          </p:cNvPr>
          <p:cNvSpPr/>
          <p:nvPr/>
        </p:nvSpPr>
        <p:spPr>
          <a:xfrm>
            <a:off x="734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223FA19E-2F69-4BB4-9412-016ECBC2898D}"/>
              </a:ext>
            </a:extLst>
          </p:cNvPr>
          <p:cNvSpPr/>
          <p:nvPr/>
        </p:nvSpPr>
        <p:spPr>
          <a:xfrm>
            <a:off x="777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E10D32D3-2F3C-40E4-B274-6AE9372FBAAD}"/>
              </a:ext>
            </a:extLst>
          </p:cNvPr>
          <p:cNvSpPr/>
          <p:nvPr/>
        </p:nvSpPr>
        <p:spPr>
          <a:xfrm>
            <a:off x="813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C5375FFD-4BE1-49C9-B20A-500A78C81E7A}"/>
              </a:ext>
            </a:extLst>
          </p:cNvPr>
          <p:cNvSpPr/>
          <p:nvPr/>
        </p:nvSpPr>
        <p:spPr>
          <a:xfrm>
            <a:off x="8491499" y="1596491"/>
            <a:ext cx="360000" cy="36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948F4DF7-DA51-4BB0-AAFF-14DE33F7D4EE}"/>
              </a:ext>
            </a:extLst>
          </p:cNvPr>
          <p:cNvSpPr/>
          <p:nvPr/>
        </p:nvSpPr>
        <p:spPr>
          <a:xfrm>
            <a:off x="770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7AF2BF48-F445-47D0-8F81-97BA6CE8CA07}"/>
              </a:ext>
            </a:extLst>
          </p:cNvPr>
          <p:cNvSpPr/>
          <p:nvPr/>
        </p:nvSpPr>
        <p:spPr>
          <a:xfrm>
            <a:off x="770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BCF6660-42F7-4A07-892E-31A6B7D407AD}"/>
              </a:ext>
            </a:extLst>
          </p:cNvPr>
          <p:cNvSpPr/>
          <p:nvPr/>
        </p:nvSpPr>
        <p:spPr>
          <a:xfrm>
            <a:off x="806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040D8ADC-8F9F-4301-B82D-1F4C7B2FC56F}"/>
              </a:ext>
            </a:extLst>
          </p:cNvPr>
          <p:cNvSpPr/>
          <p:nvPr/>
        </p:nvSpPr>
        <p:spPr>
          <a:xfrm>
            <a:off x="806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CE88D739-C337-4024-B737-167C72A6263F}"/>
              </a:ext>
            </a:extLst>
          </p:cNvPr>
          <p:cNvSpPr/>
          <p:nvPr/>
        </p:nvSpPr>
        <p:spPr>
          <a:xfrm>
            <a:off x="842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1BB70A7-7C17-4513-8990-6D53A5710CA1}"/>
              </a:ext>
            </a:extLst>
          </p:cNvPr>
          <p:cNvSpPr/>
          <p:nvPr/>
        </p:nvSpPr>
        <p:spPr>
          <a:xfrm>
            <a:off x="842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A0EF14BE-4476-4B0F-9062-DFB24F42B034}"/>
              </a:ext>
            </a:extLst>
          </p:cNvPr>
          <p:cNvSpPr/>
          <p:nvPr/>
        </p:nvSpPr>
        <p:spPr>
          <a:xfrm>
            <a:off x="8783319" y="152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55927B3-1478-4C4F-B2B8-0B0C1E4A7443}"/>
              </a:ext>
            </a:extLst>
          </p:cNvPr>
          <p:cNvSpPr/>
          <p:nvPr/>
        </p:nvSpPr>
        <p:spPr>
          <a:xfrm>
            <a:off x="8783319" y="1888313"/>
            <a:ext cx="136359" cy="1363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AE283C84-2F84-4892-9C0C-8C8D7E3DD80C}"/>
              </a:ext>
            </a:extLst>
          </p:cNvPr>
          <p:cNvCxnSpPr/>
          <p:nvPr/>
        </p:nvCxnSpPr>
        <p:spPr>
          <a:xfrm>
            <a:off x="7611744" y="4696628"/>
            <a:ext cx="126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C310A8B6-886D-4EA7-B39E-4317A6F637FC}"/>
              </a:ext>
            </a:extLst>
          </p:cNvPr>
          <p:cNvCxnSpPr>
            <a:cxnSpLocks/>
          </p:cNvCxnSpPr>
          <p:nvPr/>
        </p:nvCxnSpPr>
        <p:spPr>
          <a:xfrm rot="16200000">
            <a:off x="4802177" y="3216491"/>
            <a:ext cx="252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70C847C-8F20-4671-A847-3BAFC1841F15}"/>
                  </a:ext>
                </a:extLst>
              </p:cNvPr>
              <p:cNvSpPr txBox="1"/>
              <p:nvPr/>
            </p:nvSpPr>
            <p:spPr>
              <a:xfrm>
                <a:off x="7908591" y="4626154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70C847C-8F20-4671-A847-3BAFC1841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8591" y="4626154"/>
                <a:ext cx="360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76488F3F-1E8A-4164-9667-AB42EC668C14}"/>
                  </a:ext>
                </a:extLst>
              </p:cNvPr>
              <p:cNvSpPr txBox="1"/>
              <p:nvPr/>
            </p:nvSpPr>
            <p:spPr>
              <a:xfrm>
                <a:off x="5538380" y="2981167"/>
                <a:ext cx="360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32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76488F3F-1E8A-4164-9667-AB42EC668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380" y="2981167"/>
                <a:ext cx="360000" cy="5847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0" name="Arc 139">
            <a:extLst>
              <a:ext uri="{FF2B5EF4-FFF2-40B4-BE49-F238E27FC236}">
                <a16:creationId xmlns:a16="http://schemas.microsoft.com/office/drawing/2014/main" id="{CB37A017-A597-443B-AFA2-618284107818}"/>
              </a:ext>
            </a:extLst>
          </p:cNvPr>
          <p:cNvSpPr/>
          <p:nvPr/>
        </p:nvSpPr>
        <p:spPr>
          <a:xfrm>
            <a:off x="6331499" y="1965528"/>
            <a:ext cx="2520000" cy="5064239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351"/>
          </a:p>
        </p:txBody>
      </p:sp>
    </p:spTree>
    <p:extLst>
      <p:ext uri="{BB962C8B-B14F-4D97-AF65-F5344CB8AC3E}">
        <p14:creationId xmlns:p14="http://schemas.microsoft.com/office/powerpoint/2010/main" val="383861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A21284F-123B-4016-81A3-3A7D544985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4875" y="1479176"/>
                <a:ext cx="4581525" cy="3471284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In </a:t>
                </a:r>
                <a:r>
                  <a:rPr lang="en-GB" b="1" dirty="0"/>
                  <a:t>highly damped </a:t>
                </a:r>
                <a:r>
                  <a:rPr lang="en-GB" dirty="0"/>
                  <a:t>machines motion damped within a few turns</a:t>
                </a:r>
              </a:p>
              <a:p>
                <a:pPr lvl="1"/>
                <a:r>
                  <a:rPr lang="en-GB" dirty="0"/>
                  <a:t>Certain </a:t>
                </a:r>
                <a:r>
                  <a:rPr lang="en-GB" b="1" dirty="0"/>
                  <a:t>excitations might be avoided </a:t>
                </a:r>
                <a:r>
                  <a:rPr lang="en-GB" dirty="0"/>
                  <a:t>because orbit never large enough</a:t>
                </a:r>
              </a:p>
              <a:p>
                <a:pPr lvl="1"/>
                <a:r>
                  <a:rPr lang="en-GB" dirty="0"/>
                  <a:t>DA dependent on </a:t>
                </a:r>
                <a:r>
                  <a:rPr lang="en-GB" b="1" dirty="0"/>
                  <a:t>initiation location</a:t>
                </a:r>
              </a:p>
              <a:p>
                <a:pPr lvl="2"/>
                <a:r>
                  <a:rPr lang="en-GB" dirty="0"/>
                  <a:t>Also due to </a:t>
                </a:r>
                <a:r>
                  <a:rPr lang="en-GB" b="1" dirty="0"/>
                  <a:t>high non-linearity</a:t>
                </a:r>
                <a:r>
                  <a:rPr lang="en-GB" dirty="0"/>
                  <a:t> at large amplitudes</a:t>
                </a:r>
              </a:p>
              <a:p>
                <a:r>
                  <a:rPr lang="en-GB" dirty="0"/>
                  <a:t>Require particles with </a:t>
                </a:r>
                <a:r>
                  <a:rPr lang="en-GB" b="1" dirty="0"/>
                  <a:t>multiple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representing single amplitude</a:t>
                </a:r>
              </a:p>
              <a:p>
                <a:pPr lvl="1"/>
                <a:r>
                  <a:rPr lang="en-GB" dirty="0"/>
                  <a:t>Observe </a:t>
                </a:r>
                <a:r>
                  <a:rPr lang="en-GB" b="1" dirty="0"/>
                  <a:t>fraction survived</a:t>
                </a:r>
              </a:p>
              <a:p>
                <a:pPr lvl="2"/>
                <a:r>
                  <a:rPr lang="en-GB" dirty="0"/>
                  <a:t>Fit </a:t>
                </a:r>
                <a:r>
                  <a:rPr lang="en-GB" b="1" dirty="0"/>
                  <a:t>ellipse</a:t>
                </a:r>
                <a:r>
                  <a:rPr lang="en-GB" dirty="0"/>
                  <a:t> over for particles over </a:t>
                </a:r>
                <a:r>
                  <a:rPr lang="en-GB" b="1" dirty="0"/>
                  <a:t>threshold</a:t>
                </a:r>
              </a:p>
              <a:p>
                <a:pPr lvl="1"/>
                <a:r>
                  <a:rPr lang="en-GB" dirty="0"/>
                  <a:t>More </a:t>
                </a:r>
                <a:r>
                  <a:rPr lang="en-GB" b="1" dirty="0"/>
                  <a:t>accurate</a:t>
                </a:r>
                <a:r>
                  <a:rPr lang="en-GB" dirty="0"/>
                  <a:t> representation of stability</a:t>
                </a:r>
              </a:p>
              <a:p>
                <a:pPr lvl="1"/>
                <a:r>
                  <a:rPr lang="en-GB" b="1" dirty="0"/>
                  <a:t>Many particles </a:t>
                </a:r>
                <a:r>
                  <a:rPr lang="en-GB" dirty="0"/>
                  <a:t>per amplitude (256 for </a:t>
                </a:r>
                <a:r>
                  <a:rPr lang="en-GB" dirty="0" err="1"/>
                  <a:t>tt</a:t>
                </a:r>
                <a:r>
                  <a:rPr lang="en-GB" dirty="0"/>
                  <a:t>) – significantly </a:t>
                </a:r>
                <a:r>
                  <a:rPr lang="en-GB" b="1" dirty="0"/>
                  <a:t>slower</a:t>
                </a:r>
                <a:r>
                  <a:rPr lang="en-GB" dirty="0"/>
                  <a:t> than “normal” DA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A21284F-123B-4016-81A3-3A7D544985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4875" y="1479176"/>
                <a:ext cx="4581525" cy="3471284"/>
              </a:xfrm>
              <a:blipFill>
                <a:blip r:embed="rId2"/>
                <a:stretch>
                  <a:fillRect t="-2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D69B64B-B5B0-487F-9247-FC645088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Highly Damped Dynamic Aperture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D72B73-0398-4796-9EE7-D9E89C010F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Impact of lattice errors and correction with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CCFE2-C99A-4964-88EF-75AF4820FEB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537C6-BEE0-41E0-85FE-B18037122D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707881-E61D-4B6C-A1F1-1C404F089D1E}"/>
              </a:ext>
            </a:extLst>
          </p:cNvPr>
          <p:cNvSpPr/>
          <p:nvPr/>
        </p:nvSpPr>
        <p:spPr>
          <a:xfrm>
            <a:off x="5985022" y="743795"/>
            <a:ext cx="1620000" cy="1620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D592C8-5F99-416B-8CD0-589AD6F1EB09}"/>
              </a:ext>
            </a:extLst>
          </p:cNvPr>
          <p:cNvCxnSpPr>
            <a:stCxn id="9" idx="2"/>
            <a:endCxn id="9" idx="0"/>
          </p:cNvCxnSpPr>
          <p:nvPr/>
        </p:nvCxnSpPr>
        <p:spPr>
          <a:xfrm flipV="1">
            <a:off x="6795022" y="743795"/>
            <a:ext cx="0" cy="162000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023B564-7A81-428F-BFA0-9EE4C95207EE}"/>
              </a:ext>
            </a:extLst>
          </p:cNvPr>
          <p:cNvCxnSpPr>
            <a:cxnSpLocks/>
            <a:stCxn id="9" idx="1"/>
            <a:endCxn id="9" idx="3"/>
          </p:cNvCxnSpPr>
          <p:nvPr/>
        </p:nvCxnSpPr>
        <p:spPr>
          <a:xfrm>
            <a:off x="5985022" y="1553795"/>
            <a:ext cx="1620000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E2F8F26F-AB84-4362-B5CD-4127C2D0BE6F}"/>
              </a:ext>
            </a:extLst>
          </p:cNvPr>
          <p:cNvSpPr/>
          <p:nvPr/>
        </p:nvSpPr>
        <p:spPr>
          <a:xfrm>
            <a:off x="6266170" y="1017411"/>
            <a:ext cx="1080000" cy="1080000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4B5C171-3504-4C98-8768-D13E592E163F}"/>
              </a:ext>
            </a:extLst>
          </p:cNvPr>
          <p:cNvSpPr/>
          <p:nvPr/>
        </p:nvSpPr>
        <p:spPr>
          <a:xfrm>
            <a:off x="7307819" y="1515444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4FF9281-EC6C-4608-905E-D5B365CF4B5F}"/>
              </a:ext>
            </a:extLst>
          </p:cNvPr>
          <p:cNvSpPr/>
          <p:nvPr/>
        </p:nvSpPr>
        <p:spPr>
          <a:xfrm>
            <a:off x="7252908" y="1269760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7A07D8A-4262-476C-B159-4F3D5F2D95CA}"/>
              </a:ext>
            </a:extLst>
          </p:cNvPr>
          <p:cNvSpPr/>
          <p:nvPr/>
        </p:nvSpPr>
        <p:spPr>
          <a:xfrm>
            <a:off x="6497819" y="1055762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978CDC-03BA-49E8-A37E-A695B41DFD17}"/>
              </a:ext>
            </a:extLst>
          </p:cNvPr>
          <p:cNvSpPr/>
          <p:nvPr/>
        </p:nvSpPr>
        <p:spPr>
          <a:xfrm>
            <a:off x="6290291" y="1778197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60B1B19-745E-4340-AF28-4BBB4DD395E1}"/>
              </a:ext>
            </a:extLst>
          </p:cNvPr>
          <p:cNvSpPr/>
          <p:nvPr/>
        </p:nvSpPr>
        <p:spPr>
          <a:xfrm>
            <a:off x="6444023" y="1953064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5102EA7-BCCC-40B0-8D0D-E50921D3D1FE}"/>
              </a:ext>
            </a:extLst>
          </p:cNvPr>
          <p:cNvSpPr/>
          <p:nvPr/>
        </p:nvSpPr>
        <p:spPr>
          <a:xfrm>
            <a:off x="7084970" y="1959647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74BC58F-D047-446C-83A1-71315E19B023}"/>
              </a:ext>
            </a:extLst>
          </p:cNvPr>
          <p:cNvSpPr/>
          <p:nvPr/>
        </p:nvSpPr>
        <p:spPr>
          <a:xfrm>
            <a:off x="7076104" y="1072094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EED5923-F853-4390-8035-8437800A52DB}"/>
              </a:ext>
            </a:extLst>
          </p:cNvPr>
          <p:cNvSpPr/>
          <p:nvPr/>
        </p:nvSpPr>
        <p:spPr>
          <a:xfrm>
            <a:off x="6756671" y="979060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8D442A2-7129-46EA-BCBC-18EE10BBFA64}"/>
              </a:ext>
            </a:extLst>
          </p:cNvPr>
          <p:cNvSpPr/>
          <p:nvPr/>
        </p:nvSpPr>
        <p:spPr>
          <a:xfrm>
            <a:off x="6308199" y="1252306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8F4FB2D-A087-46B2-9E64-B62D65885C97}"/>
              </a:ext>
            </a:extLst>
          </p:cNvPr>
          <p:cNvSpPr/>
          <p:nvPr/>
        </p:nvSpPr>
        <p:spPr>
          <a:xfrm>
            <a:off x="6231497" y="1515444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7E34FA3-E376-4BD2-8365-96ED073B6E3C}"/>
              </a:ext>
            </a:extLst>
          </p:cNvPr>
          <p:cNvSpPr/>
          <p:nvPr/>
        </p:nvSpPr>
        <p:spPr>
          <a:xfrm>
            <a:off x="6756670" y="2062306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5D2F075-D549-4BA3-B91D-6817BA630C8B}"/>
              </a:ext>
            </a:extLst>
          </p:cNvPr>
          <p:cNvSpPr/>
          <p:nvPr/>
        </p:nvSpPr>
        <p:spPr>
          <a:xfrm>
            <a:off x="7243493" y="1789061"/>
            <a:ext cx="76702" cy="76702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3E5339F-584D-4BD9-9977-A05910A66FE8}"/>
                  </a:ext>
                </a:extLst>
              </p:cNvPr>
              <p:cNvSpPr txBox="1"/>
              <p:nvPr/>
            </p:nvSpPr>
            <p:spPr>
              <a:xfrm>
                <a:off x="7458808" y="1346462"/>
                <a:ext cx="6590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</m:oMath>
                  </m:oMathPara>
                </a14:m>
                <a:endParaRPr lang="LID4096" sz="18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3E5339F-584D-4BD9-9977-A05910A66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8808" y="1346462"/>
                <a:ext cx="659011" cy="369332"/>
              </a:xfrm>
              <a:prstGeom prst="rect">
                <a:avLst/>
              </a:prstGeom>
              <a:blipFill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871605-6994-461A-BFCB-03E32BB18BF0}"/>
                  </a:ext>
                </a:extLst>
              </p:cNvPr>
              <p:cNvSpPr txBox="1"/>
              <p:nvPr/>
            </p:nvSpPr>
            <p:spPr>
              <a:xfrm>
                <a:off x="6520724" y="399263"/>
                <a:ext cx="6590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sub>
                      </m:sSub>
                      <m:r>
                        <a:rPr lang="en-GB" sz="1800" b="1" i="1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LID4096" sz="18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3F871605-6994-461A-BFCB-03E32BB18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0724" y="399263"/>
                <a:ext cx="659011" cy="369332"/>
              </a:xfrm>
              <a:prstGeom prst="rect">
                <a:avLst/>
              </a:prstGeom>
              <a:blipFill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 44">
            <a:extLst>
              <a:ext uri="{FF2B5EF4-FFF2-40B4-BE49-F238E27FC236}">
                <a16:creationId xmlns:a16="http://schemas.microsoft.com/office/drawing/2014/main" id="{B428DFA6-8098-4DAB-A20B-0D5770DEC181}"/>
              </a:ext>
            </a:extLst>
          </p:cNvPr>
          <p:cNvSpPr/>
          <p:nvPr/>
        </p:nvSpPr>
        <p:spPr>
          <a:xfrm>
            <a:off x="61187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9F710DC-BD10-472F-B553-063522BF5B0A}"/>
              </a:ext>
            </a:extLst>
          </p:cNvPr>
          <p:cNvSpPr/>
          <p:nvPr/>
        </p:nvSpPr>
        <p:spPr>
          <a:xfrm>
            <a:off x="63212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30525CE-CB4F-4481-9B92-88B2C50E05F0}"/>
              </a:ext>
            </a:extLst>
          </p:cNvPr>
          <p:cNvSpPr/>
          <p:nvPr/>
        </p:nvSpPr>
        <p:spPr>
          <a:xfrm>
            <a:off x="65237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9E414FA-5578-41E4-A871-EE430D927943}"/>
              </a:ext>
            </a:extLst>
          </p:cNvPr>
          <p:cNvSpPr/>
          <p:nvPr/>
        </p:nvSpPr>
        <p:spPr>
          <a:xfrm>
            <a:off x="67262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762278F-A3B8-449E-82B9-73D08065C7C4}"/>
              </a:ext>
            </a:extLst>
          </p:cNvPr>
          <p:cNvSpPr/>
          <p:nvPr/>
        </p:nvSpPr>
        <p:spPr>
          <a:xfrm>
            <a:off x="60804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79FEAD5-1DA2-438F-9342-EE9ACCC41AB6}"/>
              </a:ext>
            </a:extLst>
          </p:cNvPr>
          <p:cNvSpPr/>
          <p:nvPr/>
        </p:nvSpPr>
        <p:spPr>
          <a:xfrm>
            <a:off x="62829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4CA6F67-7676-47DD-B304-E8A8CBD2ED9E}"/>
              </a:ext>
            </a:extLst>
          </p:cNvPr>
          <p:cNvSpPr/>
          <p:nvPr/>
        </p:nvSpPr>
        <p:spPr>
          <a:xfrm>
            <a:off x="64854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6DB3CDE-FCFF-49D3-8132-DD29587F2B82}"/>
              </a:ext>
            </a:extLst>
          </p:cNvPr>
          <p:cNvSpPr/>
          <p:nvPr/>
        </p:nvSpPr>
        <p:spPr>
          <a:xfrm>
            <a:off x="66879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14E1A2C-01E5-4282-A663-80DEB77FA235}"/>
              </a:ext>
            </a:extLst>
          </p:cNvPr>
          <p:cNvSpPr/>
          <p:nvPr/>
        </p:nvSpPr>
        <p:spPr>
          <a:xfrm>
            <a:off x="69287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062375D-7145-4116-A46D-D95AA5BFFAB3}"/>
              </a:ext>
            </a:extLst>
          </p:cNvPr>
          <p:cNvSpPr/>
          <p:nvPr/>
        </p:nvSpPr>
        <p:spPr>
          <a:xfrm>
            <a:off x="71312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0133DC6-CEB1-4F50-9560-B73DA30A390C}"/>
              </a:ext>
            </a:extLst>
          </p:cNvPr>
          <p:cNvSpPr/>
          <p:nvPr/>
        </p:nvSpPr>
        <p:spPr>
          <a:xfrm>
            <a:off x="7333795" y="410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6E761E3-BEDE-4072-BE4A-6D3A788D7787}"/>
              </a:ext>
            </a:extLst>
          </p:cNvPr>
          <p:cNvSpPr/>
          <p:nvPr/>
        </p:nvSpPr>
        <p:spPr>
          <a:xfrm>
            <a:off x="68904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2D6F441-2A8C-48DC-B92E-D462A43B6BEA}"/>
              </a:ext>
            </a:extLst>
          </p:cNvPr>
          <p:cNvSpPr/>
          <p:nvPr/>
        </p:nvSpPr>
        <p:spPr>
          <a:xfrm>
            <a:off x="70929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4CEA2BE1-CE3B-4589-9F32-47B6CA799CF2}"/>
              </a:ext>
            </a:extLst>
          </p:cNvPr>
          <p:cNvSpPr/>
          <p:nvPr/>
        </p:nvSpPr>
        <p:spPr>
          <a:xfrm>
            <a:off x="72954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367A704-0205-4CEA-B58A-D05065A51DAB}"/>
              </a:ext>
            </a:extLst>
          </p:cNvPr>
          <p:cNvSpPr/>
          <p:nvPr/>
        </p:nvSpPr>
        <p:spPr>
          <a:xfrm>
            <a:off x="7497944" y="427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49CE37-06E2-4D68-86B1-D4111AB1C99D}"/>
              </a:ext>
            </a:extLst>
          </p:cNvPr>
          <p:cNvSpPr/>
          <p:nvPr/>
        </p:nvSpPr>
        <p:spPr>
          <a:xfrm>
            <a:off x="61187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6D771AF4-7AC2-4D38-BB03-A4D18EF23FDB}"/>
              </a:ext>
            </a:extLst>
          </p:cNvPr>
          <p:cNvSpPr/>
          <p:nvPr/>
        </p:nvSpPr>
        <p:spPr>
          <a:xfrm>
            <a:off x="63212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557E3E8-0827-479D-B4E9-9299ECF13959}"/>
              </a:ext>
            </a:extLst>
          </p:cNvPr>
          <p:cNvSpPr/>
          <p:nvPr/>
        </p:nvSpPr>
        <p:spPr>
          <a:xfrm>
            <a:off x="65237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6E90193-F137-4B59-86F8-1F934F966265}"/>
              </a:ext>
            </a:extLst>
          </p:cNvPr>
          <p:cNvSpPr/>
          <p:nvPr/>
        </p:nvSpPr>
        <p:spPr>
          <a:xfrm>
            <a:off x="67262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48F1722-6589-473A-90D9-DF73C7D9FF8D}"/>
              </a:ext>
            </a:extLst>
          </p:cNvPr>
          <p:cNvSpPr/>
          <p:nvPr/>
        </p:nvSpPr>
        <p:spPr>
          <a:xfrm>
            <a:off x="60804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2083C24D-CC55-44A2-B993-8B3F07A6BB6C}"/>
              </a:ext>
            </a:extLst>
          </p:cNvPr>
          <p:cNvSpPr/>
          <p:nvPr/>
        </p:nvSpPr>
        <p:spPr>
          <a:xfrm>
            <a:off x="62829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F3D2378-F3B0-4037-A763-1AD9C89D0D9A}"/>
              </a:ext>
            </a:extLst>
          </p:cNvPr>
          <p:cNvSpPr/>
          <p:nvPr/>
        </p:nvSpPr>
        <p:spPr>
          <a:xfrm>
            <a:off x="64854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CB5C17C-5264-4E3F-85A5-02347E700B59}"/>
              </a:ext>
            </a:extLst>
          </p:cNvPr>
          <p:cNvSpPr/>
          <p:nvPr/>
        </p:nvSpPr>
        <p:spPr>
          <a:xfrm>
            <a:off x="66879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6DE4E9B-FFC9-4163-91C5-6DC959901EAB}"/>
              </a:ext>
            </a:extLst>
          </p:cNvPr>
          <p:cNvSpPr/>
          <p:nvPr/>
        </p:nvSpPr>
        <p:spPr>
          <a:xfrm>
            <a:off x="69287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646D1D7-EBDA-46C7-BA63-48F5731A1177}"/>
              </a:ext>
            </a:extLst>
          </p:cNvPr>
          <p:cNvSpPr/>
          <p:nvPr/>
        </p:nvSpPr>
        <p:spPr>
          <a:xfrm>
            <a:off x="71312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E0F335D6-8DD4-4647-BD25-546FB17249D3}"/>
              </a:ext>
            </a:extLst>
          </p:cNvPr>
          <p:cNvSpPr/>
          <p:nvPr/>
        </p:nvSpPr>
        <p:spPr>
          <a:xfrm>
            <a:off x="7333795" y="390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C3320814-A9E1-42F8-83ED-BA33629E73AA}"/>
              </a:ext>
            </a:extLst>
          </p:cNvPr>
          <p:cNvSpPr/>
          <p:nvPr/>
        </p:nvSpPr>
        <p:spPr>
          <a:xfrm>
            <a:off x="68904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4443669-304A-49A9-B1D7-57A59875DF4A}"/>
              </a:ext>
            </a:extLst>
          </p:cNvPr>
          <p:cNvSpPr/>
          <p:nvPr/>
        </p:nvSpPr>
        <p:spPr>
          <a:xfrm>
            <a:off x="70929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171DF45-99DF-4F66-9704-7CFA49EA8440}"/>
              </a:ext>
            </a:extLst>
          </p:cNvPr>
          <p:cNvSpPr/>
          <p:nvPr/>
        </p:nvSpPr>
        <p:spPr>
          <a:xfrm>
            <a:off x="72954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4FFB752-F03F-45E7-986D-CC175E407DEA}"/>
              </a:ext>
            </a:extLst>
          </p:cNvPr>
          <p:cNvSpPr/>
          <p:nvPr/>
        </p:nvSpPr>
        <p:spPr>
          <a:xfrm>
            <a:off x="7497944" y="4068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31B5E72-1232-4BF4-BC9B-1291B076D61D}"/>
              </a:ext>
            </a:extLst>
          </p:cNvPr>
          <p:cNvSpPr/>
          <p:nvPr/>
        </p:nvSpPr>
        <p:spPr>
          <a:xfrm>
            <a:off x="61187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086513F5-C80D-4A04-90D1-87F4E6B33C9B}"/>
              </a:ext>
            </a:extLst>
          </p:cNvPr>
          <p:cNvSpPr/>
          <p:nvPr/>
        </p:nvSpPr>
        <p:spPr>
          <a:xfrm>
            <a:off x="63212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7F1F7F1-BF02-4BD7-8857-E2B7B5D23FD3}"/>
              </a:ext>
            </a:extLst>
          </p:cNvPr>
          <p:cNvSpPr/>
          <p:nvPr/>
        </p:nvSpPr>
        <p:spPr>
          <a:xfrm>
            <a:off x="65237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61D4AD56-B122-4A79-9A0D-B1E0B54E839F}"/>
              </a:ext>
            </a:extLst>
          </p:cNvPr>
          <p:cNvSpPr/>
          <p:nvPr/>
        </p:nvSpPr>
        <p:spPr>
          <a:xfrm>
            <a:off x="67262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9C1ABD3F-75A8-4A7F-8D10-A300B47A56D8}"/>
              </a:ext>
            </a:extLst>
          </p:cNvPr>
          <p:cNvSpPr/>
          <p:nvPr/>
        </p:nvSpPr>
        <p:spPr>
          <a:xfrm>
            <a:off x="6080444" y="3865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A139F4E-5C71-4EA1-B4E8-8DCAA6B25296}"/>
              </a:ext>
            </a:extLst>
          </p:cNvPr>
          <p:cNvSpPr/>
          <p:nvPr/>
        </p:nvSpPr>
        <p:spPr>
          <a:xfrm>
            <a:off x="6282944" y="3865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EEA50BE9-708A-4F2B-A849-35F1B0675F14}"/>
              </a:ext>
            </a:extLst>
          </p:cNvPr>
          <p:cNvSpPr/>
          <p:nvPr/>
        </p:nvSpPr>
        <p:spPr>
          <a:xfrm>
            <a:off x="6485444" y="3865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FC3365D9-D5CD-4D94-A741-3BBE2EDF2D91}"/>
              </a:ext>
            </a:extLst>
          </p:cNvPr>
          <p:cNvSpPr/>
          <p:nvPr/>
        </p:nvSpPr>
        <p:spPr>
          <a:xfrm>
            <a:off x="6687944" y="3865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AE50B721-577B-43C9-8981-3DB66E6054DF}"/>
              </a:ext>
            </a:extLst>
          </p:cNvPr>
          <p:cNvSpPr/>
          <p:nvPr/>
        </p:nvSpPr>
        <p:spPr>
          <a:xfrm>
            <a:off x="69287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F74EC27-1FD0-4E5E-9D2C-A8B9F6DF4188}"/>
              </a:ext>
            </a:extLst>
          </p:cNvPr>
          <p:cNvSpPr/>
          <p:nvPr/>
        </p:nvSpPr>
        <p:spPr>
          <a:xfrm>
            <a:off x="71312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0555998-70F4-4CCF-B5FD-FBE24C8491C9}"/>
              </a:ext>
            </a:extLst>
          </p:cNvPr>
          <p:cNvSpPr/>
          <p:nvPr/>
        </p:nvSpPr>
        <p:spPr>
          <a:xfrm>
            <a:off x="7333795" y="370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12E5FE95-325A-47C5-A71E-0F6A576350FB}"/>
              </a:ext>
            </a:extLst>
          </p:cNvPr>
          <p:cNvSpPr/>
          <p:nvPr/>
        </p:nvSpPr>
        <p:spPr>
          <a:xfrm>
            <a:off x="6890444" y="3865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D431EDC5-30E6-495A-A187-31ED3ECE5C6F}"/>
              </a:ext>
            </a:extLst>
          </p:cNvPr>
          <p:cNvSpPr/>
          <p:nvPr/>
        </p:nvSpPr>
        <p:spPr>
          <a:xfrm>
            <a:off x="7092944" y="3865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DFE52E68-5EC5-4AAD-B09D-275581A0C3B2}"/>
              </a:ext>
            </a:extLst>
          </p:cNvPr>
          <p:cNvSpPr/>
          <p:nvPr/>
        </p:nvSpPr>
        <p:spPr>
          <a:xfrm>
            <a:off x="7295444" y="38658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FD679CCC-46C6-4CE3-ACE0-FFF0EE0CEBC1}"/>
              </a:ext>
            </a:extLst>
          </p:cNvPr>
          <p:cNvSpPr/>
          <p:nvPr/>
        </p:nvSpPr>
        <p:spPr>
          <a:xfrm>
            <a:off x="7497944" y="38658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1A3BCD1-A85A-4F71-A012-4900B6220B23}"/>
              </a:ext>
            </a:extLst>
          </p:cNvPr>
          <p:cNvSpPr/>
          <p:nvPr/>
        </p:nvSpPr>
        <p:spPr>
          <a:xfrm>
            <a:off x="61187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988884E-DFAE-426F-A564-37A5059263D9}"/>
              </a:ext>
            </a:extLst>
          </p:cNvPr>
          <p:cNvSpPr/>
          <p:nvPr/>
        </p:nvSpPr>
        <p:spPr>
          <a:xfrm>
            <a:off x="63212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A6183A0-E02B-4C68-BF78-26CAB4D14A02}"/>
              </a:ext>
            </a:extLst>
          </p:cNvPr>
          <p:cNvSpPr/>
          <p:nvPr/>
        </p:nvSpPr>
        <p:spPr>
          <a:xfrm>
            <a:off x="65237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9C9C81C1-B45F-426D-96AC-95D668842202}"/>
              </a:ext>
            </a:extLst>
          </p:cNvPr>
          <p:cNvSpPr/>
          <p:nvPr/>
        </p:nvSpPr>
        <p:spPr>
          <a:xfrm>
            <a:off x="67262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9ADDC9F-5FE8-41F3-A14B-5A0DA57F9713}"/>
              </a:ext>
            </a:extLst>
          </p:cNvPr>
          <p:cNvSpPr/>
          <p:nvPr/>
        </p:nvSpPr>
        <p:spPr>
          <a:xfrm>
            <a:off x="6080444" y="3663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C2258E67-54A2-492C-BD25-497D1BA3A376}"/>
              </a:ext>
            </a:extLst>
          </p:cNvPr>
          <p:cNvSpPr/>
          <p:nvPr/>
        </p:nvSpPr>
        <p:spPr>
          <a:xfrm>
            <a:off x="6282944" y="36633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823DF28A-DF99-4CDB-90E8-E67C2028FE32}"/>
              </a:ext>
            </a:extLst>
          </p:cNvPr>
          <p:cNvSpPr/>
          <p:nvPr/>
        </p:nvSpPr>
        <p:spPr>
          <a:xfrm>
            <a:off x="6485444" y="36633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9829728-45B1-42E2-8E2A-20248600F951}"/>
              </a:ext>
            </a:extLst>
          </p:cNvPr>
          <p:cNvSpPr/>
          <p:nvPr/>
        </p:nvSpPr>
        <p:spPr>
          <a:xfrm>
            <a:off x="6687944" y="36633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F5E3B195-B858-4726-92EB-052A3015D4D4}"/>
              </a:ext>
            </a:extLst>
          </p:cNvPr>
          <p:cNvSpPr/>
          <p:nvPr/>
        </p:nvSpPr>
        <p:spPr>
          <a:xfrm>
            <a:off x="69287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A5B1F05-720A-4097-8ACA-8AF2EA49D999}"/>
              </a:ext>
            </a:extLst>
          </p:cNvPr>
          <p:cNvSpPr/>
          <p:nvPr/>
        </p:nvSpPr>
        <p:spPr>
          <a:xfrm>
            <a:off x="71312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675AEC50-0B71-40DD-8B4C-456C661CFA67}"/>
              </a:ext>
            </a:extLst>
          </p:cNvPr>
          <p:cNvSpPr/>
          <p:nvPr/>
        </p:nvSpPr>
        <p:spPr>
          <a:xfrm>
            <a:off x="7333795" y="349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FE5C92A8-CD3E-42E6-95A8-EB4B83E42264}"/>
              </a:ext>
            </a:extLst>
          </p:cNvPr>
          <p:cNvSpPr/>
          <p:nvPr/>
        </p:nvSpPr>
        <p:spPr>
          <a:xfrm>
            <a:off x="6890444" y="36633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023114E-20CF-4246-A040-A0335AED09BC}"/>
              </a:ext>
            </a:extLst>
          </p:cNvPr>
          <p:cNvSpPr/>
          <p:nvPr/>
        </p:nvSpPr>
        <p:spPr>
          <a:xfrm>
            <a:off x="7092944" y="36633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AA6E3BD-A7AC-47E6-8963-CD4AF21C2728}"/>
              </a:ext>
            </a:extLst>
          </p:cNvPr>
          <p:cNvSpPr/>
          <p:nvPr/>
        </p:nvSpPr>
        <p:spPr>
          <a:xfrm>
            <a:off x="7295444" y="36633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6B00321-53BD-4300-ABD6-CF186ED6D842}"/>
              </a:ext>
            </a:extLst>
          </p:cNvPr>
          <p:cNvSpPr/>
          <p:nvPr/>
        </p:nvSpPr>
        <p:spPr>
          <a:xfrm>
            <a:off x="7497944" y="36633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4A8172B6-6E8A-4EE0-A771-9806C828FD80}"/>
              </a:ext>
            </a:extLst>
          </p:cNvPr>
          <p:cNvSpPr/>
          <p:nvPr/>
        </p:nvSpPr>
        <p:spPr>
          <a:xfrm>
            <a:off x="61187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384D161-CE6F-4C9E-B9F7-91A9FB609A3A}"/>
              </a:ext>
            </a:extLst>
          </p:cNvPr>
          <p:cNvSpPr/>
          <p:nvPr/>
        </p:nvSpPr>
        <p:spPr>
          <a:xfrm>
            <a:off x="63212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D16B94D3-56B5-4E2E-ADD9-16B452D44EDC}"/>
              </a:ext>
            </a:extLst>
          </p:cNvPr>
          <p:cNvSpPr/>
          <p:nvPr/>
        </p:nvSpPr>
        <p:spPr>
          <a:xfrm>
            <a:off x="65237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B23F80E-6759-4DA5-9196-F72B82C89087}"/>
              </a:ext>
            </a:extLst>
          </p:cNvPr>
          <p:cNvSpPr/>
          <p:nvPr/>
        </p:nvSpPr>
        <p:spPr>
          <a:xfrm>
            <a:off x="67262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C657EE82-B719-44A4-9D4F-766F09FD5EDF}"/>
              </a:ext>
            </a:extLst>
          </p:cNvPr>
          <p:cNvSpPr/>
          <p:nvPr/>
        </p:nvSpPr>
        <p:spPr>
          <a:xfrm>
            <a:off x="6080444" y="3460819"/>
            <a:ext cx="76702" cy="76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B2E21E41-57DC-460C-8184-54ACC84A91A0}"/>
              </a:ext>
            </a:extLst>
          </p:cNvPr>
          <p:cNvSpPr/>
          <p:nvPr/>
        </p:nvSpPr>
        <p:spPr>
          <a:xfrm>
            <a:off x="6282944" y="34608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7CF6612A-97E2-429A-A2DC-F207EA7604E4}"/>
              </a:ext>
            </a:extLst>
          </p:cNvPr>
          <p:cNvSpPr/>
          <p:nvPr/>
        </p:nvSpPr>
        <p:spPr>
          <a:xfrm>
            <a:off x="6485444" y="34608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8EAE4F43-CBE9-4D6B-BB8C-56B3FBBF0C88}"/>
              </a:ext>
            </a:extLst>
          </p:cNvPr>
          <p:cNvSpPr/>
          <p:nvPr/>
        </p:nvSpPr>
        <p:spPr>
          <a:xfrm>
            <a:off x="6687944" y="3460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E5140AC-7834-4DF9-A1D2-1CF55C0EE232}"/>
              </a:ext>
            </a:extLst>
          </p:cNvPr>
          <p:cNvSpPr/>
          <p:nvPr/>
        </p:nvSpPr>
        <p:spPr>
          <a:xfrm>
            <a:off x="69287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00F6397-95B2-4E21-807C-C2E2B415FD3C}"/>
              </a:ext>
            </a:extLst>
          </p:cNvPr>
          <p:cNvSpPr/>
          <p:nvPr/>
        </p:nvSpPr>
        <p:spPr>
          <a:xfrm>
            <a:off x="71312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C35BE69A-F542-4A79-9C29-0B07547CC473}"/>
              </a:ext>
            </a:extLst>
          </p:cNvPr>
          <p:cNvSpPr/>
          <p:nvPr/>
        </p:nvSpPr>
        <p:spPr>
          <a:xfrm>
            <a:off x="7333795" y="3296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2751EE37-68A2-4328-A015-34A7A417E6C5}"/>
              </a:ext>
            </a:extLst>
          </p:cNvPr>
          <p:cNvSpPr/>
          <p:nvPr/>
        </p:nvSpPr>
        <p:spPr>
          <a:xfrm>
            <a:off x="6890444" y="3460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33E92A65-D28D-46BB-8BBA-D54F3C934D2E}"/>
              </a:ext>
            </a:extLst>
          </p:cNvPr>
          <p:cNvSpPr/>
          <p:nvPr/>
        </p:nvSpPr>
        <p:spPr>
          <a:xfrm>
            <a:off x="7092944" y="3460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788DDD1-8F5D-413C-A993-3AC12F6D4B02}"/>
              </a:ext>
            </a:extLst>
          </p:cNvPr>
          <p:cNvSpPr/>
          <p:nvPr/>
        </p:nvSpPr>
        <p:spPr>
          <a:xfrm>
            <a:off x="7295444" y="3460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8D94FF8E-344F-44A3-B3F4-DE8BA57F2424}"/>
              </a:ext>
            </a:extLst>
          </p:cNvPr>
          <p:cNvSpPr/>
          <p:nvPr/>
        </p:nvSpPr>
        <p:spPr>
          <a:xfrm>
            <a:off x="7497944" y="3460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D0141567-89F1-4564-980B-8F6903D06E2D}"/>
              </a:ext>
            </a:extLst>
          </p:cNvPr>
          <p:cNvSpPr/>
          <p:nvPr/>
        </p:nvSpPr>
        <p:spPr>
          <a:xfrm>
            <a:off x="61187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94F2DCD7-0905-4FC0-AE0F-FF8A22D81C84}"/>
              </a:ext>
            </a:extLst>
          </p:cNvPr>
          <p:cNvSpPr/>
          <p:nvPr/>
        </p:nvSpPr>
        <p:spPr>
          <a:xfrm>
            <a:off x="63212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1B5FADAB-2DBE-4A52-8DFC-1BB3AA4052EE}"/>
              </a:ext>
            </a:extLst>
          </p:cNvPr>
          <p:cNvSpPr/>
          <p:nvPr/>
        </p:nvSpPr>
        <p:spPr>
          <a:xfrm>
            <a:off x="65237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1897D307-1B20-4C92-A77E-0D03BA6CE9A3}"/>
              </a:ext>
            </a:extLst>
          </p:cNvPr>
          <p:cNvSpPr/>
          <p:nvPr/>
        </p:nvSpPr>
        <p:spPr>
          <a:xfrm>
            <a:off x="67262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4680A032-0855-4070-A45C-A347905B6E01}"/>
              </a:ext>
            </a:extLst>
          </p:cNvPr>
          <p:cNvSpPr/>
          <p:nvPr/>
        </p:nvSpPr>
        <p:spPr>
          <a:xfrm>
            <a:off x="6080444" y="32583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E4276855-1C3B-4C42-B2CE-D8B447DB6ECD}"/>
              </a:ext>
            </a:extLst>
          </p:cNvPr>
          <p:cNvSpPr/>
          <p:nvPr/>
        </p:nvSpPr>
        <p:spPr>
          <a:xfrm>
            <a:off x="6282944" y="32583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59FDA85B-0FBA-4B46-A8E8-4B815FEF2F19}"/>
              </a:ext>
            </a:extLst>
          </p:cNvPr>
          <p:cNvSpPr/>
          <p:nvPr/>
        </p:nvSpPr>
        <p:spPr>
          <a:xfrm>
            <a:off x="6485444" y="3258319"/>
            <a:ext cx="76702" cy="76702"/>
          </a:xfrm>
          <a:prstGeom prst="ellipse">
            <a:avLst/>
          </a:prstGeom>
          <a:solidFill>
            <a:srgbClr val="B3E05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54A5BF2F-1A45-4954-839D-82D639796586}"/>
              </a:ext>
            </a:extLst>
          </p:cNvPr>
          <p:cNvSpPr/>
          <p:nvPr/>
        </p:nvSpPr>
        <p:spPr>
          <a:xfrm>
            <a:off x="6687944" y="32583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CF6F6C04-24FB-4016-B318-681ED2C6D99D}"/>
              </a:ext>
            </a:extLst>
          </p:cNvPr>
          <p:cNvSpPr/>
          <p:nvPr/>
        </p:nvSpPr>
        <p:spPr>
          <a:xfrm>
            <a:off x="69287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037CA83F-4501-4B20-8C38-36B3E4A6E48B}"/>
              </a:ext>
            </a:extLst>
          </p:cNvPr>
          <p:cNvSpPr/>
          <p:nvPr/>
        </p:nvSpPr>
        <p:spPr>
          <a:xfrm>
            <a:off x="71312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28BFB688-6319-42CE-8261-3573F7DCA36F}"/>
              </a:ext>
            </a:extLst>
          </p:cNvPr>
          <p:cNvSpPr/>
          <p:nvPr/>
        </p:nvSpPr>
        <p:spPr>
          <a:xfrm>
            <a:off x="7333795" y="3094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084243F6-CFBE-4965-A55A-0E09463087B3}"/>
              </a:ext>
            </a:extLst>
          </p:cNvPr>
          <p:cNvSpPr/>
          <p:nvPr/>
        </p:nvSpPr>
        <p:spPr>
          <a:xfrm>
            <a:off x="6890444" y="3258319"/>
            <a:ext cx="76702" cy="7670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529E0C76-BF75-47A5-8AAD-947F3E4C798E}"/>
              </a:ext>
            </a:extLst>
          </p:cNvPr>
          <p:cNvSpPr/>
          <p:nvPr/>
        </p:nvSpPr>
        <p:spPr>
          <a:xfrm>
            <a:off x="7092944" y="32583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45DAC00A-A76C-43BF-91BA-885675FE05C7}"/>
              </a:ext>
            </a:extLst>
          </p:cNvPr>
          <p:cNvSpPr/>
          <p:nvPr/>
        </p:nvSpPr>
        <p:spPr>
          <a:xfrm>
            <a:off x="7295444" y="32583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F53507BE-9843-457E-8EF8-FD0A4D29A5EB}"/>
              </a:ext>
            </a:extLst>
          </p:cNvPr>
          <p:cNvSpPr/>
          <p:nvPr/>
        </p:nvSpPr>
        <p:spPr>
          <a:xfrm>
            <a:off x="7497944" y="32583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52F2441D-B69D-4BD5-84A9-95394CB3BEA1}"/>
              </a:ext>
            </a:extLst>
          </p:cNvPr>
          <p:cNvSpPr/>
          <p:nvPr/>
        </p:nvSpPr>
        <p:spPr>
          <a:xfrm>
            <a:off x="61187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C1CF2785-CB3E-4736-A907-FFEC1A1E435C}"/>
              </a:ext>
            </a:extLst>
          </p:cNvPr>
          <p:cNvSpPr/>
          <p:nvPr/>
        </p:nvSpPr>
        <p:spPr>
          <a:xfrm>
            <a:off x="63212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6DFE90BB-71A6-4978-9312-9D9A8AB3E493}"/>
              </a:ext>
            </a:extLst>
          </p:cNvPr>
          <p:cNvSpPr/>
          <p:nvPr/>
        </p:nvSpPr>
        <p:spPr>
          <a:xfrm>
            <a:off x="65237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BFFF917E-404B-42CC-BF17-24C9C6860607}"/>
              </a:ext>
            </a:extLst>
          </p:cNvPr>
          <p:cNvSpPr/>
          <p:nvPr/>
        </p:nvSpPr>
        <p:spPr>
          <a:xfrm>
            <a:off x="67262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3D3BB676-9602-4494-BE0B-2E0F4B78277E}"/>
              </a:ext>
            </a:extLst>
          </p:cNvPr>
          <p:cNvSpPr/>
          <p:nvPr/>
        </p:nvSpPr>
        <p:spPr>
          <a:xfrm>
            <a:off x="6080444" y="3055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5A5F6D8E-4645-41C4-B12B-FF31D5EB6534}"/>
              </a:ext>
            </a:extLst>
          </p:cNvPr>
          <p:cNvSpPr/>
          <p:nvPr/>
        </p:nvSpPr>
        <p:spPr>
          <a:xfrm>
            <a:off x="6282944" y="3055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A1A1C349-7BB9-4FC5-8916-38F2C3B6576E}"/>
              </a:ext>
            </a:extLst>
          </p:cNvPr>
          <p:cNvSpPr/>
          <p:nvPr/>
        </p:nvSpPr>
        <p:spPr>
          <a:xfrm>
            <a:off x="6485444" y="30558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D370DB0E-0709-4A47-AA9B-EE92C8880CD7}"/>
              </a:ext>
            </a:extLst>
          </p:cNvPr>
          <p:cNvSpPr/>
          <p:nvPr/>
        </p:nvSpPr>
        <p:spPr>
          <a:xfrm>
            <a:off x="6687944" y="3055819"/>
            <a:ext cx="76702" cy="7670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3A6B3281-C03A-46E3-854D-6377F1754C8F}"/>
              </a:ext>
            </a:extLst>
          </p:cNvPr>
          <p:cNvSpPr/>
          <p:nvPr/>
        </p:nvSpPr>
        <p:spPr>
          <a:xfrm>
            <a:off x="69287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5507208E-4AD5-4220-B969-F5A00BEDCC6A}"/>
              </a:ext>
            </a:extLst>
          </p:cNvPr>
          <p:cNvSpPr/>
          <p:nvPr/>
        </p:nvSpPr>
        <p:spPr>
          <a:xfrm>
            <a:off x="71312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8431FD7B-B30D-45F9-9A62-BC72D5C8576E}"/>
              </a:ext>
            </a:extLst>
          </p:cNvPr>
          <p:cNvSpPr/>
          <p:nvPr/>
        </p:nvSpPr>
        <p:spPr>
          <a:xfrm>
            <a:off x="7333795" y="28916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E27CD618-1AEC-4FF0-8DD3-8FB6F8071D4D}"/>
              </a:ext>
            </a:extLst>
          </p:cNvPr>
          <p:cNvSpPr/>
          <p:nvPr/>
        </p:nvSpPr>
        <p:spPr>
          <a:xfrm>
            <a:off x="6890444" y="30558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C506BA37-E3B4-407F-9B76-FEFA7F1A4035}"/>
              </a:ext>
            </a:extLst>
          </p:cNvPr>
          <p:cNvSpPr/>
          <p:nvPr/>
        </p:nvSpPr>
        <p:spPr>
          <a:xfrm>
            <a:off x="7092944" y="30558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73BDB04F-21E9-4252-A5C1-65CF8251EC22}"/>
              </a:ext>
            </a:extLst>
          </p:cNvPr>
          <p:cNvSpPr/>
          <p:nvPr/>
        </p:nvSpPr>
        <p:spPr>
          <a:xfrm>
            <a:off x="7295444" y="3055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D78EC766-27C3-462F-94B9-824E33FFFAD4}"/>
              </a:ext>
            </a:extLst>
          </p:cNvPr>
          <p:cNvSpPr/>
          <p:nvPr/>
        </p:nvSpPr>
        <p:spPr>
          <a:xfrm>
            <a:off x="7497944" y="3055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01F0B8F4-1CC6-4584-A0C9-755B013356D2}"/>
              </a:ext>
            </a:extLst>
          </p:cNvPr>
          <p:cNvSpPr/>
          <p:nvPr/>
        </p:nvSpPr>
        <p:spPr>
          <a:xfrm>
            <a:off x="61187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051DECD5-3AD6-41E1-85FD-84CC37FAB3D3}"/>
              </a:ext>
            </a:extLst>
          </p:cNvPr>
          <p:cNvSpPr/>
          <p:nvPr/>
        </p:nvSpPr>
        <p:spPr>
          <a:xfrm>
            <a:off x="63212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2B9DF75-A968-4E17-8DE1-5DE9A39C34BA}"/>
              </a:ext>
            </a:extLst>
          </p:cNvPr>
          <p:cNvSpPr/>
          <p:nvPr/>
        </p:nvSpPr>
        <p:spPr>
          <a:xfrm>
            <a:off x="65237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879196B6-176C-4B31-8F13-0238F9C91944}"/>
              </a:ext>
            </a:extLst>
          </p:cNvPr>
          <p:cNvSpPr/>
          <p:nvPr/>
        </p:nvSpPr>
        <p:spPr>
          <a:xfrm>
            <a:off x="67262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F041F6CB-870D-4274-9C49-6068D6443965}"/>
              </a:ext>
            </a:extLst>
          </p:cNvPr>
          <p:cNvSpPr/>
          <p:nvPr/>
        </p:nvSpPr>
        <p:spPr>
          <a:xfrm>
            <a:off x="6080444" y="26508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 dirty="0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30E69BA7-C3CD-4983-873D-6F9F0CFD563D}"/>
              </a:ext>
            </a:extLst>
          </p:cNvPr>
          <p:cNvSpPr/>
          <p:nvPr/>
        </p:nvSpPr>
        <p:spPr>
          <a:xfrm>
            <a:off x="6080444" y="2853319"/>
            <a:ext cx="76702" cy="76702"/>
          </a:xfrm>
          <a:prstGeom prst="ellipse">
            <a:avLst/>
          </a:prstGeom>
          <a:solidFill>
            <a:srgbClr val="3BA7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701EB99A-8E37-44B3-9A35-991ACB5C7DFA}"/>
              </a:ext>
            </a:extLst>
          </p:cNvPr>
          <p:cNvSpPr/>
          <p:nvPr/>
        </p:nvSpPr>
        <p:spPr>
          <a:xfrm>
            <a:off x="6282944" y="26508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F758986A-273A-41E7-994F-CE52FEA5178F}"/>
              </a:ext>
            </a:extLst>
          </p:cNvPr>
          <p:cNvSpPr/>
          <p:nvPr/>
        </p:nvSpPr>
        <p:spPr>
          <a:xfrm>
            <a:off x="6282944" y="28533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C0D99579-78C7-48E8-AE31-00D651130682}"/>
              </a:ext>
            </a:extLst>
          </p:cNvPr>
          <p:cNvSpPr/>
          <p:nvPr/>
        </p:nvSpPr>
        <p:spPr>
          <a:xfrm>
            <a:off x="6485444" y="26508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4546EB08-2507-4541-B1A9-EBCC0596C214}"/>
              </a:ext>
            </a:extLst>
          </p:cNvPr>
          <p:cNvSpPr/>
          <p:nvPr/>
        </p:nvSpPr>
        <p:spPr>
          <a:xfrm>
            <a:off x="6485444" y="28533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A06407AC-2C22-4573-96F7-C4AA159FFF45}"/>
              </a:ext>
            </a:extLst>
          </p:cNvPr>
          <p:cNvSpPr/>
          <p:nvPr/>
        </p:nvSpPr>
        <p:spPr>
          <a:xfrm>
            <a:off x="6687944" y="2650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9AF8CBEE-41FD-4AB0-9D41-0F2404EDCA90}"/>
              </a:ext>
            </a:extLst>
          </p:cNvPr>
          <p:cNvSpPr/>
          <p:nvPr/>
        </p:nvSpPr>
        <p:spPr>
          <a:xfrm>
            <a:off x="6687944" y="2853319"/>
            <a:ext cx="76702" cy="76702"/>
          </a:xfrm>
          <a:prstGeom prst="ellipse">
            <a:avLst/>
          </a:prstGeom>
          <a:solidFill>
            <a:srgbClr val="4045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A0523170-A1E5-45C6-A8F9-77B4A99816A6}"/>
              </a:ext>
            </a:extLst>
          </p:cNvPr>
          <p:cNvSpPr/>
          <p:nvPr/>
        </p:nvSpPr>
        <p:spPr>
          <a:xfrm>
            <a:off x="69287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54F2C1A4-FF78-4E81-9A1D-3CD07056D16B}"/>
              </a:ext>
            </a:extLst>
          </p:cNvPr>
          <p:cNvSpPr/>
          <p:nvPr/>
        </p:nvSpPr>
        <p:spPr>
          <a:xfrm>
            <a:off x="71312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8616745F-DFD6-41DD-941B-884242E2ABC2}"/>
              </a:ext>
            </a:extLst>
          </p:cNvPr>
          <p:cNvSpPr/>
          <p:nvPr/>
        </p:nvSpPr>
        <p:spPr>
          <a:xfrm>
            <a:off x="7333795" y="2689169"/>
            <a:ext cx="202500" cy="2025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F13CA258-5577-4759-B98F-5B51E1883F60}"/>
              </a:ext>
            </a:extLst>
          </p:cNvPr>
          <p:cNvSpPr/>
          <p:nvPr/>
        </p:nvSpPr>
        <p:spPr>
          <a:xfrm>
            <a:off x="6890444" y="2650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4F16C75C-29F8-4961-93AE-BCDCDEC9E52B}"/>
              </a:ext>
            </a:extLst>
          </p:cNvPr>
          <p:cNvSpPr/>
          <p:nvPr/>
        </p:nvSpPr>
        <p:spPr>
          <a:xfrm>
            <a:off x="6890444" y="28533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087F7B6A-BE8D-478E-B911-6AA8886DC14B}"/>
              </a:ext>
            </a:extLst>
          </p:cNvPr>
          <p:cNvSpPr/>
          <p:nvPr/>
        </p:nvSpPr>
        <p:spPr>
          <a:xfrm>
            <a:off x="7092944" y="2650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D85A4528-1180-48B2-A4AA-2A66E7995662}"/>
              </a:ext>
            </a:extLst>
          </p:cNvPr>
          <p:cNvSpPr/>
          <p:nvPr/>
        </p:nvSpPr>
        <p:spPr>
          <a:xfrm>
            <a:off x="7092944" y="28533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4E738B1E-C534-48E4-8E40-155547A5869F}"/>
              </a:ext>
            </a:extLst>
          </p:cNvPr>
          <p:cNvSpPr/>
          <p:nvPr/>
        </p:nvSpPr>
        <p:spPr>
          <a:xfrm>
            <a:off x="7295444" y="2650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2BF08801-EB8F-4919-A0C6-B5909262A6BD}"/>
              </a:ext>
            </a:extLst>
          </p:cNvPr>
          <p:cNvSpPr/>
          <p:nvPr/>
        </p:nvSpPr>
        <p:spPr>
          <a:xfrm>
            <a:off x="7295444" y="28533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50EF7AB1-454C-45C7-A6EC-4A33F3D9E069}"/>
              </a:ext>
            </a:extLst>
          </p:cNvPr>
          <p:cNvSpPr/>
          <p:nvPr/>
        </p:nvSpPr>
        <p:spPr>
          <a:xfrm>
            <a:off x="7497944" y="26508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9ADE8617-B43D-4986-8AB3-DE8619D47C30}"/>
              </a:ext>
            </a:extLst>
          </p:cNvPr>
          <p:cNvSpPr/>
          <p:nvPr/>
        </p:nvSpPr>
        <p:spPr>
          <a:xfrm>
            <a:off x="7497944" y="2853319"/>
            <a:ext cx="76702" cy="76702"/>
          </a:xfrm>
          <a:prstGeom prst="ellipse">
            <a:avLst/>
          </a:prstGeom>
          <a:solidFill>
            <a:srgbClr val="46095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760"/>
          </a:p>
        </p:txBody>
      </p: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BA0B004E-FB0D-474A-8149-11C5DE2C241A}"/>
              </a:ext>
            </a:extLst>
          </p:cNvPr>
          <p:cNvCxnSpPr>
            <a:cxnSpLocks/>
          </p:cNvCxnSpPr>
          <p:nvPr/>
        </p:nvCxnSpPr>
        <p:spPr>
          <a:xfrm>
            <a:off x="6118794" y="4432996"/>
            <a:ext cx="142888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B227C570-F623-437E-9CAC-4C86D8526A69}"/>
              </a:ext>
            </a:extLst>
          </p:cNvPr>
          <p:cNvCxnSpPr>
            <a:cxnSpLocks/>
          </p:cNvCxnSpPr>
          <p:nvPr/>
        </p:nvCxnSpPr>
        <p:spPr>
          <a:xfrm flipV="1">
            <a:off x="5967302" y="2650818"/>
            <a:ext cx="0" cy="16583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735A5874-6024-4112-B796-DBC86993DE34}"/>
                  </a:ext>
                </a:extLst>
              </p:cNvPr>
              <p:cNvSpPr txBox="1"/>
              <p:nvPr/>
            </p:nvSpPr>
            <p:spPr>
              <a:xfrm rot="16200000">
                <a:off x="5457168" y="3393177"/>
                <a:ext cx="610277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sSub>
                        <m:sSubPr>
                          <m:ctrlP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LID4096" sz="18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735A5874-6024-4112-B796-DBC86993DE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457168" y="3393177"/>
                <a:ext cx="610277" cy="394788"/>
              </a:xfrm>
              <a:prstGeom prst="rect">
                <a:avLst/>
              </a:prstGeom>
              <a:blipFill>
                <a:blip r:embed="rId5"/>
                <a:stretch>
                  <a:fillRect t="-12000" r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6850237A-C802-4C0C-9217-7C3B1DFEE450}"/>
                  </a:ext>
                </a:extLst>
              </p:cNvPr>
              <p:cNvSpPr txBox="1"/>
              <p:nvPr/>
            </p:nvSpPr>
            <p:spPr>
              <a:xfrm>
                <a:off x="6485444" y="4393610"/>
                <a:ext cx="6590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</m:e>
                        <m:sub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sSub>
                        <m:sSubPr>
                          <m:ctrlP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1800" b="1" i="1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lang="LID4096" sz="18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6850237A-C802-4C0C-9217-7C3B1DFEE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5444" y="4393610"/>
                <a:ext cx="65901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284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PFL_General_presentation_2022.02" id="{E2ACBBD9-D07A-4309-97EE-10903A76A4B2}" vid="{D047A042-427C-4B19-AF9D-9D97C216CD6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EPFL_General_presentation_2022.02</Template>
  <TotalTime>13381</TotalTime>
  <Words>2573</Words>
  <Application>Microsoft Office PowerPoint</Application>
  <PresentationFormat>On-screen Show (16:9)</PresentationFormat>
  <Paragraphs>484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Cambria Math</vt:lpstr>
      <vt:lpstr>Franklin Gothic Demi Cond</vt:lpstr>
      <vt:lpstr>Suisse Int'l</vt:lpstr>
      <vt:lpstr>Wingdings</vt:lpstr>
      <vt:lpstr>Thème Office</vt:lpstr>
      <vt:lpstr>Impact of lattice errors and correction with beam-beam </vt:lpstr>
      <vt:lpstr>FCC-ee Challenges</vt:lpstr>
      <vt:lpstr>Xsuite</vt:lpstr>
      <vt:lpstr>Performance Indicators</vt:lpstr>
      <vt:lpstr>Performance Indicators</vt:lpstr>
      <vt:lpstr>Optics and Orbit</vt:lpstr>
      <vt:lpstr>Equilibrium Emittance Simulations</vt:lpstr>
      <vt:lpstr>Dynamic Aperture</vt:lpstr>
      <vt:lpstr>Highly Damped Dynamic Aperture</vt:lpstr>
      <vt:lpstr>Momentum Acceptance</vt:lpstr>
      <vt:lpstr>Luminosity</vt:lpstr>
      <vt:lpstr>Lifetime</vt:lpstr>
      <vt:lpstr>Overview</vt:lpstr>
      <vt:lpstr>Lattices with Errors</vt:lpstr>
      <vt:lpstr>Introduction</vt:lpstr>
      <vt:lpstr>Case Study: Sextupole Misalignments</vt:lpstr>
      <vt:lpstr>Sextupole Errors – Lattice Setup</vt:lpstr>
      <vt:lpstr>Sextupole Errors – Dynamic Aperture</vt:lpstr>
      <vt:lpstr>Sextupole Errors – Dynamic Aperture</vt:lpstr>
      <vt:lpstr>Sextupole Errors – Momentum Acceptance</vt:lpstr>
      <vt:lpstr>Sextupole Errors – Emittance and Luminosity</vt:lpstr>
      <vt:lpstr>Sextupole Errors – Frequency Map Analysis</vt:lpstr>
      <vt:lpstr>Correlation of Performance Indicators</vt:lpstr>
      <vt:lpstr>Further Perturbations</vt:lpstr>
      <vt:lpstr>Errors and Correction</vt:lpstr>
      <vt:lpstr>IP Perturbations</vt:lpstr>
      <vt:lpstr>IP Optics Perturbation - Motivation</vt:lpstr>
      <vt:lpstr>Optics Perturbation – Setup</vt:lpstr>
      <vt:lpstr>β Scan</vt:lpstr>
      <vt:lpstr>Vertical Dispersion Setup</vt:lpstr>
      <vt:lpstr>Vertical Dispersion – Beam Distribution and Luminosity</vt:lpstr>
      <vt:lpstr>Vertical Dispersion – Lifetime and Acceptance</vt:lpstr>
      <vt:lpstr>Conclusion and Outlook</vt:lpstr>
      <vt:lpstr>Conclusions</vt:lpstr>
      <vt:lpstr>Outlook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to EPFL</dc:title>
  <dc:creator>Léon Van Riesen-Haupt</dc:creator>
  <cp:lastModifiedBy>Léon Van Riesen-Haupt</cp:lastModifiedBy>
  <cp:revision>165</cp:revision>
  <cp:lastPrinted>2019-06-19T13:21:30Z</cp:lastPrinted>
  <dcterms:created xsi:type="dcterms:W3CDTF">2025-02-24T08:30:27Z</dcterms:created>
  <dcterms:modified xsi:type="dcterms:W3CDTF">2025-03-06T14:49:31Z</dcterms:modified>
</cp:coreProperties>
</file>