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1230" r:id="rId2"/>
    <p:sldId id="961" r:id="rId3"/>
    <p:sldId id="1235" r:id="rId4"/>
    <p:sldId id="1236" r:id="rId5"/>
    <p:sldId id="1237" r:id="rId6"/>
    <p:sldId id="1251" r:id="rId7"/>
    <p:sldId id="1252" r:id="rId8"/>
    <p:sldId id="1266" r:id="rId9"/>
    <p:sldId id="1267" r:id="rId10"/>
    <p:sldId id="1261" r:id="rId11"/>
    <p:sldId id="1242" r:id="rId12"/>
    <p:sldId id="1263" r:id="rId13"/>
    <p:sldId id="1262" r:id="rId14"/>
    <p:sldId id="1248" r:id="rId15"/>
    <p:sldId id="1255" r:id="rId16"/>
    <p:sldId id="1260" r:id="rId17"/>
    <p:sldId id="1256" r:id="rId18"/>
    <p:sldId id="1264" r:id="rId19"/>
    <p:sldId id="1257" r:id="rId20"/>
    <p:sldId id="1247" r:id="rId21"/>
    <p:sldId id="1272" r:id="rId22"/>
    <p:sldId id="1250" r:id="rId23"/>
    <p:sldId id="1271" r:id="rId24"/>
    <p:sldId id="1270" r:id="rId25"/>
    <p:sldId id="1268" r:id="rId26"/>
    <p:sldId id="1231" r:id="rId27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C090"/>
    <a:srgbClr val="4F81BD"/>
    <a:srgbClr val="0000FF"/>
    <a:srgbClr val="00A249"/>
    <a:srgbClr val="FDCC6D"/>
    <a:srgbClr val="FFFFFF"/>
    <a:srgbClr val="003399"/>
    <a:srgbClr val="E6E6E6"/>
    <a:srgbClr val="0070C0"/>
    <a:srgbClr val="4D8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09" autoAdjust="0"/>
    <p:restoredTop sz="83147" autoAdjust="0"/>
  </p:normalViewPr>
  <p:slideViewPr>
    <p:cSldViewPr>
      <p:cViewPr varScale="1">
        <p:scale>
          <a:sx n="140" d="100"/>
          <a:sy n="140" d="100"/>
        </p:scale>
        <p:origin x="108" y="4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87" d="100"/>
          <a:sy n="87" d="100"/>
        </p:scale>
        <p:origin x="35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New20180222\CEPC\Impedance\20240510_ImpedanceUpdate\ImpedanceEvolution20240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731691043350557"/>
          <c:y val="5.7060367454068242E-2"/>
          <c:w val="0.62643588585974885"/>
          <c:h val="0.786611986001749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'Sheet1 (2)'!$G$2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cat>
            <c:strRef>
              <c:f>'Sheet1 (2)'!$H$1:$J$1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'Sheet1 (2)'!$H$2:$J$2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0B-49C8-AFA3-C10D7155D34D}"/>
            </c:ext>
          </c:extLst>
        </c:ser>
        <c:ser>
          <c:idx val="1"/>
          <c:order val="1"/>
          <c:tx>
            <c:strRef>
              <c:f>'Sheet1 (2)'!$G$3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cat>
            <c:strRef>
              <c:f>'Sheet1 (2)'!$H$1:$J$1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'Sheet1 (2)'!$H$3:$J$3</c:f>
              <c:numCache>
                <c:formatCode>General</c:formatCode>
                <c:ptCount val="3"/>
                <c:pt idx="0">
                  <c:v>1.3421052631578947</c:v>
                </c:pt>
                <c:pt idx="1">
                  <c:v>0.84519572953736655</c:v>
                </c:pt>
                <c:pt idx="2">
                  <c:v>1.0990099009900991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70B-49C8-AFA3-C10D7155D34D}"/>
            </c:ext>
          </c:extLst>
        </c:ser>
        <c:ser>
          <c:idx val="2"/>
          <c:order val="2"/>
          <c:tx>
            <c:strRef>
              <c:f>'Sheet1 (2)'!$G$4</c:f>
              <c:strCache>
                <c:ptCount val="1"/>
                <c:pt idx="0">
                  <c:v>2023_V1</c:v>
                </c:pt>
              </c:strCache>
            </c:strRef>
          </c:tx>
          <c:invertIfNegative val="0"/>
          <c:cat>
            <c:strRef>
              <c:f>'Sheet1 (2)'!$H$1:$J$1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'Sheet1 (2)'!$H$4:$J$4</c:f>
              <c:numCache>
                <c:formatCode>General</c:formatCode>
                <c:ptCount val="3"/>
                <c:pt idx="0">
                  <c:v>1.3947368421052631</c:v>
                </c:pt>
                <c:pt idx="1">
                  <c:v>0.94229791560752418</c:v>
                </c:pt>
                <c:pt idx="2">
                  <c:v>1.6732673267326732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70B-49C8-AFA3-C10D7155D34D}"/>
            </c:ext>
          </c:extLst>
        </c:ser>
        <c:ser>
          <c:idx val="3"/>
          <c:order val="3"/>
          <c:tx>
            <c:strRef>
              <c:f>'Sheet1 (2)'!$G$5</c:f>
              <c:strCache>
                <c:ptCount val="1"/>
                <c:pt idx="0">
                  <c:v>2023_V2</c:v>
                </c:pt>
              </c:strCache>
            </c:strRef>
          </c:tx>
          <c:invertIfNegative val="0"/>
          <c:cat>
            <c:strRef>
              <c:f>'Sheet1 (2)'!$H$1:$J$1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'Sheet1 (2)'!$H$5:$J$5</c:f>
              <c:numCache>
                <c:formatCode>General</c:formatCode>
                <c:ptCount val="3"/>
                <c:pt idx="0">
                  <c:v>1.4353804035087716</c:v>
                </c:pt>
                <c:pt idx="1">
                  <c:v>1.0296432343670565</c:v>
                </c:pt>
                <c:pt idx="2">
                  <c:v>2.898854449017203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70B-49C8-AFA3-C10D7155D34D}"/>
            </c:ext>
          </c:extLst>
        </c:ser>
        <c:ser>
          <c:idx val="4"/>
          <c:order val="4"/>
          <c:tx>
            <c:strRef>
              <c:f>'Sheet1 (2)'!$G$6</c:f>
              <c:strCache>
                <c:ptCount val="1"/>
                <c:pt idx="0">
                  <c:v>2024_V1</c:v>
                </c:pt>
              </c:strCache>
            </c:strRef>
          </c:tx>
          <c:invertIfNegative val="0"/>
          <c:cat>
            <c:strRef>
              <c:f>'Sheet1 (2)'!$H$1:$J$1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'Sheet1 (2)'!$H$6:$J$6</c:f>
              <c:numCache>
                <c:formatCode>General</c:formatCode>
                <c:ptCount val="3"/>
                <c:pt idx="0">
                  <c:v>1.4491228070175437</c:v>
                </c:pt>
                <c:pt idx="1">
                  <c:v>1.0419420437214031</c:v>
                </c:pt>
                <c:pt idx="2">
                  <c:v>3.1782178217821784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70B-49C8-AFA3-C10D7155D34D}"/>
            </c:ext>
          </c:extLst>
        </c:ser>
        <c:ser>
          <c:idx val="5"/>
          <c:order val="5"/>
          <c:tx>
            <c:strRef>
              <c:f>'Sheet1 (2)'!$G$7</c:f>
              <c:strCache>
                <c:ptCount val="1"/>
                <c:pt idx="0">
                  <c:v>2024_V2</c:v>
                </c:pt>
              </c:strCache>
            </c:strRef>
          </c:tx>
          <c:invertIfNegative val="0"/>
          <c:cat>
            <c:strRef>
              <c:f>'Sheet1 (2)'!$H$1:$J$1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'Sheet1 (2)'!$H$7:$J$7</c:f>
              <c:numCache>
                <c:formatCode>General</c:formatCode>
                <c:ptCount val="3"/>
                <c:pt idx="0">
                  <c:v>1.0701754385964912</c:v>
                </c:pt>
                <c:pt idx="1">
                  <c:v>0.81774275546517539</c:v>
                </c:pt>
                <c:pt idx="2">
                  <c:v>2.3861386138613865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70B-49C8-AFA3-C10D7155D3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7480576"/>
        <c:axId val="187789824"/>
      </c:barChart>
      <c:catAx>
        <c:axId val="1874805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7789824"/>
        <c:crosses val="autoZero"/>
        <c:auto val="1"/>
        <c:lblAlgn val="ctr"/>
        <c:lblOffset val="100"/>
        <c:noMultiLvlLbl val="0"/>
      </c:catAx>
      <c:valAx>
        <c:axId val="18778982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b="0"/>
                </a:pPr>
                <a:r>
                  <a:rPr lang="en-US" altLang="zh-CN" b="0"/>
                  <a:t>Normalized</a:t>
                </a:r>
                <a:r>
                  <a:rPr lang="en-US" altLang="zh-CN" b="0" baseline="0"/>
                  <a:t> by V2018</a:t>
                </a:r>
                <a:endParaRPr lang="zh-CN" altLang="en-US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74805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690412853798686"/>
          <c:y val="0.20832421988918051"/>
          <c:w val="0.17846001835236225"/>
          <c:h val="0.6506488963066869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2025/3/5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489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3084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544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9318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6498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3092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1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0654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0382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sz="1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6487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sz="1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5218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513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2982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1777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3071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154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357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1DF17-A28C-4D46-829F-D8D110C09314}" type="slidenum">
              <a:rPr kumimoji="0" lang="zh-CN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24038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1DF17-A28C-4D46-829F-D8D110C09314}" type="slidenum">
              <a:rPr kumimoji="0" lang="zh-CN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52660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576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238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476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4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221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765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215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2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30B2B-8DAF-4635-9F01-0B9C458933E3}" type="datetime1">
              <a:rPr lang="zh-CN" altLang="en-US" smtClean="0"/>
              <a:t>2025/3/5</a:t>
            </a:fld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B315D-5845-4E10-96EE-900B6420E4E9}" type="datetime1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8D2C3-E4EE-4507-8B92-8AE7B7B616F4}" type="datetime1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8" name="日期占位符 1">
            <a:extLst>
              <a:ext uri="{FF2B5EF4-FFF2-40B4-BE49-F238E27FC236}">
                <a16:creationId xmlns:a16="http://schemas.microsoft.com/office/drawing/2014/main" id="{B4675414-A8D6-408E-A730-7A2861E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CAE8D2C3-E4EE-4507-8B92-8AE7B7B616F4}" type="datetime1">
              <a:rPr lang="zh-CN" altLang="en-US" smtClean="0"/>
              <a:t>2025/3/5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CE2C9-0858-40D0-852F-2215466EB8FC}" type="datetime1">
              <a:rPr lang="zh-CN" altLang="en-US" smtClean="0"/>
              <a:t>2025/3/5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37.png"/><Relationship Id="rId10" Type="http://schemas.openxmlformats.org/officeDocument/2006/relationships/image" Target="../media/image44.png"/><Relationship Id="rId4" Type="http://schemas.openxmlformats.org/officeDocument/2006/relationships/image" Target="../media/image46.png"/><Relationship Id="rId9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3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1692720" y="2480570"/>
            <a:ext cx="8627534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rgbClr val="C00000"/>
                </a:solidFill>
              </a:rPr>
              <a:t>Single beam collective effects at CEPC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" y="6457890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70</a:t>
            </a:r>
            <a:r>
              <a:rPr lang="en-US" altLang="zh-CN" baseline="30000" dirty="0">
                <a:solidFill>
                  <a:schemeClr val="bg1"/>
                </a:solidFill>
              </a:rPr>
              <a:t>th</a:t>
            </a:r>
            <a:r>
              <a:rPr lang="en-US" altLang="zh-CN" dirty="0">
                <a:solidFill>
                  <a:schemeClr val="bg1"/>
                </a:solidFill>
              </a:rPr>
              <a:t> ICFA Advanced Beam Dynamics Workshop on High Luminosity Circular </a:t>
            </a:r>
            <a:r>
              <a:rPr lang="en-US" altLang="zh-CN" dirty="0" err="1">
                <a:solidFill>
                  <a:schemeClr val="bg1"/>
                </a:solidFill>
              </a:rPr>
              <a:t>e+e</a:t>
            </a:r>
            <a:r>
              <a:rPr lang="en-US" altLang="zh-CN" dirty="0">
                <a:solidFill>
                  <a:schemeClr val="bg1"/>
                </a:solidFill>
              </a:rPr>
              <a:t>- Colliders, Mar. 3-7, 2025, Tsukuba, Japan</a:t>
            </a: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9E9CC69A-F74D-486C-8BF4-51DFEF834EDC}"/>
              </a:ext>
            </a:extLst>
          </p:cNvPr>
          <p:cNvSpPr txBox="1"/>
          <p:nvPr/>
        </p:nvSpPr>
        <p:spPr>
          <a:xfrm>
            <a:off x="6023992" y="30778"/>
            <a:ext cx="59766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Arial Black" panose="020B0A04020102020204" pitchFamily="34" charset="0"/>
              </a:rPr>
              <a:t>Circular Electron Positron Collider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sp>
        <p:nvSpPr>
          <p:cNvPr id="13" name="文本框 7">
            <a:extLst>
              <a:ext uri="{FF2B5EF4-FFF2-40B4-BE49-F238E27FC236}">
                <a16:creationId xmlns:a16="http://schemas.microsoft.com/office/drawing/2014/main" id="{FB0A78BC-80C9-41E6-ACDC-D3248CD25E37}"/>
              </a:ext>
            </a:extLst>
          </p:cNvPr>
          <p:cNvSpPr txBox="1"/>
          <p:nvPr/>
        </p:nvSpPr>
        <p:spPr>
          <a:xfrm>
            <a:off x="2621737" y="4005064"/>
            <a:ext cx="6769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Na Wang</a:t>
            </a:r>
          </a:p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Institute of High Energy physics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74AFE953-F54B-401E-83C1-97F89E9F2260}"/>
              </a:ext>
            </a:extLst>
          </p:cNvPr>
          <p:cNvSpPr/>
          <p:nvPr/>
        </p:nvSpPr>
        <p:spPr>
          <a:xfrm>
            <a:off x="1631504" y="5157192"/>
            <a:ext cx="9793088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Contributors: </a:t>
            </a:r>
          </a:p>
          <a:p>
            <a:r>
              <a:rPr lang="en-US" altLang="zh-CN" sz="2400" dirty="0" err="1"/>
              <a:t>Haisheng</a:t>
            </a:r>
            <a:r>
              <a:rPr lang="en-US" altLang="zh-CN" sz="2400" dirty="0"/>
              <a:t> Xu, Yuan Zhang, </a:t>
            </a:r>
            <a:r>
              <a:rPr lang="en-US" altLang="zh-CN" sz="2400" dirty="0" err="1"/>
              <a:t>Yudong</a:t>
            </a:r>
            <a:r>
              <a:rPr lang="en-US" altLang="zh-CN" sz="2400" dirty="0"/>
              <a:t> Liu, </a:t>
            </a:r>
            <a:r>
              <a:rPr lang="en-US" altLang="zh-CN" sz="2400" dirty="0" err="1"/>
              <a:t>Saike</a:t>
            </a:r>
            <a:r>
              <a:rPr lang="en-US" altLang="zh-CN" sz="2400" dirty="0"/>
              <a:t> Tian, Jintao Li,</a:t>
            </a:r>
            <a:r>
              <a:rPr lang="zh-CN" altLang="en-US" sz="2400" dirty="0"/>
              <a:t> </a:t>
            </a:r>
            <a:r>
              <a:rPr lang="en-US" altLang="zh-CN" sz="2400" dirty="0" err="1"/>
              <a:t>Xiaoyu</a:t>
            </a:r>
            <a:r>
              <a:rPr lang="zh-CN" altLang="en-US" sz="2400" dirty="0"/>
              <a:t> </a:t>
            </a:r>
            <a:r>
              <a:rPr lang="en-US" altLang="zh-CN" sz="2400" dirty="0"/>
              <a:t>Liu </a:t>
            </a:r>
          </a:p>
        </p:txBody>
      </p:sp>
    </p:spTree>
    <p:extLst>
      <p:ext uri="{BB962C8B-B14F-4D97-AF65-F5344CB8AC3E}">
        <p14:creationId xmlns:p14="http://schemas.microsoft.com/office/powerpoint/2010/main" val="127554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Flanges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8371DEC9-37BD-44E5-9526-DE4D6383B27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4" y="1415147"/>
            <a:ext cx="1673778" cy="171440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88865958-45CA-46D8-A2BD-9FC6E299EC0E}"/>
              </a:ext>
            </a:extLst>
          </p:cNvPr>
          <p:cNvSpPr txBox="1"/>
          <p:nvPr/>
        </p:nvSpPr>
        <p:spPr>
          <a:xfrm>
            <a:off x="1633067" y="2050381"/>
            <a:ext cx="1752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Adopted in BEPCII</a:t>
            </a:r>
            <a:endParaRPr kumimoji="1" lang="zh-CN" altLang="en-US" sz="14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2" name="文本框 8">
            <a:extLst>
              <a:ext uri="{FF2B5EF4-FFF2-40B4-BE49-F238E27FC236}">
                <a16:creationId xmlns:a16="http://schemas.microsoft.com/office/drawing/2014/main" id="{0A1B58FB-FCCF-40E8-B685-CADF362C2067}"/>
              </a:ext>
            </a:extLst>
          </p:cNvPr>
          <p:cNvSpPr txBox="1"/>
          <p:nvPr/>
        </p:nvSpPr>
        <p:spPr>
          <a:xfrm>
            <a:off x="1633067" y="2397424"/>
            <a:ext cx="18838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One cylindrical gap:</a:t>
            </a:r>
          </a:p>
          <a:p>
            <a:r>
              <a:rPr kumimoji="1"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width = 1mm</a:t>
            </a:r>
          </a:p>
          <a:p>
            <a:r>
              <a:rPr kumimoji="1"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depth = 1mm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397BB441-7760-4E1A-938B-8CCCD5BF73F5}"/>
              </a:ext>
            </a:extLst>
          </p:cNvPr>
          <p:cNvSpPr/>
          <p:nvPr/>
        </p:nvSpPr>
        <p:spPr>
          <a:xfrm>
            <a:off x="-96688" y="1076593"/>
            <a:ext cx="18491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600" b="1" dirty="0">
                <a:solidFill>
                  <a:srgbClr val="FF0000"/>
                </a:solidFill>
                <a:latin typeface="微软雅黑"/>
                <a:ea typeface="微软雅黑"/>
              </a:rPr>
              <a:t> Previous model</a:t>
            </a:r>
            <a:endParaRPr lang="zh-CN" altLang="en-US" sz="1600" b="1" dirty="0">
              <a:solidFill>
                <a:srgbClr val="FF0000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DE460321-BAC7-4DEF-ABD8-6823BF5882A5}"/>
              </a:ext>
            </a:extLst>
          </p:cNvPr>
          <p:cNvSpPr/>
          <p:nvPr/>
        </p:nvSpPr>
        <p:spPr>
          <a:xfrm>
            <a:off x="-12531" y="3377920"/>
            <a:ext cx="16808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微软雅黑"/>
                <a:ea typeface="微软雅黑"/>
              </a:rPr>
              <a:t>Current model</a:t>
            </a:r>
            <a:endParaRPr lang="zh-CN" altLang="en-US" sz="1600" b="1" dirty="0">
              <a:solidFill>
                <a:srgbClr val="FF0000"/>
              </a:solidFill>
              <a:latin typeface="微软雅黑"/>
              <a:ea typeface="微软雅黑"/>
            </a:endParaRPr>
          </a:p>
        </p:txBody>
      </p:sp>
      <p:pic>
        <p:nvPicPr>
          <p:cNvPr id="25" name="Picture 3" descr="D:\搜狗高速下载\微信图片_20190412110545.jpg">
            <a:extLst>
              <a:ext uri="{FF2B5EF4-FFF2-40B4-BE49-F238E27FC236}">
                <a16:creationId xmlns:a16="http://schemas.microsoft.com/office/drawing/2014/main" id="{9EDE33EE-7B3D-4311-87F4-6268CDD8E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517" y="3833897"/>
            <a:ext cx="2071427" cy="155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文本框 8">
            <a:extLst>
              <a:ext uri="{FF2B5EF4-FFF2-40B4-BE49-F238E27FC236}">
                <a16:creationId xmlns:a16="http://schemas.microsoft.com/office/drawing/2014/main" id="{20002697-604E-498E-939F-5343CCC6B4F5}"/>
              </a:ext>
            </a:extLst>
          </p:cNvPr>
          <p:cNvSpPr txBox="1"/>
          <p:nvPr/>
        </p:nvSpPr>
        <p:spPr>
          <a:xfrm>
            <a:off x="456576" y="5595780"/>
            <a:ext cx="30603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Impedance is mainly contributed by the construction or mounting errors.</a:t>
            </a:r>
          </a:p>
        </p:txBody>
      </p:sp>
      <p:sp>
        <p:nvSpPr>
          <p:cNvPr id="27" name="右箭头 11">
            <a:extLst>
              <a:ext uri="{FF2B5EF4-FFF2-40B4-BE49-F238E27FC236}">
                <a16:creationId xmlns:a16="http://schemas.microsoft.com/office/drawing/2014/main" id="{6EFCE59C-1956-4C91-9761-D3B79D49C829}"/>
              </a:ext>
            </a:extLst>
          </p:cNvPr>
          <p:cNvSpPr/>
          <p:nvPr/>
        </p:nvSpPr>
        <p:spPr>
          <a:xfrm rot="5400000">
            <a:off x="1640331" y="3331260"/>
            <a:ext cx="449796" cy="195481"/>
          </a:xfrm>
          <a:prstGeom prst="rightArrow">
            <a:avLst/>
          </a:prstGeom>
          <a:solidFill>
            <a:srgbClr val="40BAD2"/>
          </a:solidFill>
          <a:ln w="10795" cap="flat" cmpd="sng" algn="ctr">
            <a:solidFill>
              <a:srgbClr val="40BAD2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8" name="文本框 8">
            <a:extLst>
              <a:ext uri="{FF2B5EF4-FFF2-40B4-BE49-F238E27FC236}">
                <a16:creationId xmlns:a16="http://schemas.microsoft.com/office/drawing/2014/main" id="{5D4F11C0-55EF-408F-A9F1-A022657BD4E9}"/>
              </a:ext>
            </a:extLst>
          </p:cNvPr>
          <p:cNvSpPr txBox="1"/>
          <p:nvPr/>
        </p:nvSpPr>
        <p:spPr>
          <a:xfrm>
            <a:off x="5507951" y="3528394"/>
            <a:ext cx="3312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200" dirty="0">
                <a:solidFill>
                  <a:srgbClr val="0070C0"/>
                </a:solidFill>
                <a:latin typeface="微软雅黑"/>
                <a:ea typeface="微软雅黑"/>
              </a:rPr>
              <a:t>Imaginary part of longitudinal impedance</a:t>
            </a:r>
          </a:p>
        </p:txBody>
      </p:sp>
      <p:sp>
        <p:nvSpPr>
          <p:cNvPr id="30" name="文本框 8">
            <a:extLst>
              <a:ext uri="{FF2B5EF4-FFF2-40B4-BE49-F238E27FC236}">
                <a16:creationId xmlns:a16="http://schemas.microsoft.com/office/drawing/2014/main" id="{1E9756DB-2C69-4809-9A65-37A4D78E78AA}"/>
              </a:ext>
            </a:extLst>
          </p:cNvPr>
          <p:cNvSpPr txBox="1"/>
          <p:nvPr/>
        </p:nvSpPr>
        <p:spPr>
          <a:xfrm>
            <a:off x="3922408" y="4140360"/>
            <a:ext cx="75741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r>
              <a:rPr kumimoji="1" lang="en-US" altLang="zh-CN" sz="1600" dirty="0">
                <a:solidFill>
                  <a:srgbClr val="000000"/>
                </a:solidFill>
                <a:latin typeface="微软雅黑"/>
                <a:ea typeface="微软雅黑"/>
              </a:rPr>
              <a:t>With the previous model, the flanges show the dominate contribution to the total longitudinal broadband impedance (nearly 1/3), due to the large quantity (~38k).</a:t>
            </a: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r>
              <a:rPr kumimoji="1" lang="en-US" altLang="zh-CN" sz="1600" dirty="0">
                <a:solidFill>
                  <a:srgbClr val="000000"/>
                </a:solidFill>
                <a:latin typeface="微软雅黑"/>
                <a:ea typeface="微软雅黑"/>
              </a:rPr>
              <a:t>The dependence of impedance on the extent of construction or mounting errors are studied </a:t>
            </a:r>
            <a:r>
              <a:rPr kumimoji="1" lang="en-US" altLang="zh-CN" sz="1600" dirty="0">
                <a:solidFill>
                  <a:srgbClr val="000000"/>
                </a:solidFill>
                <a:latin typeface="微软雅黑"/>
                <a:ea typeface="微软雅黑"/>
                <a:sym typeface="Symbol"/>
              </a:rPr>
              <a:t> </a:t>
            </a:r>
            <a:r>
              <a:rPr kumimoji="1" lang="en-US" altLang="zh-CN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The current model effectively reduces impedance with error tolerance constrained to &lt;0.3 mm.</a:t>
            </a: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</a:pPr>
            <a:r>
              <a:rPr kumimoji="1" lang="en-US" altLang="zh-CN" sz="1600" dirty="0">
                <a:solidFill>
                  <a:srgbClr val="000000"/>
                </a:solidFill>
                <a:latin typeface="微软雅黑"/>
                <a:ea typeface="微软雅黑"/>
              </a:rPr>
              <a:t>The edge of the flange facing the gasket need to be flat, to avoid bump or cavity structures at the connection.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F4A10AB7-32C2-4FB1-A5DA-0C694C1ED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275" y="1042710"/>
            <a:ext cx="2267678" cy="1360606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7F228B9B-FAED-4D07-BB88-60CD2F9433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9182" y="2507707"/>
            <a:ext cx="1743420" cy="141482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DEC8736-5356-4633-8F13-7C467B15B30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4" y="1223885"/>
            <a:ext cx="3084649" cy="211932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74E24BC1-D75B-4D09-87C6-1507AD97B8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976" y="1210348"/>
            <a:ext cx="3091453" cy="2124000"/>
          </a:xfrm>
          <a:prstGeom prst="rect">
            <a:avLst/>
          </a:prstGeom>
        </p:spPr>
      </p:pic>
      <p:sp>
        <p:nvSpPr>
          <p:cNvPr id="31" name="文本框 8">
            <a:extLst>
              <a:ext uri="{FF2B5EF4-FFF2-40B4-BE49-F238E27FC236}">
                <a16:creationId xmlns:a16="http://schemas.microsoft.com/office/drawing/2014/main" id="{DFC68234-A2FC-45A4-85CD-83DCB4CBA824}"/>
              </a:ext>
            </a:extLst>
          </p:cNvPr>
          <p:cNvSpPr txBox="1"/>
          <p:nvPr/>
        </p:nvSpPr>
        <p:spPr>
          <a:xfrm>
            <a:off x="8760297" y="3528395"/>
            <a:ext cx="3457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200" dirty="0">
                <a:solidFill>
                  <a:srgbClr val="0070C0"/>
                </a:solidFill>
                <a:latin typeface="微软雅黑"/>
                <a:ea typeface="微软雅黑"/>
              </a:rPr>
              <a:t>Effective impedance with offset of the gasket</a:t>
            </a: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6B566F62-9C36-4800-8D19-858F5F3B5549}"/>
              </a:ext>
            </a:extLst>
          </p:cNvPr>
          <p:cNvCxnSpPr>
            <a:cxnSpLocks/>
          </p:cNvCxnSpPr>
          <p:nvPr/>
        </p:nvCxnSpPr>
        <p:spPr>
          <a:xfrm flipV="1">
            <a:off x="11210624" y="2549824"/>
            <a:ext cx="293477" cy="261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A075AB43-0899-4730-9769-5A0B059B26AA}"/>
              </a:ext>
            </a:extLst>
          </p:cNvPr>
          <p:cNvSpPr txBox="1"/>
          <p:nvPr/>
        </p:nvSpPr>
        <p:spPr>
          <a:xfrm>
            <a:off x="10598556" y="2715378"/>
            <a:ext cx="1224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/>
              <a:t>Cylindrical</a:t>
            </a:r>
            <a:endParaRPr lang="zh-CN" altLang="en-US" sz="1200" dirty="0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0F71A6F1-B2DE-4B24-B062-3E615A4F1A57}"/>
              </a:ext>
            </a:extLst>
          </p:cNvPr>
          <p:cNvSpPr/>
          <p:nvPr/>
        </p:nvSpPr>
        <p:spPr>
          <a:xfrm>
            <a:off x="11475527" y="1268759"/>
            <a:ext cx="210579" cy="1584177"/>
          </a:xfrm>
          <a:prstGeom prst="ellipse">
            <a:avLst/>
          </a:prstGeom>
          <a:solidFill>
            <a:srgbClr val="FAC09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880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Summary on impedance budget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11</a:t>
            </a:fld>
            <a:endParaRPr lang="zh-CN" altLang="en-US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0A9902D2-0F2E-41F9-B7D2-3AF2E5A65E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930840"/>
              </p:ext>
            </p:extLst>
          </p:nvPr>
        </p:nvGraphicFramePr>
        <p:xfrm>
          <a:off x="160593" y="1429813"/>
          <a:ext cx="6408711" cy="5029530"/>
        </p:xfrm>
        <a:graphic>
          <a:graphicData uri="http://schemas.openxmlformats.org/drawingml/2006/table">
            <a:tbl>
              <a:tblPr/>
              <a:tblGrid>
                <a:gridCol w="1654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61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2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4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3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55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Components 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Number</a:t>
                      </a: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Z</a:t>
                      </a:r>
                      <a:r>
                        <a:rPr kumimoji="0" lang="en-US" altLang="zh-CN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||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</a:t>
                      </a: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</a:t>
                      </a: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mΩ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L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</a:t>
                      </a: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nH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loss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V/pC</a:t>
                      </a: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400" b="1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kV/</a:t>
                      </a: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/m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48000" marR="48000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Resistive wall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361.0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431.2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13.8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RF cavities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24.8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101.2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Flanges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37714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44.6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9.2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BPMs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1808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9.5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Bellows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15949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154.6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87.4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Gate Valves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520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11.4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14.5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Pumping ports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5316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18.4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Collimators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22.2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21.1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Masks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17757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24.6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19.5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788943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Feedback kickers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-1.9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895072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IP chambers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Electro-separators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-5.4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34.5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Taper transitions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Total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12.2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643.4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739.5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48.2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1B2282AB-E9AE-46B0-BEF6-F29024CA65AB}"/>
              </a:ext>
            </a:extLst>
          </p:cNvPr>
          <p:cNvSpPr txBox="1"/>
          <p:nvPr/>
        </p:nvSpPr>
        <p:spPr>
          <a:xfrm>
            <a:off x="6803896" y="1300874"/>
            <a:ext cx="50684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Longitudinal impedance:</a:t>
            </a:r>
            <a:endParaRPr lang="zh-CN" altLang="en-US" dirty="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9931BB27-EA84-44E1-8964-E59098549F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5"/>
          <a:stretch/>
        </p:blipFill>
        <p:spPr>
          <a:xfrm>
            <a:off x="6587379" y="1829146"/>
            <a:ext cx="2748580" cy="195989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5F13F0D1-760F-4A3A-ADA7-B52762FDCE6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4"/>
          <a:stretch/>
        </p:blipFill>
        <p:spPr>
          <a:xfrm>
            <a:off x="9335959" y="1829147"/>
            <a:ext cx="2748580" cy="1959893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8294BC01-30B7-401C-B3B4-AD3265333F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0136" y="3909450"/>
            <a:ext cx="3435755" cy="2149357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C1FA5B08-5DCD-4EC0-B060-CB481BAA025A}"/>
              </a:ext>
            </a:extLst>
          </p:cNvPr>
          <p:cNvSpPr txBox="1"/>
          <p:nvPr/>
        </p:nvSpPr>
        <p:spPr>
          <a:xfrm>
            <a:off x="7320136" y="6058807"/>
            <a:ext cx="41513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Total wake potential with </a:t>
            </a:r>
            <a:r>
              <a:rPr lang="en-US" altLang="zh-CN" dirty="0">
                <a:sym typeface="Symbol" panose="05050102010706020507" pitchFamily="18" charset="2"/>
              </a:rPr>
              <a:t>z=3mm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24694E9B-8700-482B-8555-5D766ABC95FC}"/>
              </a:ext>
            </a:extLst>
          </p:cNvPr>
          <p:cNvSpPr txBox="1"/>
          <p:nvPr/>
        </p:nvSpPr>
        <p:spPr>
          <a:xfrm>
            <a:off x="178878" y="997261"/>
            <a:ext cx="4981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Effective impedance evaluated with </a:t>
            </a:r>
            <a:r>
              <a:rPr lang="en-US" altLang="zh-CN" dirty="0">
                <a:sym typeface="Symbol" panose="05050102010706020507" pitchFamily="18" charset="2"/>
              </a:rPr>
              <a:t>z=3mm</a:t>
            </a:r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03EA4039-649A-4B61-BCB2-6D18D6AE1398}"/>
              </a:ext>
            </a:extLst>
          </p:cNvPr>
          <p:cNvSpPr/>
          <p:nvPr/>
        </p:nvSpPr>
        <p:spPr>
          <a:xfrm>
            <a:off x="2706811" y="1390658"/>
            <a:ext cx="2808312" cy="509275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F33EDA26-5095-4092-A448-C5C1124E03E5}"/>
              </a:ext>
            </a:extLst>
          </p:cNvPr>
          <p:cNvSpPr txBox="1"/>
          <p:nvPr/>
        </p:nvSpPr>
        <p:spPr>
          <a:xfrm>
            <a:off x="7921588" y="2200974"/>
            <a:ext cx="744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ReZL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C9CACDB-2715-44A6-89E4-606EC05008A3}"/>
              </a:ext>
            </a:extLst>
          </p:cNvPr>
          <p:cNvSpPr txBox="1"/>
          <p:nvPr/>
        </p:nvSpPr>
        <p:spPr>
          <a:xfrm>
            <a:off x="10816166" y="2204543"/>
            <a:ext cx="11844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ImZL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4559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Summary on impedance budget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0A9902D2-0F2E-41F9-B7D2-3AF2E5A65E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891373"/>
              </p:ext>
            </p:extLst>
          </p:nvPr>
        </p:nvGraphicFramePr>
        <p:xfrm>
          <a:off x="160593" y="1429813"/>
          <a:ext cx="6408711" cy="5029530"/>
        </p:xfrm>
        <a:graphic>
          <a:graphicData uri="http://schemas.openxmlformats.org/drawingml/2006/table">
            <a:tbl>
              <a:tblPr/>
              <a:tblGrid>
                <a:gridCol w="1654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61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2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4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3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55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Components 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Number</a:t>
                      </a: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Z</a:t>
                      </a:r>
                      <a:r>
                        <a:rPr kumimoji="0" lang="en-US" altLang="zh-CN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||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</a:t>
                      </a: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</a:t>
                      </a: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mΩ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L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</a:t>
                      </a: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nH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loss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V/pC</a:t>
                      </a: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400" b="1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kV/</a:t>
                      </a: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/m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48000" marR="48000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Resistive wall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361.0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431.2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13.8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RF cavities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24.8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101.2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Flanges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37714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44.6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9.2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BPMs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1808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9.5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Bellows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15949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154.6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87.4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Gate Valves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520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11.4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14.5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Pumping ports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5316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18.4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Collimators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22.2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21.1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Masks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17757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24.6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19.5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788943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Feedback kickers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-1.9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895072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IP chambers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Electro-separators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-5.4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34.5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Taper transitions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15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Total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12.2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643.4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739.5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48.2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1B2282AB-E9AE-46B0-BEF6-F29024CA65AB}"/>
              </a:ext>
            </a:extLst>
          </p:cNvPr>
          <p:cNvSpPr txBox="1"/>
          <p:nvPr/>
        </p:nvSpPr>
        <p:spPr>
          <a:xfrm>
            <a:off x="6803896" y="1300874"/>
            <a:ext cx="50684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Transverse impedance: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24694E9B-8700-482B-8555-5D766ABC95FC}"/>
              </a:ext>
            </a:extLst>
          </p:cNvPr>
          <p:cNvSpPr txBox="1"/>
          <p:nvPr/>
        </p:nvSpPr>
        <p:spPr>
          <a:xfrm>
            <a:off x="178878" y="997261"/>
            <a:ext cx="4981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Effective impedance evaluated with </a:t>
            </a:r>
            <a:r>
              <a:rPr lang="en-US" altLang="zh-CN" dirty="0">
                <a:sym typeface="Symbol" panose="05050102010706020507" pitchFamily="18" charset="2"/>
              </a:rPr>
              <a:t>z=3mm</a:t>
            </a:r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03EA4039-649A-4B61-BCB2-6D18D6AE1398}"/>
              </a:ext>
            </a:extLst>
          </p:cNvPr>
          <p:cNvSpPr/>
          <p:nvPr/>
        </p:nvSpPr>
        <p:spPr>
          <a:xfrm>
            <a:off x="5520056" y="1390658"/>
            <a:ext cx="1080000" cy="509275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D6910AA-379F-42C4-B235-35D7FD3F9B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4005064"/>
            <a:ext cx="3139213" cy="228273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10FA971-8E39-4096-8007-536BF96BC2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1608963"/>
            <a:ext cx="3139213" cy="2282732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C3FBE57C-6D44-47A9-8BB3-120790019D0F}"/>
              </a:ext>
            </a:extLst>
          </p:cNvPr>
          <p:cNvSpPr txBox="1"/>
          <p:nvPr/>
        </p:nvSpPr>
        <p:spPr>
          <a:xfrm>
            <a:off x="8130310" y="1988840"/>
            <a:ext cx="744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ReZy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E3B91154-5885-4E81-A831-FA9354928DB9}"/>
              </a:ext>
            </a:extLst>
          </p:cNvPr>
          <p:cNvSpPr txBox="1"/>
          <p:nvPr/>
        </p:nvSpPr>
        <p:spPr>
          <a:xfrm>
            <a:off x="8333737" y="4371136"/>
            <a:ext cx="744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ImZy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5155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Impedance evolution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5400F70-1FD6-473B-8639-D20B7D9C885D}"/>
              </a:ext>
            </a:extLst>
          </p:cNvPr>
          <p:cNvSpPr/>
          <p:nvPr/>
        </p:nvSpPr>
        <p:spPr>
          <a:xfrm>
            <a:off x="6988852" y="5711189"/>
            <a:ext cx="34974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Evaluate with </a:t>
            </a:r>
            <a:r>
              <a:rPr lang="en-US" altLang="zh-CN" sz="1600" dirty="0" err="1"/>
              <a:t>rms</a:t>
            </a:r>
            <a:r>
              <a:rPr lang="en-US" altLang="zh-CN" sz="1600" dirty="0"/>
              <a:t> bunch length of 3mm</a:t>
            </a:r>
            <a:endParaRPr lang="zh-CN" altLang="en-US" sz="1600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5A741BD-8C8A-4519-95F2-04D40D21477C}"/>
              </a:ext>
            </a:extLst>
          </p:cNvPr>
          <p:cNvSpPr/>
          <p:nvPr/>
        </p:nvSpPr>
        <p:spPr>
          <a:xfrm>
            <a:off x="821135" y="2445447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2018</a:t>
            </a:r>
            <a:endParaRPr lang="zh-CN" altLang="en-US" dirty="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DCA172DE-0D26-4B1A-A854-9A2E3D8CE10D}"/>
              </a:ext>
            </a:extLst>
          </p:cNvPr>
          <p:cNvSpPr/>
          <p:nvPr/>
        </p:nvSpPr>
        <p:spPr>
          <a:xfrm>
            <a:off x="821135" y="3044877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2021</a:t>
            </a:r>
            <a:endParaRPr lang="zh-CN" altLang="en-US" dirty="0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69380B2F-C0EF-4C00-BEA5-9F25F0BA7F61}"/>
              </a:ext>
            </a:extLst>
          </p:cNvPr>
          <p:cNvSpPr/>
          <p:nvPr/>
        </p:nvSpPr>
        <p:spPr>
          <a:xfrm>
            <a:off x="617104" y="3763231"/>
            <a:ext cx="1016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2023_V1</a:t>
            </a:r>
            <a:endParaRPr lang="zh-CN" altLang="en-US" dirty="0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D50ACC78-2547-4F4D-A118-0323637AC63A}"/>
              </a:ext>
            </a:extLst>
          </p:cNvPr>
          <p:cNvSpPr/>
          <p:nvPr/>
        </p:nvSpPr>
        <p:spPr>
          <a:xfrm>
            <a:off x="1847528" y="2445447"/>
            <a:ext cx="2808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Elliptical cross section (CDR)</a:t>
            </a:r>
            <a:endParaRPr lang="zh-CN" altLang="en-US" dirty="0"/>
          </a:p>
        </p:txBody>
      </p:sp>
      <p:sp>
        <p:nvSpPr>
          <p:cNvPr id="11" name="Down Arrow 11">
            <a:extLst>
              <a:ext uri="{FF2B5EF4-FFF2-40B4-BE49-F238E27FC236}">
                <a16:creationId xmlns:a16="http://schemas.microsoft.com/office/drawing/2014/main" id="{6C473A6B-9463-4F2D-8930-BE6B5EF6DD3C}"/>
              </a:ext>
            </a:extLst>
          </p:cNvPr>
          <p:cNvSpPr/>
          <p:nvPr/>
        </p:nvSpPr>
        <p:spPr>
          <a:xfrm>
            <a:off x="997115" y="2793325"/>
            <a:ext cx="216000" cy="2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Down Arrow 12">
            <a:extLst>
              <a:ext uri="{FF2B5EF4-FFF2-40B4-BE49-F238E27FC236}">
                <a16:creationId xmlns:a16="http://schemas.microsoft.com/office/drawing/2014/main" id="{D1C51BA3-906C-4C90-B010-88A451BE43A0}"/>
              </a:ext>
            </a:extLst>
          </p:cNvPr>
          <p:cNvSpPr/>
          <p:nvPr/>
        </p:nvSpPr>
        <p:spPr>
          <a:xfrm>
            <a:off x="1017417" y="3441365"/>
            <a:ext cx="216000" cy="2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30EFEE2A-80FC-4E89-8942-05BFB62F1DDE}"/>
              </a:ext>
            </a:extLst>
          </p:cNvPr>
          <p:cNvSpPr/>
          <p:nvPr/>
        </p:nvSpPr>
        <p:spPr>
          <a:xfrm>
            <a:off x="1847528" y="2895208"/>
            <a:ext cx="33357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Circular cross section</a:t>
            </a:r>
          </a:p>
          <a:p>
            <a:r>
              <a:rPr lang="en-US" altLang="zh-CN" dirty="0"/>
              <a:t>More contributors included (TDR)</a:t>
            </a:r>
            <a:endParaRPr lang="zh-CN" altLang="en-US" dirty="0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C4A29236-C83F-450A-A0B3-D4FC381A803A}"/>
              </a:ext>
            </a:extLst>
          </p:cNvPr>
          <p:cNvSpPr/>
          <p:nvPr/>
        </p:nvSpPr>
        <p:spPr>
          <a:xfrm>
            <a:off x="1836783" y="3683507"/>
            <a:ext cx="44028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More detailed chamber material, collimator updated,</a:t>
            </a:r>
            <a:r>
              <a:rPr lang="en-US" altLang="zh-CN" dirty="0">
                <a:sym typeface="Symbol" panose="05050102010706020507" pitchFamily="18" charset="2"/>
              </a:rPr>
              <a:t> </a:t>
            </a:r>
            <a:r>
              <a:rPr lang="en-US" altLang="zh-CN" dirty="0"/>
              <a:t>weighing</a:t>
            </a:r>
            <a:endParaRPr lang="zh-CN" altLang="en-US" dirty="0"/>
          </a:p>
        </p:txBody>
      </p:sp>
      <p:sp>
        <p:nvSpPr>
          <p:cNvPr id="15" name="内容占位符 1">
            <a:extLst>
              <a:ext uri="{FF2B5EF4-FFF2-40B4-BE49-F238E27FC236}">
                <a16:creationId xmlns:a16="http://schemas.microsoft.com/office/drawing/2014/main" id="{36B1E7F3-E523-47DB-B950-C64E1FBBEA03}"/>
              </a:ext>
            </a:extLst>
          </p:cNvPr>
          <p:cNvSpPr txBox="1">
            <a:spLocks/>
          </p:cNvSpPr>
          <p:nvPr/>
        </p:nvSpPr>
        <p:spPr>
          <a:xfrm>
            <a:off x="609600" y="1196753"/>
            <a:ext cx="11261936" cy="1715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2200" dirty="0"/>
              <a:t>The longitudinal impedance is about stable, however, the transverse impedance increased dramatically</a:t>
            </a:r>
            <a:r>
              <a:rPr lang="en-US" altLang="zh-CN" sz="2200" dirty="0">
                <a:sym typeface="Symbol" panose="05050102010706020507" pitchFamily="18" charset="2"/>
              </a:rPr>
              <a:t> with the development of the collimation system.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2200" dirty="0">
                <a:sym typeface="Symbol" panose="05050102010706020507" pitchFamily="18" charset="2"/>
              </a:rPr>
              <a:t>We will keep tracking and control the impedance along with the hardware development.</a:t>
            </a: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EFC1600F-724A-496C-A8CD-70995167DC77}"/>
              </a:ext>
            </a:extLst>
          </p:cNvPr>
          <p:cNvSpPr/>
          <p:nvPr/>
        </p:nvSpPr>
        <p:spPr>
          <a:xfrm>
            <a:off x="596802" y="4569328"/>
            <a:ext cx="1016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2023_V2</a:t>
            </a:r>
            <a:endParaRPr lang="zh-CN" altLang="en-US" dirty="0"/>
          </a:p>
        </p:txBody>
      </p:sp>
      <p:sp>
        <p:nvSpPr>
          <p:cNvPr id="17" name="Down Arrow 12">
            <a:extLst>
              <a:ext uri="{FF2B5EF4-FFF2-40B4-BE49-F238E27FC236}">
                <a16:creationId xmlns:a16="http://schemas.microsoft.com/office/drawing/2014/main" id="{A6FB81F4-FBCD-4319-B416-CE9FC42D31D0}"/>
              </a:ext>
            </a:extLst>
          </p:cNvPr>
          <p:cNvSpPr/>
          <p:nvPr/>
        </p:nvSpPr>
        <p:spPr>
          <a:xfrm>
            <a:off x="1017417" y="4230664"/>
            <a:ext cx="216000" cy="2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5385A432-7BC7-44B7-9096-E3BEA6E67E43}"/>
              </a:ext>
            </a:extLst>
          </p:cNvPr>
          <p:cNvSpPr/>
          <p:nvPr/>
        </p:nvSpPr>
        <p:spPr>
          <a:xfrm>
            <a:off x="1843860" y="4437860"/>
            <a:ext cx="3970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Collimators for machine protection, masks and feedback kickers included</a:t>
            </a:r>
            <a:endParaRPr lang="zh-CN" altLang="en-US" dirty="0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A2787DD5-4B66-4547-89EE-ECC0D2AEDCD4}"/>
              </a:ext>
            </a:extLst>
          </p:cNvPr>
          <p:cNvSpPr/>
          <p:nvPr/>
        </p:nvSpPr>
        <p:spPr>
          <a:xfrm>
            <a:off x="650777" y="5292390"/>
            <a:ext cx="1016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2024_V1</a:t>
            </a:r>
            <a:endParaRPr lang="zh-CN" altLang="en-US" dirty="0"/>
          </a:p>
        </p:txBody>
      </p:sp>
      <p:sp>
        <p:nvSpPr>
          <p:cNvPr id="20" name="Down Arrow 12">
            <a:extLst>
              <a:ext uri="{FF2B5EF4-FFF2-40B4-BE49-F238E27FC236}">
                <a16:creationId xmlns:a16="http://schemas.microsoft.com/office/drawing/2014/main" id="{AF076247-3320-44FD-8A96-3DAF91E28E33}"/>
              </a:ext>
            </a:extLst>
          </p:cNvPr>
          <p:cNvSpPr/>
          <p:nvPr/>
        </p:nvSpPr>
        <p:spPr>
          <a:xfrm>
            <a:off x="1011509" y="4977300"/>
            <a:ext cx="216000" cy="2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DB1966E4-D7C7-48ED-A751-8FB5670F95F2}"/>
              </a:ext>
            </a:extLst>
          </p:cNvPr>
          <p:cNvSpPr txBox="1"/>
          <p:nvPr/>
        </p:nvSpPr>
        <p:spPr>
          <a:xfrm>
            <a:off x="1836783" y="5141391"/>
            <a:ext cx="42089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More detailed collimator design, resistive wall and Electrostatic-separator updated</a:t>
            </a:r>
          </a:p>
        </p:txBody>
      </p:sp>
      <p:graphicFrame>
        <p:nvGraphicFramePr>
          <p:cNvPr id="24" name="图表 23">
            <a:extLst>
              <a:ext uri="{FF2B5EF4-FFF2-40B4-BE49-F238E27FC236}">
                <a16:creationId xmlns:a16="http://schemas.microsoft.com/office/drawing/2014/main" id="{EB7E7384-C170-4806-A053-65739C5658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8946083"/>
              </p:ext>
            </p:extLst>
          </p:nvPr>
        </p:nvGraphicFramePr>
        <p:xfrm>
          <a:off x="5863703" y="2634567"/>
          <a:ext cx="5776913" cy="2967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Rectangle 9">
            <a:extLst>
              <a:ext uri="{FF2B5EF4-FFF2-40B4-BE49-F238E27FC236}">
                <a16:creationId xmlns:a16="http://schemas.microsoft.com/office/drawing/2014/main" id="{9875C742-C244-490B-BF28-C1B6539915BA}"/>
              </a:ext>
            </a:extLst>
          </p:cNvPr>
          <p:cNvSpPr/>
          <p:nvPr/>
        </p:nvSpPr>
        <p:spPr>
          <a:xfrm>
            <a:off x="607533" y="5939988"/>
            <a:ext cx="1016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2024_V2</a:t>
            </a:r>
            <a:endParaRPr lang="zh-CN" altLang="en-US" dirty="0"/>
          </a:p>
        </p:txBody>
      </p:sp>
      <p:sp>
        <p:nvSpPr>
          <p:cNvPr id="26" name="Down Arrow 12">
            <a:extLst>
              <a:ext uri="{FF2B5EF4-FFF2-40B4-BE49-F238E27FC236}">
                <a16:creationId xmlns:a16="http://schemas.microsoft.com/office/drawing/2014/main" id="{75BF7C8F-5498-487A-9BB1-A3352FCEA11A}"/>
              </a:ext>
            </a:extLst>
          </p:cNvPr>
          <p:cNvSpPr/>
          <p:nvPr/>
        </p:nvSpPr>
        <p:spPr>
          <a:xfrm>
            <a:off x="1011509" y="5616128"/>
            <a:ext cx="216000" cy="2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7F7EE80-854F-418E-8E6F-038472EE9101}"/>
              </a:ext>
            </a:extLst>
          </p:cNvPr>
          <p:cNvSpPr txBox="1"/>
          <p:nvPr/>
        </p:nvSpPr>
        <p:spPr>
          <a:xfrm>
            <a:off x="1938277" y="5841749"/>
            <a:ext cx="4208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Collimator and flange updated</a:t>
            </a:r>
          </a:p>
        </p:txBody>
      </p:sp>
    </p:spTree>
    <p:extLst>
      <p:ext uri="{BB962C8B-B14F-4D97-AF65-F5344CB8AC3E}">
        <p14:creationId xmlns:p14="http://schemas.microsoft.com/office/powerpoint/2010/main" val="2225573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Rough estimations on the instability threshold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884A547-FE27-433D-B634-FEDA6DDFB9BC}"/>
              </a:ext>
            </a:extLst>
          </p:cNvPr>
          <p:cNvSpPr txBox="1"/>
          <p:nvPr/>
        </p:nvSpPr>
        <p:spPr>
          <a:xfrm>
            <a:off x="479376" y="1123997"/>
            <a:ext cx="8496944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b="1" dirty="0"/>
              <a:t>Broadband imp. </a:t>
            </a:r>
            <a:r>
              <a:rPr lang="zh-CN" altLang="en-US" b="1" dirty="0">
                <a:sym typeface="Symbol" panose="05050102010706020507" pitchFamily="18" charset="2"/>
              </a:rPr>
              <a:t> </a:t>
            </a:r>
            <a:r>
              <a:rPr lang="en-US" altLang="zh-CN" b="1" dirty="0">
                <a:sym typeface="Symbol" panose="05050102010706020507" pitchFamily="18" charset="2"/>
              </a:rPr>
              <a:t>beam distortion/centroid oscillation </a:t>
            </a:r>
            <a:r>
              <a:rPr lang="zh-CN" altLang="en-US" b="1" dirty="0">
                <a:sym typeface="Symbol" panose="05050102010706020507" pitchFamily="18" charset="2"/>
              </a:rPr>
              <a:t> </a:t>
            </a:r>
            <a:r>
              <a:rPr lang="en-US" altLang="zh-CN" b="1" dirty="0">
                <a:sym typeface="Symbol" panose="05050102010706020507" pitchFamily="18" charset="2"/>
              </a:rPr>
              <a:t>bunch current threshold</a:t>
            </a:r>
          </a:p>
          <a:p>
            <a:pPr>
              <a:spcBef>
                <a:spcPts val="600"/>
              </a:spcBef>
            </a:pPr>
            <a:r>
              <a:rPr lang="en-US" altLang="zh-CN" b="1" dirty="0">
                <a:sym typeface="Symbol" panose="05050102010706020507" pitchFamily="18" charset="2"/>
              </a:rPr>
              <a:t>Narrowband imp. </a:t>
            </a:r>
            <a:r>
              <a:rPr lang="zh-CN" altLang="en-US" b="1" dirty="0">
                <a:sym typeface="Symbol" panose="05050102010706020507" pitchFamily="18" charset="2"/>
              </a:rPr>
              <a:t> </a:t>
            </a:r>
            <a:r>
              <a:rPr lang="en-US" altLang="zh-CN" b="1" dirty="0">
                <a:sym typeface="Symbol" panose="05050102010706020507" pitchFamily="18" charset="2"/>
              </a:rPr>
              <a:t>coupled bunch oscillation </a:t>
            </a:r>
            <a:r>
              <a:rPr lang="zh-CN" altLang="en-US" b="1" dirty="0">
                <a:sym typeface="Symbol" panose="05050102010706020507" pitchFamily="18" charset="2"/>
              </a:rPr>
              <a:t> </a:t>
            </a:r>
            <a:r>
              <a:rPr lang="en-US" altLang="zh-CN" b="1" dirty="0">
                <a:sym typeface="Symbol" panose="05050102010706020507" pitchFamily="18" charset="2"/>
              </a:rPr>
              <a:t>restrict total beam current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7837598-8D7A-48CC-AFB2-0BD495F323E4}"/>
              </a:ext>
            </a:extLst>
          </p:cNvPr>
          <p:cNvSpPr txBox="1"/>
          <p:nvPr/>
        </p:nvSpPr>
        <p:spPr>
          <a:xfrm>
            <a:off x="8737600" y="1210305"/>
            <a:ext cx="33369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Symbol" panose="05050102010706020507" pitchFamily="18" charset="2"/>
              <a:buChar char="®"/>
            </a:pPr>
            <a:r>
              <a:rPr lang="en-US" altLang="zh-CN" b="1" dirty="0">
                <a:sym typeface="Symbol" panose="05050102010706020507" pitchFamily="18" charset="2"/>
              </a:rPr>
              <a:t>luminosity</a:t>
            </a:r>
          </a:p>
          <a:p>
            <a:r>
              <a:rPr lang="en-US" altLang="zh-CN" b="1" dirty="0">
                <a:sym typeface="Symbol" panose="05050102010706020507" pitchFamily="18" charset="2"/>
              </a:rPr>
              <a:t>  (beam energy loss</a:t>
            </a:r>
            <a:r>
              <a:rPr lang="zh-CN" altLang="en-US" b="1" dirty="0">
                <a:sym typeface="Symbol" panose="05050102010706020507" pitchFamily="18" charset="2"/>
              </a:rPr>
              <a:t> </a:t>
            </a:r>
            <a:r>
              <a:rPr lang="en-US" altLang="zh-CN" b="1" dirty="0">
                <a:sym typeface="Symbol" panose="05050102010706020507" pitchFamily="18" charset="2"/>
              </a:rPr>
              <a:t>heat load</a:t>
            </a:r>
            <a:r>
              <a:rPr lang="zh-CN" altLang="en-US" b="1" dirty="0">
                <a:sym typeface="Symbol" panose="05050102010706020507" pitchFamily="18" charset="2"/>
              </a:rPr>
              <a:t>）</a:t>
            </a:r>
            <a:endParaRPr lang="zh-CN" altLang="en-US" dirty="0"/>
          </a:p>
        </p:txBody>
      </p:sp>
      <p:sp>
        <p:nvSpPr>
          <p:cNvPr id="10" name="右大括号 9">
            <a:extLst>
              <a:ext uri="{FF2B5EF4-FFF2-40B4-BE49-F238E27FC236}">
                <a16:creationId xmlns:a16="http://schemas.microsoft.com/office/drawing/2014/main" id="{0047F5B8-71B4-40EE-8FB2-8A62E13CD2A8}"/>
              </a:ext>
            </a:extLst>
          </p:cNvPr>
          <p:cNvSpPr/>
          <p:nvPr/>
        </p:nvSpPr>
        <p:spPr>
          <a:xfrm>
            <a:off x="8512208" y="1275708"/>
            <a:ext cx="216024" cy="48995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" name="表格 9">
            <a:extLst>
              <a:ext uri="{FF2B5EF4-FFF2-40B4-BE49-F238E27FC236}">
                <a16:creationId xmlns:a16="http://schemas.microsoft.com/office/drawing/2014/main" id="{47CCA585-72A6-42A7-AA2C-3199562DDB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237591"/>
              </p:ext>
            </p:extLst>
          </p:nvPr>
        </p:nvGraphicFramePr>
        <p:xfrm>
          <a:off x="119336" y="2059446"/>
          <a:ext cx="2352685" cy="1097346"/>
        </p:xfrm>
        <a:graphic>
          <a:graphicData uri="http://schemas.openxmlformats.org/drawingml/2006/table">
            <a:tbl>
              <a:tblPr/>
              <a:tblGrid>
                <a:gridCol w="1447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9511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Impedance budget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51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Z</a:t>
                      </a:r>
                      <a:r>
                        <a:rPr kumimoji="0" lang="en-US" altLang="zh-CN" sz="16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||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</a:t>
                      </a:r>
                      <a:r>
                        <a:rPr kumimoji="0" lang="en-US" altLang="zh-CN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</a:t>
                      </a:r>
                      <a:r>
                        <a:rPr kumimoji="0" lang="en-US" altLang="zh-CN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mΩ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12.2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51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6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kV/</a:t>
                      </a:r>
                      <a:r>
                        <a:rPr kumimoji="0" lang="en-US" altLang="zh-CN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/m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48.2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表格 10">
            <a:extLst>
              <a:ext uri="{FF2B5EF4-FFF2-40B4-BE49-F238E27FC236}">
                <a16:creationId xmlns:a16="http://schemas.microsoft.com/office/drawing/2014/main" id="{350BED15-FC7D-4493-9FF3-A91D7A5A1D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61226"/>
              </p:ext>
            </p:extLst>
          </p:nvPr>
        </p:nvGraphicFramePr>
        <p:xfrm>
          <a:off x="2523370" y="1959291"/>
          <a:ext cx="6020903" cy="1507200"/>
        </p:xfrm>
        <a:graphic>
          <a:graphicData uri="http://schemas.openxmlformats.org/drawingml/2006/table">
            <a:tbl>
              <a:tblPr firstRow="1" bandRow="1"/>
              <a:tblGrid>
                <a:gridCol w="2783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1081">
                  <a:extLst>
                    <a:ext uri="{9D8B030D-6E8A-4147-A177-3AD203B41FA5}">
                      <a16:colId xmlns:a16="http://schemas.microsoft.com/office/drawing/2014/main" val="3624536658"/>
                    </a:ext>
                  </a:extLst>
                </a:gridCol>
                <a:gridCol w="808187">
                  <a:extLst>
                    <a:ext uri="{9D8B030D-6E8A-4147-A177-3AD203B41FA5}">
                      <a16:colId xmlns:a16="http://schemas.microsoft.com/office/drawing/2014/main" val="3438979285"/>
                    </a:ext>
                  </a:extLst>
                </a:gridCol>
                <a:gridCol w="8081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64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l" fontAlgn="b"/>
                      <a:endParaRPr lang="zh-CN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Higgs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ttbar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6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Single bunch threshold (Long)</a:t>
                      </a:r>
                    </a:p>
                    <a:p>
                      <a:pPr marL="0" algn="l" defTabSz="9144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600" b="0" u="none" strike="noStrike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||</a:t>
                      </a: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/n</a:t>
                      </a:r>
                      <a:r>
                        <a:rPr lang="en-US" sz="16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[m</a:t>
                      </a:r>
                      <a:r>
                        <a:rPr lang="en-US" sz="16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/>
                        </a:rPr>
                        <a:t>]</a:t>
                      </a:r>
                      <a:endParaRPr lang="en-US" sz="1600" b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6.5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6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14.4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6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Single bunch threshold (</a:t>
                      </a:r>
                      <a:r>
                        <a:rPr lang="en-US" altLang="zh-CN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Trans</a:t>
                      </a: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algn="l" defTabSz="914400" rtl="0" eaLnBrk="1" fontAlgn="b" latinLnBrk="0" hangingPunct="1"/>
                      <a:r>
                        <a:rPr lang="en-US" sz="160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1600" b="0" u="none" strike="noStrike" kern="12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[kV/</a:t>
                      </a:r>
                      <a:r>
                        <a:rPr lang="en-US" sz="160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/m]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69.7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600" b="0" u="none" strike="noStrike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40.2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12.4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109.8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3" name="矩形 12">
            <a:extLst>
              <a:ext uri="{FF2B5EF4-FFF2-40B4-BE49-F238E27FC236}">
                <a16:creationId xmlns:a16="http://schemas.microsoft.com/office/drawing/2014/main" id="{98E4FEB6-FE18-46FD-A074-EDD2FA5B2C01}"/>
              </a:ext>
            </a:extLst>
          </p:cNvPr>
          <p:cNvSpPr/>
          <p:nvPr/>
        </p:nvSpPr>
        <p:spPr>
          <a:xfrm>
            <a:off x="5303913" y="2301533"/>
            <a:ext cx="2448272" cy="5754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矩形 3">
            <a:extLst>
              <a:ext uri="{FF2B5EF4-FFF2-40B4-BE49-F238E27FC236}">
                <a16:creationId xmlns:a16="http://schemas.microsoft.com/office/drawing/2014/main" id="{04B586EA-651E-4B32-9244-AEAC841CDEF1}"/>
              </a:ext>
            </a:extLst>
          </p:cNvPr>
          <p:cNvSpPr/>
          <p:nvPr/>
        </p:nvSpPr>
        <p:spPr>
          <a:xfrm>
            <a:off x="6093382" y="2869085"/>
            <a:ext cx="1629543" cy="5754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5" name="矩形 8">
            <a:extLst>
              <a:ext uri="{FF2B5EF4-FFF2-40B4-BE49-F238E27FC236}">
                <a16:creationId xmlns:a16="http://schemas.microsoft.com/office/drawing/2014/main" id="{DE04818D-80B5-48C5-910F-49A30F6F7E04}"/>
              </a:ext>
            </a:extLst>
          </p:cNvPr>
          <p:cNvSpPr/>
          <p:nvPr/>
        </p:nvSpPr>
        <p:spPr>
          <a:xfrm>
            <a:off x="9153060" y="3036010"/>
            <a:ext cx="15760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TMCI unstable</a:t>
            </a:r>
          </a:p>
        </p:txBody>
      </p:sp>
      <p:sp>
        <p:nvSpPr>
          <p:cNvPr id="16" name="右箭头 15">
            <a:extLst>
              <a:ext uri="{FF2B5EF4-FFF2-40B4-BE49-F238E27FC236}">
                <a16:creationId xmlns:a16="http://schemas.microsoft.com/office/drawing/2014/main" id="{5486C0B1-4D54-46E1-8BA0-610F9BB46C15}"/>
              </a:ext>
            </a:extLst>
          </p:cNvPr>
          <p:cNvSpPr/>
          <p:nvPr/>
        </p:nvSpPr>
        <p:spPr>
          <a:xfrm>
            <a:off x="8616280" y="3070313"/>
            <a:ext cx="479450" cy="2396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矩形 8">
            <a:extLst>
              <a:ext uri="{FF2B5EF4-FFF2-40B4-BE49-F238E27FC236}">
                <a16:creationId xmlns:a16="http://schemas.microsoft.com/office/drawing/2014/main" id="{08BAE459-50AD-4BC4-A31F-E64D7CF41CA5}"/>
              </a:ext>
            </a:extLst>
          </p:cNvPr>
          <p:cNvSpPr/>
          <p:nvPr/>
        </p:nvSpPr>
        <p:spPr>
          <a:xfrm>
            <a:off x="9153061" y="2301533"/>
            <a:ext cx="15760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Longitudinal distortion</a:t>
            </a:r>
          </a:p>
        </p:txBody>
      </p:sp>
      <p:sp>
        <p:nvSpPr>
          <p:cNvPr id="18" name="右箭头 15">
            <a:extLst>
              <a:ext uri="{FF2B5EF4-FFF2-40B4-BE49-F238E27FC236}">
                <a16:creationId xmlns:a16="http://schemas.microsoft.com/office/drawing/2014/main" id="{8A344351-4B24-466A-8B4F-C72A6941D7FE}"/>
              </a:ext>
            </a:extLst>
          </p:cNvPr>
          <p:cNvSpPr/>
          <p:nvPr/>
        </p:nvSpPr>
        <p:spPr>
          <a:xfrm>
            <a:off x="8616280" y="2443428"/>
            <a:ext cx="479450" cy="2396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右大括号 18">
            <a:extLst>
              <a:ext uri="{FF2B5EF4-FFF2-40B4-BE49-F238E27FC236}">
                <a16:creationId xmlns:a16="http://schemas.microsoft.com/office/drawing/2014/main" id="{15A20997-84BB-4FA9-8536-7EFC1B6B6267}"/>
              </a:ext>
            </a:extLst>
          </p:cNvPr>
          <p:cNvSpPr/>
          <p:nvPr/>
        </p:nvSpPr>
        <p:spPr>
          <a:xfrm>
            <a:off x="10455763" y="2508665"/>
            <a:ext cx="216024" cy="6239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8">
            <a:extLst>
              <a:ext uri="{FF2B5EF4-FFF2-40B4-BE49-F238E27FC236}">
                <a16:creationId xmlns:a16="http://schemas.microsoft.com/office/drawing/2014/main" id="{10C82CFA-B94C-4D96-AAA1-87062C0A2826}"/>
              </a:ext>
            </a:extLst>
          </p:cNvPr>
          <p:cNvSpPr/>
          <p:nvPr/>
        </p:nvSpPr>
        <p:spPr>
          <a:xfrm>
            <a:off x="10729117" y="2508665"/>
            <a:ext cx="12241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Luminosity limitations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16AD8B1-0BB2-4851-A585-1BC2D8D315CE}"/>
              </a:ext>
            </a:extLst>
          </p:cNvPr>
          <p:cNvSpPr txBox="1"/>
          <p:nvPr/>
        </p:nvSpPr>
        <p:spPr>
          <a:xfrm>
            <a:off x="486231" y="5662989"/>
            <a:ext cx="46362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In the following, the instability studies are mainly focused on the Z energy.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表格 10">
                <a:extLst>
                  <a:ext uri="{FF2B5EF4-FFF2-40B4-BE49-F238E27FC236}">
                    <a16:creationId xmlns:a16="http://schemas.microsoft.com/office/drawing/2014/main" id="{E2749605-FFE4-4A09-B03D-0396EA0DB6B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3498805"/>
                  </p:ext>
                </p:extLst>
              </p:nvPr>
            </p:nvGraphicFramePr>
            <p:xfrm>
              <a:off x="2423714" y="3799356"/>
              <a:ext cx="6432291" cy="1626327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9740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6491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66499">
                      <a:extLst>
                        <a:ext uri="{9D8B030D-6E8A-4147-A177-3AD203B41FA5}">
                          <a16:colId xmlns:a16="http://schemas.microsoft.com/office/drawing/2014/main" val="3624536658"/>
                        </a:ext>
                      </a:extLst>
                    </a:gridCol>
                    <a:gridCol w="863407">
                      <a:extLst>
                        <a:ext uri="{9D8B030D-6E8A-4147-A177-3AD203B41FA5}">
                          <a16:colId xmlns:a16="http://schemas.microsoft.com/office/drawing/2014/main" val="3438979285"/>
                        </a:ext>
                      </a:extLst>
                    </a:gridCol>
                    <a:gridCol w="863407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28294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l" fontAlgn="b"/>
                          <a:endParaRPr lang="zh-CN" altLang="en-US" sz="16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Higgs</a:t>
                          </a:r>
                          <a:endParaRPr lang="en-US" sz="16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</a:t>
                          </a:r>
                          <a:endParaRPr lang="en-US" sz="16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</a:t>
                          </a:r>
                          <a:endParaRPr lang="en-US" sz="16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ttbar</a:t>
                          </a:r>
                          <a:endParaRPr lang="en-US" sz="16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6662"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Multi-bunch SR threshold (Long)</a:t>
                          </a:r>
                        </a:p>
                        <a:p>
                          <a:pPr marL="0" algn="l" defTabSz="914400" rtl="0" eaLnBrk="1" fontAlgn="b" latinLnBrk="0" hangingPunct="1"/>
                          <a14:m>
                            <m:oMath xmlns:m="http://schemas.openxmlformats.org/officeDocument/2006/math">
                              <m:r>
                                <a:rPr lang="en-US" sz="1600" b="0" i="1" u="none" strike="noStrike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𝑓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u="none" strike="noStrike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Re</m:t>
                              </m:r>
                              <m:sSub>
                                <m:sSubPr>
                                  <m:ctrlP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||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altLang="zh-CN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(2</m:t>
                                      </m:r>
                                      <m:r>
                                        <a:rPr lang="zh-CN" altLang="en-US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altLang="zh-CN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𝑓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6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6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  <m:t>𝑙</m:t>
                                          </m:r>
                                        </m:sub>
                                      </m:sSub>
                                      <m:r>
                                        <a:rPr lang="en-US" altLang="zh-CN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altLang="zh-CN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sup>
                              </m:sSup>
                            </m:oMath>
                          </a14:m>
                          <a:r>
                            <a:rPr lang="en-US" altLang="zh-CN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altLang="zh-CN" sz="1600" b="0" u="none" strike="noStrike" kern="1200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GHz</a:t>
                          </a:r>
                          <a:r>
                            <a:rPr lang="en-US" altLang="zh-CN" sz="1600" b="0" u="none" strike="noStrike" kern="1200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  <a:sym typeface="Symbol"/>
                            </a:rPr>
                            <a:t></a:t>
                          </a:r>
                          <a:r>
                            <a:rPr lang="en-US" altLang="zh-CN" sz="1600" b="0" u="none" strike="noStrike" kern="1200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altLang="zh-CN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  <a:sym typeface="Symbol"/>
                            </a:rPr>
                            <a:t></a:t>
                          </a:r>
                          <a:r>
                            <a:rPr lang="en-US" altLang="zh-CN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600" b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4.5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altLang="zh-CN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6.5E-4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171.2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34441"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Multi-bunch SR threshold (Trans)</a:t>
                          </a:r>
                        </a:p>
                        <a:p>
                          <a:pPr marL="0" marR="0" indent="0" algn="l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600" b="0" i="0" u="none" strike="noStrike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Re</m:t>
                              </m:r>
                              <m:sSub>
                                <m:sSubPr>
                                  <m:ctrlP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sz="16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altLang="zh-CN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(2</m:t>
                                      </m:r>
                                      <m:r>
                                        <a:rPr lang="zh-CN" altLang="en-US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altLang="zh-CN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𝑓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6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6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  <m:t>𝑙</m:t>
                                          </m:r>
                                        </m:sub>
                                      </m:sSub>
                                      <m:r>
                                        <a:rPr lang="en-US" altLang="zh-CN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altLang="zh-CN" sz="16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sup>
                              </m:sSup>
                            </m:oMath>
                          </a14:m>
                          <a:r>
                            <a:rPr lang="en-US" altLang="zh-CN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[G</a:t>
                          </a:r>
                          <a:r>
                            <a:rPr lang="en-US" altLang="zh-CN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  <a:sym typeface="Symbol"/>
                            </a:rPr>
                            <a:t>/m</a:t>
                          </a:r>
                          <a:r>
                            <a:rPr lang="en-US" altLang="zh-CN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]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3.0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altLang="zh-CN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0.08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8.9E-4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72.7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表格 10">
                <a:extLst>
                  <a:ext uri="{FF2B5EF4-FFF2-40B4-BE49-F238E27FC236}">
                    <a16:creationId xmlns:a16="http://schemas.microsoft.com/office/drawing/2014/main" id="{E2749605-FFE4-4A09-B03D-0396EA0DB6B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3498805"/>
                  </p:ext>
                </p:extLst>
              </p:nvPr>
            </p:nvGraphicFramePr>
            <p:xfrm>
              <a:off x="2423714" y="3799356"/>
              <a:ext cx="6432291" cy="1626327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9740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6491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66499">
                      <a:extLst>
                        <a:ext uri="{9D8B030D-6E8A-4147-A177-3AD203B41FA5}">
                          <a16:colId xmlns:a16="http://schemas.microsoft.com/office/drawing/2014/main" val="3624536658"/>
                        </a:ext>
                      </a:extLst>
                    </a:gridCol>
                    <a:gridCol w="863407">
                      <a:extLst>
                        <a:ext uri="{9D8B030D-6E8A-4147-A177-3AD203B41FA5}">
                          <a16:colId xmlns:a16="http://schemas.microsoft.com/office/drawing/2014/main" val="3438979285"/>
                        </a:ext>
                      </a:extLst>
                    </a:gridCol>
                    <a:gridCol w="863407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39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l" fontAlgn="b"/>
                          <a:endParaRPr lang="zh-CN" altLang="en-US" sz="16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Higgs</a:t>
                          </a:r>
                          <a:endParaRPr lang="en-US" sz="16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</a:t>
                          </a:r>
                          <a:endParaRPr lang="en-US" sz="16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</a:t>
                          </a:r>
                          <a:endParaRPr lang="en-US" sz="16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ttbar</a:t>
                          </a:r>
                          <a:endParaRPr lang="en-US" sz="16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457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05" t="-54717" r="-116803" b="-1094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4.5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altLang="zh-CN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6.5E-4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171.2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4191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05" t="-154717" r="-116803" b="-94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3.0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altLang="zh-CN" sz="1600" b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0.08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8.9E-4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6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72.7</a:t>
                          </a:r>
                        </a:p>
                      </a:txBody>
                      <a:tcPr marL="48000" marR="48000" marT="48000" marB="48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1" name="矩形 3">
            <a:extLst>
              <a:ext uri="{FF2B5EF4-FFF2-40B4-BE49-F238E27FC236}">
                <a16:creationId xmlns:a16="http://schemas.microsoft.com/office/drawing/2014/main" id="{FF8FE826-5916-47B4-9944-762E756C9AA2}"/>
              </a:ext>
            </a:extLst>
          </p:cNvPr>
          <p:cNvSpPr/>
          <p:nvPr/>
        </p:nvSpPr>
        <p:spPr>
          <a:xfrm>
            <a:off x="7104112" y="3764561"/>
            <a:ext cx="864096" cy="16611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3" name="矩形 13">
            <a:extLst>
              <a:ext uri="{FF2B5EF4-FFF2-40B4-BE49-F238E27FC236}">
                <a16:creationId xmlns:a16="http://schemas.microsoft.com/office/drawing/2014/main" id="{08B2C6F9-0C8C-470B-AEC4-820E185BA068}"/>
              </a:ext>
            </a:extLst>
          </p:cNvPr>
          <p:cNvSpPr/>
          <p:nvPr/>
        </p:nvSpPr>
        <p:spPr>
          <a:xfrm>
            <a:off x="5879976" y="5672868"/>
            <a:ext cx="43929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Tight narrowband impedance requirements for Z (at least ~two orders higher for the other energies) </a:t>
            </a:r>
            <a:endParaRPr lang="zh-CN" altLang="en-US" sz="1600" dirty="0"/>
          </a:p>
        </p:txBody>
      </p:sp>
      <p:sp>
        <p:nvSpPr>
          <p:cNvPr id="34" name="右箭头 16">
            <a:extLst>
              <a:ext uri="{FF2B5EF4-FFF2-40B4-BE49-F238E27FC236}">
                <a16:creationId xmlns:a16="http://schemas.microsoft.com/office/drawing/2014/main" id="{5783E152-C3ED-4D3D-939E-3D38885F2BB1}"/>
              </a:ext>
            </a:extLst>
          </p:cNvPr>
          <p:cNvSpPr/>
          <p:nvPr/>
        </p:nvSpPr>
        <p:spPr>
          <a:xfrm rot="5400000">
            <a:off x="7457677" y="5371897"/>
            <a:ext cx="480053" cy="323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306888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With the total longitudinal impedance and only resistive wall impedance, the microwave instability thresholds are 10nC and 40nC, respectively.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The threshold is lower than the design bunch intensity, at the design bunch current, the bunch length is increased by ~150% and the beam energy spread is increased by ~40%.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/>
          </a:p>
          <a:p>
            <a:endParaRPr lang="zh-CN" altLang="en-US" sz="20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Bunch lengthening and microwave instability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15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4D3C3E2-8FD0-4AE2-9A24-9BE85E089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927" y="2550283"/>
            <a:ext cx="4791977" cy="3288611"/>
          </a:xfrm>
          <a:prstGeom prst="rect">
            <a:avLst/>
          </a:prstGeom>
        </p:spPr>
      </p:pic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10C7275C-56A1-4EB4-902D-B5D2DCEEEC5D}"/>
              </a:ext>
            </a:extLst>
          </p:cNvPr>
          <p:cNvCxnSpPr>
            <a:cxnSpLocks/>
          </p:cNvCxnSpPr>
          <p:nvPr/>
        </p:nvCxnSpPr>
        <p:spPr>
          <a:xfrm>
            <a:off x="2333320" y="2482698"/>
            <a:ext cx="0" cy="3241124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863625D3-D566-409C-9ABC-E377F75AA263}"/>
              </a:ext>
            </a:extLst>
          </p:cNvPr>
          <p:cNvSpPr txBox="1"/>
          <p:nvPr/>
        </p:nvSpPr>
        <p:spPr>
          <a:xfrm>
            <a:off x="5602578" y="3717032"/>
            <a:ext cx="24712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1800" dirty="0"/>
              <a:t>Lower synchrotron tune &amp; increased tune spread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46104B4-DB77-43A4-B526-41D3135589FB}"/>
              </a:ext>
            </a:extLst>
          </p:cNvPr>
          <p:cNvSpPr txBox="1"/>
          <p:nvPr/>
        </p:nvSpPr>
        <p:spPr>
          <a:xfrm>
            <a:off x="5689021" y="5728830"/>
            <a:ext cx="50947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1800" dirty="0">
                <a:sym typeface="Wingdings" panose="05000000000000000000" pitchFamily="2" charset="2"/>
              </a:rPr>
              <a:t> </a:t>
            </a:r>
            <a:r>
              <a:rPr lang="en-US" altLang="zh-CN" sz="1800" dirty="0"/>
              <a:t>Further influence the transverse mode coupling instability and beam-beam interaction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4974CFE-83EE-4F78-AF7A-17559AD4B9AE}"/>
              </a:ext>
            </a:extLst>
          </p:cNvPr>
          <p:cNvSpPr txBox="1"/>
          <p:nvPr/>
        </p:nvSpPr>
        <p:spPr>
          <a:xfrm>
            <a:off x="2312037" y="2499466"/>
            <a:ext cx="9192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1800" dirty="0"/>
              <a:t>22.4nC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83F20AE-636A-4830-8E77-52F913747B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8680" y="2589538"/>
            <a:ext cx="3841976" cy="314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26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535072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Mode coupling changes with ZL; the beam gets unstable in certain bunch charge range; with ZL, the threshold decreased 6nC-&gt;5nC, and unstable bunch charge range increased or shifted.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/>
          </a:p>
          <a:p>
            <a:endParaRPr lang="zh-CN" altLang="en-US" sz="20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Transverse mode coupling instability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40CBCAC-DA84-49FC-8E9F-B423136E3F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08" y="1737080"/>
            <a:ext cx="3618000" cy="2412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7FCA4B1-CE2D-47E7-9CB8-0F005E2EAB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232" y="1707474"/>
            <a:ext cx="3618000" cy="2412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7E3E5C4-CDA0-4E0A-8270-2AACAD3ED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16" y="1737079"/>
            <a:ext cx="3618000" cy="24120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A3A53D7F-FD85-4576-9290-BC3588181D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24" y="4219195"/>
            <a:ext cx="3312368" cy="2208245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B5B704F0-30CC-49AD-AC23-9106F8EE1C2B}"/>
              </a:ext>
            </a:extLst>
          </p:cNvPr>
          <p:cNvSpPr txBox="1"/>
          <p:nvPr/>
        </p:nvSpPr>
        <p:spPr>
          <a:xfrm>
            <a:off x="963752" y="2041103"/>
            <a:ext cx="8117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W/O ZL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17F389F-4085-4F8D-8BEC-7C016EF54201}"/>
              </a:ext>
            </a:extLst>
          </p:cNvPr>
          <p:cNvSpPr txBox="1"/>
          <p:nvPr/>
        </p:nvSpPr>
        <p:spPr>
          <a:xfrm>
            <a:off x="4780396" y="1969095"/>
            <a:ext cx="8117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W/ ZL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99D820D-6DA8-4BCB-9E68-D7E5718137BC}"/>
              </a:ext>
            </a:extLst>
          </p:cNvPr>
          <p:cNvSpPr txBox="1"/>
          <p:nvPr/>
        </p:nvSpPr>
        <p:spPr>
          <a:xfrm>
            <a:off x="8688288" y="1969095"/>
            <a:ext cx="9361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W/ ZL-RW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0F08CB69-D5C2-4DA1-81EB-E2EE08D07289}"/>
              </a:ext>
            </a:extLst>
          </p:cNvPr>
          <p:cNvSpPr/>
          <p:nvPr/>
        </p:nvSpPr>
        <p:spPr>
          <a:xfrm>
            <a:off x="2136842" y="5644831"/>
            <a:ext cx="144016" cy="216024"/>
          </a:xfrm>
          <a:prstGeom prst="ellipse">
            <a:avLst/>
          </a:prstGeom>
          <a:solidFill>
            <a:srgbClr val="4F81B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6928AD84-6231-4936-B7BE-80B30386B32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" t="11211" r="6902"/>
          <a:stretch/>
        </p:blipFill>
        <p:spPr>
          <a:xfrm>
            <a:off x="8154493" y="4194650"/>
            <a:ext cx="2916542" cy="223838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7A505277-6970-4E51-8FD7-A26C4B8479D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1" t="6752" r="1822" b="2644"/>
          <a:stretch/>
        </p:blipFill>
        <p:spPr>
          <a:xfrm>
            <a:off x="4446299" y="4214706"/>
            <a:ext cx="3240000" cy="2226665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7422EE73-F95C-4961-8075-7B9AC62465F0}"/>
              </a:ext>
            </a:extLst>
          </p:cNvPr>
          <p:cNvSpPr txBox="1"/>
          <p:nvPr/>
        </p:nvSpPr>
        <p:spPr>
          <a:xfrm>
            <a:off x="5934481" y="4546426"/>
            <a:ext cx="13902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/>
              <a:t>W/O ZL, 6nC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2E000166-207F-429C-9791-D12367BF133A}"/>
              </a:ext>
            </a:extLst>
          </p:cNvPr>
          <p:cNvSpPr txBox="1"/>
          <p:nvPr/>
        </p:nvSpPr>
        <p:spPr>
          <a:xfrm>
            <a:off x="9635221" y="4525902"/>
            <a:ext cx="13902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/>
              <a:t>W/O ZL, 6nC</a:t>
            </a: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8D39C3B0-8714-4E37-9F98-1D527545A170}"/>
              </a:ext>
            </a:extLst>
          </p:cNvPr>
          <p:cNvCxnSpPr>
            <a:stCxn id="19" idx="6"/>
          </p:cNvCxnSpPr>
          <p:nvPr/>
        </p:nvCxnSpPr>
        <p:spPr>
          <a:xfrm flipV="1">
            <a:off x="2280858" y="5644831"/>
            <a:ext cx="2026384" cy="108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23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E4F2A7F4-AB83-4CFC-8676-8FB6461914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1091240"/>
            <a:ext cx="3617228" cy="2412000"/>
          </a:xfrm>
        </p:spPr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Bunch centroid oscillation for different bunch charges</a:t>
            </a:r>
            <a:br>
              <a:rPr lang="en-US" altLang="zh-CN" dirty="0"/>
            </a:br>
            <a:r>
              <a:rPr lang="en-US" altLang="zh-CN" dirty="0"/>
              <a:t>(Without ZL)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A84A12C-A7EE-4164-B3AE-48354BCD40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1099052"/>
            <a:ext cx="3617228" cy="2412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67619BD-4904-4BB2-A89E-11136507DE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444" y="1099305"/>
            <a:ext cx="3617228" cy="2412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E7325C21-E7C1-4A6E-B4DD-D6D2F732AC6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260" y="3934465"/>
            <a:ext cx="3617228" cy="24120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3E63AD9F-8D76-40D0-A68A-BD5467E04D5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3870984"/>
            <a:ext cx="3617228" cy="24120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DC2EAC74-93D3-4690-AD0D-94EBAE8070C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720" y="3868168"/>
            <a:ext cx="3617228" cy="2412000"/>
          </a:xfrm>
          <a:prstGeom prst="rect">
            <a:avLst/>
          </a:prstGeom>
        </p:spPr>
      </p:pic>
      <p:grpSp>
        <p:nvGrpSpPr>
          <p:cNvPr id="28" name="组合 27">
            <a:extLst>
              <a:ext uri="{FF2B5EF4-FFF2-40B4-BE49-F238E27FC236}">
                <a16:creationId xmlns:a16="http://schemas.microsoft.com/office/drawing/2014/main" id="{E4722587-97F7-4099-85FC-BD7A37A73B69}"/>
              </a:ext>
            </a:extLst>
          </p:cNvPr>
          <p:cNvGrpSpPr>
            <a:grpSpLocks noChangeAspect="1"/>
          </p:cNvGrpSpPr>
          <p:nvPr/>
        </p:nvGrpSpPr>
        <p:grpSpPr>
          <a:xfrm>
            <a:off x="11544" y="1072516"/>
            <a:ext cx="2052008" cy="2535711"/>
            <a:chOff x="335360" y="1064323"/>
            <a:chExt cx="3960000" cy="4893457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5CD58633-62A4-47F5-B329-4EB7420BA756}"/>
                </a:ext>
              </a:extLst>
            </p:cNvPr>
            <p:cNvGrpSpPr/>
            <p:nvPr/>
          </p:nvGrpSpPr>
          <p:grpSpPr>
            <a:xfrm>
              <a:off x="335360" y="1064323"/>
              <a:ext cx="3960000" cy="4893457"/>
              <a:chOff x="-213862" y="1772816"/>
              <a:chExt cx="3960000" cy="4893457"/>
            </a:xfrm>
          </p:grpSpPr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id="{F3F5FD0C-058A-4C72-98D9-5557D3A928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13862" y="1772816"/>
                <a:ext cx="3960000" cy="2640000"/>
              </a:xfrm>
              <a:prstGeom prst="rect">
                <a:avLst/>
              </a:prstGeom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id="{6CF1BF3C-25A5-49C8-911D-9793C48572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96276" y="4144365"/>
                <a:ext cx="3782862" cy="2521908"/>
              </a:xfrm>
              <a:prstGeom prst="rect">
                <a:avLst/>
              </a:prstGeom>
            </p:spPr>
          </p:pic>
        </p:grp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49BA2D96-F004-413F-9C41-BBAF2FA7651B}"/>
                </a:ext>
              </a:extLst>
            </p:cNvPr>
            <p:cNvCxnSpPr/>
            <p:nvPr/>
          </p:nvCxnSpPr>
          <p:spPr>
            <a:xfrm>
              <a:off x="857002" y="1143998"/>
              <a:ext cx="0" cy="4716000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D9D7EE64-8EF5-4230-A76A-A8419AB8692C}"/>
                </a:ext>
              </a:extLst>
            </p:cNvPr>
            <p:cNvCxnSpPr/>
            <p:nvPr/>
          </p:nvCxnSpPr>
          <p:spPr>
            <a:xfrm>
              <a:off x="1804830" y="1137824"/>
              <a:ext cx="0" cy="4716000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53197876-674F-43CB-A03B-A5C2FD6192EC}"/>
                </a:ext>
              </a:extLst>
            </p:cNvPr>
            <p:cNvCxnSpPr/>
            <p:nvPr/>
          </p:nvCxnSpPr>
          <p:spPr>
            <a:xfrm>
              <a:off x="2014992" y="1147884"/>
              <a:ext cx="0" cy="4716000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AD531D23-7030-4AF4-AF12-050598DFD2C2}"/>
                </a:ext>
              </a:extLst>
            </p:cNvPr>
            <p:cNvCxnSpPr/>
            <p:nvPr/>
          </p:nvCxnSpPr>
          <p:spPr>
            <a:xfrm>
              <a:off x="2596918" y="1148192"/>
              <a:ext cx="0" cy="4716000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98B4DF05-E08A-4A3F-80EA-C6ED6C07528F}"/>
                </a:ext>
              </a:extLst>
            </p:cNvPr>
            <p:cNvCxnSpPr/>
            <p:nvPr/>
          </p:nvCxnSpPr>
          <p:spPr>
            <a:xfrm>
              <a:off x="3383144" y="1149548"/>
              <a:ext cx="0" cy="4716000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415D2901-FB64-40CC-950A-45A4C1E7469E}"/>
                </a:ext>
              </a:extLst>
            </p:cNvPr>
            <p:cNvCxnSpPr/>
            <p:nvPr/>
          </p:nvCxnSpPr>
          <p:spPr>
            <a:xfrm>
              <a:off x="3575720" y="1161272"/>
              <a:ext cx="0" cy="4716000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9473E4B8-C702-403B-9D91-67B2B097828A}"/>
              </a:ext>
            </a:extLst>
          </p:cNvPr>
          <p:cNvSpPr txBox="1"/>
          <p:nvPr/>
        </p:nvSpPr>
        <p:spPr>
          <a:xfrm>
            <a:off x="3373395" y="1571853"/>
            <a:ext cx="60971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S</a:t>
            </a:r>
            <a:r>
              <a:rPr lang="en-US" altLang="zh-CN" sz="1800" dirty="0"/>
              <a:t>table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A35555D-1332-4D88-B044-145E551363C5}"/>
              </a:ext>
            </a:extLst>
          </p:cNvPr>
          <p:cNvSpPr txBox="1"/>
          <p:nvPr/>
        </p:nvSpPr>
        <p:spPr>
          <a:xfrm>
            <a:off x="6493565" y="1574669"/>
            <a:ext cx="826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S</a:t>
            </a:r>
            <a:r>
              <a:rPr lang="en-US" altLang="zh-CN" sz="1800" dirty="0"/>
              <a:t>table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F0ED8AD1-690E-4F05-80D5-9269A94B3428}"/>
              </a:ext>
            </a:extLst>
          </p:cNvPr>
          <p:cNvSpPr txBox="1"/>
          <p:nvPr/>
        </p:nvSpPr>
        <p:spPr>
          <a:xfrm>
            <a:off x="2661554" y="4573549"/>
            <a:ext cx="20520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At the edge of decoupling</a:t>
            </a:r>
            <a:r>
              <a:rPr lang="en-US" altLang="zh-CN" sz="1800" dirty="0"/>
              <a:t> without beam loss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105AE4C0-811D-45D1-B621-0B60434BC08A}"/>
              </a:ext>
            </a:extLst>
          </p:cNvPr>
          <p:cNvSpPr txBox="1"/>
          <p:nvPr/>
        </p:nvSpPr>
        <p:spPr>
          <a:xfrm>
            <a:off x="6093374" y="4221088"/>
            <a:ext cx="23513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Stable again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25711299-FA8A-4ACC-ADFA-8E4CFD6DAE77}"/>
              </a:ext>
            </a:extLst>
          </p:cNvPr>
          <p:cNvSpPr txBox="1"/>
          <p:nvPr/>
        </p:nvSpPr>
        <p:spPr>
          <a:xfrm>
            <a:off x="9231001" y="1433353"/>
            <a:ext cx="23513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Unstable with obvious beam loss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59149596-6F3C-4FE1-B67E-C9CAD2FEC7E4}"/>
              </a:ext>
            </a:extLst>
          </p:cNvPr>
          <p:cNvSpPr txBox="1"/>
          <p:nvPr/>
        </p:nvSpPr>
        <p:spPr>
          <a:xfrm>
            <a:off x="9231000" y="4267254"/>
            <a:ext cx="29136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Unstable with higher mode coupling, less beam loss</a:t>
            </a:r>
          </a:p>
        </p:txBody>
      </p:sp>
    </p:spTree>
    <p:extLst>
      <p:ext uri="{BB962C8B-B14F-4D97-AF65-F5344CB8AC3E}">
        <p14:creationId xmlns:p14="http://schemas.microsoft.com/office/powerpoint/2010/main" val="33844257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>
            <a:extLst>
              <a:ext uri="{FF2B5EF4-FFF2-40B4-BE49-F238E27FC236}">
                <a16:creationId xmlns:a16="http://schemas.microsoft.com/office/drawing/2014/main" id="{59E86AE0-51EA-453A-B4F2-233461697A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3804280"/>
            <a:ext cx="3617228" cy="2412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04A91860-955F-4A86-8BA0-2EE2A65B93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768" y="3825312"/>
            <a:ext cx="3617228" cy="24120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ACC4FE9E-FA09-4AFB-B17C-4391C68736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1065440"/>
            <a:ext cx="3617228" cy="241200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03E23AEA-921C-455B-B9CE-D535FAD842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956" y="1065440"/>
            <a:ext cx="3617228" cy="241200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AC0DCC9C-5370-45FF-8367-E5DB236B4CD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917" y="1065440"/>
            <a:ext cx="3617228" cy="2412000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3BBF441D-3BC2-4CA6-9C45-3BE71ABD1BD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076" y="3809280"/>
            <a:ext cx="3617228" cy="2412000"/>
          </a:xfrm>
          <a:prstGeom prst="rect">
            <a:avLst/>
          </a:prstGeom>
        </p:spPr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Bunch centroid oscillation for different bunch charges</a:t>
            </a:r>
            <a:br>
              <a:rPr lang="en-US" altLang="zh-CN" dirty="0"/>
            </a:br>
            <a:r>
              <a:rPr lang="en-US" altLang="zh-CN" dirty="0"/>
              <a:t>(With ZL)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440EE30C-1835-4A22-B41C-668C206BA91A}"/>
              </a:ext>
            </a:extLst>
          </p:cNvPr>
          <p:cNvGrpSpPr/>
          <p:nvPr/>
        </p:nvGrpSpPr>
        <p:grpSpPr>
          <a:xfrm>
            <a:off x="184619" y="1148057"/>
            <a:ext cx="2088000" cy="2640983"/>
            <a:chOff x="184619" y="1148057"/>
            <a:chExt cx="2088000" cy="2640983"/>
          </a:xfrm>
        </p:grpSpPr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id="{BC96CDC6-C4F1-411E-BD50-0B8A60FCE77F}"/>
                </a:ext>
              </a:extLst>
            </p:cNvPr>
            <p:cNvGrpSpPr/>
            <p:nvPr/>
          </p:nvGrpSpPr>
          <p:grpSpPr>
            <a:xfrm>
              <a:off x="184619" y="1148057"/>
              <a:ext cx="2088000" cy="2640983"/>
              <a:chOff x="184619" y="1065440"/>
              <a:chExt cx="2088000" cy="2640983"/>
            </a:xfrm>
          </p:grpSpPr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id="{95160724-025D-41EE-955F-D572BE624B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4619" y="1065440"/>
                <a:ext cx="2088000" cy="1392000"/>
              </a:xfrm>
              <a:prstGeom prst="rect">
                <a:avLst/>
              </a:prstGeom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id="{6CF1BF3C-25A5-49C8-911D-9793C48572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8329" y="2399611"/>
                <a:ext cx="1960218" cy="1306812"/>
              </a:xfrm>
              <a:prstGeom prst="rect">
                <a:avLst/>
              </a:prstGeom>
            </p:spPr>
          </p:pic>
        </p:grp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49BA2D96-F004-413F-9C41-BBAF2FA7651B}"/>
                </a:ext>
              </a:extLst>
            </p:cNvPr>
            <p:cNvCxnSpPr/>
            <p:nvPr/>
          </p:nvCxnSpPr>
          <p:spPr>
            <a:xfrm>
              <a:off x="459522" y="1211998"/>
              <a:ext cx="0" cy="2443756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D9D7EE64-8EF5-4230-A76A-A8419AB8692C}"/>
                </a:ext>
              </a:extLst>
            </p:cNvPr>
            <p:cNvCxnSpPr/>
            <p:nvPr/>
          </p:nvCxnSpPr>
          <p:spPr>
            <a:xfrm>
              <a:off x="855296" y="1208799"/>
              <a:ext cx="0" cy="2443756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53197876-674F-43CB-A03B-A5C2FD6192EC}"/>
                </a:ext>
              </a:extLst>
            </p:cNvPr>
            <p:cNvCxnSpPr/>
            <p:nvPr/>
          </p:nvCxnSpPr>
          <p:spPr>
            <a:xfrm>
              <a:off x="964376" y="1214012"/>
              <a:ext cx="0" cy="2443756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AD531D23-7030-4AF4-AF12-050598DFD2C2}"/>
                </a:ext>
              </a:extLst>
            </p:cNvPr>
            <p:cNvCxnSpPr/>
            <p:nvPr/>
          </p:nvCxnSpPr>
          <p:spPr>
            <a:xfrm>
              <a:off x="1565848" y="1214172"/>
              <a:ext cx="0" cy="2443756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98B4DF05-E08A-4A3F-80EA-C6ED6C07528F}"/>
                </a:ext>
              </a:extLst>
            </p:cNvPr>
            <p:cNvCxnSpPr/>
            <p:nvPr/>
          </p:nvCxnSpPr>
          <p:spPr>
            <a:xfrm>
              <a:off x="1768528" y="1214874"/>
              <a:ext cx="0" cy="2443756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415D2901-FB64-40CC-950A-45A4C1E7469E}"/>
                </a:ext>
              </a:extLst>
            </p:cNvPr>
            <p:cNvCxnSpPr/>
            <p:nvPr/>
          </p:nvCxnSpPr>
          <p:spPr>
            <a:xfrm>
              <a:off x="1868318" y="1220949"/>
              <a:ext cx="0" cy="2443756"/>
            </a:xfrm>
            <a:prstGeom prst="line">
              <a:avLst/>
            </a:prstGeom>
            <a:ln w="19050">
              <a:solidFill>
                <a:schemeClr val="accent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9473E4B8-C702-403B-9D91-67B2B097828A}"/>
              </a:ext>
            </a:extLst>
          </p:cNvPr>
          <p:cNvSpPr txBox="1"/>
          <p:nvPr/>
        </p:nvSpPr>
        <p:spPr>
          <a:xfrm>
            <a:off x="3373395" y="1571853"/>
            <a:ext cx="60971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S</a:t>
            </a:r>
            <a:r>
              <a:rPr lang="en-US" altLang="zh-CN" sz="1800" dirty="0"/>
              <a:t>table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F0ED8AD1-690E-4F05-80D5-9269A94B3428}"/>
              </a:ext>
            </a:extLst>
          </p:cNvPr>
          <p:cNvSpPr txBox="1"/>
          <p:nvPr/>
        </p:nvSpPr>
        <p:spPr>
          <a:xfrm>
            <a:off x="6130867" y="1340768"/>
            <a:ext cx="23513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At the edge of coupling</a:t>
            </a:r>
            <a:r>
              <a:rPr lang="en-US" altLang="zh-CN" sz="1800" dirty="0"/>
              <a:t> without beam loss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105AE4C0-811D-45D1-B621-0B60434BC08A}"/>
              </a:ext>
            </a:extLst>
          </p:cNvPr>
          <p:cNvSpPr txBox="1"/>
          <p:nvPr/>
        </p:nvSpPr>
        <p:spPr>
          <a:xfrm>
            <a:off x="6093374" y="4221088"/>
            <a:ext cx="23513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Stable again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25711299-FA8A-4ACC-ADFA-8E4CFD6DAE77}"/>
              </a:ext>
            </a:extLst>
          </p:cNvPr>
          <p:cNvSpPr txBox="1"/>
          <p:nvPr/>
        </p:nvSpPr>
        <p:spPr>
          <a:xfrm>
            <a:off x="9231001" y="1433353"/>
            <a:ext cx="23513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Unstable with obvious beam loss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59149596-6F3C-4FE1-B67E-C9CAD2FEC7E4}"/>
              </a:ext>
            </a:extLst>
          </p:cNvPr>
          <p:cNvSpPr txBox="1"/>
          <p:nvPr/>
        </p:nvSpPr>
        <p:spPr>
          <a:xfrm>
            <a:off x="9840416" y="4267254"/>
            <a:ext cx="1329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Stable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C5EA6790-106A-4A94-BDC8-BAFF43AD0D7C}"/>
              </a:ext>
            </a:extLst>
          </p:cNvPr>
          <p:cNvSpPr txBox="1"/>
          <p:nvPr/>
        </p:nvSpPr>
        <p:spPr>
          <a:xfrm>
            <a:off x="2905555" y="4221088"/>
            <a:ext cx="23513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Unstable with obvious beam loss</a:t>
            </a:r>
          </a:p>
        </p:txBody>
      </p:sp>
    </p:spTree>
    <p:extLst>
      <p:ext uri="{BB962C8B-B14F-4D97-AF65-F5344CB8AC3E}">
        <p14:creationId xmlns:p14="http://schemas.microsoft.com/office/powerpoint/2010/main" val="2746838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1800" b="1" dirty="0"/>
              <a:t>With a lower ZY, </a:t>
            </a:r>
            <a:r>
              <a:rPr lang="en-US" altLang="zh-CN" sz="1800" dirty="0"/>
              <a:t>multiparticle simulations by either include only the real or imaginary part of ZL </a:t>
            </a:r>
            <a:r>
              <a:rPr lang="en-US" altLang="zh-CN" sz="1800" dirty="0">
                <a:sym typeface="Symbol" panose="05050102010706020507" pitchFamily="18" charset="2"/>
              </a:rPr>
              <a:t></a:t>
            </a:r>
            <a:r>
              <a:rPr lang="en-US" altLang="zh-CN" sz="1800" dirty="0"/>
              <a:t> TMCI threshold increases with Re(ZL) and decreases with </a:t>
            </a:r>
            <a:r>
              <a:rPr lang="en-US" altLang="zh-CN" sz="1800" dirty="0" err="1"/>
              <a:t>Im</a:t>
            </a:r>
            <a:r>
              <a:rPr lang="en-US" altLang="zh-CN" sz="1800" dirty="0"/>
              <a:t>(ZL):</a:t>
            </a:r>
            <a:r>
              <a:rPr lang="zh-CN" altLang="en-US" sz="1800" dirty="0"/>
              <a:t> </a:t>
            </a:r>
            <a:r>
              <a:rPr lang="en-US" altLang="zh-CN" sz="1800" dirty="0"/>
              <a:t>imaginary</a:t>
            </a:r>
            <a:r>
              <a:rPr lang="zh-CN" altLang="en-US" sz="1800" dirty="0"/>
              <a:t> </a:t>
            </a:r>
            <a:r>
              <a:rPr lang="en-US" altLang="zh-CN" sz="1800" dirty="0"/>
              <a:t>part</a:t>
            </a:r>
            <a:r>
              <a:rPr lang="zh-CN" altLang="en-US" sz="1800" dirty="0"/>
              <a:t> </a:t>
            </a:r>
            <a:r>
              <a:rPr lang="en-US" altLang="zh-CN" sz="1800" dirty="0"/>
              <a:t>of</a:t>
            </a:r>
            <a:r>
              <a:rPr lang="zh-CN" altLang="en-US" sz="1800" dirty="0"/>
              <a:t> </a:t>
            </a:r>
            <a:r>
              <a:rPr lang="en-US" altLang="zh-CN" sz="1800" dirty="0"/>
              <a:t>ZL</a:t>
            </a:r>
            <a:r>
              <a:rPr lang="zh-CN" altLang="en-US" sz="1800" dirty="0"/>
              <a:t> </a:t>
            </a:r>
            <a:r>
              <a:rPr lang="en-US" altLang="zh-CN" sz="1800" dirty="0"/>
              <a:t>is</a:t>
            </a:r>
            <a:r>
              <a:rPr lang="zh-CN" altLang="en-US" sz="1800" dirty="0"/>
              <a:t> </a:t>
            </a:r>
            <a:r>
              <a:rPr lang="en-US" altLang="zh-CN" sz="1800" dirty="0"/>
              <a:t>the</a:t>
            </a:r>
            <a:r>
              <a:rPr lang="zh-CN" altLang="en-US" sz="1800" dirty="0"/>
              <a:t> </a:t>
            </a:r>
            <a:r>
              <a:rPr lang="en-US" altLang="zh-CN" sz="1800" dirty="0"/>
              <a:t>main</a:t>
            </a:r>
            <a:r>
              <a:rPr lang="zh-CN" altLang="en-US" sz="1800" dirty="0"/>
              <a:t> </a:t>
            </a:r>
            <a:r>
              <a:rPr lang="en-US" altLang="zh-CN" sz="1800" dirty="0"/>
              <a:t>reason for the reduction of TMCI threshold.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18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18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1800" dirty="0"/>
          </a:p>
          <a:p>
            <a:endParaRPr lang="zh-CN" altLang="en-US" sz="18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Influence of the real and imaginary parts of the longitudinal impedance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A24A022-1A91-4195-8A97-90549B935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288" y="2059052"/>
            <a:ext cx="2565975" cy="2160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B70197C5-6C14-471B-83AA-044AE65861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0296" y="2059052"/>
            <a:ext cx="2615707" cy="2160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D8311448-8DB1-449D-BC41-361697ADB2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9471" y="4265846"/>
            <a:ext cx="2661278" cy="2160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412E9A16-4A16-468D-81EE-8CB9F2F890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7651" y="4265846"/>
            <a:ext cx="2644089" cy="2160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5E9CE48A-CD1D-48C0-BC11-6671518E2B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76900" y="4246701"/>
            <a:ext cx="2547692" cy="2160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DB36E822-FB37-4B31-B2B9-30CDFE7CF7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3496" y="2060848"/>
            <a:ext cx="2540881" cy="21600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7A4A963C-DC5B-4D31-961C-1BA5382C86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4690" y="4221088"/>
            <a:ext cx="2514781" cy="217311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5560646-FC38-48DA-8195-AE16E75132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7688" y="2072699"/>
            <a:ext cx="2634247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614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B45C5387-0C0B-4187-9892-654C6C4CC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CEPC beam parameters (30MW)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24950AA-1DDC-4A6F-A056-9BDA07D5A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C897A0B-1DB7-42EB-B5F9-C658D66EE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graphicFrame>
        <p:nvGraphicFramePr>
          <p:cNvPr id="6" name="内容占位符 3">
            <a:extLst>
              <a:ext uri="{FF2B5EF4-FFF2-40B4-BE49-F238E27FC236}">
                <a16:creationId xmlns:a16="http://schemas.microsoft.com/office/drawing/2014/main" id="{926772B1-5CD1-4014-89D0-17CBAF7F4950}"/>
              </a:ext>
            </a:extLst>
          </p:cNvPr>
          <p:cNvGraphicFramePr>
            <a:graphicFrameLocks/>
          </p:cNvGraphicFramePr>
          <p:nvPr/>
        </p:nvGraphicFramePr>
        <p:xfrm>
          <a:off x="845991" y="1222152"/>
          <a:ext cx="9290249" cy="5019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67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3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3367">
                  <a:extLst>
                    <a:ext uri="{9D8B030D-6E8A-4147-A177-3AD203B41FA5}">
                      <a16:colId xmlns:a16="http://schemas.microsoft.com/office/drawing/2014/main" val="2878822576"/>
                    </a:ext>
                  </a:extLst>
                </a:gridCol>
                <a:gridCol w="14633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33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Parameter [unit]</a:t>
                      </a:r>
                      <a:endParaRPr kumimoji="0" lang="en-US" altLang="zh-CN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Higgs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charset="0"/>
                          <a:cs typeface="宋体" charset="0"/>
                        </a:rPr>
                        <a:t>Z</a:t>
                      </a:r>
                      <a:endParaRPr kumimoji="0" lang="en-US" altLang="zh-CN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W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tt</a:t>
                      </a:r>
                      <a:endParaRPr kumimoji="0" lang="en-US" altLang="zh-CN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Beam energy </a:t>
                      </a:r>
                      <a:r>
                        <a:rPr kumimoji="0" lang="en-US" altLang="zh-CN" sz="17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E</a:t>
                      </a:r>
                      <a:r>
                        <a:rPr kumimoji="0" lang="en-US" altLang="zh-CN" sz="17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 [GeV]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120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45.5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80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180</a:t>
                      </a: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700" b="1" i="1" kern="100" dirty="0" err="1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altLang="zh-CN" sz="1700" b="1" i="1" kern="100" baseline="-25000" dirty="0" err="1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US" altLang="zh-CN" sz="1700" b="1" kern="100" dirty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/IP (10</a:t>
                      </a:r>
                      <a:r>
                        <a:rPr lang="en-US" altLang="zh-CN" sz="1700" b="1" kern="100" baseline="30000" dirty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altLang="zh-CN" sz="1700" b="1" kern="100" dirty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altLang="zh-CN" sz="1700" b="1" kern="100" baseline="30000" dirty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altLang="zh-CN" sz="1700" b="1" kern="100" dirty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700" b="1" kern="100" baseline="30000" dirty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altLang="zh-CN" sz="1700" b="1" kern="100" dirty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1700" b="1" kern="100" dirty="0">
                        <a:solidFill>
                          <a:schemeClr val="accent6"/>
                        </a:solidFill>
                        <a:effectLst/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5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115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16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0.5</a:t>
                      </a: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Emittance (H/V) [nm/pm]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0.64/1.3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0.27/1.4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0.87/1.7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1.4/4.7</a:t>
                      </a: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Beam current [mA]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16.7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803.5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84.1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3.3</a:t>
                      </a: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Bunch number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268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11934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1297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35</a:t>
                      </a: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Bunch Population [</a:t>
                      </a: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10</a:t>
                      </a:r>
                      <a:r>
                        <a:rPr kumimoji="0" lang="en-US" altLang="zh-CN" sz="17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10</a:t>
                      </a: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13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14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13.5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20</a:t>
                      </a: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Momentum compaction </a:t>
                      </a:r>
                      <a:r>
                        <a:rPr kumimoji="0" lang="en-US" altLang="zh-CN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  <a:sym typeface="Symbol" panose="05050102010706020507" pitchFamily="18" charset="2"/>
                        </a:rPr>
                        <a:t></a:t>
                      </a:r>
                      <a:r>
                        <a:rPr kumimoji="0" lang="en-US" altLang="zh-CN" sz="17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  <a:sym typeface="Symbol" panose="05050102010706020507" pitchFamily="18" charset="2"/>
                        </a:rPr>
                        <a:t>p</a:t>
                      </a: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 [</a:t>
                      </a: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10</a:t>
                      </a:r>
                      <a:r>
                        <a:rPr kumimoji="0" lang="en-US" altLang="zh-CN" sz="17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-5</a:t>
                      </a: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]</a:t>
                      </a:r>
                      <a:endParaRPr kumimoji="0" lang="en-US" altLang="zh-CN" sz="1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0.71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1.43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1.43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0.71</a:t>
                      </a: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700" i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B</a:t>
                      </a:r>
                      <a:r>
                        <a:rPr lang="en-US" altLang="zh-CN" sz="17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unch length </a:t>
                      </a:r>
                      <a:r>
                        <a:rPr lang="en-US" altLang="zh-CN" sz="1700" i="1" kern="1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altLang="zh-CN" sz="1700" i="1" kern="100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1700" kern="1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(natural/total) [mm]</a:t>
                      </a:r>
                      <a:endParaRPr lang="zh-CN" altLang="zh-CN" sz="17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2.3/</a:t>
                      </a: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4.1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2.5/</a:t>
                      </a: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8.7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2.5/</a:t>
                      </a: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4.9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2.2/2.9</a:t>
                      </a: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Energy spread (</a:t>
                      </a:r>
                      <a:r>
                        <a:rPr lang="en-US" altLang="zh-CN" sz="17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natural/total) </a:t>
                      </a: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 [</a:t>
                      </a: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10</a:t>
                      </a:r>
                      <a:r>
                        <a:rPr kumimoji="0" lang="en-US" altLang="zh-CN" sz="17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-4</a:t>
                      </a: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10/17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4/13</a:t>
                      </a:r>
                      <a:endParaRPr kumimoji="0" lang="en-US" altLang="zh-CN" sz="1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  <a:sym typeface="Symbol" charset="0"/>
                      </a:endParaRP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7/14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15/20</a:t>
                      </a: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Betatron</a:t>
                      </a: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 tune </a:t>
                      </a:r>
                      <a:r>
                        <a:rPr kumimoji="0" lang="en-US" altLang="zh-CN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  <a:sym typeface="Symbol" charset="0"/>
                        </a:rPr>
                        <a:t></a:t>
                      </a:r>
                      <a:r>
                        <a:rPr kumimoji="0" lang="en-US" altLang="zh-CN" sz="1700" b="0" i="0" u="none" strike="noStrike" cap="none" normalizeH="0" baseline="-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x</a:t>
                      </a: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  <a:sym typeface="Symbol" charset="0"/>
                        </a:rPr>
                        <a:t>/</a:t>
                      </a:r>
                      <a:r>
                        <a:rPr kumimoji="0" lang="en-US" altLang="zh-CN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  <a:sym typeface="Symbol" charset="0"/>
                        </a:rPr>
                        <a:t></a:t>
                      </a:r>
                      <a:r>
                        <a:rPr kumimoji="0" lang="en-US" altLang="zh-CN" sz="1700" b="0" i="0" u="none" strike="noStrike" cap="none" normalizeH="0" baseline="-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</a:t>
                      </a:r>
                      <a:endParaRPr kumimoji="0" lang="en-US" altLang="zh-CN" sz="17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  <a:sym typeface="Symbol" charset="0"/>
                      </a:endParaRP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445.10/445.22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317.10/317.22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317.10/317.22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445.10/445.22</a:t>
                      </a:r>
                      <a:endParaRPr kumimoji="0" lang="en-US" altLang="zh-CN" sz="1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Synchrotron tune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0.049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0.035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0.062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0.078</a:t>
                      </a: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60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Radiation damping [</a:t>
                      </a:r>
                      <a:r>
                        <a:rPr kumimoji="0" lang="en-US" altLang="zh-CN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ms</a:t>
                      </a:r>
                      <a:r>
                        <a:rPr kumimoji="0" lang="en-US" altLang="zh-CN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44/44/22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816/816/408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150/150/75</a:t>
                      </a:r>
                    </a:p>
                  </a:txBody>
                  <a:tcPr marL="48000" marR="48000" marT="60963" marB="6096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14/14/7</a:t>
                      </a:r>
                    </a:p>
                  </a:txBody>
                  <a:tcPr marL="48000" marR="48000" marT="60963" marB="60963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pSp>
        <p:nvGrpSpPr>
          <p:cNvPr id="11" name="组合 10">
            <a:extLst>
              <a:ext uri="{FF2B5EF4-FFF2-40B4-BE49-F238E27FC236}">
                <a16:creationId xmlns:a16="http://schemas.microsoft.com/office/drawing/2014/main" id="{68DDED2C-792A-404E-8F88-24DC1420ED96}"/>
              </a:ext>
            </a:extLst>
          </p:cNvPr>
          <p:cNvGrpSpPr/>
          <p:nvPr/>
        </p:nvGrpSpPr>
        <p:grpSpPr>
          <a:xfrm>
            <a:off x="839416" y="1988840"/>
            <a:ext cx="11127880" cy="1944216"/>
            <a:chOff x="839416" y="1988840"/>
            <a:chExt cx="11127880" cy="194421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A57445C9-3E57-43F3-86B9-9294C45E1F27}"/>
                </a:ext>
              </a:extLst>
            </p:cNvPr>
            <p:cNvSpPr txBox="1"/>
            <p:nvPr/>
          </p:nvSpPr>
          <p:spPr>
            <a:xfrm>
              <a:off x="10288160" y="2688573"/>
              <a:ext cx="167913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b="1" u="sng" dirty="0">
                  <a:solidFill>
                    <a:srgbClr val="FF0000"/>
                  </a:solidFill>
                </a:rPr>
                <a:t>Design queries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95D7A19B-A6FB-406B-B34F-FFB929609B97}"/>
                </a:ext>
              </a:extLst>
            </p:cNvPr>
            <p:cNvSpPr/>
            <p:nvPr/>
          </p:nvSpPr>
          <p:spPr>
            <a:xfrm>
              <a:off x="845991" y="1988840"/>
              <a:ext cx="9290249" cy="792088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EFA08C4E-45F0-419C-ABC6-35645890D489}"/>
                </a:ext>
              </a:extLst>
            </p:cNvPr>
            <p:cNvSpPr/>
            <p:nvPr/>
          </p:nvSpPr>
          <p:spPr>
            <a:xfrm>
              <a:off x="839416" y="2780928"/>
              <a:ext cx="9290249" cy="11521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39D0A392-0606-4929-B7AE-A8743317F298}"/>
              </a:ext>
            </a:extLst>
          </p:cNvPr>
          <p:cNvGrpSpPr/>
          <p:nvPr/>
        </p:nvGrpSpPr>
        <p:grpSpPr>
          <a:xfrm>
            <a:off x="845992" y="3929191"/>
            <a:ext cx="11184767" cy="2453002"/>
            <a:chOff x="845992" y="3929191"/>
            <a:chExt cx="11184767" cy="245300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CB86E09-1131-4316-BD05-AF6D227FFF6A}"/>
                </a:ext>
              </a:extLst>
            </p:cNvPr>
            <p:cNvSpPr/>
            <p:nvPr/>
          </p:nvSpPr>
          <p:spPr>
            <a:xfrm>
              <a:off x="845992" y="3935027"/>
              <a:ext cx="9283674" cy="23062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B767E521-B89E-4089-A28B-132992079924}"/>
                </a:ext>
              </a:extLst>
            </p:cNvPr>
            <p:cNvSpPr txBox="1"/>
            <p:nvPr/>
          </p:nvSpPr>
          <p:spPr>
            <a:xfrm>
              <a:off x="10272464" y="3929191"/>
              <a:ext cx="167913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b="1" u="sng" dirty="0"/>
                <a:t>Small </a:t>
              </a:r>
              <a:r>
                <a:rPr lang="en-US" altLang="zh-CN" b="1" i="1" u="sng" dirty="0">
                  <a:sym typeface="Symbol" panose="05050102010706020507" pitchFamily="18" charset="2"/>
                </a:rPr>
                <a:t></a:t>
              </a:r>
              <a:r>
                <a:rPr lang="en-US" altLang="zh-CN" b="1" i="1" u="sng" baseline="-25000" dirty="0">
                  <a:sym typeface="Symbol" panose="05050102010706020507" pitchFamily="18" charset="2"/>
                </a:rPr>
                <a:t>p</a:t>
              </a:r>
              <a:endParaRPr lang="en-US" altLang="zh-CN" b="1" i="1" u="sng" baseline="-25000" dirty="0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C364E516-F448-467F-9550-48DF06B5FE0D}"/>
                </a:ext>
              </a:extLst>
            </p:cNvPr>
            <p:cNvSpPr txBox="1"/>
            <p:nvPr/>
          </p:nvSpPr>
          <p:spPr>
            <a:xfrm>
              <a:off x="10267832" y="4383974"/>
              <a:ext cx="17557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b="1" u="sng" dirty="0"/>
                <a:t>Short natural </a:t>
              </a:r>
              <a:r>
                <a:rPr lang="en-US" altLang="zh-CN" b="1" i="1" u="sng" dirty="0">
                  <a:sym typeface="Symbol" panose="05050102010706020507" pitchFamily="18" charset="2"/>
                </a:rPr>
                <a:t></a:t>
              </a:r>
              <a:r>
                <a:rPr lang="en-US" altLang="zh-CN" b="1" i="1" u="sng" baseline="-25000" dirty="0">
                  <a:sym typeface="Symbol" panose="05050102010706020507" pitchFamily="18" charset="2"/>
                </a:rPr>
                <a:t>z</a:t>
              </a:r>
              <a:endParaRPr lang="en-US" altLang="zh-CN" b="1" i="1" u="sng" baseline="-25000" dirty="0"/>
            </a:p>
          </p:txBody>
        </p:sp>
        <p:sp>
          <p:nvSpPr>
            <p:cNvPr id="15" name="箭头: 右 14">
              <a:extLst>
                <a:ext uri="{FF2B5EF4-FFF2-40B4-BE49-F238E27FC236}">
                  <a16:creationId xmlns:a16="http://schemas.microsoft.com/office/drawing/2014/main" id="{545BFCDF-42CB-4558-A149-06EEAA2F3FD6}"/>
                </a:ext>
              </a:extLst>
            </p:cNvPr>
            <p:cNvSpPr/>
            <p:nvPr/>
          </p:nvSpPr>
          <p:spPr>
            <a:xfrm>
              <a:off x="10010070" y="4051434"/>
              <a:ext cx="281458" cy="1617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箭头: 右 15">
              <a:extLst>
                <a:ext uri="{FF2B5EF4-FFF2-40B4-BE49-F238E27FC236}">
                  <a16:creationId xmlns:a16="http://schemas.microsoft.com/office/drawing/2014/main" id="{732A88DB-AA32-47D6-B1D5-FB6B8A7CC88F}"/>
                </a:ext>
              </a:extLst>
            </p:cNvPr>
            <p:cNvSpPr/>
            <p:nvPr/>
          </p:nvSpPr>
          <p:spPr>
            <a:xfrm>
              <a:off x="10010070" y="4469295"/>
              <a:ext cx="281458" cy="1617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C513529C-CC75-471A-9181-E15FA02AC596}"/>
                </a:ext>
              </a:extLst>
            </p:cNvPr>
            <p:cNvSpPr txBox="1"/>
            <p:nvPr/>
          </p:nvSpPr>
          <p:spPr>
            <a:xfrm>
              <a:off x="10274984" y="5735862"/>
              <a:ext cx="175577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b="1" u="sng" dirty="0"/>
                <a:t>Slow damping at low </a:t>
              </a:r>
              <a:r>
                <a:rPr lang="en-US" altLang="zh-CN" b="1" i="1" u="sng" dirty="0" err="1"/>
                <a:t>E</a:t>
              </a:r>
              <a:r>
                <a:rPr lang="en-US" altLang="zh-CN" b="1" i="1" u="sng" baseline="-25000" dirty="0" err="1"/>
                <a:t>k</a:t>
              </a:r>
              <a:endParaRPr lang="en-US" altLang="zh-CN" b="1" i="1" u="sng" baseline="-25000" dirty="0"/>
            </a:p>
          </p:txBody>
        </p:sp>
        <p:sp>
          <p:nvSpPr>
            <p:cNvPr id="18" name="箭头: 右 17">
              <a:extLst>
                <a:ext uri="{FF2B5EF4-FFF2-40B4-BE49-F238E27FC236}">
                  <a16:creationId xmlns:a16="http://schemas.microsoft.com/office/drawing/2014/main" id="{E75EAD0A-EEC1-45FD-9AD1-FEAB03CC3F32}"/>
                </a:ext>
              </a:extLst>
            </p:cNvPr>
            <p:cNvSpPr/>
            <p:nvPr/>
          </p:nvSpPr>
          <p:spPr>
            <a:xfrm>
              <a:off x="10010070" y="5931501"/>
              <a:ext cx="281458" cy="1617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837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Resistive wall instabilities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1855E8C1-B847-419F-838C-6F00854E3091}"/>
              </a:ext>
            </a:extLst>
          </p:cNvPr>
          <p:cNvGrpSpPr>
            <a:grpSpLocks noChangeAspect="1"/>
          </p:cNvGrpSpPr>
          <p:nvPr/>
        </p:nvGrpSpPr>
        <p:grpSpPr>
          <a:xfrm>
            <a:off x="3881437" y="3247876"/>
            <a:ext cx="4640140" cy="3160977"/>
            <a:chOff x="6293181" y="3777865"/>
            <a:chExt cx="4001930" cy="2726213"/>
          </a:xfrm>
        </p:grpSpPr>
        <p:pic>
          <p:nvPicPr>
            <p:cNvPr id="7" name="Picture 2" descr="D:\New20180222\CEPC\20220927CEPC Workshop\Calculation\ResistiveWallImpedance\LowFrequencyZy\ReZyzoom2.png">
              <a:extLst>
                <a:ext uri="{FF2B5EF4-FFF2-40B4-BE49-F238E27FC236}">
                  <a16:creationId xmlns:a16="http://schemas.microsoft.com/office/drawing/2014/main" id="{5A72B9B5-0FA9-453B-A022-8C9CAEFA3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3181" y="4030630"/>
              <a:ext cx="4001930" cy="24734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A637A36E-0DCA-4690-9887-2F0F5A9B55A3}"/>
                </a:ext>
              </a:extLst>
            </p:cNvPr>
            <p:cNvSpPr/>
            <p:nvPr/>
          </p:nvSpPr>
          <p:spPr>
            <a:xfrm>
              <a:off x="7474346" y="3923469"/>
              <a:ext cx="783117" cy="2919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altLang="zh-CN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=11616</a:t>
              </a:r>
              <a:endParaRPr lang="zh-CN" alt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56FE97D-B2D8-469D-8BA0-CAEAEC76106F}"/>
                </a:ext>
              </a:extLst>
            </p:cNvPr>
            <p:cNvSpPr/>
            <p:nvPr/>
          </p:nvSpPr>
          <p:spPr>
            <a:xfrm>
              <a:off x="6669529" y="3777865"/>
              <a:ext cx="783117" cy="2919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altLang="zh-CN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=11615</a:t>
              </a:r>
              <a:endParaRPr lang="zh-CN" altLang="en-US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61991B94-0E29-4846-BC6F-2F572D81D68D}"/>
                </a:ext>
              </a:extLst>
            </p:cNvPr>
            <p:cNvSpPr/>
            <p:nvPr/>
          </p:nvSpPr>
          <p:spPr>
            <a:xfrm>
              <a:off x="8246853" y="3931754"/>
              <a:ext cx="783117" cy="2919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altLang="zh-CN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=11617</a:t>
              </a:r>
              <a:endParaRPr lang="zh-CN" altLang="en-US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FA45C982-FB7E-4944-BCF8-D79DB31E9F5B}"/>
                </a:ext>
              </a:extLst>
            </p:cNvPr>
            <p:cNvSpPr/>
            <p:nvPr/>
          </p:nvSpPr>
          <p:spPr>
            <a:xfrm>
              <a:off x="9088790" y="3892045"/>
              <a:ext cx="783117" cy="2919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altLang="zh-CN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=11618</a:t>
              </a:r>
              <a:endParaRPr lang="zh-CN" alt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74A2642B-D00C-41FD-95FC-C6A30608446E}"/>
              </a:ext>
            </a:extLst>
          </p:cNvPr>
          <p:cNvSpPr txBox="1"/>
          <p:nvPr/>
        </p:nvSpPr>
        <p:spPr>
          <a:xfrm>
            <a:off x="623232" y="1268759"/>
            <a:ext cx="11305415" cy="2015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Mainly determined by </a:t>
            </a: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the zero-frequency resonance of the transverse RW impedance.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lang="en-US" altLang="zh-CN" sz="2200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The main vacuum chambers show the dominant contribution to the instability.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lang="en-US" altLang="zh-CN" sz="2200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Several modes are unstable, and t</a:t>
            </a: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he most dangerous mode </a:t>
            </a:r>
            <a:r>
              <a:rPr lang="en-US" altLang="zh-CN" sz="2200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has a growth rate of ~1.7 </a:t>
            </a:r>
            <a:r>
              <a:rPr lang="en-US" altLang="zh-CN" sz="2200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ms</a:t>
            </a:r>
            <a:r>
              <a:rPr lang="en-US" altLang="zh-CN" sz="2200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along with </a:t>
            </a: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many unstable modes above synchrotron radiation damping.</a:t>
            </a:r>
            <a:endParaRPr lang="en-US" altLang="zh-CN" sz="2200" dirty="0">
              <a:solidFill>
                <a:prstClr val="black"/>
              </a:solidFill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Tough requirement on feedback damping. </a:t>
            </a:r>
          </a:p>
        </p:txBody>
      </p:sp>
    </p:spTree>
    <p:extLst>
      <p:ext uri="{BB962C8B-B14F-4D97-AF65-F5344CB8AC3E}">
        <p14:creationId xmlns:p14="http://schemas.microsoft.com/office/powerpoint/2010/main" val="1664151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CBI from Electrostatic-separator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21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8D8307-2372-49D4-AFFC-9E1D367C98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696" y="2348880"/>
            <a:ext cx="5198544" cy="3780209"/>
          </a:xfrm>
          <a:prstGeom prst="rect">
            <a:avLst/>
          </a:prstGeom>
        </p:spPr>
      </p:pic>
      <p:sp>
        <p:nvSpPr>
          <p:cNvPr id="7" name="内容占位符 1">
            <a:extLst>
              <a:ext uri="{FF2B5EF4-FFF2-40B4-BE49-F238E27FC236}">
                <a16:creationId xmlns:a16="http://schemas.microsoft.com/office/drawing/2014/main" id="{4C528D41-83FB-4627-B151-1BEBF9BE3FB0}"/>
              </a:ext>
            </a:extLst>
          </p:cNvPr>
          <p:cNvSpPr txBox="1">
            <a:spLocks/>
          </p:cNvSpPr>
          <p:nvPr/>
        </p:nvSpPr>
        <p:spPr>
          <a:xfrm>
            <a:off x="519350" y="1052736"/>
            <a:ext cx="11063050" cy="5662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200" dirty="0"/>
              <a:t>The HOMs are quite related to the termination of the feedthroughs</a:t>
            </a:r>
          </a:p>
          <a:p>
            <a:pPr lvl="1" algn="just">
              <a:spcBef>
                <a:spcPts val="600"/>
              </a:spcBef>
            </a:pPr>
            <a:r>
              <a:rPr lang="en-US" altLang="zh-CN" sz="1800" dirty="0"/>
              <a:t>For direct termination with electric boundary, there are strong horizontal modes below 100 MHz (</a:t>
            </a:r>
            <a:r>
              <a:rPr kumimoji="0" lang="en-US" altLang="zh-CN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R</a:t>
            </a:r>
            <a:r>
              <a:rPr kumimoji="0" lang="en-US" altLang="zh-CN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s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=15.3M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Symbol" panose="05050102010706020507" pitchFamily="18" charset="2"/>
              </a:rPr>
              <a:t>/m per ES, CBI threshold from SR: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Symbol" panose="05050102010706020507" pitchFamily="18" charset="2"/>
              </a:rPr>
              <a:t>0.9M/m</a:t>
            </a:r>
            <a:r>
              <a:rPr lang="en-US" altLang="zh-CN" sz="1800" dirty="0"/>
              <a:t>), the growth rate is a factor of two higher than the feedback damping of 1ms (assume resonant case, all ES are identical)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9636793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CBI from Electrostatic-separator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4C528D41-83FB-4627-B151-1BEBF9BE3FB0}"/>
              </a:ext>
            </a:extLst>
          </p:cNvPr>
          <p:cNvSpPr txBox="1">
            <a:spLocks/>
          </p:cNvSpPr>
          <p:nvPr/>
        </p:nvSpPr>
        <p:spPr>
          <a:xfrm>
            <a:off x="519350" y="1052736"/>
            <a:ext cx="11063050" cy="5662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200" dirty="0"/>
              <a:t>The HOMs are quite related to the termination of the feedthroughs</a:t>
            </a:r>
          </a:p>
          <a:p>
            <a:pPr lvl="1" algn="just">
              <a:spcBef>
                <a:spcPts val="600"/>
              </a:spcBef>
            </a:pPr>
            <a:r>
              <a:rPr lang="en-US" altLang="zh-CN" sz="1800" dirty="0"/>
              <a:t>For direct termination with electric boundary, there are strong horizontal modes below 100 MHz (</a:t>
            </a:r>
            <a:r>
              <a:rPr kumimoji="0" lang="en-US" altLang="zh-CN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R</a:t>
            </a:r>
            <a:r>
              <a:rPr kumimoji="0" lang="en-US" altLang="zh-CN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s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=15.3M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Symbol" panose="05050102010706020507" pitchFamily="18" charset="2"/>
              </a:rPr>
              <a:t>/m per ES, CBI threshold from SR: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Symbol" panose="05050102010706020507" pitchFamily="18" charset="2"/>
              </a:rPr>
              <a:t>0.9M/m</a:t>
            </a:r>
            <a:r>
              <a:rPr lang="en-US" altLang="zh-CN" sz="1800" dirty="0"/>
              <a:t>), the growth rate is a factor of two higher than the feedback damping of 1ms (assume resonant case, all ES are identical)</a:t>
            </a:r>
          </a:p>
          <a:p>
            <a:pPr lvl="1" algn="just">
              <a:spcBef>
                <a:spcPts val="600"/>
              </a:spcBef>
            </a:pPr>
            <a:r>
              <a:rPr lang="en-US" altLang="zh-CN" sz="1800" dirty="0"/>
              <a:t>For termination with waveguide ports (absorbing boundary/without reflection), the low frequency modes can be well damped.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2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556FDC7-9D32-40E1-A238-0522772EC0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700" y="3078195"/>
            <a:ext cx="3960000" cy="287958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A7FF00E-E7B3-4655-A72C-2756218DA2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45" y="3078195"/>
            <a:ext cx="3960000" cy="287958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976D61D-B392-4135-9635-4D5972907B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844" y="3078195"/>
            <a:ext cx="3960000" cy="287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954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CBI from Electrostatic-separator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23</a:t>
            </a:fld>
            <a:endParaRPr lang="zh-CN" altLang="en-US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A131971D-BE75-45D8-BE72-4A31EC72A5F3}"/>
              </a:ext>
            </a:extLst>
          </p:cNvPr>
          <p:cNvSpPr txBox="1">
            <a:spLocks/>
          </p:cNvSpPr>
          <p:nvPr/>
        </p:nvSpPr>
        <p:spPr>
          <a:xfrm>
            <a:off x="519350" y="1052736"/>
            <a:ext cx="11553314" cy="5662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200" dirty="0"/>
              <a:t>The HOMs are quite related to the termination of the feedthroughs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200" dirty="0"/>
              <a:t>For the poor termination case, damping with absorbing materials is studied.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200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0134392-DF35-4ECB-ADAB-033D0EEF5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472" y="1863937"/>
            <a:ext cx="6408712" cy="1853095"/>
          </a:xfrm>
          <a:prstGeom prst="rect">
            <a:avLst/>
          </a:prstGeom>
        </p:spPr>
      </p:pic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D1BB4E02-84D7-4E72-9CF7-3A9EBDB9B5BD}"/>
              </a:ext>
            </a:extLst>
          </p:cNvPr>
          <p:cNvCxnSpPr>
            <a:cxnSpLocks/>
          </p:cNvCxnSpPr>
          <p:nvPr/>
        </p:nvCxnSpPr>
        <p:spPr>
          <a:xfrm flipV="1">
            <a:off x="1343472" y="2289353"/>
            <a:ext cx="936104" cy="2130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B3AC540E-5980-4F98-890D-747A75A3CBC2}"/>
              </a:ext>
            </a:extLst>
          </p:cNvPr>
          <p:cNvSpPr txBox="1"/>
          <p:nvPr/>
        </p:nvSpPr>
        <p:spPr>
          <a:xfrm>
            <a:off x="551384" y="2421152"/>
            <a:ext cx="1296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electrodes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008A442-297E-4D4D-9E89-61647B655F69}"/>
              </a:ext>
            </a:extLst>
          </p:cNvPr>
          <p:cNvSpPr txBox="1"/>
          <p:nvPr/>
        </p:nvSpPr>
        <p:spPr>
          <a:xfrm>
            <a:off x="2694695" y="3341145"/>
            <a:ext cx="1656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feedthroughs</a:t>
            </a:r>
            <a:endParaRPr lang="zh-CN" altLang="en-US" dirty="0"/>
          </a:p>
        </p:txBody>
      </p: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320A8D94-FC75-438F-B6DF-1859013DACCF}"/>
              </a:ext>
            </a:extLst>
          </p:cNvPr>
          <p:cNvCxnSpPr>
            <a:cxnSpLocks/>
          </p:cNvCxnSpPr>
          <p:nvPr/>
        </p:nvCxnSpPr>
        <p:spPr>
          <a:xfrm flipH="1" flipV="1">
            <a:off x="2495600" y="2564954"/>
            <a:ext cx="288032" cy="776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F42A8CA1-447E-43B3-94D2-1E25C520D855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4350879" y="3225459"/>
            <a:ext cx="1817129" cy="300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D3EAF96D-57C7-4BB3-82FD-9D716F3A5D79}"/>
              </a:ext>
            </a:extLst>
          </p:cNvPr>
          <p:cNvSpPr txBox="1"/>
          <p:nvPr/>
        </p:nvSpPr>
        <p:spPr>
          <a:xfrm>
            <a:off x="3215680" y="3064146"/>
            <a:ext cx="2160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Supporting rods</a:t>
            </a:r>
            <a:endParaRPr lang="zh-CN" altLang="en-US" dirty="0"/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544E7A86-D2A7-439B-838E-871EEB2F3B7C}"/>
              </a:ext>
            </a:extLst>
          </p:cNvPr>
          <p:cNvCxnSpPr>
            <a:cxnSpLocks/>
          </p:cNvCxnSpPr>
          <p:nvPr/>
        </p:nvCxnSpPr>
        <p:spPr>
          <a:xfrm flipH="1" flipV="1">
            <a:off x="3406806" y="2735747"/>
            <a:ext cx="384938" cy="383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244BD8CB-A498-40F3-9B62-7FC0B3AF1FC2}"/>
              </a:ext>
            </a:extLst>
          </p:cNvPr>
          <p:cNvCxnSpPr>
            <a:cxnSpLocks/>
          </p:cNvCxnSpPr>
          <p:nvPr/>
        </p:nvCxnSpPr>
        <p:spPr>
          <a:xfrm flipV="1">
            <a:off x="4392706" y="3034238"/>
            <a:ext cx="778296" cy="202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771110CC-7573-474D-AAA7-25C1592B7559}"/>
              </a:ext>
            </a:extLst>
          </p:cNvPr>
          <p:cNvSpPr txBox="1"/>
          <p:nvPr/>
        </p:nvSpPr>
        <p:spPr>
          <a:xfrm>
            <a:off x="4633144" y="2133114"/>
            <a:ext cx="2160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Absorber rings</a:t>
            </a:r>
            <a:endParaRPr lang="zh-CN" altLang="en-US" dirty="0"/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D3979A9B-046F-4B5A-8885-5372EA22AE44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3587126" y="2317780"/>
            <a:ext cx="1046018" cy="265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9B644932-503D-476A-BCD9-F55D1DB3B77A}"/>
              </a:ext>
            </a:extLst>
          </p:cNvPr>
          <p:cNvCxnSpPr>
            <a:cxnSpLocks/>
          </p:cNvCxnSpPr>
          <p:nvPr/>
        </p:nvCxnSpPr>
        <p:spPr>
          <a:xfrm>
            <a:off x="5204753" y="2395899"/>
            <a:ext cx="256967" cy="453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图片 36">
            <a:extLst>
              <a:ext uri="{FF2B5EF4-FFF2-40B4-BE49-F238E27FC236}">
                <a16:creationId xmlns:a16="http://schemas.microsoft.com/office/drawing/2014/main" id="{6A9E08C9-8A5F-4EA8-A68B-52BEC273AD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082" y="3723013"/>
            <a:ext cx="3713040" cy="270000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C2F8FF30-6E1C-4BE5-9A48-3C072C85D3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368" y="3739946"/>
            <a:ext cx="3713040" cy="2700000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7A1ACEE7-1F7A-48C4-B863-40C0C39CE1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32" y="3717032"/>
            <a:ext cx="3713040" cy="2700000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id="{92DA0B7F-188E-4179-AC83-4BA89EEC17BF}"/>
              </a:ext>
            </a:extLst>
          </p:cNvPr>
          <p:cNvSpPr txBox="1"/>
          <p:nvPr/>
        </p:nvSpPr>
        <p:spPr>
          <a:xfrm>
            <a:off x="7922561" y="2268857"/>
            <a:ext cx="41760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Primary studies show that the modes can be well damped by adding absorbers at the supporting rods. Further studies are underway.</a:t>
            </a:r>
            <a:endParaRPr lang="zh-CN" alt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400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EB4BF88A-47F6-4FFF-9FB0-35498209E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Summary and outlook</a:t>
            </a:r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F480A64E-8317-4AD8-9008-BD6CFDA7A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350" y="1052736"/>
            <a:ext cx="11063050" cy="5662412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200" dirty="0"/>
              <a:t>Impedances of the key vacuum components are evaluated, while some elements such as the </a:t>
            </a:r>
            <a:r>
              <a:rPr lang="en-US" altLang="zh-CN" sz="2200" dirty="0" err="1"/>
              <a:t>injection&amp;extraction</a:t>
            </a:r>
            <a:r>
              <a:rPr lang="en-US" altLang="zh-CN" sz="2200" dirty="0"/>
              <a:t> components are still missing. The impedance model will be continuously updated along with the development of the hardware designs.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200" dirty="0"/>
          </a:p>
        </p:txBody>
      </p:sp>
      <p:sp>
        <p:nvSpPr>
          <p:cNvPr id="10" name="灯片编号占位符 4">
            <a:extLst>
              <a:ext uri="{FF2B5EF4-FFF2-40B4-BE49-F238E27FC236}">
                <a16:creationId xmlns:a16="http://schemas.microsoft.com/office/drawing/2014/main" id="{ED385AB9-9C59-435C-BD4A-5C1CEEC3B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5E9139-A00B-4B2A-98A6-095DC08F134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>
            <a:extLst>
              <a:ext uri="{FF2B5EF4-FFF2-40B4-BE49-F238E27FC236}">
                <a16:creationId xmlns:a16="http://schemas.microsoft.com/office/drawing/2014/main" id="{EADA77A6-F420-478B-ABC9-3A75A4368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E91EA6D-1AEC-489D-86A8-728D5AF742A6}"/>
              </a:ext>
            </a:extLst>
          </p:cNvPr>
          <p:cNvSpPr txBox="1"/>
          <p:nvPr/>
        </p:nvSpPr>
        <p:spPr>
          <a:xfrm>
            <a:off x="850508" y="2256290"/>
            <a:ext cx="38884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>
                <a:sym typeface="Symbol" panose="05050102010706020507" pitchFamily="18" charset="2"/>
              </a:rPr>
              <a:t>Considering the elements been missing, an increment is expected in the transverse plane, while less influence in longitudinal. </a:t>
            </a:r>
            <a:endParaRPr lang="zh-CN" altLang="en-US" sz="2000" dirty="0"/>
          </a:p>
        </p:txBody>
      </p:sp>
      <p:sp>
        <p:nvSpPr>
          <p:cNvPr id="13" name="箭头: 下 12">
            <a:extLst>
              <a:ext uri="{FF2B5EF4-FFF2-40B4-BE49-F238E27FC236}">
                <a16:creationId xmlns:a16="http://schemas.microsoft.com/office/drawing/2014/main" id="{740ED9CB-EF5A-483D-A869-FCFA7933787E}"/>
              </a:ext>
            </a:extLst>
          </p:cNvPr>
          <p:cNvSpPr/>
          <p:nvPr/>
        </p:nvSpPr>
        <p:spPr>
          <a:xfrm>
            <a:off x="2639616" y="3775686"/>
            <a:ext cx="288032" cy="3284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箭头: 下 13">
            <a:extLst>
              <a:ext uri="{FF2B5EF4-FFF2-40B4-BE49-F238E27FC236}">
                <a16:creationId xmlns:a16="http://schemas.microsoft.com/office/drawing/2014/main" id="{1E149B18-ACF5-476F-B5CC-CC311C005F0D}"/>
              </a:ext>
            </a:extLst>
          </p:cNvPr>
          <p:cNvSpPr/>
          <p:nvPr/>
        </p:nvSpPr>
        <p:spPr>
          <a:xfrm rot="16200000">
            <a:off x="5137127" y="2856837"/>
            <a:ext cx="288032" cy="3284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B3E7240-F525-4256-9844-D93B2F8284BA}"/>
              </a:ext>
            </a:extLst>
          </p:cNvPr>
          <p:cNvSpPr txBox="1"/>
          <p:nvPr/>
        </p:nvSpPr>
        <p:spPr>
          <a:xfrm>
            <a:off x="993087" y="4129885"/>
            <a:ext cx="36173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ym typeface="Symbol" panose="05050102010706020507" pitchFamily="18" charset="2"/>
              </a:rPr>
              <a:t>TMCI restriction could be met</a:t>
            </a:r>
            <a:endParaRPr lang="zh-CN" altLang="en-US" sz="2000" dirty="0"/>
          </a:p>
        </p:txBody>
      </p:sp>
      <p:sp>
        <p:nvSpPr>
          <p:cNvPr id="16" name="箭头: 下 15">
            <a:extLst>
              <a:ext uri="{FF2B5EF4-FFF2-40B4-BE49-F238E27FC236}">
                <a16:creationId xmlns:a16="http://schemas.microsoft.com/office/drawing/2014/main" id="{41900002-78D3-4265-B9B7-6E5045E1F120}"/>
              </a:ext>
            </a:extLst>
          </p:cNvPr>
          <p:cNvSpPr/>
          <p:nvPr/>
        </p:nvSpPr>
        <p:spPr>
          <a:xfrm>
            <a:off x="2639616" y="4619685"/>
            <a:ext cx="288032" cy="3284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8C7C7D7-1046-4241-8756-37495BFAC4B8}"/>
              </a:ext>
            </a:extLst>
          </p:cNvPr>
          <p:cNvSpPr txBox="1"/>
          <p:nvPr/>
        </p:nvSpPr>
        <p:spPr>
          <a:xfrm>
            <a:off x="786698" y="5112036"/>
            <a:ext cx="449653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>
                <a:sym typeface="Symbol" panose="05050102010706020507" pitchFamily="18" charset="2"/>
              </a:rPr>
              <a:t>Well impedance control and mitigations with </a:t>
            </a:r>
            <a:r>
              <a:rPr lang="en-US" altLang="zh-CN" sz="2000" b="0" kern="1200" baseline="0" dirty="0">
                <a:solidFill>
                  <a:schemeClr val="tx1"/>
                </a:solidFill>
                <a:effectLst/>
                <a:latin typeface="+mj-lt"/>
                <a:ea typeface="微软雅黑"/>
                <a:cs typeface="Arial" panose="020B0604020202020204" pitchFamily="34" charset="0"/>
              </a:rPr>
              <a:t>bunch-by-bunch feedback &amp; positive </a:t>
            </a:r>
            <a:r>
              <a:rPr lang="en-US" altLang="zh-CN" sz="2000" b="0" kern="1200" baseline="0" dirty="0">
                <a:solidFill>
                  <a:schemeClr val="tx1"/>
                </a:solidFill>
                <a:effectLst/>
                <a:latin typeface="+mj-lt"/>
                <a:ea typeface="微软雅黑"/>
                <a:cs typeface="Arial" panose="020B0604020202020204" pitchFamily="34" charset="0"/>
                <a:sym typeface="Symbol" panose="05050102010706020507" pitchFamily="18" charset="2"/>
              </a:rPr>
              <a:t> </a:t>
            </a:r>
            <a:r>
              <a:rPr lang="en-US" altLang="zh-CN" sz="2000" dirty="0">
                <a:sym typeface="Symbol" panose="05050102010706020507" pitchFamily="18" charset="2"/>
              </a:rPr>
              <a:t>are needed.</a:t>
            </a:r>
            <a:endParaRPr lang="zh-CN" altLang="en-US" sz="2000" dirty="0">
              <a:latin typeface="+mj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FEC0030-7A19-48B8-A19E-D73507B0891A}"/>
              </a:ext>
            </a:extLst>
          </p:cNvPr>
          <p:cNvSpPr txBox="1"/>
          <p:nvPr/>
        </p:nvSpPr>
        <p:spPr>
          <a:xfrm>
            <a:off x="5640337" y="2786904"/>
            <a:ext cx="63200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ym typeface="Symbol" panose="05050102010706020507" pitchFamily="18" charset="2"/>
              </a:rPr>
              <a:t>Limited influence on the transverse resistive wall instability, which is dominated by the main vacuum chamber. </a:t>
            </a:r>
            <a:endParaRPr lang="zh-CN" altLang="en-US" sz="2000" dirty="0"/>
          </a:p>
        </p:txBody>
      </p:sp>
      <p:pic>
        <p:nvPicPr>
          <p:cNvPr id="19" name="Picture 2" descr="D:\New20180222\CEPC\20220927CEPC Workshop\Calculation\ResistiveWallImpedance\LowFrequencyZy\ReZyzoom2.png">
            <a:extLst>
              <a:ext uri="{FF2B5EF4-FFF2-40B4-BE49-F238E27FC236}">
                <a16:creationId xmlns:a16="http://schemas.microsoft.com/office/drawing/2014/main" id="{A91A76A3-59B4-4C04-8CAA-296BEA511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008" y="3906776"/>
            <a:ext cx="4001930" cy="247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52C4C20B-EF50-4D5B-AB33-D00C7DE35F7E}"/>
              </a:ext>
            </a:extLst>
          </p:cNvPr>
          <p:cNvSpPr/>
          <p:nvPr/>
        </p:nvSpPr>
        <p:spPr>
          <a:xfrm>
            <a:off x="7351377" y="3790628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=11616</a:t>
            </a:r>
            <a:endParaRPr lang="zh-CN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47B36744-2927-4C37-9D23-9EF707352704}"/>
              </a:ext>
            </a:extLst>
          </p:cNvPr>
          <p:cNvSpPr/>
          <p:nvPr/>
        </p:nvSpPr>
        <p:spPr>
          <a:xfrm>
            <a:off x="6546560" y="3645024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=11615</a:t>
            </a:r>
            <a:endParaRPr lang="zh-CN" altLang="en-US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D4F907F7-B62C-4EBB-BBE8-300EF39C4870}"/>
              </a:ext>
            </a:extLst>
          </p:cNvPr>
          <p:cNvSpPr/>
          <p:nvPr/>
        </p:nvSpPr>
        <p:spPr>
          <a:xfrm>
            <a:off x="8123884" y="3798913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=11617</a:t>
            </a:r>
            <a:endParaRPr lang="zh-CN" altLang="en-US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5771DE35-E31E-4B3D-9008-A11188F6D784}"/>
              </a:ext>
            </a:extLst>
          </p:cNvPr>
          <p:cNvSpPr/>
          <p:nvPr/>
        </p:nvSpPr>
        <p:spPr>
          <a:xfrm>
            <a:off x="8965821" y="3759204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=11618</a:t>
            </a:r>
            <a:endParaRPr lang="zh-CN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97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EB4BF88A-47F6-4FFF-9FB0-35498209E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Summary and outlook</a:t>
            </a:r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F480A64E-8317-4AD8-9008-BD6CFDA7A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350" y="1052736"/>
            <a:ext cx="11063050" cy="5662412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200" dirty="0"/>
              <a:t>Impedances of the key vacuum components are evaluated, while some elements such as the </a:t>
            </a:r>
            <a:r>
              <a:rPr lang="en-US" altLang="zh-CN" sz="2200" dirty="0" err="1"/>
              <a:t>injection&amp;extraction</a:t>
            </a:r>
            <a:r>
              <a:rPr lang="en-US" altLang="zh-CN" sz="2200" dirty="0"/>
              <a:t> components are still missing. The impedance model will be continuously updated along with the development of the hardware designs.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200" dirty="0"/>
              <a:t>Based on the current impedance model, the m</a:t>
            </a:r>
            <a:r>
              <a:rPr lang="en-US" altLang="zh-CN" sz="2200" dirty="0">
                <a:sym typeface="Symbol" panose="05050102010706020507" pitchFamily="18" charset="2"/>
              </a:rPr>
              <a:t>ain constraints from instabilities are focused on Z, some safety margin is reserved for Higgs.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200" dirty="0"/>
              <a:t>Single beam collective effects for Z energy are discussed in detail:</a:t>
            </a:r>
          </a:p>
        </p:txBody>
      </p:sp>
      <p:sp>
        <p:nvSpPr>
          <p:cNvPr id="10" name="灯片编号占位符 4">
            <a:extLst>
              <a:ext uri="{FF2B5EF4-FFF2-40B4-BE49-F238E27FC236}">
                <a16:creationId xmlns:a16="http://schemas.microsoft.com/office/drawing/2014/main" id="{ED385AB9-9C59-435C-BD4A-5C1CEEC3B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5E9139-A00B-4B2A-98A6-095DC08F134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>
            <a:extLst>
              <a:ext uri="{FF2B5EF4-FFF2-40B4-BE49-F238E27FC236}">
                <a16:creationId xmlns:a16="http://schemas.microsoft.com/office/drawing/2014/main" id="{EADA77A6-F420-478B-ABC9-3A75A4368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表格 11">
                <a:extLst>
                  <a:ext uri="{FF2B5EF4-FFF2-40B4-BE49-F238E27FC236}">
                    <a16:creationId xmlns:a16="http://schemas.microsoft.com/office/drawing/2014/main" id="{9D6FA484-ED2D-48B2-ADE1-575137B6432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3163505"/>
                  </p:ext>
                </p:extLst>
              </p:nvPr>
            </p:nvGraphicFramePr>
            <p:xfrm>
              <a:off x="1415480" y="3338536"/>
              <a:ext cx="9793088" cy="2970784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1602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632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929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800" baseline="0" dirty="0"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</a:rPr>
                            <a:t>Mechanism</a:t>
                          </a:r>
                          <a:endParaRPr lang="zh-CN" altLang="en-US" sz="1800" dirty="0">
                            <a:effectLst/>
                            <a:latin typeface="+mj-lt"/>
                            <a:ea typeface="+mj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800" dirty="0"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</a:rPr>
                            <a:t>Status and mitigation strategies</a:t>
                          </a:r>
                          <a:endParaRPr lang="zh-CN" altLang="en-US" sz="1800" dirty="0">
                            <a:effectLst/>
                            <a:latin typeface="+mj-lt"/>
                            <a:ea typeface="+mj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329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800" dirty="0"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</a:rPr>
                            <a:t>Microwave instability</a:t>
                          </a: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9pPr>
                        </a:lstStyle>
                        <a:p>
                          <a:pPr>
                            <a:spcBef>
                              <a:spcPts val="0"/>
                            </a:spcBef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j-ea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sz="1800" b="0" i="0" kern="1200" baseline="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libri"/>
                                      <a:ea typeface="微软雅黑"/>
                                      <a:cs typeface="Arial" panose="020B0604020202020204" pitchFamily="34" charset="0"/>
                                    </a:rPr>
                                    <m:t> </m:t>
                                  </m:r>
                                  <m:r>
                                    <a:rPr lang="en-US" altLang="zh-CN" sz="1800" b="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j-ea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altLang="zh-CN" sz="1800" b="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j-ea"/>
                                    </a:rPr>
                                    <m:t>𝑏</m:t>
                                  </m:r>
                                  <m:r>
                                    <a:rPr lang="en-US" altLang="zh-CN" sz="1800" b="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j-ea"/>
                                    </a:rPr>
                                    <m:t>,  </m:t>
                                  </m:r>
                                  <m:r>
                                    <a:rPr lang="en-US" altLang="zh-CN" sz="1800" b="0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j-ea"/>
                                    </a:rPr>
                                    <m:t>𝑡h</m:t>
                                  </m:r>
                                </m:sub>
                              </m:sSub>
                              <m:r>
                                <a:rPr lang="en-US" altLang="zh-CN" sz="1800" b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j-ea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altLang="zh-CN" sz="1800" b="0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</a:rPr>
                            <a:t> 0.5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0" kern="1200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微软雅黑"/>
                                  <a:cs typeface="+mn-cs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𝑏</m:t>
                                  </m:r>
                                  <m: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,  </m:t>
                                  </m:r>
                                  <m: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𝑑𝑒𝑠𝑖𝑔𝑛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Calibri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  bunch lengthening and beam energy spread increase of 150% and 40%, couple with TMCI</a:t>
                          </a:r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  <a:ea typeface="微软雅黑"/>
                              <a:cs typeface="Arial" panose="020B0604020202020204" pitchFamily="34" charset="0"/>
                            </a:rPr>
                            <a:t>.</a:t>
                          </a:r>
                          <a:endParaRPr lang="en-US" altLang="zh-CN" sz="1800" b="0" dirty="0">
                            <a:solidFill>
                              <a:schemeClr val="tx1"/>
                            </a:solidFill>
                            <a:effectLst/>
                            <a:latin typeface="+mj-lt"/>
                            <a:ea typeface="+mj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2329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800" dirty="0"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</a:rPr>
                            <a:t>TMCI</a:t>
                          </a:r>
                          <a:endParaRPr lang="zh-CN" altLang="en-US" sz="1800" dirty="0">
                            <a:effectLst/>
                            <a:latin typeface="+mj-lt"/>
                            <a:ea typeface="+mj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𝑏</m:t>
                                  </m:r>
                                  <m: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,  </m:t>
                                  </m:r>
                                  <m:r>
                                    <a:rPr lang="en-US" altLang="zh-CN" sz="1800" b="0" i="1" kern="1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𝑡h</m:t>
                                  </m:r>
                                </m:sub>
                              </m:sSub>
                              <m:r>
                                <a:rPr lang="en-US" altLang="zh-CN" sz="1800" b="0" kern="120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微软雅黑"/>
                                  <a:cs typeface="+mn-cs"/>
                                </a:rPr>
                                <m:t>≈</m:t>
                              </m:r>
                              <m:r>
                                <a:rPr lang="en-US" altLang="zh-CN" sz="1800" b="0" i="0" kern="1200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微软雅黑"/>
                                  <a:cs typeface="+mn-cs"/>
                                </a:rPr>
                                <m:t>1/4</m:t>
                              </m:r>
                              <m:r>
                                <a:rPr lang="en-US" altLang="zh-CN" sz="1800" b="0" i="0" kern="1200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微软雅黑"/>
                                  <a:cs typeface="+mn-cs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𝑏</m:t>
                                  </m:r>
                                  <m: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,  </m:t>
                                  </m:r>
                                  <m:r>
                                    <a:rPr lang="en-US" altLang="zh-CN" sz="1800" b="0" i="1" kern="1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微软雅黑"/>
                                      <a:cs typeface="+mn-cs"/>
                                    </a:rPr>
                                    <m:t>𝑑𝑒𝑠𝑖𝑔𝑛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 Restrict bunch current threshold</a:t>
                          </a:r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  <a:ea typeface="微软雅黑"/>
                              <a:cs typeface="Arial" panose="020B0604020202020204" pitchFamily="34" charset="0"/>
                            </a:rPr>
                            <a:t>, mitigation with bunch-by-bunch feedback and positive is foreseen.</a:t>
                          </a:r>
                          <a:endParaRPr lang="zh-CN" altLang="en-US" sz="1800" dirty="0">
                            <a:solidFill>
                              <a:schemeClr val="tx1"/>
                            </a:solidFill>
                            <a:effectLst/>
                            <a:latin typeface="+mj-lt"/>
                            <a:ea typeface="+mj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384236"/>
                      </a:ext>
                    </a:extLst>
                  </a:tr>
                  <a:tr h="52329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  <a:ea typeface="+mn-ea"/>
                              <a:cs typeface="Arial" panose="020B0604020202020204" pitchFamily="34" charset="0"/>
                            </a:rPr>
                            <a:t>Transverse</a:t>
                          </a:r>
                          <a:r>
                            <a:rPr lang="en-US" altLang="zh-CN" sz="180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  <a:ea typeface="+mn-ea"/>
                              <a:cs typeface="Arial" panose="020B0604020202020204" pitchFamily="34" charset="0"/>
                            </a:rPr>
                            <a:t> resistive wall instability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effectLst/>
                            <a:latin typeface="+mj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1200"/>
                            </a:spcBef>
                          </a:pPr>
                          <a:r>
                            <a:rPr lang="en-US" altLang="zh-CN" sz="1800" i="1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US" altLang="zh-CN" sz="1800" i="0" baseline="-25000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</a:t>
                          </a:r>
                          <a:r>
                            <a:rPr lang="en-US" altLang="zh-CN" sz="1800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 = 1.7ms &lt;&lt; SR damping </a:t>
                          </a:r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 Restrict total beam current threshold, robust bunch-by-bunch feedback is required</a:t>
                          </a:r>
                          <a:endParaRPr lang="en-US" altLang="zh-CN" sz="1800" b="0" kern="1200" baseline="0" dirty="0">
                            <a:solidFill>
                              <a:schemeClr val="tx1"/>
                            </a:solidFill>
                            <a:effectLst/>
                            <a:latin typeface="+mj-lt"/>
                            <a:ea typeface="微软雅黑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7175962"/>
                      </a:ext>
                    </a:extLst>
                  </a:tr>
                  <a:tr h="52329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</a:rPr>
                            <a:t>CBI from HOMs</a:t>
                          </a:r>
                          <a:endParaRPr lang="zh-CN" altLang="en-US" sz="1800" dirty="0">
                            <a:effectLst/>
                            <a:latin typeface="+mj-lt"/>
                            <a:ea typeface="+mj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i="1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US" altLang="zh-CN" sz="1800" i="0" kern="1200" baseline="-250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</a:t>
                          </a:r>
                          <a:r>
                            <a:rPr lang="en-US" altLang="zh-CN" sz="180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 = 0.5ms from ES (on resonance, poor cable termination) &lt;&lt; SR damping </a:t>
                          </a:r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 Restrict beam current  </a:t>
                          </a:r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</a:rPr>
                            <a:t> mitigations:</a:t>
                          </a:r>
                          <a:r>
                            <a:rPr lang="en-US" altLang="zh-CN" sz="1800" b="0" kern="1200" baseline="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</a:rPr>
                            <a:t>HOM damper, bunch-by-bunch feedback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39689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表格 11">
                <a:extLst>
                  <a:ext uri="{FF2B5EF4-FFF2-40B4-BE49-F238E27FC236}">
                    <a16:creationId xmlns:a16="http://schemas.microsoft.com/office/drawing/2014/main" id="{9D6FA484-ED2D-48B2-ADE1-575137B6432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3163505"/>
                  </p:ext>
                </p:extLst>
              </p:nvPr>
            </p:nvGraphicFramePr>
            <p:xfrm>
              <a:off x="1415480" y="3338536"/>
              <a:ext cx="9793088" cy="2970784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1602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632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800" baseline="0" dirty="0"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</a:rPr>
                            <a:t>Mechanism</a:t>
                          </a:r>
                          <a:endParaRPr lang="zh-CN" altLang="en-US" sz="1800" dirty="0">
                            <a:effectLst/>
                            <a:latin typeface="+mj-lt"/>
                            <a:ea typeface="+mj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  <a:ea typeface="微软雅黑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800" dirty="0"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</a:rPr>
                            <a:t>Status and mitigation strategies</a:t>
                          </a:r>
                          <a:endParaRPr lang="zh-CN" altLang="en-US" sz="1800" dirty="0">
                            <a:effectLst/>
                            <a:latin typeface="+mj-lt"/>
                            <a:ea typeface="+mj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6243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800" dirty="0"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</a:rPr>
                            <a:t>Microwave instability</a:t>
                          </a: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8332" t="-59633" r="-319" b="-3073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6243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  <a:ea typeface="微软雅黑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800" dirty="0"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</a:rPr>
                            <a:t>TMCI</a:t>
                          </a:r>
                          <a:endParaRPr lang="zh-CN" altLang="en-US" sz="1800" dirty="0">
                            <a:effectLst/>
                            <a:latin typeface="+mj-lt"/>
                            <a:ea typeface="+mj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8332" t="-159633" r="-319" b="-2073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38423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  <a:ea typeface="+mn-ea"/>
                              <a:cs typeface="Arial" panose="020B0604020202020204" pitchFamily="34" charset="0"/>
                            </a:rPr>
                            <a:t>Transverse</a:t>
                          </a:r>
                          <a:r>
                            <a:rPr lang="en-US" altLang="zh-CN" sz="180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  <a:ea typeface="+mn-ea"/>
                              <a:cs typeface="Arial" panose="020B0604020202020204" pitchFamily="34" charset="0"/>
                            </a:rPr>
                            <a:t> resistive wall instability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effectLst/>
                            <a:latin typeface="+mj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1200"/>
                            </a:spcBef>
                          </a:pPr>
                          <a:r>
                            <a:rPr lang="en-US" altLang="zh-CN" sz="1800" i="1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US" altLang="zh-CN" sz="1800" i="0" baseline="-25000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</a:t>
                          </a:r>
                          <a:r>
                            <a:rPr lang="en-US" altLang="zh-CN" sz="1800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 = 1.7ms &lt;&lt; SR damping </a:t>
                          </a:r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 Restrict total beam current threshold, robust bunch-by-bunch feedback is required</a:t>
                          </a:r>
                          <a:endParaRPr lang="en-US" altLang="zh-CN" sz="1800" b="0" kern="1200" baseline="0" dirty="0">
                            <a:solidFill>
                              <a:schemeClr val="tx1"/>
                            </a:solidFill>
                            <a:effectLst/>
                            <a:latin typeface="+mj-lt"/>
                            <a:ea typeface="微软雅黑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717596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effectLst/>
                              <a:latin typeface="+mj-lt"/>
                              <a:ea typeface="+mj-ea"/>
                              <a:cs typeface="Arial" panose="020B0604020202020204" pitchFamily="34" charset="0"/>
                            </a:rPr>
                            <a:t>CBI from HOMs</a:t>
                          </a:r>
                          <a:endParaRPr lang="zh-CN" altLang="en-US" sz="1800" dirty="0">
                            <a:effectLst/>
                            <a:latin typeface="+mj-lt"/>
                            <a:ea typeface="+mj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i="1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US" altLang="zh-CN" sz="1800" i="0" kern="1200" baseline="-250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</a:t>
                          </a:r>
                          <a:r>
                            <a:rPr lang="en-US" altLang="zh-CN" sz="180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 = 0.5ms from ES (on resonance, poor cable termination) &lt;&lt; SR damping </a:t>
                          </a:r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 Restrict beam current  </a:t>
                          </a:r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</a:rPr>
                            <a:t> mitigations:</a:t>
                          </a:r>
                          <a:r>
                            <a:rPr lang="en-US" altLang="zh-CN" sz="1800" b="0" kern="1200" baseline="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altLang="zh-CN" sz="1800" b="0" kern="1200" baseline="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微软雅黑"/>
                              <a:cs typeface="Arial" panose="020B0604020202020204" pitchFamily="34" charset="0"/>
                            </a:rPr>
                            <a:t>HOM damper, bunch-by-bunch feedback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BAD2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39689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823322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1B726ECF-98BF-4B7D-A221-1F62776F32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800" dirty="0"/>
              <a:t>Thank you for your attention!</a:t>
            </a:r>
            <a:endParaRPr lang="zh-CN" altLang="en-US" sz="4800" dirty="0"/>
          </a:p>
        </p:txBody>
      </p:sp>
      <p:sp>
        <p:nvSpPr>
          <p:cNvPr id="7" name="副标题 6">
            <a:extLst>
              <a:ext uri="{FF2B5EF4-FFF2-40B4-BE49-F238E27FC236}">
                <a16:creationId xmlns:a16="http://schemas.microsoft.com/office/drawing/2014/main" id="{2C443192-671A-41C3-A02A-71AE58C16F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A62AC68-0E3E-4121-813D-592C476AE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26</a:t>
            </a:fld>
            <a:endParaRPr lang="zh-CN" altLang="en-US"/>
          </a:p>
        </p:txBody>
      </p:sp>
      <p:sp>
        <p:nvSpPr>
          <p:cNvPr id="8" name="页脚占位符 3">
            <a:extLst>
              <a:ext uri="{FF2B5EF4-FFF2-40B4-BE49-F238E27FC236}">
                <a16:creationId xmlns:a16="http://schemas.microsoft.com/office/drawing/2014/main" id="{8915FE65-4A3E-4BD9-B38F-706A7D0C6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</p:spTree>
    <p:extLst>
      <p:ext uri="{BB962C8B-B14F-4D97-AF65-F5344CB8AC3E}">
        <p14:creationId xmlns:p14="http://schemas.microsoft.com/office/powerpoint/2010/main" val="340722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0670976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/>
              <a:t>Impedance modeling of the key vacuum components has been evolving.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/>
              <a:t>Resistive wall, collimators, RF cavities, flanges, BPMs, bellows, gate valves, pumping ports, masks, IP chambers, electrostatic-separators, feedback kickers, taper transitions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/>
              <a:t>Dominant impedance contributors are identified.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/>
              <a:t>However, the impedance contributions from the injection and extraction elements are missing.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/>
              <a:t>Some of the components, such as the collimators, electrostatic-separators, are still under optimization and development.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Impedance modeling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941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Resistive wall impedance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2CE48BDA-CF4D-4336-8F57-D7F387D277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2" y="4189348"/>
            <a:ext cx="2988826" cy="184722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9C856411-EF9D-48AD-9DA6-80E8BE0802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72" y="4136510"/>
            <a:ext cx="2988826" cy="184722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09EF648E-036F-4927-A4D5-DB4C00D88D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091" y="2423254"/>
            <a:ext cx="2988826" cy="184722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7983C75B-B3E0-42F4-8BF9-B0903BFDDA1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3976" y="2348880"/>
            <a:ext cx="2988826" cy="1847220"/>
          </a:xfrm>
          <a:prstGeom prst="rect">
            <a:avLst/>
          </a:prstGeom>
        </p:spPr>
      </p:pic>
      <p:sp>
        <p:nvSpPr>
          <p:cNvPr id="26" name="内容占位符 1">
            <a:extLst>
              <a:ext uri="{FF2B5EF4-FFF2-40B4-BE49-F238E27FC236}">
                <a16:creationId xmlns:a16="http://schemas.microsoft.com/office/drawing/2014/main" id="{F7C2B139-9D85-4611-9D7C-A8D38E40F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4840303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Resistive wall impedance is calculated considering different type of vacuum chambers</a:t>
            </a:r>
          </a:p>
          <a:p>
            <a:pPr lvl="1"/>
            <a:r>
              <a:rPr lang="en-US" altLang="zh-CN" sz="1600" dirty="0"/>
              <a:t>main vacuum chamber with NEG coating, IP chamber, collimators and stainless steel chamber (flanges, bellows, BPMs)) </a:t>
            </a:r>
            <a:r>
              <a:rPr lang="en-US" altLang="zh-CN" sz="1600" dirty="0">
                <a:sym typeface="Symbol" panose="05050102010706020507" pitchFamily="18" charset="2"/>
              </a:rPr>
              <a:t></a:t>
            </a:r>
            <a:r>
              <a:rPr lang="en-US" altLang="zh-CN" sz="1600" dirty="0"/>
              <a:t> The impedance contributed by the main vacuum chamber dominates both the longitudinal and transverse RW impedance (&gt;80%)</a:t>
            </a:r>
          </a:p>
          <a:p>
            <a:endParaRPr lang="zh-CN" altLang="en-US" sz="2000" dirty="0"/>
          </a:p>
        </p:txBody>
      </p:sp>
      <p:graphicFrame>
        <p:nvGraphicFramePr>
          <p:cNvPr id="29" name="表格 28">
            <a:extLst>
              <a:ext uri="{FF2B5EF4-FFF2-40B4-BE49-F238E27FC236}">
                <a16:creationId xmlns:a16="http://schemas.microsoft.com/office/drawing/2014/main" id="{96AD312B-339B-41E9-973D-7FCCEE669C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608086"/>
              </p:ext>
            </p:extLst>
          </p:nvPr>
        </p:nvGraphicFramePr>
        <p:xfrm>
          <a:off x="983432" y="2924944"/>
          <a:ext cx="4238027" cy="2190419"/>
        </p:xfrm>
        <a:graphic>
          <a:graphicData uri="http://schemas.openxmlformats.org/drawingml/2006/table">
            <a:tbl>
              <a:tblPr/>
              <a:tblGrid>
                <a:gridCol w="1294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52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16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70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29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Components 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Z</a:t>
                      </a:r>
                      <a:r>
                        <a:rPr kumimoji="0" lang="en-US" altLang="zh-CN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||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</a:t>
                      </a: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</a:t>
                      </a: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mΩ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loss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V/pC</a:t>
                      </a: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400" b="1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kV/</a:t>
                      </a: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/m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9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Main chamber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355.7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11.3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9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SS chamber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73.4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1.7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9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IP chamber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6.9E-3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9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Collimators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1.4E-2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9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RW Total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431.2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13.8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9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Ring Total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16.5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876.9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64.2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0" name="矩形 29">
            <a:extLst>
              <a:ext uri="{FF2B5EF4-FFF2-40B4-BE49-F238E27FC236}">
                <a16:creationId xmlns:a16="http://schemas.microsoft.com/office/drawing/2014/main" id="{3067AEE0-2131-4270-8269-12C78724C971}"/>
              </a:ext>
            </a:extLst>
          </p:cNvPr>
          <p:cNvSpPr/>
          <p:nvPr/>
        </p:nvSpPr>
        <p:spPr>
          <a:xfrm>
            <a:off x="6775759" y="2811458"/>
            <a:ext cx="5277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err="1"/>
              <a:t>ReZL</a:t>
            </a:r>
            <a:endParaRPr lang="zh-CN" altLang="en-US" sz="1400" dirty="0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12007632-C405-4AA5-924A-2C24C7CB03F0}"/>
              </a:ext>
            </a:extLst>
          </p:cNvPr>
          <p:cNvSpPr/>
          <p:nvPr/>
        </p:nvSpPr>
        <p:spPr>
          <a:xfrm>
            <a:off x="9894542" y="2687042"/>
            <a:ext cx="5309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err="1"/>
              <a:t>ImZL</a:t>
            </a:r>
            <a:endParaRPr lang="zh-CN" altLang="en-US" sz="1400" dirty="0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0F07E985-E06F-49CE-B6C8-A2323D1333F8}"/>
              </a:ext>
            </a:extLst>
          </p:cNvPr>
          <p:cNvSpPr/>
          <p:nvPr/>
        </p:nvSpPr>
        <p:spPr>
          <a:xfrm>
            <a:off x="6775759" y="4395634"/>
            <a:ext cx="5309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err="1"/>
              <a:t>ReZy</a:t>
            </a:r>
            <a:endParaRPr lang="zh-CN" altLang="en-US" sz="1400" dirty="0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01A13678-6046-4EA1-8E6B-5B72CAD2B9D3}"/>
              </a:ext>
            </a:extLst>
          </p:cNvPr>
          <p:cNvSpPr/>
          <p:nvPr/>
        </p:nvSpPr>
        <p:spPr>
          <a:xfrm>
            <a:off x="9727577" y="4505523"/>
            <a:ext cx="5340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err="1"/>
              <a:t>ImZy</a:t>
            </a:r>
            <a:endParaRPr lang="zh-CN" altLang="en-US" sz="1400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1B04A566-277D-4FA3-A3A4-0EC40E737DDD}"/>
              </a:ext>
            </a:extLst>
          </p:cNvPr>
          <p:cNvSpPr/>
          <p:nvPr/>
        </p:nvSpPr>
        <p:spPr>
          <a:xfrm>
            <a:off x="1065885" y="2530188"/>
            <a:ext cx="40301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Broadband effective impedance @</a:t>
            </a:r>
            <a:r>
              <a:rPr lang="en-US" altLang="zh-CN" sz="1600" dirty="0">
                <a:sym typeface="Symbol"/>
              </a:rPr>
              <a:t></a:t>
            </a:r>
            <a:r>
              <a:rPr lang="en-US" altLang="zh-CN" sz="1600" baseline="-25000" dirty="0">
                <a:sym typeface="Symbol"/>
              </a:rPr>
              <a:t>z</a:t>
            </a:r>
            <a:r>
              <a:rPr lang="en-US" altLang="zh-CN" sz="1600" dirty="0">
                <a:sym typeface="Symbol"/>
              </a:rPr>
              <a:t>=3mm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2C6B3FA6-B7AE-44A2-8A5C-4D66D00573F3}"/>
              </a:ext>
            </a:extLst>
          </p:cNvPr>
          <p:cNvSpPr/>
          <p:nvPr/>
        </p:nvSpPr>
        <p:spPr>
          <a:xfrm>
            <a:off x="401519" y="5279133"/>
            <a:ext cx="56155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/>
              <a:t>RW takes ~40% of the total ZL, ~50% of the total </a:t>
            </a:r>
            <a:r>
              <a:rPr lang="en-US" altLang="zh-CN" sz="1600" b="1" dirty="0" err="1"/>
              <a:t>k</a:t>
            </a:r>
            <a:r>
              <a:rPr lang="en-US" altLang="zh-CN" sz="1600" b="1" baseline="-25000" dirty="0" err="1"/>
              <a:t>loss</a:t>
            </a:r>
            <a:r>
              <a:rPr lang="en-US" altLang="zh-CN" sz="1600" b="1" dirty="0"/>
              <a:t>, ~20% of the total </a:t>
            </a:r>
            <a:r>
              <a:rPr lang="en-US" altLang="zh-CN" sz="1600" b="1" dirty="0" err="1"/>
              <a:t>ky</a:t>
            </a:r>
            <a:r>
              <a:rPr lang="en-US" altLang="zh-CN" sz="1600" b="1" dirty="0"/>
              <a:t> @</a:t>
            </a:r>
            <a:r>
              <a:rPr lang="en-US" altLang="zh-CN" sz="1600" b="1" dirty="0">
                <a:sym typeface="Symbol"/>
              </a:rPr>
              <a:t></a:t>
            </a:r>
            <a:r>
              <a:rPr lang="en-US" altLang="zh-CN" sz="1600" b="1" baseline="-25000" dirty="0">
                <a:sym typeface="Symbol"/>
              </a:rPr>
              <a:t>z</a:t>
            </a:r>
            <a:r>
              <a:rPr lang="en-US" altLang="zh-CN" sz="1600" b="1" dirty="0">
                <a:sym typeface="Symbol"/>
              </a:rPr>
              <a:t>=3mm</a:t>
            </a:r>
          </a:p>
          <a:p>
            <a:r>
              <a:rPr lang="en-US" altLang="zh-CN" sz="1600" b="1" dirty="0">
                <a:sym typeface="Symbol"/>
              </a:rPr>
              <a:t>Heat load deposition on the main vacuum chamber: ~15W/m </a:t>
            </a:r>
            <a:r>
              <a:rPr lang="en-US" altLang="zh-CN" sz="1600" b="1" dirty="0"/>
              <a:t>@</a:t>
            </a:r>
            <a:r>
              <a:rPr lang="en-US" altLang="zh-CN" sz="1600" b="1" dirty="0">
                <a:sym typeface="Symbol"/>
              </a:rPr>
              <a:t></a:t>
            </a:r>
            <a:r>
              <a:rPr lang="en-US" altLang="zh-CN" sz="1600" b="1" baseline="-25000" dirty="0">
                <a:sym typeface="Symbol"/>
              </a:rPr>
              <a:t>z</a:t>
            </a:r>
            <a:r>
              <a:rPr lang="en-US" altLang="zh-CN" sz="1600" b="1" dirty="0">
                <a:sym typeface="Symbol"/>
              </a:rPr>
              <a:t>=8.7mm (SR power=30MW/beam)</a:t>
            </a:r>
          </a:p>
        </p:txBody>
      </p:sp>
    </p:spTree>
    <p:extLst>
      <p:ext uri="{BB962C8B-B14F-4D97-AF65-F5344CB8AC3E}">
        <p14:creationId xmlns:p14="http://schemas.microsoft.com/office/powerpoint/2010/main" val="3565106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Preliminary design of the collimation system has 58 collimators for both background reduction in the detectors and machine protection from beam losses.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/>
          </a:p>
          <a:p>
            <a:endParaRPr lang="zh-CN" altLang="en-US" sz="20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Collimator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5</a:t>
            </a:fld>
            <a:endParaRPr lang="zh-CN" altLang="en-US"/>
          </a:p>
        </p:txBody>
      </p:sp>
      <p:pic>
        <p:nvPicPr>
          <p:cNvPr id="6" name="Picture 2" descr="D:\New20180222\CEPC\20210903 IARC报告准备\Impedance\8_Collimator\1mWake\Coll_Model.JPG">
            <a:extLst>
              <a:ext uri="{FF2B5EF4-FFF2-40B4-BE49-F238E27FC236}">
                <a16:creationId xmlns:a16="http://schemas.microsoft.com/office/drawing/2014/main" id="{D962FEFE-D5AE-4FE3-816D-A13B085EE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62" y="1858968"/>
            <a:ext cx="3331947" cy="203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FECD36F-154A-4D16-9C6A-80113D9E7D42}"/>
              </a:ext>
            </a:extLst>
          </p:cNvPr>
          <p:cNvSpPr txBox="1"/>
          <p:nvPr/>
        </p:nvSpPr>
        <p:spPr>
          <a:xfrm>
            <a:off x="627634" y="1858968"/>
            <a:ext cx="23270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Horizontal/Vertical: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D078A5B-B37D-43AA-9E07-D7AF77148431}"/>
              </a:ext>
            </a:extLst>
          </p:cNvPr>
          <p:cNvSpPr txBox="1"/>
          <p:nvPr/>
        </p:nvSpPr>
        <p:spPr>
          <a:xfrm>
            <a:off x="666712" y="3968163"/>
            <a:ext cx="333194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flattop=40mm</a:t>
            </a:r>
          </a:p>
          <a:p>
            <a:r>
              <a:rPr lang="en-US" altLang="zh-CN" dirty="0"/>
              <a:t>Half aperture=6~8mm</a:t>
            </a:r>
          </a:p>
          <a:p>
            <a:r>
              <a:rPr lang="en-US" altLang="zh-CN" dirty="0"/>
              <a:t>Taper angle=0.06</a:t>
            </a:r>
          </a:p>
          <a:p>
            <a:r>
              <a:rPr lang="en-US" altLang="zh-CN" dirty="0"/>
              <a:t>Sliding fingers for the RF shielding</a:t>
            </a:r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84A2490-4AA7-4736-8F31-C0AA6D7039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158" y="1720320"/>
            <a:ext cx="3888432" cy="282753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9758C99F-52C9-4699-AF9C-CFDCCC75E52D}"/>
              </a:ext>
            </a:extLst>
          </p:cNvPr>
          <p:cNvSpPr txBox="1"/>
          <p:nvPr/>
        </p:nvSpPr>
        <p:spPr>
          <a:xfrm>
            <a:off x="4104158" y="4911311"/>
            <a:ext cx="68503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Arial" panose="020B0604020202020204" pitchFamily="34" charset="0"/>
                <a:ea typeface="微软雅黑" pitchFamily="34" charset="-122"/>
              </a:rPr>
              <a:t>Dominant contribution to the transverse impedance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Arial" panose="020B0604020202020204" pitchFamily="34" charset="0"/>
                <a:ea typeface="微软雅黑" pitchFamily="34" charset="-122"/>
              </a:rPr>
              <a:t>Small contribution to the longitudinal impedance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50CC6132-07DE-4075-A84E-1C2790509F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8248" y="1946689"/>
            <a:ext cx="2788700" cy="1798278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9010EF53-26E7-441B-A692-4B4F476F1467}"/>
              </a:ext>
            </a:extLst>
          </p:cNvPr>
          <p:cNvSpPr txBox="1"/>
          <p:nvPr/>
        </p:nvSpPr>
        <p:spPr>
          <a:xfrm>
            <a:off x="8193343" y="3995664"/>
            <a:ext cx="34910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Transverse impedance occupation for different components</a:t>
            </a:r>
          </a:p>
        </p:txBody>
      </p:sp>
    </p:spTree>
    <p:extLst>
      <p:ext uri="{BB962C8B-B14F-4D97-AF65-F5344CB8AC3E}">
        <p14:creationId xmlns:p14="http://schemas.microsoft.com/office/powerpoint/2010/main" val="2740312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Push the optimization of the collimation system, the iterative version has total of 34 collimators</a:t>
            </a:r>
            <a:endParaRPr lang="en-US" altLang="zh-CN" sz="16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The transverse impedance contribution from the collimators is decreased by ~40%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The transverse impedance of the whole ring reduced by ~20%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Use nonlinear collimators as proposed in </a:t>
            </a:r>
            <a:r>
              <a:rPr lang="en-US" altLang="zh-CN" sz="2000" dirty="0" err="1"/>
              <a:t>SuperKEKB</a:t>
            </a:r>
            <a:r>
              <a:rPr lang="en-US" altLang="zh-CN" sz="2000" dirty="0"/>
              <a:t> is another candidate solution to further reduce the collimator impedance.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/>
          </a:p>
          <a:p>
            <a:endParaRPr lang="zh-CN" altLang="en-US" sz="20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Impedance reduction of the collimator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err="1"/>
              <a:t>eeFACT</a:t>
            </a:r>
            <a:r>
              <a:rPr lang="en-US" altLang="zh-CN" dirty="0"/>
              <a:t> 2025/3/3-7, Tsukuba, Japan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24CAEF22-DFAE-4EC7-ABF5-CF45C43C93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5" y="3034900"/>
            <a:ext cx="3888431" cy="282753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CFC392B9-8B58-417E-85AB-035AADBE9D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4" y="3049733"/>
            <a:ext cx="3888432" cy="2827539"/>
          </a:xfrm>
          <a:prstGeom prst="rect">
            <a:avLst/>
          </a:prstGeom>
        </p:spPr>
      </p:pic>
      <p:graphicFrame>
        <p:nvGraphicFramePr>
          <p:cNvPr id="16" name="表格 15">
            <a:extLst>
              <a:ext uri="{FF2B5EF4-FFF2-40B4-BE49-F238E27FC236}">
                <a16:creationId xmlns:a16="http://schemas.microsoft.com/office/drawing/2014/main" id="{05894178-9237-4875-9CDE-44701D66EE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266212"/>
              </p:ext>
            </p:extLst>
          </p:nvPr>
        </p:nvGraphicFramePr>
        <p:xfrm>
          <a:off x="8400256" y="3085213"/>
          <a:ext cx="2709196" cy="1097346"/>
        </p:xfrm>
        <a:graphic>
          <a:graphicData uri="http://schemas.openxmlformats.org/drawingml/2006/table">
            <a:tbl>
              <a:tblPr/>
              <a:tblGrid>
                <a:gridCol w="1667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9511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Impedance budget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51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6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y,coll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kV/</a:t>
                      </a:r>
                      <a:r>
                        <a:rPr kumimoji="0" lang="en-US" altLang="zh-CN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/m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34.5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995602"/>
                  </a:ext>
                </a:extLst>
              </a:tr>
              <a:tr h="33951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6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y,total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kV/</a:t>
                      </a:r>
                      <a:r>
                        <a:rPr kumimoji="0" lang="en-US" altLang="zh-CN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/m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64.2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AB9C28C7-BF46-4C6B-AFB1-6B3F5E07DE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918799"/>
              </p:ext>
            </p:extLst>
          </p:nvPr>
        </p:nvGraphicFramePr>
        <p:xfrm>
          <a:off x="8400256" y="4628929"/>
          <a:ext cx="2709196" cy="1097346"/>
        </p:xfrm>
        <a:graphic>
          <a:graphicData uri="http://schemas.openxmlformats.org/drawingml/2006/table">
            <a:tbl>
              <a:tblPr/>
              <a:tblGrid>
                <a:gridCol w="1667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9511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Impedance budget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51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6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y,coll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kV/</a:t>
                      </a:r>
                      <a:r>
                        <a:rPr kumimoji="0" lang="en-US" altLang="zh-CN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/m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21.1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395431"/>
                  </a:ext>
                </a:extLst>
              </a:tr>
              <a:tr h="33951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6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y,total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kV/</a:t>
                      </a:r>
                      <a:r>
                        <a:rPr kumimoji="0" lang="en-US" altLang="zh-CN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/m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50.8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121919" marR="121919" marT="60971" marB="6097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" name="箭头: 下 17">
            <a:extLst>
              <a:ext uri="{FF2B5EF4-FFF2-40B4-BE49-F238E27FC236}">
                <a16:creationId xmlns:a16="http://schemas.microsoft.com/office/drawing/2014/main" id="{66F153F4-5894-4CF2-B826-EE6D632E0A30}"/>
              </a:ext>
            </a:extLst>
          </p:cNvPr>
          <p:cNvSpPr/>
          <p:nvPr/>
        </p:nvSpPr>
        <p:spPr>
          <a:xfrm>
            <a:off x="9594277" y="4238860"/>
            <a:ext cx="225059" cy="350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EA11646-6D21-4CB0-97D6-26C57C708595}"/>
              </a:ext>
            </a:extLst>
          </p:cNvPr>
          <p:cNvSpPr txBox="1"/>
          <p:nvPr/>
        </p:nvSpPr>
        <p:spPr>
          <a:xfrm>
            <a:off x="2150967" y="3903594"/>
            <a:ext cx="19412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2000" dirty="0"/>
              <a:t>Previous design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EFA538C-FCF6-44B9-BB8E-42908282CA4F}"/>
              </a:ext>
            </a:extLst>
          </p:cNvPr>
          <p:cNvSpPr txBox="1"/>
          <p:nvPr/>
        </p:nvSpPr>
        <p:spPr>
          <a:xfrm>
            <a:off x="5591944" y="3903594"/>
            <a:ext cx="24482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2000" dirty="0"/>
              <a:t>Current design with reduced num. of </a:t>
            </a:r>
            <a:r>
              <a:rPr lang="en-US" altLang="zh-CN" sz="2000" dirty="0" err="1"/>
              <a:t>colls</a:t>
            </a:r>
            <a:endParaRPr lang="en-US" altLang="zh-CN" sz="2000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678341C6-C4C4-4BFE-8029-0168E2F8DB10}"/>
              </a:ext>
            </a:extLst>
          </p:cNvPr>
          <p:cNvSpPr txBox="1"/>
          <p:nvPr/>
        </p:nvSpPr>
        <p:spPr>
          <a:xfrm>
            <a:off x="623392" y="5981218"/>
            <a:ext cx="10945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ea typeface="微软雅黑" pitchFamily="34" charset="-122"/>
              </a:rPr>
              <a:t>The collimation system design is currently undergoing continuous development and refinement.</a:t>
            </a:r>
            <a:endParaRPr lang="zh-CN" altLang="en-US" sz="2000" dirty="0">
              <a:latin typeface="Arial" panose="020B0604020202020204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5312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2942CABE-7757-457F-9D7A-EA41E066C4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052737"/>
                <a:ext cx="11103024" cy="533365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US" altLang="zh-CN" sz="2000" dirty="0"/>
                  <a:t>Collimation design usually chose location with high </a:t>
                </a:r>
                <a:r>
                  <a:rPr lang="en-US" altLang="zh-CN" sz="2000" dirty="0">
                    <a:sym typeface="Symbol" panose="05050102010706020507" pitchFamily="18" charset="2"/>
                  </a:rPr>
                  <a:t> </a:t>
                </a:r>
                <a:r>
                  <a:rPr lang="en-US" altLang="zh-CN" sz="2000" dirty="0"/>
                  <a:t>to have large beam size and high collimation efficiency </a:t>
                </a:r>
                <a:r>
                  <a:rPr lang="en-US" altLang="zh-CN" sz="2000" dirty="0">
                    <a:sym typeface="Symbol" panose="05050102010706020507" pitchFamily="18" charset="2"/>
                  </a:rPr>
                  <a:t> Roughly, if we take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panose="02040503050406030204" pitchFamily="18" charset="0"/>
                      </a:rPr>
                      <m:t>perture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zh-CN" alt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𝛽𝜀</m:t>
                        </m:r>
                      </m:e>
                    </m:rad>
                  </m:oMath>
                </a14:m>
                <a:r>
                  <a:rPr lang="zh-CN" altLang="en-US" sz="1400" dirty="0"/>
                  <a:t> </a:t>
                </a:r>
                <a:r>
                  <a:rPr lang="en-US" altLang="zh-CN" sz="2000" dirty="0">
                    <a:sym typeface="Symbol" panose="05050102010706020507" pitchFamily="18" charset="2"/>
                  </a:rPr>
                  <a:t> Lower impedance &amp; high beta function weighting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endParaRPr lang="en-US" altLang="zh-CN" sz="2000" dirty="0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endParaRPr lang="en-US" altLang="zh-CN" sz="2000" dirty="0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endParaRPr lang="en-US" altLang="zh-CN" sz="2000" dirty="0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endParaRPr lang="en-US" altLang="zh-CN" sz="2000" dirty="0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endParaRPr lang="en-US" altLang="zh-CN" sz="2000" dirty="0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endParaRPr lang="en-US" altLang="zh-CN" sz="2000" dirty="0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endParaRPr lang="en-US" altLang="zh-CN" sz="2000" dirty="0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endParaRPr lang="en-US" altLang="zh-CN" sz="2000" dirty="0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US" altLang="zh-CN" sz="2000" dirty="0">
                    <a:sym typeface="Symbol" panose="05050102010706020507" pitchFamily="18" charset="2"/>
                  </a:rPr>
                  <a:t> </a:t>
                </a:r>
                <a:r>
                  <a:rPr lang="en-US" altLang="zh-CN" sz="2000" dirty="0"/>
                  <a:t>We have the </a:t>
                </a:r>
                <a:r>
                  <a:rPr lang="en-US" altLang="zh-CN" sz="2000" dirty="0" err="1"/>
                  <a:t>betatron</a:t>
                </a:r>
                <a:r>
                  <a:rPr lang="en-US" altLang="zh-CN" sz="2000" dirty="0"/>
                  <a:t> weighted kick factor </a:t>
                </a:r>
                <a:r>
                  <a:rPr lang="en-US" altLang="zh-CN" sz="2000" dirty="0" err="1"/>
                  <a:t>k</a:t>
                </a:r>
                <a:r>
                  <a:rPr lang="en-US" altLang="zh-CN" sz="2000" baseline="-25000" dirty="0" err="1"/>
                  <a:t>y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zh-CN" alt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 </m:t>
                    </m:r>
                  </m:oMath>
                </a14:m>
                <a:r>
                  <a:rPr lang="en-US" altLang="zh-CN" sz="2000" dirty="0"/>
                  <a:t>kV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zh-CN" alt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Aperture</m:t>
                    </m:r>
                  </m:oMath>
                </a14:m>
                <a:r>
                  <a:rPr lang="en-US" altLang="zh-CN" sz="2000" baseline="30000" dirty="0"/>
                  <a:t>-2.2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zh-CN" alt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altLang="zh-CN" sz="2000" baseline="30000" dirty="0"/>
                  <a:t>-0.1</a:t>
                </a:r>
                <a:endParaRPr lang="zh-CN" altLang="en-US" sz="2000" baseline="30000" dirty="0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US" altLang="zh-CN" sz="2000" dirty="0">
                    <a:sym typeface="Symbol" panose="05050102010706020507" pitchFamily="18" charset="2"/>
                  </a:rPr>
                  <a:t> Further impedance reduction by choosing proper  function may not easy.</a:t>
                </a:r>
                <a:endParaRPr lang="zh-CN" altLang="en-US" sz="2000" dirty="0"/>
              </a:p>
            </p:txBody>
          </p:sp>
        </mc:Choice>
        <mc:Fallback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2942CABE-7757-457F-9D7A-EA41E066C4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052737"/>
                <a:ext cx="11103024" cy="5333654"/>
              </a:xfrm>
              <a:blipFill>
                <a:blip r:embed="rId3"/>
                <a:stretch>
                  <a:fillRect l="-220" t="-6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Dependence of collimator impedance on beta function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/>
          </a:p>
        </p:txBody>
      </p:sp>
      <p:graphicFrame>
        <p:nvGraphicFramePr>
          <p:cNvPr id="13" name="表格 6">
            <a:extLst>
              <a:ext uri="{FF2B5EF4-FFF2-40B4-BE49-F238E27FC236}">
                <a16:creationId xmlns:a16="http://schemas.microsoft.com/office/drawing/2014/main" id="{F2249445-7DC6-4458-98E1-BE8B4E4B0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831978"/>
              </p:ext>
            </p:extLst>
          </p:nvPr>
        </p:nvGraphicFramePr>
        <p:xfrm>
          <a:off x="1055440" y="2564904"/>
          <a:ext cx="475252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577803319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17788153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5608410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Aperture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kV [V/</a:t>
                      </a:r>
                      <a:r>
                        <a:rPr lang="en-US" altLang="zh-CN" dirty="0" err="1"/>
                        <a:t>pC</a:t>
                      </a:r>
                      <a:r>
                        <a:rPr lang="en-US" altLang="zh-CN" dirty="0"/>
                        <a:t>/m]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kH</a:t>
                      </a:r>
                      <a:r>
                        <a:rPr lang="en-US" altLang="zh-CN" dirty="0"/>
                        <a:t> [V/</a:t>
                      </a:r>
                      <a:r>
                        <a:rPr lang="en-US" altLang="zh-CN" dirty="0" err="1"/>
                        <a:t>pC</a:t>
                      </a:r>
                      <a:r>
                        <a:rPr lang="en-US" altLang="zh-CN" dirty="0"/>
                        <a:t>/m]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075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2.2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290.5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43.7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64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136.2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21.6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4458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85.2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15.9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038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33.1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8.4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5263591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AD57F8A0-06BC-4BDE-B5CC-798E373F2207}"/>
              </a:ext>
            </a:extLst>
          </p:cNvPr>
          <p:cNvSpPr txBox="1"/>
          <p:nvPr/>
        </p:nvSpPr>
        <p:spPr>
          <a:xfrm>
            <a:off x="1039332" y="4595385"/>
            <a:ext cx="49126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 err="1"/>
              <a:t>kH</a:t>
            </a:r>
            <a:r>
              <a:rPr lang="en-US" altLang="zh-CN" sz="1600" dirty="0"/>
              <a:t> and kV are not weighted by beta function</a:t>
            </a:r>
          </a:p>
          <a:p>
            <a:r>
              <a:rPr lang="en-US" altLang="zh-CN" sz="1600" dirty="0"/>
              <a:t>kV: kick factor in the direction of jaws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FE29E11-18CA-47EB-B9DC-02EE180BFF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2348880"/>
            <a:ext cx="3725932" cy="270937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A9D014B2-9C3D-451C-978F-0F395FDCF620}"/>
              </a:ext>
            </a:extLst>
          </p:cNvPr>
          <p:cNvSpPr txBox="1"/>
          <p:nvPr/>
        </p:nvSpPr>
        <p:spPr>
          <a:xfrm>
            <a:off x="1015586" y="2178963"/>
            <a:ext cx="60971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Impedance without </a:t>
            </a:r>
            <a:r>
              <a:rPr lang="en-US" altLang="zh-CN" sz="1800" dirty="0">
                <a:sym typeface="Symbol" panose="05050102010706020507" pitchFamily="18" charset="2"/>
              </a:rPr>
              <a:t> </a:t>
            </a:r>
            <a:r>
              <a:rPr lang="en-US" altLang="zh-CN" dirty="0"/>
              <a:t>weighting: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3280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Electrostatic-separator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6DF7EE-1929-47D7-A7F1-6A4EEF88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eeFACT 2025/3/3-7, Tsukuba, Japan</a:t>
            </a:r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8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E09075B-3553-45D5-9A71-94D80D62F7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416" y="3071858"/>
            <a:ext cx="5237984" cy="158127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628F7EF1-C145-46CE-BC3E-815466988754}"/>
              </a:ext>
            </a:extLst>
          </p:cNvPr>
          <p:cNvSpPr txBox="1"/>
          <p:nvPr/>
        </p:nvSpPr>
        <p:spPr>
          <a:xfrm>
            <a:off x="6301434" y="5589241"/>
            <a:ext cx="609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Supporting parts and HV feedthroughs are included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Actual materials are considered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78058EA-2BB5-4983-A6C6-C3E592431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4416" y="4771230"/>
            <a:ext cx="5237984" cy="757622"/>
          </a:xfrm>
          <a:prstGeom prst="rect">
            <a:avLst/>
          </a:prstGeom>
        </p:spPr>
      </p:pic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F7932DCC-8936-43C7-8455-2619E8700554}"/>
              </a:ext>
            </a:extLst>
          </p:cNvPr>
          <p:cNvSpPr txBox="1">
            <a:spLocks/>
          </p:cNvSpPr>
          <p:nvPr/>
        </p:nvSpPr>
        <p:spPr>
          <a:xfrm>
            <a:off x="385664" y="1086423"/>
            <a:ext cx="11196735" cy="4840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Electrostatic separators have been used extensively in the days when the e- and e+ sharing the vacuum chamber, because their ability to generate opposite beam deflections depending on the charge of the beam.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They are essential components for the CEPC, enabling the two beams to share the RF cavities.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zh-CN" altLang="en-US" sz="200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F392A250-11DD-4274-96B4-7773BC04124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1426"/>
          <a:stretch/>
        </p:blipFill>
        <p:spPr>
          <a:xfrm>
            <a:off x="164299" y="2852935"/>
            <a:ext cx="6205362" cy="1853103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ADA5D54D-BC68-4183-8C67-F9E7B97F8488}"/>
              </a:ext>
            </a:extLst>
          </p:cNvPr>
          <p:cNvSpPr txBox="1"/>
          <p:nvPr/>
        </p:nvSpPr>
        <p:spPr>
          <a:xfrm>
            <a:off x="507375" y="5022059"/>
            <a:ext cx="56638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The shearing scheme utilize both electrostatic-separator and bending magnets to deflect beams in the RF regions.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1522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42CABE-7757-457F-9D7A-EA41E066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1103024" cy="4536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3827C4-E74C-4077-B368-954538E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Electrostatic-separator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D76160E-D0BD-43D3-8BF6-DEC257FB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F8BB07B7-D572-484A-BC2A-CFE7B8FA799A}"/>
              </a:ext>
            </a:extLst>
          </p:cNvPr>
          <p:cNvSpPr txBox="1">
            <a:spLocks/>
          </p:cNvSpPr>
          <p:nvPr/>
        </p:nvSpPr>
        <p:spPr>
          <a:xfrm>
            <a:off x="385664" y="1177165"/>
            <a:ext cx="11470975" cy="4840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Contributions to the broadband impedances are considerably low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Reach of HOMs </a:t>
            </a:r>
            <a:r>
              <a:rPr lang="en-US" altLang="zh-CN" sz="2000" dirty="0">
                <a:sym typeface="Symbol" panose="05050102010706020507" pitchFamily="18" charset="2"/>
              </a:rPr>
              <a:t></a:t>
            </a:r>
            <a:r>
              <a:rPr lang="en-US" altLang="zh-CN" sz="2000" dirty="0"/>
              <a:t> could induce CBI </a:t>
            </a:r>
            <a:r>
              <a:rPr lang="en-US" altLang="zh-CN" sz="2000" dirty="0">
                <a:sym typeface="Symbol" panose="05050102010706020507" pitchFamily="18" charset="2"/>
              </a:rPr>
              <a:t> Quite dependent on the termination of the feedthroughs, further investigation on the HOMs </a:t>
            </a:r>
            <a:r>
              <a:rPr lang="en-US" altLang="zh-CN" sz="2000" dirty="0"/>
              <a:t>and possible mitigations are needed.</a:t>
            </a:r>
            <a:endParaRPr lang="zh-CN" altLang="en-US" sz="20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zh-CN" altLang="en-US" sz="2000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1061D3CA-2155-492D-AEC2-A2851DA3D2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1047"/>
              </p:ext>
            </p:extLst>
          </p:nvPr>
        </p:nvGraphicFramePr>
        <p:xfrm>
          <a:off x="760776" y="4766387"/>
          <a:ext cx="5574125" cy="1828896"/>
        </p:xfrm>
        <a:graphic>
          <a:graphicData uri="http://schemas.openxmlformats.org/drawingml/2006/table">
            <a:tbl>
              <a:tblPr/>
              <a:tblGrid>
                <a:gridCol w="1604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7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7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5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 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Higgs-30MW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Z-30MW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with ZL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with ZL&amp;BB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with ZL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with ZL&amp;BB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Beam current [mA]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16.7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16.7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803.5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803.5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703452"/>
                  </a:ext>
                </a:extLst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Bunch length [mm]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3.0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8.7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kloss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 [V/</a:t>
                      </a:r>
                      <a:r>
                        <a:rPr kumimoji="0" lang="en-US" altLang="zh-CN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]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1.7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1.0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Ploss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 per beam [W]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590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486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18045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14436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54EEB534-31F6-4F44-BE29-B35ED0F02C15}"/>
              </a:ext>
            </a:extLst>
          </p:cNvPr>
          <p:cNvSpPr txBox="1"/>
          <p:nvPr/>
        </p:nvSpPr>
        <p:spPr>
          <a:xfrm>
            <a:off x="6682803" y="4804445"/>
            <a:ext cx="452628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High power loss deposition can induce</a:t>
            </a:r>
            <a:r>
              <a:rPr lang="zh-CN" altLang="en-US" dirty="0"/>
              <a:t>：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High voltage arcing/breakdown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Burning of energy absorbing resistors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Increased outgassing which would raise the electron background in the experiments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E661FE90-1811-4C76-9A72-5AFCDE1F25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0"/>
          <a:stretch/>
        </p:blipFill>
        <p:spPr>
          <a:xfrm>
            <a:off x="2392623" y="2200457"/>
            <a:ext cx="3386482" cy="209569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A655592-793E-4011-9DA8-ABB5204E3B3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5"/>
          <a:stretch/>
        </p:blipFill>
        <p:spPr>
          <a:xfrm>
            <a:off x="8207917" y="2194909"/>
            <a:ext cx="3491295" cy="209569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2E8D6CD6-4AC4-4B2C-96CF-6077C9C0F052}"/>
              </a:ext>
            </a:extLst>
          </p:cNvPr>
          <p:cNvSpPr txBox="1"/>
          <p:nvPr/>
        </p:nvSpPr>
        <p:spPr>
          <a:xfrm>
            <a:off x="613082" y="2912750"/>
            <a:ext cx="18769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Longitudinal impedance: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9E20867-D70C-40A5-A1CF-8F938C66686D}"/>
              </a:ext>
            </a:extLst>
          </p:cNvPr>
          <p:cNvSpPr txBox="1"/>
          <p:nvPr/>
        </p:nvSpPr>
        <p:spPr>
          <a:xfrm>
            <a:off x="6206847" y="2951744"/>
            <a:ext cx="19875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Vertical impedance: (shift=3mm)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172932D-2DDD-4DA4-9493-3DB727950E8D}"/>
              </a:ext>
            </a:extLst>
          </p:cNvPr>
          <p:cNvSpPr txBox="1"/>
          <p:nvPr/>
        </p:nvSpPr>
        <p:spPr>
          <a:xfrm>
            <a:off x="4727848" y="4290607"/>
            <a:ext cx="60971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(wake fields are not converged, with length of 5m)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EDF5206D-305A-43CD-882B-A09C16415626}"/>
              </a:ext>
            </a:extLst>
          </p:cNvPr>
          <p:cNvSpPr/>
          <p:nvPr/>
        </p:nvSpPr>
        <p:spPr>
          <a:xfrm>
            <a:off x="688768" y="6249382"/>
            <a:ext cx="5718529" cy="34590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内容占位符 1">
            <a:extLst>
              <a:ext uri="{FF2B5EF4-FFF2-40B4-BE49-F238E27FC236}">
                <a16:creationId xmlns:a16="http://schemas.microsoft.com/office/drawing/2014/main" id="{9EBBCC84-8B1F-4C42-BE40-2B8BCEDEB181}"/>
              </a:ext>
            </a:extLst>
          </p:cNvPr>
          <p:cNvSpPr txBox="1">
            <a:spLocks/>
          </p:cNvSpPr>
          <p:nvPr/>
        </p:nvSpPr>
        <p:spPr>
          <a:xfrm>
            <a:off x="469875" y="4294996"/>
            <a:ext cx="10972800" cy="4840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High beam power loss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altLang="zh-CN" sz="20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zh-CN" altLang="en-US" sz="2000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90A7A16-1269-43EC-9F88-90DF2E6965AF}"/>
              </a:ext>
            </a:extLst>
          </p:cNvPr>
          <p:cNvSpPr txBox="1"/>
          <p:nvPr/>
        </p:nvSpPr>
        <p:spPr>
          <a:xfrm>
            <a:off x="6625802" y="6239427"/>
            <a:ext cx="60971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ym typeface="Symbol" panose="05050102010706020507" pitchFamily="18" charset="2"/>
              </a:rPr>
              <a:t> </a:t>
            </a:r>
            <a:r>
              <a:rPr lang="en-US" altLang="zh-CN" dirty="0"/>
              <a:t>Water cooling is implemented in the design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5052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149550</TotalTime>
  <Words>2784</Words>
  <Application>Microsoft Office PowerPoint</Application>
  <PresentationFormat>宽屏</PresentationFormat>
  <Paragraphs>664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等线</vt:lpstr>
      <vt:lpstr>微软雅黑</vt:lpstr>
      <vt:lpstr>Arial</vt:lpstr>
      <vt:lpstr>Arial Black</vt:lpstr>
      <vt:lpstr>Calibri</vt:lpstr>
      <vt:lpstr>Cambria Math</vt:lpstr>
      <vt:lpstr>Symbol</vt:lpstr>
      <vt:lpstr>Times New Roman</vt:lpstr>
      <vt:lpstr>Wingdings</vt:lpstr>
      <vt:lpstr>Office 主题</vt:lpstr>
      <vt:lpstr>PowerPoint 演示文稿</vt:lpstr>
      <vt:lpstr>CEPC beam parameters (30MW)</vt:lpstr>
      <vt:lpstr>Impedance modeling</vt:lpstr>
      <vt:lpstr>Resistive wall impedance</vt:lpstr>
      <vt:lpstr>Collimator</vt:lpstr>
      <vt:lpstr>Impedance reduction of the collimator</vt:lpstr>
      <vt:lpstr>Dependence of collimator impedance on beta function</vt:lpstr>
      <vt:lpstr>Electrostatic-separator</vt:lpstr>
      <vt:lpstr>Electrostatic-separator</vt:lpstr>
      <vt:lpstr>Flanges</vt:lpstr>
      <vt:lpstr>Summary on impedance budget</vt:lpstr>
      <vt:lpstr>Summary on impedance budget</vt:lpstr>
      <vt:lpstr>Impedance evolution</vt:lpstr>
      <vt:lpstr>Rough estimations on the instability threshold</vt:lpstr>
      <vt:lpstr>Bunch lengthening and microwave instability</vt:lpstr>
      <vt:lpstr>Transverse mode coupling instability</vt:lpstr>
      <vt:lpstr>Bunch centroid oscillation for different bunch charges (Without ZL)</vt:lpstr>
      <vt:lpstr>Bunch centroid oscillation for different bunch charges (With ZL)</vt:lpstr>
      <vt:lpstr>Influence of the real and imaginary parts of the longitudinal impedance</vt:lpstr>
      <vt:lpstr>Resistive wall instabilities</vt:lpstr>
      <vt:lpstr>CBI from Electrostatic-separator</vt:lpstr>
      <vt:lpstr>CBI from Electrostatic-separator</vt:lpstr>
      <vt:lpstr>CBI from Electrostatic-separator</vt:lpstr>
      <vt:lpstr>Summary and outlook</vt:lpstr>
      <vt:lpstr>Summary and outlook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wangn@ihep.ac.cn</cp:lastModifiedBy>
  <cp:revision>3936</cp:revision>
  <cp:lastPrinted>2022-11-06T05:19:21Z</cp:lastPrinted>
  <dcterms:created xsi:type="dcterms:W3CDTF">2012-09-04T11:33:36Z</dcterms:created>
  <dcterms:modified xsi:type="dcterms:W3CDTF">2025-03-06T16:40:07Z</dcterms:modified>
</cp:coreProperties>
</file>