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60" r:id="rId4"/>
    <p:sldId id="280" r:id="rId5"/>
    <p:sldId id="291" r:id="rId6"/>
    <p:sldId id="292" r:id="rId7"/>
    <p:sldId id="281" r:id="rId8"/>
    <p:sldId id="263" r:id="rId9"/>
    <p:sldId id="261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9" r:id="rId20"/>
    <p:sldId id="272" r:id="rId21"/>
    <p:sldId id="276" r:id="rId22"/>
    <p:sldId id="277" r:id="rId23"/>
    <p:sldId id="275" r:id="rId24"/>
    <p:sldId id="259" r:id="rId25"/>
    <p:sldId id="283" r:id="rId26"/>
    <p:sldId id="285" r:id="rId27"/>
    <p:sldId id="284" r:id="rId28"/>
    <p:sldId id="290" r:id="rId29"/>
    <p:sldId id="293" r:id="rId30"/>
    <p:sldId id="286" r:id="rId31"/>
    <p:sldId id="289" r:id="rId32"/>
    <p:sldId id="288" r:id="rId33"/>
    <p:sldId id="287" r:id="rId34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FFFFFF"/>
    <a:srgbClr val="FFED87"/>
    <a:srgbClr val="FFC000"/>
    <a:srgbClr val="20837F"/>
    <a:srgbClr val="EEFEFF"/>
    <a:srgbClr val="D2FFFF"/>
    <a:srgbClr val="CEFAFA"/>
    <a:srgbClr val="A913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/>
    <p:restoredTop sz="94490"/>
  </p:normalViewPr>
  <p:slideViewPr>
    <p:cSldViewPr snapToGrid="0">
      <p:cViewPr varScale="1">
        <p:scale>
          <a:sx n="121" d="100"/>
          <a:sy n="121" d="100"/>
        </p:scale>
        <p:origin x="7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E85FF-44D1-C548-A03B-09E02BC8456E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33E28-1C67-DD4A-957A-D35C8372A8D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82955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93704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86087-31C4-C583-2FBF-DE7DF07D62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393FC5-E2FB-8C41-3211-4F595B8507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873A55-4508-7EF2-34F7-04E962A113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1F054C-D5D4-D9AF-BDF2-004D67858F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14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28846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67E3D-C1E0-5D43-4179-57A84499A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B224FE-87AF-D3F9-4B40-3ADE332BE2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8E6903-44A8-C2C1-17D1-11877290A1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3AFBB-5DBC-5675-13C7-700E8ED192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15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933379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A145DF-CBA0-A7E0-05CD-9A65D6885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CE884F-7F47-77FA-497E-C7130F17F2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D477A6-0EE5-170E-1EF7-56F654BD42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A6E3C-20EA-B098-A5D2-D7B8F4783C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16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16028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33B388-ECED-B530-9A3D-80BBD7F9F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E50A9C-7D4F-D0FB-09C8-BEAFE10EAF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AE0F5E-F15A-8B3B-5B77-9C19B77AB0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8E9C8-D4A1-3305-DF16-D6295A2857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17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223995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97F0C-F710-662C-4677-B33167A11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22349D-21F9-03F3-F298-173B84C31F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C9766F-1FDD-A6FA-8CF8-5C3F9179BB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85415C-03DC-A1C1-4EC6-DA89FD2C0E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18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804381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1AA90-0131-B87B-90A8-3A3FB830F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0379D4-4EFD-A617-632E-3B3DEAFC3E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9ADDDD-1038-17DE-F111-63B5A4808C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645B8D-8CE9-55E6-52F9-2ACE0088F3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19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565087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EA6D8-1581-43E6-2DE7-8683B6321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E79FD8-9D9A-0DB3-9448-1064297E9C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6B6D8A-CF07-EDF2-CC83-CA99A6C430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4DE3E-ECD5-5013-3AEF-149B9EE64D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20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906594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2B307-5AD7-B124-6584-6DD692C7B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7CD4E4-60E5-E3FA-EFCE-954751442E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C83B6D-4E1C-A357-00D8-8157D9AE57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2F7457-5019-0F8E-74D9-8F5AF045FA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21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732708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93D65-B451-CB6D-5CD3-9F85277FD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231997-6B42-FB97-4EE8-A354A87224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80261C-1A50-E360-0005-B90FBD1918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602FFE-AAF0-A904-4E7F-B0461AF580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22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319175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71639D-FDEE-5563-1DD3-1FC5B91FF7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A2B5A8-0D3E-0816-4DB4-9E9B3EF7A8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E1E327-4691-BCCB-A6F5-04689A1C44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F7732F-B0FE-063F-EF77-03B5228C25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23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76239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FR" dirty="0"/>
              <a:t>For PDF export only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972795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8D7BE-16F8-B9C7-51D1-012FF56DDF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1D95CC-E0CC-FCA8-EDE2-FFDAAA8D57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E0CB6F-E173-9FB6-E256-B0450BCD50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A85FD7-8DF8-7106-410F-FD26D45BCA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28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44952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68CDE-DDF6-0188-E6FB-E1CFBC936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B07F88-E8D4-F751-ADE7-5A8522138E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EDF9CE-C14C-8DFA-07C3-E92069FA38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B9FB7-BECB-DE40-90A0-41B16CEBF8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29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20549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43955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</a:t>
            </a:r>
            <a:r>
              <a:rPr lang="en-FR" dirty="0"/>
              <a:t>or pdf export only</a:t>
            </a:r>
          </a:p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942466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7776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A3F29A-EE6A-6DB7-8E9E-BE75EB111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AF9325-4AB8-FD51-57AD-4322ED44DC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27282E-B3A4-1CA8-2708-20CC5DC71B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DA6ED3-3D13-E987-1FF9-CE37E62D5A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10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01060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570A7-6585-0F8F-DC03-5F99784E53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1E258D-2D80-2299-EEA6-7C639588D6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A2D03B-66F7-0750-5F99-19A1ABC2DF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6D0DE-ECBD-75B0-9FE6-D506C567BC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11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3948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98A827-3584-B284-3D8F-C04629C8F5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F73589-65DF-9ADC-EAFE-717375B8EE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20DCEC-8A0E-3B72-F642-D087CF430E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55161-CA67-E619-7245-D6C0AC565D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12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48002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E06F7-99B3-7BC9-F524-641C3757C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7F0205-2F4F-DD80-4628-404F206314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EBCAD2-9423-9457-4110-E781973D5B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27952B-758B-0C91-A96E-36E1489A89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F33E28-1C67-DD4A-957A-D35C8372A8D7}" type="slidenum">
              <a:rPr lang="en-FR" smtClean="0"/>
              <a:t>13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63079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84E45-BCEB-71C6-FB9B-8B284C172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81D830-29B1-8D62-6258-594C7A730D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B4F72-EDF7-C9BF-6C91-66346494B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1D1B-34D9-E249-9D25-F947F161D0C8}" type="datetime1">
              <a:rPr lang="fr-FR" smtClean="0"/>
              <a:t>06/03/2025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8463C-4BA6-F8F0-6B0A-52A381B17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081DE-E25E-D579-0D41-C3E9583F2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214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CD0B1-3DAD-EA6C-2961-ACBAE0BAA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61D1C8-931A-C703-5EF9-90E7F0E16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BB8B4-639B-10ED-9517-2412343B3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250D7-80C5-4B42-B71B-4581DE906F6E}" type="datetime1">
              <a:rPr lang="fr-FR" smtClean="0"/>
              <a:t>06/03/2025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8E712-412D-095A-DDE4-E5162E71C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4AB3D-5314-5116-0A38-5F286B569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78479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4AB4FA-53B7-01F4-C5EC-DBE35B615C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14024-BE30-5C60-16E4-7BC09464F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4868A-FB50-0D89-4A51-917DA82E9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1BAA-F257-D041-889A-C27E3B683D9F}" type="datetime1">
              <a:rPr lang="fr-FR" smtClean="0"/>
              <a:t>06/03/2025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428AA-38D6-10AA-883F-0BCF83EE6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37143-DAD6-A67D-69CE-D33FCFDD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03430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4AD25-EAD7-F737-3989-741C000B0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BD0B8-BFCD-A549-5A34-FEE82A198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7E1E82-C8D3-B4F4-3171-BD2DE4B20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DFD3-FFA7-824C-88F1-18996C8746BF}" type="datetime1">
              <a:rPr lang="fr-FR" smtClean="0"/>
              <a:t>06/03/2025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01EBE-1A6A-0CAD-D7D1-0CE3F5136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EBA84-4777-05F9-4D82-3B5FC42BE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40680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11FFA-B022-8275-57F1-784DC77B4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DC3DDF-D3D2-1453-D7D9-BEC875C154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E2744-FB59-E77E-FB8C-DF060240A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5695-14E1-3844-957B-E31AD25C9E95}" type="datetime1">
              <a:rPr lang="fr-FR" smtClean="0"/>
              <a:t>06/03/2025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2B437-F69A-E436-CDB7-500A9228E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E5116-E18B-D0EF-2322-EE2793907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05791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973EE-7220-250D-0177-7EB27498C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14F03-686C-5878-11EE-90A9D20DBD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4BA593-9DF8-CBC2-8CAE-52E8D851C1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3F0DF1-86DB-00E6-E10E-8A2667BE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32CB-3B84-8F45-8E4E-E21BB2DC3AC9}" type="datetime1">
              <a:rPr lang="fr-FR" smtClean="0"/>
              <a:t>06/03/2025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181007-C9B8-3D3E-E939-FA0B5ACEA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00B6AB-AF35-93F5-ADAD-1C4AE8058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939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C7A74-B29B-4241-AD67-5ABEAE474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7742B-5D3D-1482-E10A-BFC9D3AB2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6DCBEB-FAA5-466F-EC14-8F84FB33B0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D6B185-F6E8-DD91-7622-327912566E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705EB6-12EE-23D8-2BF5-2F00AD406F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70BB6A-8C58-6C74-A54C-1FF77702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2D95-C998-1742-8702-C5F6E213C142}" type="datetime1">
              <a:rPr lang="fr-FR" smtClean="0"/>
              <a:t>06/03/2025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9615EA-BF96-A9F0-CE3B-9EE658F0D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643D2-080F-90EF-7128-3320EC3AF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514166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9A99D-874A-0225-FFB1-4F0459D2E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21D7C0-ED01-7DA6-3470-0731A3D9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873B-991A-B946-89A6-85B6EC22B030}" type="datetime1">
              <a:rPr lang="fr-FR" smtClean="0"/>
              <a:t>06/03/2025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32409D-46CB-E600-8934-A1D0C8A70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7227AB-01C7-A856-266F-6C8810D8D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403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A17D47-C57B-188B-715D-8D3BA4914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B91A-AED7-C143-B043-55F0721EDE7A}" type="datetime1">
              <a:rPr lang="fr-FR" smtClean="0"/>
              <a:t>06/03/2025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D90656-2A47-C708-0877-D8C99493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94FCF-E0AC-6E3E-15C0-E73676FD8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73475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99B50-3EA1-522C-F14C-A612A935B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1BCE6-20BD-F54C-3A1D-463007579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A39E38-0F8D-4A31-4C22-04424D5884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25697E-8093-2468-FED5-1AE90595D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EC3BB-25F6-0646-947D-B1E112B59DE0}" type="datetime1">
              <a:rPr lang="fr-FR" smtClean="0"/>
              <a:t>06/03/2025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900EB2-41E7-E0DA-8E51-2CFF60CE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DF40B-2E11-C9AB-2EA0-F070C14D8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88792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7F7A4-4D00-CA38-A1E5-3A620CB48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660CA-4003-2CCF-1257-0C3EC53C2F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ED99A-FA2D-C7A4-1AD3-9AB408D0EE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25ACB2-19B3-FDF3-228C-6585153A6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7E2D-FC50-D249-BD59-FD7D35AA1B94}" type="datetime1">
              <a:rPr lang="fr-FR" smtClean="0"/>
              <a:t>06/03/2025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C3A00C-5694-FC76-ACC8-F3D83CD0D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43F525-68C6-CFE2-A337-D9EE17160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84774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637F70-4830-3C15-6411-417357427D39}"/>
              </a:ext>
            </a:extLst>
          </p:cNvPr>
          <p:cNvSpPr/>
          <p:nvPr userDrawn="1"/>
        </p:nvSpPr>
        <p:spPr>
          <a:xfrm>
            <a:off x="0" y="-5576"/>
            <a:ext cx="12192000" cy="412595"/>
          </a:xfrm>
          <a:prstGeom prst="rect">
            <a:avLst/>
          </a:prstGeom>
          <a:solidFill>
            <a:srgbClr val="A913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121DD3-66C1-D95C-FBB3-251F533D4BAF}"/>
              </a:ext>
            </a:extLst>
          </p:cNvPr>
          <p:cNvSpPr/>
          <p:nvPr userDrawn="1"/>
        </p:nvSpPr>
        <p:spPr>
          <a:xfrm>
            <a:off x="0" y="6445405"/>
            <a:ext cx="12192000" cy="412595"/>
          </a:xfrm>
          <a:prstGeom prst="rect">
            <a:avLst/>
          </a:prstGeom>
          <a:solidFill>
            <a:srgbClr val="A913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B341DE-B25E-40C1-97BA-10E3EDBD9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90E03C-65D3-EC36-2056-ED6803CB1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D2F96-71D8-8A92-75FE-0E6ADD99FD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464" y="64691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7314D68-AC58-B44D-82C1-E828D4C0C510}" type="datetime1">
              <a:rPr lang="fr-FR" smtClean="0"/>
              <a:t>06/03/2025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83181-02F5-D6F8-7A9F-A001DCE5DE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6913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598F2-170C-B793-950C-35C6AE53A9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6913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1F4FB1B-150C-8D4D-94C5-E2886099BE8E}" type="slidenum">
              <a:rPr lang="en-FR" smtClean="0"/>
              <a:pPr/>
              <a:t>‹#›</a:t>
            </a:fld>
            <a:endParaRPr lang="en-FR"/>
          </a:p>
        </p:txBody>
      </p:sp>
      <p:pic>
        <p:nvPicPr>
          <p:cNvPr id="10" name="Picture 9" descr="A pink flowers on a purple background&#10;&#10;Description automatically generated">
            <a:extLst>
              <a:ext uri="{FF2B5EF4-FFF2-40B4-BE49-F238E27FC236}">
                <a16:creationId xmlns:a16="http://schemas.microsoft.com/office/drawing/2014/main" id="{0DC72A0D-DD2E-547E-3A79-CD09F39D15E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368668" y="34788"/>
            <a:ext cx="823332" cy="360208"/>
          </a:xfrm>
          <a:prstGeom prst="rect">
            <a:avLst/>
          </a:prstGeom>
        </p:spPr>
      </p:pic>
      <p:pic>
        <p:nvPicPr>
          <p:cNvPr id="11" name="Picture 10" descr="A pink flowers on a purple background&#10;&#10;Description automatically generated">
            <a:extLst>
              <a:ext uri="{FF2B5EF4-FFF2-40B4-BE49-F238E27FC236}">
                <a16:creationId xmlns:a16="http://schemas.microsoft.com/office/drawing/2014/main" id="{61EF3EF6-2FA1-25A1-A315-66CB0E25DCF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 flipH="1">
            <a:off x="0" y="46811"/>
            <a:ext cx="823332" cy="36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54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9.png"/><Relationship Id="rId5" Type="http://schemas.openxmlformats.org/officeDocument/2006/relationships/image" Target="../media/image5.png"/><Relationship Id="rId10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2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8.emf"/><Relationship Id="rId5" Type="http://schemas.openxmlformats.org/officeDocument/2006/relationships/image" Target="../media/image5.png"/><Relationship Id="rId10" Type="http://schemas.openxmlformats.org/officeDocument/2006/relationships/image" Target="../media/image26.emf"/><Relationship Id="rId4" Type="http://schemas.openxmlformats.org/officeDocument/2006/relationships/image" Target="../media/image4.png"/><Relationship Id="rId9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3.png"/><Relationship Id="rId5" Type="http://schemas.openxmlformats.org/officeDocument/2006/relationships/image" Target="../media/image3.png"/><Relationship Id="rId10" Type="http://schemas.openxmlformats.org/officeDocument/2006/relationships/image" Target="../media/image32.png"/><Relationship Id="rId4" Type="http://schemas.openxmlformats.org/officeDocument/2006/relationships/image" Target="../media/image29.emf"/><Relationship Id="rId9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3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31.emf"/><Relationship Id="rId5" Type="http://schemas.openxmlformats.org/officeDocument/2006/relationships/image" Target="../media/image5.png"/><Relationship Id="rId10" Type="http://schemas.openxmlformats.org/officeDocument/2006/relationships/image" Target="../media/image30.emf"/><Relationship Id="rId4" Type="http://schemas.openxmlformats.org/officeDocument/2006/relationships/image" Target="../media/image4.png"/><Relationship Id="rId9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3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31.emf"/><Relationship Id="rId5" Type="http://schemas.openxmlformats.org/officeDocument/2006/relationships/image" Target="../media/image4.png"/><Relationship Id="rId10" Type="http://schemas.openxmlformats.org/officeDocument/2006/relationships/image" Target="../media/image38.png"/><Relationship Id="rId4" Type="http://schemas.openxmlformats.org/officeDocument/2006/relationships/image" Target="../media/image3.png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13" Type="http://schemas.openxmlformats.org/officeDocument/2006/relationships/image" Target="../media/image35.emf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3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30.emf"/><Relationship Id="rId5" Type="http://schemas.openxmlformats.org/officeDocument/2006/relationships/image" Target="../media/image5.png"/><Relationship Id="rId10" Type="http://schemas.openxmlformats.org/officeDocument/2006/relationships/image" Target="../media/image28.emf"/><Relationship Id="rId4" Type="http://schemas.openxmlformats.org/officeDocument/2006/relationships/image" Target="../media/image4.png"/><Relationship Id="rId9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3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35.emf"/><Relationship Id="rId5" Type="http://schemas.openxmlformats.org/officeDocument/2006/relationships/image" Target="../media/image4.png"/><Relationship Id="rId10" Type="http://schemas.openxmlformats.org/officeDocument/2006/relationships/image" Target="../media/image41.png"/><Relationship Id="rId4" Type="http://schemas.openxmlformats.org/officeDocument/2006/relationships/image" Target="../media/image3.png"/><Relationship Id="rId9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36.png"/><Relationship Id="rId5" Type="http://schemas.openxmlformats.org/officeDocument/2006/relationships/image" Target="../media/image5.png"/><Relationship Id="rId10" Type="http://schemas.openxmlformats.org/officeDocument/2006/relationships/image" Target="../media/image17.png"/><Relationship Id="rId4" Type="http://schemas.openxmlformats.org/officeDocument/2006/relationships/image" Target="../media/image4.png"/><Relationship Id="rId9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39.png"/><Relationship Id="rId9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43.png"/><Relationship Id="rId9" Type="http://schemas.openxmlformats.org/officeDocument/2006/relationships/image" Target="../media/image7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gif"/><Relationship Id="rId3" Type="http://schemas.openxmlformats.org/officeDocument/2006/relationships/image" Target="../media/image4.png"/><Relationship Id="rId7" Type="http://schemas.openxmlformats.org/officeDocument/2006/relationships/image" Target="../media/image4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3/PhysRevLett.119.134801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indico.global/event/9305/contributions/90666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hyperlink" Target="https://doi.org/10.1103/PhysRevAccelBeams.25.011001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.png"/><Relationship Id="rId7" Type="http://schemas.openxmlformats.org/officeDocument/2006/relationships/image" Target="../media/image4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5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5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4.png"/><Relationship Id="rId7" Type="http://schemas.openxmlformats.org/officeDocument/2006/relationships/image" Target="../media/image5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.png"/><Relationship Id="rId7" Type="http://schemas.openxmlformats.org/officeDocument/2006/relationships/image" Target="../media/image5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image" Target="../media/image5.png"/><Relationship Id="rId39" Type="http://schemas.openxmlformats.org/officeDocument/2006/relationships/image" Target="../media/image68.png"/><Relationship Id="rId21" Type="http://schemas.openxmlformats.org/officeDocument/2006/relationships/tags" Target="../tags/tag21.xml"/><Relationship Id="rId34" Type="http://schemas.openxmlformats.org/officeDocument/2006/relationships/image" Target="../media/image63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4.png"/><Relationship Id="rId33" Type="http://schemas.openxmlformats.org/officeDocument/2006/relationships/image" Target="../media/image62.png"/><Relationship Id="rId38" Type="http://schemas.openxmlformats.org/officeDocument/2006/relationships/image" Target="../media/image67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image" Target="../media/image58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3.png"/><Relationship Id="rId32" Type="http://schemas.openxmlformats.org/officeDocument/2006/relationships/image" Target="../media/image61.png"/><Relationship Id="rId37" Type="http://schemas.openxmlformats.org/officeDocument/2006/relationships/image" Target="../media/image66.png"/><Relationship Id="rId40" Type="http://schemas.openxmlformats.org/officeDocument/2006/relationships/image" Target="../media/image69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slideLayout" Target="../slideLayouts/slideLayout1.xml"/><Relationship Id="rId28" Type="http://schemas.openxmlformats.org/officeDocument/2006/relationships/image" Target="../media/image7.jpg"/><Relationship Id="rId36" Type="http://schemas.openxmlformats.org/officeDocument/2006/relationships/image" Target="../media/image65.pn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image" Target="../media/image60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image" Target="../media/image6.png"/><Relationship Id="rId30" Type="http://schemas.openxmlformats.org/officeDocument/2006/relationships/image" Target="../media/image59.png"/><Relationship Id="rId35" Type="http://schemas.openxmlformats.org/officeDocument/2006/relationships/image" Target="../media/image64.png"/><Relationship Id="rId8" Type="http://schemas.openxmlformats.org/officeDocument/2006/relationships/tags" Target="../tags/tag8.xml"/><Relationship Id="rId3" Type="http://schemas.openxmlformats.org/officeDocument/2006/relationships/tags" Target="../tags/tag3.xml"/></Relationships>
</file>

<file path=ppt/slides/_rels/slide33.xml.rels><?xml version="1.0" encoding="UTF-8" standalone="yes"?>
<Relationships xmlns="http://schemas.openxmlformats.org/package/2006/relationships"><Relationship Id="rId13" Type="http://schemas.openxmlformats.org/officeDocument/2006/relationships/tags" Target="../tags/tag35.xml"/><Relationship Id="rId18" Type="http://schemas.openxmlformats.org/officeDocument/2006/relationships/tags" Target="../tags/tag40.xml"/><Relationship Id="rId26" Type="http://schemas.openxmlformats.org/officeDocument/2006/relationships/image" Target="../media/image6.png"/><Relationship Id="rId21" Type="http://schemas.openxmlformats.org/officeDocument/2006/relationships/tags" Target="../tags/tag43.xml"/><Relationship Id="rId34" Type="http://schemas.openxmlformats.org/officeDocument/2006/relationships/image" Target="../media/image65.png"/><Relationship Id="rId7" Type="http://schemas.openxmlformats.org/officeDocument/2006/relationships/tags" Target="../tags/tag29.xml"/><Relationship Id="rId12" Type="http://schemas.openxmlformats.org/officeDocument/2006/relationships/tags" Target="../tags/tag34.xml"/><Relationship Id="rId17" Type="http://schemas.openxmlformats.org/officeDocument/2006/relationships/tags" Target="../tags/tag39.xml"/><Relationship Id="rId25" Type="http://schemas.openxmlformats.org/officeDocument/2006/relationships/image" Target="../media/image5.png"/><Relationship Id="rId33" Type="http://schemas.openxmlformats.org/officeDocument/2006/relationships/image" Target="../media/image64.png"/><Relationship Id="rId38" Type="http://schemas.openxmlformats.org/officeDocument/2006/relationships/image" Target="../media/image69.png"/><Relationship Id="rId2" Type="http://schemas.openxmlformats.org/officeDocument/2006/relationships/tags" Target="../tags/tag24.xml"/><Relationship Id="rId16" Type="http://schemas.openxmlformats.org/officeDocument/2006/relationships/tags" Target="../tags/tag38.xml"/><Relationship Id="rId20" Type="http://schemas.openxmlformats.org/officeDocument/2006/relationships/tags" Target="../tags/tag42.xml"/><Relationship Id="rId29" Type="http://schemas.openxmlformats.org/officeDocument/2006/relationships/image" Target="../media/image70.png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tags" Target="../tags/tag33.xml"/><Relationship Id="rId24" Type="http://schemas.openxmlformats.org/officeDocument/2006/relationships/image" Target="../media/image4.png"/><Relationship Id="rId32" Type="http://schemas.openxmlformats.org/officeDocument/2006/relationships/image" Target="../media/image63.png"/><Relationship Id="rId37" Type="http://schemas.openxmlformats.org/officeDocument/2006/relationships/image" Target="../media/image72.png"/><Relationship Id="rId5" Type="http://schemas.openxmlformats.org/officeDocument/2006/relationships/tags" Target="../tags/tag27.xml"/><Relationship Id="rId15" Type="http://schemas.openxmlformats.org/officeDocument/2006/relationships/tags" Target="../tags/tag37.xml"/><Relationship Id="rId23" Type="http://schemas.openxmlformats.org/officeDocument/2006/relationships/image" Target="../media/image3.png"/><Relationship Id="rId28" Type="http://schemas.openxmlformats.org/officeDocument/2006/relationships/image" Target="../media/image58.png"/><Relationship Id="rId36" Type="http://schemas.openxmlformats.org/officeDocument/2006/relationships/image" Target="../media/image67.png"/><Relationship Id="rId10" Type="http://schemas.openxmlformats.org/officeDocument/2006/relationships/tags" Target="../tags/tag32.xml"/><Relationship Id="rId19" Type="http://schemas.openxmlformats.org/officeDocument/2006/relationships/tags" Target="../tags/tag41.xml"/><Relationship Id="rId31" Type="http://schemas.openxmlformats.org/officeDocument/2006/relationships/image" Target="../media/image62.png"/><Relationship Id="rId4" Type="http://schemas.openxmlformats.org/officeDocument/2006/relationships/tags" Target="../tags/tag26.xml"/><Relationship Id="rId9" Type="http://schemas.openxmlformats.org/officeDocument/2006/relationships/tags" Target="../tags/tag31.xml"/><Relationship Id="rId14" Type="http://schemas.openxmlformats.org/officeDocument/2006/relationships/tags" Target="../tags/tag36.xml"/><Relationship Id="rId22" Type="http://schemas.openxmlformats.org/officeDocument/2006/relationships/slideLayout" Target="../slideLayouts/slideLayout1.xml"/><Relationship Id="rId27" Type="http://schemas.openxmlformats.org/officeDocument/2006/relationships/image" Target="../media/image7.jpg"/><Relationship Id="rId30" Type="http://schemas.openxmlformats.org/officeDocument/2006/relationships/image" Target="../media/image61.png"/><Relationship Id="rId35" Type="http://schemas.openxmlformats.org/officeDocument/2006/relationships/image" Target="../media/image71.png"/><Relationship Id="rId8" Type="http://schemas.openxmlformats.org/officeDocument/2006/relationships/tags" Target="../tags/tag30.xml"/><Relationship Id="rId3" Type="http://schemas.openxmlformats.org/officeDocument/2006/relationships/tags" Target="../tags/tag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image" Target="../media/image15.emf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3.emf"/><Relationship Id="rId5" Type="http://schemas.openxmlformats.org/officeDocument/2006/relationships/image" Target="../media/image5.png"/><Relationship Id="rId15" Type="http://schemas.openxmlformats.org/officeDocument/2006/relationships/image" Target="../media/image17.png"/><Relationship Id="rId10" Type="http://schemas.openxmlformats.org/officeDocument/2006/relationships/image" Target="../media/image12.emf"/><Relationship Id="rId4" Type="http://schemas.openxmlformats.org/officeDocument/2006/relationships/image" Target="../media/image4.png"/><Relationship Id="rId9" Type="http://schemas.openxmlformats.org/officeDocument/2006/relationships/image" Target="../media/image11.emf"/><Relationship Id="rId1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image" Target="../media/image15.emf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3.emf"/><Relationship Id="rId5" Type="http://schemas.openxmlformats.org/officeDocument/2006/relationships/image" Target="../media/image5.png"/><Relationship Id="rId15" Type="http://schemas.openxmlformats.org/officeDocument/2006/relationships/image" Target="../media/image17.png"/><Relationship Id="rId10" Type="http://schemas.openxmlformats.org/officeDocument/2006/relationships/image" Target="../media/image12.emf"/><Relationship Id="rId4" Type="http://schemas.openxmlformats.org/officeDocument/2006/relationships/image" Target="../media/image4.png"/><Relationship Id="rId9" Type="http://schemas.openxmlformats.org/officeDocument/2006/relationships/image" Target="../media/image11.emf"/><Relationship Id="rId1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10" Type="http://schemas.openxmlformats.org/officeDocument/2006/relationships/image" Target="../media/image22.png"/><Relationship Id="rId4" Type="http://schemas.openxmlformats.org/officeDocument/2006/relationships/image" Target="../media/image5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6.emf"/><Relationship Id="rId5" Type="http://schemas.openxmlformats.org/officeDocument/2006/relationships/image" Target="../media/image5.png"/><Relationship Id="rId10" Type="http://schemas.openxmlformats.org/officeDocument/2006/relationships/image" Target="../media/image25.emf"/><Relationship Id="rId4" Type="http://schemas.openxmlformats.org/officeDocument/2006/relationships/image" Target="../media/image4.png"/><Relationship Id="rId9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467A09A-D91C-CC76-FB19-4F2A5BDB259A}"/>
              </a:ext>
            </a:extLst>
          </p:cNvPr>
          <p:cNvSpPr/>
          <p:nvPr/>
        </p:nvSpPr>
        <p:spPr>
          <a:xfrm>
            <a:off x="0" y="1"/>
            <a:ext cx="12192000" cy="3669786"/>
          </a:xfrm>
          <a:prstGeom prst="rect">
            <a:avLst/>
          </a:prstGeom>
          <a:solidFill>
            <a:srgbClr val="A913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6CCB03A-B5F4-2585-FE5D-1A41189473DF}"/>
              </a:ext>
            </a:extLst>
          </p:cNvPr>
          <p:cNvGrpSpPr/>
          <p:nvPr/>
        </p:nvGrpSpPr>
        <p:grpSpPr>
          <a:xfrm>
            <a:off x="9648702" y="31467"/>
            <a:ext cx="2601875" cy="1001065"/>
            <a:chOff x="2991403" y="1930015"/>
            <a:chExt cx="4662004" cy="1793695"/>
          </a:xfrm>
        </p:grpSpPr>
        <p:pic>
          <p:nvPicPr>
            <p:cNvPr id="9" name="Picture 8" descr="A purple sign with white letters&#10;&#10;Description automatically generated">
              <a:extLst>
                <a:ext uri="{FF2B5EF4-FFF2-40B4-BE49-F238E27FC236}">
                  <a16:creationId xmlns:a16="http://schemas.microsoft.com/office/drawing/2014/main" id="{5868D195-ECD4-4620-BCA1-DC9F70FB80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1403" y="1930015"/>
              <a:ext cx="4486635" cy="1620174"/>
            </a:xfrm>
            <a:prstGeom prst="rect">
              <a:avLst/>
            </a:prstGeom>
          </p:spPr>
        </p:pic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36D9F923-A59A-B2B5-F873-361C2828A8DA}"/>
                </a:ext>
              </a:extLst>
            </p:cNvPr>
            <p:cNvSpPr/>
            <p:nvPr/>
          </p:nvSpPr>
          <p:spPr>
            <a:xfrm>
              <a:off x="4099759" y="2681666"/>
              <a:ext cx="1255963" cy="1042044"/>
            </a:xfrm>
            <a:custGeom>
              <a:avLst/>
              <a:gdLst>
                <a:gd name="connsiteX0" fmla="*/ 465978 w 1255963"/>
                <a:gd name="connsiteY0" fmla="*/ 393474 h 1042044"/>
                <a:gd name="connsiteX1" fmla="*/ 447189 w 1255963"/>
                <a:gd name="connsiteY1" fmla="*/ 161742 h 1042044"/>
                <a:gd name="connsiteX2" fmla="*/ 278088 w 1255963"/>
                <a:gd name="connsiteY2" fmla="*/ 280739 h 1042044"/>
                <a:gd name="connsiteX3" fmla="*/ 52619 w 1255963"/>
                <a:gd name="connsiteY3" fmla="*/ 474893 h 1042044"/>
                <a:gd name="connsiteX4" fmla="*/ 46356 w 1255963"/>
                <a:gd name="connsiteY4" fmla="*/ 950882 h 1042044"/>
                <a:gd name="connsiteX5" fmla="*/ 572449 w 1255963"/>
                <a:gd name="connsiteY5" fmla="*/ 1019775 h 1042044"/>
                <a:gd name="connsiteX6" fmla="*/ 415874 w 1255963"/>
                <a:gd name="connsiteY6" fmla="*/ 681572 h 1042044"/>
                <a:gd name="connsiteX7" fmla="*/ 453452 w 1255963"/>
                <a:gd name="connsiteY7" fmla="*/ 524997 h 1042044"/>
                <a:gd name="connsiteX8" fmla="*/ 647605 w 1255963"/>
                <a:gd name="connsiteY8" fmla="*/ 431052 h 1042044"/>
                <a:gd name="connsiteX9" fmla="*/ 1142383 w 1255963"/>
                <a:gd name="connsiteY9" fmla="*/ 418526 h 1042044"/>
                <a:gd name="connsiteX10" fmla="*/ 1230066 w 1255963"/>
                <a:gd name="connsiteY10" fmla="*/ 330844 h 1042044"/>
                <a:gd name="connsiteX11" fmla="*/ 1086016 w 1255963"/>
                <a:gd name="connsiteY11" fmla="*/ 249424 h 1042044"/>
                <a:gd name="connsiteX12" fmla="*/ 1255118 w 1255963"/>
                <a:gd name="connsiteY12" fmla="*/ 42745 h 1042044"/>
                <a:gd name="connsiteX13" fmla="*/ 998334 w 1255963"/>
                <a:gd name="connsiteY13" fmla="*/ 5167 h 1042044"/>
                <a:gd name="connsiteX14" fmla="*/ 841759 w 1255963"/>
                <a:gd name="connsiteY14" fmla="*/ 117901 h 1042044"/>
                <a:gd name="connsiteX15" fmla="*/ 766603 w 1255963"/>
                <a:gd name="connsiteY15" fmla="*/ 111638 h 1042044"/>
                <a:gd name="connsiteX16" fmla="*/ 685183 w 1255963"/>
                <a:gd name="connsiteY16" fmla="*/ 149216 h 1042044"/>
                <a:gd name="connsiteX17" fmla="*/ 678920 w 1255963"/>
                <a:gd name="connsiteY17" fmla="*/ 293266 h 1042044"/>
                <a:gd name="connsiteX18" fmla="*/ 465978 w 1255963"/>
                <a:gd name="connsiteY18" fmla="*/ 393474 h 1042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55963" h="1042044">
                  <a:moveTo>
                    <a:pt x="465978" y="393474"/>
                  </a:moveTo>
                  <a:cubicBezTo>
                    <a:pt x="427356" y="371553"/>
                    <a:pt x="478504" y="180531"/>
                    <a:pt x="447189" y="161742"/>
                  </a:cubicBezTo>
                  <a:cubicBezTo>
                    <a:pt x="415874" y="142953"/>
                    <a:pt x="343850" y="228547"/>
                    <a:pt x="278088" y="280739"/>
                  </a:cubicBezTo>
                  <a:cubicBezTo>
                    <a:pt x="212326" y="332931"/>
                    <a:pt x="91241" y="363202"/>
                    <a:pt x="52619" y="474893"/>
                  </a:cubicBezTo>
                  <a:cubicBezTo>
                    <a:pt x="13997" y="586584"/>
                    <a:pt x="-40282" y="860068"/>
                    <a:pt x="46356" y="950882"/>
                  </a:cubicBezTo>
                  <a:cubicBezTo>
                    <a:pt x="132994" y="1041696"/>
                    <a:pt x="510863" y="1064660"/>
                    <a:pt x="572449" y="1019775"/>
                  </a:cubicBezTo>
                  <a:cubicBezTo>
                    <a:pt x="634035" y="974890"/>
                    <a:pt x="435707" y="764035"/>
                    <a:pt x="415874" y="681572"/>
                  </a:cubicBezTo>
                  <a:cubicBezTo>
                    <a:pt x="396041" y="599109"/>
                    <a:pt x="414830" y="566750"/>
                    <a:pt x="453452" y="524997"/>
                  </a:cubicBezTo>
                  <a:cubicBezTo>
                    <a:pt x="492074" y="483244"/>
                    <a:pt x="532783" y="448797"/>
                    <a:pt x="647605" y="431052"/>
                  </a:cubicBezTo>
                  <a:cubicBezTo>
                    <a:pt x="762427" y="413307"/>
                    <a:pt x="1045306" y="435227"/>
                    <a:pt x="1142383" y="418526"/>
                  </a:cubicBezTo>
                  <a:cubicBezTo>
                    <a:pt x="1239460" y="401825"/>
                    <a:pt x="1239461" y="359028"/>
                    <a:pt x="1230066" y="330844"/>
                  </a:cubicBezTo>
                  <a:cubicBezTo>
                    <a:pt x="1220672" y="302660"/>
                    <a:pt x="1081841" y="297440"/>
                    <a:pt x="1086016" y="249424"/>
                  </a:cubicBezTo>
                  <a:cubicBezTo>
                    <a:pt x="1090191" y="201408"/>
                    <a:pt x="1269732" y="83454"/>
                    <a:pt x="1255118" y="42745"/>
                  </a:cubicBezTo>
                  <a:cubicBezTo>
                    <a:pt x="1240504" y="2035"/>
                    <a:pt x="1067227" y="-7359"/>
                    <a:pt x="998334" y="5167"/>
                  </a:cubicBezTo>
                  <a:cubicBezTo>
                    <a:pt x="929441" y="17693"/>
                    <a:pt x="880381" y="100156"/>
                    <a:pt x="841759" y="117901"/>
                  </a:cubicBezTo>
                  <a:cubicBezTo>
                    <a:pt x="803137" y="135646"/>
                    <a:pt x="792699" y="106419"/>
                    <a:pt x="766603" y="111638"/>
                  </a:cubicBezTo>
                  <a:cubicBezTo>
                    <a:pt x="740507" y="116857"/>
                    <a:pt x="699797" y="118945"/>
                    <a:pt x="685183" y="149216"/>
                  </a:cubicBezTo>
                  <a:cubicBezTo>
                    <a:pt x="670569" y="179487"/>
                    <a:pt x="715454" y="251512"/>
                    <a:pt x="678920" y="293266"/>
                  </a:cubicBezTo>
                  <a:cubicBezTo>
                    <a:pt x="642386" y="335019"/>
                    <a:pt x="504600" y="415395"/>
                    <a:pt x="465978" y="393474"/>
                  </a:cubicBezTo>
                  <a:close/>
                </a:path>
              </a:pathLst>
            </a:custGeom>
            <a:solidFill>
              <a:srgbClr val="A9136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EBF09482-5C47-C0D9-22EC-1DD7ED5A8D77}"/>
                </a:ext>
              </a:extLst>
            </p:cNvPr>
            <p:cNvSpPr/>
            <p:nvPr/>
          </p:nvSpPr>
          <p:spPr>
            <a:xfrm>
              <a:off x="5403527" y="2896785"/>
              <a:ext cx="270332" cy="185432"/>
            </a:xfrm>
            <a:custGeom>
              <a:avLst/>
              <a:gdLst>
                <a:gd name="connsiteX0" fmla="*/ 7717 w 270332"/>
                <a:gd name="connsiteY0" fmla="*/ 165829 h 185432"/>
                <a:gd name="connsiteX1" fmla="*/ 76610 w 270332"/>
                <a:gd name="connsiteY1" fmla="*/ 21779 h 185432"/>
                <a:gd name="connsiteX2" fmla="*/ 233185 w 270332"/>
                <a:gd name="connsiteY2" fmla="*/ 15516 h 185432"/>
                <a:gd name="connsiteX3" fmla="*/ 251974 w 270332"/>
                <a:gd name="connsiteY3" fmla="*/ 165829 h 185432"/>
                <a:gd name="connsiteX4" fmla="*/ 7717 w 270332"/>
                <a:gd name="connsiteY4" fmla="*/ 165829 h 185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332" h="185432">
                  <a:moveTo>
                    <a:pt x="7717" y="165829"/>
                  </a:moveTo>
                  <a:cubicBezTo>
                    <a:pt x="-21510" y="141821"/>
                    <a:pt x="39032" y="46831"/>
                    <a:pt x="76610" y="21779"/>
                  </a:cubicBezTo>
                  <a:cubicBezTo>
                    <a:pt x="114188" y="-3273"/>
                    <a:pt x="203958" y="-8492"/>
                    <a:pt x="233185" y="15516"/>
                  </a:cubicBezTo>
                  <a:cubicBezTo>
                    <a:pt x="262412" y="39524"/>
                    <a:pt x="289552" y="137645"/>
                    <a:pt x="251974" y="165829"/>
                  </a:cubicBezTo>
                  <a:cubicBezTo>
                    <a:pt x="214396" y="194013"/>
                    <a:pt x="36944" y="189837"/>
                    <a:pt x="7717" y="165829"/>
                  </a:cubicBezTo>
                  <a:close/>
                </a:path>
              </a:pathLst>
            </a:custGeom>
            <a:solidFill>
              <a:srgbClr val="A9136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57A4A72-183F-CB6E-7D1D-27CD5B28DDB4}"/>
                </a:ext>
              </a:extLst>
            </p:cNvPr>
            <p:cNvSpPr/>
            <p:nvPr/>
          </p:nvSpPr>
          <p:spPr>
            <a:xfrm>
              <a:off x="6489340" y="2688729"/>
              <a:ext cx="1164067" cy="1031653"/>
            </a:xfrm>
            <a:custGeom>
              <a:avLst/>
              <a:gdLst>
                <a:gd name="connsiteX0" fmla="*/ 882227 w 1164067"/>
                <a:gd name="connsiteY0" fmla="*/ 1012712 h 1031653"/>
                <a:gd name="connsiteX1" fmla="*/ 932331 w 1164067"/>
                <a:gd name="connsiteY1" fmla="*/ 993923 h 1031653"/>
                <a:gd name="connsiteX2" fmla="*/ 1164063 w 1164067"/>
                <a:gd name="connsiteY2" fmla="*/ 580564 h 1031653"/>
                <a:gd name="connsiteX3" fmla="*/ 938594 w 1164067"/>
                <a:gd name="connsiteY3" fmla="*/ 98312 h 1031653"/>
                <a:gd name="connsiteX4" fmla="*/ 800808 w 1164067"/>
                <a:gd name="connsiteY4" fmla="*/ 185994 h 1031653"/>
                <a:gd name="connsiteX5" fmla="*/ 763230 w 1164067"/>
                <a:gd name="connsiteY5" fmla="*/ 348833 h 1031653"/>
                <a:gd name="connsiteX6" fmla="*/ 550287 w 1164067"/>
                <a:gd name="connsiteY6" fmla="*/ 279939 h 1031653"/>
                <a:gd name="connsiteX7" fmla="*/ 594128 w 1164067"/>
                <a:gd name="connsiteY7" fmla="*/ 185994 h 1031653"/>
                <a:gd name="connsiteX8" fmla="*/ 575339 w 1164067"/>
                <a:gd name="connsiteY8" fmla="*/ 92049 h 1031653"/>
                <a:gd name="connsiteX9" fmla="*/ 143192 w 1164067"/>
                <a:gd name="connsiteY9" fmla="*/ 4367 h 1031653"/>
                <a:gd name="connsiteX10" fmla="*/ 212085 w 1164067"/>
                <a:gd name="connsiteY10" fmla="*/ 236098 h 1031653"/>
                <a:gd name="connsiteX11" fmla="*/ 118139 w 1164067"/>
                <a:gd name="connsiteY11" fmla="*/ 242361 h 1031653"/>
                <a:gd name="connsiteX12" fmla="*/ 24194 w 1164067"/>
                <a:gd name="connsiteY12" fmla="*/ 342570 h 1031653"/>
                <a:gd name="connsiteX13" fmla="*/ 600392 w 1164067"/>
                <a:gd name="connsiteY13" fmla="*/ 436515 h 1031653"/>
                <a:gd name="connsiteX14" fmla="*/ 844649 w 1164067"/>
                <a:gd name="connsiteY14" fmla="*/ 474093 h 1031653"/>
                <a:gd name="connsiteX15" fmla="*/ 919805 w 1164067"/>
                <a:gd name="connsiteY15" fmla="*/ 730876 h 1031653"/>
                <a:gd name="connsiteX16" fmla="*/ 788282 w 1164067"/>
                <a:gd name="connsiteY16" fmla="*/ 993923 h 1031653"/>
                <a:gd name="connsiteX17" fmla="*/ 882227 w 1164067"/>
                <a:gd name="connsiteY17" fmla="*/ 1012712 h 103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64067" h="1031653">
                  <a:moveTo>
                    <a:pt x="882227" y="1012712"/>
                  </a:moveTo>
                  <a:cubicBezTo>
                    <a:pt x="906235" y="1012712"/>
                    <a:pt x="885358" y="1065948"/>
                    <a:pt x="932331" y="993923"/>
                  </a:cubicBezTo>
                  <a:cubicBezTo>
                    <a:pt x="979304" y="921898"/>
                    <a:pt x="1163019" y="729832"/>
                    <a:pt x="1164063" y="580564"/>
                  </a:cubicBezTo>
                  <a:cubicBezTo>
                    <a:pt x="1165107" y="431296"/>
                    <a:pt x="999137" y="164074"/>
                    <a:pt x="938594" y="98312"/>
                  </a:cubicBezTo>
                  <a:cubicBezTo>
                    <a:pt x="878051" y="32550"/>
                    <a:pt x="830035" y="144241"/>
                    <a:pt x="800808" y="185994"/>
                  </a:cubicBezTo>
                  <a:cubicBezTo>
                    <a:pt x="771581" y="227747"/>
                    <a:pt x="804983" y="333176"/>
                    <a:pt x="763230" y="348833"/>
                  </a:cubicBezTo>
                  <a:cubicBezTo>
                    <a:pt x="721477" y="364490"/>
                    <a:pt x="578471" y="307079"/>
                    <a:pt x="550287" y="279939"/>
                  </a:cubicBezTo>
                  <a:cubicBezTo>
                    <a:pt x="522103" y="252799"/>
                    <a:pt x="589953" y="217309"/>
                    <a:pt x="594128" y="185994"/>
                  </a:cubicBezTo>
                  <a:cubicBezTo>
                    <a:pt x="598303" y="154679"/>
                    <a:pt x="650495" y="122320"/>
                    <a:pt x="575339" y="92049"/>
                  </a:cubicBezTo>
                  <a:cubicBezTo>
                    <a:pt x="500183" y="61778"/>
                    <a:pt x="203734" y="-19641"/>
                    <a:pt x="143192" y="4367"/>
                  </a:cubicBezTo>
                  <a:cubicBezTo>
                    <a:pt x="82650" y="28375"/>
                    <a:pt x="216260" y="196432"/>
                    <a:pt x="212085" y="236098"/>
                  </a:cubicBezTo>
                  <a:cubicBezTo>
                    <a:pt x="207910" y="275764"/>
                    <a:pt x="149454" y="224616"/>
                    <a:pt x="118139" y="242361"/>
                  </a:cubicBezTo>
                  <a:cubicBezTo>
                    <a:pt x="86824" y="260106"/>
                    <a:pt x="-56181" y="310211"/>
                    <a:pt x="24194" y="342570"/>
                  </a:cubicBezTo>
                  <a:cubicBezTo>
                    <a:pt x="104569" y="374929"/>
                    <a:pt x="600392" y="436515"/>
                    <a:pt x="600392" y="436515"/>
                  </a:cubicBezTo>
                  <a:cubicBezTo>
                    <a:pt x="737135" y="458436"/>
                    <a:pt x="791413" y="425033"/>
                    <a:pt x="844649" y="474093"/>
                  </a:cubicBezTo>
                  <a:cubicBezTo>
                    <a:pt x="897885" y="523153"/>
                    <a:pt x="929200" y="644238"/>
                    <a:pt x="919805" y="730876"/>
                  </a:cubicBezTo>
                  <a:cubicBezTo>
                    <a:pt x="910411" y="817514"/>
                    <a:pt x="792457" y="944863"/>
                    <a:pt x="788282" y="993923"/>
                  </a:cubicBezTo>
                  <a:cubicBezTo>
                    <a:pt x="784107" y="1042983"/>
                    <a:pt x="858219" y="1012712"/>
                    <a:pt x="882227" y="1012712"/>
                  </a:cubicBezTo>
                  <a:close/>
                </a:path>
              </a:pathLst>
            </a:custGeom>
            <a:solidFill>
              <a:srgbClr val="A9136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EE846142-9B88-B08D-47AA-88F632BA2C09}"/>
                </a:ext>
              </a:extLst>
            </p:cNvPr>
            <p:cNvSpPr/>
            <p:nvPr/>
          </p:nvSpPr>
          <p:spPr>
            <a:xfrm>
              <a:off x="6294151" y="2592802"/>
              <a:ext cx="206921" cy="200672"/>
            </a:xfrm>
            <a:custGeom>
              <a:avLst/>
              <a:gdLst>
                <a:gd name="connsiteX0" fmla="*/ 100386 w 206921"/>
                <a:gd name="connsiteY0" fmla="*/ 86 h 200672"/>
                <a:gd name="connsiteX1" fmla="*/ 178 w 206921"/>
                <a:gd name="connsiteY1" fmla="*/ 112820 h 200672"/>
                <a:gd name="connsiteX2" fmla="*/ 125438 w 206921"/>
                <a:gd name="connsiteY2" fmla="*/ 200502 h 200672"/>
                <a:gd name="connsiteX3" fmla="*/ 206857 w 206921"/>
                <a:gd name="connsiteY3" fmla="*/ 131609 h 200672"/>
                <a:gd name="connsiteX4" fmla="*/ 100386 w 206921"/>
                <a:gd name="connsiteY4" fmla="*/ 86 h 20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921" h="200672">
                  <a:moveTo>
                    <a:pt x="100386" y="86"/>
                  </a:moveTo>
                  <a:cubicBezTo>
                    <a:pt x="65939" y="-3046"/>
                    <a:pt x="-3997" y="79417"/>
                    <a:pt x="178" y="112820"/>
                  </a:cubicBezTo>
                  <a:cubicBezTo>
                    <a:pt x="4353" y="146223"/>
                    <a:pt x="90991" y="197371"/>
                    <a:pt x="125438" y="200502"/>
                  </a:cubicBezTo>
                  <a:cubicBezTo>
                    <a:pt x="159885" y="203634"/>
                    <a:pt x="208945" y="162924"/>
                    <a:pt x="206857" y="131609"/>
                  </a:cubicBezTo>
                  <a:cubicBezTo>
                    <a:pt x="204769" y="100294"/>
                    <a:pt x="134833" y="3218"/>
                    <a:pt x="100386" y="86"/>
                  </a:cubicBezTo>
                  <a:close/>
                </a:path>
              </a:pathLst>
            </a:custGeom>
            <a:solidFill>
              <a:srgbClr val="A9136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70156BA-9119-49DA-7CCE-7A39311D537E}"/>
              </a:ext>
            </a:extLst>
          </p:cNvPr>
          <p:cNvSpPr txBox="1"/>
          <p:nvPr/>
        </p:nvSpPr>
        <p:spPr>
          <a:xfrm>
            <a:off x="1408826" y="2931655"/>
            <a:ext cx="973696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b="1" spc="3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Impedance and beam-beam effects for FCC-</a:t>
            </a:r>
            <a:r>
              <a:rPr lang="en-GB" sz="2500" b="1" spc="3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ee</a:t>
            </a:r>
            <a:endParaRPr lang="en-GB" sz="2500" b="1" spc="3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5E0736-8528-60F5-6DDC-0FE39659AC6C}"/>
              </a:ext>
            </a:extLst>
          </p:cNvPr>
          <p:cNvSpPr txBox="1"/>
          <p:nvPr/>
        </p:nvSpPr>
        <p:spPr>
          <a:xfrm>
            <a:off x="2241034" y="3867344"/>
            <a:ext cx="770993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spc="300" dirty="0" err="1">
                <a:solidFill>
                  <a:srgbClr val="A91363"/>
                </a:solidFill>
                <a:latin typeface="Avenir Next Demi Bold" panose="020B0503020202020204" pitchFamily="34" charset="0"/>
              </a:rPr>
              <a:t>Roxána</a:t>
            </a:r>
            <a:r>
              <a:rPr lang="en-GB" sz="2000" b="1" spc="300" dirty="0">
                <a:solidFill>
                  <a:srgbClr val="A91363"/>
                </a:solidFill>
                <a:latin typeface="Avenir Next Demi Bold" panose="020B0503020202020204" pitchFamily="34" charset="0"/>
              </a:rPr>
              <a:t> SOÓS, Xavier </a:t>
            </a:r>
            <a:r>
              <a:rPr lang="en-GB" sz="2000" b="1" spc="300" dirty="0" err="1">
                <a:solidFill>
                  <a:srgbClr val="A91363"/>
                </a:solidFill>
                <a:latin typeface="Avenir Next Demi Bold" panose="020B0503020202020204" pitchFamily="34" charset="0"/>
              </a:rPr>
              <a:t>Buffat</a:t>
            </a:r>
            <a:r>
              <a:rPr lang="en-GB" sz="2000" b="1" spc="300" dirty="0">
                <a:solidFill>
                  <a:srgbClr val="A91363"/>
                </a:solidFill>
                <a:latin typeface="Avenir Next Demi Bold" panose="020B0503020202020204" pitchFamily="34" charset="0"/>
              </a:rPr>
              <a:t>, Angeles Faus-Golfe</a:t>
            </a:r>
          </a:p>
          <a:p>
            <a:pPr algn="ctr"/>
            <a:r>
              <a:rPr lang="en-GB" sz="1500" spc="300" dirty="0">
                <a:solidFill>
                  <a:srgbClr val="A91363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426BB3E9-EAC7-A9A3-C9E7-6D63467C1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87" y="42469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cern-logo | 2050Today">
            <a:extLst>
              <a:ext uri="{FF2B5EF4-FFF2-40B4-BE49-F238E27FC236}">
                <a16:creationId xmlns:a16="http://schemas.microsoft.com/office/drawing/2014/main" id="{71CB1799-0BA4-784F-5C3D-556186970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4" y="42469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IJCLab (@IJCLab) / X">
            <a:extLst>
              <a:ext uri="{FF2B5EF4-FFF2-40B4-BE49-F238E27FC236}">
                <a16:creationId xmlns:a16="http://schemas.microsoft.com/office/drawing/2014/main" id="{2CD24A7E-0BF1-4194-C173-B6FF8C26F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210" y="31467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En Vues">
            <a:extLst>
              <a:ext uri="{FF2B5EF4-FFF2-40B4-BE49-F238E27FC236}">
                <a16:creationId xmlns:a16="http://schemas.microsoft.com/office/drawing/2014/main" id="{BE0F2A0D-3AA6-57BB-87F2-ED06670B0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535" y="62475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B36775B-CAA9-20FA-2A02-A1157250D65E}"/>
              </a:ext>
            </a:extLst>
          </p:cNvPr>
          <p:cNvSpPr txBox="1"/>
          <p:nvPr/>
        </p:nvSpPr>
        <p:spPr>
          <a:xfrm>
            <a:off x="80894" y="6538532"/>
            <a:ext cx="680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u="none" strike="noStrike" dirty="0">
                <a:solidFill>
                  <a:schemeClr val="bg1"/>
                </a:solidFill>
                <a:effectLst/>
                <a:latin typeface="Avenir Next Ultra Light" panose="020B0203020202020204" pitchFamily="34" charset="77"/>
              </a:rPr>
              <a:t>Work funded, in parts, by the EU under Horizon-Europe Grant agreement nr. 101086276 (EAJADE)</a:t>
            </a:r>
            <a:endParaRPr lang="en-GB" sz="1200" i="1" dirty="0">
              <a:solidFill>
                <a:schemeClr val="bg1"/>
              </a:solidFill>
              <a:latin typeface="Avenir Next Ultra Light" panose="020B0203020202020204" pitchFamily="34" charset="77"/>
            </a:endParaRPr>
          </a:p>
        </p:txBody>
      </p:sp>
      <p:pic>
        <p:nvPicPr>
          <p:cNvPr id="33" name="Picture 32" descr="A close-up of a logo&#10;&#10;Description automatically generated">
            <a:extLst>
              <a:ext uri="{FF2B5EF4-FFF2-40B4-BE49-F238E27FC236}">
                <a16:creationId xmlns:a16="http://schemas.microsoft.com/office/drawing/2014/main" id="{CA7FFE07-175E-08EA-A672-A1197732197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006068" y="4938"/>
            <a:ext cx="911433" cy="397090"/>
          </a:xfrm>
          <a:prstGeom prst="rect">
            <a:avLst/>
          </a:prstGeom>
        </p:spPr>
      </p:pic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0C95C55E-A3C4-52C4-A7F0-16F7A1B09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smtClean="0"/>
              <a:t>1</a:t>
            </a:fld>
            <a:endParaRPr lang="en-GB" dirty="0"/>
          </a:p>
        </p:txBody>
      </p:sp>
      <p:pic>
        <p:nvPicPr>
          <p:cNvPr id="5" name="Picture 4" descr="A branch with pink flowers and leaves&#10;&#10;Description automatically generated">
            <a:extLst>
              <a:ext uri="{FF2B5EF4-FFF2-40B4-BE49-F238E27FC236}">
                <a16:creationId xmlns:a16="http://schemas.microsoft.com/office/drawing/2014/main" id="{D67EDFB1-3D1D-4DA1-927B-AF375448AE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>
            <a:off x="-60493" y="2767294"/>
            <a:ext cx="2510628" cy="2504890"/>
          </a:xfrm>
          <a:prstGeom prst="rect">
            <a:avLst/>
          </a:prstGeom>
        </p:spPr>
      </p:pic>
      <p:pic>
        <p:nvPicPr>
          <p:cNvPr id="6" name="Picture 5" descr="A branch with pink flowers and leaves&#10;&#10;Description automatically generated">
            <a:extLst>
              <a:ext uri="{FF2B5EF4-FFF2-40B4-BE49-F238E27FC236}">
                <a16:creationId xmlns:a16="http://schemas.microsoft.com/office/drawing/2014/main" id="{C14213EF-F7E0-1447-13AD-49C12B17F5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 flipH="1">
            <a:off x="9710661" y="2767295"/>
            <a:ext cx="2510628" cy="250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540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C3925-1B8C-44A7-321B-0BAE6C2C0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48698E35-9CAC-C839-8FE8-E4ACDFA6B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29F0DB51-127C-B33D-DC57-D5F7F807E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2E778D4A-7320-984B-1C43-2C79BA32B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98467048-C33C-6E92-CB18-E675A3508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D2812AE5-2E67-E9A4-3604-80C5447AF31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FE6EE5-6420-AC17-1C7C-F6D62B36EEB6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96B8ED-0FD4-579E-31D0-757C1615F37F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2E56B6-B308-BF4B-302B-00A3BA95C777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61B0D57-3D9B-60C6-AF9E-8A4DAE39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10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DE7738-BE22-715B-11CF-F240D53B0734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37E60A-2720-A026-8E59-7FC8621A63DB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Transverse mode repulsion instability mechanism</a:t>
            </a:r>
          </a:p>
        </p:txBody>
      </p:sp>
      <p:pic>
        <p:nvPicPr>
          <p:cNvPr id="7174" name="Picture 6" descr="equation.pdf">
            <a:extLst>
              <a:ext uri="{FF2B5EF4-FFF2-40B4-BE49-F238E27FC236}">
                <a16:creationId xmlns:a16="http://schemas.microsoft.com/office/drawing/2014/main" id="{06CE30B8-F698-AEE9-8B67-A91A2DD73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12" y="1677204"/>
            <a:ext cx="2551472" cy="37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Rectangle 7170">
            <a:extLst>
              <a:ext uri="{FF2B5EF4-FFF2-40B4-BE49-F238E27FC236}">
                <a16:creationId xmlns:a16="http://schemas.microsoft.com/office/drawing/2014/main" id="{7B3CD733-4EAF-D752-1220-7EC5F625EBCC}"/>
              </a:ext>
            </a:extLst>
          </p:cNvPr>
          <p:cNvSpPr/>
          <p:nvPr/>
        </p:nvSpPr>
        <p:spPr>
          <a:xfrm>
            <a:off x="288234" y="1521250"/>
            <a:ext cx="2988365" cy="64333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9" name="Picture 18" descr="A graph of a line graph&#10;&#10;Description automatically generated">
            <a:extLst>
              <a:ext uri="{FF2B5EF4-FFF2-40B4-BE49-F238E27FC236}">
                <a16:creationId xmlns:a16="http://schemas.microsoft.com/office/drawing/2014/main" id="{C8060148-1F63-03E2-E7B1-3802CB04423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8234" y="2869613"/>
            <a:ext cx="5353880" cy="31230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1C85CE7-77BD-442D-C157-EAC18550D69B}"/>
                  </a:ext>
                </a:extLst>
              </p:cNvPr>
              <p:cNvSpPr txBox="1"/>
              <p:nvPr/>
            </p:nvSpPr>
            <p:spPr>
              <a:xfrm>
                <a:off x="195468" y="2302125"/>
                <a:ext cx="1098870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Diagonalise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and get the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eigenvalues </a:t>
                </a:r>
                <a14:m>
                  <m:oMath xmlns:m="http://schemas.openxmlformats.org/officeDocument/2006/math">
                    <m:r>
                      <a:rPr lang="en-GB" sz="1500" b="1" i="1" noProof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. One can vary the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weight</a:t>
                </a:r>
                <a:r>
                  <a:rPr lang="en-GB" sz="1500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of the charges (~ N particles) in the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beam-beam force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.</a:t>
                </a:r>
                <a:endParaRPr lang="en-GB" sz="1500" b="1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venir Next Ultra Light" panose="020B0203020202020204" pitchFamily="34" charset="77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1C85CE7-77BD-442D-C157-EAC18550D6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468" y="2302125"/>
                <a:ext cx="10988708" cy="323165"/>
              </a:xfrm>
              <a:prstGeom prst="rect">
                <a:avLst/>
              </a:prstGeom>
              <a:blipFill>
                <a:blip r:embed="rId10"/>
                <a:stretch>
                  <a:fillRect l="-231" t="-3846" b="-23077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7293DCA-DA7E-4854-3992-006139ABBE8A}"/>
                  </a:ext>
                </a:extLst>
              </p:cNvPr>
              <p:cNvSpPr txBox="1"/>
              <p:nvPr/>
            </p:nvSpPr>
            <p:spPr>
              <a:xfrm>
                <a:off x="5689822" y="3383661"/>
                <a:ext cx="6654578" cy="1800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System Font Regular"/>
                  <a:buChar char="🌸"/>
                </a:pPr>
                <a:r>
                  <a:rPr lang="en-GB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Real part of the eigenvalues give the tune shift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0 and -1 can be extracted to a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4x4 matrix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.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0 (= mode </a:t>
                </a:r>
                <a14:m>
                  <m:oMath xmlns:m="http://schemas.openxmlformats.org/officeDocument/2006/math">
                    <m:r>
                      <a:rPr lang="en-GB" sz="1500" i="1" noProof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) stays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constant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 with variation of N.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-1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shifts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 and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crosses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 mode 0</a:t>
                </a:r>
              </a:p>
              <a:p>
                <a:pPr lvl="1"/>
                <a:endParaRPr lang="en-GB" sz="150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venir Next Ultra Light" panose="020B0203020202020204" pitchFamily="34" charset="77"/>
                </a:endParaRPr>
              </a:p>
              <a:p>
                <a:pPr marL="285750" indent="-285750">
                  <a:buFont typeface="System Font Regular"/>
                  <a:buChar char="🌸"/>
                </a:pPr>
                <a:r>
                  <a:rPr lang="en-GB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Imaginary part of the eigenvalues give the growth rate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No coupling,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no instability</a:t>
                </a:r>
                <a:r>
                  <a:rPr lang="en-GB" sz="1500" b="1" noProof="0" dirty="0">
                    <a:solidFill>
                      <a:schemeClr val="accent6"/>
                    </a:solidFill>
                    <a:latin typeface="Avenir Next Ultra Light" panose="020B0203020202020204" pitchFamily="34" charset="77"/>
                  </a:rPr>
                  <a:t>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induced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7293DCA-DA7E-4854-3992-006139ABBE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822" y="3383661"/>
                <a:ext cx="6654578" cy="1800493"/>
              </a:xfrm>
              <a:prstGeom prst="rect">
                <a:avLst/>
              </a:prstGeom>
              <a:blipFill>
                <a:blip r:embed="rId11"/>
                <a:stretch>
                  <a:fillRect l="-760" t="-3497" b="-2797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58A558B7-E971-70E9-FED8-3014EF81E7B3}"/>
              </a:ext>
            </a:extLst>
          </p:cNvPr>
          <p:cNvSpPr txBox="1"/>
          <p:nvPr/>
        </p:nvSpPr>
        <p:spPr>
          <a:xfrm>
            <a:off x="4802492" y="745801"/>
            <a:ext cx="29965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i="1" noProof="0" dirty="0">
                <a:solidFill>
                  <a:schemeClr val="accent3"/>
                </a:solidFill>
                <a:latin typeface="Avenir Next" panose="020B0503020202020204" pitchFamily="34" charset="0"/>
              </a:rPr>
              <a:t>(2 particles model)</a:t>
            </a:r>
          </a:p>
        </p:txBody>
      </p:sp>
    </p:spTree>
    <p:extLst>
      <p:ext uri="{BB962C8B-B14F-4D97-AF65-F5344CB8AC3E}">
        <p14:creationId xmlns:p14="http://schemas.microsoft.com/office/powerpoint/2010/main" val="3937078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23439-7FE8-A404-66A9-94D94F0DE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199CDDA9-A71C-6B7D-1021-4B17E1AF2DBB}"/>
              </a:ext>
            </a:extLst>
          </p:cNvPr>
          <p:cNvGrpSpPr/>
          <p:nvPr/>
        </p:nvGrpSpPr>
        <p:grpSpPr>
          <a:xfrm>
            <a:off x="3538330" y="2380241"/>
            <a:ext cx="5115340" cy="1081103"/>
            <a:chOff x="312857" y="3644835"/>
            <a:chExt cx="7091750" cy="22399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52CEC09-BD76-93AF-2915-022655AB91F8}"/>
                </a:ext>
              </a:extLst>
            </p:cNvPr>
            <p:cNvSpPr/>
            <p:nvPr/>
          </p:nvSpPr>
          <p:spPr>
            <a:xfrm>
              <a:off x="312857" y="3644835"/>
              <a:ext cx="7091750" cy="2236059"/>
            </a:xfrm>
            <a:prstGeom prst="ellipse">
              <a:avLst/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80CAA3E-1958-0662-8F48-C3886348FF75}"/>
                </a:ext>
              </a:extLst>
            </p:cNvPr>
            <p:cNvSpPr/>
            <p:nvPr/>
          </p:nvSpPr>
          <p:spPr>
            <a:xfrm>
              <a:off x="312857" y="3648700"/>
              <a:ext cx="7091750" cy="2236059"/>
            </a:xfrm>
            <a:prstGeom prst="ellipse">
              <a:avLst/>
            </a:prstGeom>
            <a:noFill/>
            <a:ln w="76200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9F3B1B3-3916-66CD-3169-F6C5DA1A39CB}"/>
                </a:ext>
              </a:extLst>
            </p:cNvPr>
            <p:cNvSpPr/>
            <p:nvPr/>
          </p:nvSpPr>
          <p:spPr>
            <a:xfrm>
              <a:off x="312857" y="3648700"/>
              <a:ext cx="7091750" cy="2236059"/>
            </a:xfrm>
            <a:prstGeom prst="ellipse">
              <a:avLst/>
            </a:prstGeom>
            <a:noFill/>
            <a:ln w="76200">
              <a:solidFill>
                <a:schemeClr val="accent6">
                  <a:lumMod val="75000"/>
                </a:schemeClr>
              </a:solidFill>
              <a:prstDash val="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pic>
        <p:nvPicPr>
          <p:cNvPr id="2" name="Picture 4">
            <a:extLst>
              <a:ext uri="{FF2B5EF4-FFF2-40B4-BE49-F238E27FC236}">
                <a16:creationId xmlns:a16="http://schemas.microsoft.com/office/drawing/2014/main" id="{04C78998-7A3B-FB4E-46FA-0AD908614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EED9344F-0106-4CE7-2484-AAA7F32D8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A522A7F6-842A-4D0F-52FD-61FA27FBF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558DDA5E-42BF-1040-3235-8BA4E738B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B97C45A3-BF3E-3496-D0FC-6B69B9EC9CD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B9E15D-304F-8C41-E5F1-C4292D9D8C98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1BDB1C-8508-1305-F622-A85DA7DEA875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43D832-6563-5C92-1F1C-8D234CF54862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30C007E-E530-0287-F198-8748A7E9A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11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C5DF6D-D939-17DC-2BE6-113B364826FB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9D872D-E18F-B16F-B2E2-F50AF3C6274B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Transverse mode repulsion instability mechanism</a:t>
            </a:r>
          </a:p>
        </p:txBody>
      </p:sp>
      <p:pic>
        <p:nvPicPr>
          <p:cNvPr id="7170" name="Picture 2" descr="equation.pdf">
            <a:extLst>
              <a:ext uri="{FF2B5EF4-FFF2-40B4-BE49-F238E27FC236}">
                <a16:creationId xmlns:a16="http://schemas.microsoft.com/office/drawing/2014/main" id="{41408884-B85F-A30E-483B-3A4F57783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975" y="1515396"/>
            <a:ext cx="877824" cy="179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quation.pdf">
            <a:extLst>
              <a:ext uri="{FF2B5EF4-FFF2-40B4-BE49-F238E27FC236}">
                <a16:creationId xmlns:a16="http://schemas.microsoft.com/office/drawing/2014/main" id="{903336B3-105E-627E-638F-E07AB3110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22" y="2014199"/>
            <a:ext cx="2729974" cy="144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62366C6-27AA-0AD8-36EC-87611381307C}"/>
              </a:ext>
            </a:extLst>
          </p:cNvPr>
          <p:cNvSpPr txBox="1"/>
          <p:nvPr/>
        </p:nvSpPr>
        <p:spPr>
          <a:xfrm>
            <a:off x="5488058" y="2854122"/>
            <a:ext cx="1356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Interaction point (IP)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090C9B4E-04B4-0A9E-412F-FF4F7A43A340}"/>
              </a:ext>
            </a:extLst>
          </p:cNvPr>
          <p:cNvSpPr/>
          <p:nvPr/>
        </p:nvSpPr>
        <p:spPr>
          <a:xfrm>
            <a:off x="5138635" y="1617450"/>
            <a:ext cx="2040627" cy="1272999"/>
          </a:xfrm>
          <a:prstGeom prst="roundRect">
            <a:avLst>
              <a:gd name="adj" fmla="val 46954"/>
            </a:avLst>
          </a:prstGeom>
          <a:solidFill>
            <a:srgbClr val="EEFEFF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8C1B15F-7DE5-863D-CC81-8BC95A6197CC}"/>
              </a:ext>
            </a:extLst>
          </p:cNvPr>
          <p:cNvCxnSpPr>
            <a:cxnSpLocks/>
          </p:cNvCxnSpPr>
          <p:nvPr/>
        </p:nvCxnSpPr>
        <p:spPr>
          <a:xfrm flipV="1">
            <a:off x="6166289" y="1830064"/>
            <a:ext cx="0" cy="555938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04D6193-42F3-C9AD-1C51-E7FF5007B2BC}"/>
              </a:ext>
            </a:extLst>
          </p:cNvPr>
          <p:cNvCxnSpPr/>
          <p:nvPr/>
        </p:nvCxnSpPr>
        <p:spPr>
          <a:xfrm flipH="1">
            <a:off x="5764695" y="2069575"/>
            <a:ext cx="1139687" cy="502822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6" name="Ellipse 107">
            <a:extLst>
              <a:ext uri="{FF2B5EF4-FFF2-40B4-BE49-F238E27FC236}">
                <a16:creationId xmlns:a16="http://schemas.microsoft.com/office/drawing/2014/main" id="{124E4FB5-B096-DAA7-556C-7BBE35E765C4}"/>
              </a:ext>
            </a:extLst>
          </p:cNvPr>
          <p:cNvSpPr/>
          <p:nvPr/>
        </p:nvSpPr>
        <p:spPr>
          <a:xfrm>
            <a:off x="6306161" y="2215710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60000"/>
            </a:scheme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D16FE67-C9D4-79F8-C4E8-BAE6343B4CA0}"/>
              </a:ext>
            </a:extLst>
          </p:cNvPr>
          <p:cNvCxnSpPr>
            <a:cxnSpLocks/>
          </p:cNvCxnSpPr>
          <p:nvPr/>
        </p:nvCxnSpPr>
        <p:spPr>
          <a:xfrm>
            <a:off x="5409131" y="2083030"/>
            <a:ext cx="1187900" cy="475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7" name="Ellipse 109">
            <a:extLst>
              <a:ext uri="{FF2B5EF4-FFF2-40B4-BE49-F238E27FC236}">
                <a16:creationId xmlns:a16="http://schemas.microsoft.com/office/drawing/2014/main" id="{53BF0846-47EC-31D2-B2E4-C00E3AAB6595}"/>
              </a:ext>
            </a:extLst>
          </p:cNvPr>
          <p:cNvSpPr/>
          <p:nvPr/>
        </p:nvSpPr>
        <p:spPr>
          <a:xfrm>
            <a:off x="5867650" y="2215710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8" name="Ellipse 107">
            <a:extLst>
              <a:ext uri="{FF2B5EF4-FFF2-40B4-BE49-F238E27FC236}">
                <a16:creationId xmlns:a16="http://schemas.microsoft.com/office/drawing/2014/main" id="{A0A9720F-8DC2-908E-9706-D91A338CC8E7}"/>
              </a:ext>
            </a:extLst>
          </p:cNvPr>
          <p:cNvSpPr/>
          <p:nvPr/>
        </p:nvSpPr>
        <p:spPr>
          <a:xfrm>
            <a:off x="6645999" y="2061050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60000"/>
            </a:scheme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9" name="Ellipse 109">
            <a:extLst>
              <a:ext uri="{FF2B5EF4-FFF2-40B4-BE49-F238E27FC236}">
                <a16:creationId xmlns:a16="http://schemas.microsoft.com/office/drawing/2014/main" id="{AE7D1747-C85E-F52A-7D28-408DF0C27BDF}"/>
              </a:ext>
            </a:extLst>
          </p:cNvPr>
          <p:cNvSpPr/>
          <p:nvPr/>
        </p:nvSpPr>
        <p:spPr>
          <a:xfrm>
            <a:off x="5507990" y="2056942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75AF4D6-74BC-CCAA-116D-E591FFD1EC22}"/>
              </a:ext>
            </a:extLst>
          </p:cNvPr>
          <p:cNvSpPr txBox="1"/>
          <p:nvPr/>
        </p:nvSpPr>
        <p:spPr>
          <a:xfrm>
            <a:off x="6193413" y="1943439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1,B1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C0B8F16-80B1-323B-5FEB-87FCEE8E4B1C}"/>
              </a:ext>
            </a:extLst>
          </p:cNvPr>
          <p:cNvSpPr txBox="1"/>
          <p:nvPr/>
        </p:nvSpPr>
        <p:spPr>
          <a:xfrm>
            <a:off x="6547779" y="1765966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2,B1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CD7E32B-8786-5CFF-13C4-7B53CF604D42}"/>
              </a:ext>
            </a:extLst>
          </p:cNvPr>
          <p:cNvSpPr txBox="1"/>
          <p:nvPr/>
        </p:nvSpPr>
        <p:spPr>
          <a:xfrm>
            <a:off x="5418291" y="1765966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2,B2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74FBC5-8AA5-662D-A05D-D79700197FE3}"/>
              </a:ext>
            </a:extLst>
          </p:cNvPr>
          <p:cNvSpPr txBox="1"/>
          <p:nvPr/>
        </p:nvSpPr>
        <p:spPr>
          <a:xfrm>
            <a:off x="5736782" y="1938248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1,B2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88CF12B-C333-4AB0-A60E-7F08935CB002}"/>
              </a:ext>
            </a:extLst>
          </p:cNvPr>
          <p:cNvSpPr txBox="1"/>
          <p:nvPr/>
        </p:nvSpPr>
        <p:spPr>
          <a:xfrm>
            <a:off x="8127615" y="1475218"/>
            <a:ext cx="2259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Vertical coordinates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of two charges per beam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, at a given turn n.</a:t>
            </a:r>
          </a:p>
        </p:txBody>
      </p:sp>
      <p:sp>
        <p:nvSpPr>
          <p:cNvPr id="7168" name="TextBox 7167">
            <a:extLst>
              <a:ext uri="{FF2B5EF4-FFF2-40B4-BE49-F238E27FC236}">
                <a16:creationId xmlns:a16="http://schemas.microsoft.com/office/drawing/2014/main" id="{E611BB4B-7644-A937-4731-AF7E69AFF72A}"/>
              </a:ext>
            </a:extLst>
          </p:cNvPr>
          <p:cNvSpPr txBox="1"/>
          <p:nvPr/>
        </p:nvSpPr>
        <p:spPr>
          <a:xfrm>
            <a:off x="130111" y="1475218"/>
            <a:ext cx="3696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Vertical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linearised coherent beam-beam kick 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matrix for two charges per beam.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No phase advance considered</a:t>
            </a:r>
            <a:r>
              <a:rPr lang="en-GB" sz="1000" i="1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.</a:t>
            </a:r>
          </a:p>
        </p:txBody>
      </p:sp>
      <p:pic>
        <p:nvPicPr>
          <p:cNvPr id="7178" name="Picture 10" descr="equation.pdf">
            <a:extLst>
              <a:ext uri="{FF2B5EF4-FFF2-40B4-BE49-F238E27FC236}">
                <a16:creationId xmlns:a16="http://schemas.microsoft.com/office/drawing/2014/main" id="{BC7ACBB1-0BE7-BA3F-C053-F441A3442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366" y="4164651"/>
            <a:ext cx="4038600" cy="69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9" name="TextBox 7168">
            <a:extLst>
              <a:ext uri="{FF2B5EF4-FFF2-40B4-BE49-F238E27FC236}">
                <a16:creationId xmlns:a16="http://schemas.microsoft.com/office/drawing/2014/main" id="{92F9E2F6-6B85-52FA-1CEB-F86D93BD4D24}"/>
              </a:ext>
            </a:extLst>
          </p:cNvPr>
          <p:cNvSpPr txBox="1"/>
          <p:nvPr/>
        </p:nvSpPr>
        <p:spPr>
          <a:xfrm>
            <a:off x="2581069" y="3841456"/>
            <a:ext cx="3696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Arc matrix with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synchro-</a:t>
            </a:r>
            <a:r>
              <a:rPr lang="en-GB" sz="1000" b="1" i="1" noProof="0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betatron</a:t>
            </a:r>
            <a:r>
              <a:rPr lang="en-GB" sz="1000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 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motion.</a:t>
            </a:r>
            <a:endParaRPr lang="en-GB" sz="1000" i="1" noProof="0" dirty="0">
              <a:solidFill>
                <a:schemeClr val="accent5"/>
              </a:solidFill>
              <a:latin typeface="Avenir Next" panose="020B0503020202020204" pitchFamily="34" charset="0"/>
            </a:endParaRPr>
          </a:p>
        </p:txBody>
      </p:sp>
      <p:sp>
        <p:nvSpPr>
          <p:cNvPr id="7171" name="Rectangle 7170">
            <a:extLst>
              <a:ext uri="{FF2B5EF4-FFF2-40B4-BE49-F238E27FC236}">
                <a16:creationId xmlns:a16="http://schemas.microsoft.com/office/drawing/2014/main" id="{44CAA7D7-A29A-0A01-D1E6-16E3F4562C37}"/>
              </a:ext>
            </a:extLst>
          </p:cNvPr>
          <p:cNvSpPr/>
          <p:nvPr/>
        </p:nvSpPr>
        <p:spPr>
          <a:xfrm>
            <a:off x="4578998" y="5325352"/>
            <a:ext cx="3034001" cy="64333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266" name="Picture 2" descr="equation.pdf">
            <a:extLst>
              <a:ext uri="{FF2B5EF4-FFF2-40B4-BE49-F238E27FC236}">
                <a16:creationId xmlns:a16="http://schemas.microsoft.com/office/drawing/2014/main" id="{731C773E-9B9E-3CB6-1394-CA0866410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713" y="4087677"/>
            <a:ext cx="3034002" cy="138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07E34D0-B479-0A85-8BE2-E025288D7CD3}"/>
              </a:ext>
            </a:extLst>
          </p:cNvPr>
          <p:cNvSpPr txBox="1"/>
          <p:nvPr/>
        </p:nvSpPr>
        <p:spPr>
          <a:xfrm>
            <a:off x="7095181" y="3827514"/>
            <a:ext cx="45693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Transverse </a:t>
            </a:r>
            <a:r>
              <a:rPr lang="en-GB" sz="1000" i="1" noProof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wakefield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matrix with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dipolar</a:t>
            </a:r>
            <a:r>
              <a:rPr lang="en-GB" sz="1000" b="1" i="1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 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and</a:t>
            </a:r>
            <a:r>
              <a:rPr lang="en-GB" sz="1000" b="1" i="1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quadrupolar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</a:t>
            </a:r>
            <a:r>
              <a:rPr lang="en-GB" sz="1000" i="1" noProof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wakefields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</a:t>
            </a:r>
            <a:endParaRPr lang="en-GB" sz="1000" i="1" noProof="0" dirty="0">
              <a:solidFill>
                <a:schemeClr val="accent5"/>
              </a:solidFill>
              <a:latin typeface="Avenir Next" panose="020B0503020202020204" pitchFamily="34" charset="0"/>
            </a:endParaRPr>
          </a:p>
        </p:txBody>
      </p:sp>
      <p:pic>
        <p:nvPicPr>
          <p:cNvPr id="11268" name="Picture 4" descr="equation.pdf">
            <a:extLst>
              <a:ext uri="{FF2B5EF4-FFF2-40B4-BE49-F238E27FC236}">
                <a16:creationId xmlns:a16="http://schemas.microsoft.com/office/drawing/2014/main" id="{ABF2A25E-4D8C-F553-9229-98EF95092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3" y="5503772"/>
            <a:ext cx="2791832" cy="348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ACF36FC-9A05-C569-020F-9DF133137C3D}"/>
              </a:ext>
            </a:extLst>
          </p:cNvPr>
          <p:cNvSpPr/>
          <p:nvPr/>
        </p:nvSpPr>
        <p:spPr>
          <a:xfrm rot="21208284">
            <a:off x="6846784" y="3255850"/>
            <a:ext cx="938295" cy="298351"/>
          </a:xfrm>
          <a:prstGeom prst="roundRect">
            <a:avLst>
              <a:gd name="adj" fmla="val 46954"/>
            </a:avLst>
          </a:prstGeom>
          <a:solidFill>
            <a:srgbClr val="EEFEFF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1DFABB8-CF93-A27E-A347-1A4B93164382}"/>
              </a:ext>
            </a:extLst>
          </p:cNvPr>
          <p:cNvSpPr/>
          <p:nvPr/>
        </p:nvSpPr>
        <p:spPr>
          <a:xfrm>
            <a:off x="3538330" y="2386002"/>
            <a:ext cx="5115340" cy="1077207"/>
          </a:xfrm>
          <a:prstGeom prst="ellipse">
            <a:avLst/>
          </a:prstGeom>
          <a:noFill/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015CEC23-653A-F519-1324-2D2FAF548532}"/>
              </a:ext>
            </a:extLst>
          </p:cNvPr>
          <p:cNvSpPr/>
          <p:nvPr/>
        </p:nvSpPr>
        <p:spPr>
          <a:xfrm>
            <a:off x="6958399" y="3212607"/>
            <a:ext cx="832272" cy="359206"/>
          </a:xfrm>
          <a:custGeom>
            <a:avLst/>
            <a:gdLst>
              <a:gd name="connsiteX0" fmla="*/ 389 w 832272"/>
              <a:gd name="connsiteY0" fmla="*/ 212336 h 359206"/>
              <a:gd name="connsiteX1" fmla="*/ 48014 w 832272"/>
              <a:gd name="connsiteY1" fmla="*/ 113911 h 359206"/>
              <a:gd name="connsiteX2" fmla="*/ 209939 w 832272"/>
              <a:gd name="connsiteY2" fmla="*/ 59936 h 359206"/>
              <a:gd name="connsiteX3" fmla="*/ 606814 w 832272"/>
              <a:gd name="connsiteY3" fmla="*/ 12311 h 359206"/>
              <a:gd name="connsiteX4" fmla="*/ 724289 w 832272"/>
              <a:gd name="connsiteY4" fmla="*/ 2786 h 359206"/>
              <a:gd name="connsiteX5" fmla="*/ 800489 w 832272"/>
              <a:gd name="connsiteY5" fmla="*/ 53586 h 359206"/>
              <a:gd name="connsiteX6" fmla="*/ 829064 w 832272"/>
              <a:gd name="connsiteY6" fmla="*/ 117086 h 359206"/>
              <a:gd name="connsiteX7" fmla="*/ 825889 w 832272"/>
              <a:gd name="connsiteY7" fmla="*/ 205986 h 359206"/>
              <a:gd name="connsiteX8" fmla="*/ 778264 w 832272"/>
              <a:gd name="connsiteY8" fmla="*/ 269486 h 359206"/>
              <a:gd name="connsiteX9" fmla="*/ 676664 w 832272"/>
              <a:gd name="connsiteY9" fmla="*/ 304411 h 359206"/>
              <a:gd name="connsiteX10" fmla="*/ 413139 w 832272"/>
              <a:gd name="connsiteY10" fmla="*/ 332986 h 359206"/>
              <a:gd name="connsiteX11" fmla="*/ 184539 w 832272"/>
              <a:gd name="connsiteY11" fmla="*/ 358386 h 359206"/>
              <a:gd name="connsiteX12" fmla="*/ 35314 w 832272"/>
              <a:gd name="connsiteY12" fmla="*/ 301236 h 359206"/>
              <a:gd name="connsiteX13" fmla="*/ 389 w 832272"/>
              <a:gd name="connsiteY13" fmla="*/ 212336 h 35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32272" h="359206">
                <a:moveTo>
                  <a:pt x="389" y="212336"/>
                </a:moveTo>
                <a:cubicBezTo>
                  <a:pt x="2506" y="181115"/>
                  <a:pt x="13089" y="139311"/>
                  <a:pt x="48014" y="113911"/>
                </a:cubicBezTo>
                <a:cubicBezTo>
                  <a:pt x="82939" y="88511"/>
                  <a:pt x="116806" y="76869"/>
                  <a:pt x="209939" y="59936"/>
                </a:cubicBezTo>
                <a:cubicBezTo>
                  <a:pt x="303072" y="43003"/>
                  <a:pt x="521089" y="21836"/>
                  <a:pt x="606814" y="12311"/>
                </a:cubicBezTo>
                <a:cubicBezTo>
                  <a:pt x="692539" y="2786"/>
                  <a:pt x="692010" y="-4093"/>
                  <a:pt x="724289" y="2786"/>
                </a:cubicBezTo>
                <a:cubicBezTo>
                  <a:pt x="756568" y="9665"/>
                  <a:pt x="783027" y="34536"/>
                  <a:pt x="800489" y="53586"/>
                </a:cubicBezTo>
                <a:cubicBezTo>
                  <a:pt x="817951" y="72636"/>
                  <a:pt x="824831" y="91686"/>
                  <a:pt x="829064" y="117086"/>
                </a:cubicBezTo>
                <a:cubicBezTo>
                  <a:pt x="833297" y="142486"/>
                  <a:pt x="834356" y="180586"/>
                  <a:pt x="825889" y="205986"/>
                </a:cubicBezTo>
                <a:cubicBezTo>
                  <a:pt x="817422" y="231386"/>
                  <a:pt x="803135" y="253082"/>
                  <a:pt x="778264" y="269486"/>
                </a:cubicBezTo>
                <a:cubicBezTo>
                  <a:pt x="753393" y="285890"/>
                  <a:pt x="737518" y="293828"/>
                  <a:pt x="676664" y="304411"/>
                </a:cubicBezTo>
                <a:cubicBezTo>
                  <a:pt x="615810" y="314994"/>
                  <a:pt x="413139" y="332986"/>
                  <a:pt x="413139" y="332986"/>
                </a:cubicBezTo>
                <a:cubicBezTo>
                  <a:pt x="331118" y="341982"/>
                  <a:pt x="247510" y="363678"/>
                  <a:pt x="184539" y="358386"/>
                </a:cubicBezTo>
                <a:cubicBezTo>
                  <a:pt x="121568" y="353094"/>
                  <a:pt x="66535" y="323990"/>
                  <a:pt x="35314" y="301236"/>
                </a:cubicBezTo>
                <a:cubicBezTo>
                  <a:pt x="4093" y="278482"/>
                  <a:pt x="-1728" y="243557"/>
                  <a:pt x="389" y="212336"/>
                </a:cubicBezTo>
                <a:close/>
              </a:path>
            </a:pathLst>
          </a:custGeom>
          <a:gradFill flip="none" rotWithShape="1">
            <a:gsLst>
              <a:gs pos="20000">
                <a:srgbClr val="FF0000">
                  <a:alpha val="30000"/>
                </a:srgbClr>
              </a:gs>
              <a:gs pos="40000">
                <a:srgbClr val="FFC000">
                  <a:alpha val="30000"/>
                </a:srgbClr>
              </a:gs>
              <a:gs pos="51000">
                <a:srgbClr val="FFFF00">
                  <a:alpha val="30000"/>
                </a:srgbClr>
              </a:gs>
              <a:gs pos="91000">
                <a:srgbClr val="00B0F0">
                  <a:alpha val="30000"/>
                </a:srgbClr>
              </a:gs>
              <a:gs pos="78000">
                <a:srgbClr val="00B050">
                  <a:alpha val="30000"/>
                </a:srgbClr>
              </a:gs>
              <a:gs pos="63000">
                <a:srgbClr val="92D050">
                  <a:alpha val="3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9" name="Ellipse 109">
            <a:extLst>
              <a:ext uri="{FF2B5EF4-FFF2-40B4-BE49-F238E27FC236}">
                <a16:creationId xmlns:a16="http://schemas.microsoft.com/office/drawing/2014/main" id="{C7AC0409-B09E-4090-B599-B1525C12A11B}"/>
              </a:ext>
            </a:extLst>
          </p:cNvPr>
          <p:cNvSpPr/>
          <p:nvPr/>
        </p:nvSpPr>
        <p:spPr>
          <a:xfrm rot="21176921">
            <a:off x="7003365" y="3348344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8" name="Ellipse 109">
            <a:extLst>
              <a:ext uri="{FF2B5EF4-FFF2-40B4-BE49-F238E27FC236}">
                <a16:creationId xmlns:a16="http://schemas.microsoft.com/office/drawing/2014/main" id="{35E9F62D-9562-A1B2-81C2-F8BE576BB1FE}"/>
              </a:ext>
            </a:extLst>
          </p:cNvPr>
          <p:cNvSpPr/>
          <p:nvPr/>
        </p:nvSpPr>
        <p:spPr>
          <a:xfrm rot="21176921">
            <a:off x="7445087" y="3299192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387CF799-9BE0-BBDD-2CB5-07CA0C5C161A}"/>
              </a:ext>
            </a:extLst>
          </p:cNvPr>
          <p:cNvSpPr/>
          <p:nvPr/>
        </p:nvSpPr>
        <p:spPr>
          <a:xfrm>
            <a:off x="7447899" y="3272641"/>
            <a:ext cx="174625" cy="79375"/>
          </a:xfrm>
          <a:custGeom>
            <a:avLst/>
            <a:gdLst>
              <a:gd name="connsiteX0" fmla="*/ 0 w 174625"/>
              <a:gd name="connsiteY0" fmla="*/ 28575 h 79375"/>
              <a:gd name="connsiteX1" fmla="*/ 73025 w 174625"/>
              <a:gd name="connsiteY1" fmla="*/ 0 h 79375"/>
              <a:gd name="connsiteX2" fmla="*/ 146050 w 174625"/>
              <a:gd name="connsiteY2" fmla="*/ 28575 h 79375"/>
              <a:gd name="connsiteX3" fmla="*/ 174625 w 174625"/>
              <a:gd name="connsiteY3" fmla="*/ 79375 h 7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5" h="79375">
                <a:moveTo>
                  <a:pt x="0" y="28575"/>
                </a:moveTo>
                <a:cubicBezTo>
                  <a:pt x="24341" y="14287"/>
                  <a:pt x="48683" y="0"/>
                  <a:pt x="73025" y="0"/>
                </a:cubicBezTo>
                <a:cubicBezTo>
                  <a:pt x="97367" y="0"/>
                  <a:pt x="129117" y="15346"/>
                  <a:pt x="146050" y="28575"/>
                </a:cubicBezTo>
                <a:cubicBezTo>
                  <a:pt x="162983" y="41804"/>
                  <a:pt x="168804" y="60589"/>
                  <a:pt x="174625" y="79375"/>
                </a:cubicBezTo>
              </a:path>
            </a:pathLst>
          </a:cu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A65B06FD-36D5-7EDB-AA8B-685163D70699}"/>
              </a:ext>
            </a:extLst>
          </p:cNvPr>
          <p:cNvSpPr/>
          <p:nvPr/>
        </p:nvSpPr>
        <p:spPr>
          <a:xfrm rot="7552358">
            <a:off x="7478185" y="3391093"/>
            <a:ext cx="174625" cy="79375"/>
          </a:xfrm>
          <a:custGeom>
            <a:avLst/>
            <a:gdLst>
              <a:gd name="connsiteX0" fmla="*/ 0 w 174625"/>
              <a:gd name="connsiteY0" fmla="*/ 28575 h 79375"/>
              <a:gd name="connsiteX1" fmla="*/ 73025 w 174625"/>
              <a:gd name="connsiteY1" fmla="*/ 0 h 79375"/>
              <a:gd name="connsiteX2" fmla="*/ 146050 w 174625"/>
              <a:gd name="connsiteY2" fmla="*/ 28575 h 79375"/>
              <a:gd name="connsiteX3" fmla="*/ 174625 w 174625"/>
              <a:gd name="connsiteY3" fmla="*/ 79375 h 7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5" h="79375">
                <a:moveTo>
                  <a:pt x="0" y="28575"/>
                </a:moveTo>
                <a:cubicBezTo>
                  <a:pt x="24341" y="14287"/>
                  <a:pt x="48683" y="0"/>
                  <a:pt x="73025" y="0"/>
                </a:cubicBezTo>
                <a:cubicBezTo>
                  <a:pt x="97367" y="0"/>
                  <a:pt x="129117" y="15346"/>
                  <a:pt x="146050" y="28575"/>
                </a:cubicBezTo>
                <a:cubicBezTo>
                  <a:pt x="162983" y="41804"/>
                  <a:pt x="168804" y="60589"/>
                  <a:pt x="174625" y="79375"/>
                </a:cubicBezTo>
              </a:path>
            </a:pathLst>
          </a:cu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4DE3CB8E-F5D7-D6B7-8E46-507A6FA81A00}"/>
              </a:ext>
            </a:extLst>
          </p:cNvPr>
          <p:cNvSpPr/>
          <p:nvPr/>
        </p:nvSpPr>
        <p:spPr>
          <a:xfrm>
            <a:off x="7473299" y="3255284"/>
            <a:ext cx="139700" cy="50537"/>
          </a:xfrm>
          <a:custGeom>
            <a:avLst/>
            <a:gdLst>
              <a:gd name="connsiteX0" fmla="*/ 0 w 139700"/>
              <a:gd name="connsiteY0" fmla="*/ 9262 h 50537"/>
              <a:gd name="connsiteX1" fmla="*/ 85725 w 139700"/>
              <a:gd name="connsiteY1" fmla="*/ 2912 h 50537"/>
              <a:gd name="connsiteX2" fmla="*/ 139700 w 139700"/>
              <a:gd name="connsiteY2" fmla="*/ 50537 h 5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700" h="50537">
                <a:moveTo>
                  <a:pt x="0" y="9262"/>
                </a:moveTo>
                <a:cubicBezTo>
                  <a:pt x="31221" y="2647"/>
                  <a:pt x="62442" y="-3967"/>
                  <a:pt x="85725" y="2912"/>
                </a:cubicBezTo>
                <a:cubicBezTo>
                  <a:pt x="109008" y="9791"/>
                  <a:pt x="124354" y="30164"/>
                  <a:pt x="139700" y="50537"/>
                </a:cubicBezTo>
              </a:path>
            </a:pathLst>
          </a:cu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B862516C-EFB8-2DD2-A233-85A44C388BE9}"/>
              </a:ext>
            </a:extLst>
          </p:cNvPr>
          <p:cNvSpPr/>
          <p:nvPr/>
        </p:nvSpPr>
        <p:spPr>
          <a:xfrm rot="6350953">
            <a:off x="7534041" y="3410175"/>
            <a:ext cx="139700" cy="50537"/>
          </a:xfrm>
          <a:custGeom>
            <a:avLst/>
            <a:gdLst>
              <a:gd name="connsiteX0" fmla="*/ 0 w 139700"/>
              <a:gd name="connsiteY0" fmla="*/ 9262 h 50537"/>
              <a:gd name="connsiteX1" fmla="*/ 85725 w 139700"/>
              <a:gd name="connsiteY1" fmla="*/ 2912 h 50537"/>
              <a:gd name="connsiteX2" fmla="*/ 139700 w 139700"/>
              <a:gd name="connsiteY2" fmla="*/ 50537 h 5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700" h="50537">
                <a:moveTo>
                  <a:pt x="0" y="9262"/>
                </a:moveTo>
                <a:cubicBezTo>
                  <a:pt x="31221" y="2647"/>
                  <a:pt x="62442" y="-3967"/>
                  <a:pt x="85725" y="2912"/>
                </a:cubicBezTo>
                <a:cubicBezTo>
                  <a:pt x="109008" y="9791"/>
                  <a:pt x="124354" y="30164"/>
                  <a:pt x="139700" y="50537"/>
                </a:cubicBezTo>
              </a:path>
            </a:pathLst>
          </a:cu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AF5ABBCA-322E-140D-6F3F-83936251C86A}"/>
              </a:ext>
            </a:extLst>
          </p:cNvPr>
          <p:cNvSpPr/>
          <p:nvPr/>
        </p:nvSpPr>
        <p:spPr>
          <a:xfrm>
            <a:off x="7516162" y="3232598"/>
            <a:ext cx="101600" cy="57150"/>
          </a:xfrm>
          <a:custGeom>
            <a:avLst/>
            <a:gdLst>
              <a:gd name="connsiteX0" fmla="*/ 0 w 101600"/>
              <a:gd name="connsiteY0" fmla="*/ 0 h 57150"/>
              <a:gd name="connsiteX1" fmla="*/ 76200 w 101600"/>
              <a:gd name="connsiteY1" fmla="*/ 22225 h 57150"/>
              <a:gd name="connsiteX2" fmla="*/ 101600 w 101600"/>
              <a:gd name="connsiteY2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" h="57150">
                <a:moveTo>
                  <a:pt x="0" y="0"/>
                </a:moveTo>
                <a:cubicBezTo>
                  <a:pt x="29633" y="6350"/>
                  <a:pt x="59267" y="12700"/>
                  <a:pt x="76200" y="22225"/>
                </a:cubicBezTo>
                <a:cubicBezTo>
                  <a:pt x="93133" y="31750"/>
                  <a:pt x="97366" y="44450"/>
                  <a:pt x="101600" y="57150"/>
                </a:cubicBezTo>
              </a:path>
            </a:pathLst>
          </a:cu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90561ABD-0063-E2DF-47D9-5665A42EE1D1}"/>
              </a:ext>
            </a:extLst>
          </p:cNvPr>
          <p:cNvSpPr/>
          <p:nvPr/>
        </p:nvSpPr>
        <p:spPr>
          <a:xfrm rot="4225071">
            <a:off x="7586035" y="3401115"/>
            <a:ext cx="101600" cy="57150"/>
          </a:xfrm>
          <a:custGeom>
            <a:avLst/>
            <a:gdLst>
              <a:gd name="connsiteX0" fmla="*/ 0 w 101600"/>
              <a:gd name="connsiteY0" fmla="*/ 0 h 57150"/>
              <a:gd name="connsiteX1" fmla="*/ 76200 w 101600"/>
              <a:gd name="connsiteY1" fmla="*/ 22225 h 57150"/>
              <a:gd name="connsiteX2" fmla="*/ 101600 w 101600"/>
              <a:gd name="connsiteY2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" h="57150">
                <a:moveTo>
                  <a:pt x="0" y="0"/>
                </a:moveTo>
                <a:cubicBezTo>
                  <a:pt x="29633" y="6350"/>
                  <a:pt x="59267" y="12700"/>
                  <a:pt x="76200" y="22225"/>
                </a:cubicBezTo>
                <a:cubicBezTo>
                  <a:pt x="93133" y="31750"/>
                  <a:pt x="97366" y="44450"/>
                  <a:pt x="101600" y="57150"/>
                </a:cubicBezTo>
              </a:path>
            </a:pathLst>
          </a:cu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DE770F-8F3D-10E1-874E-0B74C7DA69D7}"/>
              </a:ext>
            </a:extLst>
          </p:cNvPr>
          <p:cNvSpPr txBox="1"/>
          <p:nvPr/>
        </p:nvSpPr>
        <p:spPr>
          <a:xfrm>
            <a:off x="4802492" y="745801"/>
            <a:ext cx="29965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i="1" noProof="0" dirty="0">
                <a:solidFill>
                  <a:schemeClr val="accent3"/>
                </a:solidFill>
                <a:latin typeface="Avenir Next" panose="020B0503020202020204" pitchFamily="34" charset="0"/>
              </a:rPr>
              <a:t>(2 particles model)</a:t>
            </a:r>
          </a:p>
        </p:txBody>
      </p:sp>
    </p:spTree>
    <p:extLst>
      <p:ext uri="{BB962C8B-B14F-4D97-AF65-F5344CB8AC3E}">
        <p14:creationId xmlns:p14="http://schemas.microsoft.com/office/powerpoint/2010/main" val="846825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8737A2-939A-833E-1DDC-2207A8BAC0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6A2B7BBE-CA9D-B6C1-CBFB-6B7CBFD1B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34" y="2940390"/>
            <a:ext cx="5261050" cy="306894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7B91663-09D2-8F0B-09BB-CD2C0A984391}"/>
              </a:ext>
            </a:extLst>
          </p:cNvPr>
          <p:cNvSpPr/>
          <p:nvPr/>
        </p:nvSpPr>
        <p:spPr>
          <a:xfrm>
            <a:off x="288234" y="1521250"/>
            <a:ext cx="3034001" cy="64333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4" name="Picture 4" descr="equation.pdf">
            <a:extLst>
              <a:ext uri="{FF2B5EF4-FFF2-40B4-BE49-F238E27FC236}">
                <a16:creationId xmlns:a16="http://schemas.microsoft.com/office/drawing/2014/main" id="{F3087133-B595-97F1-E467-C21B2E2F6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19" y="1699670"/>
            <a:ext cx="2791832" cy="348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3561D772-A118-849B-6C3F-4DA60CEDE1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5EB5C354-6016-F5A2-79E8-1332470B8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BE57CAF5-7CB9-28E5-FC22-0D0FEC52C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7DA6A3B8-F686-39CF-A797-B9D77D011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6304AE13-E880-8659-605E-7C6AC2FC0ABC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B073FF-49A0-3EB2-5762-34121DF1E29D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6372F1-4373-635B-2337-258BD3349ED8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B0F593-29EE-EDBF-F335-5F3D63E83AD0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C0F0870-528E-AC69-9BB2-61D7B6DA9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12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7ED91E-CFD0-8039-D3ED-C5BD20A3DEE1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443C7D-8CCE-14F8-49C6-7E81121CDD51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Transverse mode repulsion instability mechanism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E5BBFD4-E11B-2019-885C-121D11226E36}"/>
                  </a:ext>
                </a:extLst>
              </p:cNvPr>
              <p:cNvSpPr txBox="1"/>
              <p:nvPr/>
            </p:nvSpPr>
            <p:spPr>
              <a:xfrm>
                <a:off x="195467" y="2302125"/>
                <a:ext cx="11245165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Diagonalise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and get the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eigenvalues </a:t>
                </a:r>
                <a14:m>
                  <m:oMath xmlns:m="http://schemas.openxmlformats.org/officeDocument/2006/math">
                    <m:r>
                      <a:rPr lang="en-GB" sz="1500" b="1" i="1" noProof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. One can vary the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weight</a:t>
                </a:r>
                <a:r>
                  <a:rPr lang="en-GB" sz="1500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of the charges (~ N particles) in the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beam-beam force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and</a:t>
                </a:r>
                <a:r>
                  <a:rPr lang="en-GB" sz="1500" b="1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the wake functions</a:t>
                </a:r>
                <a:endParaRPr lang="en-GB" sz="1500" b="1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venir Next Ultra Light" panose="020B0203020202020204" pitchFamily="34" charset="77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E5BBFD4-E11B-2019-885C-121D11226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467" y="2302125"/>
                <a:ext cx="11245165" cy="553998"/>
              </a:xfrm>
              <a:prstGeom prst="rect">
                <a:avLst/>
              </a:prstGeom>
              <a:blipFill>
                <a:blip r:embed="rId10"/>
                <a:stretch>
                  <a:fillRect l="-226" t="-2222" b="-8889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BF5D9B2-5862-617F-C82F-CE6C727F447D}"/>
                  </a:ext>
                </a:extLst>
              </p:cNvPr>
              <p:cNvSpPr txBox="1"/>
              <p:nvPr/>
            </p:nvSpPr>
            <p:spPr>
              <a:xfrm>
                <a:off x="5689822" y="3383661"/>
                <a:ext cx="6654578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System Font Regular"/>
                  <a:buChar char="🌸"/>
                </a:pPr>
                <a:r>
                  <a:rPr lang="en-GB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Real part of the eigenvalues give the tune shift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0 and -1 can be extracted to a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4x4 matrix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.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0 (= mode </a:t>
                </a:r>
                <a14:m>
                  <m:oMath xmlns:m="http://schemas.openxmlformats.org/officeDocument/2006/math">
                    <m:r>
                      <a:rPr lang="en-GB" sz="1500" i="1" noProof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) stays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constant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 with variation of N.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-1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shifts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 and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couples</a:t>
                </a:r>
                <a:r>
                  <a:rPr lang="en-GB" sz="1500" b="1" noProof="0" dirty="0">
                    <a:solidFill>
                      <a:schemeClr val="accent5"/>
                    </a:solidFill>
                    <a:latin typeface="Avenir Next Ultra Light" panose="020B0203020202020204" pitchFamily="34" charset="77"/>
                  </a:rPr>
                  <a:t>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to mode 0.</a:t>
                </a:r>
              </a:p>
              <a:p>
                <a:pPr lvl="1"/>
                <a:endParaRPr lang="en-GB" sz="150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venir Next Ultra Light" panose="020B0203020202020204" pitchFamily="34" charset="77"/>
                </a:endParaRPr>
              </a:p>
              <a:p>
                <a:pPr marL="285750" indent="-285750">
                  <a:buFont typeface="System Font Regular"/>
                  <a:buChar char="🌸"/>
                </a:pPr>
                <a:r>
                  <a:rPr lang="en-GB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Imaginary part of the eigenvalues give the growth rate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Coupling induces an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imaginary part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.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coupling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instability</a:t>
                </a:r>
                <a:r>
                  <a:rPr lang="en-GB" sz="1500" b="1" noProof="0" dirty="0">
                    <a:solidFill>
                      <a:schemeClr val="accent5"/>
                    </a:solidFill>
                    <a:latin typeface="Avenir Next Ultra Light" panose="020B0203020202020204" pitchFamily="34" charset="77"/>
                  </a:rPr>
                  <a:t>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appears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BF5D9B2-5862-617F-C82F-CE6C727F44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822" y="3383661"/>
                <a:ext cx="6654578" cy="2031325"/>
              </a:xfrm>
              <a:prstGeom prst="rect">
                <a:avLst/>
              </a:prstGeom>
              <a:blipFill>
                <a:blip r:embed="rId11"/>
                <a:stretch>
                  <a:fillRect l="-760" t="-3106" b="-2484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7EBFF2F8-CD51-98EB-4D47-DE463CCEB5F8}"/>
              </a:ext>
            </a:extLst>
          </p:cNvPr>
          <p:cNvSpPr txBox="1"/>
          <p:nvPr/>
        </p:nvSpPr>
        <p:spPr>
          <a:xfrm>
            <a:off x="4802492" y="745801"/>
            <a:ext cx="29965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i="1" noProof="0" dirty="0">
                <a:solidFill>
                  <a:schemeClr val="accent3"/>
                </a:solidFill>
                <a:latin typeface="Avenir Next" panose="020B0503020202020204" pitchFamily="34" charset="0"/>
              </a:rPr>
              <a:t>(2 particles model)</a:t>
            </a:r>
          </a:p>
        </p:txBody>
      </p:sp>
    </p:spTree>
    <p:extLst>
      <p:ext uri="{BB962C8B-B14F-4D97-AF65-F5344CB8AC3E}">
        <p14:creationId xmlns:p14="http://schemas.microsoft.com/office/powerpoint/2010/main" val="423014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92D34-4370-A819-7F73-C585894A8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98A1A5D5-2BE4-5134-18E9-094291615C91}"/>
              </a:ext>
            </a:extLst>
          </p:cNvPr>
          <p:cNvGrpSpPr/>
          <p:nvPr/>
        </p:nvGrpSpPr>
        <p:grpSpPr>
          <a:xfrm>
            <a:off x="3538330" y="2380241"/>
            <a:ext cx="5115340" cy="1081103"/>
            <a:chOff x="312857" y="3644835"/>
            <a:chExt cx="7091750" cy="22399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4180B22-5D77-06C9-A127-EB3986F022CE}"/>
                </a:ext>
              </a:extLst>
            </p:cNvPr>
            <p:cNvSpPr/>
            <p:nvPr/>
          </p:nvSpPr>
          <p:spPr>
            <a:xfrm>
              <a:off x="312857" y="3644835"/>
              <a:ext cx="7091750" cy="2236059"/>
            </a:xfrm>
            <a:prstGeom prst="ellipse">
              <a:avLst/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C631C7B-2C33-2D0E-EA2F-80D4966FE710}"/>
                </a:ext>
              </a:extLst>
            </p:cNvPr>
            <p:cNvSpPr/>
            <p:nvPr/>
          </p:nvSpPr>
          <p:spPr>
            <a:xfrm>
              <a:off x="312857" y="3648700"/>
              <a:ext cx="7091750" cy="2236059"/>
            </a:xfrm>
            <a:prstGeom prst="ellipse">
              <a:avLst/>
            </a:prstGeom>
            <a:noFill/>
            <a:ln w="76200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CAEF66B-76BF-34A6-0188-311C45AEBB14}"/>
                </a:ext>
              </a:extLst>
            </p:cNvPr>
            <p:cNvSpPr/>
            <p:nvPr/>
          </p:nvSpPr>
          <p:spPr>
            <a:xfrm>
              <a:off x="312857" y="3648700"/>
              <a:ext cx="7091750" cy="2236059"/>
            </a:xfrm>
            <a:prstGeom prst="ellipse">
              <a:avLst/>
            </a:prstGeom>
            <a:noFill/>
            <a:ln w="76200">
              <a:solidFill>
                <a:schemeClr val="accent6">
                  <a:lumMod val="75000"/>
                </a:schemeClr>
              </a:solidFill>
              <a:prstDash val="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pic>
        <p:nvPicPr>
          <p:cNvPr id="2" name="Picture 4">
            <a:extLst>
              <a:ext uri="{FF2B5EF4-FFF2-40B4-BE49-F238E27FC236}">
                <a16:creationId xmlns:a16="http://schemas.microsoft.com/office/drawing/2014/main" id="{FEDEE87A-2A58-F568-C6DB-1389F6BD2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C03DFD43-FADE-AC80-598C-9070A4F00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7319294E-0974-B3E6-75D7-7F5FE703D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B2E0D30D-91F2-5552-5F46-00BCD9AD3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2F80A846-7022-93FF-3A2C-13F0096ABEB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F9483C-2714-5E2C-4785-920375771737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184E66-6B57-E72B-BADA-FB72D264490C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D6D777-AFC5-3999-F6BC-08397598CF28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11B708B-A758-60D4-C3DA-EFC4DA7CA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13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CD7AC4-9839-C705-3175-3D23A6BAE804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6ECB65-5140-2482-A598-2F0E650FE6A7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Transverse mode repulsion instability mechanism</a:t>
            </a:r>
          </a:p>
        </p:txBody>
      </p:sp>
      <p:pic>
        <p:nvPicPr>
          <p:cNvPr id="7170" name="Picture 2" descr="equation.pdf">
            <a:extLst>
              <a:ext uri="{FF2B5EF4-FFF2-40B4-BE49-F238E27FC236}">
                <a16:creationId xmlns:a16="http://schemas.microsoft.com/office/drawing/2014/main" id="{8A00CD48-F2B8-461A-0624-765492AFA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975" y="1515396"/>
            <a:ext cx="877824" cy="179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5E2BA00-F6F8-2012-3A81-EB09D808D5EF}"/>
              </a:ext>
            </a:extLst>
          </p:cNvPr>
          <p:cNvSpPr txBox="1"/>
          <p:nvPr/>
        </p:nvSpPr>
        <p:spPr>
          <a:xfrm>
            <a:off x="5488058" y="2854122"/>
            <a:ext cx="1356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Interaction point (IP)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9C35B4DF-079C-2372-F428-FF09D03FA81E}"/>
              </a:ext>
            </a:extLst>
          </p:cNvPr>
          <p:cNvSpPr/>
          <p:nvPr/>
        </p:nvSpPr>
        <p:spPr>
          <a:xfrm>
            <a:off x="5138635" y="1617450"/>
            <a:ext cx="2040627" cy="1272999"/>
          </a:xfrm>
          <a:prstGeom prst="roundRect">
            <a:avLst>
              <a:gd name="adj" fmla="val 46954"/>
            </a:avLst>
          </a:prstGeom>
          <a:solidFill>
            <a:srgbClr val="EEFEFF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727D6CC-7A5E-ED4A-4884-A1D5142F5473}"/>
              </a:ext>
            </a:extLst>
          </p:cNvPr>
          <p:cNvCxnSpPr>
            <a:cxnSpLocks/>
          </p:cNvCxnSpPr>
          <p:nvPr/>
        </p:nvCxnSpPr>
        <p:spPr>
          <a:xfrm flipV="1">
            <a:off x="6166289" y="1830064"/>
            <a:ext cx="0" cy="555938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655AB1B5-F9DE-6E41-1CA5-FC4D8FE972BE}"/>
              </a:ext>
            </a:extLst>
          </p:cNvPr>
          <p:cNvSpPr/>
          <p:nvPr/>
        </p:nvSpPr>
        <p:spPr>
          <a:xfrm>
            <a:off x="3538330" y="2386002"/>
            <a:ext cx="5115340" cy="1077207"/>
          </a:xfrm>
          <a:prstGeom prst="ellipse">
            <a:avLst/>
          </a:prstGeom>
          <a:noFill/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A6B636F-FBE3-9DFF-09AB-34877F3741D6}"/>
              </a:ext>
            </a:extLst>
          </p:cNvPr>
          <p:cNvCxnSpPr/>
          <p:nvPr/>
        </p:nvCxnSpPr>
        <p:spPr>
          <a:xfrm flipH="1">
            <a:off x="5764695" y="2069575"/>
            <a:ext cx="1139687" cy="502822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6" name="Ellipse 107">
            <a:extLst>
              <a:ext uri="{FF2B5EF4-FFF2-40B4-BE49-F238E27FC236}">
                <a16:creationId xmlns:a16="http://schemas.microsoft.com/office/drawing/2014/main" id="{3313E090-6554-CA87-3A4F-51E60DFD1CE1}"/>
              </a:ext>
            </a:extLst>
          </p:cNvPr>
          <p:cNvSpPr/>
          <p:nvPr/>
        </p:nvSpPr>
        <p:spPr>
          <a:xfrm>
            <a:off x="6306161" y="2215710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60000"/>
            </a:scheme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B5DE8A0-4C9F-CF82-CBEF-3B824119B61D}"/>
              </a:ext>
            </a:extLst>
          </p:cNvPr>
          <p:cNvCxnSpPr>
            <a:cxnSpLocks/>
          </p:cNvCxnSpPr>
          <p:nvPr/>
        </p:nvCxnSpPr>
        <p:spPr>
          <a:xfrm>
            <a:off x="5409131" y="2083030"/>
            <a:ext cx="1187900" cy="475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7" name="Ellipse 109">
            <a:extLst>
              <a:ext uri="{FF2B5EF4-FFF2-40B4-BE49-F238E27FC236}">
                <a16:creationId xmlns:a16="http://schemas.microsoft.com/office/drawing/2014/main" id="{2D7F855D-8B67-C9C4-ACB9-A02618B47015}"/>
              </a:ext>
            </a:extLst>
          </p:cNvPr>
          <p:cNvSpPr/>
          <p:nvPr/>
        </p:nvSpPr>
        <p:spPr>
          <a:xfrm>
            <a:off x="5867650" y="2215710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8" name="Ellipse 107">
            <a:extLst>
              <a:ext uri="{FF2B5EF4-FFF2-40B4-BE49-F238E27FC236}">
                <a16:creationId xmlns:a16="http://schemas.microsoft.com/office/drawing/2014/main" id="{E518DD4F-3BFD-0DC1-01C2-0785347DCCFF}"/>
              </a:ext>
            </a:extLst>
          </p:cNvPr>
          <p:cNvSpPr/>
          <p:nvPr/>
        </p:nvSpPr>
        <p:spPr>
          <a:xfrm>
            <a:off x="6645999" y="2061050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60000"/>
            </a:scheme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9" name="Ellipse 109">
            <a:extLst>
              <a:ext uri="{FF2B5EF4-FFF2-40B4-BE49-F238E27FC236}">
                <a16:creationId xmlns:a16="http://schemas.microsoft.com/office/drawing/2014/main" id="{107FB9A1-0BEE-295C-818B-1DC4AB0BCDAB}"/>
              </a:ext>
            </a:extLst>
          </p:cNvPr>
          <p:cNvSpPr/>
          <p:nvPr/>
        </p:nvSpPr>
        <p:spPr>
          <a:xfrm>
            <a:off x="5507990" y="2056942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CC7378-1A0D-5C97-3897-F0E07D18B57F}"/>
              </a:ext>
            </a:extLst>
          </p:cNvPr>
          <p:cNvSpPr txBox="1"/>
          <p:nvPr/>
        </p:nvSpPr>
        <p:spPr>
          <a:xfrm>
            <a:off x="6193413" y="1943439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1,B1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4D70806-1B80-210F-CAF8-DD356481EA10}"/>
              </a:ext>
            </a:extLst>
          </p:cNvPr>
          <p:cNvSpPr txBox="1"/>
          <p:nvPr/>
        </p:nvSpPr>
        <p:spPr>
          <a:xfrm>
            <a:off x="6547779" y="1765966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2,B1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86FABC2-0DCA-8F60-2B6E-6E17114AAD43}"/>
              </a:ext>
            </a:extLst>
          </p:cNvPr>
          <p:cNvSpPr txBox="1"/>
          <p:nvPr/>
        </p:nvSpPr>
        <p:spPr>
          <a:xfrm>
            <a:off x="5418291" y="1765966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2,B2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7123B28-B2A8-F295-1675-D529EE182262}"/>
              </a:ext>
            </a:extLst>
          </p:cNvPr>
          <p:cNvSpPr txBox="1"/>
          <p:nvPr/>
        </p:nvSpPr>
        <p:spPr>
          <a:xfrm>
            <a:off x="5736782" y="1938248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1,B2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4E8DB1F-8F30-BF64-8414-E915EEC2D7F2}"/>
              </a:ext>
            </a:extLst>
          </p:cNvPr>
          <p:cNvSpPr txBox="1"/>
          <p:nvPr/>
        </p:nvSpPr>
        <p:spPr>
          <a:xfrm>
            <a:off x="8127615" y="1475218"/>
            <a:ext cx="2259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Vertical coordinates</a:t>
            </a:r>
            <a:r>
              <a:rPr lang="en-GB" sz="1000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of two charges per beam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, at a given turn n.</a:t>
            </a:r>
          </a:p>
        </p:txBody>
      </p:sp>
      <p:sp>
        <p:nvSpPr>
          <p:cNvPr id="7168" name="TextBox 7167">
            <a:extLst>
              <a:ext uri="{FF2B5EF4-FFF2-40B4-BE49-F238E27FC236}">
                <a16:creationId xmlns:a16="http://schemas.microsoft.com/office/drawing/2014/main" id="{E09647B0-BF04-7B88-B27A-013FB52D1AE7}"/>
              </a:ext>
            </a:extLst>
          </p:cNvPr>
          <p:cNvSpPr txBox="1"/>
          <p:nvPr/>
        </p:nvSpPr>
        <p:spPr>
          <a:xfrm>
            <a:off x="130111" y="1475218"/>
            <a:ext cx="3696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Phase advance 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at the interaction point considered using the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kick and drift 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model [4]. </a:t>
            </a:r>
            <a:endParaRPr lang="en-GB" sz="1000" i="1" noProof="0" dirty="0">
              <a:solidFill>
                <a:schemeClr val="accent5"/>
              </a:solidFill>
              <a:latin typeface="Avenir Next" panose="020B0503020202020204" pitchFamily="34" charset="0"/>
            </a:endParaRPr>
          </a:p>
        </p:txBody>
      </p:sp>
      <p:pic>
        <p:nvPicPr>
          <p:cNvPr id="7178" name="Picture 10" descr="equation.pdf">
            <a:extLst>
              <a:ext uri="{FF2B5EF4-FFF2-40B4-BE49-F238E27FC236}">
                <a16:creationId xmlns:a16="http://schemas.microsoft.com/office/drawing/2014/main" id="{9C289F21-B559-6A07-58D0-852B9E0A8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161" y="4144825"/>
            <a:ext cx="4038600" cy="69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9" name="TextBox 7168">
            <a:extLst>
              <a:ext uri="{FF2B5EF4-FFF2-40B4-BE49-F238E27FC236}">
                <a16:creationId xmlns:a16="http://schemas.microsoft.com/office/drawing/2014/main" id="{407BE0B2-DDFA-CA16-1962-D198E5509A5A}"/>
              </a:ext>
            </a:extLst>
          </p:cNvPr>
          <p:cNvSpPr txBox="1"/>
          <p:nvPr/>
        </p:nvSpPr>
        <p:spPr>
          <a:xfrm>
            <a:off x="4871864" y="3821630"/>
            <a:ext cx="3696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Arc matrix with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synchro-</a:t>
            </a:r>
            <a:r>
              <a:rPr lang="en-GB" sz="1000" b="1" i="1" noProof="0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betatron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motion.</a:t>
            </a:r>
            <a:endParaRPr lang="en-GB" sz="1000" i="1" noProof="0" dirty="0">
              <a:solidFill>
                <a:schemeClr val="accent5"/>
              </a:solidFill>
              <a:latin typeface="Avenir Next" panose="020B0503020202020204" pitchFamily="34" charset="0"/>
            </a:endParaRPr>
          </a:p>
        </p:txBody>
      </p:sp>
      <p:sp>
        <p:nvSpPr>
          <p:cNvPr id="7171" name="Rectangle 7170">
            <a:extLst>
              <a:ext uri="{FF2B5EF4-FFF2-40B4-BE49-F238E27FC236}">
                <a16:creationId xmlns:a16="http://schemas.microsoft.com/office/drawing/2014/main" id="{A144E87F-DD71-18F7-753A-F04B2DCC5FB2}"/>
              </a:ext>
            </a:extLst>
          </p:cNvPr>
          <p:cNvSpPr/>
          <p:nvPr/>
        </p:nvSpPr>
        <p:spPr>
          <a:xfrm>
            <a:off x="3099460" y="5317987"/>
            <a:ext cx="5729843" cy="64333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3314" name="Picture 2" descr="equation.pdf">
            <a:extLst>
              <a:ext uri="{FF2B5EF4-FFF2-40B4-BE49-F238E27FC236}">
                <a16:creationId xmlns:a16="http://schemas.microsoft.com/office/drawing/2014/main" id="{1DB33658-3769-AC35-C494-CB46BFA8F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14" y="2266583"/>
            <a:ext cx="1994191" cy="1361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equation.pdf">
            <a:extLst>
              <a:ext uri="{FF2B5EF4-FFF2-40B4-BE49-F238E27FC236}">
                <a16:creationId xmlns:a16="http://schemas.microsoft.com/office/drawing/2014/main" id="{4592453A-8135-B7E2-6DBC-A35B85DB9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330" y="5439601"/>
            <a:ext cx="5494844" cy="40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quation.pdf">
            <a:extLst>
              <a:ext uri="{FF2B5EF4-FFF2-40B4-BE49-F238E27FC236}">
                <a16:creationId xmlns:a16="http://schemas.microsoft.com/office/drawing/2014/main" id="{C6AFECC6-016B-60F1-9FFC-8FAD8A577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13" y="1917268"/>
            <a:ext cx="16510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E6685A6-2F92-F20D-507A-401F43EDB57A}"/>
              </a:ext>
            </a:extLst>
          </p:cNvPr>
          <p:cNvSpPr txBox="1"/>
          <p:nvPr/>
        </p:nvSpPr>
        <p:spPr>
          <a:xfrm>
            <a:off x="4802492" y="745801"/>
            <a:ext cx="29965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i="1" noProof="0" dirty="0">
                <a:solidFill>
                  <a:schemeClr val="accent3"/>
                </a:solidFill>
                <a:latin typeface="Avenir Next" panose="020B0503020202020204" pitchFamily="34" charset="0"/>
              </a:rPr>
              <a:t>(2 particles model)</a:t>
            </a:r>
          </a:p>
        </p:txBody>
      </p:sp>
    </p:spTree>
    <p:extLst>
      <p:ext uri="{BB962C8B-B14F-4D97-AF65-F5344CB8AC3E}">
        <p14:creationId xmlns:p14="http://schemas.microsoft.com/office/powerpoint/2010/main" val="2161752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5FD1A8-7B24-4A4B-4357-94578D7555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graph with green lines and numbers&#10;&#10;Description automatically generated">
            <a:extLst>
              <a:ext uri="{FF2B5EF4-FFF2-40B4-BE49-F238E27FC236}">
                <a16:creationId xmlns:a16="http://schemas.microsoft.com/office/drawing/2014/main" id="{EFE44509-DB71-D225-9DB2-A3F8934A0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225" y="2877198"/>
            <a:ext cx="5353881" cy="3123097"/>
          </a:xfrm>
          <a:prstGeom prst="rect">
            <a:avLst/>
          </a:prstGeom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83547667-F962-E8B8-05F2-83DB7C89B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D1388BC7-44B9-9AAC-9213-BB4219F3C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929C642C-05F7-E6AD-EF86-BDD948C07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D16B8AD7-A8F0-7719-C822-B133117A5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CD0E414B-6C91-29AC-8BDF-13CA7BA39CD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5F8642-E54E-9466-FCE2-07A0FA748133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21AAAF-3759-1E74-75AC-1E051892F65C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74C029-A1F3-55BD-CEDD-5A322A45D1F2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B72B7F4-C414-DA31-F7C1-143550A46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14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39B4A8-4843-88EB-0495-D1217827AB05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7039FF-13A8-9F7B-DB02-60E3413AED46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Transverse mode repulsion instability mechanism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47D94C-0CD7-FF7A-2A11-CB60C53A96CA}"/>
                  </a:ext>
                </a:extLst>
              </p:cNvPr>
              <p:cNvSpPr txBox="1"/>
              <p:nvPr/>
            </p:nvSpPr>
            <p:spPr>
              <a:xfrm>
                <a:off x="195468" y="2302125"/>
                <a:ext cx="1098870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Diagonalise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and get the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eigenvalues </a:t>
                </a:r>
                <a14:m>
                  <m:oMath xmlns:m="http://schemas.openxmlformats.org/officeDocument/2006/math">
                    <m:r>
                      <a:rPr lang="en-GB" sz="1500" b="1" i="1" noProof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. One can vary the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weight</a:t>
                </a:r>
                <a:r>
                  <a:rPr lang="en-GB" sz="1500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of the charges (~ N particles) in the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beam-beam force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.</a:t>
                </a:r>
                <a:endParaRPr lang="en-GB" sz="1500" b="1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venir Next Ultra Light" panose="020B0203020202020204" pitchFamily="34" charset="77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47D94C-0CD7-FF7A-2A11-CB60C53A96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468" y="2302125"/>
                <a:ext cx="10988708" cy="323165"/>
              </a:xfrm>
              <a:prstGeom prst="rect">
                <a:avLst/>
              </a:prstGeom>
              <a:blipFill>
                <a:blip r:embed="rId9"/>
                <a:stretch>
                  <a:fillRect l="-231" t="-3846" b="-23077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B5575F7-D2E3-6EB4-B2F3-965749995849}"/>
                  </a:ext>
                </a:extLst>
              </p:cNvPr>
              <p:cNvSpPr txBox="1"/>
              <p:nvPr/>
            </p:nvSpPr>
            <p:spPr>
              <a:xfrm>
                <a:off x="5689822" y="3383661"/>
                <a:ext cx="6654578" cy="1800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System Font Regular"/>
                  <a:buChar char="🌸"/>
                </a:pPr>
                <a:r>
                  <a:rPr lang="en-GB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Real part of the eigenvalues give the tune shift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0 and -1 can be extracted to a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4x4 matrix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.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0 (= mode </a:t>
                </a:r>
                <a14:m>
                  <m:oMath xmlns:m="http://schemas.openxmlformats.org/officeDocument/2006/math">
                    <m:r>
                      <a:rPr lang="en-GB" sz="1500" i="1" noProof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)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no longer constant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with variation of N.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-1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repulse each other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with mode 0.</a:t>
                </a:r>
              </a:p>
              <a:p>
                <a:pPr lvl="1"/>
                <a:endParaRPr lang="en-GB" sz="150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venir Next Ultra Light" panose="020B0203020202020204" pitchFamily="34" charset="77"/>
                </a:endParaRPr>
              </a:p>
              <a:p>
                <a:pPr marL="285750" indent="-285750">
                  <a:buFont typeface="System Font Regular"/>
                  <a:buChar char="🌸"/>
                </a:pPr>
                <a:r>
                  <a:rPr lang="en-GB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Imaginary part of the eigenvalues give the growth rate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No coupling,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no instability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induced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B5575F7-D2E3-6EB4-B2F3-9657499958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822" y="3383661"/>
                <a:ext cx="6654578" cy="1800493"/>
              </a:xfrm>
              <a:prstGeom prst="rect">
                <a:avLst/>
              </a:prstGeom>
              <a:blipFill>
                <a:blip r:embed="rId10"/>
                <a:stretch>
                  <a:fillRect l="-760" t="-3497" b="-2797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51AC0CD5-FBD4-C22F-8B8D-8895D64F5691}"/>
              </a:ext>
            </a:extLst>
          </p:cNvPr>
          <p:cNvSpPr/>
          <p:nvPr/>
        </p:nvSpPr>
        <p:spPr>
          <a:xfrm>
            <a:off x="288234" y="1521250"/>
            <a:ext cx="5729843" cy="64333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4" name="Picture 8" descr="equation.pdf">
            <a:extLst>
              <a:ext uri="{FF2B5EF4-FFF2-40B4-BE49-F238E27FC236}">
                <a16:creationId xmlns:a16="http://schemas.microsoft.com/office/drawing/2014/main" id="{70501C7B-5969-F7F8-56FB-A6EB12780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04" y="1642864"/>
            <a:ext cx="5494844" cy="40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78A0130-DECE-F3DC-D689-306AFE690AA2}"/>
              </a:ext>
            </a:extLst>
          </p:cNvPr>
          <p:cNvSpPr txBox="1"/>
          <p:nvPr/>
        </p:nvSpPr>
        <p:spPr>
          <a:xfrm>
            <a:off x="4802492" y="745801"/>
            <a:ext cx="29965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i="1" noProof="0" dirty="0">
                <a:solidFill>
                  <a:schemeClr val="accent3"/>
                </a:solidFill>
                <a:latin typeface="Avenir Next" panose="020B0503020202020204" pitchFamily="34" charset="0"/>
              </a:rPr>
              <a:t>(2 particles model)</a:t>
            </a:r>
          </a:p>
        </p:txBody>
      </p:sp>
    </p:spTree>
    <p:extLst>
      <p:ext uri="{BB962C8B-B14F-4D97-AF65-F5344CB8AC3E}">
        <p14:creationId xmlns:p14="http://schemas.microsoft.com/office/powerpoint/2010/main" val="2949972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1697E-E953-EE4D-78E0-5C7817E0A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875B5E14-0098-CECD-1579-215B98237E5E}"/>
              </a:ext>
            </a:extLst>
          </p:cNvPr>
          <p:cNvGrpSpPr/>
          <p:nvPr/>
        </p:nvGrpSpPr>
        <p:grpSpPr>
          <a:xfrm>
            <a:off x="3538330" y="2380241"/>
            <a:ext cx="5115340" cy="1081103"/>
            <a:chOff x="312857" y="3644835"/>
            <a:chExt cx="7091750" cy="22399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EB36E55-0EE2-367E-18A7-9EF9D73CD06C}"/>
                </a:ext>
              </a:extLst>
            </p:cNvPr>
            <p:cNvSpPr/>
            <p:nvPr/>
          </p:nvSpPr>
          <p:spPr>
            <a:xfrm>
              <a:off x="312857" y="3644835"/>
              <a:ext cx="7091750" cy="2236059"/>
            </a:xfrm>
            <a:prstGeom prst="ellipse">
              <a:avLst/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01A0FDD-9417-C2F9-CAAC-5530B2D4B03A}"/>
                </a:ext>
              </a:extLst>
            </p:cNvPr>
            <p:cNvSpPr/>
            <p:nvPr/>
          </p:nvSpPr>
          <p:spPr>
            <a:xfrm>
              <a:off x="312857" y="3648700"/>
              <a:ext cx="7091750" cy="2236059"/>
            </a:xfrm>
            <a:prstGeom prst="ellipse">
              <a:avLst/>
            </a:prstGeom>
            <a:noFill/>
            <a:ln w="76200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A591205-7012-9133-482B-1FEA73EB7704}"/>
                </a:ext>
              </a:extLst>
            </p:cNvPr>
            <p:cNvSpPr/>
            <p:nvPr/>
          </p:nvSpPr>
          <p:spPr>
            <a:xfrm>
              <a:off x="312857" y="3648700"/>
              <a:ext cx="7091750" cy="2236059"/>
            </a:xfrm>
            <a:prstGeom prst="ellipse">
              <a:avLst/>
            </a:prstGeom>
            <a:noFill/>
            <a:ln w="76200">
              <a:solidFill>
                <a:schemeClr val="accent6">
                  <a:lumMod val="75000"/>
                </a:schemeClr>
              </a:solidFill>
              <a:prstDash val="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pic>
        <p:nvPicPr>
          <p:cNvPr id="2" name="Picture 4">
            <a:extLst>
              <a:ext uri="{FF2B5EF4-FFF2-40B4-BE49-F238E27FC236}">
                <a16:creationId xmlns:a16="http://schemas.microsoft.com/office/drawing/2014/main" id="{0CD1291F-B7ED-EE12-BAB8-721FA95C2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4610EE54-F9C4-20CB-1D0D-2CD126CBD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ECB39C8E-0B54-49DB-A0AB-E1A8A0A56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15893A84-0A2F-717F-7FF8-D48E5F207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40C6B36C-2A22-1452-19D6-AA60AF095B2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EAB1FD-A637-CF3E-C8B5-BF30069CCA73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AA5F9F-9372-C52D-3CD2-EB16206AB2FF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B257D5-02CA-122D-0892-F39DA1C4E224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BE6A1E2-4D58-EE28-AA5F-99222743A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15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8A5CDE-0229-F3C5-0696-9FC255833535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E8ADA0-C599-FE44-3397-983BB13F2664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Transverse mode repulsion instability mechanism</a:t>
            </a:r>
          </a:p>
        </p:txBody>
      </p:sp>
      <p:pic>
        <p:nvPicPr>
          <p:cNvPr id="7170" name="Picture 2" descr="equation.pdf">
            <a:extLst>
              <a:ext uri="{FF2B5EF4-FFF2-40B4-BE49-F238E27FC236}">
                <a16:creationId xmlns:a16="http://schemas.microsoft.com/office/drawing/2014/main" id="{8A07F42E-48D1-942C-C1F0-A2E8E3BB1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975" y="1515396"/>
            <a:ext cx="877824" cy="179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C96523B-1A92-8B4D-E53F-CFEF9FD1C7DB}"/>
              </a:ext>
            </a:extLst>
          </p:cNvPr>
          <p:cNvSpPr txBox="1"/>
          <p:nvPr/>
        </p:nvSpPr>
        <p:spPr>
          <a:xfrm>
            <a:off x="5488058" y="2854122"/>
            <a:ext cx="1356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Interaction point (IP)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BB69524B-2FE6-8831-AF72-348E2BA74C4A}"/>
              </a:ext>
            </a:extLst>
          </p:cNvPr>
          <p:cNvSpPr/>
          <p:nvPr/>
        </p:nvSpPr>
        <p:spPr>
          <a:xfrm>
            <a:off x="5138635" y="1617450"/>
            <a:ext cx="2040627" cy="1272999"/>
          </a:xfrm>
          <a:prstGeom prst="roundRect">
            <a:avLst>
              <a:gd name="adj" fmla="val 46954"/>
            </a:avLst>
          </a:prstGeom>
          <a:solidFill>
            <a:srgbClr val="EEFEFF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AC05BEE-0BF0-294F-703F-DB0EA91848DA}"/>
              </a:ext>
            </a:extLst>
          </p:cNvPr>
          <p:cNvCxnSpPr>
            <a:cxnSpLocks/>
          </p:cNvCxnSpPr>
          <p:nvPr/>
        </p:nvCxnSpPr>
        <p:spPr>
          <a:xfrm flipV="1">
            <a:off x="6166289" y="1830064"/>
            <a:ext cx="0" cy="555938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AEC7EF2-5E1F-87F6-2E38-DE19C6FE6410}"/>
              </a:ext>
            </a:extLst>
          </p:cNvPr>
          <p:cNvCxnSpPr/>
          <p:nvPr/>
        </p:nvCxnSpPr>
        <p:spPr>
          <a:xfrm flipH="1">
            <a:off x="5764695" y="2069575"/>
            <a:ext cx="1139687" cy="502822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6" name="Ellipse 107">
            <a:extLst>
              <a:ext uri="{FF2B5EF4-FFF2-40B4-BE49-F238E27FC236}">
                <a16:creationId xmlns:a16="http://schemas.microsoft.com/office/drawing/2014/main" id="{AF91B77F-D7A5-06FB-A224-A946AC4F0D82}"/>
              </a:ext>
            </a:extLst>
          </p:cNvPr>
          <p:cNvSpPr/>
          <p:nvPr/>
        </p:nvSpPr>
        <p:spPr>
          <a:xfrm>
            <a:off x="6306161" y="2215710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60000"/>
            </a:scheme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8C41D0E-F93A-FEE6-D8C0-4F200FC8EF01}"/>
              </a:ext>
            </a:extLst>
          </p:cNvPr>
          <p:cNvCxnSpPr>
            <a:cxnSpLocks/>
          </p:cNvCxnSpPr>
          <p:nvPr/>
        </p:nvCxnSpPr>
        <p:spPr>
          <a:xfrm>
            <a:off x="5409131" y="2083030"/>
            <a:ext cx="1187900" cy="475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7" name="Ellipse 109">
            <a:extLst>
              <a:ext uri="{FF2B5EF4-FFF2-40B4-BE49-F238E27FC236}">
                <a16:creationId xmlns:a16="http://schemas.microsoft.com/office/drawing/2014/main" id="{EFB0CD61-20D9-97AD-3899-407EC8CB1E4B}"/>
              </a:ext>
            </a:extLst>
          </p:cNvPr>
          <p:cNvSpPr/>
          <p:nvPr/>
        </p:nvSpPr>
        <p:spPr>
          <a:xfrm>
            <a:off x="5867650" y="2215710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8" name="Ellipse 107">
            <a:extLst>
              <a:ext uri="{FF2B5EF4-FFF2-40B4-BE49-F238E27FC236}">
                <a16:creationId xmlns:a16="http://schemas.microsoft.com/office/drawing/2014/main" id="{5C103B8D-5A21-90C9-4490-711950D4C1C5}"/>
              </a:ext>
            </a:extLst>
          </p:cNvPr>
          <p:cNvSpPr/>
          <p:nvPr/>
        </p:nvSpPr>
        <p:spPr>
          <a:xfrm>
            <a:off x="6645999" y="2061050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60000"/>
            </a:scheme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9" name="Ellipse 109">
            <a:extLst>
              <a:ext uri="{FF2B5EF4-FFF2-40B4-BE49-F238E27FC236}">
                <a16:creationId xmlns:a16="http://schemas.microsoft.com/office/drawing/2014/main" id="{6604EAD5-6B4D-0BE5-B7C2-A9525C6ED1EE}"/>
              </a:ext>
            </a:extLst>
          </p:cNvPr>
          <p:cNvSpPr/>
          <p:nvPr/>
        </p:nvSpPr>
        <p:spPr>
          <a:xfrm>
            <a:off x="5507990" y="2056942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20621A6-72D7-9E30-0BDC-4A481348D63F}"/>
              </a:ext>
            </a:extLst>
          </p:cNvPr>
          <p:cNvSpPr txBox="1"/>
          <p:nvPr/>
        </p:nvSpPr>
        <p:spPr>
          <a:xfrm>
            <a:off x="6193413" y="1943439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1,B1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7CC2A3-7847-58B6-5A95-3587049B947D}"/>
              </a:ext>
            </a:extLst>
          </p:cNvPr>
          <p:cNvSpPr txBox="1"/>
          <p:nvPr/>
        </p:nvSpPr>
        <p:spPr>
          <a:xfrm>
            <a:off x="6547779" y="1765966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2,B1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44FFFD5-0C43-559C-0137-1D501510C966}"/>
              </a:ext>
            </a:extLst>
          </p:cNvPr>
          <p:cNvSpPr txBox="1"/>
          <p:nvPr/>
        </p:nvSpPr>
        <p:spPr>
          <a:xfrm>
            <a:off x="5418291" y="1765966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2,B2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A3C89CC-7463-21F8-7D16-1993FEDE295F}"/>
              </a:ext>
            </a:extLst>
          </p:cNvPr>
          <p:cNvSpPr txBox="1"/>
          <p:nvPr/>
        </p:nvSpPr>
        <p:spPr>
          <a:xfrm>
            <a:off x="5736782" y="1938248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1,B2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8CF8ABF-D200-F3B7-BA93-543EABD2EBA9}"/>
              </a:ext>
            </a:extLst>
          </p:cNvPr>
          <p:cNvSpPr txBox="1"/>
          <p:nvPr/>
        </p:nvSpPr>
        <p:spPr>
          <a:xfrm>
            <a:off x="8127615" y="1475218"/>
            <a:ext cx="2259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Vertical coordinates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of two charges per beam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, at a given turn n.</a:t>
            </a:r>
          </a:p>
        </p:txBody>
      </p:sp>
      <p:pic>
        <p:nvPicPr>
          <p:cNvPr id="7178" name="Picture 10" descr="equation.pdf">
            <a:extLst>
              <a:ext uri="{FF2B5EF4-FFF2-40B4-BE49-F238E27FC236}">
                <a16:creationId xmlns:a16="http://schemas.microsoft.com/office/drawing/2014/main" id="{919EF98B-95C1-8260-3C76-2867711019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366" y="4164651"/>
            <a:ext cx="4038600" cy="69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9" name="TextBox 7168">
            <a:extLst>
              <a:ext uri="{FF2B5EF4-FFF2-40B4-BE49-F238E27FC236}">
                <a16:creationId xmlns:a16="http://schemas.microsoft.com/office/drawing/2014/main" id="{3B55982C-3593-ECA8-1A1D-3579881CAA34}"/>
              </a:ext>
            </a:extLst>
          </p:cNvPr>
          <p:cNvSpPr txBox="1"/>
          <p:nvPr/>
        </p:nvSpPr>
        <p:spPr>
          <a:xfrm>
            <a:off x="2581069" y="3841456"/>
            <a:ext cx="3696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Arc matrix with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synchro-</a:t>
            </a:r>
            <a:r>
              <a:rPr lang="en-GB" sz="1000" b="1" i="1" noProof="0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betatron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motion.</a:t>
            </a:r>
            <a:endParaRPr lang="en-GB" sz="1000" i="1" noProof="0" dirty="0">
              <a:solidFill>
                <a:schemeClr val="accent5"/>
              </a:solidFill>
              <a:latin typeface="Avenir Next" panose="020B0503020202020204" pitchFamily="34" charset="0"/>
            </a:endParaRPr>
          </a:p>
        </p:txBody>
      </p:sp>
      <p:sp>
        <p:nvSpPr>
          <p:cNvPr id="7171" name="Rectangle 7170">
            <a:extLst>
              <a:ext uri="{FF2B5EF4-FFF2-40B4-BE49-F238E27FC236}">
                <a16:creationId xmlns:a16="http://schemas.microsoft.com/office/drawing/2014/main" id="{A28D5DFA-3804-94B1-D7C9-ADACF2F9D8D3}"/>
              </a:ext>
            </a:extLst>
          </p:cNvPr>
          <p:cNvSpPr/>
          <p:nvPr/>
        </p:nvSpPr>
        <p:spPr>
          <a:xfrm>
            <a:off x="1810987" y="5325352"/>
            <a:ext cx="6525492" cy="64333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266" name="Picture 2" descr="equation.pdf">
            <a:extLst>
              <a:ext uri="{FF2B5EF4-FFF2-40B4-BE49-F238E27FC236}">
                <a16:creationId xmlns:a16="http://schemas.microsoft.com/office/drawing/2014/main" id="{D681BEE8-A502-43DF-2338-CF2947BE2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713" y="4087677"/>
            <a:ext cx="3034002" cy="138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1EB0218-143C-D621-6EC2-94447DDC960A}"/>
              </a:ext>
            </a:extLst>
          </p:cNvPr>
          <p:cNvSpPr txBox="1"/>
          <p:nvPr/>
        </p:nvSpPr>
        <p:spPr>
          <a:xfrm>
            <a:off x="7095181" y="3827514"/>
            <a:ext cx="45693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Transverse </a:t>
            </a:r>
            <a:r>
              <a:rPr lang="en-GB" sz="1000" i="1" noProof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wakefield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matrix with</a:t>
            </a:r>
            <a:r>
              <a:rPr lang="en-GB" sz="1000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dipolar 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and</a:t>
            </a:r>
            <a:r>
              <a:rPr lang="en-GB" sz="1000" b="1" i="1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quadrupolar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</a:t>
            </a:r>
            <a:r>
              <a:rPr lang="en-GB" sz="1000" i="1" noProof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wakefields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</a:t>
            </a:r>
            <a:endParaRPr lang="en-GB" sz="1000" i="1" noProof="0" dirty="0">
              <a:solidFill>
                <a:schemeClr val="accent5"/>
              </a:solidFill>
              <a:latin typeface="Avenir Next" panose="020B050302020202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5746CA0-E189-670A-BC05-E505806B06D1}"/>
              </a:ext>
            </a:extLst>
          </p:cNvPr>
          <p:cNvSpPr/>
          <p:nvPr/>
        </p:nvSpPr>
        <p:spPr>
          <a:xfrm rot="21208284">
            <a:off x="6846784" y="3255850"/>
            <a:ext cx="938295" cy="298351"/>
          </a:xfrm>
          <a:prstGeom prst="roundRect">
            <a:avLst>
              <a:gd name="adj" fmla="val 46954"/>
            </a:avLst>
          </a:prstGeom>
          <a:solidFill>
            <a:srgbClr val="EEFEFF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50F41E-8BB6-3C62-8125-C42957556035}"/>
              </a:ext>
            </a:extLst>
          </p:cNvPr>
          <p:cNvSpPr/>
          <p:nvPr/>
        </p:nvSpPr>
        <p:spPr>
          <a:xfrm>
            <a:off x="3538330" y="2386002"/>
            <a:ext cx="5115340" cy="1077207"/>
          </a:xfrm>
          <a:prstGeom prst="ellipse">
            <a:avLst/>
          </a:prstGeom>
          <a:noFill/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4698CF21-7637-AAE4-BDE9-07BC28B3CDD7}"/>
              </a:ext>
            </a:extLst>
          </p:cNvPr>
          <p:cNvSpPr/>
          <p:nvPr/>
        </p:nvSpPr>
        <p:spPr>
          <a:xfrm>
            <a:off x="6958399" y="3212607"/>
            <a:ext cx="832272" cy="359206"/>
          </a:xfrm>
          <a:custGeom>
            <a:avLst/>
            <a:gdLst>
              <a:gd name="connsiteX0" fmla="*/ 389 w 832272"/>
              <a:gd name="connsiteY0" fmla="*/ 212336 h 359206"/>
              <a:gd name="connsiteX1" fmla="*/ 48014 w 832272"/>
              <a:gd name="connsiteY1" fmla="*/ 113911 h 359206"/>
              <a:gd name="connsiteX2" fmla="*/ 209939 w 832272"/>
              <a:gd name="connsiteY2" fmla="*/ 59936 h 359206"/>
              <a:gd name="connsiteX3" fmla="*/ 606814 w 832272"/>
              <a:gd name="connsiteY3" fmla="*/ 12311 h 359206"/>
              <a:gd name="connsiteX4" fmla="*/ 724289 w 832272"/>
              <a:gd name="connsiteY4" fmla="*/ 2786 h 359206"/>
              <a:gd name="connsiteX5" fmla="*/ 800489 w 832272"/>
              <a:gd name="connsiteY5" fmla="*/ 53586 h 359206"/>
              <a:gd name="connsiteX6" fmla="*/ 829064 w 832272"/>
              <a:gd name="connsiteY6" fmla="*/ 117086 h 359206"/>
              <a:gd name="connsiteX7" fmla="*/ 825889 w 832272"/>
              <a:gd name="connsiteY7" fmla="*/ 205986 h 359206"/>
              <a:gd name="connsiteX8" fmla="*/ 778264 w 832272"/>
              <a:gd name="connsiteY8" fmla="*/ 269486 h 359206"/>
              <a:gd name="connsiteX9" fmla="*/ 676664 w 832272"/>
              <a:gd name="connsiteY9" fmla="*/ 304411 h 359206"/>
              <a:gd name="connsiteX10" fmla="*/ 413139 w 832272"/>
              <a:gd name="connsiteY10" fmla="*/ 332986 h 359206"/>
              <a:gd name="connsiteX11" fmla="*/ 184539 w 832272"/>
              <a:gd name="connsiteY11" fmla="*/ 358386 h 359206"/>
              <a:gd name="connsiteX12" fmla="*/ 35314 w 832272"/>
              <a:gd name="connsiteY12" fmla="*/ 301236 h 359206"/>
              <a:gd name="connsiteX13" fmla="*/ 389 w 832272"/>
              <a:gd name="connsiteY13" fmla="*/ 212336 h 35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32272" h="359206">
                <a:moveTo>
                  <a:pt x="389" y="212336"/>
                </a:moveTo>
                <a:cubicBezTo>
                  <a:pt x="2506" y="181115"/>
                  <a:pt x="13089" y="139311"/>
                  <a:pt x="48014" y="113911"/>
                </a:cubicBezTo>
                <a:cubicBezTo>
                  <a:pt x="82939" y="88511"/>
                  <a:pt x="116806" y="76869"/>
                  <a:pt x="209939" y="59936"/>
                </a:cubicBezTo>
                <a:cubicBezTo>
                  <a:pt x="303072" y="43003"/>
                  <a:pt x="521089" y="21836"/>
                  <a:pt x="606814" y="12311"/>
                </a:cubicBezTo>
                <a:cubicBezTo>
                  <a:pt x="692539" y="2786"/>
                  <a:pt x="692010" y="-4093"/>
                  <a:pt x="724289" y="2786"/>
                </a:cubicBezTo>
                <a:cubicBezTo>
                  <a:pt x="756568" y="9665"/>
                  <a:pt x="783027" y="34536"/>
                  <a:pt x="800489" y="53586"/>
                </a:cubicBezTo>
                <a:cubicBezTo>
                  <a:pt x="817951" y="72636"/>
                  <a:pt x="824831" y="91686"/>
                  <a:pt x="829064" y="117086"/>
                </a:cubicBezTo>
                <a:cubicBezTo>
                  <a:pt x="833297" y="142486"/>
                  <a:pt x="834356" y="180586"/>
                  <a:pt x="825889" y="205986"/>
                </a:cubicBezTo>
                <a:cubicBezTo>
                  <a:pt x="817422" y="231386"/>
                  <a:pt x="803135" y="253082"/>
                  <a:pt x="778264" y="269486"/>
                </a:cubicBezTo>
                <a:cubicBezTo>
                  <a:pt x="753393" y="285890"/>
                  <a:pt x="737518" y="293828"/>
                  <a:pt x="676664" y="304411"/>
                </a:cubicBezTo>
                <a:cubicBezTo>
                  <a:pt x="615810" y="314994"/>
                  <a:pt x="413139" y="332986"/>
                  <a:pt x="413139" y="332986"/>
                </a:cubicBezTo>
                <a:cubicBezTo>
                  <a:pt x="331118" y="341982"/>
                  <a:pt x="247510" y="363678"/>
                  <a:pt x="184539" y="358386"/>
                </a:cubicBezTo>
                <a:cubicBezTo>
                  <a:pt x="121568" y="353094"/>
                  <a:pt x="66535" y="323990"/>
                  <a:pt x="35314" y="301236"/>
                </a:cubicBezTo>
                <a:cubicBezTo>
                  <a:pt x="4093" y="278482"/>
                  <a:pt x="-1728" y="243557"/>
                  <a:pt x="389" y="212336"/>
                </a:cubicBezTo>
                <a:close/>
              </a:path>
            </a:pathLst>
          </a:custGeom>
          <a:gradFill flip="none" rotWithShape="1">
            <a:gsLst>
              <a:gs pos="20000">
                <a:srgbClr val="FF0000">
                  <a:alpha val="30000"/>
                </a:srgbClr>
              </a:gs>
              <a:gs pos="40000">
                <a:srgbClr val="FFC000">
                  <a:alpha val="30000"/>
                </a:srgbClr>
              </a:gs>
              <a:gs pos="51000">
                <a:srgbClr val="FFFF00">
                  <a:alpha val="30000"/>
                </a:srgbClr>
              </a:gs>
              <a:gs pos="91000">
                <a:srgbClr val="00B0F0">
                  <a:alpha val="30000"/>
                </a:srgbClr>
              </a:gs>
              <a:gs pos="78000">
                <a:srgbClr val="00B050">
                  <a:alpha val="30000"/>
                </a:srgbClr>
              </a:gs>
              <a:gs pos="63000">
                <a:srgbClr val="92D050">
                  <a:alpha val="3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9" name="Ellipse 109">
            <a:extLst>
              <a:ext uri="{FF2B5EF4-FFF2-40B4-BE49-F238E27FC236}">
                <a16:creationId xmlns:a16="http://schemas.microsoft.com/office/drawing/2014/main" id="{680CE004-60BA-420A-5EE2-98D7ADA85E84}"/>
              </a:ext>
            </a:extLst>
          </p:cNvPr>
          <p:cNvSpPr/>
          <p:nvPr/>
        </p:nvSpPr>
        <p:spPr>
          <a:xfrm rot="21176921">
            <a:off x="7003365" y="3348344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8" name="Ellipse 109">
            <a:extLst>
              <a:ext uri="{FF2B5EF4-FFF2-40B4-BE49-F238E27FC236}">
                <a16:creationId xmlns:a16="http://schemas.microsoft.com/office/drawing/2014/main" id="{C647E53C-FEC2-7749-F18C-24329EC78DF0}"/>
              </a:ext>
            </a:extLst>
          </p:cNvPr>
          <p:cNvSpPr/>
          <p:nvPr/>
        </p:nvSpPr>
        <p:spPr>
          <a:xfrm rot="21176921">
            <a:off x="7445087" y="3299192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F4DF6533-295F-8707-2237-2F7E649FDE18}"/>
              </a:ext>
            </a:extLst>
          </p:cNvPr>
          <p:cNvSpPr/>
          <p:nvPr/>
        </p:nvSpPr>
        <p:spPr>
          <a:xfrm>
            <a:off x="7441549" y="3269466"/>
            <a:ext cx="174625" cy="79375"/>
          </a:xfrm>
          <a:custGeom>
            <a:avLst/>
            <a:gdLst>
              <a:gd name="connsiteX0" fmla="*/ 0 w 174625"/>
              <a:gd name="connsiteY0" fmla="*/ 28575 h 79375"/>
              <a:gd name="connsiteX1" fmla="*/ 73025 w 174625"/>
              <a:gd name="connsiteY1" fmla="*/ 0 h 79375"/>
              <a:gd name="connsiteX2" fmla="*/ 146050 w 174625"/>
              <a:gd name="connsiteY2" fmla="*/ 28575 h 79375"/>
              <a:gd name="connsiteX3" fmla="*/ 174625 w 174625"/>
              <a:gd name="connsiteY3" fmla="*/ 79375 h 7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5" h="79375">
                <a:moveTo>
                  <a:pt x="0" y="28575"/>
                </a:moveTo>
                <a:cubicBezTo>
                  <a:pt x="24341" y="14287"/>
                  <a:pt x="48683" y="0"/>
                  <a:pt x="73025" y="0"/>
                </a:cubicBezTo>
                <a:cubicBezTo>
                  <a:pt x="97367" y="0"/>
                  <a:pt x="129117" y="15346"/>
                  <a:pt x="146050" y="28575"/>
                </a:cubicBezTo>
                <a:cubicBezTo>
                  <a:pt x="162983" y="41804"/>
                  <a:pt x="168804" y="60589"/>
                  <a:pt x="174625" y="79375"/>
                </a:cubicBezTo>
              </a:path>
            </a:pathLst>
          </a:cu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8A7FAC23-EC93-C4D2-D083-F2B89CF01AD0}"/>
              </a:ext>
            </a:extLst>
          </p:cNvPr>
          <p:cNvSpPr/>
          <p:nvPr/>
        </p:nvSpPr>
        <p:spPr>
          <a:xfrm rot="7552358">
            <a:off x="7478185" y="3391093"/>
            <a:ext cx="174625" cy="79375"/>
          </a:xfrm>
          <a:custGeom>
            <a:avLst/>
            <a:gdLst>
              <a:gd name="connsiteX0" fmla="*/ 0 w 174625"/>
              <a:gd name="connsiteY0" fmla="*/ 28575 h 79375"/>
              <a:gd name="connsiteX1" fmla="*/ 73025 w 174625"/>
              <a:gd name="connsiteY1" fmla="*/ 0 h 79375"/>
              <a:gd name="connsiteX2" fmla="*/ 146050 w 174625"/>
              <a:gd name="connsiteY2" fmla="*/ 28575 h 79375"/>
              <a:gd name="connsiteX3" fmla="*/ 174625 w 174625"/>
              <a:gd name="connsiteY3" fmla="*/ 79375 h 7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5" h="79375">
                <a:moveTo>
                  <a:pt x="0" y="28575"/>
                </a:moveTo>
                <a:cubicBezTo>
                  <a:pt x="24341" y="14287"/>
                  <a:pt x="48683" y="0"/>
                  <a:pt x="73025" y="0"/>
                </a:cubicBezTo>
                <a:cubicBezTo>
                  <a:pt x="97367" y="0"/>
                  <a:pt x="129117" y="15346"/>
                  <a:pt x="146050" y="28575"/>
                </a:cubicBezTo>
                <a:cubicBezTo>
                  <a:pt x="162983" y="41804"/>
                  <a:pt x="168804" y="60589"/>
                  <a:pt x="174625" y="79375"/>
                </a:cubicBezTo>
              </a:path>
            </a:pathLst>
          </a:cu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D05D7471-5D10-2143-D54A-0B4D364CFA00}"/>
              </a:ext>
            </a:extLst>
          </p:cNvPr>
          <p:cNvSpPr/>
          <p:nvPr/>
        </p:nvSpPr>
        <p:spPr>
          <a:xfrm>
            <a:off x="7460599" y="3252109"/>
            <a:ext cx="139700" cy="50537"/>
          </a:xfrm>
          <a:custGeom>
            <a:avLst/>
            <a:gdLst>
              <a:gd name="connsiteX0" fmla="*/ 0 w 139700"/>
              <a:gd name="connsiteY0" fmla="*/ 9262 h 50537"/>
              <a:gd name="connsiteX1" fmla="*/ 85725 w 139700"/>
              <a:gd name="connsiteY1" fmla="*/ 2912 h 50537"/>
              <a:gd name="connsiteX2" fmla="*/ 139700 w 139700"/>
              <a:gd name="connsiteY2" fmla="*/ 50537 h 5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700" h="50537">
                <a:moveTo>
                  <a:pt x="0" y="9262"/>
                </a:moveTo>
                <a:cubicBezTo>
                  <a:pt x="31221" y="2647"/>
                  <a:pt x="62442" y="-3967"/>
                  <a:pt x="85725" y="2912"/>
                </a:cubicBezTo>
                <a:cubicBezTo>
                  <a:pt x="109008" y="9791"/>
                  <a:pt x="124354" y="30164"/>
                  <a:pt x="139700" y="50537"/>
                </a:cubicBezTo>
              </a:path>
            </a:pathLst>
          </a:cu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503C260E-4B9E-E41A-4331-390E9E97AD0F}"/>
              </a:ext>
            </a:extLst>
          </p:cNvPr>
          <p:cNvSpPr/>
          <p:nvPr/>
        </p:nvSpPr>
        <p:spPr>
          <a:xfrm rot="6350953">
            <a:off x="7530866" y="3422875"/>
            <a:ext cx="139700" cy="50537"/>
          </a:xfrm>
          <a:custGeom>
            <a:avLst/>
            <a:gdLst>
              <a:gd name="connsiteX0" fmla="*/ 0 w 139700"/>
              <a:gd name="connsiteY0" fmla="*/ 9262 h 50537"/>
              <a:gd name="connsiteX1" fmla="*/ 85725 w 139700"/>
              <a:gd name="connsiteY1" fmla="*/ 2912 h 50537"/>
              <a:gd name="connsiteX2" fmla="*/ 139700 w 139700"/>
              <a:gd name="connsiteY2" fmla="*/ 50537 h 5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700" h="50537">
                <a:moveTo>
                  <a:pt x="0" y="9262"/>
                </a:moveTo>
                <a:cubicBezTo>
                  <a:pt x="31221" y="2647"/>
                  <a:pt x="62442" y="-3967"/>
                  <a:pt x="85725" y="2912"/>
                </a:cubicBezTo>
                <a:cubicBezTo>
                  <a:pt x="109008" y="9791"/>
                  <a:pt x="124354" y="30164"/>
                  <a:pt x="139700" y="50537"/>
                </a:cubicBezTo>
              </a:path>
            </a:pathLst>
          </a:cu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98CB5378-0D64-68B7-BA7D-860FC878C1FA}"/>
              </a:ext>
            </a:extLst>
          </p:cNvPr>
          <p:cNvSpPr/>
          <p:nvPr/>
        </p:nvSpPr>
        <p:spPr>
          <a:xfrm>
            <a:off x="7522512" y="3229423"/>
            <a:ext cx="101600" cy="57150"/>
          </a:xfrm>
          <a:custGeom>
            <a:avLst/>
            <a:gdLst>
              <a:gd name="connsiteX0" fmla="*/ 0 w 101600"/>
              <a:gd name="connsiteY0" fmla="*/ 0 h 57150"/>
              <a:gd name="connsiteX1" fmla="*/ 76200 w 101600"/>
              <a:gd name="connsiteY1" fmla="*/ 22225 h 57150"/>
              <a:gd name="connsiteX2" fmla="*/ 101600 w 101600"/>
              <a:gd name="connsiteY2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" h="57150">
                <a:moveTo>
                  <a:pt x="0" y="0"/>
                </a:moveTo>
                <a:cubicBezTo>
                  <a:pt x="29633" y="6350"/>
                  <a:pt x="59267" y="12700"/>
                  <a:pt x="76200" y="22225"/>
                </a:cubicBezTo>
                <a:cubicBezTo>
                  <a:pt x="93133" y="31750"/>
                  <a:pt x="97366" y="44450"/>
                  <a:pt x="101600" y="57150"/>
                </a:cubicBezTo>
              </a:path>
            </a:pathLst>
          </a:cu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CCA1B9B4-50CD-A5DA-9FE2-DA26AF33990A}"/>
              </a:ext>
            </a:extLst>
          </p:cNvPr>
          <p:cNvSpPr/>
          <p:nvPr/>
        </p:nvSpPr>
        <p:spPr>
          <a:xfrm rot="4225071">
            <a:off x="7592385" y="3416990"/>
            <a:ext cx="101600" cy="57150"/>
          </a:xfrm>
          <a:custGeom>
            <a:avLst/>
            <a:gdLst>
              <a:gd name="connsiteX0" fmla="*/ 0 w 101600"/>
              <a:gd name="connsiteY0" fmla="*/ 0 h 57150"/>
              <a:gd name="connsiteX1" fmla="*/ 76200 w 101600"/>
              <a:gd name="connsiteY1" fmla="*/ 22225 h 57150"/>
              <a:gd name="connsiteX2" fmla="*/ 101600 w 101600"/>
              <a:gd name="connsiteY2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600" h="57150">
                <a:moveTo>
                  <a:pt x="0" y="0"/>
                </a:moveTo>
                <a:cubicBezTo>
                  <a:pt x="29633" y="6350"/>
                  <a:pt x="59267" y="12700"/>
                  <a:pt x="76200" y="22225"/>
                </a:cubicBezTo>
                <a:cubicBezTo>
                  <a:pt x="93133" y="31750"/>
                  <a:pt x="97366" y="44450"/>
                  <a:pt x="101600" y="57150"/>
                </a:cubicBezTo>
              </a:path>
            </a:pathLst>
          </a:cu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BFF648-C724-8F5B-D05B-EF43D8EC860A}"/>
              </a:ext>
            </a:extLst>
          </p:cNvPr>
          <p:cNvSpPr txBox="1"/>
          <p:nvPr/>
        </p:nvSpPr>
        <p:spPr>
          <a:xfrm>
            <a:off x="130111" y="1475218"/>
            <a:ext cx="3696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Phase advance 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at the interaction point considered using the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kick and drift 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model [4]. </a:t>
            </a:r>
            <a:endParaRPr lang="en-GB" sz="1000" i="1" noProof="0" dirty="0">
              <a:solidFill>
                <a:schemeClr val="accent5"/>
              </a:solidFill>
              <a:latin typeface="Avenir Next" panose="020B0503020202020204" pitchFamily="34" charset="0"/>
            </a:endParaRPr>
          </a:p>
        </p:txBody>
      </p:sp>
      <p:pic>
        <p:nvPicPr>
          <p:cNvPr id="21" name="Picture 2" descr="equation.pdf">
            <a:extLst>
              <a:ext uri="{FF2B5EF4-FFF2-40B4-BE49-F238E27FC236}">
                <a16:creationId xmlns:a16="http://schemas.microsoft.com/office/drawing/2014/main" id="{5E551A3E-1F76-3ED2-5ED7-C236CADF6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14" y="2266583"/>
            <a:ext cx="1994191" cy="1361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equation.pdf">
            <a:extLst>
              <a:ext uri="{FF2B5EF4-FFF2-40B4-BE49-F238E27FC236}">
                <a16:creationId xmlns:a16="http://schemas.microsoft.com/office/drawing/2014/main" id="{A3232FB9-8CA0-94A8-DE02-F93718E7B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13" y="1917268"/>
            <a:ext cx="16510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quation.pdf">
            <a:extLst>
              <a:ext uri="{FF2B5EF4-FFF2-40B4-BE49-F238E27FC236}">
                <a16:creationId xmlns:a16="http://schemas.microsoft.com/office/drawing/2014/main" id="{0D9AAAB9-B67D-BF9F-85E6-D7608E800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843" y="5445832"/>
            <a:ext cx="6335807" cy="42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BF519BF-5A38-2E72-38EE-590827CCF678}"/>
              </a:ext>
            </a:extLst>
          </p:cNvPr>
          <p:cNvSpPr txBox="1"/>
          <p:nvPr/>
        </p:nvSpPr>
        <p:spPr>
          <a:xfrm>
            <a:off x="4802492" y="745801"/>
            <a:ext cx="29965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i="1" noProof="0" dirty="0">
                <a:solidFill>
                  <a:schemeClr val="accent3"/>
                </a:solidFill>
                <a:latin typeface="Avenir Next" panose="020B0503020202020204" pitchFamily="34" charset="0"/>
              </a:rPr>
              <a:t>(2 particles model)</a:t>
            </a:r>
          </a:p>
        </p:txBody>
      </p:sp>
    </p:spTree>
    <p:extLst>
      <p:ext uri="{BB962C8B-B14F-4D97-AF65-F5344CB8AC3E}">
        <p14:creationId xmlns:p14="http://schemas.microsoft.com/office/powerpoint/2010/main" val="226363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E582D-F6E6-4B45-FD19-9C4D45B5E3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881D21F-4477-3EF9-92DB-16F3F9E7B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711" y="2973081"/>
            <a:ext cx="5100193" cy="2975112"/>
          </a:xfrm>
          <a:prstGeom prst="rect">
            <a:avLst/>
          </a:prstGeom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A12CA026-45A0-3FDC-AC49-7262F7F84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469A05B0-26D6-82A1-8C51-67AEA355C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CD654A6F-80FC-9FBD-F019-FFE7DB0AA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2F39B7A8-B4DA-99E9-B4F6-0181CF2DC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5D8EFFD1-0561-ABBB-C61F-B8825597506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D39A3E-F478-92D8-2879-273DFCB78D33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BB0C5B-8D27-4C48-165F-4487160CA8B9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BC7C0C-2796-2E77-286F-4A97930418F1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ADB6D4E-79A6-A608-B1F0-43B8DD491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16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2A1B6B-B78D-CC7E-F626-3E76BCE14318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3E49EC-1C26-36AC-64A7-B574B19A2F62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Transverse mode repulsion instability mechanism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553D0BD-31D6-13D9-293F-4B29D2F62285}"/>
                  </a:ext>
                </a:extLst>
              </p:cNvPr>
              <p:cNvSpPr txBox="1"/>
              <p:nvPr/>
            </p:nvSpPr>
            <p:spPr>
              <a:xfrm>
                <a:off x="195467" y="2302125"/>
                <a:ext cx="11245165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Diagonalise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and get the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eigenvalues </a:t>
                </a:r>
                <a14:m>
                  <m:oMath xmlns:m="http://schemas.openxmlformats.org/officeDocument/2006/math">
                    <m:r>
                      <a:rPr lang="en-GB" sz="1500" b="1" i="1" noProof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. One can vary the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weight</a:t>
                </a:r>
                <a:r>
                  <a:rPr lang="en-GB" sz="1500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of the charges (~ N particles) in the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beam-beam force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and</a:t>
                </a:r>
                <a:r>
                  <a:rPr lang="en-GB" sz="1500" b="1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</a:t>
                </a:r>
                <a:r>
                  <a:rPr lang="en-GB" sz="1500" b="1" noProof="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the wake functions</a:t>
                </a:r>
                <a:endParaRPr lang="en-GB" sz="1500" b="1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venir Next Ultra Light" panose="020B0203020202020204" pitchFamily="34" charset="77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553D0BD-31D6-13D9-293F-4B29D2F622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467" y="2302125"/>
                <a:ext cx="11245165" cy="553998"/>
              </a:xfrm>
              <a:prstGeom prst="rect">
                <a:avLst/>
              </a:prstGeom>
              <a:blipFill>
                <a:blip r:embed="rId9"/>
                <a:stretch>
                  <a:fillRect l="-226" t="-2222" b="-8889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8961785-3CC5-E94E-0528-C766E15A4E18}"/>
                  </a:ext>
                </a:extLst>
              </p:cNvPr>
              <p:cNvSpPr txBox="1"/>
              <p:nvPr/>
            </p:nvSpPr>
            <p:spPr>
              <a:xfrm>
                <a:off x="5689822" y="3383661"/>
                <a:ext cx="6654578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System Font Regular"/>
                  <a:buChar char="🌸"/>
                </a:pPr>
                <a:r>
                  <a:rPr lang="en-GB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Real part of the eigenvalues give the tune shift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0 and -1 can be extracted to a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4x4 matrix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.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0 (= mode </a:t>
                </a:r>
                <a14:m>
                  <m:oMath xmlns:m="http://schemas.openxmlformats.org/officeDocument/2006/math">
                    <m:r>
                      <a:rPr lang="en-GB" sz="1500" i="1" noProof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)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no longer constant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 Ultra Light" panose="020B0203020202020204" pitchFamily="34" charset="77"/>
                  </a:rPr>
                  <a:t>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with variation of N.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-1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repulse each other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with mode 0.</a:t>
                </a:r>
              </a:p>
              <a:p>
                <a:pPr lvl="1"/>
                <a:endParaRPr lang="en-GB" sz="150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venir Next Ultra Light" panose="020B0203020202020204" pitchFamily="34" charset="77"/>
                </a:endParaRPr>
              </a:p>
              <a:p>
                <a:pPr marL="285750" indent="-285750">
                  <a:buFont typeface="System Font Regular"/>
                  <a:buChar char="🌸"/>
                </a:pPr>
                <a:r>
                  <a:rPr lang="en-GB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Imaginary part of the eigenvalues give the growth rate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Repulsion now induces an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imaginary part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.</a:t>
                </a:r>
              </a:p>
              <a:p>
                <a:pPr lvl="1"/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Mode repulsion </a:t>
                </a:r>
                <a:r>
                  <a:rPr lang="en-GB" sz="1500" noProof="0" dirty="0">
                    <a:solidFill>
                      <a:schemeClr val="accent6"/>
                    </a:solidFill>
                    <a:latin typeface="Avenir Next" panose="020B0503020202020204" pitchFamily="34" charset="0"/>
                  </a:rPr>
                  <a:t>instability</a:t>
                </a:r>
                <a:r>
                  <a:rPr lang="en-GB" sz="1500" b="1" noProof="0" dirty="0">
                    <a:solidFill>
                      <a:schemeClr val="accent5"/>
                    </a:solidFill>
                    <a:latin typeface="Avenir Next Ultra Light" panose="020B0203020202020204" pitchFamily="34" charset="77"/>
                  </a:rPr>
                  <a:t> </a:t>
                </a:r>
                <a:r>
                  <a:rPr lang="en-GB" sz="1500" noProof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 Ultra Light" panose="020B0203020202020204" pitchFamily="34" charset="77"/>
                  </a:rPr>
                  <a:t>appears.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8961785-3CC5-E94E-0528-C766E15A4E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822" y="3383661"/>
                <a:ext cx="6654578" cy="2031325"/>
              </a:xfrm>
              <a:prstGeom prst="rect">
                <a:avLst/>
              </a:prstGeom>
              <a:blipFill>
                <a:blip r:embed="rId10"/>
                <a:stretch>
                  <a:fillRect l="-760" t="-3106" b="-2484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3928191C-744C-C5FE-54A3-D0CB15413879}"/>
              </a:ext>
            </a:extLst>
          </p:cNvPr>
          <p:cNvSpPr/>
          <p:nvPr/>
        </p:nvSpPr>
        <p:spPr>
          <a:xfrm>
            <a:off x="288234" y="1521250"/>
            <a:ext cx="6525492" cy="64333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7" name="Picture 2" descr="equation.pdf">
            <a:extLst>
              <a:ext uri="{FF2B5EF4-FFF2-40B4-BE49-F238E27FC236}">
                <a16:creationId xmlns:a16="http://schemas.microsoft.com/office/drawing/2014/main" id="{C4F1682A-AE42-1181-8A87-CF52FAAA9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90" y="1641730"/>
            <a:ext cx="6335807" cy="42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B5A3ED-D274-6835-536E-0549BF8D1D86}"/>
              </a:ext>
            </a:extLst>
          </p:cNvPr>
          <p:cNvSpPr txBox="1"/>
          <p:nvPr/>
        </p:nvSpPr>
        <p:spPr>
          <a:xfrm>
            <a:off x="4802492" y="745801"/>
            <a:ext cx="29965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i="1" noProof="0" dirty="0">
                <a:solidFill>
                  <a:schemeClr val="accent3"/>
                </a:solidFill>
                <a:latin typeface="Avenir Next" panose="020B0503020202020204" pitchFamily="34" charset="0"/>
              </a:rPr>
              <a:t>(2 particles model)</a:t>
            </a:r>
          </a:p>
        </p:txBody>
      </p:sp>
    </p:spTree>
    <p:extLst>
      <p:ext uri="{BB962C8B-B14F-4D97-AF65-F5344CB8AC3E}">
        <p14:creationId xmlns:p14="http://schemas.microsoft.com/office/powerpoint/2010/main" val="753694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50176-3DBE-BFA7-D21C-58648DEA5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883C0D69-992D-85B6-47FE-4AC07C788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605A27C8-B792-6B00-EE86-25C44AC58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46C6C3C7-994A-996B-2F3C-B7695818B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77BFD0DD-69ED-A9DE-ECC2-077D94870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45C66C6A-F41A-EFBF-149E-1A39191C1FF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0B67C8-DD6D-053F-8E0C-0F21A1267DB0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CAB3DF-7154-EB80-3D84-DAE205046CB9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1DD2D7-CF2B-3D71-71DF-E5C994CC2CC2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71AF236-24CD-4475-42D5-D049C36FF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17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68651E-E243-967C-A53A-CE5989AA1031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F2A520-2711-EE4C-E775-EC491E83C1E9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Transverse mode repulsion instability mechanism</a:t>
            </a:r>
          </a:p>
        </p:txBody>
      </p:sp>
      <p:pic>
        <p:nvPicPr>
          <p:cNvPr id="14" name="Picture 13" descr="A graph with green lines and numbers&#10;&#10;Description automatically generated">
            <a:extLst>
              <a:ext uri="{FF2B5EF4-FFF2-40B4-BE49-F238E27FC236}">
                <a16:creationId xmlns:a16="http://schemas.microsoft.com/office/drawing/2014/main" id="{6A55A7CD-479D-0F91-22A7-34BC7F5E13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05944" y="1521250"/>
            <a:ext cx="3885712" cy="2266665"/>
          </a:xfrm>
          <a:prstGeom prst="rect">
            <a:avLst/>
          </a:prstGeom>
        </p:spPr>
      </p:pic>
      <p:pic>
        <p:nvPicPr>
          <p:cNvPr id="18" name="Picture 17" descr="A graph of a line graph&#10;&#10;Description automatically generated">
            <a:extLst>
              <a:ext uri="{FF2B5EF4-FFF2-40B4-BE49-F238E27FC236}">
                <a16:creationId xmlns:a16="http://schemas.microsoft.com/office/drawing/2014/main" id="{61FE9537-77D8-9A8A-6D49-C7818720D4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2950" y="1552672"/>
            <a:ext cx="3885712" cy="2266665"/>
          </a:xfrm>
          <a:prstGeom prst="rect">
            <a:avLst/>
          </a:prstGeom>
        </p:spPr>
      </p:pic>
      <p:pic>
        <p:nvPicPr>
          <p:cNvPr id="23" name="Picture 22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A6E427E9-C5DC-EDCC-61ED-B2C720D3E2A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1045" y="3968672"/>
            <a:ext cx="4017617" cy="2343610"/>
          </a:xfrm>
          <a:prstGeom prst="rect">
            <a:avLst/>
          </a:prstGeom>
        </p:spPr>
      </p:pic>
      <p:pic>
        <p:nvPicPr>
          <p:cNvPr id="25" name="Picture 2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04E9357-EF16-4882-B7DF-1F952C495A7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05944" y="3926112"/>
            <a:ext cx="3885712" cy="2266666"/>
          </a:xfrm>
          <a:prstGeom prst="rect">
            <a:avLst/>
          </a:prstGeom>
        </p:spPr>
      </p:pic>
      <p:sp>
        <p:nvSpPr>
          <p:cNvPr id="26" name="Right Arrow 25">
            <a:extLst>
              <a:ext uri="{FF2B5EF4-FFF2-40B4-BE49-F238E27FC236}">
                <a16:creationId xmlns:a16="http://schemas.microsoft.com/office/drawing/2014/main" id="{8D4BA431-440F-C262-113A-70AC53623844}"/>
              </a:ext>
            </a:extLst>
          </p:cNvPr>
          <p:cNvSpPr/>
          <p:nvPr/>
        </p:nvSpPr>
        <p:spPr>
          <a:xfrm>
            <a:off x="4775353" y="2333985"/>
            <a:ext cx="2557669" cy="1297996"/>
          </a:xfrm>
          <a:prstGeom prst="rightArrow">
            <a:avLst>
              <a:gd name="adj1" fmla="val 72400"/>
              <a:gd name="adj2" fmla="val 356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298FA93-66C2-9422-0125-B8235423EB0E}"/>
              </a:ext>
            </a:extLst>
          </p:cNvPr>
          <p:cNvSpPr txBox="1"/>
          <p:nvPr/>
        </p:nvSpPr>
        <p:spPr>
          <a:xfrm>
            <a:off x="4856191" y="2637679"/>
            <a:ext cx="20024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Phase advance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E40B6A3-B46A-2E54-FB4D-DBA6009D0F62}"/>
              </a:ext>
            </a:extLst>
          </p:cNvPr>
          <p:cNvSpPr txBox="1"/>
          <p:nvPr/>
        </p:nvSpPr>
        <p:spPr>
          <a:xfrm>
            <a:off x="5034477" y="2899860"/>
            <a:ext cx="1645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Strong hourglass</a:t>
            </a:r>
          </a:p>
          <a:p>
            <a:pPr algn="ctr"/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Large crossing angle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3475EF2-1724-38D6-01F2-B2C54A8F2430}"/>
              </a:ext>
            </a:extLst>
          </p:cNvPr>
          <p:cNvSpPr txBox="1"/>
          <p:nvPr/>
        </p:nvSpPr>
        <p:spPr>
          <a:xfrm>
            <a:off x="1140908" y="1587589"/>
            <a:ext cx="2468718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beam-beam, NO phase advance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D9E276-177C-3B12-8987-ACCF9D4386C1}"/>
              </a:ext>
            </a:extLst>
          </p:cNvPr>
          <p:cNvSpPr txBox="1"/>
          <p:nvPr/>
        </p:nvSpPr>
        <p:spPr>
          <a:xfrm>
            <a:off x="1140908" y="4003214"/>
            <a:ext cx="3074832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beam-beam + wakes, NO phase advance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120D82-E83F-7716-711E-D56631E9DA71}"/>
              </a:ext>
            </a:extLst>
          </p:cNvPr>
          <p:cNvSpPr txBox="1"/>
          <p:nvPr/>
        </p:nvSpPr>
        <p:spPr>
          <a:xfrm>
            <a:off x="4520698" y="3657665"/>
            <a:ext cx="2962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Instability can be analytically described!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BAF1629-B22B-8F46-159A-00BD3018F391}"/>
              </a:ext>
            </a:extLst>
          </p:cNvPr>
          <p:cNvSpPr txBox="1"/>
          <p:nvPr/>
        </p:nvSpPr>
        <p:spPr>
          <a:xfrm>
            <a:off x="8214441" y="1568806"/>
            <a:ext cx="2170530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beam-beam, phase advance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5F4FF20-56DF-D4B9-E4A2-6829E5C148A0}"/>
              </a:ext>
            </a:extLst>
          </p:cNvPr>
          <p:cNvSpPr txBox="1"/>
          <p:nvPr/>
        </p:nvSpPr>
        <p:spPr>
          <a:xfrm>
            <a:off x="8214441" y="3968672"/>
            <a:ext cx="2801355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beam-beam + wakes, phase advance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BB6E57-4EF4-C83C-45B0-D40ABD9C35FE}"/>
              </a:ext>
            </a:extLst>
          </p:cNvPr>
          <p:cNvSpPr txBox="1"/>
          <p:nvPr/>
        </p:nvSpPr>
        <p:spPr>
          <a:xfrm>
            <a:off x="4548561" y="4155497"/>
            <a:ext cx="27138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Transverse mode repulsion instability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(TMRI) has no clear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threshold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because there is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no coupling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! </a:t>
            </a:r>
            <a:endParaRPr lang="en-GB" sz="1500" noProof="0" dirty="0">
              <a:solidFill>
                <a:schemeClr val="accent5"/>
              </a:solidFill>
              <a:latin typeface="Avenir Next" panose="020B0503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466013-BCB7-161F-2AD5-F8C15AD3F87B}"/>
              </a:ext>
            </a:extLst>
          </p:cNvPr>
          <p:cNvSpPr txBox="1"/>
          <p:nvPr/>
        </p:nvSpPr>
        <p:spPr>
          <a:xfrm>
            <a:off x="4802492" y="745801"/>
            <a:ext cx="29965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i="1" noProof="0" dirty="0">
                <a:solidFill>
                  <a:schemeClr val="accent3"/>
                </a:solidFill>
                <a:latin typeface="Avenir Next" panose="020B0503020202020204" pitchFamily="34" charset="0"/>
              </a:rPr>
              <a:t>(2 particles model)</a:t>
            </a:r>
          </a:p>
        </p:txBody>
      </p:sp>
    </p:spTree>
    <p:extLst>
      <p:ext uri="{BB962C8B-B14F-4D97-AF65-F5344CB8AC3E}">
        <p14:creationId xmlns:p14="http://schemas.microsoft.com/office/powerpoint/2010/main" val="3906888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D3CA52-0E9C-8C86-A78F-022E5EE8E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13027A21-F0CB-78EA-DBFD-057AE2E84F16}"/>
              </a:ext>
            </a:extLst>
          </p:cNvPr>
          <p:cNvGrpSpPr/>
          <p:nvPr/>
        </p:nvGrpSpPr>
        <p:grpSpPr>
          <a:xfrm>
            <a:off x="5882354" y="2000958"/>
            <a:ext cx="3959093" cy="3945224"/>
            <a:chOff x="4076323" y="2000958"/>
            <a:chExt cx="3959093" cy="394522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43884AA-118F-46A3-7672-C5F1074C7338}"/>
                </a:ext>
              </a:extLst>
            </p:cNvPr>
            <p:cNvGrpSpPr/>
            <p:nvPr/>
          </p:nvGrpSpPr>
          <p:grpSpPr>
            <a:xfrm>
              <a:off x="4076323" y="2000958"/>
              <a:ext cx="3959093" cy="3166396"/>
              <a:chOff x="4076323" y="2000958"/>
              <a:chExt cx="3959093" cy="3166396"/>
            </a:xfrm>
          </p:grpSpPr>
          <p:pic>
            <p:nvPicPr>
              <p:cNvPr id="11284" name="Picture 20">
                <a:extLst>
                  <a:ext uri="{FF2B5EF4-FFF2-40B4-BE49-F238E27FC236}">
                    <a16:creationId xmlns:a16="http://schemas.microsoft.com/office/drawing/2014/main" id="{5CF28D98-48C5-8271-CEF4-0E4415C52CE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56581" y="2000958"/>
                <a:ext cx="3878835" cy="31663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D5BB189-3B9E-435D-85B2-34C10F12F994}"/>
                  </a:ext>
                </a:extLst>
              </p:cNvPr>
              <p:cNvSpPr/>
              <p:nvPr/>
            </p:nvSpPr>
            <p:spPr>
              <a:xfrm>
                <a:off x="4076323" y="3627863"/>
                <a:ext cx="250350" cy="15388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noProof="0" dirty="0"/>
              </a:p>
            </p:txBody>
          </p:sp>
        </p:grpSp>
        <p:pic>
          <p:nvPicPr>
            <p:cNvPr id="18" name="Picture 22">
              <a:extLst>
                <a:ext uri="{FF2B5EF4-FFF2-40B4-BE49-F238E27FC236}">
                  <a16:creationId xmlns:a16="http://schemas.microsoft.com/office/drawing/2014/main" id="{534211E5-E8B3-83C4-D7FE-E0E5B3085E7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750" r="95016"/>
            <a:stretch/>
          </p:blipFill>
          <p:spPr bwMode="auto">
            <a:xfrm>
              <a:off x="4132806" y="4019560"/>
              <a:ext cx="193867" cy="19266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286" name="Picture 22">
            <a:extLst>
              <a:ext uri="{FF2B5EF4-FFF2-40B4-BE49-F238E27FC236}">
                <a16:creationId xmlns:a16="http://schemas.microsoft.com/office/drawing/2014/main" id="{8AB643CD-EAEF-9454-F2EE-B4569ED3D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877" y="2034302"/>
            <a:ext cx="3890147" cy="391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407CDA77-3B79-A4AC-11A8-DA2680ADC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D6C17523-2D54-FD2C-A068-1EF1EAC77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9221DBA0-6008-B5BA-3B93-587C29CAE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BE985487-082F-94A1-CE65-C3001D796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A12D4527-7217-A62B-8AE2-FDF8EEE84B1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C186DA-CBF2-F461-4D71-7A734BB8BBC9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7DA5EC-F020-C180-46CD-B87FA101B803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26D05B-C821-8C2D-8A2A-D6898B4FF87A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2C70EA0-4AC2-75E3-99C9-5B1951CFD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18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C5E733-471A-F5B7-57A4-9CF829C6570A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F16A2D-5D22-8777-BAE5-CC0EA307D7FE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Mitigation methods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00184B-1F32-9BE2-7B10-9968F85F1EAB}"/>
              </a:ext>
            </a:extLst>
          </p:cNvPr>
          <p:cNvSpPr txBox="1"/>
          <p:nvPr/>
        </p:nvSpPr>
        <p:spPr>
          <a:xfrm>
            <a:off x="2534536" y="2177342"/>
            <a:ext cx="573548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CMM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4190767-6C80-4741-EA78-E8FC39620080}"/>
              </a:ext>
            </a:extLst>
          </p:cNvPr>
          <p:cNvSpPr txBox="1"/>
          <p:nvPr/>
        </p:nvSpPr>
        <p:spPr>
          <a:xfrm>
            <a:off x="7756492" y="2127713"/>
            <a:ext cx="1800472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Xsuite, crab </a:t>
            </a:r>
            <a:r>
              <a:rPr lang="en-GB" sz="12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sextupoles</a:t>
            </a:r>
            <a:endParaRPr lang="en-GB" sz="12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76C46E-C9B8-94EF-750F-460D2F947A84}"/>
              </a:ext>
            </a:extLst>
          </p:cNvPr>
          <p:cNvSpPr txBox="1"/>
          <p:nvPr/>
        </p:nvSpPr>
        <p:spPr>
          <a:xfrm>
            <a:off x="74586" y="1214988"/>
            <a:ext cx="118335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Tracking: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crab </a:t>
            </a:r>
            <a:r>
              <a:rPr lang="en-GB" sz="1500" noProof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sextupoles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have an impact on the tune shift, but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instability growth rate is correct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 If no crab </a:t>
            </a:r>
            <a:r>
              <a:rPr lang="en-GB" sz="1500" noProof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sextupole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is set,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tune shift is correctly predicted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 Growth rate cannot be extracted because of instant blow up.</a:t>
            </a:r>
            <a:endParaRPr lang="en-GB" sz="1500" b="1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12083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882128-9040-E1B2-E2D2-161FEABF6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64072F61-D60B-8BD7-223A-2C8E46253948}"/>
              </a:ext>
            </a:extLst>
          </p:cNvPr>
          <p:cNvGrpSpPr/>
          <p:nvPr/>
        </p:nvGrpSpPr>
        <p:grpSpPr>
          <a:xfrm>
            <a:off x="7960323" y="2021056"/>
            <a:ext cx="3959093" cy="3945224"/>
            <a:chOff x="4076323" y="2000958"/>
            <a:chExt cx="3959093" cy="394522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3F39C29-96E9-AF10-F1C9-E749DF9D233D}"/>
                </a:ext>
              </a:extLst>
            </p:cNvPr>
            <p:cNvGrpSpPr/>
            <p:nvPr/>
          </p:nvGrpSpPr>
          <p:grpSpPr>
            <a:xfrm>
              <a:off x="4076323" y="2000958"/>
              <a:ext cx="3959093" cy="3166396"/>
              <a:chOff x="4076323" y="2000958"/>
              <a:chExt cx="3959093" cy="3166396"/>
            </a:xfrm>
          </p:grpSpPr>
          <p:pic>
            <p:nvPicPr>
              <p:cNvPr id="11284" name="Picture 20">
                <a:extLst>
                  <a:ext uri="{FF2B5EF4-FFF2-40B4-BE49-F238E27FC236}">
                    <a16:creationId xmlns:a16="http://schemas.microsoft.com/office/drawing/2014/main" id="{828F6E4D-E224-8E34-F51E-A832350C56D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56581" y="2000958"/>
                <a:ext cx="3878835" cy="31663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64D1B27-7721-B57C-BF69-DF71825B9F8B}"/>
                  </a:ext>
                </a:extLst>
              </p:cNvPr>
              <p:cNvSpPr/>
              <p:nvPr/>
            </p:nvSpPr>
            <p:spPr>
              <a:xfrm>
                <a:off x="4076323" y="3627863"/>
                <a:ext cx="250350" cy="15388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noProof="0" dirty="0"/>
              </a:p>
            </p:txBody>
          </p:sp>
        </p:grpSp>
        <p:pic>
          <p:nvPicPr>
            <p:cNvPr id="18" name="Picture 22">
              <a:extLst>
                <a:ext uri="{FF2B5EF4-FFF2-40B4-BE49-F238E27FC236}">
                  <a16:creationId xmlns:a16="http://schemas.microsoft.com/office/drawing/2014/main" id="{2F56BC08-F48B-3682-DB81-285EB9ACE2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750" r="95016"/>
            <a:stretch/>
          </p:blipFill>
          <p:spPr bwMode="auto">
            <a:xfrm>
              <a:off x="4132806" y="4019560"/>
              <a:ext cx="193867" cy="19266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286" name="Picture 22">
            <a:extLst>
              <a:ext uri="{FF2B5EF4-FFF2-40B4-BE49-F238E27FC236}">
                <a16:creationId xmlns:a16="http://schemas.microsoft.com/office/drawing/2014/main" id="{7FBC83F0-8A45-E780-2625-1740368BC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4" y="2034302"/>
            <a:ext cx="3890147" cy="391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5B05DCC5-C53C-367C-61BD-4C8BD93CF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AE0FCB1B-C414-276F-A949-0943FC810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8F65FF5E-AE15-76AC-3CE5-4ACB860B3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DF4E08A0-AE37-D782-2C78-773EDDF5A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55A03590-ABCF-4571-43B9-6C331402E2A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A6C0F2-7854-7827-23E2-8F67982FAB56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D3E0AC-8909-E0ED-6993-8D65D09FAC0D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CDAA55-EC63-6EE9-67AA-7CD7EADE6C68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13FC233-B6E8-1C40-4A49-91E94CF6D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19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1B5241-1EC6-3F9D-9103-5A82899E2DBD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D94361-9C22-F44C-0AC6-B73C740F37EB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Mitigation methods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22B778-5F2E-71B9-9AA6-387D1005E3E7}"/>
              </a:ext>
            </a:extLst>
          </p:cNvPr>
          <p:cNvSpPr txBox="1"/>
          <p:nvPr/>
        </p:nvSpPr>
        <p:spPr>
          <a:xfrm>
            <a:off x="881163" y="2177342"/>
            <a:ext cx="573548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CMM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E3BF221-E7B2-37C4-456C-AD286F4B9F0C}"/>
              </a:ext>
            </a:extLst>
          </p:cNvPr>
          <p:cNvSpPr txBox="1"/>
          <p:nvPr/>
        </p:nvSpPr>
        <p:spPr>
          <a:xfrm>
            <a:off x="9823185" y="2127713"/>
            <a:ext cx="1800472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Xsuite, crab </a:t>
            </a:r>
            <a:r>
              <a:rPr lang="en-GB" sz="12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sextupoles</a:t>
            </a:r>
            <a:endParaRPr lang="en-GB" sz="12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035FF4-7484-047A-B271-B24941A13CCF}"/>
              </a:ext>
            </a:extLst>
          </p:cNvPr>
          <p:cNvSpPr txBox="1"/>
          <p:nvPr/>
        </p:nvSpPr>
        <p:spPr>
          <a:xfrm>
            <a:off x="74586" y="1214988"/>
            <a:ext cx="118335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Tracking: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crab </a:t>
            </a:r>
            <a:r>
              <a:rPr lang="en-GB" sz="1500" noProof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sextupoles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have an impact on the tune shift, but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instability growth rate is correct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 If no crab </a:t>
            </a:r>
            <a:r>
              <a:rPr lang="en-GB" sz="1500" noProof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sextupole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is set,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tune shift is correctly predicted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 Growth rate cannot be extracted because of instant blow up.</a:t>
            </a:r>
            <a:endParaRPr lang="en-GB" sz="1500" b="1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57D4580-013F-37C2-C61A-0A5D600C9CD5}"/>
              </a:ext>
            </a:extLst>
          </p:cNvPr>
          <p:cNvGrpSpPr/>
          <p:nvPr/>
        </p:nvGrpSpPr>
        <p:grpSpPr>
          <a:xfrm>
            <a:off x="3936963" y="2021056"/>
            <a:ext cx="3954672" cy="2119764"/>
            <a:chOff x="4005651" y="2021056"/>
            <a:chExt cx="3954672" cy="2119764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7B8D9280-F5BF-A0DB-A2F4-D6A6A237961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946"/>
            <a:stretch/>
          </p:blipFill>
          <p:spPr bwMode="auto">
            <a:xfrm>
              <a:off x="4050858" y="2021056"/>
              <a:ext cx="3909465" cy="2044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A0B4EC8-FD5F-5B42-B327-AE4227479820}"/>
                </a:ext>
              </a:extLst>
            </p:cNvPr>
            <p:cNvSpPr/>
            <p:nvPr/>
          </p:nvSpPr>
          <p:spPr>
            <a:xfrm>
              <a:off x="4005651" y="3604254"/>
              <a:ext cx="276632" cy="536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9F628B-02BE-EE8A-DD7D-C04B323645F0}"/>
                </a:ext>
              </a:extLst>
            </p:cNvPr>
            <p:cNvSpPr/>
            <p:nvPr/>
          </p:nvSpPr>
          <p:spPr>
            <a:xfrm>
              <a:off x="4274096" y="3996482"/>
              <a:ext cx="463903" cy="1443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5D7CF71-1A3B-1CA3-D91D-794FFB335C6B}"/>
              </a:ext>
            </a:extLst>
          </p:cNvPr>
          <p:cNvSpPr txBox="1"/>
          <p:nvPr/>
        </p:nvSpPr>
        <p:spPr>
          <a:xfrm>
            <a:off x="5569793" y="2159007"/>
            <a:ext cx="2112337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Xsuite, NO crab </a:t>
            </a:r>
            <a:r>
              <a:rPr lang="en-GB" sz="12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sextupoles</a:t>
            </a:r>
            <a:endParaRPr lang="en-GB" sz="12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ED0F3C-668F-E03D-4650-AB2555E7845F}"/>
              </a:ext>
            </a:extLst>
          </p:cNvPr>
          <p:cNvSpPr txBox="1"/>
          <p:nvPr/>
        </p:nvSpPr>
        <p:spPr>
          <a:xfrm>
            <a:off x="4588862" y="4432262"/>
            <a:ext cx="305164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Growth rate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not available</a:t>
            </a:r>
            <a:r>
              <a:rPr lang="en-GB" sz="1500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because of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blow up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due to the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missing crab </a:t>
            </a:r>
            <a:r>
              <a:rPr lang="en-GB" sz="1500" b="1" noProof="0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sextupole</a:t>
            </a:r>
            <a:endParaRPr lang="en-GB" sz="1500" b="1" noProof="0" dirty="0">
              <a:solidFill>
                <a:schemeClr val="accent6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2902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994E03-2077-8F17-3C48-0EB60D0D3F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84D531C1-E491-19D4-D3DF-24D423F9A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2D13A8B9-18C6-C5B8-ED69-F7A63CDA7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A2BD6F5D-F2F9-7971-7D92-1D5A9A874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1FF46789-425B-F8DE-ED33-7B81636C4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95E770E5-082A-687F-688A-7D886D59E0A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AB14F-F861-0CEB-FC4F-13A3A4FB7047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1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FCC-ee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E98AD4-1DE0-A985-4F2A-1497615EF067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1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C324DE-D4AE-C8B6-74D9-98D6945C6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1" smtClean="0"/>
              <a:t>2</a:t>
            </a:fld>
            <a:endParaRPr lang="en-GB" noProof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0B9821-9300-A0F2-3EE0-99B6FD861404}"/>
              </a:ext>
            </a:extLst>
          </p:cNvPr>
          <p:cNvSpPr txBox="1"/>
          <p:nvPr/>
        </p:nvSpPr>
        <p:spPr>
          <a:xfrm>
            <a:off x="648931" y="899044"/>
            <a:ext cx="280493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1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Table of contents: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BFBB62-3776-0964-BB65-99F8F3237061}"/>
              </a:ext>
            </a:extLst>
          </p:cNvPr>
          <p:cNvSpPr txBox="1"/>
          <p:nvPr/>
        </p:nvSpPr>
        <p:spPr>
          <a:xfrm>
            <a:off x="1701719" y="2317914"/>
            <a:ext cx="8788560" cy="37087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System Font Regular"/>
              <a:buChar char="🌸"/>
            </a:pPr>
            <a:r>
              <a:rPr lang="en-GB" sz="2000" kern="1400" spc="150" noProof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Introduction</a:t>
            </a:r>
          </a:p>
          <a:p>
            <a:pPr marL="285750" indent="-285750">
              <a:lnSpc>
                <a:spcPct val="200000"/>
              </a:lnSpc>
              <a:buFont typeface="System Font Regular"/>
              <a:buChar char="🌸"/>
            </a:pPr>
            <a:r>
              <a:rPr lang="en-GB" sz="2000" kern="1400" spc="150" noProof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Vertical plane instabilities due to impedance and beam-beam</a:t>
            </a:r>
          </a:p>
          <a:p>
            <a:pPr marL="800100" lvl="1" indent="-342900">
              <a:lnSpc>
                <a:spcPct val="200000"/>
              </a:lnSpc>
              <a:buFont typeface="System Font Regular"/>
              <a:buChar char="🌼"/>
            </a:pPr>
            <a:r>
              <a:rPr lang="en-GB" sz="2000" kern="1400" spc="150" noProof="1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 Transverse mode repulsion instability mechanism</a:t>
            </a:r>
          </a:p>
          <a:p>
            <a:pPr marL="800100" lvl="1" indent="-342900">
              <a:lnSpc>
                <a:spcPct val="200000"/>
              </a:lnSpc>
              <a:buFont typeface="System Font Regular"/>
              <a:buChar char="🌼"/>
            </a:pPr>
            <a:r>
              <a:rPr lang="en-GB" sz="2000" kern="1400" spc="150" noProof="1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 Mitigation methods</a:t>
            </a:r>
          </a:p>
          <a:p>
            <a:pPr marL="285750" indent="-285750">
              <a:lnSpc>
                <a:spcPct val="200000"/>
              </a:lnSpc>
              <a:buFont typeface="System Font Regular"/>
              <a:buChar char="🌸"/>
            </a:pPr>
            <a:r>
              <a:rPr lang="en-GB" sz="2000" kern="1400" spc="150" noProof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Horizontal plane instability driven by beam-beam</a:t>
            </a:r>
          </a:p>
          <a:p>
            <a:pPr marL="285750" indent="-285750">
              <a:lnSpc>
                <a:spcPct val="200000"/>
              </a:lnSpc>
              <a:buFont typeface="System Font Regular"/>
              <a:buChar char="🌸"/>
            </a:pPr>
            <a:r>
              <a:rPr lang="en-GB" sz="2000" kern="1400" spc="150" noProof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Summary and outlook</a:t>
            </a:r>
            <a:endParaRPr lang="en-GB" sz="2000" kern="1400" spc="150" noProof="1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782922-3E97-CDAD-BCC8-1F509359C7E6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1">
                <a:solidFill>
                  <a:schemeClr val="bg1"/>
                </a:solidFill>
                <a:latin typeface="Avenir Next Medium" panose="020B0503020202020204" pitchFamily="34" charset="0"/>
              </a:rPr>
              <a:t>Roxána SOÓS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EBE743-B063-0D1C-8134-1501BFB3D45A}"/>
              </a:ext>
            </a:extLst>
          </p:cNvPr>
          <p:cNvSpPr txBox="1"/>
          <p:nvPr/>
        </p:nvSpPr>
        <p:spPr>
          <a:xfrm>
            <a:off x="371917" y="1610028"/>
            <a:ext cx="114481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000" b="0" i="1" u="none" strike="noStrike" kern="1200" cap="none" spc="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venir Next" panose="020B0503020202020204" pitchFamily="34" charset="0"/>
                <a:ea typeface="+mn-ea"/>
                <a:cs typeface="+mn-cs"/>
              </a:rPr>
              <a:t>Motivation: Study intensity limitations due to beam-beam and wakefields effects in FCC-ee to understand limiting parameters and find mitigation methods.</a:t>
            </a:r>
            <a:endParaRPr lang="en-GB" sz="2000" i="1" noProof="1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576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A8C051-9659-A18B-90A4-B95ACA9E5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F09C8941-73B5-42E3-0166-1F1910840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195" y="2427417"/>
            <a:ext cx="3963318" cy="354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BE695FA2-1452-A402-9F3A-BB25537C2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31" y="2429559"/>
            <a:ext cx="3916556" cy="354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47A4D96D-A3C5-C102-9FF6-BFB0E089A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518FCFB2-24F9-9E28-AEAE-7008054DB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B129F261-BEAA-B0AB-32D1-CFB456A2F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9462FBF0-09FB-EE72-06C4-C6551949A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0351009E-934F-202C-F327-D68B245427A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EE24CC-EB30-BE50-9451-F70C84AD9C6F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FF37B0-F4F1-1BCD-D7E3-1C063352BF7D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D72888-76AC-6F09-98C5-E9978EDA5E10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ED3A836-C970-3C25-675F-5EA158D5F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20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F1CD19-D68B-ECBE-804F-C8833AA75A8A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95D10D-8729-5F89-275D-D385C676A842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Mitigation methods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0FCB52-A175-02DC-A82D-E2532A6F162F}"/>
              </a:ext>
            </a:extLst>
          </p:cNvPr>
          <p:cNvSpPr txBox="1"/>
          <p:nvPr/>
        </p:nvSpPr>
        <p:spPr>
          <a:xfrm>
            <a:off x="3546257" y="2526037"/>
            <a:ext cx="573548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CMM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F41F1B-002B-9F06-7F80-D17B142674F8}"/>
              </a:ext>
            </a:extLst>
          </p:cNvPr>
          <p:cNvSpPr txBox="1"/>
          <p:nvPr/>
        </p:nvSpPr>
        <p:spPr>
          <a:xfrm>
            <a:off x="7411351" y="2538190"/>
            <a:ext cx="616810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Xsuite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CAD2AD-19E1-BAD5-EA2A-A035D50F02AE}"/>
              </a:ext>
            </a:extLst>
          </p:cNvPr>
          <p:cNvSpPr txBox="1"/>
          <p:nvPr/>
        </p:nvSpPr>
        <p:spPr>
          <a:xfrm>
            <a:off x="74586" y="1214988"/>
            <a:ext cx="118335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Chromaticity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was studied in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Xsuite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and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CMM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 Both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agree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that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chromaticity is a mitigation method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to consider. However, tracking is necessary to carry out studies on mitigation.</a:t>
            </a:r>
            <a:endParaRPr lang="en-GB" sz="1500" b="1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1DBCAD-3DBC-C25D-E897-2DABE305C4CA}"/>
              </a:ext>
            </a:extLst>
          </p:cNvPr>
          <p:cNvSpPr txBox="1"/>
          <p:nvPr/>
        </p:nvSpPr>
        <p:spPr>
          <a:xfrm>
            <a:off x="8313990" y="2429559"/>
            <a:ext cx="350047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System Font Regular"/>
              <a:buChar char="🌸"/>
            </a:pPr>
            <a:r>
              <a:rPr lang="en-GB" sz="1500" b="1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Different chromaticity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value was found, could be explained by the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Landau damping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(not present in CMM), [5]. </a:t>
            </a:r>
          </a:p>
          <a:p>
            <a:pPr marL="171450" indent="-171450">
              <a:buFont typeface="System Font Regular"/>
              <a:buChar char="🌸"/>
            </a:pPr>
            <a:endParaRPr lang="en-GB" sz="15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171450" indent="-171450">
              <a:buFont typeface="System Font Regular"/>
              <a:buChar char="🌸"/>
            </a:pP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 Tune shift variation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versus the chromaticity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identical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.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</a:t>
            </a:r>
          </a:p>
          <a:p>
            <a:pPr marL="171450" indent="-171450">
              <a:buFont typeface="System Font Regular"/>
              <a:buChar char="🌸"/>
            </a:pPr>
            <a:endParaRPr lang="en-GB" sz="15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171450" indent="-171450">
              <a:buFont typeface="System Font Regular"/>
              <a:buChar char="🌸"/>
            </a:pP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 Tune shift is different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due to the Crab </a:t>
            </a:r>
            <a:r>
              <a:rPr lang="en-GB" sz="1500" noProof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sextupoles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 </a:t>
            </a:r>
          </a:p>
          <a:p>
            <a:pPr marL="171450" indent="-171450">
              <a:buFont typeface="System Font Regular"/>
              <a:buChar char="🌸"/>
            </a:pPr>
            <a:endParaRPr lang="en-GB" sz="15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171450" indent="-171450">
              <a:buFont typeface="System Font Regular"/>
              <a:buChar char="🌸"/>
            </a:pP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A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chromaticity &gt; 5</a:t>
            </a:r>
            <a:r>
              <a:rPr lang="en-GB" sz="1500" b="1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was find to be enough to mitigate effectively the instability.</a:t>
            </a:r>
            <a:endParaRPr lang="en-GB" sz="1500" noProof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D02BE2-13B4-D1C8-C057-52527E0F871F}"/>
              </a:ext>
            </a:extLst>
          </p:cNvPr>
          <p:cNvSpPr txBox="1"/>
          <p:nvPr/>
        </p:nvSpPr>
        <p:spPr>
          <a:xfrm>
            <a:off x="1394560" y="2027170"/>
            <a:ext cx="78133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FCC-</a:t>
            </a:r>
            <a:r>
              <a:rPr lang="en-GB" sz="1500" b="1" i="1" noProof="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ee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(Z) chromaticity scan at nominal intensity N</a:t>
            </a:r>
            <a:r>
              <a:rPr lang="en-GB" sz="1500" b="1" i="1" baseline="-25000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0 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= 2.16x10</a:t>
            </a:r>
            <a:r>
              <a:rPr lang="en-GB" sz="1500" b="1" i="1" baseline="30000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11</a:t>
            </a:r>
            <a:endParaRPr lang="en-GB" sz="1500" b="1" i="1" noProof="0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F457CB7-0A05-A438-251C-176AAFA117FE}"/>
              </a:ext>
            </a:extLst>
          </p:cNvPr>
          <p:cNvSpPr/>
          <p:nvPr/>
        </p:nvSpPr>
        <p:spPr>
          <a:xfrm>
            <a:off x="6096000" y="4216400"/>
            <a:ext cx="2015067" cy="1422400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4ED2DA1-7D16-CBD9-71BC-A6C73EAD8513}"/>
              </a:ext>
            </a:extLst>
          </p:cNvPr>
          <p:cNvSpPr/>
          <p:nvPr/>
        </p:nvSpPr>
        <p:spPr>
          <a:xfrm>
            <a:off x="2113205" y="4216400"/>
            <a:ext cx="2015067" cy="1422400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87555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CC2BE9-4565-5A16-FFAA-EEDC56A06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570C4687-84FC-CBC2-E94E-402A153C8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350B0F83-A95D-CDA6-C48C-0B7B10FEF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256C8D77-B97F-6E50-B417-8D88535B81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5C0C7382-DF55-EFAC-AD34-8C3FE1D6B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C491B2DF-B8EE-C858-8645-64FC81F0493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8AD565-1BBA-56F0-F2FF-E8AFA3227BF2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28AE8B-9F48-55EF-8678-1336B9853883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D5FA77-DCC0-09CE-B3F3-680E411D95DE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EA3A0DB-1948-B825-477A-2F1A67083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21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0D0523-D592-3FD0-CDED-FF337FBEB794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388540-969D-332A-B411-18833505F86B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Mitigation methods</a:t>
            </a:r>
          </a:p>
        </p:txBody>
      </p:sp>
      <p:pic>
        <p:nvPicPr>
          <p:cNvPr id="19" name="Picture 18" descr="A graph of different colors and lines&#10;&#10;Description automatically generated with medium confidence">
            <a:extLst>
              <a:ext uri="{FF2B5EF4-FFF2-40B4-BE49-F238E27FC236}">
                <a16:creationId xmlns:a16="http://schemas.microsoft.com/office/drawing/2014/main" id="{AE92B0E9-C1E2-55F5-0890-0A0A1EACF3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9890" y="1968855"/>
            <a:ext cx="5426109" cy="406958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173E161-C480-4682-675D-4F3566139055}"/>
              </a:ext>
            </a:extLst>
          </p:cNvPr>
          <p:cNvSpPr txBox="1"/>
          <p:nvPr/>
        </p:nvSpPr>
        <p:spPr>
          <a:xfrm>
            <a:off x="6479809" y="2388178"/>
            <a:ext cx="43405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System Font Regular"/>
              <a:buChar char="🌸"/>
            </a:pP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Chromaticity (</a:t>
            </a:r>
            <a:r>
              <a:rPr lang="en-GB" sz="1600" i="1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venir Next" panose="020B0503020202020204" pitchFamily="34" charset="0"/>
              </a:rPr>
              <a:t>needed to stabilise the vertical motion</a:t>
            </a:r>
            <a:r>
              <a:rPr lang="en-GB" sz="16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) 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needs</a:t>
            </a:r>
            <a:r>
              <a:rPr lang="en-GB" sz="16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to be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highly increased 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if impedance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is doubled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</a:t>
            </a:r>
          </a:p>
          <a:p>
            <a:pPr marL="171450" indent="-171450" algn="just">
              <a:buFont typeface="System Font Regular"/>
              <a:buChar char="🌸"/>
            </a:pPr>
            <a:endParaRPr lang="en-GB" sz="16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171450" indent="-171450" algn="just">
              <a:buFont typeface="System Font Regular"/>
              <a:buChar char="🌸"/>
            </a:pP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Too high chromaticity can practically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unacceptable 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due to its impact on beam quality.</a:t>
            </a:r>
          </a:p>
          <a:p>
            <a:pPr marL="171450" indent="-171450" algn="just">
              <a:buFont typeface="System Font Regular"/>
              <a:buChar char="🌸"/>
            </a:pPr>
            <a:endParaRPr lang="en-GB" sz="16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171450" indent="-171450" algn="just">
              <a:buFont typeface="System Font Regular"/>
              <a:buChar char="🌸"/>
            </a:pP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Impedance is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therefore an intensity limiting contributor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, a careful design is necessary to limit instabilities.</a:t>
            </a:r>
            <a:endParaRPr lang="en-GB" sz="1600" noProof="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949382-35B8-A4B6-1730-25EB2806AD92}"/>
              </a:ext>
            </a:extLst>
          </p:cNvPr>
          <p:cNvSpPr txBox="1"/>
          <p:nvPr/>
        </p:nvSpPr>
        <p:spPr>
          <a:xfrm>
            <a:off x="5076437" y="2249679"/>
            <a:ext cx="680173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Xsuite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7A3EDB-AAF4-0200-F9B7-E08AAE991B5C}"/>
              </a:ext>
            </a:extLst>
          </p:cNvPr>
          <p:cNvSpPr txBox="1"/>
          <p:nvPr/>
        </p:nvSpPr>
        <p:spPr>
          <a:xfrm>
            <a:off x="74586" y="1214988"/>
            <a:ext cx="118335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Chromaticity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was studied in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Xsuite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and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CMM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 Both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agree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that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chromaticity is a mitigation method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to consider. However, tracking is necessary to carry out studies on mitigation.</a:t>
            </a:r>
            <a:endParaRPr lang="en-GB" sz="1500" b="1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61398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01874-8F72-CBA4-5CED-506B8C322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6063998F-2B42-32A5-C68B-5FEF454CF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AC554336-0A09-E8D8-277A-CFB18E957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86468E97-61D1-6190-0525-E0D9B4AA0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B2972D40-152D-563A-6970-796007DB3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B51C71F5-A0BB-36DC-99D7-B9C3767F268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221481-4A48-4B65-036C-A01B30EA5F1A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7E9F1D-D612-37EF-97C8-F9A9ED590F81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09A84B-5572-03DF-F1CD-FD3D26A03343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5401CC-4D51-8A80-174E-E6E7A0591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22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5C920E-30F7-4B53-5C9E-5F7C6933001D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pic>
        <p:nvPicPr>
          <p:cNvPr id="15" name="Picture 22">
            <a:extLst>
              <a:ext uri="{FF2B5EF4-FFF2-40B4-BE49-F238E27FC236}">
                <a16:creationId xmlns:a16="http://schemas.microsoft.com/office/drawing/2014/main" id="{15674543-70F4-71C2-75A6-AEDFBC389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3" y="2141465"/>
            <a:ext cx="3948579" cy="397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EBE407-FECD-5CD8-8D1F-9006FAD6DFE0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Mitigation methods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04C8B6-168C-09BB-2692-61FB99E108A1}"/>
              </a:ext>
            </a:extLst>
          </p:cNvPr>
          <p:cNvSpPr txBox="1"/>
          <p:nvPr/>
        </p:nvSpPr>
        <p:spPr>
          <a:xfrm>
            <a:off x="7519998" y="1744872"/>
            <a:ext cx="495096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FCC-</a:t>
            </a:r>
            <a:r>
              <a:rPr lang="en-GB" sz="1500" b="1" i="1" noProof="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ee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(Z), with Damper (</a:t>
            </a:r>
            <a:r>
              <a:rPr lang="en-GB" sz="1500" b="1" i="1" noProof="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g</a:t>
            </a:r>
            <a:r>
              <a:rPr lang="en-GB" sz="1500" b="1" i="1" baseline="-25000" noProof="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x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=1, phi = 0)</a:t>
            </a:r>
            <a:endParaRPr lang="en-GB" sz="1500" b="1" i="1" noProof="0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5F4352-0025-6C6D-A6B2-E62B02B0F162}"/>
              </a:ext>
            </a:extLst>
          </p:cNvPr>
          <p:cNvSpPr txBox="1"/>
          <p:nvPr/>
        </p:nvSpPr>
        <p:spPr>
          <a:xfrm>
            <a:off x="1569638" y="1744873"/>
            <a:ext cx="24398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FCC-</a:t>
            </a:r>
            <a:r>
              <a:rPr lang="en-GB" sz="1500" b="1" i="1" noProof="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ee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(Z), no Damper</a:t>
            </a:r>
            <a:endParaRPr lang="en-GB" sz="1500" b="1" i="1" noProof="0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E481BB-81DC-7EA3-40CB-00CE447B2639}"/>
              </a:ext>
            </a:extLst>
          </p:cNvPr>
          <p:cNvSpPr txBox="1"/>
          <p:nvPr/>
        </p:nvSpPr>
        <p:spPr>
          <a:xfrm>
            <a:off x="4350528" y="3038740"/>
            <a:ext cx="282706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The impact of a purely </a:t>
            </a:r>
            <a:r>
              <a:rPr lang="en-GB" sz="1500" b="1" noProof="0" dirty="0">
                <a:solidFill>
                  <a:schemeClr val="accent6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resistive damper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seems </a:t>
            </a:r>
            <a:r>
              <a:rPr lang="en-GB" sz="1500" b="1" noProof="0" dirty="0">
                <a:solidFill>
                  <a:schemeClr val="accent6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limited.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72EE43-75E8-F973-26F1-A1807EE57656}"/>
              </a:ext>
            </a:extLst>
          </p:cNvPr>
          <p:cNvSpPr txBox="1"/>
          <p:nvPr/>
        </p:nvSpPr>
        <p:spPr>
          <a:xfrm>
            <a:off x="74586" y="1214988"/>
            <a:ext cx="118335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Damper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was studied in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CMM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 </a:t>
            </a:r>
            <a:r>
              <a:rPr lang="en-GB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Resistive damper’s </a:t>
            </a:r>
            <a:r>
              <a:rPr lang="en-GB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</a:t>
            </a:r>
            <a:r>
              <a:rPr lang="en-GB" sz="1500" noProof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mpact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visible on the </a:t>
            </a:r>
            <a:r>
              <a:rPr lang="en-GB" sz="1500" b="1" dirty="0">
                <a:solidFill>
                  <a:schemeClr val="accent1"/>
                </a:solidFill>
                <a:latin typeface="Avenir Next" panose="020B0503020202020204" pitchFamily="34" charset="0"/>
              </a:rPr>
              <a:t>most unstable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 mode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but is very slight. Reactive damper must be investigated too.</a:t>
            </a:r>
            <a:endParaRPr lang="en-GB" sz="1500" b="1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43972D-25F3-59B4-7084-CCAFC6177354}"/>
              </a:ext>
            </a:extLst>
          </p:cNvPr>
          <p:cNvSpPr txBox="1"/>
          <p:nvPr/>
        </p:nvSpPr>
        <p:spPr>
          <a:xfrm>
            <a:off x="4384650" y="4016943"/>
            <a:ext cx="282706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b="1" noProof="0" dirty="0">
                <a:solidFill>
                  <a:schemeClr val="accent1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Ongoing study on different types of dampers!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4650472-9B53-F4A5-8E0A-593F61101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621" y="2141466"/>
            <a:ext cx="3948579" cy="397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061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4FFA6-029A-F723-8212-A9A0E5272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F893B329-8CF0-A93A-7F23-24A4AFF88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C535E48B-C3FC-4C37-920C-ED0A995ED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FC7F2C9F-FAB6-A8D2-E06F-1F16A044B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3E679BF6-39AD-42CC-769B-6A87EA20C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D895E1EB-0732-B2E4-8551-7D9AD05CE34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C7881F-DB57-D68A-BCB8-6B980A19E932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6AB7D8-769E-9770-ADA5-CEF91FC55CF7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5359FE-A66E-AF65-A24F-233DBFFB1E0A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8B29EAD-13A0-34EF-AE4C-7039FFB4E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23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58BCC-1503-E692-9532-32445C27D1F8}"/>
              </a:ext>
            </a:extLst>
          </p:cNvPr>
          <p:cNvSpPr txBox="1"/>
          <p:nvPr/>
        </p:nvSpPr>
        <p:spPr>
          <a:xfrm>
            <a:off x="73156" y="449804"/>
            <a:ext cx="743985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Horizontal plane instability driven by beam-beam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938880-BA24-BFF2-9362-583BE6F04794}"/>
              </a:ext>
            </a:extLst>
          </p:cNvPr>
          <p:cNvSpPr txBox="1"/>
          <p:nvPr/>
        </p:nvSpPr>
        <p:spPr>
          <a:xfrm>
            <a:off x="6592081" y="2358230"/>
            <a:ext cx="4971563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System Font Regular"/>
              <a:buChar char="🌸"/>
            </a:pP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CMM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is a</a:t>
            </a:r>
            <a:r>
              <a:rPr lang="en-GB" sz="1500" b="1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fast</a:t>
            </a:r>
            <a:r>
              <a:rPr lang="en-GB" sz="1500" b="1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(~few hours on cluster) and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adequate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tool to simulate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&lt;x-z&gt; instabilities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</a:t>
            </a:r>
          </a:p>
          <a:p>
            <a:pPr marL="171450" indent="-171450">
              <a:buFont typeface="System Font Regular"/>
              <a:buChar char="🌸"/>
            </a:pPr>
            <a:endParaRPr lang="en-GB" sz="15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171450" indent="-171450">
              <a:buFont typeface="System Font Regular"/>
              <a:buChar char="🌸"/>
            </a:pP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The effect of different parameters such as the 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Q</a:t>
            </a:r>
            <a:r>
              <a:rPr lang="en-GB" sz="1500" b="1" baseline="-250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s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 , bunch length, energy spread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, … on the &lt;x-z&gt; can be studied with CMM</a:t>
            </a:r>
          </a:p>
          <a:p>
            <a:pPr marL="171450" indent="-171450">
              <a:buFont typeface="System Font Regular"/>
              <a:buChar char="🌸"/>
            </a:pPr>
            <a:endParaRPr lang="en-GB" sz="15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171450" indent="-171450">
              <a:buFont typeface="System Font Regular"/>
              <a:buChar char="🌸"/>
            </a:pP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The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longitudinal </a:t>
            </a:r>
            <a:r>
              <a:rPr lang="en-GB" sz="1500" b="1" noProof="0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wakefields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are being implemented in the model so that their effect can also be studied.</a:t>
            </a:r>
          </a:p>
          <a:p>
            <a:pPr marL="171450" indent="-171450">
              <a:buFont typeface="System Font Regular"/>
              <a:buChar char="🌸"/>
            </a:pPr>
            <a:endParaRPr lang="en-GB" sz="15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171450" indent="-171450">
              <a:buFont typeface="System Font Regular"/>
              <a:buChar char="🌸"/>
            </a:pP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</a:t>
            </a:r>
            <a:r>
              <a:rPr lang="en-GB" sz="15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Mitigation methods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(damper, chromaticity, …) can be studied with CMM</a:t>
            </a:r>
            <a:endParaRPr lang="en-GB" sz="1500" noProof="0" dirty="0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B191A09B-45BC-5F85-1567-19665B147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11" y="2130068"/>
            <a:ext cx="5211708" cy="392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458031A-E17F-C5DD-28DD-09B965F8D95A}"/>
              </a:ext>
            </a:extLst>
          </p:cNvPr>
          <p:cNvSpPr txBox="1"/>
          <p:nvPr/>
        </p:nvSpPr>
        <p:spPr>
          <a:xfrm>
            <a:off x="855010" y="1722469"/>
            <a:ext cx="49329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FCC-</a:t>
            </a:r>
            <a:r>
              <a:rPr lang="en-GB" sz="1500" b="1" i="1" noProof="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ee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(Z) at V</a:t>
            </a:r>
            <a:r>
              <a:rPr lang="en-GB" sz="1500" b="1" i="1" baseline="-25000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RF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= 79MV (Table s.3) </a:t>
            </a:r>
            <a:endParaRPr lang="en-GB" sz="1500" b="1" i="1" noProof="0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20C3E41-170A-5A35-7ED6-BDF6F48065CB}"/>
              </a:ext>
            </a:extLst>
          </p:cNvPr>
          <p:cNvSpPr txBox="1"/>
          <p:nvPr/>
        </p:nvSpPr>
        <p:spPr>
          <a:xfrm>
            <a:off x="3460423" y="5197744"/>
            <a:ext cx="573548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CMM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195F40-9F9C-EFEF-C5E3-90BE8CDE6EB6}"/>
              </a:ext>
            </a:extLst>
          </p:cNvPr>
          <p:cNvSpPr txBox="1"/>
          <p:nvPr/>
        </p:nvSpPr>
        <p:spPr>
          <a:xfrm>
            <a:off x="81711" y="1041208"/>
            <a:ext cx="1183355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Horizontal plane is dominated by the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beam-beam driven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, coherent </a:t>
            </a:r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&lt;x-z&gt;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instability. [5,6] </a:t>
            </a:r>
            <a:endParaRPr lang="en-GB" sz="1500" b="1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156147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057DF-BD43-229D-5734-2DC486003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E63A5FD4-8415-C0FC-2D42-56C409FD8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85A6DDB1-9582-AE3A-A873-488B2D63A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9C9E3BC0-DAF7-5F0E-ED6B-64901CE70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C8D69469-5F54-85F2-55B0-BFF4CB357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1EE93C77-C1F5-EC0E-261B-16B95BF3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9DDB8A-9EA8-8FCC-ABEC-1D05FD62D2FF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b="1" spc="30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FCC-ee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0052DA-AD03-ACE1-24EE-CAE0E0252A2C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Roxána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475E9F-5E21-7656-8DCD-607D94612856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2543B01-4A75-3351-80B0-0D5DF8D63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24</a:t>
            </a:fld>
            <a:endParaRPr lang="en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89CB31-7F11-3385-979C-DC8EA16C50C3}"/>
              </a:ext>
            </a:extLst>
          </p:cNvPr>
          <p:cNvSpPr txBox="1"/>
          <p:nvPr/>
        </p:nvSpPr>
        <p:spPr>
          <a:xfrm>
            <a:off x="73156" y="449804"/>
            <a:ext cx="368241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50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Conclusion and outlook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79AFA2-5D6B-C70F-B42B-AF695D71305A}"/>
              </a:ext>
            </a:extLst>
          </p:cNvPr>
          <p:cNvSpPr txBox="1"/>
          <p:nvPr/>
        </p:nvSpPr>
        <p:spPr>
          <a:xfrm>
            <a:off x="1297137" y="1418394"/>
            <a:ext cx="959772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System Font Regular"/>
              <a:buChar char="🌸"/>
            </a:pP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The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mode coupling instability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of the colliding  beams driven by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 impedance 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becomes a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Transverse mode repulsion instability 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(TMRI) in the presence of strong hourglass.</a:t>
            </a:r>
          </a:p>
          <a:p>
            <a:pPr marL="171450" indent="-171450" algn="just">
              <a:buFont typeface="System Font Regular"/>
              <a:buChar char="🌸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742950" lvl="1" indent="-285750" algn="just">
              <a:buFont typeface="System Font Regular"/>
              <a:buChar char="🌼"/>
            </a:pP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Mitigation methods have been discussed.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Chromaticity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is a good candidate; the corresponding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impedance budget 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is tight. Further investigation involves various setup of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transverse dampers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</a:t>
            </a:r>
          </a:p>
          <a:p>
            <a:pPr marL="742950" lvl="1" indent="-285750" algn="just">
              <a:buFont typeface="System Font Regular"/>
              <a:buChar char="🌼"/>
            </a:pPr>
            <a:endParaRPr lang="en-GB" sz="16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742950" lvl="1" indent="-285750" algn="just">
              <a:buFont typeface="System Font Regular"/>
              <a:buChar char="🌼"/>
            </a:pP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The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mechanism of </a:t>
            </a:r>
            <a:r>
              <a:rPr lang="en-GB" sz="1600" b="1" dirty="0">
                <a:solidFill>
                  <a:schemeClr val="accent6"/>
                </a:solidFill>
                <a:latin typeface="Avenir Next" panose="020B0503020202020204" pitchFamily="34" charset="0"/>
              </a:rPr>
              <a:t>damping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with chromaticity is not reproduced by the linear model; </a:t>
            </a:r>
            <a:r>
              <a:rPr lang="en-GB" sz="1600" b="1" dirty="0">
                <a:solidFill>
                  <a:schemeClr val="accent6"/>
                </a:solidFill>
                <a:latin typeface="Avenir Next" panose="020B0503020202020204" pitchFamily="34" charset="0"/>
              </a:rPr>
              <a:t>t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racking simulations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must be used to determine precise threshold (Landau damping). </a:t>
            </a:r>
          </a:p>
          <a:p>
            <a:pPr marL="171450" indent="-171450" algn="just">
              <a:buFont typeface="System Font Regular"/>
              <a:buChar char="🌸"/>
            </a:pPr>
            <a:endParaRPr lang="en-GB" sz="16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171450" indent="-171450" algn="just">
              <a:buFont typeface="System Font Regular"/>
              <a:buChar char="🌸"/>
            </a:pP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CMM shows to be efficient for the study of the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coherent &lt;x-z&gt; instabilities 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in the horizontal plane. </a:t>
            </a:r>
          </a:p>
          <a:p>
            <a:pPr marL="171450" indent="-171450" algn="just">
              <a:buFont typeface="System Font Regular"/>
              <a:buChar char="🌸"/>
            </a:pPr>
            <a:endParaRPr lang="en-GB" sz="16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742950" lvl="1" indent="-285750" algn="just">
              <a:buFont typeface="System Font Regular"/>
              <a:buChar char="🌼"/>
            </a:pP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Longitudinal impedance 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is being added to the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CMM model and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will be used to study its impact on the coherent &lt;x-z&gt; instability. (</a:t>
            </a:r>
            <a:r>
              <a:rPr lang="en-GB" sz="1600" i="1" noProof="0" dirty="0">
                <a:solidFill>
                  <a:schemeClr val="accent2"/>
                </a:solidFill>
                <a:latin typeface="Avenir Next" panose="020B0503020202020204" pitchFamily="34" charset="0"/>
              </a:rPr>
              <a:t>Further information available soon at IPAC 2025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)</a:t>
            </a:r>
          </a:p>
          <a:p>
            <a:pPr marL="171450" indent="-171450" algn="just">
              <a:buFont typeface="System Font Regular"/>
              <a:buChar char="🌸"/>
            </a:pPr>
            <a:endParaRPr lang="en-GB" sz="16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marL="171450" indent="-171450" algn="just">
              <a:buFont typeface="System Font Regular"/>
              <a:buChar char="🌸"/>
            </a:pP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Possibility to simulate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asymmetric beam-beam 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interaction requires an adjustment in CMM. Concurrent studies could be conducted 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for </a:t>
            </a:r>
            <a:r>
              <a:rPr lang="en-GB" sz="1600" b="1" noProof="0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SuperKEKB</a:t>
            </a:r>
            <a:r>
              <a:rPr lang="en-GB" sz="1600" b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 </a:t>
            </a:r>
            <a:r>
              <a:rPr lang="en-GB" sz="1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in the future. </a:t>
            </a:r>
            <a:endParaRPr lang="en-GB" sz="1600" noProof="0" dirty="0"/>
          </a:p>
        </p:txBody>
      </p:sp>
    </p:spTree>
    <p:extLst>
      <p:ext uri="{BB962C8B-B14F-4D97-AF65-F5344CB8AC3E}">
        <p14:creationId xmlns:p14="http://schemas.microsoft.com/office/powerpoint/2010/main" val="767140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42CF70-C52E-7598-E7BB-8E3AFF614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BD550F9-3B28-2AAF-1F62-6F626C9CD2A3}"/>
              </a:ext>
            </a:extLst>
          </p:cNvPr>
          <p:cNvSpPr/>
          <p:nvPr/>
        </p:nvSpPr>
        <p:spPr>
          <a:xfrm>
            <a:off x="0" y="1"/>
            <a:ext cx="12192000" cy="6469138"/>
          </a:xfrm>
          <a:prstGeom prst="rect">
            <a:avLst/>
          </a:prstGeom>
          <a:solidFill>
            <a:srgbClr val="A913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68906F0B-EE9B-CA50-259C-8BF1E6A5D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87" y="42469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cern-logo | 2050Today">
            <a:extLst>
              <a:ext uri="{FF2B5EF4-FFF2-40B4-BE49-F238E27FC236}">
                <a16:creationId xmlns:a16="http://schemas.microsoft.com/office/drawing/2014/main" id="{0EF28FCC-1E6D-D882-3780-3E64579D9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4" y="42469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IJCLab (@IJCLab) / X">
            <a:extLst>
              <a:ext uri="{FF2B5EF4-FFF2-40B4-BE49-F238E27FC236}">
                <a16:creationId xmlns:a16="http://schemas.microsoft.com/office/drawing/2014/main" id="{0FA04608-FB9D-394A-7E78-860F197F2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210" y="31467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En Vues">
            <a:extLst>
              <a:ext uri="{FF2B5EF4-FFF2-40B4-BE49-F238E27FC236}">
                <a16:creationId xmlns:a16="http://schemas.microsoft.com/office/drawing/2014/main" id="{85AC776E-7A11-03E1-F601-2EDFE4301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535" y="62475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C6C27BE-CD38-FBF3-5219-0678617AA29C}"/>
              </a:ext>
            </a:extLst>
          </p:cNvPr>
          <p:cNvSpPr txBox="1"/>
          <p:nvPr/>
        </p:nvSpPr>
        <p:spPr>
          <a:xfrm>
            <a:off x="386877" y="2004304"/>
            <a:ext cx="11489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u="none" strike="noStrike" dirty="0">
                <a:solidFill>
                  <a:schemeClr val="bg1"/>
                </a:solidFill>
                <a:effectLst/>
                <a:latin typeface="Avenir Next" panose="020B0503020202020204" pitchFamily="34" charset="0"/>
              </a:rPr>
              <a:t>Work funded, in parts, by the EU under Horizon-Europe Grant agreement nr. 101086276 (EAJADE)</a:t>
            </a:r>
            <a:endParaRPr lang="en-FR" sz="2000" i="1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pic>
        <p:nvPicPr>
          <p:cNvPr id="33" name="Picture 32" descr="A close-up of a logo&#10;&#10;Description automatically generated">
            <a:extLst>
              <a:ext uri="{FF2B5EF4-FFF2-40B4-BE49-F238E27FC236}">
                <a16:creationId xmlns:a16="http://schemas.microsoft.com/office/drawing/2014/main" id="{28A25C5D-2CE9-F3CB-7145-4E9CA8A465C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8356"/>
          <a:stretch/>
        </p:blipFill>
        <p:spPr>
          <a:xfrm>
            <a:off x="3006068" y="4938"/>
            <a:ext cx="911433" cy="397090"/>
          </a:xfrm>
          <a:prstGeom prst="rect">
            <a:avLst/>
          </a:prstGeom>
        </p:spPr>
      </p:pic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A487E0C6-4FB1-3692-B2A4-0406DA6C1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25</a:t>
            </a:fld>
            <a:endParaRPr lang="en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970199-F389-B842-DDE4-0D414694A14E}"/>
              </a:ext>
            </a:extLst>
          </p:cNvPr>
          <p:cNvSpPr txBox="1"/>
          <p:nvPr/>
        </p:nvSpPr>
        <p:spPr>
          <a:xfrm>
            <a:off x="2180149" y="1372561"/>
            <a:ext cx="7975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THANK YOU FOR LISTENING!</a:t>
            </a:r>
            <a:endParaRPr lang="en-FR" sz="4000" b="1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17410" name="Picture 2" descr="eeFACT 2025 - 70th ICFA Advanced Beam Dynamics Workshop on High Luminosity Circular e+e– Colliders">
            <a:extLst>
              <a:ext uri="{FF2B5EF4-FFF2-40B4-BE49-F238E27FC236}">
                <a16:creationId xmlns:a16="http://schemas.microsoft.com/office/drawing/2014/main" id="{BF2CD68C-F805-96FE-DCC2-C2EF5AE79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304" y="2732719"/>
            <a:ext cx="5551391" cy="344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branch with flowers&#10;&#10;Description automatically generated">
            <a:extLst>
              <a:ext uri="{FF2B5EF4-FFF2-40B4-BE49-F238E27FC236}">
                <a16:creationId xmlns:a16="http://schemas.microsoft.com/office/drawing/2014/main" id="{5305FF0D-8B0C-8B83-573E-6D9607EED4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55782" y="-19497"/>
            <a:ext cx="2023801" cy="20238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2843C2E-596B-C188-D559-A9F14F8A941D}"/>
              </a:ext>
            </a:extLst>
          </p:cNvPr>
          <p:cNvSpPr/>
          <p:nvPr/>
        </p:nvSpPr>
        <p:spPr>
          <a:xfrm>
            <a:off x="10606453" y="0"/>
            <a:ext cx="706589" cy="1630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5286069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A1AB67-E2A9-D369-9E44-12976941E1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EA90A3B2-8FC6-41A2-B732-D0336EFC7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04A0A7ED-CB7D-0A4E-A492-C2E94DA92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DF90CDCA-9039-9B3A-E354-6B591A3BF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FA664CB5-8498-2540-7B4F-FB83B2726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09E1F4A3-9A43-8D9F-30ED-5B2106B110C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56193F-AE8C-C106-AB38-C3CF5F60C42C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b="1" spc="30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FCC-ee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FA68D4-46F6-FAAB-377F-CBC95719E813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Roxána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42B378-3C9B-AFA6-CF72-169D49761FD9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7A19715-16BB-5577-1926-38AFC81B2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26</a:t>
            </a:fld>
            <a:endParaRPr lang="en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E59A9C-88C7-2C7B-4F10-59D19FC28C92}"/>
              </a:ext>
            </a:extLst>
          </p:cNvPr>
          <p:cNvSpPr txBox="1"/>
          <p:nvPr/>
        </p:nvSpPr>
        <p:spPr>
          <a:xfrm>
            <a:off x="73156" y="449804"/>
            <a:ext cx="218842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50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REFERENCES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F63B85-B054-6665-7EE7-2AFDE1EF4557}"/>
              </a:ext>
            </a:extLst>
          </p:cNvPr>
          <p:cNvSpPr txBox="1"/>
          <p:nvPr/>
        </p:nvSpPr>
        <p:spPr>
          <a:xfrm>
            <a:off x="143147" y="1215317"/>
            <a:ext cx="11905704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500" i="1" dirty="0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[1] 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X. </a:t>
            </a:r>
            <a:r>
              <a:rPr lang="en-GB" sz="1500" i="1" dirty="0" err="1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Buffat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, The Circulant Matrix Model and the Role of Beam-beam Effects in Coherent Instabilities, CERN Yellow Reports: Conference Proceedings , 25 Pages (2018), artwork Size: 25 Pages Publisher: CERN.</a:t>
            </a:r>
          </a:p>
          <a:p>
            <a:pPr lvl="0" algn="just"/>
            <a:endParaRPr lang="fr-CH" sz="1500" i="1" dirty="0">
              <a:solidFill>
                <a:schemeClr val="accent6"/>
              </a:solidFill>
              <a:latin typeface="Avenir Next" panose="020B0503020202020204" pitchFamily="34" charset="0"/>
              <a:cs typeface="Cavolini" panose="03000502040302020204" pitchFamily="66" charset="0"/>
            </a:endParaRPr>
          </a:p>
          <a:p>
            <a:pPr algn="just"/>
            <a:r>
              <a:rPr lang="fr-CH" sz="1500" i="1" dirty="0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[2] </a:t>
            </a:r>
            <a:r>
              <a:rPr lang="en-GB" sz="1500" i="1" dirty="0" err="1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Iadarola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 et al., Xsuite: An Integrated Beam Physics Simulation Framework, </a:t>
            </a:r>
            <a:r>
              <a:rPr lang="en-GB" sz="1500" i="1" dirty="0" err="1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JACoW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 , 8 pages, 1.757 MB (2023), artwork Size: 8 pages, 1.757 MB ISBN: 9783954502530 Medium: application/pdf Publisher: </a:t>
            </a:r>
            <a:r>
              <a:rPr lang="en-GB" sz="1500" i="1" dirty="0" err="1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JACoW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 Publishing, Geneva, Switzerland.</a:t>
            </a:r>
          </a:p>
          <a:p>
            <a:pPr algn="just"/>
            <a:endParaRPr lang="en-GB" sz="1500" i="1" dirty="0">
              <a:solidFill>
                <a:schemeClr val="accent6"/>
              </a:solidFill>
              <a:latin typeface="Avenir Next" panose="020B0503020202020204" pitchFamily="34" charset="0"/>
              <a:cs typeface="Cavolini" panose="03000502040302020204" pitchFamily="66" charset="0"/>
            </a:endParaRPr>
          </a:p>
          <a:p>
            <a:pPr algn="just"/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[3] 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https://indico.global/event/9305/contributions/90666/</a:t>
            </a:r>
            <a:endParaRPr lang="en-GB" sz="1500" i="1" dirty="0">
              <a:solidFill>
                <a:schemeClr val="accent6"/>
              </a:solidFill>
              <a:latin typeface="Avenir Next" panose="020B0503020202020204" pitchFamily="34" charset="0"/>
              <a:cs typeface="Cavolini" panose="03000502040302020204" pitchFamily="66" charset="0"/>
            </a:endParaRPr>
          </a:p>
          <a:p>
            <a:pPr algn="just"/>
            <a:endParaRPr lang="en-GB" sz="1500" i="1" dirty="0">
              <a:solidFill>
                <a:schemeClr val="accent6"/>
              </a:solidFill>
              <a:latin typeface="Avenir Next" panose="020B0503020202020204" pitchFamily="34" charset="0"/>
              <a:cs typeface="Cavolini" panose="03000502040302020204" pitchFamily="66" charset="0"/>
            </a:endParaRPr>
          </a:p>
          <a:p>
            <a:pPr algn="just"/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[4] Hirata et al., A </a:t>
            </a:r>
            <a:r>
              <a:rPr lang="en-GB" sz="1500" i="1" dirty="0" err="1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symplectic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 beam-beam interaction with energy change, Part. Accel. 40, 205 (1993)</a:t>
            </a:r>
          </a:p>
          <a:p>
            <a:pPr algn="just"/>
            <a:endParaRPr lang="en-GB" sz="1500" i="1" dirty="0">
              <a:solidFill>
                <a:schemeClr val="accent6"/>
              </a:solidFill>
              <a:latin typeface="Avenir Next" panose="020B0503020202020204" pitchFamily="34" charset="0"/>
              <a:cs typeface="Cavolini" panose="03000502040302020204" pitchFamily="66" charset="0"/>
            </a:endParaRPr>
          </a:p>
          <a:p>
            <a:pPr algn="just"/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cs typeface="Cavolini" panose="03000502040302020204" pitchFamily="66" charset="0"/>
              </a:rPr>
              <a:t>[5] </a:t>
            </a:r>
            <a:r>
              <a:rPr lang="en-GB" sz="1500" i="1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Ohmi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, K., N. </a:t>
            </a:r>
            <a:r>
              <a:rPr lang="en-GB" sz="1500" i="1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Kuroo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, K. </a:t>
            </a:r>
            <a:r>
              <a:rPr lang="en-GB" sz="1500" i="1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Oide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, D. Zhou, and F. Zimmermann. ‘Coherent Beam-Beam Instability in Collisions with a Large Crossing Angle’. Physical Review Letters 119, no. 13 (26 September 2017): 134801. 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https://doi.org/10.1103/PhysRevLett.119.134801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.</a:t>
            </a:r>
          </a:p>
          <a:p>
            <a:pPr algn="just"/>
            <a:endParaRPr lang="en-GB" sz="1500" i="1" dirty="0">
              <a:solidFill>
                <a:schemeClr val="accent6"/>
              </a:solidFill>
              <a:latin typeface="Avenir Next" panose="020B0503020202020204" pitchFamily="34" charset="0"/>
            </a:endParaRPr>
          </a:p>
          <a:p>
            <a:pPr algn="just"/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[6]  Lin, Chuntao, </a:t>
            </a:r>
            <a:r>
              <a:rPr lang="en-GB" sz="1500" i="1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Kazuhito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 </a:t>
            </a:r>
            <a:r>
              <a:rPr lang="en-GB" sz="1500" i="1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Ohmi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, and Yuan Zhang. ‘Coupling Effects of Beam-Beam Interaction and Longitudinal Impedance’. Physical Review Accelerators and Beams 25, no. 1 (24 January 2022): 011001. 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https://doi.org/10.1103/PhysRevAccelBeams.25.011001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.</a:t>
            </a:r>
          </a:p>
          <a:p>
            <a:pPr algn="just"/>
            <a:endParaRPr lang="en-GB" sz="1500" i="1" dirty="0">
              <a:solidFill>
                <a:schemeClr val="accent6"/>
              </a:solidFill>
              <a:latin typeface="Avenir Next" panose="020B0503020202020204" pitchFamily="34" charset="0"/>
            </a:endParaRPr>
          </a:p>
          <a:p>
            <a:pPr algn="just"/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[7]</a:t>
            </a:r>
            <a:r>
              <a:rPr lang="en-FR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 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Lin, Chuntao, </a:t>
            </a:r>
            <a:r>
              <a:rPr lang="en-GB" sz="1500" i="1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Kazuhito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 </a:t>
            </a:r>
            <a:r>
              <a:rPr lang="en-GB" sz="1500" i="1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Ohmi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, and Yuan Zhang. ‘Coupling Effects of Beam-Beam Interaction and Longitudinal Impedance’. Physical Review Accelerators and Beams 25, no. 1 (24 January 2022): 011001. 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https://doi.org/10.1103/PhysRevAccelBeams.25.011001</a:t>
            </a:r>
            <a:r>
              <a:rPr lang="en-GB" sz="1500" i="1" dirty="0">
                <a:solidFill>
                  <a:schemeClr val="accent6"/>
                </a:solidFill>
                <a:latin typeface="Avenir Next" panose="020B0503020202020204" pitchFamily="34" charset="0"/>
              </a:rPr>
              <a:t>.</a:t>
            </a:r>
          </a:p>
          <a:p>
            <a:pPr algn="just"/>
            <a:endParaRPr lang="en-GB" sz="1500" i="1" dirty="0">
              <a:solidFill>
                <a:schemeClr val="accent6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8196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622A5F-AD46-4881-85FA-3A4C541B2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7E2D4706-F3E6-18D6-E7C0-0BE905988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E2C6F0B8-1930-C40D-DB8A-C1F467AB8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1D929B0A-2931-D24B-42C7-7465BA443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C809E2A1-9FD1-5A20-2A73-BD34522D7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1C6CAB2C-09C9-4ABB-B4D1-54B4E64B4F7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BCACD0-D2EB-5A2B-A2A1-266DEDCBB144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b="1" spc="30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FCC-ee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142C0B-2574-E63A-C74E-E945449246AF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Roxána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65F805-25B7-E3A6-3EB1-4B3C232423A3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E7F99C7-460C-E362-1441-BB3BBC4C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27</a:t>
            </a:fld>
            <a:endParaRPr lang="en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803973-F320-B5B4-B36C-FA22C2242B80}"/>
              </a:ext>
            </a:extLst>
          </p:cNvPr>
          <p:cNvSpPr txBox="1"/>
          <p:nvPr/>
        </p:nvSpPr>
        <p:spPr>
          <a:xfrm>
            <a:off x="73156" y="449804"/>
            <a:ext cx="146931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50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BACKUP</a:t>
            </a:r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CA2D004F-FEA1-5DFB-F2C2-18EE4B1A4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762" y="1069350"/>
            <a:ext cx="4875638" cy="501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>
            <a:extLst>
              <a:ext uri="{FF2B5EF4-FFF2-40B4-BE49-F238E27FC236}">
                <a16:creationId xmlns:a16="http://schemas.microsoft.com/office/drawing/2014/main" id="{E93D7259-9A9C-162F-3737-F2004E56E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12" y="1069350"/>
            <a:ext cx="4875638" cy="501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FF06965-7222-B564-9EDF-A2852EBF9C5B}"/>
              </a:ext>
            </a:extLst>
          </p:cNvPr>
          <p:cNvSpPr/>
          <p:nvPr/>
        </p:nvSpPr>
        <p:spPr>
          <a:xfrm>
            <a:off x="999499" y="4239491"/>
            <a:ext cx="1608619" cy="84166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A302113-61E4-512C-ED3D-62A2F1BDC976}"/>
              </a:ext>
            </a:extLst>
          </p:cNvPr>
          <p:cNvSpPr/>
          <p:nvPr/>
        </p:nvSpPr>
        <p:spPr>
          <a:xfrm>
            <a:off x="6152257" y="4225636"/>
            <a:ext cx="1608619" cy="11049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5984865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90463-0284-A6F8-66C8-41819E793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B7982B5C-B18F-667A-4655-9F8B1961AE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99" y="2076293"/>
            <a:ext cx="4760117" cy="391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78BC93A5-36F2-0125-C747-55D6C6EF1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AA01B963-6F24-9C7E-4076-52BB48938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D00DFB8A-A7C6-07F9-ABEB-4F0A659FA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DEB07E48-1E49-71DC-D712-6CF12D585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691089A2-BF55-5582-DF05-664E2E00EE0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29ECB8-2F58-A078-4A60-E3DCC08560F6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671AD9-8298-9292-F2A7-1E496038BB41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C62AA5-5538-DB55-2216-C620617AD2D3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9005C9B-6A05-7DF0-0230-1929D9E92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28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0BAF7E-A06C-BF86-F772-11945B7F08C8}"/>
              </a:ext>
            </a:extLst>
          </p:cNvPr>
          <p:cNvSpPr txBox="1"/>
          <p:nvPr/>
        </p:nvSpPr>
        <p:spPr>
          <a:xfrm>
            <a:off x="73156" y="449804"/>
            <a:ext cx="146931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BACKUP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80A3E41F-F9F3-C305-E2BF-AB218936D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986" y="2051325"/>
            <a:ext cx="5150232" cy="391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D9492B-9282-0D2E-CE16-B1A12088FCA9}"/>
              </a:ext>
            </a:extLst>
          </p:cNvPr>
          <p:cNvSpPr txBox="1"/>
          <p:nvPr/>
        </p:nvSpPr>
        <p:spPr>
          <a:xfrm>
            <a:off x="3826567" y="2152961"/>
            <a:ext cx="573548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CMM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8756B6-9982-EBE6-7249-94062251117D}"/>
              </a:ext>
            </a:extLst>
          </p:cNvPr>
          <p:cNvSpPr txBox="1"/>
          <p:nvPr/>
        </p:nvSpPr>
        <p:spPr>
          <a:xfrm>
            <a:off x="9278330" y="2135405"/>
            <a:ext cx="573548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CMM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65E499-DF62-7C1D-BC78-BE8B28697B54}"/>
              </a:ext>
            </a:extLst>
          </p:cNvPr>
          <p:cNvSpPr txBox="1"/>
          <p:nvPr/>
        </p:nvSpPr>
        <p:spPr>
          <a:xfrm>
            <a:off x="594254" y="1686477"/>
            <a:ext cx="495096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FCC-</a:t>
            </a:r>
            <a:r>
              <a:rPr lang="en-GB" sz="1500" b="1" i="1" noProof="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ee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(Z), Maximum growth rate at N</a:t>
            </a:r>
            <a:r>
              <a:rPr lang="en-GB" sz="1500" b="1" i="1" baseline="-25000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0 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= 2.16x10</a:t>
            </a:r>
            <a:r>
              <a:rPr lang="en-GB" sz="1500" b="1" i="1" baseline="30000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11</a:t>
            </a:r>
            <a:endParaRPr lang="en-GB" sz="1500" b="1" i="1" noProof="0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947E3B-5C84-7B1B-495B-281EF4B4AA59}"/>
              </a:ext>
            </a:extLst>
          </p:cNvPr>
          <p:cNvSpPr txBox="1"/>
          <p:nvPr/>
        </p:nvSpPr>
        <p:spPr>
          <a:xfrm>
            <a:off x="5991363" y="1662578"/>
            <a:ext cx="495096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FCC-</a:t>
            </a:r>
            <a:r>
              <a:rPr lang="en-GB" sz="1500" b="1" i="1" noProof="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ee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(Z), Minimum growth rate at N</a:t>
            </a:r>
            <a:r>
              <a:rPr lang="en-GB" sz="1500" b="1" i="1" baseline="-25000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0 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= 2.16x10</a:t>
            </a:r>
            <a:r>
              <a:rPr lang="en-GB" sz="1500" b="1" i="1" baseline="30000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11</a:t>
            </a:r>
            <a:endParaRPr lang="en-GB" sz="1500" b="1" i="1" noProof="0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642DF4-535F-7D28-758E-0F9235718870}"/>
              </a:ext>
            </a:extLst>
          </p:cNvPr>
          <p:cNvSpPr txBox="1"/>
          <p:nvPr/>
        </p:nvSpPr>
        <p:spPr>
          <a:xfrm>
            <a:off x="6886401" y="2621959"/>
            <a:ext cx="282706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 </a:t>
            </a:r>
            <a:r>
              <a:rPr lang="en-GB" sz="1500" b="1" noProof="0" dirty="0">
                <a:solidFill>
                  <a:schemeClr val="accent6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Damper</a:t>
            </a: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has </a:t>
            </a:r>
            <a:r>
              <a:rPr lang="en-GB" sz="1500" b="1" noProof="0" dirty="0">
                <a:solidFill>
                  <a:schemeClr val="accent6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an impact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on the most stable mode too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409ED5-273B-9390-E80D-DD5727871E2D}"/>
              </a:ext>
            </a:extLst>
          </p:cNvPr>
          <p:cNvSpPr txBox="1"/>
          <p:nvPr/>
        </p:nvSpPr>
        <p:spPr>
          <a:xfrm>
            <a:off x="1642555" y="4013834"/>
            <a:ext cx="263972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 </a:t>
            </a:r>
            <a:r>
              <a:rPr lang="en-GB" sz="1500" b="1" noProof="0" dirty="0">
                <a:solidFill>
                  <a:schemeClr val="accent6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Damper</a:t>
            </a: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has </a:t>
            </a:r>
            <a:r>
              <a:rPr lang="en-GB" sz="1500" b="1" noProof="0" dirty="0">
                <a:solidFill>
                  <a:schemeClr val="accent6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effect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on the most unstable mode!</a:t>
            </a:r>
          </a:p>
          <a:p>
            <a:pPr algn="ctr"/>
            <a:r>
              <a:rPr lang="en-GB" sz="1500" b="1" dirty="0">
                <a:solidFill>
                  <a:schemeClr val="accent6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Reactive damper </a:t>
            </a:r>
            <a:r>
              <a:rPr lang="en-GB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could be used?</a:t>
            </a:r>
            <a:endParaRPr lang="en-GB" sz="1500" noProof="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  <a:latin typeface="Avenir Next" panose="020B0503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030B87-6ED6-55B9-8814-5543BE885925}"/>
              </a:ext>
            </a:extLst>
          </p:cNvPr>
          <p:cNvSpPr txBox="1"/>
          <p:nvPr/>
        </p:nvSpPr>
        <p:spPr>
          <a:xfrm>
            <a:off x="1882221" y="1106843"/>
            <a:ext cx="803684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Work in progress: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Investigation to be done on wider areas, on mode evolutions etc!!!</a:t>
            </a:r>
            <a:endParaRPr lang="en-GB" sz="1500" b="1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362582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FCD08-5AB0-7A02-CF69-0B4C7C189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460359CC-7A51-B5D3-F409-65320B0D7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12" y="2054890"/>
            <a:ext cx="4932469" cy="390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3595FD0C-3AD8-35BA-FBD1-9080B9369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2166E0AC-D906-7418-D93F-EF106C17A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2BA1596B-D726-D3B7-100C-EBAB506885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870F26C4-B283-014A-E2D5-7064CD099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FA0739FE-FE29-CA99-AEAB-B4D43C1E61D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8F5821-F5B4-27BB-95B4-DAD70C57F93A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727160-A466-31E7-A96D-42924ACD5686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C834B3-E854-C642-51CE-E0B47693777C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8E6D154-5B95-3BBA-B400-5CC3DDA48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29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FAFF40-FC4D-1004-E06D-6AD17D940B00}"/>
              </a:ext>
            </a:extLst>
          </p:cNvPr>
          <p:cNvSpPr txBox="1"/>
          <p:nvPr/>
        </p:nvSpPr>
        <p:spPr>
          <a:xfrm>
            <a:off x="73156" y="449804"/>
            <a:ext cx="146931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BACKUP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5879CE2D-32B6-357E-58FA-EB01B459C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986" y="2042616"/>
            <a:ext cx="5150232" cy="391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195909-2FAA-028A-24B3-641887CBBDF6}"/>
              </a:ext>
            </a:extLst>
          </p:cNvPr>
          <p:cNvSpPr txBox="1"/>
          <p:nvPr/>
        </p:nvSpPr>
        <p:spPr>
          <a:xfrm>
            <a:off x="3826567" y="2144252"/>
            <a:ext cx="573548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CMM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24F82A-9B89-0C17-1D67-C13C78D013C7}"/>
              </a:ext>
            </a:extLst>
          </p:cNvPr>
          <p:cNvSpPr txBox="1"/>
          <p:nvPr/>
        </p:nvSpPr>
        <p:spPr>
          <a:xfrm>
            <a:off x="9278330" y="2126696"/>
            <a:ext cx="573548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CMM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E65702-254F-CCC4-A66C-65D3641FAEDB}"/>
              </a:ext>
            </a:extLst>
          </p:cNvPr>
          <p:cNvSpPr txBox="1"/>
          <p:nvPr/>
        </p:nvSpPr>
        <p:spPr>
          <a:xfrm>
            <a:off x="594254" y="1677768"/>
            <a:ext cx="495096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FCC-</a:t>
            </a:r>
            <a:r>
              <a:rPr lang="en-GB" sz="1500" b="1" i="1" noProof="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ee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(Z), Maximum growth rate at N</a:t>
            </a:r>
            <a:r>
              <a:rPr lang="en-GB" sz="1500" b="1" i="1" baseline="-25000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0 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= 2.16x10</a:t>
            </a:r>
            <a:r>
              <a:rPr lang="en-GB" sz="1500" b="1" i="1" baseline="30000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11</a:t>
            </a:r>
            <a:endParaRPr lang="en-GB" sz="1500" b="1" i="1" noProof="0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28187F-A475-C220-B4F7-1E6BCF6B1F0C}"/>
              </a:ext>
            </a:extLst>
          </p:cNvPr>
          <p:cNvSpPr txBox="1"/>
          <p:nvPr/>
        </p:nvSpPr>
        <p:spPr>
          <a:xfrm>
            <a:off x="5991363" y="1653869"/>
            <a:ext cx="495096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FCC-</a:t>
            </a:r>
            <a:r>
              <a:rPr lang="en-GB" sz="1500" b="1" i="1" noProof="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ee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(Z), Minimum growth rate at N</a:t>
            </a:r>
            <a:r>
              <a:rPr lang="en-GB" sz="1500" b="1" i="1" baseline="-25000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0 </a:t>
            </a:r>
            <a:r>
              <a:rPr lang="en-GB" sz="1500" b="1" i="1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= 2.16x10</a:t>
            </a:r>
            <a:r>
              <a:rPr lang="en-GB" sz="1500" b="1" i="1" baseline="30000" noProof="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11</a:t>
            </a:r>
            <a:endParaRPr lang="en-GB" sz="1500" b="1" i="1" noProof="0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663423-AC8E-AAD2-1CD9-2CD53D090B13}"/>
              </a:ext>
            </a:extLst>
          </p:cNvPr>
          <p:cNvSpPr txBox="1"/>
          <p:nvPr/>
        </p:nvSpPr>
        <p:spPr>
          <a:xfrm>
            <a:off x="1642555" y="4005125"/>
            <a:ext cx="263972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 </a:t>
            </a:r>
            <a:r>
              <a:rPr lang="en-GB" sz="1500" b="1" noProof="0" dirty="0">
                <a:solidFill>
                  <a:schemeClr val="accent6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Damper</a:t>
            </a: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has </a:t>
            </a:r>
            <a:r>
              <a:rPr lang="en-GB" sz="1500" b="1" noProof="0" dirty="0">
                <a:solidFill>
                  <a:schemeClr val="accent6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effect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on the most unstable mode!</a:t>
            </a:r>
          </a:p>
          <a:p>
            <a:pPr algn="ctr"/>
            <a:r>
              <a:rPr lang="en-GB" sz="1500" b="1" dirty="0">
                <a:solidFill>
                  <a:schemeClr val="accent6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Reactive damper </a:t>
            </a:r>
            <a:r>
              <a:rPr lang="en-GB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could be used?</a:t>
            </a:r>
            <a:endParaRPr lang="en-GB" sz="1500" noProof="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  <a:latin typeface="Avenir Next" panose="020B0503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4E0D2C-9550-FDD1-E82D-DA216B518CD4}"/>
              </a:ext>
            </a:extLst>
          </p:cNvPr>
          <p:cNvSpPr txBox="1"/>
          <p:nvPr/>
        </p:nvSpPr>
        <p:spPr>
          <a:xfrm>
            <a:off x="6886401" y="2613250"/>
            <a:ext cx="282706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 </a:t>
            </a:r>
            <a:r>
              <a:rPr lang="en-GB" sz="1500" b="1" noProof="0" dirty="0">
                <a:solidFill>
                  <a:schemeClr val="accent6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Damper</a:t>
            </a: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has </a:t>
            </a:r>
            <a:r>
              <a:rPr lang="en-GB" sz="1500" b="1" noProof="0" dirty="0">
                <a:solidFill>
                  <a:schemeClr val="accent6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an impact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venir Next" panose="020B0503020202020204" pitchFamily="34" charset="0"/>
              </a:rPr>
              <a:t>on the most stable mode too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FE0D85-42F4-4653-ABA0-1CF0E4645DAE}"/>
              </a:ext>
            </a:extLst>
          </p:cNvPr>
          <p:cNvSpPr txBox="1"/>
          <p:nvPr/>
        </p:nvSpPr>
        <p:spPr>
          <a:xfrm>
            <a:off x="1882221" y="1106843"/>
            <a:ext cx="803684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Work in progress: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Investigation to be done on wider areas, on mode evolutions etc!!!</a:t>
            </a:r>
            <a:endParaRPr lang="en-GB" sz="1500" b="1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0886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030DAD-D7FB-6A3B-2117-75AE890D2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6D607C0F-EB96-0F3B-B0F0-304D7628D7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52C97185-3E0F-ACAD-05B2-5F3DD20F2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A84275A7-03C4-5F02-8CA0-513B2DD36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A5E4248C-EFE7-3E24-E72B-0CF7EFA42F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95074FBD-F904-24A9-8895-A030FEC3875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1E8E68-DC49-3EFC-08D3-8C700CF837DE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D94B92-0A1E-D748-173C-EF07F54BDBB7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7A8811-AD7E-A57A-BA88-59CC92C07997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43FD9D1-D0EC-69C2-1E4C-B7A527847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3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756B88-08F7-A694-B793-6D5DB3B7B6EF}"/>
              </a:ext>
            </a:extLst>
          </p:cNvPr>
          <p:cNvSpPr txBox="1"/>
          <p:nvPr/>
        </p:nvSpPr>
        <p:spPr>
          <a:xfrm>
            <a:off x="73156" y="449804"/>
            <a:ext cx="19870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Introduction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0C9263-4735-3CB8-196E-84188179C25D}"/>
              </a:ext>
            </a:extLst>
          </p:cNvPr>
          <p:cNvSpPr txBox="1"/>
          <p:nvPr/>
        </p:nvSpPr>
        <p:spPr>
          <a:xfrm>
            <a:off x="595671" y="1173819"/>
            <a:ext cx="11833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stem Font Regular"/>
              <a:buChar char="🌸"/>
            </a:pP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All following simulations will be given for 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FCC-</a:t>
            </a:r>
            <a:r>
              <a:rPr lang="en-GB" b="1" noProof="0" dirty="0" err="1">
                <a:solidFill>
                  <a:srgbClr val="A91363"/>
                </a:solidFill>
                <a:latin typeface="Avenir Next" panose="020B0503020202020204" pitchFamily="34" charset="0"/>
              </a:rPr>
              <a:t>ee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, September 2024 parameters table at 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Z energy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. </a:t>
            </a:r>
            <a:endParaRPr lang="en-GB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98DAE8-DB5B-DE3E-766E-7F573D6B35E8}"/>
              </a:ext>
            </a:extLst>
          </p:cNvPr>
          <p:cNvGrpSpPr/>
          <p:nvPr/>
        </p:nvGrpSpPr>
        <p:grpSpPr>
          <a:xfrm>
            <a:off x="3752062" y="1933788"/>
            <a:ext cx="4687873" cy="2699382"/>
            <a:chOff x="999499" y="2147630"/>
            <a:chExt cx="4687873" cy="2699382"/>
          </a:xfrm>
        </p:grpSpPr>
        <p:pic>
          <p:nvPicPr>
            <p:cNvPr id="15" name="Picture 14" descr="A maths calculator with numbers and symbols&#10;&#10;Description automatically generated">
              <a:extLst>
                <a:ext uri="{FF2B5EF4-FFF2-40B4-BE49-F238E27FC236}">
                  <a16:creationId xmlns:a16="http://schemas.microsoft.com/office/drawing/2014/main" id="{7CA8D63C-1C93-2DC0-F821-1E965C0ACC5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r="40531" b="11278"/>
            <a:stretch/>
          </p:blipFill>
          <p:spPr>
            <a:xfrm>
              <a:off x="999499" y="2147630"/>
              <a:ext cx="3738501" cy="2388744"/>
            </a:xfrm>
            <a:prstGeom prst="rect">
              <a:avLst/>
            </a:prstGeom>
          </p:spPr>
        </p:pic>
        <p:pic>
          <p:nvPicPr>
            <p:cNvPr id="17" name="Picture 16" descr="A maths calculator with numbers and symbols&#10;&#10;Description automatically generated">
              <a:extLst>
                <a:ext uri="{FF2B5EF4-FFF2-40B4-BE49-F238E27FC236}">
                  <a16:creationId xmlns:a16="http://schemas.microsoft.com/office/drawing/2014/main" id="{2A8394F2-926E-B829-1345-22ABC60A8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81322" b="9563"/>
            <a:stretch/>
          </p:blipFill>
          <p:spPr>
            <a:xfrm>
              <a:off x="4513207" y="2148283"/>
              <a:ext cx="1174165" cy="2434941"/>
            </a:xfrm>
            <a:prstGeom prst="rect">
              <a:avLst/>
            </a:prstGeom>
          </p:spPr>
        </p:pic>
        <p:pic>
          <p:nvPicPr>
            <p:cNvPr id="18" name="Picture 17" descr="A maths calculator with numbers and symbols&#10;&#10;Description automatically generated">
              <a:extLst>
                <a:ext uri="{FF2B5EF4-FFF2-40B4-BE49-F238E27FC236}">
                  <a16:creationId xmlns:a16="http://schemas.microsoft.com/office/drawing/2014/main" id="{518B2845-7879-50D2-A0D4-B6B271F3B2D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20729" t="90203" r="22974"/>
            <a:stretch/>
          </p:blipFill>
          <p:spPr>
            <a:xfrm>
              <a:off x="999499" y="4583224"/>
              <a:ext cx="3539101" cy="263788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F3697C8-0A47-EE2E-0145-14C3161121C3}"/>
              </a:ext>
            </a:extLst>
          </p:cNvPr>
          <p:cNvSpPr txBox="1"/>
          <p:nvPr/>
        </p:nvSpPr>
        <p:spPr>
          <a:xfrm>
            <a:off x="595671" y="5010746"/>
            <a:ext cx="10368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stem Font Regular"/>
              <a:buChar char="🌸"/>
            </a:pP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All simulations have been carried out by either multiparticle tracking using 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Xsuite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[1], or a linear algebraic model: the </a:t>
            </a:r>
            <a:r>
              <a:rPr lang="en-GB" b="1" u="sng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C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irculant </a:t>
            </a:r>
            <a:r>
              <a:rPr lang="en-GB" b="1" u="sng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Ma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trix </a:t>
            </a:r>
            <a:r>
              <a:rPr lang="en-GB" b="1" u="sng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M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odel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(CMM) [2].</a:t>
            </a:r>
            <a:endParaRPr lang="en-GB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923747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B0C3E5-E96F-79DC-1D34-78013D108F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B988FD92-5AD0-7A25-4D03-6FEC001EB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12C14CF1-4321-D634-35C1-8A5140DCC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56AC929A-270F-645D-AD2A-B83196A57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A8E3EACB-E90A-1B7D-2ACE-CAECF29C4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F4457EAD-FB5B-A0EB-5651-90380FE9A86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BFB8C7B-36CF-0BB3-24F6-E771871B0E47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b="1" spc="30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FCC-ee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6F365D-53C3-3131-E64D-3A651E2AFA3A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Roxána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23C7BF-9F44-07E7-9454-3A9D4C09E94E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94B3B0C-6A02-EA0E-23DD-B41705A62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30</a:t>
            </a:fld>
            <a:endParaRPr lang="en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A90243-C7D9-A071-253C-BE5C97A825E8}"/>
              </a:ext>
            </a:extLst>
          </p:cNvPr>
          <p:cNvSpPr txBox="1"/>
          <p:nvPr/>
        </p:nvSpPr>
        <p:spPr>
          <a:xfrm>
            <a:off x="73156" y="449804"/>
            <a:ext cx="146931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50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BACKUP</a:t>
            </a:r>
          </a:p>
        </p:txBody>
      </p:sp>
      <p:pic>
        <p:nvPicPr>
          <p:cNvPr id="12" name="Image 18" descr="Une image contenant rouge, capture d’écran, Caractère coloré, Carmin&#10;&#10;Description générée automatiquement">
            <a:extLst>
              <a:ext uri="{FF2B5EF4-FFF2-40B4-BE49-F238E27FC236}">
                <a16:creationId xmlns:a16="http://schemas.microsoft.com/office/drawing/2014/main" id="{A6E466A2-FCFA-B4C7-24B8-E0A16DC57A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3940" y="1464925"/>
            <a:ext cx="3260697" cy="4357476"/>
          </a:xfrm>
          <a:prstGeom prst="rect">
            <a:avLst/>
          </a:prstGeom>
        </p:spPr>
      </p:pic>
      <p:pic>
        <p:nvPicPr>
          <p:cNvPr id="13" name="Image 6" descr="Une image contenant texte, capture d’écran, ligne, diagramme&#10;&#10;Description générée automatiquement">
            <a:extLst>
              <a:ext uri="{FF2B5EF4-FFF2-40B4-BE49-F238E27FC236}">
                <a16:creationId xmlns:a16="http://schemas.microsoft.com/office/drawing/2014/main" id="{9F48F278-F88D-30AC-164D-4D7143E8B9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3402" y="3625760"/>
            <a:ext cx="3545054" cy="2274372"/>
          </a:xfrm>
          <a:prstGeom prst="rect">
            <a:avLst/>
          </a:prstGeom>
        </p:spPr>
      </p:pic>
      <p:pic>
        <p:nvPicPr>
          <p:cNvPr id="14" name="Image 7" descr="Une image contenant texte, capture d’écran, ligne, rouge&#10;&#10;Description générée automatiquement">
            <a:extLst>
              <a:ext uri="{FF2B5EF4-FFF2-40B4-BE49-F238E27FC236}">
                <a16:creationId xmlns:a16="http://schemas.microsoft.com/office/drawing/2014/main" id="{B26F63D6-2787-8FD3-3C6F-B7109FCC918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2721"/>
          <a:stretch/>
        </p:blipFill>
        <p:spPr>
          <a:xfrm>
            <a:off x="1925843" y="1442028"/>
            <a:ext cx="3640172" cy="227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582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BF567-856F-27FF-5425-F197E4EAC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9F9C31F2-52E7-C999-B5BF-4EEAFED6A4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F7B42B72-E310-1FED-8340-914D931BE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425C3B4C-1B53-E9CF-FBE5-A16095295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5ACB60AC-3E12-5FF8-B98C-3AF9AFE09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7D7CCF83-D56F-0EDB-E21E-57BEF0D845B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6D36B5-776F-A755-5CE1-F2FAB6FFD827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b="1" spc="30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FCC-ee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DBAD5C-8D7F-FE44-F8CF-8110076973EB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Roxána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85B073-BC3C-34CB-AA31-9E5CFDFA1E09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B4DF6-240E-99D5-2238-13EE2D11E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31</a:t>
            </a:fld>
            <a:endParaRPr lang="en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D460DE-964B-189A-EA9F-F990D3A0C2B5}"/>
              </a:ext>
            </a:extLst>
          </p:cNvPr>
          <p:cNvSpPr txBox="1"/>
          <p:nvPr/>
        </p:nvSpPr>
        <p:spPr>
          <a:xfrm>
            <a:off x="73156" y="449804"/>
            <a:ext cx="146931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50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BACKUP</a:t>
            </a:r>
          </a:p>
        </p:txBody>
      </p:sp>
      <p:pic>
        <p:nvPicPr>
          <p:cNvPr id="12" name="Image 15" descr="Une image contenant capture d’écran, rouge, Caractère coloré, Carmin&#10;&#10;Description générée automatiquement">
            <a:extLst>
              <a:ext uri="{FF2B5EF4-FFF2-40B4-BE49-F238E27FC236}">
                <a16:creationId xmlns:a16="http://schemas.microsoft.com/office/drawing/2014/main" id="{CE8EB385-69E7-44E5-C812-6E5B14DC6A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1867" y="1401077"/>
            <a:ext cx="3248825" cy="4341612"/>
          </a:xfrm>
          <a:prstGeom prst="rect">
            <a:avLst/>
          </a:prstGeom>
        </p:spPr>
      </p:pic>
      <p:sp>
        <p:nvSpPr>
          <p:cNvPr id="13" name="Forme libre 34">
            <a:extLst>
              <a:ext uri="{FF2B5EF4-FFF2-40B4-BE49-F238E27FC236}">
                <a16:creationId xmlns:a16="http://schemas.microsoft.com/office/drawing/2014/main" id="{9AEFD770-7821-100F-F26E-17DF8AF2998B}"/>
              </a:ext>
            </a:extLst>
          </p:cNvPr>
          <p:cNvSpPr/>
          <p:nvPr/>
        </p:nvSpPr>
        <p:spPr>
          <a:xfrm>
            <a:off x="2732792" y="1790231"/>
            <a:ext cx="2728216" cy="1313611"/>
          </a:xfrm>
          <a:custGeom>
            <a:avLst/>
            <a:gdLst>
              <a:gd name="connsiteX0" fmla="*/ 0 w 2704922"/>
              <a:gd name="connsiteY0" fmla="*/ 1135557 h 1135557"/>
              <a:gd name="connsiteX1" fmla="*/ 518868 w 2704922"/>
              <a:gd name="connsiteY1" fmla="*/ 825086 h 1135557"/>
              <a:gd name="connsiteX2" fmla="*/ 1041990 w 2704922"/>
              <a:gd name="connsiteY2" fmla="*/ 557146 h 1135557"/>
              <a:gd name="connsiteX3" fmla="*/ 1773510 w 2704922"/>
              <a:gd name="connsiteY3" fmla="*/ 280699 h 1135557"/>
              <a:gd name="connsiteX4" fmla="*/ 2704922 w 2704922"/>
              <a:gd name="connsiteY4" fmla="*/ 0 h 113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4922" h="1135557">
                <a:moveTo>
                  <a:pt x="0" y="1135557"/>
                </a:moveTo>
                <a:cubicBezTo>
                  <a:pt x="172601" y="1028522"/>
                  <a:pt x="345203" y="921488"/>
                  <a:pt x="518868" y="825086"/>
                </a:cubicBezTo>
                <a:cubicBezTo>
                  <a:pt x="692533" y="728684"/>
                  <a:pt x="832883" y="647877"/>
                  <a:pt x="1041990" y="557146"/>
                </a:cubicBezTo>
                <a:cubicBezTo>
                  <a:pt x="1251097" y="466415"/>
                  <a:pt x="1496355" y="373557"/>
                  <a:pt x="1773510" y="280699"/>
                </a:cubicBezTo>
                <a:cubicBezTo>
                  <a:pt x="2050665" y="187841"/>
                  <a:pt x="2440526" y="75137"/>
                  <a:pt x="2704922" y="0"/>
                </a:cubicBezTo>
              </a:path>
            </a:pathLst>
          </a:custGeom>
          <a:noFill/>
          <a:ln w="28575">
            <a:solidFill>
              <a:srgbClr val="00FDFF">
                <a:alpha val="3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orme libre 33">
            <a:extLst>
              <a:ext uri="{FF2B5EF4-FFF2-40B4-BE49-F238E27FC236}">
                <a16:creationId xmlns:a16="http://schemas.microsoft.com/office/drawing/2014/main" id="{22FB6650-CA1F-1379-09DE-ABE5012E4BED}"/>
              </a:ext>
            </a:extLst>
          </p:cNvPr>
          <p:cNvSpPr/>
          <p:nvPr/>
        </p:nvSpPr>
        <p:spPr>
          <a:xfrm>
            <a:off x="2737553" y="1498562"/>
            <a:ext cx="888600" cy="194184"/>
          </a:xfrm>
          <a:custGeom>
            <a:avLst/>
            <a:gdLst>
              <a:gd name="connsiteX0" fmla="*/ 0 w 2687910"/>
              <a:gd name="connsiteY0" fmla="*/ 527375 h 527375"/>
              <a:gd name="connsiteX1" fmla="*/ 2687910 w 2687910"/>
              <a:gd name="connsiteY1" fmla="*/ 0 h 52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7910" h="527375">
                <a:moveTo>
                  <a:pt x="0" y="527375"/>
                </a:moveTo>
                <a:lnTo>
                  <a:pt x="2687910" y="0"/>
                </a:lnTo>
              </a:path>
            </a:pathLst>
          </a:custGeom>
          <a:noFill/>
          <a:ln w="28575">
            <a:solidFill>
              <a:srgbClr val="00FDFF">
                <a:alpha val="3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5" descr="Une image contenant rouge, capture d’écran, Caractère coloré, Carmin&#10;&#10;Description générée automatiquement">
            <a:extLst>
              <a:ext uri="{FF2B5EF4-FFF2-40B4-BE49-F238E27FC236}">
                <a16:creationId xmlns:a16="http://schemas.microsoft.com/office/drawing/2014/main" id="{22930C6B-72BF-78C0-2AA2-DA36760B14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1933" y="1401077"/>
            <a:ext cx="3260697" cy="4357476"/>
          </a:xfrm>
          <a:prstGeom prst="rect">
            <a:avLst/>
          </a:prstGeom>
        </p:spPr>
      </p:pic>
      <p:sp>
        <p:nvSpPr>
          <p:cNvPr id="16" name="Forme libre 7">
            <a:extLst>
              <a:ext uri="{FF2B5EF4-FFF2-40B4-BE49-F238E27FC236}">
                <a16:creationId xmlns:a16="http://schemas.microsoft.com/office/drawing/2014/main" id="{8F6B0C91-40D7-8EA2-710B-47140C052E4F}"/>
              </a:ext>
            </a:extLst>
          </p:cNvPr>
          <p:cNvSpPr/>
          <p:nvPr/>
        </p:nvSpPr>
        <p:spPr>
          <a:xfrm>
            <a:off x="6282980" y="2191534"/>
            <a:ext cx="2738063" cy="919537"/>
          </a:xfrm>
          <a:custGeom>
            <a:avLst/>
            <a:gdLst>
              <a:gd name="connsiteX0" fmla="*/ 0 w 2738063"/>
              <a:gd name="connsiteY0" fmla="*/ 919537 h 919537"/>
              <a:gd name="connsiteX1" fmla="*/ 246580 w 2738063"/>
              <a:gd name="connsiteY1" fmla="*/ 744876 h 919537"/>
              <a:gd name="connsiteX2" fmla="*/ 672958 w 2738063"/>
              <a:gd name="connsiteY2" fmla="*/ 508570 h 919537"/>
              <a:gd name="connsiteX3" fmla="*/ 1366463 w 2738063"/>
              <a:gd name="connsiteY3" fmla="*/ 231168 h 919537"/>
              <a:gd name="connsiteX4" fmla="*/ 2219218 w 2738063"/>
              <a:gd name="connsiteY4" fmla="*/ 66782 h 919537"/>
              <a:gd name="connsiteX5" fmla="*/ 2738063 w 2738063"/>
              <a:gd name="connsiteY5" fmla="*/ 0 h 91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8063" h="919537">
                <a:moveTo>
                  <a:pt x="0" y="919537"/>
                </a:moveTo>
                <a:cubicBezTo>
                  <a:pt x="67210" y="866453"/>
                  <a:pt x="134420" y="813370"/>
                  <a:pt x="246580" y="744876"/>
                </a:cubicBezTo>
                <a:cubicBezTo>
                  <a:pt x="358740" y="676382"/>
                  <a:pt x="486311" y="594188"/>
                  <a:pt x="672958" y="508570"/>
                </a:cubicBezTo>
                <a:cubicBezTo>
                  <a:pt x="859605" y="422952"/>
                  <a:pt x="1108753" y="304799"/>
                  <a:pt x="1366463" y="231168"/>
                </a:cubicBezTo>
                <a:cubicBezTo>
                  <a:pt x="1624173" y="157537"/>
                  <a:pt x="1990618" y="105310"/>
                  <a:pt x="2219218" y="66782"/>
                </a:cubicBezTo>
                <a:cubicBezTo>
                  <a:pt x="2447818" y="28254"/>
                  <a:pt x="2575389" y="16267"/>
                  <a:pt x="2738063" y="0"/>
                </a:cubicBezTo>
              </a:path>
            </a:pathLst>
          </a:custGeom>
          <a:noFill/>
          <a:ln w="38100">
            <a:solidFill>
              <a:srgbClr val="00FDFF">
                <a:alpha val="30262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orme libre 8">
            <a:extLst>
              <a:ext uri="{FF2B5EF4-FFF2-40B4-BE49-F238E27FC236}">
                <a16:creationId xmlns:a16="http://schemas.microsoft.com/office/drawing/2014/main" id="{A47E9A4D-A017-654A-5C61-14EF3C4F3DAC}"/>
              </a:ext>
            </a:extLst>
          </p:cNvPr>
          <p:cNvSpPr/>
          <p:nvPr/>
        </p:nvSpPr>
        <p:spPr>
          <a:xfrm>
            <a:off x="6266459" y="1708503"/>
            <a:ext cx="2743200" cy="45719"/>
          </a:xfrm>
          <a:custGeom>
            <a:avLst/>
            <a:gdLst>
              <a:gd name="connsiteX0" fmla="*/ 0 w 2832100"/>
              <a:gd name="connsiteY0" fmla="*/ 0 h 0"/>
              <a:gd name="connsiteX1" fmla="*/ 2832100 w 2832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32100">
                <a:moveTo>
                  <a:pt x="0" y="0"/>
                </a:moveTo>
                <a:lnTo>
                  <a:pt x="2832100" y="0"/>
                </a:lnTo>
              </a:path>
            </a:pathLst>
          </a:custGeom>
          <a:noFill/>
          <a:ln w="38100">
            <a:solidFill>
              <a:srgbClr val="00FDFF">
                <a:alpha val="30262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174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86D8E-ECDD-A3CF-90AC-180FB5E32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624EE389-01A7-E951-EF94-83CF183B8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F9CA6CC3-9244-D5A2-158B-EA43269B0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7691289B-A6BC-CE20-7851-2E48B19E4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66116145-B57D-0E5B-3779-8A4DDFF71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C9DA4327-944E-6FB5-97EE-C367C949ABD3}"/>
              </a:ext>
            </a:extLst>
          </p:cNvPr>
          <p:cNvPicPr>
            <a:picLocks noChangeAspect="1"/>
          </p:cNvPicPr>
          <p:nvPr/>
        </p:nvPicPr>
        <p:blipFill>
          <a:blip r:embed="rId28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BD314E-8EC2-8957-A3CD-516D04091F08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b="1" spc="30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FCC-ee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867818-85E6-AE55-91F0-F1CDEF67749F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Roxána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B13FA9-E954-D0D4-08A3-88F58F751261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049C51E-5FEB-AB86-38A3-16CEE49BF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32</a:t>
            </a:fld>
            <a:endParaRPr lang="en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57DF11-78B1-23D7-6CE8-E844E9258CFB}"/>
              </a:ext>
            </a:extLst>
          </p:cNvPr>
          <p:cNvSpPr txBox="1"/>
          <p:nvPr/>
        </p:nvSpPr>
        <p:spPr>
          <a:xfrm>
            <a:off x="73156" y="449804"/>
            <a:ext cx="146931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50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BACKUP</a:t>
            </a:r>
          </a:p>
        </p:txBody>
      </p:sp>
      <p:pic>
        <p:nvPicPr>
          <p:cNvPr id="15" name="Image 5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17812CE8-1C20-200D-10D0-8C35D6CFECA1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713951" y="762886"/>
            <a:ext cx="5024685" cy="2781248"/>
          </a:xfrm>
          <a:prstGeom prst="rect">
            <a:avLst/>
          </a:prstGeom>
        </p:spPr>
      </p:pic>
      <p:sp>
        <p:nvSpPr>
          <p:cNvPr id="16" name="ZoneTexte 21">
            <a:extLst>
              <a:ext uri="{FF2B5EF4-FFF2-40B4-BE49-F238E27FC236}">
                <a16:creationId xmlns:a16="http://schemas.microsoft.com/office/drawing/2014/main" id="{F5081B99-6D6F-08DE-2A39-F297F14F2311}"/>
              </a:ext>
            </a:extLst>
          </p:cNvPr>
          <p:cNvSpPr txBox="1"/>
          <p:nvPr/>
        </p:nvSpPr>
        <p:spPr>
          <a:xfrm>
            <a:off x="6429227" y="2042130"/>
            <a:ext cx="2214458" cy="488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00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GB" sz="1200" i="1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mode (out of phase oscillation)</a:t>
            </a:r>
            <a:endParaRPr lang="en-GB" sz="1200" b="1" i="1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7" name="Image 3">
            <a:extLst>
              <a:ext uri="{FF2B5EF4-FFF2-40B4-BE49-F238E27FC236}">
                <a16:creationId xmlns:a16="http://schemas.microsoft.com/office/drawing/2014/main" id="{908F1465-5008-5E80-AB79-A929AC122AB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0"/>
          <a:stretch>
            <a:fillRect/>
          </a:stretch>
        </p:blipFill>
        <p:spPr>
          <a:xfrm>
            <a:off x="6392020" y="2335850"/>
            <a:ext cx="144668" cy="117010"/>
          </a:xfrm>
          <a:prstGeom prst="rect">
            <a:avLst/>
          </a:prstGeom>
        </p:spPr>
      </p:pic>
      <p:grpSp>
        <p:nvGrpSpPr>
          <p:cNvPr id="18" name="Groupe 36">
            <a:extLst>
              <a:ext uri="{FF2B5EF4-FFF2-40B4-BE49-F238E27FC236}">
                <a16:creationId xmlns:a16="http://schemas.microsoft.com/office/drawing/2014/main" id="{FA2A02F2-4FA3-33E4-532F-833621CC438F}"/>
              </a:ext>
            </a:extLst>
          </p:cNvPr>
          <p:cNvGrpSpPr/>
          <p:nvPr/>
        </p:nvGrpSpPr>
        <p:grpSpPr>
          <a:xfrm>
            <a:off x="3916249" y="3523363"/>
            <a:ext cx="2914424" cy="2611021"/>
            <a:chOff x="3382499" y="4085593"/>
            <a:chExt cx="2914424" cy="2611021"/>
          </a:xfrm>
        </p:grpSpPr>
        <p:pic>
          <p:nvPicPr>
            <p:cNvPr id="19" name="Image 18" descr="Une image contenant texte, capture d’écran, ligne, diagramme&#10;&#10;Description générée automatiquement">
              <a:extLst>
                <a:ext uri="{FF2B5EF4-FFF2-40B4-BE49-F238E27FC236}">
                  <a16:creationId xmlns:a16="http://schemas.microsoft.com/office/drawing/2014/main" id="{328F050E-9EEC-99F8-4CC9-C2EE57DC9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3382499" y="4285671"/>
              <a:ext cx="2786092" cy="2356238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207D984-9E16-4D70-B507-AD2120B7C583}"/>
                </a:ext>
              </a:extLst>
            </p:cNvPr>
            <p:cNvSpPr/>
            <p:nvPr/>
          </p:nvSpPr>
          <p:spPr>
            <a:xfrm rot="5400000">
              <a:off x="2338409" y="5207030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343266D-1033-7636-0178-F45DFD8301B9}"/>
                </a:ext>
              </a:extLst>
            </p:cNvPr>
            <p:cNvSpPr/>
            <p:nvPr/>
          </p:nvSpPr>
          <p:spPr>
            <a:xfrm rot="5400000">
              <a:off x="2309156" y="5261736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0597658-7C70-8067-4843-3C67F91AD21F}"/>
                </a:ext>
              </a:extLst>
            </p:cNvPr>
            <p:cNvSpPr/>
            <p:nvPr/>
          </p:nvSpPr>
          <p:spPr>
            <a:xfrm>
              <a:off x="3625672" y="6369825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ACB3D8D-4654-F613-54F8-B8B3B5AF8ED6}"/>
                </a:ext>
              </a:extLst>
            </p:cNvPr>
            <p:cNvSpPr/>
            <p:nvPr/>
          </p:nvSpPr>
          <p:spPr>
            <a:xfrm>
              <a:off x="3740608" y="4153147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4" name="Image 54">
              <a:extLst>
                <a:ext uri="{FF2B5EF4-FFF2-40B4-BE49-F238E27FC236}">
                  <a16:creationId xmlns:a16="http://schemas.microsoft.com/office/drawing/2014/main" id="{3D813281-9727-BABF-4F90-59B2EDDAC2F4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32"/>
            <a:stretch>
              <a:fillRect/>
            </a:stretch>
          </p:blipFill>
          <p:spPr>
            <a:xfrm>
              <a:off x="4668033" y="6380174"/>
              <a:ext cx="513725" cy="270952"/>
            </a:xfrm>
            <a:prstGeom prst="rect">
              <a:avLst/>
            </a:prstGeom>
          </p:spPr>
        </p:pic>
        <p:pic>
          <p:nvPicPr>
            <p:cNvPr id="25" name="Image 55">
              <a:extLst>
                <a:ext uri="{FF2B5EF4-FFF2-40B4-BE49-F238E27FC236}">
                  <a16:creationId xmlns:a16="http://schemas.microsoft.com/office/drawing/2014/main" id="{909C3373-AAFF-2B84-EF26-71BAEAB660E3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33"/>
            <a:stretch>
              <a:fillRect/>
            </a:stretch>
          </p:blipFill>
          <p:spPr>
            <a:xfrm rot="16200000">
              <a:off x="3228871" y="5299987"/>
              <a:ext cx="716883" cy="236439"/>
            </a:xfrm>
            <a:prstGeom prst="rect">
              <a:avLst/>
            </a:prstGeom>
          </p:spPr>
        </p:pic>
        <p:pic>
          <p:nvPicPr>
            <p:cNvPr id="26" name="Image 62">
              <a:extLst>
                <a:ext uri="{FF2B5EF4-FFF2-40B4-BE49-F238E27FC236}">
                  <a16:creationId xmlns:a16="http://schemas.microsoft.com/office/drawing/2014/main" id="{CC64ADC8-490A-315B-8523-90A10C140DEA}"/>
                </a:ext>
              </a:extLst>
            </p:cNvPr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34"/>
            <a:stretch>
              <a:fillRect/>
            </a:stretch>
          </p:blipFill>
          <p:spPr>
            <a:xfrm>
              <a:off x="3625740" y="4228849"/>
              <a:ext cx="2509835" cy="266365"/>
            </a:xfrm>
            <a:prstGeom prst="rect">
              <a:avLst/>
            </a:prstGeom>
          </p:spPr>
        </p:pic>
        <p:pic>
          <p:nvPicPr>
            <p:cNvPr id="27" name="Image 57">
              <a:extLst>
                <a:ext uri="{FF2B5EF4-FFF2-40B4-BE49-F238E27FC236}">
                  <a16:creationId xmlns:a16="http://schemas.microsoft.com/office/drawing/2014/main" id="{1D95C529-9042-F64E-747B-DA93304E3D2B}"/>
                </a:ext>
              </a:extLst>
            </p:cNvPr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35"/>
            <a:stretch>
              <a:fillRect/>
            </a:stretch>
          </p:blipFill>
          <p:spPr>
            <a:xfrm>
              <a:off x="3482583" y="4562842"/>
              <a:ext cx="232120" cy="137015"/>
            </a:xfrm>
            <a:prstGeom prst="rect">
              <a:avLst/>
            </a:prstGeom>
          </p:spPr>
        </p:pic>
        <p:pic>
          <p:nvPicPr>
            <p:cNvPr id="28" name="Image 58">
              <a:extLst>
                <a:ext uri="{FF2B5EF4-FFF2-40B4-BE49-F238E27FC236}">
                  <a16:creationId xmlns:a16="http://schemas.microsoft.com/office/drawing/2014/main" id="{1D4CBCF7-F515-8E8A-0FBF-CE10D5DEC368}"/>
                </a:ext>
              </a:extLst>
            </p:cNvPr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35"/>
            <a:stretch>
              <a:fillRect/>
            </a:stretch>
          </p:blipFill>
          <p:spPr>
            <a:xfrm>
              <a:off x="5853023" y="6405705"/>
              <a:ext cx="232120" cy="137015"/>
            </a:xfrm>
            <a:prstGeom prst="rect">
              <a:avLst/>
            </a:prstGeom>
          </p:spPr>
        </p:pic>
        <p:pic>
          <p:nvPicPr>
            <p:cNvPr id="29" name="Image 59">
              <a:extLst>
                <a:ext uri="{FF2B5EF4-FFF2-40B4-BE49-F238E27FC236}">
                  <a16:creationId xmlns:a16="http://schemas.microsoft.com/office/drawing/2014/main" id="{9187B587-1A69-2309-E8D9-A7CB4B2E0E46}"/>
                </a:ext>
              </a:extLst>
            </p:cNvPr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>
            <a:blip r:embed="rId36"/>
            <a:stretch>
              <a:fillRect/>
            </a:stretch>
          </p:blipFill>
          <p:spPr>
            <a:xfrm>
              <a:off x="3419110" y="6110000"/>
              <a:ext cx="314329" cy="137015"/>
            </a:xfrm>
            <a:prstGeom prst="rect">
              <a:avLst/>
            </a:prstGeom>
          </p:spPr>
        </p:pic>
        <p:pic>
          <p:nvPicPr>
            <p:cNvPr id="30" name="Image 60">
              <a:extLst>
                <a:ext uri="{FF2B5EF4-FFF2-40B4-BE49-F238E27FC236}">
                  <a16:creationId xmlns:a16="http://schemas.microsoft.com/office/drawing/2014/main" id="{228B4883-A858-F6F3-64E4-9D9A4F95949E}"/>
                </a:ext>
              </a:extLst>
            </p:cNvPr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36"/>
            <a:stretch>
              <a:fillRect/>
            </a:stretch>
          </p:blipFill>
          <p:spPr>
            <a:xfrm>
              <a:off x="3702103" y="6405704"/>
              <a:ext cx="314329" cy="137015"/>
            </a:xfrm>
            <a:prstGeom prst="rect">
              <a:avLst/>
            </a:prstGeom>
          </p:spPr>
        </p:pic>
      </p:grpSp>
      <p:grpSp>
        <p:nvGrpSpPr>
          <p:cNvPr id="31" name="Groupe 20">
            <a:extLst>
              <a:ext uri="{FF2B5EF4-FFF2-40B4-BE49-F238E27FC236}">
                <a16:creationId xmlns:a16="http://schemas.microsoft.com/office/drawing/2014/main" id="{ED063A5E-7F1A-6671-3D1A-5B02BF11F0E2}"/>
              </a:ext>
            </a:extLst>
          </p:cNvPr>
          <p:cNvGrpSpPr/>
          <p:nvPr/>
        </p:nvGrpSpPr>
        <p:grpSpPr>
          <a:xfrm>
            <a:off x="828514" y="3589582"/>
            <a:ext cx="2922683" cy="2556315"/>
            <a:chOff x="294764" y="4151812"/>
            <a:chExt cx="2922683" cy="2556315"/>
          </a:xfrm>
        </p:grpSpPr>
        <p:pic>
          <p:nvPicPr>
            <p:cNvPr id="32" name="Image 7" descr="Une image contenant Tracé, capture d’écran, ligne, texte&#10;&#10;Description générée automatiquement">
              <a:extLst>
                <a:ext uri="{FF2B5EF4-FFF2-40B4-BE49-F238E27FC236}">
                  <a16:creationId xmlns:a16="http://schemas.microsoft.com/office/drawing/2014/main" id="{6A791956-3E39-C842-C501-848C70B6B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/>
            <a:stretch>
              <a:fillRect/>
            </a:stretch>
          </p:blipFill>
          <p:spPr>
            <a:xfrm>
              <a:off x="294764" y="4313770"/>
              <a:ext cx="2762357" cy="2323630"/>
            </a:xfrm>
            <a:prstGeom prst="rect">
              <a:avLst/>
            </a:prstGeom>
          </p:spPr>
        </p:pic>
        <p:grpSp>
          <p:nvGrpSpPr>
            <p:cNvPr id="33" name="Groupe 98">
              <a:extLst>
                <a:ext uri="{FF2B5EF4-FFF2-40B4-BE49-F238E27FC236}">
                  <a16:creationId xmlns:a16="http://schemas.microsoft.com/office/drawing/2014/main" id="{CDE330A1-9E1C-B31B-7FE0-E24D71D01E11}"/>
                </a:ext>
              </a:extLst>
            </p:cNvPr>
            <p:cNvGrpSpPr/>
            <p:nvPr/>
          </p:nvGrpSpPr>
          <p:grpSpPr>
            <a:xfrm>
              <a:off x="339634" y="4151812"/>
              <a:ext cx="2877813" cy="2556315"/>
              <a:chOff x="460884" y="3982597"/>
              <a:chExt cx="2877813" cy="2556315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44A93B1-E5B4-639A-E340-31F954824F57}"/>
                  </a:ext>
                </a:extLst>
              </p:cNvPr>
              <p:cNvSpPr/>
              <p:nvPr/>
            </p:nvSpPr>
            <p:spPr>
              <a:xfrm>
                <a:off x="667446" y="6212123"/>
                <a:ext cx="2556315" cy="3134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C89D6CF3-2EED-E211-E32C-70DC3E1E45E3}"/>
                  </a:ext>
                </a:extLst>
              </p:cNvPr>
              <p:cNvSpPr/>
              <p:nvPr/>
            </p:nvSpPr>
            <p:spPr>
              <a:xfrm rot="5400000">
                <a:off x="-649070" y="5104034"/>
                <a:ext cx="2556315" cy="3134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36" name="Image 37">
                <a:extLst>
                  <a:ext uri="{FF2B5EF4-FFF2-40B4-BE49-F238E27FC236}">
                    <a16:creationId xmlns:a16="http://schemas.microsoft.com/office/drawing/2014/main" id="{2C40C4E7-A15B-1CE5-9A76-661767F73684}"/>
                  </a:ext>
                </a:extLst>
              </p:cNvPr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32"/>
              <a:stretch>
                <a:fillRect/>
              </a:stretch>
            </p:blipFill>
            <p:spPr>
              <a:xfrm>
                <a:off x="1709807" y="6222472"/>
                <a:ext cx="513725" cy="270952"/>
              </a:xfrm>
              <a:prstGeom prst="rect">
                <a:avLst/>
              </a:prstGeom>
            </p:spPr>
          </p:pic>
          <p:pic>
            <p:nvPicPr>
              <p:cNvPr id="37" name="Image 39">
                <a:extLst>
                  <a:ext uri="{FF2B5EF4-FFF2-40B4-BE49-F238E27FC236}">
                    <a16:creationId xmlns:a16="http://schemas.microsoft.com/office/drawing/2014/main" id="{EC7F73CD-C93B-024A-D988-40251759C6BD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33"/>
              <a:stretch>
                <a:fillRect/>
              </a:stretch>
            </p:blipFill>
            <p:spPr>
              <a:xfrm rot="16200000">
                <a:off x="270645" y="5142285"/>
                <a:ext cx="716883" cy="236439"/>
              </a:xfrm>
              <a:prstGeom prst="rect">
                <a:avLst/>
              </a:prstGeom>
            </p:spPr>
          </p:pic>
          <p:pic>
            <p:nvPicPr>
              <p:cNvPr id="38" name="Image 45">
                <a:extLst>
                  <a:ext uri="{FF2B5EF4-FFF2-40B4-BE49-F238E27FC236}">
                    <a16:creationId xmlns:a16="http://schemas.microsoft.com/office/drawing/2014/main" id="{12CFA1B3-ED76-1973-28DB-E7FE144AA8A6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35"/>
              <a:stretch>
                <a:fillRect/>
              </a:stretch>
            </p:blipFill>
            <p:spPr>
              <a:xfrm>
                <a:off x="524357" y="4405140"/>
                <a:ext cx="232120" cy="137015"/>
              </a:xfrm>
              <a:prstGeom prst="rect">
                <a:avLst/>
              </a:prstGeom>
            </p:spPr>
          </p:pic>
          <p:pic>
            <p:nvPicPr>
              <p:cNvPr id="39" name="Image 46">
                <a:extLst>
                  <a:ext uri="{FF2B5EF4-FFF2-40B4-BE49-F238E27FC236}">
                    <a16:creationId xmlns:a16="http://schemas.microsoft.com/office/drawing/2014/main" id="{5074619F-2571-4A02-6B68-1FB0088383C9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35"/>
              <a:stretch>
                <a:fillRect/>
              </a:stretch>
            </p:blipFill>
            <p:spPr>
              <a:xfrm>
                <a:off x="2894797" y="6248003"/>
                <a:ext cx="232120" cy="137015"/>
              </a:xfrm>
              <a:prstGeom prst="rect">
                <a:avLst/>
              </a:prstGeom>
            </p:spPr>
          </p:pic>
          <p:pic>
            <p:nvPicPr>
              <p:cNvPr id="40" name="Image 49">
                <a:extLst>
                  <a:ext uri="{FF2B5EF4-FFF2-40B4-BE49-F238E27FC236}">
                    <a16:creationId xmlns:a16="http://schemas.microsoft.com/office/drawing/2014/main" id="{195FBA5B-EA40-AE61-4E1B-5C3494B491B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3"/>
                </p:custDataLst>
              </p:nvPr>
            </p:nvPicPr>
            <p:blipFill>
              <a:blip r:embed="rId36"/>
              <a:stretch>
                <a:fillRect/>
              </a:stretch>
            </p:blipFill>
            <p:spPr>
              <a:xfrm>
                <a:off x="460884" y="5952298"/>
                <a:ext cx="314329" cy="137015"/>
              </a:xfrm>
              <a:prstGeom prst="rect">
                <a:avLst/>
              </a:prstGeom>
            </p:spPr>
          </p:pic>
          <p:pic>
            <p:nvPicPr>
              <p:cNvPr id="41" name="Image 50">
                <a:extLst>
                  <a:ext uri="{FF2B5EF4-FFF2-40B4-BE49-F238E27FC236}">
                    <a16:creationId xmlns:a16="http://schemas.microsoft.com/office/drawing/2014/main" id="{7D23C92C-45C9-428E-D50F-093C89EE9632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4"/>
                </p:custDataLst>
              </p:nvPr>
            </p:nvPicPr>
            <p:blipFill>
              <a:blip r:embed="rId36"/>
              <a:stretch>
                <a:fillRect/>
              </a:stretch>
            </p:blipFill>
            <p:spPr>
              <a:xfrm>
                <a:off x="743877" y="6248002"/>
                <a:ext cx="314329" cy="137015"/>
              </a:xfrm>
              <a:prstGeom prst="rect">
                <a:avLst/>
              </a:prstGeom>
            </p:spPr>
          </p:pic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8E9D608-E429-D54E-DD22-C2E301FDA83D}"/>
                  </a:ext>
                </a:extLst>
              </p:cNvPr>
              <p:cNvSpPr/>
              <p:nvPr/>
            </p:nvSpPr>
            <p:spPr>
              <a:xfrm>
                <a:off x="760997" y="3996759"/>
                <a:ext cx="2556315" cy="3134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317A5E93-99F3-BE4A-3FA3-6EC323AACC39}"/>
                  </a:ext>
                </a:extLst>
              </p:cNvPr>
              <p:cNvSpPr/>
              <p:nvPr/>
            </p:nvSpPr>
            <p:spPr>
              <a:xfrm>
                <a:off x="782382" y="3995445"/>
                <a:ext cx="2556315" cy="3134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44" name="Image 41">
                <a:extLst>
                  <a:ext uri="{FF2B5EF4-FFF2-40B4-BE49-F238E27FC236}">
                    <a16:creationId xmlns:a16="http://schemas.microsoft.com/office/drawing/2014/main" id="{2962E66D-5CD5-8BE2-7909-FB4DE734ABD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5"/>
                </p:custDataLst>
              </p:nvPr>
            </p:nvPicPr>
            <p:blipFill>
              <a:blip r:embed="rId38"/>
              <a:stretch>
                <a:fillRect/>
              </a:stretch>
            </p:blipFill>
            <p:spPr>
              <a:xfrm>
                <a:off x="932665" y="4069922"/>
                <a:ext cx="2025876" cy="266365"/>
              </a:xfrm>
              <a:prstGeom prst="rect">
                <a:avLst/>
              </a:prstGeom>
            </p:spPr>
          </p:pic>
        </p:grpSp>
      </p:grpSp>
      <p:grpSp>
        <p:nvGrpSpPr>
          <p:cNvPr id="45" name="Groupe 38">
            <a:extLst>
              <a:ext uri="{FF2B5EF4-FFF2-40B4-BE49-F238E27FC236}">
                <a16:creationId xmlns:a16="http://schemas.microsoft.com/office/drawing/2014/main" id="{07D6FDAB-10ED-F416-9484-0EE0705AFC82}"/>
              </a:ext>
            </a:extLst>
          </p:cNvPr>
          <p:cNvGrpSpPr/>
          <p:nvPr/>
        </p:nvGrpSpPr>
        <p:grpSpPr>
          <a:xfrm>
            <a:off x="8142477" y="3474661"/>
            <a:ext cx="2896410" cy="2611021"/>
            <a:chOff x="7608727" y="4036891"/>
            <a:chExt cx="2896410" cy="2611021"/>
          </a:xfrm>
        </p:grpSpPr>
        <p:pic>
          <p:nvPicPr>
            <p:cNvPr id="46" name="Image 9" descr="Une image contenant ligne, Tracé, capture d’écran, diagramme&#10;&#10;Description générée automatiquement">
              <a:extLst>
                <a:ext uri="{FF2B5EF4-FFF2-40B4-BE49-F238E27FC236}">
                  <a16:creationId xmlns:a16="http://schemas.microsoft.com/office/drawing/2014/main" id="{946D0105-B69C-89E6-BFF9-0484BEE8E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/>
            <a:stretch>
              <a:fillRect/>
            </a:stretch>
          </p:blipFill>
          <p:spPr>
            <a:xfrm>
              <a:off x="7608727" y="4260503"/>
              <a:ext cx="2713571" cy="2291099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CAAA048-5CEC-7947-5D5A-2601C71C0535}"/>
                </a:ext>
              </a:extLst>
            </p:cNvPr>
            <p:cNvSpPr/>
            <p:nvPr/>
          </p:nvSpPr>
          <p:spPr>
            <a:xfrm rot="5400000">
              <a:off x="6546623" y="5158328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B94421F-71E1-E6CC-391A-7D2700C54993}"/>
                </a:ext>
              </a:extLst>
            </p:cNvPr>
            <p:cNvSpPr/>
            <p:nvPr/>
          </p:nvSpPr>
          <p:spPr>
            <a:xfrm rot="5400000">
              <a:off x="6517370" y="5213034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E496984-0228-13C5-9E68-1115B853E966}"/>
                </a:ext>
              </a:extLst>
            </p:cNvPr>
            <p:cNvSpPr/>
            <p:nvPr/>
          </p:nvSpPr>
          <p:spPr>
            <a:xfrm>
              <a:off x="7833886" y="6321123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9B27B37-9C93-12D0-07EC-C55B32D3B665}"/>
                </a:ext>
              </a:extLst>
            </p:cNvPr>
            <p:cNvSpPr/>
            <p:nvPr/>
          </p:nvSpPr>
          <p:spPr>
            <a:xfrm>
              <a:off x="7948822" y="4104445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51" name="Image 89">
              <a:extLst>
                <a:ext uri="{FF2B5EF4-FFF2-40B4-BE49-F238E27FC236}">
                  <a16:creationId xmlns:a16="http://schemas.microsoft.com/office/drawing/2014/main" id="{67B98DE1-0B47-6BB2-26C4-70351D9665A1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2"/>
            <a:stretch>
              <a:fillRect/>
            </a:stretch>
          </p:blipFill>
          <p:spPr>
            <a:xfrm>
              <a:off x="8876247" y="6331472"/>
              <a:ext cx="513725" cy="270952"/>
            </a:xfrm>
            <a:prstGeom prst="rect">
              <a:avLst/>
            </a:prstGeom>
          </p:spPr>
        </p:pic>
        <p:pic>
          <p:nvPicPr>
            <p:cNvPr id="52" name="Image 90">
              <a:extLst>
                <a:ext uri="{FF2B5EF4-FFF2-40B4-BE49-F238E27FC236}">
                  <a16:creationId xmlns:a16="http://schemas.microsoft.com/office/drawing/2014/main" id="{4D314572-9A99-0D71-5C2F-61DB32A0D172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33"/>
            <a:stretch>
              <a:fillRect/>
            </a:stretch>
          </p:blipFill>
          <p:spPr>
            <a:xfrm rot="16200000">
              <a:off x="7437085" y="5251285"/>
              <a:ext cx="716883" cy="236439"/>
            </a:xfrm>
            <a:prstGeom prst="rect">
              <a:avLst/>
            </a:prstGeom>
          </p:spPr>
        </p:pic>
        <p:pic>
          <p:nvPicPr>
            <p:cNvPr id="53" name="Image 106">
              <a:extLst>
                <a:ext uri="{FF2B5EF4-FFF2-40B4-BE49-F238E27FC236}">
                  <a16:creationId xmlns:a16="http://schemas.microsoft.com/office/drawing/2014/main" id="{07EE7A89-C70E-5C59-5D03-7B706D634E69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40"/>
            <a:stretch>
              <a:fillRect/>
            </a:stretch>
          </p:blipFill>
          <p:spPr>
            <a:xfrm>
              <a:off x="8067481" y="4169109"/>
              <a:ext cx="2025876" cy="266365"/>
            </a:xfrm>
            <a:prstGeom prst="rect">
              <a:avLst/>
            </a:prstGeom>
          </p:spPr>
        </p:pic>
        <p:pic>
          <p:nvPicPr>
            <p:cNvPr id="54" name="Image 92">
              <a:extLst>
                <a:ext uri="{FF2B5EF4-FFF2-40B4-BE49-F238E27FC236}">
                  <a16:creationId xmlns:a16="http://schemas.microsoft.com/office/drawing/2014/main" id="{C057CAFC-3D2A-F11E-BAFB-7A0CBBBED020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35"/>
            <a:stretch>
              <a:fillRect/>
            </a:stretch>
          </p:blipFill>
          <p:spPr>
            <a:xfrm>
              <a:off x="7690797" y="4514140"/>
              <a:ext cx="232120" cy="137015"/>
            </a:xfrm>
            <a:prstGeom prst="rect">
              <a:avLst/>
            </a:prstGeom>
          </p:spPr>
        </p:pic>
        <p:pic>
          <p:nvPicPr>
            <p:cNvPr id="55" name="Image 93">
              <a:extLst>
                <a:ext uri="{FF2B5EF4-FFF2-40B4-BE49-F238E27FC236}">
                  <a16:creationId xmlns:a16="http://schemas.microsoft.com/office/drawing/2014/main" id="{B806AD22-B926-67B1-92E9-E6F4D15799C3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35"/>
            <a:stretch>
              <a:fillRect/>
            </a:stretch>
          </p:blipFill>
          <p:spPr>
            <a:xfrm>
              <a:off x="10061237" y="6357003"/>
              <a:ext cx="232120" cy="137015"/>
            </a:xfrm>
            <a:prstGeom prst="rect">
              <a:avLst/>
            </a:prstGeom>
          </p:spPr>
        </p:pic>
        <p:pic>
          <p:nvPicPr>
            <p:cNvPr id="56" name="Image 94">
              <a:extLst>
                <a:ext uri="{FF2B5EF4-FFF2-40B4-BE49-F238E27FC236}">
                  <a16:creationId xmlns:a16="http://schemas.microsoft.com/office/drawing/2014/main" id="{DD93E4E1-F23C-8E51-B187-DB134028CC21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36"/>
            <a:stretch>
              <a:fillRect/>
            </a:stretch>
          </p:blipFill>
          <p:spPr>
            <a:xfrm>
              <a:off x="7627324" y="6061298"/>
              <a:ext cx="314329" cy="137015"/>
            </a:xfrm>
            <a:prstGeom prst="rect">
              <a:avLst/>
            </a:prstGeom>
          </p:spPr>
        </p:pic>
        <p:pic>
          <p:nvPicPr>
            <p:cNvPr id="57" name="Image 95">
              <a:extLst>
                <a:ext uri="{FF2B5EF4-FFF2-40B4-BE49-F238E27FC236}">
                  <a16:creationId xmlns:a16="http://schemas.microsoft.com/office/drawing/2014/main" id="{C15EF2AB-EE7C-0F40-7B62-2FAE8CFC4E56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36"/>
            <a:stretch>
              <a:fillRect/>
            </a:stretch>
          </p:blipFill>
          <p:spPr>
            <a:xfrm>
              <a:off x="7910317" y="6357002"/>
              <a:ext cx="314329" cy="137015"/>
            </a:xfrm>
            <a:prstGeom prst="rect">
              <a:avLst/>
            </a:prstGeom>
          </p:spPr>
        </p:pic>
      </p:grpSp>
      <p:cxnSp>
        <p:nvCxnSpPr>
          <p:cNvPr id="58" name="Connecteur droit avec flèche 44">
            <a:extLst>
              <a:ext uri="{FF2B5EF4-FFF2-40B4-BE49-F238E27FC236}">
                <a16:creationId xmlns:a16="http://schemas.microsoft.com/office/drawing/2014/main" id="{DF2BFA9F-5808-82C4-0B42-C23CD05807E7}"/>
              </a:ext>
            </a:extLst>
          </p:cNvPr>
          <p:cNvCxnSpPr>
            <a:cxnSpLocks/>
          </p:cNvCxnSpPr>
          <p:nvPr/>
        </p:nvCxnSpPr>
        <p:spPr>
          <a:xfrm flipH="1">
            <a:off x="2252150" y="2037553"/>
            <a:ext cx="2520033" cy="154051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AA63AFEA-BEE2-3EBB-08D2-8FEC4FCE30EA}"/>
              </a:ext>
            </a:extLst>
          </p:cNvPr>
          <p:cNvSpPr/>
          <p:nvPr/>
        </p:nvSpPr>
        <p:spPr>
          <a:xfrm>
            <a:off x="4700954" y="1897251"/>
            <a:ext cx="142458" cy="140302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6207367-B912-59F2-A8AC-3F770364EDD2}"/>
              </a:ext>
            </a:extLst>
          </p:cNvPr>
          <p:cNvSpPr/>
          <p:nvPr/>
        </p:nvSpPr>
        <p:spPr>
          <a:xfrm>
            <a:off x="4700954" y="2701672"/>
            <a:ext cx="142458" cy="140302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BEE0E02-3732-1F71-5B07-18A814F8137D}"/>
              </a:ext>
            </a:extLst>
          </p:cNvPr>
          <p:cNvSpPr/>
          <p:nvPr/>
        </p:nvSpPr>
        <p:spPr>
          <a:xfrm>
            <a:off x="8142477" y="2481081"/>
            <a:ext cx="142458" cy="140302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2" name="Connecteur droit avec flèche 65">
            <a:extLst>
              <a:ext uri="{FF2B5EF4-FFF2-40B4-BE49-F238E27FC236}">
                <a16:creationId xmlns:a16="http://schemas.microsoft.com/office/drawing/2014/main" id="{2D6134BB-8D0B-A594-D06B-11986771853B}"/>
              </a:ext>
            </a:extLst>
          </p:cNvPr>
          <p:cNvCxnSpPr>
            <a:cxnSpLocks/>
          </p:cNvCxnSpPr>
          <p:nvPr/>
        </p:nvCxnSpPr>
        <p:spPr>
          <a:xfrm>
            <a:off x="4781430" y="2849395"/>
            <a:ext cx="561643" cy="72400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8">
            <a:extLst>
              <a:ext uri="{FF2B5EF4-FFF2-40B4-BE49-F238E27FC236}">
                <a16:creationId xmlns:a16="http://schemas.microsoft.com/office/drawing/2014/main" id="{25C0260F-AAC7-51D8-72A0-44870B135286}"/>
              </a:ext>
            </a:extLst>
          </p:cNvPr>
          <p:cNvCxnSpPr>
            <a:cxnSpLocks/>
            <a:stCxn id="61" idx="2"/>
            <a:endCxn id="53" idx="0"/>
          </p:cNvCxnSpPr>
          <p:nvPr/>
        </p:nvCxnSpPr>
        <p:spPr>
          <a:xfrm>
            <a:off x="8213706" y="2621383"/>
            <a:ext cx="1400463" cy="98549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9754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550F9D-17DC-1354-ED79-4B2265FCB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DF690E1-0892-19BF-1AA4-968F9FBA8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EF558DC3-0387-1416-D788-38E9405F7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764BE2FB-D9AF-565D-DC00-2101F4F4C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0FA17A9F-64C3-2EFB-A773-916FFA53F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5B0D3D34-34EC-41ED-1196-244784B88727}"/>
              </a:ext>
            </a:extLst>
          </p:cNvPr>
          <p:cNvPicPr>
            <a:picLocks noChangeAspect="1"/>
          </p:cNvPicPr>
          <p:nvPr/>
        </p:nvPicPr>
        <p:blipFill>
          <a:blip r:embed="rId2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B9DE01-6836-209D-0BDD-9FF2B968867E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b="1" spc="30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FCC-ee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A1CBE5-38E3-5F7E-F494-75862E08F212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Roxána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06291A-5A1B-7211-81A2-F81601B4ADC7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500" spc="30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F8E236-4EE6-0158-A0ED-D85018D0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FR" smtClean="0"/>
              <a:t>33</a:t>
            </a:fld>
            <a:endParaRPr lang="en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D285DE-B826-AB56-3BA3-FE18F79C3776}"/>
              </a:ext>
            </a:extLst>
          </p:cNvPr>
          <p:cNvSpPr txBox="1"/>
          <p:nvPr/>
        </p:nvSpPr>
        <p:spPr>
          <a:xfrm>
            <a:off x="73156" y="449804"/>
            <a:ext cx="146931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50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BACKUP</a:t>
            </a:r>
          </a:p>
        </p:txBody>
      </p:sp>
      <p:cxnSp>
        <p:nvCxnSpPr>
          <p:cNvPr id="56" name="Connecteur droit avec flèche 119">
            <a:extLst>
              <a:ext uri="{FF2B5EF4-FFF2-40B4-BE49-F238E27FC236}">
                <a16:creationId xmlns:a16="http://schemas.microsoft.com/office/drawing/2014/main" id="{18D8E514-D55F-7C98-4378-22D490C5DB2B}"/>
              </a:ext>
            </a:extLst>
          </p:cNvPr>
          <p:cNvCxnSpPr>
            <a:cxnSpLocks/>
            <a:stCxn id="98" idx="2"/>
          </p:cNvCxnSpPr>
          <p:nvPr/>
        </p:nvCxnSpPr>
        <p:spPr>
          <a:xfrm flipH="1">
            <a:off x="2121856" y="2977722"/>
            <a:ext cx="2514183" cy="60964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7" name="Image 5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AFF13AFA-D2D4-F02E-AEE6-556ED62CB8BC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583657" y="772183"/>
            <a:ext cx="5024685" cy="2781248"/>
          </a:xfrm>
          <a:prstGeom prst="rect">
            <a:avLst/>
          </a:prstGeom>
        </p:spPr>
      </p:pic>
      <p:grpSp>
        <p:nvGrpSpPr>
          <p:cNvPr id="58" name="Groupe 97">
            <a:extLst>
              <a:ext uri="{FF2B5EF4-FFF2-40B4-BE49-F238E27FC236}">
                <a16:creationId xmlns:a16="http://schemas.microsoft.com/office/drawing/2014/main" id="{4E31CC01-112F-0551-6361-3F8520289EC8}"/>
              </a:ext>
            </a:extLst>
          </p:cNvPr>
          <p:cNvGrpSpPr/>
          <p:nvPr/>
        </p:nvGrpSpPr>
        <p:grpSpPr>
          <a:xfrm>
            <a:off x="3784776" y="3532660"/>
            <a:ext cx="2915603" cy="2611021"/>
            <a:chOff x="3300479" y="3926665"/>
            <a:chExt cx="2915603" cy="2611021"/>
          </a:xfrm>
        </p:grpSpPr>
        <p:pic>
          <p:nvPicPr>
            <p:cNvPr id="59" name="Image 15" descr="Une image contenant texte, ligne, diagramme, Tracé&#10;&#10;Description générée automatiquement">
              <a:extLst>
                <a:ext uri="{FF2B5EF4-FFF2-40B4-BE49-F238E27FC236}">
                  <a16:creationId xmlns:a16="http://schemas.microsoft.com/office/drawing/2014/main" id="{8B05CC50-7682-2B92-08AD-9BF132170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3300479" y="4145064"/>
              <a:ext cx="2743200" cy="2319963"/>
            </a:xfrm>
            <a:prstGeom prst="rect">
              <a:avLst/>
            </a:prstGeom>
          </p:spPr>
        </p:pic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0CEFC7AF-6324-4819-6157-916EA145DC39}"/>
                </a:ext>
              </a:extLst>
            </p:cNvPr>
            <p:cNvSpPr/>
            <p:nvPr/>
          </p:nvSpPr>
          <p:spPr>
            <a:xfrm rot="5400000">
              <a:off x="2257568" y="5048102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C6A9E7E-3F81-3FE8-E446-A4ADECAD4887}"/>
                </a:ext>
              </a:extLst>
            </p:cNvPr>
            <p:cNvSpPr/>
            <p:nvPr/>
          </p:nvSpPr>
          <p:spPr>
            <a:xfrm rot="5400000">
              <a:off x="2228315" y="5102808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B1B95FD-48D6-DD78-47B9-208586F8875C}"/>
                </a:ext>
              </a:extLst>
            </p:cNvPr>
            <p:cNvSpPr/>
            <p:nvPr/>
          </p:nvSpPr>
          <p:spPr>
            <a:xfrm>
              <a:off x="3544831" y="6210897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59DA130-A3BC-C318-090F-E06F5E37CF5B}"/>
                </a:ext>
              </a:extLst>
            </p:cNvPr>
            <p:cNvSpPr/>
            <p:nvPr/>
          </p:nvSpPr>
          <p:spPr>
            <a:xfrm>
              <a:off x="3659767" y="3994219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4" name="Image 54">
              <a:extLst>
                <a:ext uri="{FF2B5EF4-FFF2-40B4-BE49-F238E27FC236}">
                  <a16:creationId xmlns:a16="http://schemas.microsoft.com/office/drawing/2014/main" id="{802636CF-4DAE-BA8D-4C7B-A1285F7AED26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30"/>
            <a:stretch>
              <a:fillRect/>
            </a:stretch>
          </p:blipFill>
          <p:spPr>
            <a:xfrm>
              <a:off x="4587192" y="6221246"/>
              <a:ext cx="513725" cy="270952"/>
            </a:xfrm>
            <a:prstGeom prst="rect">
              <a:avLst/>
            </a:prstGeom>
          </p:spPr>
        </p:pic>
        <p:pic>
          <p:nvPicPr>
            <p:cNvPr id="65" name="Image 55">
              <a:extLst>
                <a:ext uri="{FF2B5EF4-FFF2-40B4-BE49-F238E27FC236}">
                  <a16:creationId xmlns:a16="http://schemas.microsoft.com/office/drawing/2014/main" id="{D13AC361-CB52-EAD1-840F-710703A8EA71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31"/>
            <a:stretch>
              <a:fillRect/>
            </a:stretch>
          </p:blipFill>
          <p:spPr>
            <a:xfrm rot="16200000">
              <a:off x="3148030" y="5141059"/>
              <a:ext cx="716883" cy="236439"/>
            </a:xfrm>
            <a:prstGeom prst="rect">
              <a:avLst/>
            </a:prstGeom>
          </p:spPr>
        </p:pic>
        <p:pic>
          <p:nvPicPr>
            <p:cNvPr id="66" name="Image 62">
              <a:extLst>
                <a:ext uri="{FF2B5EF4-FFF2-40B4-BE49-F238E27FC236}">
                  <a16:creationId xmlns:a16="http://schemas.microsoft.com/office/drawing/2014/main" id="{AADD2D0D-7B29-ABE0-C91C-1499476C2B3C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32"/>
            <a:stretch>
              <a:fillRect/>
            </a:stretch>
          </p:blipFill>
          <p:spPr>
            <a:xfrm>
              <a:off x="3544899" y="4069921"/>
              <a:ext cx="2509835" cy="266365"/>
            </a:xfrm>
            <a:prstGeom prst="rect">
              <a:avLst/>
            </a:prstGeom>
          </p:spPr>
        </p:pic>
        <p:pic>
          <p:nvPicPr>
            <p:cNvPr id="67" name="Image 57">
              <a:extLst>
                <a:ext uri="{FF2B5EF4-FFF2-40B4-BE49-F238E27FC236}">
                  <a16:creationId xmlns:a16="http://schemas.microsoft.com/office/drawing/2014/main" id="{7E7B9D69-EB4E-ED86-C913-5A2A07A4864B}"/>
                </a:ext>
              </a:extLst>
            </p:cNvPr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33"/>
            <a:stretch>
              <a:fillRect/>
            </a:stretch>
          </p:blipFill>
          <p:spPr>
            <a:xfrm>
              <a:off x="3401742" y="4403914"/>
              <a:ext cx="232120" cy="137015"/>
            </a:xfrm>
            <a:prstGeom prst="rect">
              <a:avLst/>
            </a:prstGeom>
          </p:spPr>
        </p:pic>
        <p:pic>
          <p:nvPicPr>
            <p:cNvPr id="68" name="Image 58">
              <a:extLst>
                <a:ext uri="{FF2B5EF4-FFF2-40B4-BE49-F238E27FC236}">
                  <a16:creationId xmlns:a16="http://schemas.microsoft.com/office/drawing/2014/main" id="{D8322DE6-69F5-3385-03E2-8BBDAE59C633}"/>
                </a:ext>
              </a:extLst>
            </p:cNvPr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33"/>
            <a:stretch>
              <a:fillRect/>
            </a:stretch>
          </p:blipFill>
          <p:spPr>
            <a:xfrm>
              <a:off x="5772182" y="6246777"/>
              <a:ext cx="232120" cy="137015"/>
            </a:xfrm>
            <a:prstGeom prst="rect">
              <a:avLst/>
            </a:prstGeom>
          </p:spPr>
        </p:pic>
        <p:pic>
          <p:nvPicPr>
            <p:cNvPr id="69" name="Image 59">
              <a:extLst>
                <a:ext uri="{FF2B5EF4-FFF2-40B4-BE49-F238E27FC236}">
                  <a16:creationId xmlns:a16="http://schemas.microsoft.com/office/drawing/2014/main" id="{BD720158-A513-2051-B844-AD7800341875}"/>
                </a:ext>
              </a:extLst>
            </p:cNvPr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34"/>
            <a:stretch>
              <a:fillRect/>
            </a:stretch>
          </p:blipFill>
          <p:spPr>
            <a:xfrm>
              <a:off x="3338269" y="5951072"/>
              <a:ext cx="314329" cy="137015"/>
            </a:xfrm>
            <a:prstGeom prst="rect">
              <a:avLst/>
            </a:prstGeom>
          </p:spPr>
        </p:pic>
        <p:pic>
          <p:nvPicPr>
            <p:cNvPr id="70" name="Image 60">
              <a:extLst>
                <a:ext uri="{FF2B5EF4-FFF2-40B4-BE49-F238E27FC236}">
                  <a16:creationId xmlns:a16="http://schemas.microsoft.com/office/drawing/2014/main" id="{9817A5D1-30CB-6FEC-35C9-E1AB7186356C}"/>
                </a:ext>
              </a:extLst>
            </p:cNvPr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>
            <a:blip r:embed="rId34"/>
            <a:stretch>
              <a:fillRect/>
            </a:stretch>
          </p:blipFill>
          <p:spPr>
            <a:xfrm>
              <a:off x="3621262" y="6246776"/>
              <a:ext cx="314329" cy="137015"/>
            </a:xfrm>
            <a:prstGeom prst="rect">
              <a:avLst/>
            </a:prstGeom>
          </p:spPr>
        </p:pic>
      </p:grpSp>
      <p:grpSp>
        <p:nvGrpSpPr>
          <p:cNvPr id="71" name="Groupe 99">
            <a:extLst>
              <a:ext uri="{FF2B5EF4-FFF2-40B4-BE49-F238E27FC236}">
                <a16:creationId xmlns:a16="http://schemas.microsoft.com/office/drawing/2014/main" id="{1AE11B5D-CBB1-1535-284B-F7D62B027DD9}"/>
              </a:ext>
            </a:extLst>
          </p:cNvPr>
          <p:cNvGrpSpPr/>
          <p:nvPr/>
        </p:nvGrpSpPr>
        <p:grpSpPr>
          <a:xfrm>
            <a:off x="719207" y="3598879"/>
            <a:ext cx="2901696" cy="2556315"/>
            <a:chOff x="437001" y="3982597"/>
            <a:chExt cx="2901696" cy="2556315"/>
          </a:xfrm>
        </p:grpSpPr>
        <p:pic>
          <p:nvPicPr>
            <p:cNvPr id="72" name="Image 19" descr="Une image contenant Tracé, ligne, texte, diagramme&#10;&#10;Description générée automatiquement">
              <a:extLst>
                <a:ext uri="{FF2B5EF4-FFF2-40B4-BE49-F238E27FC236}">
                  <a16:creationId xmlns:a16="http://schemas.microsoft.com/office/drawing/2014/main" id="{32C6DC80-1716-8C13-5C2B-B9381B643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437001" y="4133765"/>
              <a:ext cx="2743200" cy="2318657"/>
            </a:xfrm>
            <a:prstGeom prst="rect">
              <a:avLst/>
            </a:prstGeom>
          </p:spPr>
        </p:pic>
        <p:grpSp>
          <p:nvGrpSpPr>
            <p:cNvPr id="73" name="Groupe 98">
              <a:extLst>
                <a:ext uri="{FF2B5EF4-FFF2-40B4-BE49-F238E27FC236}">
                  <a16:creationId xmlns:a16="http://schemas.microsoft.com/office/drawing/2014/main" id="{C34F6045-34D0-D635-6F99-C3B9BA809D82}"/>
                </a:ext>
              </a:extLst>
            </p:cNvPr>
            <p:cNvGrpSpPr/>
            <p:nvPr/>
          </p:nvGrpSpPr>
          <p:grpSpPr>
            <a:xfrm>
              <a:off x="460884" y="3982597"/>
              <a:ext cx="2877813" cy="2556315"/>
              <a:chOff x="460884" y="3982597"/>
              <a:chExt cx="2877813" cy="2556315"/>
            </a:xfrm>
          </p:grpSpPr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A69E04C8-8630-4F1B-4043-0CE97CCF86C1}"/>
                  </a:ext>
                </a:extLst>
              </p:cNvPr>
              <p:cNvSpPr/>
              <p:nvPr/>
            </p:nvSpPr>
            <p:spPr>
              <a:xfrm>
                <a:off x="667446" y="6212123"/>
                <a:ext cx="2556315" cy="3134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4CCD12CF-38DA-8E8C-D383-57C72F237CC7}"/>
                  </a:ext>
                </a:extLst>
              </p:cNvPr>
              <p:cNvSpPr/>
              <p:nvPr/>
            </p:nvSpPr>
            <p:spPr>
              <a:xfrm rot="5400000">
                <a:off x="-649070" y="5104034"/>
                <a:ext cx="2556315" cy="3134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76" name="Image 37">
                <a:extLst>
                  <a:ext uri="{FF2B5EF4-FFF2-40B4-BE49-F238E27FC236}">
                    <a16:creationId xmlns:a16="http://schemas.microsoft.com/office/drawing/2014/main" id="{C04A71E4-323F-C8CE-38EE-0D5C66EDCC52}"/>
                  </a:ext>
                </a:extLst>
              </p:cNvPr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30"/>
              <a:stretch>
                <a:fillRect/>
              </a:stretch>
            </p:blipFill>
            <p:spPr>
              <a:xfrm>
                <a:off x="1709807" y="6222472"/>
                <a:ext cx="513725" cy="270952"/>
              </a:xfrm>
              <a:prstGeom prst="rect">
                <a:avLst/>
              </a:prstGeom>
            </p:spPr>
          </p:pic>
          <p:pic>
            <p:nvPicPr>
              <p:cNvPr id="77" name="Image 39">
                <a:extLst>
                  <a:ext uri="{FF2B5EF4-FFF2-40B4-BE49-F238E27FC236}">
                    <a16:creationId xmlns:a16="http://schemas.microsoft.com/office/drawing/2014/main" id="{B3BA3F24-0B49-E6FB-D901-59299F2030DD}"/>
                  </a:ext>
                </a:extLst>
              </p:cNvPr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31"/>
              <a:stretch>
                <a:fillRect/>
              </a:stretch>
            </p:blipFill>
            <p:spPr>
              <a:xfrm rot="16200000">
                <a:off x="270645" y="5142285"/>
                <a:ext cx="716883" cy="236439"/>
              </a:xfrm>
              <a:prstGeom prst="rect">
                <a:avLst/>
              </a:prstGeom>
            </p:spPr>
          </p:pic>
          <p:pic>
            <p:nvPicPr>
              <p:cNvPr id="78" name="Image 45">
                <a:extLst>
                  <a:ext uri="{FF2B5EF4-FFF2-40B4-BE49-F238E27FC236}">
                    <a16:creationId xmlns:a16="http://schemas.microsoft.com/office/drawing/2014/main" id="{FB1E0C47-1B2B-818B-C80A-4284A9C11F50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33"/>
              <a:stretch>
                <a:fillRect/>
              </a:stretch>
            </p:blipFill>
            <p:spPr>
              <a:xfrm>
                <a:off x="524357" y="4405140"/>
                <a:ext cx="232120" cy="137015"/>
              </a:xfrm>
              <a:prstGeom prst="rect">
                <a:avLst/>
              </a:prstGeom>
            </p:spPr>
          </p:pic>
          <p:pic>
            <p:nvPicPr>
              <p:cNvPr id="79" name="Image 46">
                <a:extLst>
                  <a:ext uri="{FF2B5EF4-FFF2-40B4-BE49-F238E27FC236}">
                    <a16:creationId xmlns:a16="http://schemas.microsoft.com/office/drawing/2014/main" id="{010E4767-5D1E-0503-3650-8F75D555D512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33"/>
              <a:stretch>
                <a:fillRect/>
              </a:stretch>
            </p:blipFill>
            <p:spPr>
              <a:xfrm>
                <a:off x="2894797" y="6248003"/>
                <a:ext cx="232120" cy="137015"/>
              </a:xfrm>
              <a:prstGeom prst="rect">
                <a:avLst/>
              </a:prstGeom>
            </p:spPr>
          </p:pic>
          <p:pic>
            <p:nvPicPr>
              <p:cNvPr id="80" name="Image 49">
                <a:extLst>
                  <a:ext uri="{FF2B5EF4-FFF2-40B4-BE49-F238E27FC236}">
                    <a16:creationId xmlns:a16="http://schemas.microsoft.com/office/drawing/2014/main" id="{FCB59DE9-E565-EB30-6A6E-C0B2DC64A576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34"/>
              <a:stretch>
                <a:fillRect/>
              </a:stretch>
            </p:blipFill>
            <p:spPr>
              <a:xfrm>
                <a:off x="460884" y="5952298"/>
                <a:ext cx="314329" cy="137015"/>
              </a:xfrm>
              <a:prstGeom prst="rect">
                <a:avLst/>
              </a:prstGeom>
            </p:spPr>
          </p:pic>
          <p:pic>
            <p:nvPicPr>
              <p:cNvPr id="81" name="Image 50">
                <a:extLst>
                  <a:ext uri="{FF2B5EF4-FFF2-40B4-BE49-F238E27FC236}">
                    <a16:creationId xmlns:a16="http://schemas.microsoft.com/office/drawing/2014/main" id="{291703D5-06E2-02CE-18D0-EFCC9ACDE123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3"/>
                </p:custDataLst>
              </p:nvPr>
            </p:nvPicPr>
            <p:blipFill>
              <a:blip r:embed="rId34"/>
              <a:stretch>
                <a:fillRect/>
              </a:stretch>
            </p:blipFill>
            <p:spPr>
              <a:xfrm>
                <a:off x="743877" y="6248002"/>
                <a:ext cx="314329" cy="137015"/>
              </a:xfrm>
              <a:prstGeom prst="rect">
                <a:avLst/>
              </a:prstGeom>
            </p:spPr>
          </p:pic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11A536F2-E24A-04E3-C6D6-54905D1DE332}"/>
                  </a:ext>
                </a:extLst>
              </p:cNvPr>
              <p:cNvSpPr/>
              <p:nvPr/>
            </p:nvSpPr>
            <p:spPr>
              <a:xfrm>
                <a:off x="760997" y="3996759"/>
                <a:ext cx="2556315" cy="3134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E3A37A2E-2294-C28D-E9A4-E7568EE3AC3F}"/>
                  </a:ext>
                </a:extLst>
              </p:cNvPr>
              <p:cNvSpPr/>
              <p:nvPr/>
            </p:nvSpPr>
            <p:spPr>
              <a:xfrm>
                <a:off x="782382" y="3995445"/>
                <a:ext cx="2556315" cy="3134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84" name="Image 41">
                <a:extLst>
                  <a:ext uri="{FF2B5EF4-FFF2-40B4-BE49-F238E27FC236}">
                    <a16:creationId xmlns:a16="http://schemas.microsoft.com/office/drawing/2014/main" id="{B1A5F8FE-37DB-9967-6431-DE4B64A5446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4"/>
                </p:custDataLst>
              </p:nvPr>
            </p:nvPicPr>
            <p:blipFill>
              <a:blip r:embed="rId36"/>
              <a:stretch>
                <a:fillRect/>
              </a:stretch>
            </p:blipFill>
            <p:spPr>
              <a:xfrm>
                <a:off x="932665" y="4069922"/>
                <a:ext cx="2025876" cy="266365"/>
              </a:xfrm>
              <a:prstGeom prst="rect">
                <a:avLst/>
              </a:prstGeom>
            </p:spPr>
          </p:pic>
        </p:grpSp>
      </p:grpSp>
      <p:grpSp>
        <p:nvGrpSpPr>
          <p:cNvPr id="85" name="Groupe 108">
            <a:extLst>
              <a:ext uri="{FF2B5EF4-FFF2-40B4-BE49-F238E27FC236}">
                <a16:creationId xmlns:a16="http://schemas.microsoft.com/office/drawing/2014/main" id="{D6E7AC4B-0E61-0A11-39F0-151AD6A38F8A}"/>
              </a:ext>
            </a:extLst>
          </p:cNvPr>
          <p:cNvGrpSpPr/>
          <p:nvPr/>
        </p:nvGrpSpPr>
        <p:grpSpPr>
          <a:xfrm>
            <a:off x="7996490" y="3483958"/>
            <a:ext cx="2912103" cy="2611021"/>
            <a:chOff x="7593034" y="4036891"/>
            <a:chExt cx="2912103" cy="2611021"/>
          </a:xfrm>
        </p:grpSpPr>
        <p:pic>
          <p:nvPicPr>
            <p:cNvPr id="86" name="Image 17" descr="Une image contenant Tracé, ligne, capture d’écran, texte&#10;&#10;Description générée automatiquement">
              <a:extLst>
                <a:ext uri="{FF2B5EF4-FFF2-40B4-BE49-F238E27FC236}">
                  <a16:creationId xmlns:a16="http://schemas.microsoft.com/office/drawing/2014/main" id="{EC0234DB-C139-8C9E-6711-A7AEC005AA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/>
            <a:stretch>
              <a:fillRect/>
            </a:stretch>
          </p:blipFill>
          <p:spPr>
            <a:xfrm>
              <a:off x="7593034" y="4258877"/>
              <a:ext cx="2743200" cy="2318657"/>
            </a:xfrm>
            <a:prstGeom prst="rect">
              <a:avLst/>
            </a:prstGeom>
          </p:spPr>
        </p:pic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F2A12BC1-AB2C-9E14-DC29-20B3AD18DEFE}"/>
                </a:ext>
              </a:extLst>
            </p:cNvPr>
            <p:cNvSpPr/>
            <p:nvPr/>
          </p:nvSpPr>
          <p:spPr>
            <a:xfrm rot="5400000">
              <a:off x="6546623" y="5158328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DD6D0889-24DD-1D9A-5BE4-5196FA87D76F}"/>
                </a:ext>
              </a:extLst>
            </p:cNvPr>
            <p:cNvSpPr/>
            <p:nvPr/>
          </p:nvSpPr>
          <p:spPr>
            <a:xfrm rot="5400000">
              <a:off x="6517370" y="5213034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FAE3F85-7E80-252D-1CF1-582D8EB0BB1D}"/>
                </a:ext>
              </a:extLst>
            </p:cNvPr>
            <p:cNvSpPr/>
            <p:nvPr/>
          </p:nvSpPr>
          <p:spPr>
            <a:xfrm>
              <a:off x="7833886" y="6321123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7054E73-C3DF-AE0B-99B4-3140B53F3EC8}"/>
                </a:ext>
              </a:extLst>
            </p:cNvPr>
            <p:cNvSpPr/>
            <p:nvPr/>
          </p:nvSpPr>
          <p:spPr>
            <a:xfrm>
              <a:off x="7948822" y="4104445"/>
              <a:ext cx="2556315" cy="313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91" name="Image 89">
              <a:extLst>
                <a:ext uri="{FF2B5EF4-FFF2-40B4-BE49-F238E27FC236}">
                  <a16:creationId xmlns:a16="http://schemas.microsoft.com/office/drawing/2014/main" id="{C506CE47-7183-FEC4-DCB2-DC875226FC17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0"/>
            <a:stretch>
              <a:fillRect/>
            </a:stretch>
          </p:blipFill>
          <p:spPr>
            <a:xfrm>
              <a:off x="8876247" y="6331472"/>
              <a:ext cx="513725" cy="270952"/>
            </a:xfrm>
            <a:prstGeom prst="rect">
              <a:avLst/>
            </a:prstGeom>
          </p:spPr>
        </p:pic>
        <p:pic>
          <p:nvPicPr>
            <p:cNvPr id="92" name="Image 90">
              <a:extLst>
                <a:ext uri="{FF2B5EF4-FFF2-40B4-BE49-F238E27FC236}">
                  <a16:creationId xmlns:a16="http://schemas.microsoft.com/office/drawing/2014/main" id="{5A700450-9BFE-C728-7370-C2C4B2B77E72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1"/>
            <a:stretch>
              <a:fillRect/>
            </a:stretch>
          </p:blipFill>
          <p:spPr>
            <a:xfrm rot="16200000">
              <a:off x="7437085" y="5251285"/>
              <a:ext cx="716883" cy="236439"/>
            </a:xfrm>
            <a:prstGeom prst="rect">
              <a:avLst/>
            </a:prstGeom>
          </p:spPr>
        </p:pic>
        <p:pic>
          <p:nvPicPr>
            <p:cNvPr id="93" name="Image 106">
              <a:extLst>
                <a:ext uri="{FF2B5EF4-FFF2-40B4-BE49-F238E27FC236}">
                  <a16:creationId xmlns:a16="http://schemas.microsoft.com/office/drawing/2014/main" id="{8375FE53-49A0-1B5B-87F8-8203FBF18547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38"/>
            <a:stretch>
              <a:fillRect/>
            </a:stretch>
          </p:blipFill>
          <p:spPr>
            <a:xfrm>
              <a:off x="8067481" y="4169109"/>
              <a:ext cx="2025876" cy="266365"/>
            </a:xfrm>
            <a:prstGeom prst="rect">
              <a:avLst/>
            </a:prstGeom>
          </p:spPr>
        </p:pic>
        <p:pic>
          <p:nvPicPr>
            <p:cNvPr id="94" name="Image 92">
              <a:extLst>
                <a:ext uri="{FF2B5EF4-FFF2-40B4-BE49-F238E27FC236}">
                  <a16:creationId xmlns:a16="http://schemas.microsoft.com/office/drawing/2014/main" id="{DBB500E5-B054-77FA-CAAB-9D8985A288A4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33"/>
            <a:stretch>
              <a:fillRect/>
            </a:stretch>
          </p:blipFill>
          <p:spPr>
            <a:xfrm>
              <a:off x="7690797" y="4514140"/>
              <a:ext cx="232120" cy="137015"/>
            </a:xfrm>
            <a:prstGeom prst="rect">
              <a:avLst/>
            </a:prstGeom>
          </p:spPr>
        </p:pic>
        <p:pic>
          <p:nvPicPr>
            <p:cNvPr id="95" name="Image 93">
              <a:extLst>
                <a:ext uri="{FF2B5EF4-FFF2-40B4-BE49-F238E27FC236}">
                  <a16:creationId xmlns:a16="http://schemas.microsoft.com/office/drawing/2014/main" id="{DF8D6880-B94C-D8A6-6DC9-A005629B56D8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33"/>
            <a:stretch>
              <a:fillRect/>
            </a:stretch>
          </p:blipFill>
          <p:spPr>
            <a:xfrm>
              <a:off x="10061237" y="6357003"/>
              <a:ext cx="232120" cy="137015"/>
            </a:xfrm>
            <a:prstGeom prst="rect">
              <a:avLst/>
            </a:prstGeom>
          </p:spPr>
        </p:pic>
        <p:pic>
          <p:nvPicPr>
            <p:cNvPr id="96" name="Image 94">
              <a:extLst>
                <a:ext uri="{FF2B5EF4-FFF2-40B4-BE49-F238E27FC236}">
                  <a16:creationId xmlns:a16="http://schemas.microsoft.com/office/drawing/2014/main" id="{1E886CF2-F5E8-4EE4-099C-D043F4806EE3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34"/>
            <a:stretch>
              <a:fillRect/>
            </a:stretch>
          </p:blipFill>
          <p:spPr>
            <a:xfrm>
              <a:off x="7627324" y="6061298"/>
              <a:ext cx="314329" cy="137015"/>
            </a:xfrm>
            <a:prstGeom prst="rect">
              <a:avLst/>
            </a:prstGeom>
          </p:spPr>
        </p:pic>
        <p:pic>
          <p:nvPicPr>
            <p:cNvPr id="97" name="Image 95">
              <a:extLst>
                <a:ext uri="{FF2B5EF4-FFF2-40B4-BE49-F238E27FC236}">
                  <a16:creationId xmlns:a16="http://schemas.microsoft.com/office/drawing/2014/main" id="{A6C68328-A9DB-752F-5A1D-B5B24BF4A179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34"/>
            <a:stretch>
              <a:fillRect/>
            </a:stretch>
          </p:blipFill>
          <p:spPr>
            <a:xfrm>
              <a:off x="7910317" y="6357002"/>
              <a:ext cx="314329" cy="137015"/>
            </a:xfrm>
            <a:prstGeom prst="rect">
              <a:avLst/>
            </a:prstGeom>
          </p:spPr>
        </p:pic>
      </p:grpSp>
      <p:sp>
        <p:nvSpPr>
          <p:cNvPr id="98" name="Rectangle 97">
            <a:extLst>
              <a:ext uri="{FF2B5EF4-FFF2-40B4-BE49-F238E27FC236}">
                <a16:creationId xmlns:a16="http://schemas.microsoft.com/office/drawing/2014/main" id="{9422DE40-DFA5-97D2-A8E1-6C8A9396D0CD}"/>
              </a:ext>
            </a:extLst>
          </p:cNvPr>
          <p:cNvSpPr/>
          <p:nvPr/>
        </p:nvSpPr>
        <p:spPr>
          <a:xfrm>
            <a:off x="4564810" y="2837420"/>
            <a:ext cx="142458" cy="140302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E2D81995-5267-BC81-797B-F5C7999DCDD9}"/>
              </a:ext>
            </a:extLst>
          </p:cNvPr>
          <p:cNvSpPr/>
          <p:nvPr/>
        </p:nvSpPr>
        <p:spPr>
          <a:xfrm>
            <a:off x="7996490" y="2831401"/>
            <a:ext cx="142458" cy="140302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0" name="Connecteur droit avec flèche 116">
            <a:extLst>
              <a:ext uri="{FF2B5EF4-FFF2-40B4-BE49-F238E27FC236}">
                <a16:creationId xmlns:a16="http://schemas.microsoft.com/office/drawing/2014/main" id="{E9DCD8E0-EE25-B726-C840-282D728CEB3F}"/>
              </a:ext>
            </a:extLst>
          </p:cNvPr>
          <p:cNvCxnSpPr>
            <a:cxnSpLocks/>
            <a:stCxn id="98" idx="2"/>
          </p:cNvCxnSpPr>
          <p:nvPr/>
        </p:nvCxnSpPr>
        <p:spPr>
          <a:xfrm>
            <a:off x="4636039" y="2977722"/>
            <a:ext cx="576740" cy="60497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avec flèche 122">
            <a:extLst>
              <a:ext uri="{FF2B5EF4-FFF2-40B4-BE49-F238E27FC236}">
                <a16:creationId xmlns:a16="http://schemas.microsoft.com/office/drawing/2014/main" id="{F9D299C8-F5DD-6C49-AF4C-7FDDEC5FD01B}"/>
              </a:ext>
            </a:extLst>
          </p:cNvPr>
          <p:cNvCxnSpPr>
            <a:cxnSpLocks/>
            <a:stCxn id="99" idx="2"/>
            <a:endCxn id="93" idx="0"/>
          </p:cNvCxnSpPr>
          <p:nvPr/>
        </p:nvCxnSpPr>
        <p:spPr>
          <a:xfrm>
            <a:off x="8067719" y="2971703"/>
            <a:ext cx="1416156" cy="64447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048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7DA32-2BB0-02A0-0C15-C3893E1C4F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59C8D6F9-5ED3-FA5D-D3BE-85DB640EF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F0854575-B125-60E4-5A04-6C9D4DC71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B841A4D5-3D5B-984D-45E9-D0E190CD6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EB23D7BA-A26A-10F1-8828-ECED9E7D4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F9B1130F-241B-7DD2-331C-23E2AB39E21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D9F015-589C-20F5-3854-6BEB5EFDBF53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C5322C-FAFE-AF25-E0B9-3F5A17965A23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E9417C-B09A-F04C-34EF-2D74E46C79C1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95B2759-803B-7835-033D-A5E94839B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4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1BB933-C13F-8250-937C-88F17A01547E}"/>
              </a:ext>
            </a:extLst>
          </p:cNvPr>
          <p:cNvSpPr txBox="1"/>
          <p:nvPr/>
        </p:nvSpPr>
        <p:spPr>
          <a:xfrm>
            <a:off x="73156" y="449804"/>
            <a:ext cx="19870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Introduction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CC25C6-BE7E-D5DD-A578-32F09444B60C}"/>
              </a:ext>
            </a:extLst>
          </p:cNvPr>
          <p:cNvSpPr txBox="1"/>
          <p:nvPr/>
        </p:nvSpPr>
        <p:spPr>
          <a:xfrm>
            <a:off x="128974" y="926858"/>
            <a:ext cx="791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Xsuite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is using element by element tracking, </a:t>
            </a:r>
            <a:r>
              <a:rPr lang="en-GB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nonlinear forces 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included </a:t>
            </a:r>
            <a:endParaRPr lang="en-GB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57C7841-EDAD-6097-BB1A-9C48258A4D90}"/>
              </a:ext>
            </a:extLst>
          </p:cNvPr>
          <p:cNvGrpSpPr/>
          <p:nvPr/>
        </p:nvGrpSpPr>
        <p:grpSpPr>
          <a:xfrm>
            <a:off x="2372057" y="1990488"/>
            <a:ext cx="7462126" cy="4362250"/>
            <a:chOff x="1417685" y="2535527"/>
            <a:chExt cx="7528038" cy="321012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3AAB9A9-AE96-B1A4-2BE1-B733335A38D1}"/>
                </a:ext>
              </a:extLst>
            </p:cNvPr>
            <p:cNvGrpSpPr/>
            <p:nvPr/>
          </p:nvGrpSpPr>
          <p:grpSpPr>
            <a:xfrm>
              <a:off x="1754664" y="2826880"/>
              <a:ext cx="7053470" cy="2493168"/>
              <a:chOff x="312857" y="3644835"/>
              <a:chExt cx="7091750" cy="2239924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2F95BBFB-B7F8-45F7-4F98-B0633DBA1E86}"/>
                  </a:ext>
                </a:extLst>
              </p:cNvPr>
              <p:cNvSpPr/>
              <p:nvPr/>
            </p:nvSpPr>
            <p:spPr>
              <a:xfrm>
                <a:off x="312857" y="3644835"/>
                <a:ext cx="7091750" cy="2236059"/>
              </a:xfrm>
              <a:prstGeom prst="ellipse">
                <a:avLst/>
              </a:prstGeom>
              <a:noFill/>
              <a:ln w="762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3AE28CDB-B0B8-249A-2E9C-233CABF505A7}"/>
                  </a:ext>
                </a:extLst>
              </p:cNvPr>
              <p:cNvSpPr/>
              <p:nvPr/>
            </p:nvSpPr>
            <p:spPr>
              <a:xfrm>
                <a:off x="312857" y="3648700"/>
                <a:ext cx="7091750" cy="2236059"/>
              </a:xfrm>
              <a:prstGeom prst="ellipse">
                <a:avLst/>
              </a:prstGeom>
              <a:noFill/>
              <a:ln w="76200"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92187C9E-C5C0-4794-AC2B-EA6724CF96B1}"/>
                  </a:ext>
                </a:extLst>
              </p:cNvPr>
              <p:cNvSpPr/>
              <p:nvPr/>
            </p:nvSpPr>
            <p:spPr>
              <a:xfrm>
                <a:off x="312857" y="3648700"/>
                <a:ext cx="7091750" cy="2236059"/>
              </a:xfrm>
              <a:prstGeom prst="ellipse">
                <a:avLst/>
              </a:prstGeom>
              <a:noFill/>
              <a:ln w="76200">
                <a:solidFill>
                  <a:schemeClr val="accent6">
                    <a:lumMod val="75000"/>
                  </a:schemeClr>
                </a:solidFill>
                <a:prstDash val="dash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2112CB9-B527-31CE-EE65-2E7AC2E6D5F0}"/>
                </a:ext>
              </a:extLst>
            </p:cNvPr>
            <p:cNvGrpSpPr/>
            <p:nvPr/>
          </p:nvGrpSpPr>
          <p:grpSpPr>
            <a:xfrm>
              <a:off x="1417685" y="2535527"/>
              <a:ext cx="7528038" cy="3210120"/>
              <a:chOff x="1667332" y="2536500"/>
              <a:chExt cx="7528038" cy="3210120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71F3037-D217-437F-8FFA-55DCC5CAF4B7}"/>
                  </a:ext>
                </a:extLst>
              </p:cNvPr>
              <p:cNvSpPr/>
              <p:nvPr/>
            </p:nvSpPr>
            <p:spPr>
              <a:xfrm>
                <a:off x="1667332" y="2536500"/>
                <a:ext cx="3957637" cy="3210120"/>
              </a:xfrm>
              <a:prstGeom prst="rect">
                <a:avLst/>
              </a:prstGeom>
              <a:solidFill>
                <a:schemeClr val="bg1">
                  <a:alpha val="8956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31DB993-4F6C-67FD-9558-0C59C010E7C1}"/>
                  </a:ext>
                </a:extLst>
              </p:cNvPr>
              <p:cNvSpPr/>
              <p:nvPr/>
            </p:nvSpPr>
            <p:spPr>
              <a:xfrm>
                <a:off x="5624969" y="4090131"/>
                <a:ext cx="3570401" cy="1543246"/>
              </a:xfrm>
              <a:prstGeom prst="rect">
                <a:avLst/>
              </a:prstGeom>
              <a:solidFill>
                <a:schemeClr val="bg1">
                  <a:alpha val="90305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970A228-9AB7-2837-4631-843AFB558AB2}"/>
              </a:ext>
            </a:extLst>
          </p:cNvPr>
          <p:cNvSpPr txBox="1"/>
          <p:nvPr/>
        </p:nvSpPr>
        <p:spPr>
          <a:xfrm>
            <a:off x="2914917" y="2305577"/>
            <a:ext cx="26953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Transverse </a:t>
            </a:r>
            <a:r>
              <a:rPr lang="en-GB" sz="1500" noProof="0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wakefields</a:t>
            </a:r>
            <a:endParaRPr lang="en-GB" sz="1500" noProof="0" dirty="0">
              <a:solidFill>
                <a:schemeClr val="accent6"/>
              </a:solidFill>
              <a:latin typeface="Avenir Next" panose="020B0503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399286B-5BF4-49B9-93E2-C665460A69F8}"/>
              </a:ext>
            </a:extLst>
          </p:cNvPr>
          <p:cNvSpPr txBox="1"/>
          <p:nvPr/>
        </p:nvSpPr>
        <p:spPr>
          <a:xfrm>
            <a:off x="4490528" y="3753632"/>
            <a:ext cx="392384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Simulation of a 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quarter ring </a:t>
            </a:r>
          </a:p>
          <a:p>
            <a:pPr lvl="1"/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exploiting the 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four-fold symmetry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596F52-58AC-35EA-9D30-D3A196171903}"/>
              </a:ext>
            </a:extLst>
          </p:cNvPr>
          <p:cNvSpPr txBox="1"/>
          <p:nvPr/>
        </p:nvSpPr>
        <p:spPr>
          <a:xfrm>
            <a:off x="440194" y="1665032"/>
            <a:ext cx="46963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Linear transfer map </a:t>
            </a:r>
          </a:p>
          <a:p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(</a:t>
            </a:r>
            <a:r>
              <a:rPr lang="en-GB" sz="15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avoid complicated effects from the non-linear lattice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)</a:t>
            </a:r>
          </a:p>
        </p:txBody>
      </p:sp>
      <p:grpSp>
        <p:nvGrpSpPr>
          <p:cNvPr id="15365" name="Group 15364">
            <a:extLst>
              <a:ext uri="{FF2B5EF4-FFF2-40B4-BE49-F238E27FC236}">
                <a16:creationId xmlns:a16="http://schemas.microsoft.com/office/drawing/2014/main" id="{FB2D3144-5534-9808-E17B-3A16BDDC9629}"/>
              </a:ext>
            </a:extLst>
          </p:cNvPr>
          <p:cNvGrpSpPr/>
          <p:nvPr/>
        </p:nvGrpSpPr>
        <p:grpSpPr>
          <a:xfrm>
            <a:off x="4433225" y="2968059"/>
            <a:ext cx="1182119" cy="1071732"/>
            <a:chOff x="8463399" y="2919680"/>
            <a:chExt cx="847324" cy="759097"/>
          </a:xfrm>
        </p:grpSpPr>
        <p:grpSp>
          <p:nvGrpSpPr>
            <p:cNvPr id="15364" name="Group 15363">
              <a:extLst>
                <a:ext uri="{FF2B5EF4-FFF2-40B4-BE49-F238E27FC236}">
                  <a16:creationId xmlns:a16="http://schemas.microsoft.com/office/drawing/2014/main" id="{604846B9-BB48-894B-43D4-D1AA655DEF43}"/>
                </a:ext>
              </a:extLst>
            </p:cNvPr>
            <p:cNvGrpSpPr/>
            <p:nvPr/>
          </p:nvGrpSpPr>
          <p:grpSpPr>
            <a:xfrm>
              <a:off x="8463399" y="2919680"/>
              <a:ext cx="806250" cy="745958"/>
              <a:chOff x="8463399" y="2919680"/>
              <a:chExt cx="806250" cy="745958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E66EAFED-FAD5-AF19-9462-200BFA5EA81E}"/>
                  </a:ext>
                </a:extLst>
              </p:cNvPr>
              <p:cNvGrpSpPr/>
              <p:nvPr/>
            </p:nvGrpSpPr>
            <p:grpSpPr>
              <a:xfrm>
                <a:off x="8573980" y="2957729"/>
                <a:ext cx="592477" cy="671561"/>
                <a:chOff x="8593631" y="3747855"/>
                <a:chExt cx="592477" cy="671561"/>
              </a:xfrm>
              <a:solidFill>
                <a:srgbClr val="00B050"/>
              </a:solidFill>
              <a:scene3d>
                <a:camera prst="orthographicFront">
                  <a:rot lat="1800000" lon="19200000" rev="0"/>
                </a:camera>
                <a:lightRig rig="threePt" dir="t"/>
              </a:scene3d>
            </p:grpSpPr>
            <p:sp>
              <p:nvSpPr>
                <p:cNvPr id="45" name="Trapezium 44">
                  <a:extLst>
                    <a:ext uri="{FF2B5EF4-FFF2-40B4-BE49-F238E27FC236}">
                      <a16:creationId xmlns:a16="http://schemas.microsoft.com/office/drawing/2014/main" id="{6C326BB3-8A67-7F9A-A89D-F6CE577D00BF}"/>
                    </a:ext>
                  </a:extLst>
                </p:cNvPr>
                <p:cNvSpPr/>
                <p:nvPr/>
              </p:nvSpPr>
              <p:spPr>
                <a:xfrm>
                  <a:off x="8801621" y="418855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7557" y="165941"/>
                        <a:pt x="31335" y="94806"/>
                        <a:pt x="56079" y="0"/>
                      </a:cubicBezTo>
                      <a:cubicBezTo>
                        <a:pt x="79976" y="-1735"/>
                        <a:pt x="109199" y="1397"/>
                        <a:pt x="117064" y="0"/>
                      </a:cubicBezTo>
                      <a:cubicBezTo>
                        <a:pt x="120231" y="57625"/>
                        <a:pt x="139053" y="153046"/>
                        <a:pt x="173143" y="230857"/>
                      </a:cubicBezTo>
                      <a:cubicBezTo>
                        <a:pt x="109839" y="237045"/>
                        <a:pt x="80304" y="220964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24175" y="117623"/>
                        <a:pt x="45773" y="95132"/>
                        <a:pt x="56079" y="0"/>
                      </a:cubicBezTo>
                      <a:cubicBezTo>
                        <a:pt x="74285" y="1251"/>
                        <a:pt x="106560" y="-4978"/>
                        <a:pt x="117064" y="0"/>
                      </a:cubicBezTo>
                      <a:cubicBezTo>
                        <a:pt x="131005" y="68539"/>
                        <a:pt x="157396" y="153873"/>
                        <a:pt x="173143" y="230857"/>
                      </a:cubicBezTo>
                      <a:cubicBezTo>
                        <a:pt x="126055" y="215310"/>
                        <a:pt x="21940" y="232551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48" name="Trapezium 47">
                  <a:extLst>
                    <a:ext uri="{FF2B5EF4-FFF2-40B4-BE49-F238E27FC236}">
                      <a16:creationId xmlns:a16="http://schemas.microsoft.com/office/drawing/2014/main" id="{56CD84BD-53BA-CA68-FE71-AE640C39D043}"/>
                    </a:ext>
                  </a:extLst>
                </p:cNvPr>
                <p:cNvSpPr/>
                <p:nvPr/>
              </p:nvSpPr>
              <p:spPr>
                <a:xfrm rot="2649875">
                  <a:off x="8631862" y="4126691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6066" y="171052"/>
                        <a:pt x="52302" y="100306"/>
                        <a:pt x="56079" y="0"/>
                      </a:cubicBezTo>
                      <a:cubicBezTo>
                        <a:pt x="82626" y="2408"/>
                        <a:pt x="95844" y="4770"/>
                        <a:pt x="117064" y="0"/>
                      </a:cubicBezTo>
                      <a:cubicBezTo>
                        <a:pt x="145447" y="29348"/>
                        <a:pt x="157172" y="125326"/>
                        <a:pt x="173143" y="230857"/>
                      </a:cubicBezTo>
                      <a:cubicBezTo>
                        <a:pt x="111960" y="220453"/>
                        <a:pt x="58598" y="2438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8086" y="178425"/>
                        <a:pt x="40477" y="57269"/>
                        <a:pt x="56079" y="0"/>
                      </a:cubicBezTo>
                      <a:cubicBezTo>
                        <a:pt x="65018" y="-4028"/>
                        <a:pt x="109075" y="-396"/>
                        <a:pt x="117064" y="0"/>
                      </a:cubicBezTo>
                      <a:cubicBezTo>
                        <a:pt x="142470" y="69654"/>
                        <a:pt x="134996" y="137719"/>
                        <a:pt x="173143" y="230857"/>
                      </a:cubicBezTo>
                      <a:cubicBezTo>
                        <a:pt x="117777" y="236042"/>
                        <a:pt x="56051" y="21813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981765707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49" name="Trapezium 48">
                  <a:extLst>
                    <a:ext uri="{FF2B5EF4-FFF2-40B4-BE49-F238E27FC236}">
                      <a16:creationId xmlns:a16="http://schemas.microsoft.com/office/drawing/2014/main" id="{CAA6AF9A-75F5-168C-E196-7070F0D6A4FF}"/>
                    </a:ext>
                  </a:extLst>
                </p:cNvPr>
                <p:cNvSpPr/>
                <p:nvPr/>
              </p:nvSpPr>
              <p:spPr>
                <a:xfrm rot="10800000">
                  <a:off x="8800060" y="3747855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900" y="141269"/>
                        <a:pt x="17053" y="74730"/>
                        <a:pt x="56079" y="0"/>
                      </a:cubicBezTo>
                      <a:cubicBezTo>
                        <a:pt x="65648" y="5445"/>
                        <a:pt x="104012" y="-4267"/>
                        <a:pt x="117064" y="0"/>
                      </a:cubicBezTo>
                      <a:cubicBezTo>
                        <a:pt x="134502" y="74995"/>
                        <a:pt x="165306" y="144141"/>
                        <a:pt x="173143" y="230857"/>
                      </a:cubicBezTo>
                      <a:cubicBezTo>
                        <a:pt x="97329" y="220753"/>
                        <a:pt x="84483" y="2234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31135" y="165217"/>
                        <a:pt x="49909" y="90891"/>
                        <a:pt x="56079" y="0"/>
                      </a:cubicBezTo>
                      <a:cubicBezTo>
                        <a:pt x="76570" y="-1258"/>
                        <a:pt x="93315" y="-934"/>
                        <a:pt x="117064" y="0"/>
                      </a:cubicBezTo>
                      <a:cubicBezTo>
                        <a:pt x="146611" y="60115"/>
                        <a:pt x="126963" y="127798"/>
                        <a:pt x="173143" y="230857"/>
                      </a:cubicBezTo>
                      <a:cubicBezTo>
                        <a:pt x="135599" y="220535"/>
                        <a:pt x="63036" y="236414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97824804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50" name="Trapezium 49">
                  <a:extLst>
                    <a:ext uri="{FF2B5EF4-FFF2-40B4-BE49-F238E27FC236}">
                      <a16:creationId xmlns:a16="http://schemas.microsoft.com/office/drawing/2014/main" id="{86BD76F7-F519-A6A0-93EE-669E6BCBDCC4}"/>
                    </a:ext>
                  </a:extLst>
                </p:cNvPr>
                <p:cNvSpPr/>
                <p:nvPr/>
              </p:nvSpPr>
              <p:spPr>
                <a:xfrm rot="18933950">
                  <a:off x="8973783" y="412677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926" y="150755"/>
                        <a:pt x="34547" y="77152"/>
                        <a:pt x="56079" y="0"/>
                      </a:cubicBezTo>
                      <a:cubicBezTo>
                        <a:pt x="75210" y="-2742"/>
                        <a:pt x="94726" y="2865"/>
                        <a:pt x="117064" y="0"/>
                      </a:cubicBezTo>
                      <a:cubicBezTo>
                        <a:pt x="129726" y="113040"/>
                        <a:pt x="171875" y="169655"/>
                        <a:pt x="173143" y="230857"/>
                      </a:cubicBezTo>
                      <a:cubicBezTo>
                        <a:pt x="96897" y="242250"/>
                        <a:pt x="51830" y="226075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282" y="115242"/>
                        <a:pt x="27446" y="64758"/>
                        <a:pt x="56079" y="0"/>
                      </a:cubicBezTo>
                      <a:cubicBezTo>
                        <a:pt x="82808" y="-1105"/>
                        <a:pt x="93149" y="4752"/>
                        <a:pt x="117064" y="0"/>
                      </a:cubicBezTo>
                      <a:cubicBezTo>
                        <a:pt x="159756" y="85532"/>
                        <a:pt x="159065" y="130127"/>
                        <a:pt x="173143" y="230857"/>
                      </a:cubicBezTo>
                      <a:cubicBezTo>
                        <a:pt x="104849" y="217382"/>
                        <a:pt x="20096" y="221777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61725608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51" name="Trapezium 50">
                  <a:extLst>
                    <a:ext uri="{FF2B5EF4-FFF2-40B4-BE49-F238E27FC236}">
                      <a16:creationId xmlns:a16="http://schemas.microsoft.com/office/drawing/2014/main" id="{BE897A22-C7ED-8976-FF51-2EFE0348541C}"/>
                    </a:ext>
                  </a:extLst>
                </p:cNvPr>
                <p:cNvSpPr/>
                <p:nvPr/>
              </p:nvSpPr>
              <p:spPr>
                <a:xfrm rot="7648404">
                  <a:off x="8622488" y="3841486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555" y="149412"/>
                        <a:pt x="47447" y="98682"/>
                        <a:pt x="56079" y="0"/>
                      </a:cubicBezTo>
                      <a:cubicBezTo>
                        <a:pt x="81245" y="5076"/>
                        <a:pt x="88194" y="-1790"/>
                        <a:pt x="117064" y="0"/>
                      </a:cubicBezTo>
                      <a:cubicBezTo>
                        <a:pt x="148540" y="90701"/>
                        <a:pt x="175230" y="166244"/>
                        <a:pt x="173143" y="230857"/>
                      </a:cubicBezTo>
                      <a:cubicBezTo>
                        <a:pt x="123598" y="221525"/>
                        <a:pt x="28724" y="242782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109" y="158331"/>
                        <a:pt x="44759" y="42410"/>
                        <a:pt x="56079" y="0"/>
                      </a:cubicBezTo>
                      <a:cubicBezTo>
                        <a:pt x="85532" y="-864"/>
                        <a:pt x="99247" y="2381"/>
                        <a:pt x="117064" y="0"/>
                      </a:cubicBezTo>
                      <a:cubicBezTo>
                        <a:pt x="137236" y="57950"/>
                        <a:pt x="144531" y="193295"/>
                        <a:pt x="173143" y="230857"/>
                      </a:cubicBezTo>
                      <a:cubicBezTo>
                        <a:pt x="120455" y="223515"/>
                        <a:pt x="69294" y="22287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809068511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52" name="Trapezium 51">
                  <a:extLst>
                    <a:ext uri="{FF2B5EF4-FFF2-40B4-BE49-F238E27FC236}">
                      <a16:creationId xmlns:a16="http://schemas.microsoft.com/office/drawing/2014/main" id="{B1D888F5-35AC-EAB4-8837-32DE3BC59742}"/>
                    </a:ext>
                  </a:extLst>
                </p:cNvPr>
                <p:cNvSpPr/>
                <p:nvPr/>
              </p:nvSpPr>
              <p:spPr>
                <a:xfrm rot="13613238">
                  <a:off x="8984108" y="3841487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0946" y="165495"/>
                        <a:pt x="55417" y="88664"/>
                        <a:pt x="56079" y="0"/>
                      </a:cubicBezTo>
                      <a:cubicBezTo>
                        <a:pt x="75851" y="1684"/>
                        <a:pt x="94003" y="4973"/>
                        <a:pt x="117064" y="0"/>
                      </a:cubicBezTo>
                      <a:cubicBezTo>
                        <a:pt x="147323" y="99965"/>
                        <a:pt x="181899" y="191798"/>
                        <a:pt x="173143" y="230857"/>
                      </a:cubicBezTo>
                      <a:cubicBezTo>
                        <a:pt x="118151" y="244536"/>
                        <a:pt x="42644" y="22608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2260" y="186032"/>
                        <a:pt x="22161" y="102949"/>
                        <a:pt x="56079" y="0"/>
                      </a:cubicBezTo>
                      <a:cubicBezTo>
                        <a:pt x="82506" y="4218"/>
                        <a:pt x="99697" y="-4153"/>
                        <a:pt x="117064" y="0"/>
                      </a:cubicBezTo>
                      <a:cubicBezTo>
                        <a:pt x="113722" y="70352"/>
                        <a:pt x="168943" y="124649"/>
                        <a:pt x="173143" y="230857"/>
                      </a:cubicBezTo>
                      <a:cubicBezTo>
                        <a:pt x="107363" y="225882"/>
                        <a:pt x="74455" y="233780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808761005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</p:grp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F4CB126B-DAD9-179E-5600-A8501B0E81DC}"/>
                  </a:ext>
                </a:extLst>
              </p:cNvPr>
              <p:cNvSpPr/>
              <p:nvPr/>
            </p:nvSpPr>
            <p:spPr>
              <a:xfrm>
                <a:off x="8463399" y="2919680"/>
                <a:ext cx="806250" cy="745958"/>
              </a:xfrm>
              <a:custGeom>
                <a:avLst/>
                <a:gdLst>
                  <a:gd name="connsiteX0" fmla="*/ 217780 w 806250"/>
                  <a:gd name="connsiteY0" fmla="*/ 0 h 745958"/>
                  <a:gd name="connsiteX1" fmla="*/ 569935 w 806250"/>
                  <a:gd name="connsiteY1" fmla="*/ 0 h 745958"/>
                  <a:gd name="connsiteX2" fmla="*/ 806250 w 806250"/>
                  <a:gd name="connsiteY2" fmla="*/ 259882 h 745958"/>
                  <a:gd name="connsiteX3" fmla="*/ 806250 w 806250"/>
                  <a:gd name="connsiteY3" fmla="*/ 505326 h 745958"/>
                  <a:gd name="connsiteX4" fmla="*/ 569935 w 806250"/>
                  <a:gd name="connsiteY4" fmla="*/ 745958 h 745958"/>
                  <a:gd name="connsiteX5" fmla="*/ 236314 w 806250"/>
                  <a:gd name="connsiteY5" fmla="*/ 745958 h 745958"/>
                  <a:gd name="connsiteX6" fmla="*/ 0 w 806250"/>
                  <a:gd name="connsiteY6" fmla="*/ 505326 h 745958"/>
                  <a:gd name="connsiteX7" fmla="*/ 0 w 806250"/>
                  <a:gd name="connsiteY7" fmla="*/ 259882 h 745958"/>
                  <a:gd name="connsiteX8" fmla="*/ 217780 w 806250"/>
                  <a:gd name="connsiteY8" fmla="*/ 0 h 74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6250" h="745958" extrusionOk="0">
                    <a:moveTo>
                      <a:pt x="217780" y="0"/>
                    </a:moveTo>
                    <a:cubicBezTo>
                      <a:pt x="288263" y="-9453"/>
                      <a:pt x="406922" y="8382"/>
                      <a:pt x="569935" y="0"/>
                    </a:cubicBezTo>
                    <a:cubicBezTo>
                      <a:pt x="655655" y="93267"/>
                      <a:pt x="714285" y="153205"/>
                      <a:pt x="806250" y="259882"/>
                    </a:cubicBezTo>
                    <a:cubicBezTo>
                      <a:pt x="817978" y="359571"/>
                      <a:pt x="809563" y="408514"/>
                      <a:pt x="806250" y="505326"/>
                    </a:cubicBezTo>
                    <a:cubicBezTo>
                      <a:pt x="727955" y="593001"/>
                      <a:pt x="616437" y="696742"/>
                      <a:pt x="569935" y="745958"/>
                    </a:cubicBezTo>
                    <a:cubicBezTo>
                      <a:pt x="425473" y="749219"/>
                      <a:pt x="392883" y="742142"/>
                      <a:pt x="236314" y="745958"/>
                    </a:cubicBezTo>
                    <a:cubicBezTo>
                      <a:pt x="137431" y="629772"/>
                      <a:pt x="62154" y="586470"/>
                      <a:pt x="0" y="505326"/>
                    </a:cubicBezTo>
                    <a:cubicBezTo>
                      <a:pt x="-975" y="432070"/>
                      <a:pt x="9228" y="329326"/>
                      <a:pt x="0" y="259882"/>
                    </a:cubicBezTo>
                    <a:cubicBezTo>
                      <a:pt x="77215" y="144643"/>
                      <a:pt x="143281" y="99324"/>
                      <a:pt x="217780" y="0"/>
                    </a:cubicBez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91018771">
                      <a:custGeom>
                        <a:avLst/>
                        <a:gdLst>
                          <a:gd name="connsiteX0" fmla="*/ 226194 w 837398"/>
                          <a:gd name="connsiteY0" fmla="*/ 0 h 745958"/>
                          <a:gd name="connsiteX1" fmla="*/ 591954 w 837398"/>
                          <a:gd name="connsiteY1" fmla="*/ 0 h 745958"/>
                          <a:gd name="connsiteX2" fmla="*/ 837398 w 837398"/>
                          <a:gd name="connsiteY2" fmla="*/ 259882 h 745958"/>
                          <a:gd name="connsiteX3" fmla="*/ 837398 w 837398"/>
                          <a:gd name="connsiteY3" fmla="*/ 505326 h 745958"/>
                          <a:gd name="connsiteX4" fmla="*/ 591954 w 837398"/>
                          <a:gd name="connsiteY4" fmla="*/ 745958 h 745958"/>
                          <a:gd name="connsiteX5" fmla="*/ 245444 w 837398"/>
                          <a:gd name="connsiteY5" fmla="*/ 745958 h 745958"/>
                          <a:gd name="connsiteX6" fmla="*/ 0 w 837398"/>
                          <a:gd name="connsiteY6" fmla="*/ 505326 h 745958"/>
                          <a:gd name="connsiteX7" fmla="*/ 0 w 837398"/>
                          <a:gd name="connsiteY7" fmla="*/ 259882 h 745958"/>
                          <a:gd name="connsiteX8" fmla="*/ 226194 w 837398"/>
                          <a:gd name="connsiteY8" fmla="*/ 0 h 7459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7398" h="745958">
                            <a:moveTo>
                              <a:pt x="226194" y="0"/>
                            </a:moveTo>
                            <a:lnTo>
                              <a:pt x="591954" y="0"/>
                            </a:lnTo>
                            <a:lnTo>
                              <a:pt x="837398" y="259882"/>
                            </a:lnTo>
                            <a:lnTo>
                              <a:pt x="837398" y="505326"/>
                            </a:lnTo>
                            <a:lnTo>
                              <a:pt x="591954" y="745958"/>
                            </a:lnTo>
                            <a:lnTo>
                              <a:pt x="245444" y="745958"/>
                            </a:lnTo>
                            <a:lnTo>
                              <a:pt x="0" y="505326"/>
                            </a:lnTo>
                            <a:lnTo>
                              <a:pt x="0" y="259882"/>
                            </a:lnTo>
                            <a:lnTo>
                              <a:pt x="226194" y="0"/>
                            </a:ln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  <a:scene3d>
                <a:camera prst="orthographicFront">
                  <a:rot lat="1800000" lon="19200000" rev="0"/>
                </a:camera>
                <a:lightRig rig="threePt" dir="t"/>
              </a:scene3d>
              <a:sp3d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01A35C3-0DDE-7D7A-09AB-EA4AB0369832}"/>
                </a:ext>
              </a:extLst>
            </p:cNvPr>
            <p:cNvGrpSpPr/>
            <p:nvPr/>
          </p:nvGrpSpPr>
          <p:grpSpPr>
            <a:xfrm>
              <a:off x="8504473" y="2932819"/>
              <a:ext cx="806250" cy="745958"/>
              <a:chOff x="3488225" y="3270413"/>
              <a:chExt cx="806250" cy="745958"/>
            </a:xfrm>
            <a:scene3d>
              <a:camera prst="orthographicFront">
                <a:rot lat="1800000" lon="19200000" rev="0"/>
              </a:camera>
              <a:lightRig rig="threePt" dir="t"/>
            </a:scene3d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B90DD1A9-63E6-2A7D-CBA8-DD2EC80E7754}"/>
                  </a:ext>
                </a:extLst>
              </p:cNvPr>
              <p:cNvGrpSpPr/>
              <p:nvPr/>
            </p:nvGrpSpPr>
            <p:grpSpPr>
              <a:xfrm>
                <a:off x="3595111" y="3305807"/>
                <a:ext cx="592477" cy="671561"/>
                <a:chOff x="8593631" y="3747855"/>
                <a:chExt cx="592477" cy="671561"/>
              </a:xfrm>
              <a:solidFill>
                <a:srgbClr val="92D050"/>
              </a:solidFill>
            </p:grpSpPr>
            <p:sp>
              <p:nvSpPr>
                <p:cNvPr id="61" name="Trapezium 60">
                  <a:extLst>
                    <a:ext uri="{FF2B5EF4-FFF2-40B4-BE49-F238E27FC236}">
                      <a16:creationId xmlns:a16="http://schemas.microsoft.com/office/drawing/2014/main" id="{B1FF22B1-BC61-460C-8C01-751EA9D9CD27}"/>
                    </a:ext>
                  </a:extLst>
                </p:cNvPr>
                <p:cNvSpPr/>
                <p:nvPr/>
              </p:nvSpPr>
              <p:spPr>
                <a:xfrm>
                  <a:off x="8801621" y="418855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7557" y="165941"/>
                        <a:pt x="31335" y="94806"/>
                        <a:pt x="56079" y="0"/>
                      </a:cubicBezTo>
                      <a:cubicBezTo>
                        <a:pt x="79976" y="-1735"/>
                        <a:pt x="109199" y="1397"/>
                        <a:pt x="117064" y="0"/>
                      </a:cubicBezTo>
                      <a:cubicBezTo>
                        <a:pt x="120231" y="57625"/>
                        <a:pt x="139053" y="153046"/>
                        <a:pt x="173143" y="230857"/>
                      </a:cubicBezTo>
                      <a:cubicBezTo>
                        <a:pt x="109839" y="237045"/>
                        <a:pt x="80304" y="220964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24175" y="117623"/>
                        <a:pt x="45773" y="95132"/>
                        <a:pt x="56079" y="0"/>
                      </a:cubicBezTo>
                      <a:cubicBezTo>
                        <a:pt x="74285" y="1251"/>
                        <a:pt x="106560" y="-4978"/>
                        <a:pt x="117064" y="0"/>
                      </a:cubicBezTo>
                      <a:cubicBezTo>
                        <a:pt x="131005" y="68539"/>
                        <a:pt x="157396" y="153873"/>
                        <a:pt x="173143" y="230857"/>
                      </a:cubicBezTo>
                      <a:cubicBezTo>
                        <a:pt x="126055" y="215310"/>
                        <a:pt x="21940" y="232551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62" name="Trapezium 61">
                  <a:extLst>
                    <a:ext uri="{FF2B5EF4-FFF2-40B4-BE49-F238E27FC236}">
                      <a16:creationId xmlns:a16="http://schemas.microsoft.com/office/drawing/2014/main" id="{463548E5-B3C8-2337-DE32-5BDE3B4A2B64}"/>
                    </a:ext>
                  </a:extLst>
                </p:cNvPr>
                <p:cNvSpPr/>
                <p:nvPr/>
              </p:nvSpPr>
              <p:spPr>
                <a:xfrm rot="2649875">
                  <a:off x="8631862" y="4126691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6066" y="171052"/>
                        <a:pt x="52302" y="100306"/>
                        <a:pt x="56079" y="0"/>
                      </a:cubicBezTo>
                      <a:cubicBezTo>
                        <a:pt x="82626" y="2408"/>
                        <a:pt x="95844" y="4770"/>
                        <a:pt x="117064" y="0"/>
                      </a:cubicBezTo>
                      <a:cubicBezTo>
                        <a:pt x="145447" y="29348"/>
                        <a:pt x="157172" y="125326"/>
                        <a:pt x="173143" y="230857"/>
                      </a:cubicBezTo>
                      <a:cubicBezTo>
                        <a:pt x="111960" y="220453"/>
                        <a:pt x="58598" y="2438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8086" y="178425"/>
                        <a:pt x="40477" y="57269"/>
                        <a:pt x="56079" y="0"/>
                      </a:cubicBezTo>
                      <a:cubicBezTo>
                        <a:pt x="65018" y="-4028"/>
                        <a:pt x="109075" y="-396"/>
                        <a:pt x="117064" y="0"/>
                      </a:cubicBezTo>
                      <a:cubicBezTo>
                        <a:pt x="142470" y="69654"/>
                        <a:pt x="134996" y="137719"/>
                        <a:pt x="173143" y="230857"/>
                      </a:cubicBezTo>
                      <a:cubicBezTo>
                        <a:pt x="117777" y="236042"/>
                        <a:pt x="56051" y="21813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981765707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63" name="Trapezium 62">
                  <a:extLst>
                    <a:ext uri="{FF2B5EF4-FFF2-40B4-BE49-F238E27FC236}">
                      <a16:creationId xmlns:a16="http://schemas.microsoft.com/office/drawing/2014/main" id="{D65601AA-4F28-79F0-205B-520CAB158B46}"/>
                    </a:ext>
                  </a:extLst>
                </p:cNvPr>
                <p:cNvSpPr/>
                <p:nvPr/>
              </p:nvSpPr>
              <p:spPr>
                <a:xfrm rot="10800000">
                  <a:off x="8800060" y="3747855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900" y="141269"/>
                        <a:pt x="17053" y="74730"/>
                        <a:pt x="56079" y="0"/>
                      </a:cubicBezTo>
                      <a:cubicBezTo>
                        <a:pt x="65648" y="5445"/>
                        <a:pt x="104012" y="-4267"/>
                        <a:pt x="117064" y="0"/>
                      </a:cubicBezTo>
                      <a:cubicBezTo>
                        <a:pt x="134502" y="74995"/>
                        <a:pt x="165306" y="144141"/>
                        <a:pt x="173143" y="230857"/>
                      </a:cubicBezTo>
                      <a:cubicBezTo>
                        <a:pt x="97329" y="220753"/>
                        <a:pt x="84483" y="2234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31135" y="165217"/>
                        <a:pt x="49909" y="90891"/>
                        <a:pt x="56079" y="0"/>
                      </a:cubicBezTo>
                      <a:cubicBezTo>
                        <a:pt x="76570" y="-1258"/>
                        <a:pt x="93315" y="-934"/>
                        <a:pt x="117064" y="0"/>
                      </a:cubicBezTo>
                      <a:cubicBezTo>
                        <a:pt x="146611" y="60115"/>
                        <a:pt x="126963" y="127798"/>
                        <a:pt x="173143" y="230857"/>
                      </a:cubicBezTo>
                      <a:cubicBezTo>
                        <a:pt x="135599" y="220535"/>
                        <a:pt x="63036" y="236414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97824804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60" name="Trapezium 15359">
                  <a:extLst>
                    <a:ext uri="{FF2B5EF4-FFF2-40B4-BE49-F238E27FC236}">
                      <a16:creationId xmlns:a16="http://schemas.microsoft.com/office/drawing/2014/main" id="{6888DB5E-5B52-9661-46A6-2537E166EB0A}"/>
                    </a:ext>
                  </a:extLst>
                </p:cNvPr>
                <p:cNvSpPr/>
                <p:nvPr/>
              </p:nvSpPr>
              <p:spPr>
                <a:xfrm rot="18933950">
                  <a:off x="8973783" y="412677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926" y="150755"/>
                        <a:pt x="34547" y="77152"/>
                        <a:pt x="56079" y="0"/>
                      </a:cubicBezTo>
                      <a:cubicBezTo>
                        <a:pt x="75210" y="-2742"/>
                        <a:pt x="94726" y="2865"/>
                        <a:pt x="117064" y="0"/>
                      </a:cubicBezTo>
                      <a:cubicBezTo>
                        <a:pt x="129726" y="113040"/>
                        <a:pt x="171875" y="169655"/>
                        <a:pt x="173143" y="230857"/>
                      </a:cubicBezTo>
                      <a:cubicBezTo>
                        <a:pt x="96897" y="242250"/>
                        <a:pt x="51830" y="226075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282" y="115242"/>
                        <a:pt x="27446" y="64758"/>
                        <a:pt x="56079" y="0"/>
                      </a:cubicBezTo>
                      <a:cubicBezTo>
                        <a:pt x="82808" y="-1105"/>
                        <a:pt x="93149" y="4752"/>
                        <a:pt x="117064" y="0"/>
                      </a:cubicBezTo>
                      <a:cubicBezTo>
                        <a:pt x="159756" y="85532"/>
                        <a:pt x="159065" y="130127"/>
                        <a:pt x="173143" y="230857"/>
                      </a:cubicBezTo>
                      <a:cubicBezTo>
                        <a:pt x="104849" y="217382"/>
                        <a:pt x="20096" y="221777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61725608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61" name="Trapezium 15360">
                  <a:extLst>
                    <a:ext uri="{FF2B5EF4-FFF2-40B4-BE49-F238E27FC236}">
                      <a16:creationId xmlns:a16="http://schemas.microsoft.com/office/drawing/2014/main" id="{F543AC94-7B3D-0E4A-BEA2-B900E9EB83FA}"/>
                    </a:ext>
                  </a:extLst>
                </p:cNvPr>
                <p:cNvSpPr/>
                <p:nvPr/>
              </p:nvSpPr>
              <p:spPr>
                <a:xfrm rot="7648404">
                  <a:off x="8622488" y="3841486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555" y="149412"/>
                        <a:pt x="47447" y="98682"/>
                        <a:pt x="56079" y="0"/>
                      </a:cubicBezTo>
                      <a:cubicBezTo>
                        <a:pt x="81245" y="5076"/>
                        <a:pt x="88194" y="-1790"/>
                        <a:pt x="117064" y="0"/>
                      </a:cubicBezTo>
                      <a:cubicBezTo>
                        <a:pt x="148540" y="90701"/>
                        <a:pt x="175230" y="166244"/>
                        <a:pt x="173143" y="230857"/>
                      </a:cubicBezTo>
                      <a:cubicBezTo>
                        <a:pt x="123598" y="221525"/>
                        <a:pt x="28724" y="242782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109" y="158331"/>
                        <a:pt x="44759" y="42410"/>
                        <a:pt x="56079" y="0"/>
                      </a:cubicBezTo>
                      <a:cubicBezTo>
                        <a:pt x="85532" y="-864"/>
                        <a:pt x="99247" y="2381"/>
                        <a:pt x="117064" y="0"/>
                      </a:cubicBezTo>
                      <a:cubicBezTo>
                        <a:pt x="137236" y="57950"/>
                        <a:pt x="144531" y="193295"/>
                        <a:pt x="173143" y="230857"/>
                      </a:cubicBezTo>
                      <a:cubicBezTo>
                        <a:pt x="120455" y="223515"/>
                        <a:pt x="69294" y="22287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809068511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63" name="Trapezium 15362">
                  <a:extLst>
                    <a:ext uri="{FF2B5EF4-FFF2-40B4-BE49-F238E27FC236}">
                      <a16:creationId xmlns:a16="http://schemas.microsoft.com/office/drawing/2014/main" id="{2F948FCC-73D8-CB9A-D8C4-F63B4F7EA2C1}"/>
                    </a:ext>
                  </a:extLst>
                </p:cNvPr>
                <p:cNvSpPr/>
                <p:nvPr/>
              </p:nvSpPr>
              <p:spPr>
                <a:xfrm rot="13613238">
                  <a:off x="8984108" y="3841487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0946" y="165495"/>
                        <a:pt x="55417" y="88664"/>
                        <a:pt x="56079" y="0"/>
                      </a:cubicBezTo>
                      <a:cubicBezTo>
                        <a:pt x="75851" y="1684"/>
                        <a:pt x="94003" y="4973"/>
                        <a:pt x="117064" y="0"/>
                      </a:cubicBezTo>
                      <a:cubicBezTo>
                        <a:pt x="147323" y="99965"/>
                        <a:pt x="181899" y="191798"/>
                        <a:pt x="173143" y="230857"/>
                      </a:cubicBezTo>
                      <a:cubicBezTo>
                        <a:pt x="118151" y="244536"/>
                        <a:pt x="42644" y="22608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2260" y="186032"/>
                        <a:pt x="22161" y="102949"/>
                        <a:pt x="56079" y="0"/>
                      </a:cubicBezTo>
                      <a:cubicBezTo>
                        <a:pt x="82506" y="4218"/>
                        <a:pt x="99697" y="-4153"/>
                        <a:pt x="117064" y="0"/>
                      </a:cubicBezTo>
                      <a:cubicBezTo>
                        <a:pt x="113722" y="70352"/>
                        <a:pt x="168943" y="124649"/>
                        <a:pt x="173143" y="230857"/>
                      </a:cubicBezTo>
                      <a:cubicBezTo>
                        <a:pt x="107363" y="225882"/>
                        <a:pt x="74455" y="233780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808761005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</p:grp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3872A1E8-FD8D-2551-4D43-E48C2541C237}"/>
                  </a:ext>
                </a:extLst>
              </p:cNvPr>
              <p:cNvSpPr/>
              <p:nvPr/>
            </p:nvSpPr>
            <p:spPr>
              <a:xfrm>
                <a:off x="3488225" y="3270413"/>
                <a:ext cx="806250" cy="745958"/>
              </a:xfrm>
              <a:custGeom>
                <a:avLst/>
                <a:gdLst>
                  <a:gd name="connsiteX0" fmla="*/ 217780 w 806250"/>
                  <a:gd name="connsiteY0" fmla="*/ 0 h 745958"/>
                  <a:gd name="connsiteX1" fmla="*/ 569935 w 806250"/>
                  <a:gd name="connsiteY1" fmla="*/ 0 h 745958"/>
                  <a:gd name="connsiteX2" fmla="*/ 806250 w 806250"/>
                  <a:gd name="connsiteY2" fmla="*/ 259882 h 745958"/>
                  <a:gd name="connsiteX3" fmla="*/ 806250 w 806250"/>
                  <a:gd name="connsiteY3" fmla="*/ 505326 h 745958"/>
                  <a:gd name="connsiteX4" fmla="*/ 569935 w 806250"/>
                  <a:gd name="connsiteY4" fmla="*/ 745958 h 745958"/>
                  <a:gd name="connsiteX5" fmla="*/ 236314 w 806250"/>
                  <a:gd name="connsiteY5" fmla="*/ 745958 h 745958"/>
                  <a:gd name="connsiteX6" fmla="*/ 0 w 806250"/>
                  <a:gd name="connsiteY6" fmla="*/ 505326 h 745958"/>
                  <a:gd name="connsiteX7" fmla="*/ 0 w 806250"/>
                  <a:gd name="connsiteY7" fmla="*/ 259882 h 745958"/>
                  <a:gd name="connsiteX8" fmla="*/ 217780 w 806250"/>
                  <a:gd name="connsiteY8" fmla="*/ 0 h 74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6250" h="745958" extrusionOk="0">
                    <a:moveTo>
                      <a:pt x="217780" y="0"/>
                    </a:moveTo>
                    <a:cubicBezTo>
                      <a:pt x="288263" y="-9453"/>
                      <a:pt x="406922" y="8382"/>
                      <a:pt x="569935" y="0"/>
                    </a:cubicBezTo>
                    <a:cubicBezTo>
                      <a:pt x="655655" y="93267"/>
                      <a:pt x="714285" y="153205"/>
                      <a:pt x="806250" y="259882"/>
                    </a:cubicBezTo>
                    <a:cubicBezTo>
                      <a:pt x="817978" y="359571"/>
                      <a:pt x="809563" y="408514"/>
                      <a:pt x="806250" y="505326"/>
                    </a:cubicBezTo>
                    <a:cubicBezTo>
                      <a:pt x="727955" y="593001"/>
                      <a:pt x="616437" y="696742"/>
                      <a:pt x="569935" y="745958"/>
                    </a:cubicBezTo>
                    <a:cubicBezTo>
                      <a:pt x="425473" y="749219"/>
                      <a:pt x="392883" y="742142"/>
                      <a:pt x="236314" y="745958"/>
                    </a:cubicBezTo>
                    <a:cubicBezTo>
                      <a:pt x="137431" y="629772"/>
                      <a:pt x="62154" y="586470"/>
                      <a:pt x="0" y="505326"/>
                    </a:cubicBezTo>
                    <a:cubicBezTo>
                      <a:pt x="-975" y="432070"/>
                      <a:pt x="9228" y="329326"/>
                      <a:pt x="0" y="259882"/>
                    </a:cubicBezTo>
                    <a:cubicBezTo>
                      <a:pt x="77215" y="144643"/>
                      <a:pt x="143281" y="99324"/>
                      <a:pt x="217780" y="0"/>
                    </a:cubicBez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91018771">
                      <a:custGeom>
                        <a:avLst/>
                        <a:gdLst>
                          <a:gd name="connsiteX0" fmla="*/ 226194 w 837398"/>
                          <a:gd name="connsiteY0" fmla="*/ 0 h 745958"/>
                          <a:gd name="connsiteX1" fmla="*/ 591954 w 837398"/>
                          <a:gd name="connsiteY1" fmla="*/ 0 h 745958"/>
                          <a:gd name="connsiteX2" fmla="*/ 837398 w 837398"/>
                          <a:gd name="connsiteY2" fmla="*/ 259882 h 745958"/>
                          <a:gd name="connsiteX3" fmla="*/ 837398 w 837398"/>
                          <a:gd name="connsiteY3" fmla="*/ 505326 h 745958"/>
                          <a:gd name="connsiteX4" fmla="*/ 591954 w 837398"/>
                          <a:gd name="connsiteY4" fmla="*/ 745958 h 745958"/>
                          <a:gd name="connsiteX5" fmla="*/ 245444 w 837398"/>
                          <a:gd name="connsiteY5" fmla="*/ 745958 h 745958"/>
                          <a:gd name="connsiteX6" fmla="*/ 0 w 837398"/>
                          <a:gd name="connsiteY6" fmla="*/ 505326 h 745958"/>
                          <a:gd name="connsiteX7" fmla="*/ 0 w 837398"/>
                          <a:gd name="connsiteY7" fmla="*/ 259882 h 745958"/>
                          <a:gd name="connsiteX8" fmla="*/ 226194 w 837398"/>
                          <a:gd name="connsiteY8" fmla="*/ 0 h 7459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7398" h="745958">
                            <a:moveTo>
                              <a:pt x="226194" y="0"/>
                            </a:moveTo>
                            <a:lnTo>
                              <a:pt x="591954" y="0"/>
                            </a:lnTo>
                            <a:lnTo>
                              <a:pt x="837398" y="259882"/>
                            </a:lnTo>
                            <a:lnTo>
                              <a:pt x="837398" y="505326"/>
                            </a:lnTo>
                            <a:lnTo>
                              <a:pt x="591954" y="745958"/>
                            </a:lnTo>
                            <a:lnTo>
                              <a:pt x="245444" y="745958"/>
                            </a:lnTo>
                            <a:lnTo>
                              <a:pt x="0" y="505326"/>
                            </a:lnTo>
                            <a:lnTo>
                              <a:pt x="0" y="259882"/>
                            </a:lnTo>
                            <a:lnTo>
                              <a:pt x="226194" y="0"/>
                            </a:ln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  <a:sp3d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</p:grpSp>
      <p:grpSp>
        <p:nvGrpSpPr>
          <p:cNvPr id="15389" name="Group 15388">
            <a:extLst>
              <a:ext uri="{FF2B5EF4-FFF2-40B4-BE49-F238E27FC236}">
                <a16:creationId xmlns:a16="http://schemas.microsoft.com/office/drawing/2014/main" id="{A4BE2E70-A369-05B0-42A2-FA59FD01B9BB}"/>
              </a:ext>
            </a:extLst>
          </p:cNvPr>
          <p:cNvGrpSpPr/>
          <p:nvPr/>
        </p:nvGrpSpPr>
        <p:grpSpPr>
          <a:xfrm>
            <a:off x="4449049" y="4282986"/>
            <a:ext cx="1170627" cy="1106900"/>
            <a:chOff x="9670382" y="4589199"/>
            <a:chExt cx="605600" cy="565846"/>
          </a:xfrm>
        </p:grpSpPr>
        <p:grpSp>
          <p:nvGrpSpPr>
            <p:cNvPr id="15367" name="Group 15366">
              <a:extLst>
                <a:ext uri="{FF2B5EF4-FFF2-40B4-BE49-F238E27FC236}">
                  <a16:creationId xmlns:a16="http://schemas.microsoft.com/office/drawing/2014/main" id="{7C7604EB-D7A1-50A5-392F-DC19FF7D7444}"/>
                </a:ext>
              </a:extLst>
            </p:cNvPr>
            <p:cNvGrpSpPr/>
            <p:nvPr/>
          </p:nvGrpSpPr>
          <p:grpSpPr>
            <a:xfrm>
              <a:off x="9694082" y="4589199"/>
              <a:ext cx="581900" cy="538385"/>
              <a:chOff x="8463399" y="2919680"/>
              <a:chExt cx="806250" cy="745958"/>
            </a:xfrm>
            <a:scene3d>
              <a:camera prst="orthographicFront">
                <a:rot lat="1200000" lon="1800000" rev="0"/>
              </a:camera>
              <a:lightRig rig="threePt" dir="t"/>
            </a:scene3d>
          </p:grpSpPr>
          <p:grpSp>
            <p:nvGrpSpPr>
              <p:cNvPr id="15377" name="Group 15376">
                <a:extLst>
                  <a:ext uri="{FF2B5EF4-FFF2-40B4-BE49-F238E27FC236}">
                    <a16:creationId xmlns:a16="http://schemas.microsoft.com/office/drawing/2014/main" id="{C40E7002-2A4F-44ED-22F7-AD18922738E7}"/>
                  </a:ext>
                </a:extLst>
              </p:cNvPr>
              <p:cNvGrpSpPr/>
              <p:nvPr/>
            </p:nvGrpSpPr>
            <p:grpSpPr>
              <a:xfrm>
                <a:off x="8573980" y="2957729"/>
                <a:ext cx="592477" cy="671561"/>
                <a:chOff x="8593631" y="3747855"/>
                <a:chExt cx="592477" cy="671561"/>
              </a:xfrm>
              <a:solidFill>
                <a:srgbClr val="00B050"/>
              </a:solidFill>
            </p:grpSpPr>
            <p:sp>
              <p:nvSpPr>
                <p:cNvPr id="15379" name="Trapezium 15378">
                  <a:extLst>
                    <a:ext uri="{FF2B5EF4-FFF2-40B4-BE49-F238E27FC236}">
                      <a16:creationId xmlns:a16="http://schemas.microsoft.com/office/drawing/2014/main" id="{2D40C9A6-055D-3916-5977-BF7A6532A0A6}"/>
                    </a:ext>
                  </a:extLst>
                </p:cNvPr>
                <p:cNvSpPr/>
                <p:nvPr/>
              </p:nvSpPr>
              <p:spPr>
                <a:xfrm>
                  <a:off x="8801621" y="418855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7557" y="165941"/>
                        <a:pt x="31335" y="94806"/>
                        <a:pt x="56079" y="0"/>
                      </a:cubicBezTo>
                      <a:cubicBezTo>
                        <a:pt x="79976" y="-1735"/>
                        <a:pt x="109199" y="1397"/>
                        <a:pt x="117064" y="0"/>
                      </a:cubicBezTo>
                      <a:cubicBezTo>
                        <a:pt x="120231" y="57625"/>
                        <a:pt x="139053" y="153046"/>
                        <a:pt x="173143" y="230857"/>
                      </a:cubicBezTo>
                      <a:cubicBezTo>
                        <a:pt x="109839" y="237045"/>
                        <a:pt x="80304" y="220964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24175" y="117623"/>
                        <a:pt x="45773" y="95132"/>
                        <a:pt x="56079" y="0"/>
                      </a:cubicBezTo>
                      <a:cubicBezTo>
                        <a:pt x="74285" y="1251"/>
                        <a:pt x="106560" y="-4978"/>
                        <a:pt x="117064" y="0"/>
                      </a:cubicBezTo>
                      <a:cubicBezTo>
                        <a:pt x="131005" y="68539"/>
                        <a:pt x="157396" y="153873"/>
                        <a:pt x="173143" y="230857"/>
                      </a:cubicBezTo>
                      <a:cubicBezTo>
                        <a:pt x="126055" y="215310"/>
                        <a:pt x="21940" y="232551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80" name="Trapezium 15379">
                  <a:extLst>
                    <a:ext uri="{FF2B5EF4-FFF2-40B4-BE49-F238E27FC236}">
                      <a16:creationId xmlns:a16="http://schemas.microsoft.com/office/drawing/2014/main" id="{4ED14225-60D3-807A-F3DC-AD25083C1380}"/>
                    </a:ext>
                  </a:extLst>
                </p:cNvPr>
                <p:cNvSpPr/>
                <p:nvPr/>
              </p:nvSpPr>
              <p:spPr>
                <a:xfrm rot="2649875">
                  <a:off x="8631862" y="4126691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6066" y="171052"/>
                        <a:pt x="52302" y="100306"/>
                        <a:pt x="56079" y="0"/>
                      </a:cubicBezTo>
                      <a:cubicBezTo>
                        <a:pt x="82626" y="2408"/>
                        <a:pt x="95844" y="4770"/>
                        <a:pt x="117064" y="0"/>
                      </a:cubicBezTo>
                      <a:cubicBezTo>
                        <a:pt x="145447" y="29348"/>
                        <a:pt x="157172" y="125326"/>
                        <a:pt x="173143" y="230857"/>
                      </a:cubicBezTo>
                      <a:cubicBezTo>
                        <a:pt x="111960" y="220453"/>
                        <a:pt x="58598" y="2438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8086" y="178425"/>
                        <a:pt x="40477" y="57269"/>
                        <a:pt x="56079" y="0"/>
                      </a:cubicBezTo>
                      <a:cubicBezTo>
                        <a:pt x="65018" y="-4028"/>
                        <a:pt x="109075" y="-396"/>
                        <a:pt x="117064" y="0"/>
                      </a:cubicBezTo>
                      <a:cubicBezTo>
                        <a:pt x="142470" y="69654"/>
                        <a:pt x="134996" y="137719"/>
                        <a:pt x="173143" y="230857"/>
                      </a:cubicBezTo>
                      <a:cubicBezTo>
                        <a:pt x="117777" y="236042"/>
                        <a:pt x="56051" y="21813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981765707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81" name="Trapezium 15380">
                  <a:extLst>
                    <a:ext uri="{FF2B5EF4-FFF2-40B4-BE49-F238E27FC236}">
                      <a16:creationId xmlns:a16="http://schemas.microsoft.com/office/drawing/2014/main" id="{68C90946-5309-F777-732E-DC93FD2C106B}"/>
                    </a:ext>
                  </a:extLst>
                </p:cNvPr>
                <p:cNvSpPr/>
                <p:nvPr/>
              </p:nvSpPr>
              <p:spPr>
                <a:xfrm rot="10800000">
                  <a:off x="8800060" y="3747855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900" y="141269"/>
                        <a:pt x="17053" y="74730"/>
                        <a:pt x="56079" y="0"/>
                      </a:cubicBezTo>
                      <a:cubicBezTo>
                        <a:pt x="65648" y="5445"/>
                        <a:pt x="104012" y="-4267"/>
                        <a:pt x="117064" y="0"/>
                      </a:cubicBezTo>
                      <a:cubicBezTo>
                        <a:pt x="134502" y="74995"/>
                        <a:pt x="165306" y="144141"/>
                        <a:pt x="173143" y="230857"/>
                      </a:cubicBezTo>
                      <a:cubicBezTo>
                        <a:pt x="97329" y="220753"/>
                        <a:pt x="84483" y="2234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31135" y="165217"/>
                        <a:pt x="49909" y="90891"/>
                        <a:pt x="56079" y="0"/>
                      </a:cubicBezTo>
                      <a:cubicBezTo>
                        <a:pt x="76570" y="-1258"/>
                        <a:pt x="93315" y="-934"/>
                        <a:pt x="117064" y="0"/>
                      </a:cubicBezTo>
                      <a:cubicBezTo>
                        <a:pt x="146611" y="60115"/>
                        <a:pt x="126963" y="127798"/>
                        <a:pt x="173143" y="230857"/>
                      </a:cubicBezTo>
                      <a:cubicBezTo>
                        <a:pt x="135599" y="220535"/>
                        <a:pt x="63036" y="236414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97824804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82" name="Trapezium 15381">
                  <a:extLst>
                    <a:ext uri="{FF2B5EF4-FFF2-40B4-BE49-F238E27FC236}">
                      <a16:creationId xmlns:a16="http://schemas.microsoft.com/office/drawing/2014/main" id="{E22A4C65-EA43-42A8-DD47-082074C5B520}"/>
                    </a:ext>
                  </a:extLst>
                </p:cNvPr>
                <p:cNvSpPr/>
                <p:nvPr/>
              </p:nvSpPr>
              <p:spPr>
                <a:xfrm rot="18933950">
                  <a:off x="8973783" y="412677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926" y="150755"/>
                        <a:pt x="34547" y="77152"/>
                        <a:pt x="56079" y="0"/>
                      </a:cubicBezTo>
                      <a:cubicBezTo>
                        <a:pt x="75210" y="-2742"/>
                        <a:pt x="94726" y="2865"/>
                        <a:pt x="117064" y="0"/>
                      </a:cubicBezTo>
                      <a:cubicBezTo>
                        <a:pt x="129726" y="113040"/>
                        <a:pt x="171875" y="169655"/>
                        <a:pt x="173143" y="230857"/>
                      </a:cubicBezTo>
                      <a:cubicBezTo>
                        <a:pt x="96897" y="242250"/>
                        <a:pt x="51830" y="226075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282" y="115242"/>
                        <a:pt x="27446" y="64758"/>
                        <a:pt x="56079" y="0"/>
                      </a:cubicBezTo>
                      <a:cubicBezTo>
                        <a:pt x="82808" y="-1105"/>
                        <a:pt x="93149" y="4752"/>
                        <a:pt x="117064" y="0"/>
                      </a:cubicBezTo>
                      <a:cubicBezTo>
                        <a:pt x="159756" y="85532"/>
                        <a:pt x="159065" y="130127"/>
                        <a:pt x="173143" y="230857"/>
                      </a:cubicBezTo>
                      <a:cubicBezTo>
                        <a:pt x="104849" y="217382"/>
                        <a:pt x="20096" y="221777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61725608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83" name="Trapezium 15382">
                  <a:extLst>
                    <a:ext uri="{FF2B5EF4-FFF2-40B4-BE49-F238E27FC236}">
                      <a16:creationId xmlns:a16="http://schemas.microsoft.com/office/drawing/2014/main" id="{FA1A37E2-6551-2419-96B3-9B603582B363}"/>
                    </a:ext>
                  </a:extLst>
                </p:cNvPr>
                <p:cNvSpPr/>
                <p:nvPr/>
              </p:nvSpPr>
              <p:spPr>
                <a:xfrm rot="7648404">
                  <a:off x="8622488" y="3841486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555" y="149412"/>
                        <a:pt x="47447" y="98682"/>
                        <a:pt x="56079" y="0"/>
                      </a:cubicBezTo>
                      <a:cubicBezTo>
                        <a:pt x="81245" y="5076"/>
                        <a:pt x="88194" y="-1790"/>
                        <a:pt x="117064" y="0"/>
                      </a:cubicBezTo>
                      <a:cubicBezTo>
                        <a:pt x="148540" y="90701"/>
                        <a:pt x="175230" y="166244"/>
                        <a:pt x="173143" y="230857"/>
                      </a:cubicBezTo>
                      <a:cubicBezTo>
                        <a:pt x="123598" y="221525"/>
                        <a:pt x="28724" y="242782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109" y="158331"/>
                        <a:pt x="44759" y="42410"/>
                        <a:pt x="56079" y="0"/>
                      </a:cubicBezTo>
                      <a:cubicBezTo>
                        <a:pt x="85532" y="-864"/>
                        <a:pt x="99247" y="2381"/>
                        <a:pt x="117064" y="0"/>
                      </a:cubicBezTo>
                      <a:cubicBezTo>
                        <a:pt x="137236" y="57950"/>
                        <a:pt x="144531" y="193295"/>
                        <a:pt x="173143" y="230857"/>
                      </a:cubicBezTo>
                      <a:cubicBezTo>
                        <a:pt x="120455" y="223515"/>
                        <a:pt x="69294" y="22287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809068511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84" name="Trapezium 15383">
                  <a:extLst>
                    <a:ext uri="{FF2B5EF4-FFF2-40B4-BE49-F238E27FC236}">
                      <a16:creationId xmlns:a16="http://schemas.microsoft.com/office/drawing/2014/main" id="{B91AF890-5928-735B-C0B6-F5E27436EEEF}"/>
                    </a:ext>
                  </a:extLst>
                </p:cNvPr>
                <p:cNvSpPr/>
                <p:nvPr/>
              </p:nvSpPr>
              <p:spPr>
                <a:xfrm rot="13613238">
                  <a:off x="8984108" y="3841487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0946" y="165495"/>
                        <a:pt x="55417" y="88664"/>
                        <a:pt x="56079" y="0"/>
                      </a:cubicBezTo>
                      <a:cubicBezTo>
                        <a:pt x="75851" y="1684"/>
                        <a:pt x="94003" y="4973"/>
                        <a:pt x="117064" y="0"/>
                      </a:cubicBezTo>
                      <a:cubicBezTo>
                        <a:pt x="147323" y="99965"/>
                        <a:pt x="181899" y="191798"/>
                        <a:pt x="173143" y="230857"/>
                      </a:cubicBezTo>
                      <a:cubicBezTo>
                        <a:pt x="118151" y="244536"/>
                        <a:pt x="42644" y="22608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2260" y="186032"/>
                        <a:pt x="22161" y="102949"/>
                        <a:pt x="56079" y="0"/>
                      </a:cubicBezTo>
                      <a:cubicBezTo>
                        <a:pt x="82506" y="4218"/>
                        <a:pt x="99697" y="-4153"/>
                        <a:pt x="117064" y="0"/>
                      </a:cubicBezTo>
                      <a:cubicBezTo>
                        <a:pt x="113722" y="70352"/>
                        <a:pt x="168943" y="124649"/>
                        <a:pt x="173143" y="230857"/>
                      </a:cubicBezTo>
                      <a:cubicBezTo>
                        <a:pt x="107363" y="225882"/>
                        <a:pt x="74455" y="233780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808761005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</p:grpSp>
          <p:sp>
            <p:nvSpPr>
              <p:cNvPr id="15378" name="Freeform 15377">
                <a:extLst>
                  <a:ext uri="{FF2B5EF4-FFF2-40B4-BE49-F238E27FC236}">
                    <a16:creationId xmlns:a16="http://schemas.microsoft.com/office/drawing/2014/main" id="{8E0AC04E-A64D-FEE1-55E6-CEB5C662D4F8}"/>
                  </a:ext>
                </a:extLst>
              </p:cNvPr>
              <p:cNvSpPr/>
              <p:nvPr/>
            </p:nvSpPr>
            <p:spPr>
              <a:xfrm>
                <a:off x="8463399" y="2919680"/>
                <a:ext cx="806250" cy="745958"/>
              </a:xfrm>
              <a:custGeom>
                <a:avLst/>
                <a:gdLst>
                  <a:gd name="connsiteX0" fmla="*/ 217780 w 806250"/>
                  <a:gd name="connsiteY0" fmla="*/ 0 h 745958"/>
                  <a:gd name="connsiteX1" fmla="*/ 569935 w 806250"/>
                  <a:gd name="connsiteY1" fmla="*/ 0 h 745958"/>
                  <a:gd name="connsiteX2" fmla="*/ 806250 w 806250"/>
                  <a:gd name="connsiteY2" fmla="*/ 259882 h 745958"/>
                  <a:gd name="connsiteX3" fmla="*/ 806250 w 806250"/>
                  <a:gd name="connsiteY3" fmla="*/ 505326 h 745958"/>
                  <a:gd name="connsiteX4" fmla="*/ 569935 w 806250"/>
                  <a:gd name="connsiteY4" fmla="*/ 745958 h 745958"/>
                  <a:gd name="connsiteX5" fmla="*/ 236314 w 806250"/>
                  <a:gd name="connsiteY5" fmla="*/ 745958 h 745958"/>
                  <a:gd name="connsiteX6" fmla="*/ 0 w 806250"/>
                  <a:gd name="connsiteY6" fmla="*/ 505326 h 745958"/>
                  <a:gd name="connsiteX7" fmla="*/ 0 w 806250"/>
                  <a:gd name="connsiteY7" fmla="*/ 259882 h 745958"/>
                  <a:gd name="connsiteX8" fmla="*/ 217780 w 806250"/>
                  <a:gd name="connsiteY8" fmla="*/ 0 h 74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6250" h="745958" extrusionOk="0">
                    <a:moveTo>
                      <a:pt x="217780" y="0"/>
                    </a:moveTo>
                    <a:cubicBezTo>
                      <a:pt x="288263" y="-9453"/>
                      <a:pt x="406922" y="8382"/>
                      <a:pt x="569935" y="0"/>
                    </a:cubicBezTo>
                    <a:cubicBezTo>
                      <a:pt x="655655" y="93267"/>
                      <a:pt x="714285" y="153205"/>
                      <a:pt x="806250" y="259882"/>
                    </a:cubicBezTo>
                    <a:cubicBezTo>
                      <a:pt x="817978" y="359571"/>
                      <a:pt x="809563" y="408514"/>
                      <a:pt x="806250" y="505326"/>
                    </a:cubicBezTo>
                    <a:cubicBezTo>
                      <a:pt x="727955" y="593001"/>
                      <a:pt x="616437" y="696742"/>
                      <a:pt x="569935" y="745958"/>
                    </a:cubicBezTo>
                    <a:cubicBezTo>
                      <a:pt x="425473" y="749219"/>
                      <a:pt x="392883" y="742142"/>
                      <a:pt x="236314" y="745958"/>
                    </a:cubicBezTo>
                    <a:cubicBezTo>
                      <a:pt x="137431" y="629772"/>
                      <a:pt x="62154" y="586470"/>
                      <a:pt x="0" y="505326"/>
                    </a:cubicBezTo>
                    <a:cubicBezTo>
                      <a:pt x="-975" y="432070"/>
                      <a:pt x="9228" y="329326"/>
                      <a:pt x="0" y="259882"/>
                    </a:cubicBezTo>
                    <a:cubicBezTo>
                      <a:pt x="77215" y="144643"/>
                      <a:pt x="143281" y="99324"/>
                      <a:pt x="217780" y="0"/>
                    </a:cubicBez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91018771">
                      <a:custGeom>
                        <a:avLst/>
                        <a:gdLst>
                          <a:gd name="connsiteX0" fmla="*/ 226194 w 837398"/>
                          <a:gd name="connsiteY0" fmla="*/ 0 h 745958"/>
                          <a:gd name="connsiteX1" fmla="*/ 591954 w 837398"/>
                          <a:gd name="connsiteY1" fmla="*/ 0 h 745958"/>
                          <a:gd name="connsiteX2" fmla="*/ 837398 w 837398"/>
                          <a:gd name="connsiteY2" fmla="*/ 259882 h 745958"/>
                          <a:gd name="connsiteX3" fmla="*/ 837398 w 837398"/>
                          <a:gd name="connsiteY3" fmla="*/ 505326 h 745958"/>
                          <a:gd name="connsiteX4" fmla="*/ 591954 w 837398"/>
                          <a:gd name="connsiteY4" fmla="*/ 745958 h 745958"/>
                          <a:gd name="connsiteX5" fmla="*/ 245444 w 837398"/>
                          <a:gd name="connsiteY5" fmla="*/ 745958 h 745958"/>
                          <a:gd name="connsiteX6" fmla="*/ 0 w 837398"/>
                          <a:gd name="connsiteY6" fmla="*/ 505326 h 745958"/>
                          <a:gd name="connsiteX7" fmla="*/ 0 w 837398"/>
                          <a:gd name="connsiteY7" fmla="*/ 259882 h 745958"/>
                          <a:gd name="connsiteX8" fmla="*/ 226194 w 837398"/>
                          <a:gd name="connsiteY8" fmla="*/ 0 h 7459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7398" h="745958">
                            <a:moveTo>
                              <a:pt x="226194" y="0"/>
                            </a:moveTo>
                            <a:lnTo>
                              <a:pt x="591954" y="0"/>
                            </a:lnTo>
                            <a:lnTo>
                              <a:pt x="837398" y="259882"/>
                            </a:lnTo>
                            <a:lnTo>
                              <a:pt x="837398" y="505326"/>
                            </a:lnTo>
                            <a:lnTo>
                              <a:pt x="591954" y="745958"/>
                            </a:lnTo>
                            <a:lnTo>
                              <a:pt x="245444" y="745958"/>
                            </a:lnTo>
                            <a:lnTo>
                              <a:pt x="0" y="505326"/>
                            </a:lnTo>
                            <a:lnTo>
                              <a:pt x="0" y="259882"/>
                            </a:lnTo>
                            <a:lnTo>
                              <a:pt x="226194" y="0"/>
                            </a:ln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  <a:sp3d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  <p:grpSp>
          <p:nvGrpSpPr>
            <p:cNvPr id="15368" name="Group 15367">
              <a:extLst>
                <a:ext uri="{FF2B5EF4-FFF2-40B4-BE49-F238E27FC236}">
                  <a16:creationId xmlns:a16="http://schemas.microsoft.com/office/drawing/2014/main" id="{1A5D1759-2462-A885-0AA2-E98A75306EED}"/>
                </a:ext>
              </a:extLst>
            </p:cNvPr>
            <p:cNvGrpSpPr/>
            <p:nvPr/>
          </p:nvGrpSpPr>
          <p:grpSpPr>
            <a:xfrm>
              <a:off x="9670382" y="4616660"/>
              <a:ext cx="581900" cy="538385"/>
              <a:chOff x="3488225" y="3270413"/>
              <a:chExt cx="806250" cy="745958"/>
            </a:xfrm>
            <a:scene3d>
              <a:camera prst="orthographicFront">
                <a:rot lat="1200000" lon="1800000" rev="0"/>
              </a:camera>
              <a:lightRig rig="threePt" dir="t"/>
            </a:scene3d>
          </p:grpSpPr>
          <p:grpSp>
            <p:nvGrpSpPr>
              <p:cNvPr id="15369" name="Group 15368">
                <a:extLst>
                  <a:ext uri="{FF2B5EF4-FFF2-40B4-BE49-F238E27FC236}">
                    <a16:creationId xmlns:a16="http://schemas.microsoft.com/office/drawing/2014/main" id="{64239700-0024-71C1-923D-EE2F03C8481E}"/>
                  </a:ext>
                </a:extLst>
              </p:cNvPr>
              <p:cNvGrpSpPr/>
              <p:nvPr/>
            </p:nvGrpSpPr>
            <p:grpSpPr>
              <a:xfrm>
                <a:off x="3595111" y="3305807"/>
                <a:ext cx="592477" cy="671561"/>
                <a:chOff x="8593631" y="3747855"/>
                <a:chExt cx="592477" cy="671561"/>
              </a:xfrm>
              <a:solidFill>
                <a:srgbClr val="92D050"/>
              </a:solidFill>
            </p:grpSpPr>
            <p:sp>
              <p:nvSpPr>
                <p:cNvPr id="15371" name="Trapezium 15370">
                  <a:extLst>
                    <a:ext uri="{FF2B5EF4-FFF2-40B4-BE49-F238E27FC236}">
                      <a16:creationId xmlns:a16="http://schemas.microsoft.com/office/drawing/2014/main" id="{BFD4E245-2FB7-F656-54AB-B99D786434C3}"/>
                    </a:ext>
                  </a:extLst>
                </p:cNvPr>
                <p:cNvSpPr/>
                <p:nvPr/>
              </p:nvSpPr>
              <p:spPr>
                <a:xfrm>
                  <a:off x="8801621" y="418855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7557" y="165941"/>
                        <a:pt x="31335" y="94806"/>
                        <a:pt x="56079" y="0"/>
                      </a:cubicBezTo>
                      <a:cubicBezTo>
                        <a:pt x="79976" y="-1735"/>
                        <a:pt x="109199" y="1397"/>
                        <a:pt x="117064" y="0"/>
                      </a:cubicBezTo>
                      <a:cubicBezTo>
                        <a:pt x="120231" y="57625"/>
                        <a:pt x="139053" y="153046"/>
                        <a:pt x="173143" y="230857"/>
                      </a:cubicBezTo>
                      <a:cubicBezTo>
                        <a:pt x="109839" y="237045"/>
                        <a:pt x="80304" y="220964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24175" y="117623"/>
                        <a:pt x="45773" y="95132"/>
                        <a:pt x="56079" y="0"/>
                      </a:cubicBezTo>
                      <a:cubicBezTo>
                        <a:pt x="74285" y="1251"/>
                        <a:pt x="106560" y="-4978"/>
                        <a:pt x="117064" y="0"/>
                      </a:cubicBezTo>
                      <a:cubicBezTo>
                        <a:pt x="131005" y="68539"/>
                        <a:pt x="157396" y="153873"/>
                        <a:pt x="173143" y="230857"/>
                      </a:cubicBezTo>
                      <a:cubicBezTo>
                        <a:pt x="126055" y="215310"/>
                        <a:pt x="21940" y="232551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72" name="Trapezium 15371">
                  <a:extLst>
                    <a:ext uri="{FF2B5EF4-FFF2-40B4-BE49-F238E27FC236}">
                      <a16:creationId xmlns:a16="http://schemas.microsoft.com/office/drawing/2014/main" id="{F6DE4074-FA9E-0AE3-5E42-6EBBB1774376}"/>
                    </a:ext>
                  </a:extLst>
                </p:cNvPr>
                <p:cNvSpPr/>
                <p:nvPr/>
              </p:nvSpPr>
              <p:spPr>
                <a:xfrm rot="2649875">
                  <a:off x="8631862" y="4126691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6066" y="171052"/>
                        <a:pt x="52302" y="100306"/>
                        <a:pt x="56079" y="0"/>
                      </a:cubicBezTo>
                      <a:cubicBezTo>
                        <a:pt x="82626" y="2408"/>
                        <a:pt x="95844" y="4770"/>
                        <a:pt x="117064" y="0"/>
                      </a:cubicBezTo>
                      <a:cubicBezTo>
                        <a:pt x="145447" y="29348"/>
                        <a:pt x="157172" y="125326"/>
                        <a:pt x="173143" y="230857"/>
                      </a:cubicBezTo>
                      <a:cubicBezTo>
                        <a:pt x="111960" y="220453"/>
                        <a:pt x="58598" y="2438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8086" y="178425"/>
                        <a:pt x="40477" y="57269"/>
                        <a:pt x="56079" y="0"/>
                      </a:cubicBezTo>
                      <a:cubicBezTo>
                        <a:pt x="65018" y="-4028"/>
                        <a:pt x="109075" y="-396"/>
                        <a:pt x="117064" y="0"/>
                      </a:cubicBezTo>
                      <a:cubicBezTo>
                        <a:pt x="142470" y="69654"/>
                        <a:pt x="134996" y="137719"/>
                        <a:pt x="173143" y="230857"/>
                      </a:cubicBezTo>
                      <a:cubicBezTo>
                        <a:pt x="117777" y="236042"/>
                        <a:pt x="56051" y="21813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981765707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73" name="Trapezium 15372">
                  <a:extLst>
                    <a:ext uri="{FF2B5EF4-FFF2-40B4-BE49-F238E27FC236}">
                      <a16:creationId xmlns:a16="http://schemas.microsoft.com/office/drawing/2014/main" id="{531309B8-F694-E288-68CB-E5F294C384B9}"/>
                    </a:ext>
                  </a:extLst>
                </p:cNvPr>
                <p:cNvSpPr/>
                <p:nvPr/>
              </p:nvSpPr>
              <p:spPr>
                <a:xfrm rot="10800000">
                  <a:off x="8800060" y="3747855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900" y="141269"/>
                        <a:pt x="17053" y="74730"/>
                        <a:pt x="56079" y="0"/>
                      </a:cubicBezTo>
                      <a:cubicBezTo>
                        <a:pt x="65648" y="5445"/>
                        <a:pt x="104012" y="-4267"/>
                        <a:pt x="117064" y="0"/>
                      </a:cubicBezTo>
                      <a:cubicBezTo>
                        <a:pt x="134502" y="74995"/>
                        <a:pt x="165306" y="144141"/>
                        <a:pt x="173143" y="230857"/>
                      </a:cubicBezTo>
                      <a:cubicBezTo>
                        <a:pt x="97329" y="220753"/>
                        <a:pt x="84483" y="2234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31135" y="165217"/>
                        <a:pt x="49909" y="90891"/>
                        <a:pt x="56079" y="0"/>
                      </a:cubicBezTo>
                      <a:cubicBezTo>
                        <a:pt x="76570" y="-1258"/>
                        <a:pt x="93315" y="-934"/>
                        <a:pt x="117064" y="0"/>
                      </a:cubicBezTo>
                      <a:cubicBezTo>
                        <a:pt x="146611" y="60115"/>
                        <a:pt x="126963" y="127798"/>
                        <a:pt x="173143" y="230857"/>
                      </a:cubicBezTo>
                      <a:cubicBezTo>
                        <a:pt x="135599" y="220535"/>
                        <a:pt x="63036" y="236414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97824804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74" name="Trapezium 15373">
                  <a:extLst>
                    <a:ext uri="{FF2B5EF4-FFF2-40B4-BE49-F238E27FC236}">
                      <a16:creationId xmlns:a16="http://schemas.microsoft.com/office/drawing/2014/main" id="{B12B116C-20D7-1D67-3AC4-A36256C1A5CC}"/>
                    </a:ext>
                  </a:extLst>
                </p:cNvPr>
                <p:cNvSpPr/>
                <p:nvPr/>
              </p:nvSpPr>
              <p:spPr>
                <a:xfrm rot="18933950">
                  <a:off x="8973783" y="412677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926" y="150755"/>
                        <a:pt x="34547" y="77152"/>
                        <a:pt x="56079" y="0"/>
                      </a:cubicBezTo>
                      <a:cubicBezTo>
                        <a:pt x="75210" y="-2742"/>
                        <a:pt x="94726" y="2865"/>
                        <a:pt x="117064" y="0"/>
                      </a:cubicBezTo>
                      <a:cubicBezTo>
                        <a:pt x="129726" y="113040"/>
                        <a:pt x="171875" y="169655"/>
                        <a:pt x="173143" y="230857"/>
                      </a:cubicBezTo>
                      <a:cubicBezTo>
                        <a:pt x="96897" y="242250"/>
                        <a:pt x="51830" y="226075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282" y="115242"/>
                        <a:pt x="27446" y="64758"/>
                        <a:pt x="56079" y="0"/>
                      </a:cubicBezTo>
                      <a:cubicBezTo>
                        <a:pt x="82808" y="-1105"/>
                        <a:pt x="93149" y="4752"/>
                        <a:pt x="117064" y="0"/>
                      </a:cubicBezTo>
                      <a:cubicBezTo>
                        <a:pt x="159756" y="85532"/>
                        <a:pt x="159065" y="130127"/>
                        <a:pt x="173143" y="230857"/>
                      </a:cubicBezTo>
                      <a:cubicBezTo>
                        <a:pt x="104849" y="217382"/>
                        <a:pt x="20096" y="221777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61725608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75" name="Trapezium 15374">
                  <a:extLst>
                    <a:ext uri="{FF2B5EF4-FFF2-40B4-BE49-F238E27FC236}">
                      <a16:creationId xmlns:a16="http://schemas.microsoft.com/office/drawing/2014/main" id="{D8E7A788-CAD0-D8AF-6AB8-D21E823D853B}"/>
                    </a:ext>
                  </a:extLst>
                </p:cNvPr>
                <p:cNvSpPr/>
                <p:nvPr/>
              </p:nvSpPr>
              <p:spPr>
                <a:xfrm rot="7648404">
                  <a:off x="8622488" y="3841486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555" y="149412"/>
                        <a:pt x="47447" y="98682"/>
                        <a:pt x="56079" y="0"/>
                      </a:cubicBezTo>
                      <a:cubicBezTo>
                        <a:pt x="81245" y="5076"/>
                        <a:pt x="88194" y="-1790"/>
                        <a:pt x="117064" y="0"/>
                      </a:cubicBezTo>
                      <a:cubicBezTo>
                        <a:pt x="148540" y="90701"/>
                        <a:pt x="175230" y="166244"/>
                        <a:pt x="173143" y="230857"/>
                      </a:cubicBezTo>
                      <a:cubicBezTo>
                        <a:pt x="123598" y="221525"/>
                        <a:pt x="28724" y="242782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109" y="158331"/>
                        <a:pt x="44759" y="42410"/>
                        <a:pt x="56079" y="0"/>
                      </a:cubicBezTo>
                      <a:cubicBezTo>
                        <a:pt x="85532" y="-864"/>
                        <a:pt x="99247" y="2381"/>
                        <a:pt x="117064" y="0"/>
                      </a:cubicBezTo>
                      <a:cubicBezTo>
                        <a:pt x="137236" y="57950"/>
                        <a:pt x="144531" y="193295"/>
                        <a:pt x="173143" y="230857"/>
                      </a:cubicBezTo>
                      <a:cubicBezTo>
                        <a:pt x="120455" y="223515"/>
                        <a:pt x="69294" y="22287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809068511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76" name="Trapezium 15375">
                  <a:extLst>
                    <a:ext uri="{FF2B5EF4-FFF2-40B4-BE49-F238E27FC236}">
                      <a16:creationId xmlns:a16="http://schemas.microsoft.com/office/drawing/2014/main" id="{2F653FD6-2C80-C437-F0BE-358C7D09F092}"/>
                    </a:ext>
                  </a:extLst>
                </p:cNvPr>
                <p:cNvSpPr/>
                <p:nvPr/>
              </p:nvSpPr>
              <p:spPr>
                <a:xfrm rot="13613238">
                  <a:off x="8984108" y="3841487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0946" y="165495"/>
                        <a:pt x="55417" y="88664"/>
                        <a:pt x="56079" y="0"/>
                      </a:cubicBezTo>
                      <a:cubicBezTo>
                        <a:pt x="75851" y="1684"/>
                        <a:pt x="94003" y="4973"/>
                        <a:pt x="117064" y="0"/>
                      </a:cubicBezTo>
                      <a:cubicBezTo>
                        <a:pt x="147323" y="99965"/>
                        <a:pt x="181899" y="191798"/>
                        <a:pt x="173143" y="230857"/>
                      </a:cubicBezTo>
                      <a:cubicBezTo>
                        <a:pt x="118151" y="244536"/>
                        <a:pt x="42644" y="22608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2260" y="186032"/>
                        <a:pt x="22161" y="102949"/>
                        <a:pt x="56079" y="0"/>
                      </a:cubicBezTo>
                      <a:cubicBezTo>
                        <a:pt x="82506" y="4218"/>
                        <a:pt x="99697" y="-4153"/>
                        <a:pt x="117064" y="0"/>
                      </a:cubicBezTo>
                      <a:cubicBezTo>
                        <a:pt x="113722" y="70352"/>
                        <a:pt x="168943" y="124649"/>
                        <a:pt x="173143" y="230857"/>
                      </a:cubicBezTo>
                      <a:cubicBezTo>
                        <a:pt x="107363" y="225882"/>
                        <a:pt x="74455" y="233780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808761005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</p:grpSp>
          <p:sp>
            <p:nvSpPr>
              <p:cNvPr id="15370" name="Freeform 15369">
                <a:extLst>
                  <a:ext uri="{FF2B5EF4-FFF2-40B4-BE49-F238E27FC236}">
                    <a16:creationId xmlns:a16="http://schemas.microsoft.com/office/drawing/2014/main" id="{69AB0768-C59E-2E0A-D345-09DA87C00871}"/>
                  </a:ext>
                </a:extLst>
              </p:cNvPr>
              <p:cNvSpPr/>
              <p:nvPr/>
            </p:nvSpPr>
            <p:spPr>
              <a:xfrm>
                <a:off x="3488225" y="3270413"/>
                <a:ext cx="806250" cy="745958"/>
              </a:xfrm>
              <a:custGeom>
                <a:avLst/>
                <a:gdLst>
                  <a:gd name="connsiteX0" fmla="*/ 217780 w 806250"/>
                  <a:gd name="connsiteY0" fmla="*/ 0 h 745958"/>
                  <a:gd name="connsiteX1" fmla="*/ 569935 w 806250"/>
                  <a:gd name="connsiteY1" fmla="*/ 0 h 745958"/>
                  <a:gd name="connsiteX2" fmla="*/ 806250 w 806250"/>
                  <a:gd name="connsiteY2" fmla="*/ 259882 h 745958"/>
                  <a:gd name="connsiteX3" fmla="*/ 806250 w 806250"/>
                  <a:gd name="connsiteY3" fmla="*/ 505326 h 745958"/>
                  <a:gd name="connsiteX4" fmla="*/ 569935 w 806250"/>
                  <a:gd name="connsiteY4" fmla="*/ 745958 h 745958"/>
                  <a:gd name="connsiteX5" fmla="*/ 236314 w 806250"/>
                  <a:gd name="connsiteY5" fmla="*/ 745958 h 745958"/>
                  <a:gd name="connsiteX6" fmla="*/ 0 w 806250"/>
                  <a:gd name="connsiteY6" fmla="*/ 505326 h 745958"/>
                  <a:gd name="connsiteX7" fmla="*/ 0 w 806250"/>
                  <a:gd name="connsiteY7" fmla="*/ 259882 h 745958"/>
                  <a:gd name="connsiteX8" fmla="*/ 217780 w 806250"/>
                  <a:gd name="connsiteY8" fmla="*/ 0 h 74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6250" h="745958" extrusionOk="0">
                    <a:moveTo>
                      <a:pt x="217780" y="0"/>
                    </a:moveTo>
                    <a:cubicBezTo>
                      <a:pt x="288263" y="-9453"/>
                      <a:pt x="406922" y="8382"/>
                      <a:pt x="569935" y="0"/>
                    </a:cubicBezTo>
                    <a:cubicBezTo>
                      <a:pt x="655655" y="93267"/>
                      <a:pt x="714285" y="153205"/>
                      <a:pt x="806250" y="259882"/>
                    </a:cubicBezTo>
                    <a:cubicBezTo>
                      <a:pt x="817978" y="359571"/>
                      <a:pt x="809563" y="408514"/>
                      <a:pt x="806250" y="505326"/>
                    </a:cubicBezTo>
                    <a:cubicBezTo>
                      <a:pt x="727955" y="593001"/>
                      <a:pt x="616437" y="696742"/>
                      <a:pt x="569935" y="745958"/>
                    </a:cubicBezTo>
                    <a:cubicBezTo>
                      <a:pt x="425473" y="749219"/>
                      <a:pt x="392883" y="742142"/>
                      <a:pt x="236314" y="745958"/>
                    </a:cubicBezTo>
                    <a:cubicBezTo>
                      <a:pt x="137431" y="629772"/>
                      <a:pt x="62154" y="586470"/>
                      <a:pt x="0" y="505326"/>
                    </a:cubicBezTo>
                    <a:cubicBezTo>
                      <a:pt x="-975" y="432070"/>
                      <a:pt x="9228" y="329326"/>
                      <a:pt x="0" y="259882"/>
                    </a:cubicBezTo>
                    <a:cubicBezTo>
                      <a:pt x="77215" y="144643"/>
                      <a:pt x="143281" y="99324"/>
                      <a:pt x="217780" y="0"/>
                    </a:cubicBez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91018771">
                      <a:custGeom>
                        <a:avLst/>
                        <a:gdLst>
                          <a:gd name="connsiteX0" fmla="*/ 226194 w 837398"/>
                          <a:gd name="connsiteY0" fmla="*/ 0 h 745958"/>
                          <a:gd name="connsiteX1" fmla="*/ 591954 w 837398"/>
                          <a:gd name="connsiteY1" fmla="*/ 0 h 745958"/>
                          <a:gd name="connsiteX2" fmla="*/ 837398 w 837398"/>
                          <a:gd name="connsiteY2" fmla="*/ 259882 h 745958"/>
                          <a:gd name="connsiteX3" fmla="*/ 837398 w 837398"/>
                          <a:gd name="connsiteY3" fmla="*/ 505326 h 745958"/>
                          <a:gd name="connsiteX4" fmla="*/ 591954 w 837398"/>
                          <a:gd name="connsiteY4" fmla="*/ 745958 h 745958"/>
                          <a:gd name="connsiteX5" fmla="*/ 245444 w 837398"/>
                          <a:gd name="connsiteY5" fmla="*/ 745958 h 745958"/>
                          <a:gd name="connsiteX6" fmla="*/ 0 w 837398"/>
                          <a:gd name="connsiteY6" fmla="*/ 505326 h 745958"/>
                          <a:gd name="connsiteX7" fmla="*/ 0 w 837398"/>
                          <a:gd name="connsiteY7" fmla="*/ 259882 h 745958"/>
                          <a:gd name="connsiteX8" fmla="*/ 226194 w 837398"/>
                          <a:gd name="connsiteY8" fmla="*/ 0 h 7459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7398" h="745958">
                            <a:moveTo>
                              <a:pt x="226194" y="0"/>
                            </a:moveTo>
                            <a:lnTo>
                              <a:pt x="591954" y="0"/>
                            </a:lnTo>
                            <a:lnTo>
                              <a:pt x="837398" y="259882"/>
                            </a:lnTo>
                            <a:lnTo>
                              <a:pt x="837398" y="505326"/>
                            </a:lnTo>
                            <a:lnTo>
                              <a:pt x="591954" y="745958"/>
                            </a:lnTo>
                            <a:lnTo>
                              <a:pt x="245444" y="745958"/>
                            </a:lnTo>
                            <a:lnTo>
                              <a:pt x="0" y="505326"/>
                            </a:lnTo>
                            <a:lnTo>
                              <a:pt x="0" y="259882"/>
                            </a:lnTo>
                            <a:lnTo>
                              <a:pt x="226194" y="0"/>
                            </a:ln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  <a:sp3d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</p:grpSp>
      <p:sp>
        <p:nvSpPr>
          <p:cNvPr id="15385" name="TextBox 15384">
            <a:extLst>
              <a:ext uri="{FF2B5EF4-FFF2-40B4-BE49-F238E27FC236}">
                <a16:creationId xmlns:a16="http://schemas.microsoft.com/office/drawing/2014/main" id="{42964C3C-3354-B93A-719F-09CCBA253F3B}"/>
              </a:ext>
            </a:extLst>
          </p:cNvPr>
          <p:cNvSpPr txBox="1"/>
          <p:nvPr/>
        </p:nvSpPr>
        <p:spPr>
          <a:xfrm>
            <a:off x="4584048" y="2715289"/>
            <a:ext cx="878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>
                <a:latin typeface="Ink Free" panose="020F0502020204030204" pitchFamily="34" charset="0"/>
                <a:cs typeface="Ink Free" panose="020F0502020204030204" pitchFamily="34" charset="0"/>
              </a:rPr>
              <a:t>S</a:t>
            </a:r>
            <a:r>
              <a:rPr lang="en-GB" sz="1000" noProof="0" dirty="0">
                <a:latin typeface="Ink Free" panose="020F0502020204030204" pitchFamily="34" charset="0"/>
                <a:cs typeface="Ink Free" panose="020F0502020204030204" pitchFamily="34" charset="0"/>
              </a:rPr>
              <a:t>EXTUPOLE</a:t>
            </a:r>
          </a:p>
        </p:txBody>
      </p:sp>
      <p:sp>
        <p:nvSpPr>
          <p:cNvPr id="15386" name="TextBox 15385">
            <a:extLst>
              <a:ext uri="{FF2B5EF4-FFF2-40B4-BE49-F238E27FC236}">
                <a16:creationId xmlns:a16="http://schemas.microsoft.com/office/drawing/2014/main" id="{88AA5B01-FD67-7231-B49E-EC70E4C08635}"/>
              </a:ext>
            </a:extLst>
          </p:cNvPr>
          <p:cNvSpPr txBox="1"/>
          <p:nvPr/>
        </p:nvSpPr>
        <p:spPr>
          <a:xfrm>
            <a:off x="4566722" y="5401541"/>
            <a:ext cx="878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>
                <a:latin typeface="Ink Free" panose="020F0502020204030204" pitchFamily="34" charset="0"/>
                <a:cs typeface="Ink Free" panose="020F0502020204030204" pitchFamily="34" charset="0"/>
              </a:rPr>
              <a:t>S</a:t>
            </a:r>
            <a:r>
              <a:rPr lang="en-GB" sz="1000" noProof="0" dirty="0">
                <a:latin typeface="Ink Free" panose="020F0502020204030204" pitchFamily="34" charset="0"/>
                <a:cs typeface="Ink Free" panose="020F0502020204030204" pitchFamily="34" charset="0"/>
              </a:rPr>
              <a:t>EXTUPOLE</a:t>
            </a:r>
          </a:p>
        </p:txBody>
      </p:sp>
      <p:sp>
        <p:nvSpPr>
          <p:cNvPr id="15388" name="TextBox 15387">
            <a:extLst>
              <a:ext uri="{FF2B5EF4-FFF2-40B4-BE49-F238E27FC236}">
                <a16:creationId xmlns:a16="http://schemas.microsoft.com/office/drawing/2014/main" id="{93F9922C-AFC5-9783-6EF8-E9569FD198B4}"/>
              </a:ext>
            </a:extLst>
          </p:cNvPr>
          <p:cNvSpPr txBox="1"/>
          <p:nvPr/>
        </p:nvSpPr>
        <p:spPr>
          <a:xfrm>
            <a:off x="5300269" y="2877279"/>
            <a:ext cx="467789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Crab </a:t>
            </a:r>
            <a:r>
              <a:rPr lang="en-GB" sz="1500" noProof="0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sextupoles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 </a:t>
            </a:r>
          </a:p>
          <a:p>
            <a:pPr lvl="1"/>
            <a:r>
              <a:rPr lang="en-GB" sz="15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as thin multipole elements</a:t>
            </a:r>
          </a:p>
        </p:txBody>
      </p:sp>
      <p:sp>
        <p:nvSpPr>
          <p:cNvPr id="15392" name="TextBox 15391">
            <a:extLst>
              <a:ext uri="{FF2B5EF4-FFF2-40B4-BE49-F238E27FC236}">
                <a16:creationId xmlns:a16="http://schemas.microsoft.com/office/drawing/2014/main" id="{BD239900-347B-5864-0E4C-7C6CCEDA8032}"/>
              </a:ext>
            </a:extLst>
          </p:cNvPr>
          <p:cNvSpPr txBox="1"/>
          <p:nvPr/>
        </p:nvSpPr>
        <p:spPr>
          <a:xfrm>
            <a:off x="7296044" y="3864379"/>
            <a:ext cx="32241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Strong-strong 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beam-beam</a:t>
            </a:r>
          </a:p>
          <a:p>
            <a:pPr lvl="1"/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model at the IP</a:t>
            </a:r>
          </a:p>
        </p:txBody>
      </p:sp>
      <p:sp>
        <p:nvSpPr>
          <p:cNvPr id="15393" name="Ellipse 107">
            <a:extLst>
              <a:ext uri="{FF2B5EF4-FFF2-40B4-BE49-F238E27FC236}">
                <a16:creationId xmlns:a16="http://schemas.microsoft.com/office/drawing/2014/main" id="{2E025DB2-2038-B130-BD38-61D5A0821EC4}"/>
              </a:ext>
            </a:extLst>
          </p:cNvPr>
          <p:cNvSpPr/>
          <p:nvPr/>
        </p:nvSpPr>
        <p:spPr>
          <a:xfrm rot="20710514">
            <a:off x="6565588" y="4081568"/>
            <a:ext cx="968890" cy="119621"/>
          </a:xfrm>
          <a:custGeom>
            <a:avLst/>
            <a:gdLst>
              <a:gd name="connsiteX0" fmla="*/ 0 w 968890"/>
              <a:gd name="connsiteY0" fmla="*/ 59811 h 119621"/>
              <a:gd name="connsiteX1" fmla="*/ 484445 w 968890"/>
              <a:gd name="connsiteY1" fmla="*/ 0 h 119621"/>
              <a:gd name="connsiteX2" fmla="*/ 968890 w 968890"/>
              <a:gd name="connsiteY2" fmla="*/ 59811 h 119621"/>
              <a:gd name="connsiteX3" fmla="*/ 484445 w 968890"/>
              <a:gd name="connsiteY3" fmla="*/ 119622 h 119621"/>
              <a:gd name="connsiteX4" fmla="*/ 0 w 968890"/>
              <a:gd name="connsiteY4" fmla="*/ 59811 h 11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8890" h="119621" fill="none" extrusionOk="0">
                <a:moveTo>
                  <a:pt x="0" y="59811"/>
                </a:moveTo>
                <a:cubicBezTo>
                  <a:pt x="10394" y="16899"/>
                  <a:pt x="230444" y="894"/>
                  <a:pt x="484445" y="0"/>
                </a:cubicBezTo>
                <a:cubicBezTo>
                  <a:pt x="756761" y="8142"/>
                  <a:pt x="965367" y="26702"/>
                  <a:pt x="968890" y="59811"/>
                </a:cubicBezTo>
                <a:cubicBezTo>
                  <a:pt x="995438" y="96694"/>
                  <a:pt x="729002" y="109128"/>
                  <a:pt x="484445" y="119622"/>
                </a:cubicBezTo>
                <a:cubicBezTo>
                  <a:pt x="215561" y="120019"/>
                  <a:pt x="5532" y="85345"/>
                  <a:pt x="0" y="59811"/>
                </a:cubicBezTo>
                <a:close/>
              </a:path>
              <a:path w="968890" h="119621" stroke="0" extrusionOk="0">
                <a:moveTo>
                  <a:pt x="0" y="59811"/>
                </a:moveTo>
                <a:cubicBezTo>
                  <a:pt x="-18708" y="59600"/>
                  <a:pt x="185912" y="-12793"/>
                  <a:pt x="484445" y="0"/>
                </a:cubicBezTo>
                <a:cubicBezTo>
                  <a:pt x="760463" y="-1250"/>
                  <a:pt x="968165" y="28098"/>
                  <a:pt x="968890" y="59811"/>
                </a:cubicBezTo>
                <a:cubicBezTo>
                  <a:pt x="937451" y="103352"/>
                  <a:pt x="747925" y="124437"/>
                  <a:pt x="484445" y="119622"/>
                </a:cubicBezTo>
                <a:cubicBezTo>
                  <a:pt x="224624" y="114619"/>
                  <a:pt x="-8470" y="94787"/>
                  <a:pt x="0" y="59811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60000"/>
            </a:scheme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5394" name="Ellipse 109">
            <a:extLst>
              <a:ext uri="{FF2B5EF4-FFF2-40B4-BE49-F238E27FC236}">
                <a16:creationId xmlns:a16="http://schemas.microsoft.com/office/drawing/2014/main" id="{0B8FD641-7F9D-20CD-84A7-6825817A1907}"/>
              </a:ext>
            </a:extLst>
          </p:cNvPr>
          <p:cNvSpPr/>
          <p:nvPr/>
        </p:nvSpPr>
        <p:spPr>
          <a:xfrm rot="819415">
            <a:off x="6325154" y="4082613"/>
            <a:ext cx="968890" cy="119621"/>
          </a:xfrm>
          <a:custGeom>
            <a:avLst/>
            <a:gdLst>
              <a:gd name="connsiteX0" fmla="*/ 0 w 968890"/>
              <a:gd name="connsiteY0" fmla="*/ 59811 h 119621"/>
              <a:gd name="connsiteX1" fmla="*/ 484445 w 968890"/>
              <a:gd name="connsiteY1" fmla="*/ 0 h 119621"/>
              <a:gd name="connsiteX2" fmla="*/ 968890 w 968890"/>
              <a:gd name="connsiteY2" fmla="*/ 59811 h 119621"/>
              <a:gd name="connsiteX3" fmla="*/ 484445 w 968890"/>
              <a:gd name="connsiteY3" fmla="*/ 119622 h 119621"/>
              <a:gd name="connsiteX4" fmla="*/ 0 w 968890"/>
              <a:gd name="connsiteY4" fmla="*/ 59811 h 11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8890" h="119621" fill="none" extrusionOk="0">
                <a:moveTo>
                  <a:pt x="0" y="59811"/>
                </a:moveTo>
                <a:cubicBezTo>
                  <a:pt x="10394" y="16899"/>
                  <a:pt x="230444" y="894"/>
                  <a:pt x="484445" y="0"/>
                </a:cubicBezTo>
                <a:cubicBezTo>
                  <a:pt x="756761" y="8142"/>
                  <a:pt x="965367" y="26702"/>
                  <a:pt x="968890" y="59811"/>
                </a:cubicBezTo>
                <a:cubicBezTo>
                  <a:pt x="995438" y="96694"/>
                  <a:pt x="729002" y="109128"/>
                  <a:pt x="484445" y="119622"/>
                </a:cubicBezTo>
                <a:cubicBezTo>
                  <a:pt x="215561" y="120019"/>
                  <a:pt x="5532" y="85345"/>
                  <a:pt x="0" y="59811"/>
                </a:cubicBezTo>
                <a:close/>
              </a:path>
              <a:path w="968890" h="119621" stroke="0" extrusionOk="0">
                <a:moveTo>
                  <a:pt x="0" y="59811"/>
                </a:moveTo>
                <a:cubicBezTo>
                  <a:pt x="-18708" y="59600"/>
                  <a:pt x="185912" y="-12793"/>
                  <a:pt x="484445" y="0"/>
                </a:cubicBezTo>
                <a:cubicBezTo>
                  <a:pt x="760463" y="-1250"/>
                  <a:pt x="968165" y="28098"/>
                  <a:pt x="968890" y="59811"/>
                </a:cubicBezTo>
                <a:cubicBezTo>
                  <a:pt x="937451" y="103352"/>
                  <a:pt x="747925" y="124437"/>
                  <a:pt x="484445" y="119622"/>
                </a:cubicBezTo>
                <a:cubicBezTo>
                  <a:pt x="224624" y="114619"/>
                  <a:pt x="-8470" y="94787"/>
                  <a:pt x="0" y="59811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5397" name="Ellipse 109">
            <a:extLst>
              <a:ext uri="{FF2B5EF4-FFF2-40B4-BE49-F238E27FC236}">
                <a16:creationId xmlns:a16="http://schemas.microsoft.com/office/drawing/2014/main" id="{91731DA8-9E56-1457-E4C7-F5F0C0E045D4}"/>
              </a:ext>
            </a:extLst>
          </p:cNvPr>
          <p:cNvSpPr/>
          <p:nvPr/>
        </p:nvSpPr>
        <p:spPr>
          <a:xfrm>
            <a:off x="3927650" y="2904705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/>
              <a:t>    </a:t>
            </a:r>
          </a:p>
        </p:txBody>
      </p:sp>
      <p:sp>
        <p:nvSpPr>
          <p:cNvPr id="15398" name="Ellipse 109">
            <a:extLst>
              <a:ext uri="{FF2B5EF4-FFF2-40B4-BE49-F238E27FC236}">
                <a16:creationId xmlns:a16="http://schemas.microsoft.com/office/drawing/2014/main" id="{C580FAF1-1B1C-88B0-2B44-9F87A054CC05}"/>
              </a:ext>
            </a:extLst>
          </p:cNvPr>
          <p:cNvSpPr/>
          <p:nvPr/>
        </p:nvSpPr>
        <p:spPr>
          <a:xfrm>
            <a:off x="3634567" y="2718511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15402" name="Straight Arrow Connector 15401">
            <a:extLst>
              <a:ext uri="{FF2B5EF4-FFF2-40B4-BE49-F238E27FC236}">
                <a16:creationId xmlns:a16="http://schemas.microsoft.com/office/drawing/2014/main" id="{4BB39C5D-F4F1-81D9-FBF2-C91C7B24DAAA}"/>
              </a:ext>
            </a:extLst>
          </p:cNvPr>
          <p:cNvCxnSpPr>
            <a:cxnSpLocks/>
          </p:cNvCxnSpPr>
          <p:nvPr/>
        </p:nvCxnSpPr>
        <p:spPr>
          <a:xfrm flipH="1">
            <a:off x="3538752" y="2645095"/>
            <a:ext cx="348706" cy="311500"/>
          </a:xfrm>
          <a:prstGeom prst="straightConnector1">
            <a:avLst/>
          </a:prstGeom>
          <a:ln w="31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27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69 L -0.47982 -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7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0.00208 L -0.37461 -0.0030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89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  <p:bldP spid="33" grpId="0"/>
      <p:bldP spid="15385" grpId="0"/>
      <p:bldP spid="15386" grpId="0"/>
      <p:bldP spid="15388" grpId="0"/>
      <p:bldP spid="15392" grpId="0"/>
      <p:bldP spid="15393" grpId="0" animBg="1"/>
      <p:bldP spid="15394" grpId="0" animBg="1"/>
      <p:bldP spid="15397" grpId="0" animBg="1"/>
      <p:bldP spid="153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453E322-215C-3837-70F3-F0052724F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6566A06D-DE44-BAF1-DEAC-B72AD5806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234F4DD1-DCE2-604F-CE6D-A218C191D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8BBB5A12-95C1-09FD-4486-037322B62D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3629D84B-8F89-2C1E-CC0F-A286D4CDF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39581589-75D3-C0DD-5A97-DC1880F296A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AE5653-8571-0DFB-85F3-6CF558880106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EAC252-9D5F-BEBC-D351-770ECD9AEA08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7CA8A8-D3BC-7B28-0B56-44C47306DB89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64B23FF-D8E9-957F-E347-465137C93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5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F9AC67-6CD0-FBDD-E9EA-3E0D3F66F4F3}"/>
              </a:ext>
            </a:extLst>
          </p:cNvPr>
          <p:cNvSpPr txBox="1"/>
          <p:nvPr/>
        </p:nvSpPr>
        <p:spPr>
          <a:xfrm>
            <a:off x="73156" y="449804"/>
            <a:ext cx="19870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Introduction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69F6AB-8A8D-FA18-9BF3-FFDDF3054B07}"/>
              </a:ext>
            </a:extLst>
          </p:cNvPr>
          <p:cNvSpPr txBox="1"/>
          <p:nvPr/>
        </p:nvSpPr>
        <p:spPr>
          <a:xfrm>
            <a:off x="128974" y="926858"/>
            <a:ext cx="791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Xsuite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is using element by element tracking, </a:t>
            </a:r>
            <a:r>
              <a:rPr lang="en-GB" b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nonlinear forces 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included </a:t>
            </a:r>
            <a:endParaRPr lang="en-GB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4D5206D-96B6-582E-4E6B-6CE62BB78436}"/>
              </a:ext>
            </a:extLst>
          </p:cNvPr>
          <p:cNvGrpSpPr/>
          <p:nvPr/>
        </p:nvGrpSpPr>
        <p:grpSpPr>
          <a:xfrm>
            <a:off x="-3196389" y="2045946"/>
            <a:ext cx="7462126" cy="4362250"/>
            <a:chOff x="1417685" y="2535527"/>
            <a:chExt cx="7528038" cy="321012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FFA477F-E544-C2A9-F4CD-CE785A692A0B}"/>
                </a:ext>
              </a:extLst>
            </p:cNvPr>
            <p:cNvGrpSpPr/>
            <p:nvPr/>
          </p:nvGrpSpPr>
          <p:grpSpPr>
            <a:xfrm>
              <a:off x="1754664" y="2826880"/>
              <a:ext cx="7053470" cy="2493168"/>
              <a:chOff x="312857" y="3644835"/>
              <a:chExt cx="7091750" cy="2239924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CF6F2313-197B-1A4F-26B2-31E3F2E7DBED}"/>
                  </a:ext>
                </a:extLst>
              </p:cNvPr>
              <p:cNvSpPr/>
              <p:nvPr/>
            </p:nvSpPr>
            <p:spPr>
              <a:xfrm>
                <a:off x="312857" y="3644835"/>
                <a:ext cx="7091750" cy="2236059"/>
              </a:xfrm>
              <a:prstGeom prst="ellipse">
                <a:avLst/>
              </a:prstGeom>
              <a:noFill/>
              <a:ln w="762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3D797BD-3051-C096-28FA-D6BB0D918258}"/>
                  </a:ext>
                </a:extLst>
              </p:cNvPr>
              <p:cNvSpPr/>
              <p:nvPr/>
            </p:nvSpPr>
            <p:spPr>
              <a:xfrm>
                <a:off x="312857" y="3648700"/>
                <a:ext cx="7091750" cy="2236059"/>
              </a:xfrm>
              <a:prstGeom prst="ellipse">
                <a:avLst/>
              </a:prstGeom>
              <a:noFill/>
              <a:ln w="76200"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0D60C423-909B-E443-419A-E47DC5AABCB8}"/>
                  </a:ext>
                </a:extLst>
              </p:cNvPr>
              <p:cNvSpPr/>
              <p:nvPr/>
            </p:nvSpPr>
            <p:spPr>
              <a:xfrm>
                <a:off x="312857" y="3648700"/>
                <a:ext cx="7091750" cy="2236059"/>
              </a:xfrm>
              <a:prstGeom prst="ellipse">
                <a:avLst/>
              </a:prstGeom>
              <a:noFill/>
              <a:ln w="76200">
                <a:solidFill>
                  <a:schemeClr val="accent6">
                    <a:lumMod val="75000"/>
                  </a:schemeClr>
                </a:solidFill>
                <a:prstDash val="dash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E1FEAA7-BEDF-2A8C-FC2B-7834ECACF7A7}"/>
                </a:ext>
              </a:extLst>
            </p:cNvPr>
            <p:cNvGrpSpPr/>
            <p:nvPr/>
          </p:nvGrpSpPr>
          <p:grpSpPr>
            <a:xfrm>
              <a:off x="1417685" y="2535527"/>
              <a:ext cx="7528038" cy="3210120"/>
              <a:chOff x="1667332" y="2536500"/>
              <a:chExt cx="7528038" cy="3210120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9F0184A-B775-ECCB-5A67-DBF2A24E79EF}"/>
                  </a:ext>
                </a:extLst>
              </p:cNvPr>
              <p:cNvSpPr/>
              <p:nvPr/>
            </p:nvSpPr>
            <p:spPr>
              <a:xfrm>
                <a:off x="1667332" y="2536500"/>
                <a:ext cx="3957637" cy="3210120"/>
              </a:xfrm>
              <a:prstGeom prst="rect">
                <a:avLst/>
              </a:prstGeom>
              <a:solidFill>
                <a:schemeClr val="bg1">
                  <a:alpha val="8956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03582EB-21E1-39B9-D861-06753B5A76D8}"/>
                  </a:ext>
                </a:extLst>
              </p:cNvPr>
              <p:cNvSpPr/>
              <p:nvPr/>
            </p:nvSpPr>
            <p:spPr>
              <a:xfrm>
                <a:off x="5624969" y="4090131"/>
                <a:ext cx="3570401" cy="1543246"/>
              </a:xfrm>
              <a:prstGeom prst="rect">
                <a:avLst/>
              </a:prstGeom>
              <a:solidFill>
                <a:schemeClr val="bg1">
                  <a:alpha val="90305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3EA6FC64-CB30-BB10-B2B4-E1FCA59E4D2D}"/>
              </a:ext>
            </a:extLst>
          </p:cNvPr>
          <p:cNvSpPr txBox="1"/>
          <p:nvPr/>
        </p:nvSpPr>
        <p:spPr>
          <a:xfrm>
            <a:off x="2914917" y="2305577"/>
            <a:ext cx="26953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Transverse </a:t>
            </a:r>
            <a:r>
              <a:rPr lang="en-GB" sz="1500" noProof="0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wakefields</a:t>
            </a:r>
            <a:endParaRPr lang="en-GB" sz="1500" noProof="0" dirty="0">
              <a:solidFill>
                <a:schemeClr val="accent6"/>
              </a:solidFill>
              <a:latin typeface="Avenir Next" panose="020B0503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F3752-A2ED-91E1-DD9B-3CB4FD5A96DB}"/>
              </a:ext>
            </a:extLst>
          </p:cNvPr>
          <p:cNvSpPr txBox="1"/>
          <p:nvPr/>
        </p:nvSpPr>
        <p:spPr>
          <a:xfrm>
            <a:off x="-290108" y="3802361"/>
            <a:ext cx="392384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Simulation of a 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quarter ring </a:t>
            </a:r>
          </a:p>
          <a:p>
            <a:pPr lvl="1"/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exploiting the 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four-fold symmetry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9B2E112-36BD-7201-DBC6-72E5C792941C}"/>
              </a:ext>
            </a:extLst>
          </p:cNvPr>
          <p:cNvSpPr txBox="1"/>
          <p:nvPr/>
        </p:nvSpPr>
        <p:spPr>
          <a:xfrm>
            <a:off x="440194" y="1665032"/>
            <a:ext cx="46963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Linear transfer map </a:t>
            </a:r>
          </a:p>
          <a:p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(</a:t>
            </a:r>
            <a:r>
              <a:rPr lang="en-GB" sz="15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avoid complicated effects from the non-linear lattice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)</a:t>
            </a:r>
          </a:p>
        </p:txBody>
      </p:sp>
      <p:grpSp>
        <p:nvGrpSpPr>
          <p:cNvPr id="15365" name="Group 15364">
            <a:extLst>
              <a:ext uri="{FF2B5EF4-FFF2-40B4-BE49-F238E27FC236}">
                <a16:creationId xmlns:a16="http://schemas.microsoft.com/office/drawing/2014/main" id="{C1BCE825-9BCA-7EB0-240D-8B0AE39E38D3}"/>
              </a:ext>
            </a:extLst>
          </p:cNvPr>
          <p:cNvGrpSpPr/>
          <p:nvPr/>
        </p:nvGrpSpPr>
        <p:grpSpPr>
          <a:xfrm>
            <a:off x="4433225" y="2968059"/>
            <a:ext cx="1182119" cy="1071732"/>
            <a:chOff x="8463399" y="2919680"/>
            <a:chExt cx="847324" cy="759097"/>
          </a:xfrm>
        </p:grpSpPr>
        <p:grpSp>
          <p:nvGrpSpPr>
            <p:cNvPr id="15364" name="Group 15363">
              <a:extLst>
                <a:ext uri="{FF2B5EF4-FFF2-40B4-BE49-F238E27FC236}">
                  <a16:creationId xmlns:a16="http://schemas.microsoft.com/office/drawing/2014/main" id="{4FC37257-41D8-1D48-CCE2-CE076AE6025B}"/>
                </a:ext>
              </a:extLst>
            </p:cNvPr>
            <p:cNvGrpSpPr/>
            <p:nvPr/>
          </p:nvGrpSpPr>
          <p:grpSpPr>
            <a:xfrm>
              <a:off x="8463399" y="2919680"/>
              <a:ext cx="806250" cy="745958"/>
              <a:chOff x="8463399" y="2919680"/>
              <a:chExt cx="806250" cy="745958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7272CFBB-715C-BA61-F496-2A5134077285}"/>
                  </a:ext>
                </a:extLst>
              </p:cNvPr>
              <p:cNvGrpSpPr/>
              <p:nvPr/>
            </p:nvGrpSpPr>
            <p:grpSpPr>
              <a:xfrm>
                <a:off x="8573980" y="2957729"/>
                <a:ext cx="592477" cy="671561"/>
                <a:chOff x="8593631" y="3747855"/>
                <a:chExt cx="592477" cy="671561"/>
              </a:xfrm>
              <a:solidFill>
                <a:srgbClr val="00B050"/>
              </a:solidFill>
              <a:scene3d>
                <a:camera prst="orthographicFront">
                  <a:rot lat="1800000" lon="19200000" rev="0"/>
                </a:camera>
                <a:lightRig rig="threePt" dir="t"/>
              </a:scene3d>
            </p:grpSpPr>
            <p:sp>
              <p:nvSpPr>
                <p:cNvPr id="45" name="Trapezium 44">
                  <a:extLst>
                    <a:ext uri="{FF2B5EF4-FFF2-40B4-BE49-F238E27FC236}">
                      <a16:creationId xmlns:a16="http://schemas.microsoft.com/office/drawing/2014/main" id="{ACF00E93-EAF3-FBA5-2A87-5AF4ACDF6B41}"/>
                    </a:ext>
                  </a:extLst>
                </p:cNvPr>
                <p:cNvSpPr/>
                <p:nvPr/>
              </p:nvSpPr>
              <p:spPr>
                <a:xfrm>
                  <a:off x="8801621" y="418855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7557" y="165941"/>
                        <a:pt x="31335" y="94806"/>
                        <a:pt x="56079" y="0"/>
                      </a:cubicBezTo>
                      <a:cubicBezTo>
                        <a:pt x="79976" y="-1735"/>
                        <a:pt x="109199" y="1397"/>
                        <a:pt x="117064" y="0"/>
                      </a:cubicBezTo>
                      <a:cubicBezTo>
                        <a:pt x="120231" y="57625"/>
                        <a:pt x="139053" y="153046"/>
                        <a:pt x="173143" y="230857"/>
                      </a:cubicBezTo>
                      <a:cubicBezTo>
                        <a:pt x="109839" y="237045"/>
                        <a:pt x="80304" y="220964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24175" y="117623"/>
                        <a:pt x="45773" y="95132"/>
                        <a:pt x="56079" y="0"/>
                      </a:cubicBezTo>
                      <a:cubicBezTo>
                        <a:pt x="74285" y="1251"/>
                        <a:pt x="106560" y="-4978"/>
                        <a:pt x="117064" y="0"/>
                      </a:cubicBezTo>
                      <a:cubicBezTo>
                        <a:pt x="131005" y="68539"/>
                        <a:pt x="157396" y="153873"/>
                        <a:pt x="173143" y="230857"/>
                      </a:cubicBezTo>
                      <a:cubicBezTo>
                        <a:pt x="126055" y="215310"/>
                        <a:pt x="21940" y="232551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48" name="Trapezium 47">
                  <a:extLst>
                    <a:ext uri="{FF2B5EF4-FFF2-40B4-BE49-F238E27FC236}">
                      <a16:creationId xmlns:a16="http://schemas.microsoft.com/office/drawing/2014/main" id="{FD943672-B3FB-B51E-C5F3-FE13365D2AD0}"/>
                    </a:ext>
                  </a:extLst>
                </p:cNvPr>
                <p:cNvSpPr/>
                <p:nvPr/>
              </p:nvSpPr>
              <p:spPr>
                <a:xfrm rot="2649875">
                  <a:off x="8631862" y="4126691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6066" y="171052"/>
                        <a:pt x="52302" y="100306"/>
                        <a:pt x="56079" y="0"/>
                      </a:cubicBezTo>
                      <a:cubicBezTo>
                        <a:pt x="82626" y="2408"/>
                        <a:pt x="95844" y="4770"/>
                        <a:pt x="117064" y="0"/>
                      </a:cubicBezTo>
                      <a:cubicBezTo>
                        <a:pt x="145447" y="29348"/>
                        <a:pt x="157172" y="125326"/>
                        <a:pt x="173143" y="230857"/>
                      </a:cubicBezTo>
                      <a:cubicBezTo>
                        <a:pt x="111960" y="220453"/>
                        <a:pt x="58598" y="2438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8086" y="178425"/>
                        <a:pt x="40477" y="57269"/>
                        <a:pt x="56079" y="0"/>
                      </a:cubicBezTo>
                      <a:cubicBezTo>
                        <a:pt x="65018" y="-4028"/>
                        <a:pt x="109075" y="-396"/>
                        <a:pt x="117064" y="0"/>
                      </a:cubicBezTo>
                      <a:cubicBezTo>
                        <a:pt x="142470" y="69654"/>
                        <a:pt x="134996" y="137719"/>
                        <a:pt x="173143" y="230857"/>
                      </a:cubicBezTo>
                      <a:cubicBezTo>
                        <a:pt x="117777" y="236042"/>
                        <a:pt x="56051" y="21813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981765707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49" name="Trapezium 48">
                  <a:extLst>
                    <a:ext uri="{FF2B5EF4-FFF2-40B4-BE49-F238E27FC236}">
                      <a16:creationId xmlns:a16="http://schemas.microsoft.com/office/drawing/2014/main" id="{84037B76-C03C-A760-07ED-3AA2DC97CE6B}"/>
                    </a:ext>
                  </a:extLst>
                </p:cNvPr>
                <p:cNvSpPr/>
                <p:nvPr/>
              </p:nvSpPr>
              <p:spPr>
                <a:xfrm rot="10800000">
                  <a:off x="8800060" y="3747855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900" y="141269"/>
                        <a:pt x="17053" y="74730"/>
                        <a:pt x="56079" y="0"/>
                      </a:cubicBezTo>
                      <a:cubicBezTo>
                        <a:pt x="65648" y="5445"/>
                        <a:pt x="104012" y="-4267"/>
                        <a:pt x="117064" y="0"/>
                      </a:cubicBezTo>
                      <a:cubicBezTo>
                        <a:pt x="134502" y="74995"/>
                        <a:pt x="165306" y="144141"/>
                        <a:pt x="173143" y="230857"/>
                      </a:cubicBezTo>
                      <a:cubicBezTo>
                        <a:pt x="97329" y="220753"/>
                        <a:pt x="84483" y="2234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31135" y="165217"/>
                        <a:pt x="49909" y="90891"/>
                        <a:pt x="56079" y="0"/>
                      </a:cubicBezTo>
                      <a:cubicBezTo>
                        <a:pt x="76570" y="-1258"/>
                        <a:pt x="93315" y="-934"/>
                        <a:pt x="117064" y="0"/>
                      </a:cubicBezTo>
                      <a:cubicBezTo>
                        <a:pt x="146611" y="60115"/>
                        <a:pt x="126963" y="127798"/>
                        <a:pt x="173143" y="230857"/>
                      </a:cubicBezTo>
                      <a:cubicBezTo>
                        <a:pt x="135599" y="220535"/>
                        <a:pt x="63036" y="236414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97824804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50" name="Trapezium 49">
                  <a:extLst>
                    <a:ext uri="{FF2B5EF4-FFF2-40B4-BE49-F238E27FC236}">
                      <a16:creationId xmlns:a16="http://schemas.microsoft.com/office/drawing/2014/main" id="{6B871A6C-7469-FC56-E00D-F1ACA7E5E5A5}"/>
                    </a:ext>
                  </a:extLst>
                </p:cNvPr>
                <p:cNvSpPr/>
                <p:nvPr/>
              </p:nvSpPr>
              <p:spPr>
                <a:xfrm rot="18933950">
                  <a:off x="8973783" y="412677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926" y="150755"/>
                        <a:pt x="34547" y="77152"/>
                        <a:pt x="56079" y="0"/>
                      </a:cubicBezTo>
                      <a:cubicBezTo>
                        <a:pt x="75210" y="-2742"/>
                        <a:pt x="94726" y="2865"/>
                        <a:pt x="117064" y="0"/>
                      </a:cubicBezTo>
                      <a:cubicBezTo>
                        <a:pt x="129726" y="113040"/>
                        <a:pt x="171875" y="169655"/>
                        <a:pt x="173143" y="230857"/>
                      </a:cubicBezTo>
                      <a:cubicBezTo>
                        <a:pt x="96897" y="242250"/>
                        <a:pt x="51830" y="226075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282" y="115242"/>
                        <a:pt x="27446" y="64758"/>
                        <a:pt x="56079" y="0"/>
                      </a:cubicBezTo>
                      <a:cubicBezTo>
                        <a:pt x="82808" y="-1105"/>
                        <a:pt x="93149" y="4752"/>
                        <a:pt x="117064" y="0"/>
                      </a:cubicBezTo>
                      <a:cubicBezTo>
                        <a:pt x="159756" y="85532"/>
                        <a:pt x="159065" y="130127"/>
                        <a:pt x="173143" y="230857"/>
                      </a:cubicBezTo>
                      <a:cubicBezTo>
                        <a:pt x="104849" y="217382"/>
                        <a:pt x="20096" y="221777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61725608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51" name="Trapezium 50">
                  <a:extLst>
                    <a:ext uri="{FF2B5EF4-FFF2-40B4-BE49-F238E27FC236}">
                      <a16:creationId xmlns:a16="http://schemas.microsoft.com/office/drawing/2014/main" id="{063B3525-3286-75D3-8FDE-A38052298F38}"/>
                    </a:ext>
                  </a:extLst>
                </p:cNvPr>
                <p:cNvSpPr/>
                <p:nvPr/>
              </p:nvSpPr>
              <p:spPr>
                <a:xfrm rot="7648404">
                  <a:off x="8622488" y="3841486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555" y="149412"/>
                        <a:pt x="47447" y="98682"/>
                        <a:pt x="56079" y="0"/>
                      </a:cubicBezTo>
                      <a:cubicBezTo>
                        <a:pt x="81245" y="5076"/>
                        <a:pt x="88194" y="-1790"/>
                        <a:pt x="117064" y="0"/>
                      </a:cubicBezTo>
                      <a:cubicBezTo>
                        <a:pt x="148540" y="90701"/>
                        <a:pt x="175230" y="166244"/>
                        <a:pt x="173143" y="230857"/>
                      </a:cubicBezTo>
                      <a:cubicBezTo>
                        <a:pt x="123598" y="221525"/>
                        <a:pt x="28724" y="242782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109" y="158331"/>
                        <a:pt x="44759" y="42410"/>
                        <a:pt x="56079" y="0"/>
                      </a:cubicBezTo>
                      <a:cubicBezTo>
                        <a:pt x="85532" y="-864"/>
                        <a:pt x="99247" y="2381"/>
                        <a:pt x="117064" y="0"/>
                      </a:cubicBezTo>
                      <a:cubicBezTo>
                        <a:pt x="137236" y="57950"/>
                        <a:pt x="144531" y="193295"/>
                        <a:pt x="173143" y="230857"/>
                      </a:cubicBezTo>
                      <a:cubicBezTo>
                        <a:pt x="120455" y="223515"/>
                        <a:pt x="69294" y="22287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809068511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52" name="Trapezium 51">
                  <a:extLst>
                    <a:ext uri="{FF2B5EF4-FFF2-40B4-BE49-F238E27FC236}">
                      <a16:creationId xmlns:a16="http://schemas.microsoft.com/office/drawing/2014/main" id="{8B723698-6C47-6E55-C4BF-4E928FF990BB}"/>
                    </a:ext>
                  </a:extLst>
                </p:cNvPr>
                <p:cNvSpPr/>
                <p:nvPr/>
              </p:nvSpPr>
              <p:spPr>
                <a:xfrm rot="13613238">
                  <a:off x="8984108" y="3841487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0946" y="165495"/>
                        <a:pt x="55417" y="88664"/>
                        <a:pt x="56079" y="0"/>
                      </a:cubicBezTo>
                      <a:cubicBezTo>
                        <a:pt x="75851" y="1684"/>
                        <a:pt x="94003" y="4973"/>
                        <a:pt x="117064" y="0"/>
                      </a:cubicBezTo>
                      <a:cubicBezTo>
                        <a:pt x="147323" y="99965"/>
                        <a:pt x="181899" y="191798"/>
                        <a:pt x="173143" y="230857"/>
                      </a:cubicBezTo>
                      <a:cubicBezTo>
                        <a:pt x="118151" y="244536"/>
                        <a:pt x="42644" y="22608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2260" y="186032"/>
                        <a:pt x="22161" y="102949"/>
                        <a:pt x="56079" y="0"/>
                      </a:cubicBezTo>
                      <a:cubicBezTo>
                        <a:pt x="82506" y="4218"/>
                        <a:pt x="99697" y="-4153"/>
                        <a:pt x="117064" y="0"/>
                      </a:cubicBezTo>
                      <a:cubicBezTo>
                        <a:pt x="113722" y="70352"/>
                        <a:pt x="168943" y="124649"/>
                        <a:pt x="173143" y="230857"/>
                      </a:cubicBezTo>
                      <a:cubicBezTo>
                        <a:pt x="107363" y="225882"/>
                        <a:pt x="74455" y="233780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808761005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</p:grp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7831A197-77D9-8FFA-0EF7-709746D569DB}"/>
                  </a:ext>
                </a:extLst>
              </p:cNvPr>
              <p:cNvSpPr/>
              <p:nvPr/>
            </p:nvSpPr>
            <p:spPr>
              <a:xfrm>
                <a:off x="8463399" y="2919680"/>
                <a:ext cx="806250" cy="745958"/>
              </a:xfrm>
              <a:custGeom>
                <a:avLst/>
                <a:gdLst>
                  <a:gd name="connsiteX0" fmla="*/ 217780 w 806250"/>
                  <a:gd name="connsiteY0" fmla="*/ 0 h 745958"/>
                  <a:gd name="connsiteX1" fmla="*/ 569935 w 806250"/>
                  <a:gd name="connsiteY1" fmla="*/ 0 h 745958"/>
                  <a:gd name="connsiteX2" fmla="*/ 806250 w 806250"/>
                  <a:gd name="connsiteY2" fmla="*/ 259882 h 745958"/>
                  <a:gd name="connsiteX3" fmla="*/ 806250 w 806250"/>
                  <a:gd name="connsiteY3" fmla="*/ 505326 h 745958"/>
                  <a:gd name="connsiteX4" fmla="*/ 569935 w 806250"/>
                  <a:gd name="connsiteY4" fmla="*/ 745958 h 745958"/>
                  <a:gd name="connsiteX5" fmla="*/ 236314 w 806250"/>
                  <a:gd name="connsiteY5" fmla="*/ 745958 h 745958"/>
                  <a:gd name="connsiteX6" fmla="*/ 0 w 806250"/>
                  <a:gd name="connsiteY6" fmla="*/ 505326 h 745958"/>
                  <a:gd name="connsiteX7" fmla="*/ 0 w 806250"/>
                  <a:gd name="connsiteY7" fmla="*/ 259882 h 745958"/>
                  <a:gd name="connsiteX8" fmla="*/ 217780 w 806250"/>
                  <a:gd name="connsiteY8" fmla="*/ 0 h 74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6250" h="745958" extrusionOk="0">
                    <a:moveTo>
                      <a:pt x="217780" y="0"/>
                    </a:moveTo>
                    <a:cubicBezTo>
                      <a:pt x="288263" y="-9453"/>
                      <a:pt x="406922" y="8382"/>
                      <a:pt x="569935" y="0"/>
                    </a:cubicBezTo>
                    <a:cubicBezTo>
                      <a:pt x="655655" y="93267"/>
                      <a:pt x="714285" y="153205"/>
                      <a:pt x="806250" y="259882"/>
                    </a:cubicBezTo>
                    <a:cubicBezTo>
                      <a:pt x="817978" y="359571"/>
                      <a:pt x="809563" y="408514"/>
                      <a:pt x="806250" y="505326"/>
                    </a:cubicBezTo>
                    <a:cubicBezTo>
                      <a:pt x="727955" y="593001"/>
                      <a:pt x="616437" y="696742"/>
                      <a:pt x="569935" y="745958"/>
                    </a:cubicBezTo>
                    <a:cubicBezTo>
                      <a:pt x="425473" y="749219"/>
                      <a:pt x="392883" y="742142"/>
                      <a:pt x="236314" y="745958"/>
                    </a:cubicBezTo>
                    <a:cubicBezTo>
                      <a:pt x="137431" y="629772"/>
                      <a:pt x="62154" y="586470"/>
                      <a:pt x="0" y="505326"/>
                    </a:cubicBezTo>
                    <a:cubicBezTo>
                      <a:pt x="-975" y="432070"/>
                      <a:pt x="9228" y="329326"/>
                      <a:pt x="0" y="259882"/>
                    </a:cubicBezTo>
                    <a:cubicBezTo>
                      <a:pt x="77215" y="144643"/>
                      <a:pt x="143281" y="99324"/>
                      <a:pt x="217780" y="0"/>
                    </a:cubicBez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91018771">
                      <a:custGeom>
                        <a:avLst/>
                        <a:gdLst>
                          <a:gd name="connsiteX0" fmla="*/ 226194 w 837398"/>
                          <a:gd name="connsiteY0" fmla="*/ 0 h 745958"/>
                          <a:gd name="connsiteX1" fmla="*/ 591954 w 837398"/>
                          <a:gd name="connsiteY1" fmla="*/ 0 h 745958"/>
                          <a:gd name="connsiteX2" fmla="*/ 837398 w 837398"/>
                          <a:gd name="connsiteY2" fmla="*/ 259882 h 745958"/>
                          <a:gd name="connsiteX3" fmla="*/ 837398 w 837398"/>
                          <a:gd name="connsiteY3" fmla="*/ 505326 h 745958"/>
                          <a:gd name="connsiteX4" fmla="*/ 591954 w 837398"/>
                          <a:gd name="connsiteY4" fmla="*/ 745958 h 745958"/>
                          <a:gd name="connsiteX5" fmla="*/ 245444 w 837398"/>
                          <a:gd name="connsiteY5" fmla="*/ 745958 h 745958"/>
                          <a:gd name="connsiteX6" fmla="*/ 0 w 837398"/>
                          <a:gd name="connsiteY6" fmla="*/ 505326 h 745958"/>
                          <a:gd name="connsiteX7" fmla="*/ 0 w 837398"/>
                          <a:gd name="connsiteY7" fmla="*/ 259882 h 745958"/>
                          <a:gd name="connsiteX8" fmla="*/ 226194 w 837398"/>
                          <a:gd name="connsiteY8" fmla="*/ 0 h 7459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7398" h="745958">
                            <a:moveTo>
                              <a:pt x="226194" y="0"/>
                            </a:moveTo>
                            <a:lnTo>
                              <a:pt x="591954" y="0"/>
                            </a:lnTo>
                            <a:lnTo>
                              <a:pt x="837398" y="259882"/>
                            </a:lnTo>
                            <a:lnTo>
                              <a:pt x="837398" y="505326"/>
                            </a:lnTo>
                            <a:lnTo>
                              <a:pt x="591954" y="745958"/>
                            </a:lnTo>
                            <a:lnTo>
                              <a:pt x="245444" y="745958"/>
                            </a:lnTo>
                            <a:lnTo>
                              <a:pt x="0" y="505326"/>
                            </a:lnTo>
                            <a:lnTo>
                              <a:pt x="0" y="259882"/>
                            </a:lnTo>
                            <a:lnTo>
                              <a:pt x="226194" y="0"/>
                            </a:ln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  <a:scene3d>
                <a:camera prst="orthographicFront">
                  <a:rot lat="1800000" lon="19200000" rev="0"/>
                </a:camera>
                <a:lightRig rig="threePt" dir="t"/>
              </a:scene3d>
              <a:sp3d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B894610E-6250-FEEC-BF67-EA5D269EE6D2}"/>
                </a:ext>
              </a:extLst>
            </p:cNvPr>
            <p:cNvGrpSpPr/>
            <p:nvPr/>
          </p:nvGrpSpPr>
          <p:grpSpPr>
            <a:xfrm>
              <a:off x="8504473" y="2932819"/>
              <a:ext cx="806250" cy="745958"/>
              <a:chOff x="3488225" y="3270413"/>
              <a:chExt cx="806250" cy="745958"/>
            </a:xfrm>
            <a:scene3d>
              <a:camera prst="orthographicFront">
                <a:rot lat="1800000" lon="19200000" rev="0"/>
              </a:camera>
              <a:lightRig rig="threePt" dir="t"/>
            </a:scene3d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B554A2E6-9825-CE03-E8CC-25EC5C24DBAA}"/>
                  </a:ext>
                </a:extLst>
              </p:cNvPr>
              <p:cNvGrpSpPr/>
              <p:nvPr/>
            </p:nvGrpSpPr>
            <p:grpSpPr>
              <a:xfrm>
                <a:off x="3595111" y="3305807"/>
                <a:ext cx="592477" cy="671561"/>
                <a:chOff x="8593631" y="3747855"/>
                <a:chExt cx="592477" cy="671561"/>
              </a:xfrm>
              <a:solidFill>
                <a:srgbClr val="92D050"/>
              </a:solidFill>
            </p:grpSpPr>
            <p:sp>
              <p:nvSpPr>
                <p:cNvPr id="61" name="Trapezium 60">
                  <a:extLst>
                    <a:ext uri="{FF2B5EF4-FFF2-40B4-BE49-F238E27FC236}">
                      <a16:creationId xmlns:a16="http://schemas.microsoft.com/office/drawing/2014/main" id="{2AC34368-7D05-8380-0736-A1457BECEC16}"/>
                    </a:ext>
                  </a:extLst>
                </p:cNvPr>
                <p:cNvSpPr/>
                <p:nvPr/>
              </p:nvSpPr>
              <p:spPr>
                <a:xfrm>
                  <a:off x="8801621" y="418855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7557" y="165941"/>
                        <a:pt x="31335" y="94806"/>
                        <a:pt x="56079" y="0"/>
                      </a:cubicBezTo>
                      <a:cubicBezTo>
                        <a:pt x="79976" y="-1735"/>
                        <a:pt x="109199" y="1397"/>
                        <a:pt x="117064" y="0"/>
                      </a:cubicBezTo>
                      <a:cubicBezTo>
                        <a:pt x="120231" y="57625"/>
                        <a:pt x="139053" y="153046"/>
                        <a:pt x="173143" y="230857"/>
                      </a:cubicBezTo>
                      <a:cubicBezTo>
                        <a:pt x="109839" y="237045"/>
                        <a:pt x="80304" y="220964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24175" y="117623"/>
                        <a:pt x="45773" y="95132"/>
                        <a:pt x="56079" y="0"/>
                      </a:cubicBezTo>
                      <a:cubicBezTo>
                        <a:pt x="74285" y="1251"/>
                        <a:pt x="106560" y="-4978"/>
                        <a:pt x="117064" y="0"/>
                      </a:cubicBezTo>
                      <a:cubicBezTo>
                        <a:pt x="131005" y="68539"/>
                        <a:pt x="157396" y="153873"/>
                        <a:pt x="173143" y="230857"/>
                      </a:cubicBezTo>
                      <a:cubicBezTo>
                        <a:pt x="126055" y="215310"/>
                        <a:pt x="21940" y="232551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62" name="Trapezium 61">
                  <a:extLst>
                    <a:ext uri="{FF2B5EF4-FFF2-40B4-BE49-F238E27FC236}">
                      <a16:creationId xmlns:a16="http://schemas.microsoft.com/office/drawing/2014/main" id="{8984B4DF-4F8B-7867-BCB6-3ECBC62E72CF}"/>
                    </a:ext>
                  </a:extLst>
                </p:cNvPr>
                <p:cNvSpPr/>
                <p:nvPr/>
              </p:nvSpPr>
              <p:spPr>
                <a:xfrm rot="2649875">
                  <a:off x="8631862" y="4126691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6066" y="171052"/>
                        <a:pt x="52302" y="100306"/>
                        <a:pt x="56079" y="0"/>
                      </a:cubicBezTo>
                      <a:cubicBezTo>
                        <a:pt x="82626" y="2408"/>
                        <a:pt x="95844" y="4770"/>
                        <a:pt x="117064" y="0"/>
                      </a:cubicBezTo>
                      <a:cubicBezTo>
                        <a:pt x="145447" y="29348"/>
                        <a:pt x="157172" y="125326"/>
                        <a:pt x="173143" y="230857"/>
                      </a:cubicBezTo>
                      <a:cubicBezTo>
                        <a:pt x="111960" y="220453"/>
                        <a:pt x="58598" y="2438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8086" y="178425"/>
                        <a:pt x="40477" y="57269"/>
                        <a:pt x="56079" y="0"/>
                      </a:cubicBezTo>
                      <a:cubicBezTo>
                        <a:pt x="65018" y="-4028"/>
                        <a:pt x="109075" y="-396"/>
                        <a:pt x="117064" y="0"/>
                      </a:cubicBezTo>
                      <a:cubicBezTo>
                        <a:pt x="142470" y="69654"/>
                        <a:pt x="134996" y="137719"/>
                        <a:pt x="173143" y="230857"/>
                      </a:cubicBezTo>
                      <a:cubicBezTo>
                        <a:pt x="117777" y="236042"/>
                        <a:pt x="56051" y="21813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981765707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63" name="Trapezium 62">
                  <a:extLst>
                    <a:ext uri="{FF2B5EF4-FFF2-40B4-BE49-F238E27FC236}">
                      <a16:creationId xmlns:a16="http://schemas.microsoft.com/office/drawing/2014/main" id="{5B1836E1-BF1C-2115-FE52-401F733A351A}"/>
                    </a:ext>
                  </a:extLst>
                </p:cNvPr>
                <p:cNvSpPr/>
                <p:nvPr/>
              </p:nvSpPr>
              <p:spPr>
                <a:xfrm rot="10800000">
                  <a:off x="8800060" y="3747855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900" y="141269"/>
                        <a:pt x="17053" y="74730"/>
                        <a:pt x="56079" y="0"/>
                      </a:cubicBezTo>
                      <a:cubicBezTo>
                        <a:pt x="65648" y="5445"/>
                        <a:pt x="104012" y="-4267"/>
                        <a:pt x="117064" y="0"/>
                      </a:cubicBezTo>
                      <a:cubicBezTo>
                        <a:pt x="134502" y="74995"/>
                        <a:pt x="165306" y="144141"/>
                        <a:pt x="173143" y="230857"/>
                      </a:cubicBezTo>
                      <a:cubicBezTo>
                        <a:pt x="97329" y="220753"/>
                        <a:pt x="84483" y="2234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31135" y="165217"/>
                        <a:pt x="49909" y="90891"/>
                        <a:pt x="56079" y="0"/>
                      </a:cubicBezTo>
                      <a:cubicBezTo>
                        <a:pt x="76570" y="-1258"/>
                        <a:pt x="93315" y="-934"/>
                        <a:pt x="117064" y="0"/>
                      </a:cubicBezTo>
                      <a:cubicBezTo>
                        <a:pt x="146611" y="60115"/>
                        <a:pt x="126963" y="127798"/>
                        <a:pt x="173143" y="230857"/>
                      </a:cubicBezTo>
                      <a:cubicBezTo>
                        <a:pt x="135599" y="220535"/>
                        <a:pt x="63036" y="236414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97824804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60" name="Trapezium 15359">
                  <a:extLst>
                    <a:ext uri="{FF2B5EF4-FFF2-40B4-BE49-F238E27FC236}">
                      <a16:creationId xmlns:a16="http://schemas.microsoft.com/office/drawing/2014/main" id="{7F5C4420-94C7-9992-9322-D6E3E5679381}"/>
                    </a:ext>
                  </a:extLst>
                </p:cNvPr>
                <p:cNvSpPr/>
                <p:nvPr/>
              </p:nvSpPr>
              <p:spPr>
                <a:xfrm rot="18933950">
                  <a:off x="8973783" y="412677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926" y="150755"/>
                        <a:pt x="34547" y="77152"/>
                        <a:pt x="56079" y="0"/>
                      </a:cubicBezTo>
                      <a:cubicBezTo>
                        <a:pt x="75210" y="-2742"/>
                        <a:pt x="94726" y="2865"/>
                        <a:pt x="117064" y="0"/>
                      </a:cubicBezTo>
                      <a:cubicBezTo>
                        <a:pt x="129726" y="113040"/>
                        <a:pt x="171875" y="169655"/>
                        <a:pt x="173143" y="230857"/>
                      </a:cubicBezTo>
                      <a:cubicBezTo>
                        <a:pt x="96897" y="242250"/>
                        <a:pt x="51830" y="226075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282" y="115242"/>
                        <a:pt x="27446" y="64758"/>
                        <a:pt x="56079" y="0"/>
                      </a:cubicBezTo>
                      <a:cubicBezTo>
                        <a:pt x="82808" y="-1105"/>
                        <a:pt x="93149" y="4752"/>
                        <a:pt x="117064" y="0"/>
                      </a:cubicBezTo>
                      <a:cubicBezTo>
                        <a:pt x="159756" y="85532"/>
                        <a:pt x="159065" y="130127"/>
                        <a:pt x="173143" y="230857"/>
                      </a:cubicBezTo>
                      <a:cubicBezTo>
                        <a:pt x="104849" y="217382"/>
                        <a:pt x="20096" y="221777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61725608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61" name="Trapezium 15360">
                  <a:extLst>
                    <a:ext uri="{FF2B5EF4-FFF2-40B4-BE49-F238E27FC236}">
                      <a16:creationId xmlns:a16="http://schemas.microsoft.com/office/drawing/2014/main" id="{EB7A386E-EF8F-5A5E-CC1C-5FE4709DBF5F}"/>
                    </a:ext>
                  </a:extLst>
                </p:cNvPr>
                <p:cNvSpPr/>
                <p:nvPr/>
              </p:nvSpPr>
              <p:spPr>
                <a:xfrm rot="7648404">
                  <a:off x="8622488" y="3841486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555" y="149412"/>
                        <a:pt x="47447" y="98682"/>
                        <a:pt x="56079" y="0"/>
                      </a:cubicBezTo>
                      <a:cubicBezTo>
                        <a:pt x="81245" y="5076"/>
                        <a:pt x="88194" y="-1790"/>
                        <a:pt x="117064" y="0"/>
                      </a:cubicBezTo>
                      <a:cubicBezTo>
                        <a:pt x="148540" y="90701"/>
                        <a:pt x="175230" y="166244"/>
                        <a:pt x="173143" y="230857"/>
                      </a:cubicBezTo>
                      <a:cubicBezTo>
                        <a:pt x="123598" y="221525"/>
                        <a:pt x="28724" y="242782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109" y="158331"/>
                        <a:pt x="44759" y="42410"/>
                        <a:pt x="56079" y="0"/>
                      </a:cubicBezTo>
                      <a:cubicBezTo>
                        <a:pt x="85532" y="-864"/>
                        <a:pt x="99247" y="2381"/>
                        <a:pt x="117064" y="0"/>
                      </a:cubicBezTo>
                      <a:cubicBezTo>
                        <a:pt x="137236" y="57950"/>
                        <a:pt x="144531" y="193295"/>
                        <a:pt x="173143" y="230857"/>
                      </a:cubicBezTo>
                      <a:cubicBezTo>
                        <a:pt x="120455" y="223515"/>
                        <a:pt x="69294" y="22287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809068511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63" name="Trapezium 15362">
                  <a:extLst>
                    <a:ext uri="{FF2B5EF4-FFF2-40B4-BE49-F238E27FC236}">
                      <a16:creationId xmlns:a16="http://schemas.microsoft.com/office/drawing/2014/main" id="{FD792B2A-671C-061B-6A4A-565DB9E9EF77}"/>
                    </a:ext>
                  </a:extLst>
                </p:cNvPr>
                <p:cNvSpPr/>
                <p:nvPr/>
              </p:nvSpPr>
              <p:spPr>
                <a:xfrm rot="13613238">
                  <a:off x="8984108" y="3841487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0946" y="165495"/>
                        <a:pt x="55417" y="88664"/>
                        <a:pt x="56079" y="0"/>
                      </a:cubicBezTo>
                      <a:cubicBezTo>
                        <a:pt x="75851" y="1684"/>
                        <a:pt x="94003" y="4973"/>
                        <a:pt x="117064" y="0"/>
                      </a:cubicBezTo>
                      <a:cubicBezTo>
                        <a:pt x="147323" y="99965"/>
                        <a:pt x="181899" y="191798"/>
                        <a:pt x="173143" y="230857"/>
                      </a:cubicBezTo>
                      <a:cubicBezTo>
                        <a:pt x="118151" y="244536"/>
                        <a:pt x="42644" y="22608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2260" y="186032"/>
                        <a:pt x="22161" y="102949"/>
                        <a:pt x="56079" y="0"/>
                      </a:cubicBezTo>
                      <a:cubicBezTo>
                        <a:pt x="82506" y="4218"/>
                        <a:pt x="99697" y="-4153"/>
                        <a:pt x="117064" y="0"/>
                      </a:cubicBezTo>
                      <a:cubicBezTo>
                        <a:pt x="113722" y="70352"/>
                        <a:pt x="168943" y="124649"/>
                        <a:pt x="173143" y="230857"/>
                      </a:cubicBezTo>
                      <a:cubicBezTo>
                        <a:pt x="107363" y="225882"/>
                        <a:pt x="74455" y="233780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808761005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</p:grp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E313915E-42DD-2C75-23CB-F31899FF3CF0}"/>
                  </a:ext>
                </a:extLst>
              </p:cNvPr>
              <p:cNvSpPr/>
              <p:nvPr/>
            </p:nvSpPr>
            <p:spPr>
              <a:xfrm>
                <a:off x="3488225" y="3270413"/>
                <a:ext cx="806250" cy="745958"/>
              </a:xfrm>
              <a:custGeom>
                <a:avLst/>
                <a:gdLst>
                  <a:gd name="connsiteX0" fmla="*/ 217780 w 806250"/>
                  <a:gd name="connsiteY0" fmla="*/ 0 h 745958"/>
                  <a:gd name="connsiteX1" fmla="*/ 569935 w 806250"/>
                  <a:gd name="connsiteY1" fmla="*/ 0 h 745958"/>
                  <a:gd name="connsiteX2" fmla="*/ 806250 w 806250"/>
                  <a:gd name="connsiteY2" fmla="*/ 259882 h 745958"/>
                  <a:gd name="connsiteX3" fmla="*/ 806250 w 806250"/>
                  <a:gd name="connsiteY3" fmla="*/ 505326 h 745958"/>
                  <a:gd name="connsiteX4" fmla="*/ 569935 w 806250"/>
                  <a:gd name="connsiteY4" fmla="*/ 745958 h 745958"/>
                  <a:gd name="connsiteX5" fmla="*/ 236314 w 806250"/>
                  <a:gd name="connsiteY5" fmla="*/ 745958 h 745958"/>
                  <a:gd name="connsiteX6" fmla="*/ 0 w 806250"/>
                  <a:gd name="connsiteY6" fmla="*/ 505326 h 745958"/>
                  <a:gd name="connsiteX7" fmla="*/ 0 w 806250"/>
                  <a:gd name="connsiteY7" fmla="*/ 259882 h 745958"/>
                  <a:gd name="connsiteX8" fmla="*/ 217780 w 806250"/>
                  <a:gd name="connsiteY8" fmla="*/ 0 h 74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6250" h="745958" extrusionOk="0">
                    <a:moveTo>
                      <a:pt x="217780" y="0"/>
                    </a:moveTo>
                    <a:cubicBezTo>
                      <a:pt x="288263" y="-9453"/>
                      <a:pt x="406922" y="8382"/>
                      <a:pt x="569935" y="0"/>
                    </a:cubicBezTo>
                    <a:cubicBezTo>
                      <a:pt x="655655" y="93267"/>
                      <a:pt x="714285" y="153205"/>
                      <a:pt x="806250" y="259882"/>
                    </a:cubicBezTo>
                    <a:cubicBezTo>
                      <a:pt x="817978" y="359571"/>
                      <a:pt x="809563" y="408514"/>
                      <a:pt x="806250" y="505326"/>
                    </a:cubicBezTo>
                    <a:cubicBezTo>
                      <a:pt x="727955" y="593001"/>
                      <a:pt x="616437" y="696742"/>
                      <a:pt x="569935" y="745958"/>
                    </a:cubicBezTo>
                    <a:cubicBezTo>
                      <a:pt x="425473" y="749219"/>
                      <a:pt x="392883" y="742142"/>
                      <a:pt x="236314" y="745958"/>
                    </a:cubicBezTo>
                    <a:cubicBezTo>
                      <a:pt x="137431" y="629772"/>
                      <a:pt x="62154" y="586470"/>
                      <a:pt x="0" y="505326"/>
                    </a:cubicBezTo>
                    <a:cubicBezTo>
                      <a:pt x="-975" y="432070"/>
                      <a:pt x="9228" y="329326"/>
                      <a:pt x="0" y="259882"/>
                    </a:cubicBezTo>
                    <a:cubicBezTo>
                      <a:pt x="77215" y="144643"/>
                      <a:pt x="143281" y="99324"/>
                      <a:pt x="217780" y="0"/>
                    </a:cubicBez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91018771">
                      <a:custGeom>
                        <a:avLst/>
                        <a:gdLst>
                          <a:gd name="connsiteX0" fmla="*/ 226194 w 837398"/>
                          <a:gd name="connsiteY0" fmla="*/ 0 h 745958"/>
                          <a:gd name="connsiteX1" fmla="*/ 591954 w 837398"/>
                          <a:gd name="connsiteY1" fmla="*/ 0 h 745958"/>
                          <a:gd name="connsiteX2" fmla="*/ 837398 w 837398"/>
                          <a:gd name="connsiteY2" fmla="*/ 259882 h 745958"/>
                          <a:gd name="connsiteX3" fmla="*/ 837398 w 837398"/>
                          <a:gd name="connsiteY3" fmla="*/ 505326 h 745958"/>
                          <a:gd name="connsiteX4" fmla="*/ 591954 w 837398"/>
                          <a:gd name="connsiteY4" fmla="*/ 745958 h 745958"/>
                          <a:gd name="connsiteX5" fmla="*/ 245444 w 837398"/>
                          <a:gd name="connsiteY5" fmla="*/ 745958 h 745958"/>
                          <a:gd name="connsiteX6" fmla="*/ 0 w 837398"/>
                          <a:gd name="connsiteY6" fmla="*/ 505326 h 745958"/>
                          <a:gd name="connsiteX7" fmla="*/ 0 w 837398"/>
                          <a:gd name="connsiteY7" fmla="*/ 259882 h 745958"/>
                          <a:gd name="connsiteX8" fmla="*/ 226194 w 837398"/>
                          <a:gd name="connsiteY8" fmla="*/ 0 h 7459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7398" h="745958">
                            <a:moveTo>
                              <a:pt x="226194" y="0"/>
                            </a:moveTo>
                            <a:lnTo>
                              <a:pt x="591954" y="0"/>
                            </a:lnTo>
                            <a:lnTo>
                              <a:pt x="837398" y="259882"/>
                            </a:lnTo>
                            <a:lnTo>
                              <a:pt x="837398" y="505326"/>
                            </a:lnTo>
                            <a:lnTo>
                              <a:pt x="591954" y="745958"/>
                            </a:lnTo>
                            <a:lnTo>
                              <a:pt x="245444" y="745958"/>
                            </a:lnTo>
                            <a:lnTo>
                              <a:pt x="0" y="505326"/>
                            </a:lnTo>
                            <a:lnTo>
                              <a:pt x="0" y="259882"/>
                            </a:lnTo>
                            <a:lnTo>
                              <a:pt x="226194" y="0"/>
                            </a:ln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  <a:sp3d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</p:grpSp>
      <p:grpSp>
        <p:nvGrpSpPr>
          <p:cNvPr id="15389" name="Group 15388">
            <a:extLst>
              <a:ext uri="{FF2B5EF4-FFF2-40B4-BE49-F238E27FC236}">
                <a16:creationId xmlns:a16="http://schemas.microsoft.com/office/drawing/2014/main" id="{D8C55ABB-4720-213B-E782-A186714AE983}"/>
              </a:ext>
            </a:extLst>
          </p:cNvPr>
          <p:cNvGrpSpPr/>
          <p:nvPr/>
        </p:nvGrpSpPr>
        <p:grpSpPr>
          <a:xfrm>
            <a:off x="4449049" y="4282986"/>
            <a:ext cx="1170627" cy="1106900"/>
            <a:chOff x="9670382" y="4589199"/>
            <a:chExt cx="605600" cy="565846"/>
          </a:xfrm>
        </p:grpSpPr>
        <p:grpSp>
          <p:nvGrpSpPr>
            <p:cNvPr id="15367" name="Group 15366">
              <a:extLst>
                <a:ext uri="{FF2B5EF4-FFF2-40B4-BE49-F238E27FC236}">
                  <a16:creationId xmlns:a16="http://schemas.microsoft.com/office/drawing/2014/main" id="{3D505191-12B4-5125-E575-C876E1F0C1CE}"/>
                </a:ext>
              </a:extLst>
            </p:cNvPr>
            <p:cNvGrpSpPr/>
            <p:nvPr/>
          </p:nvGrpSpPr>
          <p:grpSpPr>
            <a:xfrm>
              <a:off x="9694082" y="4589199"/>
              <a:ext cx="581900" cy="538385"/>
              <a:chOff x="8463399" y="2919680"/>
              <a:chExt cx="806250" cy="745958"/>
            </a:xfrm>
            <a:scene3d>
              <a:camera prst="orthographicFront">
                <a:rot lat="1200000" lon="1800000" rev="0"/>
              </a:camera>
              <a:lightRig rig="threePt" dir="t"/>
            </a:scene3d>
          </p:grpSpPr>
          <p:grpSp>
            <p:nvGrpSpPr>
              <p:cNvPr id="15377" name="Group 15376">
                <a:extLst>
                  <a:ext uri="{FF2B5EF4-FFF2-40B4-BE49-F238E27FC236}">
                    <a16:creationId xmlns:a16="http://schemas.microsoft.com/office/drawing/2014/main" id="{70109229-5EA5-0F93-33C8-3FA69FD8950A}"/>
                  </a:ext>
                </a:extLst>
              </p:cNvPr>
              <p:cNvGrpSpPr/>
              <p:nvPr/>
            </p:nvGrpSpPr>
            <p:grpSpPr>
              <a:xfrm>
                <a:off x="8573980" y="2957729"/>
                <a:ext cx="592477" cy="671561"/>
                <a:chOff x="8593631" y="3747855"/>
                <a:chExt cx="592477" cy="671561"/>
              </a:xfrm>
              <a:solidFill>
                <a:srgbClr val="00B050"/>
              </a:solidFill>
            </p:grpSpPr>
            <p:sp>
              <p:nvSpPr>
                <p:cNvPr id="15379" name="Trapezium 15378">
                  <a:extLst>
                    <a:ext uri="{FF2B5EF4-FFF2-40B4-BE49-F238E27FC236}">
                      <a16:creationId xmlns:a16="http://schemas.microsoft.com/office/drawing/2014/main" id="{7B9CABC1-04FB-B7CB-216E-8C625A496F80}"/>
                    </a:ext>
                  </a:extLst>
                </p:cNvPr>
                <p:cNvSpPr/>
                <p:nvPr/>
              </p:nvSpPr>
              <p:spPr>
                <a:xfrm>
                  <a:off x="8801621" y="418855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7557" y="165941"/>
                        <a:pt x="31335" y="94806"/>
                        <a:pt x="56079" y="0"/>
                      </a:cubicBezTo>
                      <a:cubicBezTo>
                        <a:pt x="79976" y="-1735"/>
                        <a:pt x="109199" y="1397"/>
                        <a:pt x="117064" y="0"/>
                      </a:cubicBezTo>
                      <a:cubicBezTo>
                        <a:pt x="120231" y="57625"/>
                        <a:pt x="139053" y="153046"/>
                        <a:pt x="173143" y="230857"/>
                      </a:cubicBezTo>
                      <a:cubicBezTo>
                        <a:pt x="109839" y="237045"/>
                        <a:pt x="80304" y="220964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24175" y="117623"/>
                        <a:pt x="45773" y="95132"/>
                        <a:pt x="56079" y="0"/>
                      </a:cubicBezTo>
                      <a:cubicBezTo>
                        <a:pt x="74285" y="1251"/>
                        <a:pt x="106560" y="-4978"/>
                        <a:pt x="117064" y="0"/>
                      </a:cubicBezTo>
                      <a:cubicBezTo>
                        <a:pt x="131005" y="68539"/>
                        <a:pt x="157396" y="153873"/>
                        <a:pt x="173143" y="230857"/>
                      </a:cubicBezTo>
                      <a:cubicBezTo>
                        <a:pt x="126055" y="215310"/>
                        <a:pt x="21940" y="232551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80" name="Trapezium 15379">
                  <a:extLst>
                    <a:ext uri="{FF2B5EF4-FFF2-40B4-BE49-F238E27FC236}">
                      <a16:creationId xmlns:a16="http://schemas.microsoft.com/office/drawing/2014/main" id="{738F49B6-E61D-8BD5-0F94-962597666C24}"/>
                    </a:ext>
                  </a:extLst>
                </p:cNvPr>
                <p:cNvSpPr/>
                <p:nvPr/>
              </p:nvSpPr>
              <p:spPr>
                <a:xfrm rot="2649875">
                  <a:off x="8631862" y="4126691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6066" y="171052"/>
                        <a:pt x="52302" y="100306"/>
                        <a:pt x="56079" y="0"/>
                      </a:cubicBezTo>
                      <a:cubicBezTo>
                        <a:pt x="82626" y="2408"/>
                        <a:pt x="95844" y="4770"/>
                        <a:pt x="117064" y="0"/>
                      </a:cubicBezTo>
                      <a:cubicBezTo>
                        <a:pt x="145447" y="29348"/>
                        <a:pt x="157172" y="125326"/>
                        <a:pt x="173143" y="230857"/>
                      </a:cubicBezTo>
                      <a:cubicBezTo>
                        <a:pt x="111960" y="220453"/>
                        <a:pt x="58598" y="2438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8086" y="178425"/>
                        <a:pt x="40477" y="57269"/>
                        <a:pt x="56079" y="0"/>
                      </a:cubicBezTo>
                      <a:cubicBezTo>
                        <a:pt x="65018" y="-4028"/>
                        <a:pt x="109075" y="-396"/>
                        <a:pt x="117064" y="0"/>
                      </a:cubicBezTo>
                      <a:cubicBezTo>
                        <a:pt x="142470" y="69654"/>
                        <a:pt x="134996" y="137719"/>
                        <a:pt x="173143" y="230857"/>
                      </a:cubicBezTo>
                      <a:cubicBezTo>
                        <a:pt x="117777" y="236042"/>
                        <a:pt x="56051" y="21813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981765707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81" name="Trapezium 15380">
                  <a:extLst>
                    <a:ext uri="{FF2B5EF4-FFF2-40B4-BE49-F238E27FC236}">
                      <a16:creationId xmlns:a16="http://schemas.microsoft.com/office/drawing/2014/main" id="{57682FA4-8FCD-F824-C479-58542DA08887}"/>
                    </a:ext>
                  </a:extLst>
                </p:cNvPr>
                <p:cNvSpPr/>
                <p:nvPr/>
              </p:nvSpPr>
              <p:spPr>
                <a:xfrm rot="10800000">
                  <a:off x="8800060" y="3747855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900" y="141269"/>
                        <a:pt x="17053" y="74730"/>
                        <a:pt x="56079" y="0"/>
                      </a:cubicBezTo>
                      <a:cubicBezTo>
                        <a:pt x="65648" y="5445"/>
                        <a:pt x="104012" y="-4267"/>
                        <a:pt x="117064" y="0"/>
                      </a:cubicBezTo>
                      <a:cubicBezTo>
                        <a:pt x="134502" y="74995"/>
                        <a:pt x="165306" y="144141"/>
                        <a:pt x="173143" y="230857"/>
                      </a:cubicBezTo>
                      <a:cubicBezTo>
                        <a:pt x="97329" y="220753"/>
                        <a:pt x="84483" y="2234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31135" y="165217"/>
                        <a:pt x="49909" y="90891"/>
                        <a:pt x="56079" y="0"/>
                      </a:cubicBezTo>
                      <a:cubicBezTo>
                        <a:pt x="76570" y="-1258"/>
                        <a:pt x="93315" y="-934"/>
                        <a:pt x="117064" y="0"/>
                      </a:cubicBezTo>
                      <a:cubicBezTo>
                        <a:pt x="146611" y="60115"/>
                        <a:pt x="126963" y="127798"/>
                        <a:pt x="173143" y="230857"/>
                      </a:cubicBezTo>
                      <a:cubicBezTo>
                        <a:pt x="135599" y="220535"/>
                        <a:pt x="63036" y="236414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97824804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82" name="Trapezium 15381">
                  <a:extLst>
                    <a:ext uri="{FF2B5EF4-FFF2-40B4-BE49-F238E27FC236}">
                      <a16:creationId xmlns:a16="http://schemas.microsoft.com/office/drawing/2014/main" id="{C351871E-7B41-9E9D-E1F1-72AAB2ACFA30}"/>
                    </a:ext>
                  </a:extLst>
                </p:cNvPr>
                <p:cNvSpPr/>
                <p:nvPr/>
              </p:nvSpPr>
              <p:spPr>
                <a:xfrm rot="18933950">
                  <a:off x="8973783" y="412677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926" y="150755"/>
                        <a:pt x="34547" y="77152"/>
                        <a:pt x="56079" y="0"/>
                      </a:cubicBezTo>
                      <a:cubicBezTo>
                        <a:pt x="75210" y="-2742"/>
                        <a:pt x="94726" y="2865"/>
                        <a:pt x="117064" y="0"/>
                      </a:cubicBezTo>
                      <a:cubicBezTo>
                        <a:pt x="129726" y="113040"/>
                        <a:pt x="171875" y="169655"/>
                        <a:pt x="173143" y="230857"/>
                      </a:cubicBezTo>
                      <a:cubicBezTo>
                        <a:pt x="96897" y="242250"/>
                        <a:pt x="51830" y="226075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282" y="115242"/>
                        <a:pt x="27446" y="64758"/>
                        <a:pt x="56079" y="0"/>
                      </a:cubicBezTo>
                      <a:cubicBezTo>
                        <a:pt x="82808" y="-1105"/>
                        <a:pt x="93149" y="4752"/>
                        <a:pt x="117064" y="0"/>
                      </a:cubicBezTo>
                      <a:cubicBezTo>
                        <a:pt x="159756" y="85532"/>
                        <a:pt x="159065" y="130127"/>
                        <a:pt x="173143" y="230857"/>
                      </a:cubicBezTo>
                      <a:cubicBezTo>
                        <a:pt x="104849" y="217382"/>
                        <a:pt x="20096" y="221777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61725608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83" name="Trapezium 15382">
                  <a:extLst>
                    <a:ext uri="{FF2B5EF4-FFF2-40B4-BE49-F238E27FC236}">
                      <a16:creationId xmlns:a16="http://schemas.microsoft.com/office/drawing/2014/main" id="{0D69EDA6-C701-CCBF-642E-3EF3AB200605}"/>
                    </a:ext>
                  </a:extLst>
                </p:cNvPr>
                <p:cNvSpPr/>
                <p:nvPr/>
              </p:nvSpPr>
              <p:spPr>
                <a:xfrm rot="7648404">
                  <a:off x="8622488" y="3841486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555" y="149412"/>
                        <a:pt x="47447" y="98682"/>
                        <a:pt x="56079" y="0"/>
                      </a:cubicBezTo>
                      <a:cubicBezTo>
                        <a:pt x="81245" y="5076"/>
                        <a:pt x="88194" y="-1790"/>
                        <a:pt x="117064" y="0"/>
                      </a:cubicBezTo>
                      <a:cubicBezTo>
                        <a:pt x="148540" y="90701"/>
                        <a:pt x="175230" y="166244"/>
                        <a:pt x="173143" y="230857"/>
                      </a:cubicBezTo>
                      <a:cubicBezTo>
                        <a:pt x="123598" y="221525"/>
                        <a:pt x="28724" y="242782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109" y="158331"/>
                        <a:pt x="44759" y="42410"/>
                        <a:pt x="56079" y="0"/>
                      </a:cubicBezTo>
                      <a:cubicBezTo>
                        <a:pt x="85532" y="-864"/>
                        <a:pt x="99247" y="2381"/>
                        <a:pt x="117064" y="0"/>
                      </a:cubicBezTo>
                      <a:cubicBezTo>
                        <a:pt x="137236" y="57950"/>
                        <a:pt x="144531" y="193295"/>
                        <a:pt x="173143" y="230857"/>
                      </a:cubicBezTo>
                      <a:cubicBezTo>
                        <a:pt x="120455" y="223515"/>
                        <a:pt x="69294" y="22287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809068511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84" name="Trapezium 15383">
                  <a:extLst>
                    <a:ext uri="{FF2B5EF4-FFF2-40B4-BE49-F238E27FC236}">
                      <a16:creationId xmlns:a16="http://schemas.microsoft.com/office/drawing/2014/main" id="{8094F9A8-948A-4C8B-4A80-D1EBA369E8F7}"/>
                    </a:ext>
                  </a:extLst>
                </p:cNvPr>
                <p:cNvSpPr/>
                <p:nvPr/>
              </p:nvSpPr>
              <p:spPr>
                <a:xfrm rot="13613238">
                  <a:off x="8984108" y="3841487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0946" y="165495"/>
                        <a:pt x="55417" y="88664"/>
                        <a:pt x="56079" y="0"/>
                      </a:cubicBezTo>
                      <a:cubicBezTo>
                        <a:pt x="75851" y="1684"/>
                        <a:pt x="94003" y="4973"/>
                        <a:pt x="117064" y="0"/>
                      </a:cubicBezTo>
                      <a:cubicBezTo>
                        <a:pt x="147323" y="99965"/>
                        <a:pt x="181899" y="191798"/>
                        <a:pt x="173143" y="230857"/>
                      </a:cubicBezTo>
                      <a:cubicBezTo>
                        <a:pt x="118151" y="244536"/>
                        <a:pt x="42644" y="22608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2260" y="186032"/>
                        <a:pt x="22161" y="102949"/>
                        <a:pt x="56079" y="0"/>
                      </a:cubicBezTo>
                      <a:cubicBezTo>
                        <a:pt x="82506" y="4218"/>
                        <a:pt x="99697" y="-4153"/>
                        <a:pt x="117064" y="0"/>
                      </a:cubicBezTo>
                      <a:cubicBezTo>
                        <a:pt x="113722" y="70352"/>
                        <a:pt x="168943" y="124649"/>
                        <a:pt x="173143" y="230857"/>
                      </a:cubicBezTo>
                      <a:cubicBezTo>
                        <a:pt x="107363" y="225882"/>
                        <a:pt x="74455" y="233780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808761005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</p:grpSp>
          <p:sp>
            <p:nvSpPr>
              <p:cNvPr id="15378" name="Freeform 15377">
                <a:extLst>
                  <a:ext uri="{FF2B5EF4-FFF2-40B4-BE49-F238E27FC236}">
                    <a16:creationId xmlns:a16="http://schemas.microsoft.com/office/drawing/2014/main" id="{BB75032A-CBF1-13F8-B47C-6B02C85A9850}"/>
                  </a:ext>
                </a:extLst>
              </p:cNvPr>
              <p:cNvSpPr/>
              <p:nvPr/>
            </p:nvSpPr>
            <p:spPr>
              <a:xfrm>
                <a:off x="8463399" y="2919680"/>
                <a:ext cx="806250" cy="745958"/>
              </a:xfrm>
              <a:custGeom>
                <a:avLst/>
                <a:gdLst>
                  <a:gd name="connsiteX0" fmla="*/ 217780 w 806250"/>
                  <a:gd name="connsiteY0" fmla="*/ 0 h 745958"/>
                  <a:gd name="connsiteX1" fmla="*/ 569935 w 806250"/>
                  <a:gd name="connsiteY1" fmla="*/ 0 h 745958"/>
                  <a:gd name="connsiteX2" fmla="*/ 806250 w 806250"/>
                  <a:gd name="connsiteY2" fmla="*/ 259882 h 745958"/>
                  <a:gd name="connsiteX3" fmla="*/ 806250 w 806250"/>
                  <a:gd name="connsiteY3" fmla="*/ 505326 h 745958"/>
                  <a:gd name="connsiteX4" fmla="*/ 569935 w 806250"/>
                  <a:gd name="connsiteY4" fmla="*/ 745958 h 745958"/>
                  <a:gd name="connsiteX5" fmla="*/ 236314 w 806250"/>
                  <a:gd name="connsiteY5" fmla="*/ 745958 h 745958"/>
                  <a:gd name="connsiteX6" fmla="*/ 0 w 806250"/>
                  <a:gd name="connsiteY6" fmla="*/ 505326 h 745958"/>
                  <a:gd name="connsiteX7" fmla="*/ 0 w 806250"/>
                  <a:gd name="connsiteY7" fmla="*/ 259882 h 745958"/>
                  <a:gd name="connsiteX8" fmla="*/ 217780 w 806250"/>
                  <a:gd name="connsiteY8" fmla="*/ 0 h 74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6250" h="745958" extrusionOk="0">
                    <a:moveTo>
                      <a:pt x="217780" y="0"/>
                    </a:moveTo>
                    <a:cubicBezTo>
                      <a:pt x="288263" y="-9453"/>
                      <a:pt x="406922" y="8382"/>
                      <a:pt x="569935" y="0"/>
                    </a:cubicBezTo>
                    <a:cubicBezTo>
                      <a:pt x="655655" y="93267"/>
                      <a:pt x="714285" y="153205"/>
                      <a:pt x="806250" y="259882"/>
                    </a:cubicBezTo>
                    <a:cubicBezTo>
                      <a:pt x="817978" y="359571"/>
                      <a:pt x="809563" y="408514"/>
                      <a:pt x="806250" y="505326"/>
                    </a:cubicBezTo>
                    <a:cubicBezTo>
                      <a:pt x="727955" y="593001"/>
                      <a:pt x="616437" y="696742"/>
                      <a:pt x="569935" y="745958"/>
                    </a:cubicBezTo>
                    <a:cubicBezTo>
                      <a:pt x="425473" y="749219"/>
                      <a:pt x="392883" y="742142"/>
                      <a:pt x="236314" y="745958"/>
                    </a:cubicBezTo>
                    <a:cubicBezTo>
                      <a:pt x="137431" y="629772"/>
                      <a:pt x="62154" y="586470"/>
                      <a:pt x="0" y="505326"/>
                    </a:cubicBezTo>
                    <a:cubicBezTo>
                      <a:pt x="-975" y="432070"/>
                      <a:pt x="9228" y="329326"/>
                      <a:pt x="0" y="259882"/>
                    </a:cubicBezTo>
                    <a:cubicBezTo>
                      <a:pt x="77215" y="144643"/>
                      <a:pt x="143281" y="99324"/>
                      <a:pt x="217780" y="0"/>
                    </a:cubicBez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91018771">
                      <a:custGeom>
                        <a:avLst/>
                        <a:gdLst>
                          <a:gd name="connsiteX0" fmla="*/ 226194 w 837398"/>
                          <a:gd name="connsiteY0" fmla="*/ 0 h 745958"/>
                          <a:gd name="connsiteX1" fmla="*/ 591954 w 837398"/>
                          <a:gd name="connsiteY1" fmla="*/ 0 h 745958"/>
                          <a:gd name="connsiteX2" fmla="*/ 837398 w 837398"/>
                          <a:gd name="connsiteY2" fmla="*/ 259882 h 745958"/>
                          <a:gd name="connsiteX3" fmla="*/ 837398 w 837398"/>
                          <a:gd name="connsiteY3" fmla="*/ 505326 h 745958"/>
                          <a:gd name="connsiteX4" fmla="*/ 591954 w 837398"/>
                          <a:gd name="connsiteY4" fmla="*/ 745958 h 745958"/>
                          <a:gd name="connsiteX5" fmla="*/ 245444 w 837398"/>
                          <a:gd name="connsiteY5" fmla="*/ 745958 h 745958"/>
                          <a:gd name="connsiteX6" fmla="*/ 0 w 837398"/>
                          <a:gd name="connsiteY6" fmla="*/ 505326 h 745958"/>
                          <a:gd name="connsiteX7" fmla="*/ 0 w 837398"/>
                          <a:gd name="connsiteY7" fmla="*/ 259882 h 745958"/>
                          <a:gd name="connsiteX8" fmla="*/ 226194 w 837398"/>
                          <a:gd name="connsiteY8" fmla="*/ 0 h 7459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7398" h="745958">
                            <a:moveTo>
                              <a:pt x="226194" y="0"/>
                            </a:moveTo>
                            <a:lnTo>
                              <a:pt x="591954" y="0"/>
                            </a:lnTo>
                            <a:lnTo>
                              <a:pt x="837398" y="259882"/>
                            </a:lnTo>
                            <a:lnTo>
                              <a:pt x="837398" y="505326"/>
                            </a:lnTo>
                            <a:lnTo>
                              <a:pt x="591954" y="745958"/>
                            </a:lnTo>
                            <a:lnTo>
                              <a:pt x="245444" y="745958"/>
                            </a:lnTo>
                            <a:lnTo>
                              <a:pt x="0" y="505326"/>
                            </a:lnTo>
                            <a:lnTo>
                              <a:pt x="0" y="259882"/>
                            </a:lnTo>
                            <a:lnTo>
                              <a:pt x="226194" y="0"/>
                            </a:ln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  <a:sp3d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  <p:grpSp>
          <p:nvGrpSpPr>
            <p:cNvPr id="15368" name="Group 15367">
              <a:extLst>
                <a:ext uri="{FF2B5EF4-FFF2-40B4-BE49-F238E27FC236}">
                  <a16:creationId xmlns:a16="http://schemas.microsoft.com/office/drawing/2014/main" id="{38302663-D514-428E-36B9-096F648DE340}"/>
                </a:ext>
              </a:extLst>
            </p:cNvPr>
            <p:cNvGrpSpPr/>
            <p:nvPr/>
          </p:nvGrpSpPr>
          <p:grpSpPr>
            <a:xfrm>
              <a:off x="9670382" y="4616660"/>
              <a:ext cx="581900" cy="538385"/>
              <a:chOff x="3488225" y="3270413"/>
              <a:chExt cx="806250" cy="745958"/>
            </a:xfrm>
            <a:scene3d>
              <a:camera prst="orthographicFront">
                <a:rot lat="1200000" lon="1800000" rev="0"/>
              </a:camera>
              <a:lightRig rig="threePt" dir="t"/>
            </a:scene3d>
          </p:grpSpPr>
          <p:grpSp>
            <p:nvGrpSpPr>
              <p:cNvPr id="15369" name="Group 15368">
                <a:extLst>
                  <a:ext uri="{FF2B5EF4-FFF2-40B4-BE49-F238E27FC236}">
                    <a16:creationId xmlns:a16="http://schemas.microsoft.com/office/drawing/2014/main" id="{16DCCEF4-06CD-8EAE-5213-F747BDC7D827}"/>
                  </a:ext>
                </a:extLst>
              </p:cNvPr>
              <p:cNvGrpSpPr/>
              <p:nvPr/>
            </p:nvGrpSpPr>
            <p:grpSpPr>
              <a:xfrm>
                <a:off x="3595111" y="3305807"/>
                <a:ext cx="592477" cy="671561"/>
                <a:chOff x="8593631" y="3747855"/>
                <a:chExt cx="592477" cy="671561"/>
              </a:xfrm>
              <a:solidFill>
                <a:srgbClr val="92D050"/>
              </a:solidFill>
            </p:grpSpPr>
            <p:sp>
              <p:nvSpPr>
                <p:cNvPr id="15371" name="Trapezium 15370">
                  <a:extLst>
                    <a:ext uri="{FF2B5EF4-FFF2-40B4-BE49-F238E27FC236}">
                      <a16:creationId xmlns:a16="http://schemas.microsoft.com/office/drawing/2014/main" id="{64BCAA62-C0D0-453C-6126-2E2E609C505E}"/>
                    </a:ext>
                  </a:extLst>
                </p:cNvPr>
                <p:cNvSpPr/>
                <p:nvPr/>
              </p:nvSpPr>
              <p:spPr>
                <a:xfrm>
                  <a:off x="8801621" y="418855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7557" y="165941"/>
                        <a:pt x="31335" y="94806"/>
                        <a:pt x="56079" y="0"/>
                      </a:cubicBezTo>
                      <a:cubicBezTo>
                        <a:pt x="79976" y="-1735"/>
                        <a:pt x="109199" y="1397"/>
                        <a:pt x="117064" y="0"/>
                      </a:cubicBezTo>
                      <a:cubicBezTo>
                        <a:pt x="120231" y="57625"/>
                        <a:pt x="139053" y="153046"/>
                        <a:pt x="173143" y="230857"/>
                      </a:cubicBezTo>
                      <a:cubicBezTo>
                        <a:pt x="109839" y="237045"/>
                        <a:pt x="80304" y="220964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24175" y="117623"/>
                        <a:pt x="45773" y="95132"/>
                        <a:pt x="56079" y="0"/>
                      </a:cubicBezTo>
                      <a:cubicBezTo>
                        <a:pt x="74285" y="1251"/>
                        <a:pt x="106560" y="-4978"/>
                        <a:pt x="117064" y="0"/>
                      </a:cubicBezTo>
                      <a:cubicBezTo>
                        <a:pt x="131005" y="68539"/>
                        <a:pt x="157396" y="153873"/>
                        <a:pt x="173143" y="230857"/>
                      </a:cubicBezTo>
                      <a:cubicBezTo>
                        <a:pt x="126055" y="215310"/>
                        <a:pt x="21940" y="232551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72" name="Trapezium 15371">
                  <a:extLst>
                    <a:ext uri="{FF2B5EF4-FFF2-40B4-BE49-F238E27FC236}">
                      <a16:creationId xmlns:a16="http://schemas.microsoft.com/office/drawing/2014/main" id="{D80B4310-80AD-7581-2EB1-793426C8834A}"/>
                    </a:ext>
                  </a:extLst>
                </p:cNvPr>
                <p:cNvSpPr/>
                <p:nvPr/>
              </p:nvSpPr>
              <p:spPr>
                <a:xfrm rot="2649875">
                  <a:off x="8631862" y="4126691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6066" y="171052"/>
                        <a:pt x="52302" y="100306"/>
                        <a:pt x="56079" y="0"/>
                      </a:cubicBezTo>
                      <a:cubicBezTo>
                        <a:pt x="82626" y="2408"/>
                        <a:pt x="95844" y="4770"/>
                        <a:pt x="117064" y="0"/>
                      </a:cubicBezTo>
                      <a:cubicBezTo>
                        <a:pt x="145447" y="29348"/>
                        <a:pt x="157172" y="125326"/>
                        <a:pt x="173143" y="230857"/>
                      </a:cubicBezTo>
                      <a:cubicBezTo>
                        <a:pt x="111960" y="220453"/>
                        <a:pt x="58598" y="2438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8086" y="178425"/>
                        <a:pt x="40477" y="57269"/>
                        <a:pt x="56079" y="0"/>
                      </a:cubicBezTo>
                      <a:cubicBezTo>
                        <a:pt x="65018" y="-4028"/>
                        <a:pt x="109075" y="-396"/>
                        <a:pt x="117064" y="0"/>
                      </a:cubicBezTo>
                      <a:cubicBezTo>
                        <a:pt x="142470" y="69654"/>
                        <a:pt x="134996" y="137719"/>
                        <a:pt x="173143" y="230857"/>
                      </a:cubicBezTo>
                      <a:cubicBezTo>
                        <a:pt x="117777" y="236042"/>
                        <a:pt x="56051" y="21813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981765707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73" name="Trapezium 15372">
                  <a:extLst>
                    <a:ext uri="{FF2B5EF4-FFF2-40B4-BE49-F238E27FC236}">
                      <a16:creationId xmlns:a16="http://schemas.microsoft.com/office/drawing/2014/main" id="{2556EA76-3EEC-7165-DDDD-4814E95CB010}"/>
                    </a:ext>
                  </a:extLst>
                </p:cNvPr>
                <p:cNvSpPr/>
                <p:nvPr/>
              </p:nvSpPr>
              <p:spPr>
                <a:xfrm rot="10800000">
                  <a:off x="8800060" y="3747855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900" y="141269"/>
                        <a:pt x="17053" y="74730"/>
                        <a:pt x="56079" y="0"/>
                      </a:cubicBezTo>
                      <a:cubicBezTo>
                        <a:pt x="65648" y="5445"/>
                        <a:pt x="104012" y="-4267"/>
                        <a:pt x="117064" y="0"/>
                      </a:cubicBezTo>
                      <a:cubicBezTo>
                        <a:pt x="134502" y="74995"/>
                        <a:pt x="165306" y="144141"/>
                        <a:pt x="173143" y="230857"/>
                      </a:cubicBezTo>
                      <a:cubicBezTo>
                        <a:pt x="97329" y="220753"/>
                        <a:pt x="84483" y="22346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31135" y="165217"/>
                        <a:pt x="49909" y="90891"/>
                        <a:pt x="56079" y="0"/>
                      </a:cubicBezTo>
                      <a:cubicBezTo>
                        <a:pt x="76570" y="-1258"/>
                        <a:pt x="93315" y="-934"/>
                        <a:pt x="117064" y="0"/>
                      </a:cubicBezTo>
                      <a:cubicBezTo>
                        <a:pt x="146611" y="60115"/>
                        <a:pt x="126963" y="127798"/>
                        <a:pt x="173143" y="230857"/>
                      </a:cubicBezTo>
                      <a:cubicBezTo>
                        <a:pt x="135599" y="220535"/>
                        <a:pt x="63036" y="236414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97824804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74" name="Trapezium 15373">
                  <a:extLst>
                    <a:ext uri="{FF2B5EF4-FFF2-40B4-BE49-F238E27FC236}">
                      <a16:creationId xmlns:a16="http://schemas.microsoft.com/office/drawing/2014/main" id="{00ECF152-7E17-94C4-DD8C-2765E93A5FEE}"/>
                    </a:ext>
                  </a:extLst>
                </p:cNvPr>
                <p:cNvSpPr/>
                <p:nvPr/>
              </p:nvSpPr>
              <p:spPr>
                <a:xfrm rot="18933950">
                  <a:off x="8973783" y="4126779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926" y="150755"/>
                        <a:pt x="34547" y="77152"/>
                        <a:pt x="56079" y="0"/>
                      </a:cubicBezTo>
                      <a:cubicBezTo>
                        <a:pt x="75210" y="-2742"/>
                        <a:pt x="94726" y="2865"/>
                        <a:pt x="117064" y="0"/>
                      </a:cubicBezTo>
                      <a:cubicBezTo>
                        <a:pt x="129726" y="113040"/>
                        <a:pt x="171875" y="169655"/>
                        <a:pt x="173143" y="230857"/>
                      </a:cubicBezTo>
                      <a:cubicBezTo>
                        <a:pt x="96897" y="242250"/>
                        <a:pt x="51830" y="226075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282" y="115242"/>
                        <a:pt x="27446" y="64758"/>
                        <a:pt x="56079" y="0"/>
                      </a:cubicBezTo>
                      <a:cubicBezTo>
                        <a:pt x="82808" y="-1105"/>
                        <a:pt x="93149" y="4752"/>
                        <a:pt x="117064" y="0"/>
                      </a:cubicBezTo>
                      <a:cubicBezTo>
                        <a:pt x="159756" y="85532"/>
                        <a:pt x="159065" y="130127"/>
                        <a:pt x="173143" y="230857"/>
                      </a:cubicBezTo>
                      <a:cubicBezTo>
                        <a:pt x="104849" y="217382"/>
                        <a:pt x="20096" y="221777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617256088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75" name="Trapezium 15374">
                  <a:extLst>
                    <a:ext uri="{FF2B5EF4-FFF2-40B4-BE49-F238E27FC236}">
                      <a16:creationId xmlns:a16="http://schemas.microsoft.com/office/drawing/2014/main" id="{216D5F75-2E07-6EB7-CAE9-D6423344ED19}"/>
                    </a:ext>
                  </a:extLst>
                </p:cNvPr>
                <p:cNvSpPr/>
                <p:nvPr/>
              </p:nvSpPr>
              <p:spPr>
                <a:xfrm rot="7648404">
                  <a:off x="8622488" y="3841486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27555" y="149412"/>
                        <a:pt x="47447" y="98682"/>
                        <a:pt x="56079" y="0"/>
                      </a:cubicBezTo>
                      <a:cubicBezTo>
                        <a:pt x="81245" y="5076"/>
                        <a:pt x="88194" y="-1790"/>
                        <a:pt x="117064" y="0"/>
                      </a:cubicBezTo>
                      <a:cubicBezTo>
                        <a:pt x="148540" y="90701"/>
                        <a:pt x="175230" y="166244"/>
                        <a:pt x="173143" y="230857"/>
                      </a:cubicBezTo>
                      <a:cubicBezTo>
                        <a:pt x="123598" y="221525"/>
                        <a:pt x="28724" y="242782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15109" y="158331"/>
                        <a:pt x="44759" y="42410"/>
                        <a:pt x="56079" y="0"/>
                      </a:cubicBezTo>
                      <a:cubicBezTo>
                        <a:pt x="85532" y="-864"/>
                        <a:pt x="99247" y="2381"/>
                        <a:pt x="117064" y="0"/>
                      </a:cubicBezTo>
                      <a:cubicBezTo>
                        <a:pt x="137236" y="57950"/>
                        <a:pt x="144531" y="193295"/>
                        <a:pt x="173143" y="230857"/>
                      </a:cubicBezTo>
                      <a:cubicBezTo>
                        <a:pt x="120455" y="223515"/>
                        <a:pt x="69294" y="222876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809068511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  <p:sp>
              <p:nvSpPr>
                <p:cNvPr id="15376" name="Trapezium 15375">
                  <a:extLst>
                    <a:ext uri="{FF2B5EF4-FFF2-40B4-BE49-F238E27FC236}">
                      <a16:creationId xmlns:a16="http://schemas.microsoft.com/office/drawing/2014/main" id="{644485D9-183E-2F5C-5068-62F7D673D240}"/>
                    </a:ext>
                  </a:extLst>
                </p:cNvPr>
                <p:cNvSpPr/>
                <p:nvPr/>
              </p:nvSpPr>
              <p:spPr>
                <a:xfrm rot="13613238">
                  <a:off x="8984108" y="3841487"/>
                  <a:ext cx="173143" cy="230857"/>
                </a:xfrm>
                <a:custGeom>
                  <a:avLst/>
                  <a:gdLst>
                    <a:gd name="connsiteX0" fmla="*/ 0 w 173143"/>
                    <a:gd name="connsiteY0" fmla="*/ 230857 h 230857"/>
                    <a:gd name="connsiteX1" fmla="*/ 56079 w 173143"/>
                    <a:gd name="connsiteY1" fmla="*/ 0 h 230857"/>
                    <a:gd name="connsiteX2" fmla="*/ 117064 w 173143"/>
                    <a:gd name="connsiteY2" fmla="*/ 0 h 230857"/>
                    <a:gd name="connsiteX3" fmla="*/ 173143 w 173143"/>
                    <a:gd name="connsiteY3" fmla="*/ 230857 h 230857"/>
                    <a:gd name="connsiteX4" fmla="*/ 0 w 173143"/>
                    <a:gd name="connsiteY4" fmla="*/ 230857 h 23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143" h="230857" fill="none" extrusionOk="0">
                      <a:moveTo>
                        <a:pt x="0" y="230857"/>
                      </a:moveTo>
                      <a:cubicBezTo>
                        <a:pt x="30946" y="165495"/>
                        <a:pt x="55417" y="88664"/>
                        <a:pt x="56079" y="0"/>
                      </a:cubicBezTo>
                      <a:cubicBezTo>
                        <a:pt x="75851" y="1684"/>
                        <a:pt x="94003" y="4973"/>
                        <a:pt x="117064" y="0"/>
                      </a:cubicBezTo>
                      <a:cubicBezTo>
                        <a:pt x="147323" y="99965"/>
                        <a:pt x="181899" y="191798"/>
                        <a:pt x="173143" y="230857"/>
                      </a:cubicBezTo>
                      <a:cubicBezTo>
                        <a:pt x="118151" y="244536"/>
                        <a:pt x="42644" y="226083"/>
                        <a:pt x="0" y="230857"/>
                      </a:cubicBezTo>
                      <a:close/>
                    </a:path>
                    <a:path w="173143" h="230857" stroke="0" extrusionOk="0">
                      <a:moveTo>
                        <a:pt x="0" y="230857"/>
                      </a:moveTo>
                      <a:cubicBezTo>
                        <a:pt x="-2260" y="186032"/>
                        <a:pt x="22161" y="102949"/>
                        <a:pt x="56079" y="0"/>
                      </a:cubicBezTo>
                      <a:cubicBezTo>
                        <a:pt x="82506" y="4218"/>
                        <a:pt x="99697" y="-4153"/>
                        <a:pt x="117064" y="0"/>
                      </a:cubicBezTo>
                      <a:cubicBezTo>
                        <a:pt x="113722" y="70352"/>
                        <a:pt x="168943" y="124649"/>
                        <a:pt x="173143" y="230857"/>
                      </a:cubicBezTo>
                      <a:cubicBezTo>
                        <a:pt x="107363" y="225882"/>
                        <a:pt x="74455" y="233780"/>
                        <a:pt x="0" y="23085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808761005">
                        <a:prstGeom prst="trapezoid">
                          <a:avLst>
                            <a:gd name="adj" fmla="val 32389"/>
                          </a:avLst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sp3d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0" dirty="0"/>
                </a:p>
              </p:txBody>
            </p:sp>
          </p:grpSp>
          <p:sp>
            <p:nvSpPr>
              <p:cNvPr id="15370" name="Freeform 15369">
                <a:extLst>
                  <a:ext uri="{FF2B5EF4-FFF2-40B4-BE49-F238E27FC236}">
                    <a16:creationId xmlns:a16="http://schemas.microsoft.com/office/drawing/2014/main" id="{55F3F183-2A74-1832-92C1-15B49BC3B560}"/>
                  </a:ext>
                </a:extLst>
              </p:cNvPr>
              <p:cNvSpPr/>
              <p:nvPr/>
            </p:nvSpPr>
            <p:spPr>
              <a:xfrm>
                <a:off x="3488225" y="3270413"/>
                <a:ext cx="806250" cy="745958"/>
              </a:xfrm>
              <a:custGeom>
                <a:avLst/>
                <a:gdLst>
                  <a:gd name="connsiteX0" fmla="*/ 217780 w 806250"/>
                  <a:gd name="connsiteY0" fmla="*/ 0 h 745958"/>
                  <a:gd name="connsiteX1" fmla="*/ 569935 w 806250"/>
                  <a:gd name="connsiteY1" fmla="*/ 0 h 745958"/>
                  <a:gd name="connsiteX2" fmla="*/ 806250 w 806250"/>
                  <a:gd name="connsiteY2" fmla="*/ 259882 h 745958"/>
                  <a:gd name="connsiteX3" fmla="*/ 806250 w 806250"/>
                  <a:gd name="connsiteY3" fmla="*/ 505326 h 745958"/>
                  <a:gd name="connsiteX4" fmla="*/ 569935 w 806250"/>
                  <a:gd name="connsiteY4" fmla="*/ 745958 h 745958"/>
                  <a:gd name="connsiteX5" fmla="*/ 236314 w 806250"/>
                  <a:gd name="connsiteY5" fmla="*/ 745958 h 745958"/>
                  <a:gd name="connsiteX6" fmla="*/ 0 w 806250"/>
                  <a:gd name="connsiteY6" fmla="*/ 505326 h 745958"/>
                  <a:gd name="connsiteX7" fmla="*/ 0 w 806250"/>
                  <a:gd name="connsiteY7" fmla="*/ 259882 h 745958"/>
                  <a:gd name="connsiteX8" fmla="*/ 217780 w 806250"/>
                  <a:gd name="connsiteY8" fmla="*/ 0 h 74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6250" h="745958" extrusionOk="0">
                    <a:moveTo>
                      <a:pt x="217780" y="0"/>
                    </a:moveTo>
                    <a:cubicBezTo>
                      <a:pt x="288263" y="-9453"/>
                      <a:pt x="406922" y="8382"/>
                      <a:pt x="569935" y="0"/>
                    </a:cubicBezTo>
                    <a:cubicBezTo>
                      <a:pt x="655655" y="93267"/>
                      <a:pt x="714285" y="153205"/>
                      <a:pt x="806250" y="259882"/>
                    </a:cubicBezTo>
                    <a:cubicBezTo>
                      <a:pt x="817978" y="359571"/>
                      <a:pt x="809563" y="408514"/>
                      <a:pt x="806250" y="505326"/>
                    </a:cubicBezTo>
                    <a:cubicBezTo>
                      <a:pt x="727955" y="593001"/>
                      <a:pt x="616437" y="696742"/>
                      <a:pt x="569935" y="745958"/>
                    </a:cubicBezTo>
                    <a:cubicBezTo>
                      <a:pt x="425473" y="749219"/>
                      <a:pt x="392883" y="742142"/>
                      <a:pt x="236314" y="745958"/>
                    </a:cubicBezTo>
                    <a:cubicBezTo>
                      <a:pt x="137431" y="629772"/>
                      <a:pt x="62154" y="586470"/>
                      <a:pt x="0" y="505326"/>
                    </a:cubicBezTo>
                    <a:cubicBezTo>
                      <a:pt x="-975" y="432070"/>
                      <a:pt x="9228" y="329326"/>
                      <a:pt x="0" y="259882"/>
                    </a:cubicBezTo>
                    <a:cubicBezTo>
                      <a:pt x="77215" y="144643"/>
                      <a:pt x="143281" y="99324"/>
                      <a:pt x="217780" y="0"/>
                    </a:cubicBez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91018771">
                      <a:custGeom>
                        <a:avLst/>
                        <a:gdLst>
                          <a:gd name="connsiteX0" fmla="*/ 226194 w 837398"/>
                          <a:gd name="connsiteY0" fmla="*/ 0 h 745958"/>
                          <a:gd name="connsiteX1" fmla="*/ 591954 w 837398"/>
                          <a:gd name="connsiteY1" fmla="*/ 0 h 745958"/>
                          <a:gd name="connsiteX2" fmla="*/ 837398 w 837398"/>
                          <a:gd name="connsiteY2" fmla="*/ 259882 h 745958"/>
                          <a:gd name="connsiteX3" fmla="*/ 837398 w 837398"/>
                          <a:gd name="connsiteY3" fmla="*/ 505326 h 745958"/>
                          <a:gd name="connsiteX4" fmla="*/ 591954 w 837398"/>
                          <a:gd name="connsiteY4" fmla="*/ 745958 h 745958"/>
                          <a:gd name="connsiteX5" fmla="*/ 245444 w 837398"/>
                          <a:gd name="connsiteY5" fmla="*/ 745958 h 745958"/>
                          <a:gd name="connsiteX6" fmla="*/ 0 w 837398"/>
                          <a:gd name="connsiteY6" fmla="*/ 505326 h 745958"/>
                          <a:gd name="connsiteX7" fmla="*/ 0 w 837398"/>
                          <a:gd name="connsiteY7" fmla="*/ 259882 h 745958"/>
                          <a:gd name="connsiteX8" fmla="*/ 226194 w 837398"/>
                          <a:gd name="connsiteY8" fmla="*/ 0 h 7459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7398" h="745958">
                            <a:moveTo>
                              <a:pt x="226194" y="0"/>
                            </a:moveTo>
                            <a:lnTo>
                              <a:pt x="591954" y="0"/>
                            </a:lnTo>
                            <a:lnTo>
                              <a:pt x="837398" y="259882"/>
                            </a:lnTo>
                            <a:lnTo>
                              <a:pt x="837398" y="505326"/>
                            </a:lnTo>
                            <a:lnTo>
                              <a:pt x="591954" y="745958"/>
                            </a:lnTo>
                            <a:lnTo>
                              <a:pt x="245444" y="745958"/>
                            </a:lnTo>
                            <a:lnTo>
                              <a:pt x="0" y="505326"/>
                            </a:lnTo>
                            <a:lnTo>
                              <a:pt x="0" y="259882"/>
                            </a:lnTo>
                            <a:lnTo>
                              <a:pt x="226194" y="0"/>
                            </a:ln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  <a:sp3d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</p:grpSp>
      <p:sp>
        <p:nvSpPr>
          <p:cNvPr id="15385" name="TextBox 15384">
            <a:extLst>
              <a:ext uri="{FF2B5EF4-FFF2-40B4-BE49-F238E27FC236}">
                <a16:creationId xmlns:a16="http://schemas.microsoft.com/office/drawing/2014/main" id="{6D8F0B0D-20B9-4D46-681A-752DF40F71A9}"/>
              </a:ext>
            </a:extLst>
          </p:cNvPr>
          <p:cNvSpPr txBox="1"/>
          <p:nvPr/>
        </p:nvSpPr>
        <p:spPr>
          <a:xfrm>
            <a:off x="4584048" y="2715289"/>
            <a:ext cx="878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>
                <a:latin typeface="Ink Free" panose="020F0502020204030204" pitchFamily="34" charset="0"/>
                <a:cs typeface="Ink Free" panose="020F0502020204030204" pitchFamily="34" charset="0"/>
              </a:rPr>
              <a:t>S</a:t>
            </a:r>
            <a:r>
              <a:rPr lang="en-GB" sz="1000" noProof="0" dirty="0">
                <a:latin typeface="Ink Free" panose="020F0502020204030204" pitchFamily="34" charset="0"/>
                <a:cs typeface="Ink Free" panose="020F0502020204030204" pitchFamily="34" charset="0"/>
              </a:rPr>
              <a:t>EXTUPOLE</a:t>
            </a:r>
          </a:p>
        </p:txBody>
      </p:sp>
      <p:sp>
        <p:nvSpPr>
          <p:cNvPr id="15386" name="TextBox 15385">
            <a:extLst>
              <a:ext uri="{FF2B5EF4-FFF2-40B4-BE49-F238E27FC236}">
                <a16:creationId xmlns:a16="http://schemas.microsoft.com/office/drawing/2014/main" id="{BED0AB84-80B9-D6A2-ED5E-E47E66624BA5}"/>
              </a:ext>
            </a:extLst>
          </p:cNvPr>
          <p:cNvSpPr txBox="1"/>
          <p:nvPr/>
        </p:nvSpPr>
        <p:spPr>
          <a:xfrm>
            <a:off x="4566722" y="5401541"/>
            <a:ext cx="878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>
                <a:latin typeface="Ink Free" panose="020F0502020204030204" pitchFamily="34" charset="0"/>
                <a:cs typeface="Ink Free" panose="020F0502020204030204" pitchFamily="34" charset="0"/>
              </a:rPr>
              <a:t>S</a:t>
            </a:r>
            <a:r>
              <a:rPr lang="en-GB" sz="1000" noProof="0" dirty="0">
                <a:latin typeface="Ink Free" panose="020F0502020204030204" pitchFamily="34" charset="0"/>
                <a:cs typeface="Ink Free" panose="020F0502020204030204" pitchFamily="34" charset="0"/>
              </a:rPr>
              <a:t>EXTUPOLE</a:t>
            </a:r>
          </a:p>
        </p:txBody>
      </p:sp>
      <p:sp>
        <p:nvSpPr>
          <p:cNvPr id="15388" name="TextBox 15387">
            <a:extLst>
              <a:ext uri="{FF2B5EF4-FFF2-40B4-BE49-F238E27FC236}">
                <a16:creationId xmlns:a16="http://schemas.microsoft.com/office/drawing/2014/main" id="{987A9A32-A24A-5EC1-3F30-B60F30672E5D}"/>
              </a:ext>
            </a:extLst>
          </p:cNvPr>
          <p:cNvSpPr txBox="1"/>
          <p:nvPr/>
        </p:nvSpPr>
        <p:spPr>
          <a:xfrm>
            <a:off x="5300269" y="2877279"/>
            <a:ext cx="467789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Crab </a:t>
            </a:r>
            <a:r>
              <a:rPr lang="en-GB" sz="1500" noProof="0" dirty="0" err="1">
                <a:solidFill>
                  <a:schemeClr val="accent6"/>
                </a:solidFill>
                <a:latin typeface="Avenir Next" panose="020B0503020202020204" pitchFamily="34" charset="0"/>
              </a:rPr>
              <a:t>sextupoles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 </a:t>
            </a:r>
          </a:p>
          <a:p>
            <a:pPr lvl="1"/>
            <a:r>
              <a:rPr lang="en-GB" sz="15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as thin multipole elements</a:t>
            </a:r>
          </a:p>
        </p:txBody>
      </p:sp>
      <p:sp>
        <p:nvSpPr>
          <p:cNvPr id="15392" name="TextBox 15391">
            <a:extLst>
              <a:ext uri="{FF2B5EF4-FFF2-40B4-BE49-F238E27FC236}">
                <a16:creationId xmlns:a16="http://schemas.microsoft.com/office/drawing/2014/main" id="{2F5369A3-5171-F3F3-5A44-E7D084F704F8}"/>
              </a:ext>
            </a:extLst>
          </p:cNvPr>
          <p:cNvSpPr txBox="1"/>
          <p:nvPr/>
        </p:nvSpPr>
        <p:spPr>
          <a:xfrm>
            <a:off x="7296044" y="3864379"/>
            <a:ext cx="32241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Strong-strong 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beam-beam</a:t>
            </a:r>
          </a:p>
          <a:p>
            <a:pPr lvl="1"/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model at the IP</a:t>
            </a:r>
          </a:p>
        </p:txBody>
      </p:sp>
      <p:sp>
        <p:nvSpPr>
          <p:cNvPr id="15393" name="Ellipse 107">
            <a:extLst>
              <a:ext uri="{FF2B5EF4-FFF2-40B4-BE49-F238E27FC236}">
                <a16:creationId xmlns:a16="http://schemas.microsoft.com/office/drawing/2014/main" id="{095DF3E8-B801-8EE7-8CC2-D85B878F9786}"/>
              </a:ext>
            </a:extLst>
          </p:cNvPr>
          <p:cNvSpPr/>
          <p:nvPr/>
        </p:nvSpPr>
        <p:spPr>
          <a:xfrm rot="20710514">
            <a:off x="6565588" y="4081568"/>
            <a:ext cx="968890" cy="119621"/>
          </a:xfrm>
          <a:custGeom>
            <a:avLst/>
            <a:gdLst>
              <a:gd name="connsiteX0" fmla="*/ 0 w 968890"/>
              <a:gd name="connsiteY0" fmla="*/ 59811 h 119621"/>
              <a:gd name="connsiteX1" fmla="*/ 484445 w 968890"/>
              <a:gd name="connsiteY1" fmla="*/ 0 h 119621"/>
              <a:gd name="connsiteX2" fmla="*/ 968890 w 968890"/>
              <a:gd name="connsiteY2" fmla="*/ 59811 h 119621"/>
              <a:gd name="connsiteX3" fmla="*/ 484445 w 968890"/>
              <a:gd name="connsiteY3" fmla="*/ 119622 h 119621"/>
              <a:gd name="connsiteX4" fmla="*/ 0 w 968890"/>
              <a:gd name="connsiteY4" fmla="*/ 59811 h 11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8890" h="119621" fill="none" extrusionOk="0">
                <a:moveTo>
                  <a:pt x="0" y="59811"/>
                </a:moveTo>
                <a:cubicBezTo>
                  <a:pt x="10394" y="16899"/>
                  <a:pt x="230444" y="894"/>
                  <a:pt x="484445" y="0"/>
                </a:cubicBezTo>
                <a:cubicBezTo>
                  <a:pt x="756761" y="8142"/>
                  <a:pt x="965367" y="26702"/>
                  <a:pt x="968890" y="59811"/>
                </a:cubicBezTo>
                <a:cubicBezTo>
                  <a:pt x="995438" y="96694"/>
                  <a:pt x="729002" y="109128"/>
                  <a:pt x="484445" y="119622"/>
                </a:cubicBezTo>
                <a:cubicBezTo>
                  <a:pt x="215561" y="120019"/>
                  <a:pt x="5532" y="85345"/>
                  <a:pt x="0" y="59811"/>
                </a:cubicBezTo>
                <a:close/>
              </a:path>
              <a:path w="968890" h="119621" stroke="0" extrusionOk="0">
                <a:moveTo>
                  <a:pt x="0" y="59811"/>
                </a:moveTo>
                <a:cubicBezTo>
                  <a:pt x="-18708" y="59600"/>
                  <a:pt x="185912" y="-12793"/>
                  <a:pt x="484445" y="0"/>
                </a:cubicBezTo>
                <a:cubicBezTo>
                  <a:pt x="760463" y="-1250"/>
                  <a:pt x="968165" y="28098"/>
                  <a:pt x="968890" y="59811"/>
                </a:cubicBezTo>
                <a:cubicBezTo>
                  <a:pt x="937451" y="103352"/>
                  <a:pt x="747925" y="124437"/>
                  <a:pt x="484445" y="119622"/>
                </a:cubicBezTo>
                <a:cubicBezTo>
                  <a:pt x="224624" y="114619"/>
                  <a:pt x="-8470" y="94787"/>
                  <a:pt x="0" y="59811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60000"/>
            </a:scheme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5394" name="Ellipse 109">
            <a:extLst>
              <a:ext uri="{FF2B5EF4-FFF2-40B4-BE49-F238E27FC236}">
                <a16:creationId xmlns:a16="http://schemas.microsoft.com/office/drawing/2014/main" id="{F5E8C44F-B8E8-48AA-752D-E58C1361D81E}"/>
              </a:ext>
            </a:extLst>
          </p:cNvPr>
          <p:cNvSpPr/>
          <p:nvPr/>
        </p:nvSpPr>
        <p:spPr>
          <a:xfrm rot="819415">
            <a:off x="6325154" y="4082613"/>
            <a:ext cx="968890" cy="119621"/>
          </a:xfrm>
          <a:custGeom>
            <a:avLst/>
            <a:gdLst>
              <a:gd name="connsiteX0" fmla="*/ 0 w 968890"/>
              <a:gd name="connsiteY0" fmla="*/ 59811 h 119621"/>
              <a:gd name="connsiteX1" fmla="*/ 484445 w 968890"/>
              <a:gd name="connsiteY1" fmla="*/ 0 h 119621"/>
              <a:gd name="connsiteX2" fmla="*/ 968890 w 968890"/>
              <a:gd name="connsiteY2" fmla="*/ 59811 h 119621"/>
              <a:gd name="connsiteX3" fmla="*/ 484445 w 968890"/>
              <a:gd name="connsiteY3" fmla="*/ 119622 h 119621"/>
              <a:gd name="connsiteX4" fmla="*/ 0 w 968890"/>
              <a:gd name="connsiteY4" fmla="*/ 59811 h 11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8890" h="119621" fill="none" extrusionOk="0">
                <a:moveTo>
                  <a:pt x="0" y="59811"/>
                </a:moveTo>
                <a:cubicBezTo>
                  <a:pt x="10394" y="16899"/>
                  <a:pt x="230444" y="894"/>
                  <a:pt x="484445" y="0"/>
                </a:cubicBezTo>
                <a:cubicBezTo>
                  <a:pt x="756761" y="8142"/>
                  <a:pt x="965367" y="26702"/>
                  <a:pt x="968890" y="59811"/>
                </a:cubicBezTo>
                <a:cubicBezTo>
                  <a:pt x="995438" y="96694"/>
                  <a:pt x="729002" y="109128"/>
                  <a:pt x="484445" y="119622"/>
                </a:cubicBezTo>
                <a:cubicBezTo>
                  <a:pt x="215561" y="120019"/>
                  <a:pt x="5532" y="85345"/>
                  <a:pt x="0" y="59811"/>
                </a:cubicBezTo>
                <a:close/>
              </a:path>
              <a:path w="968890" h="119621" stroke="0" extrusionOk="0">
                <a:moveTo>
                  <a:pt x="0" y="59811"/>
                </a:moveTo>
                <a:cubicBezTo>
                  <a:pt x="-18708" y="59600"/>
                  <a:pt x="185912" y="-12793"/>
                  <a:pt x="484445" y="0"/>
                </a:cubicBezTo>
                <a:cubicBezTo>
                  <a:pt x="760463" y="-1250"/>
                  <a:pt x="968165" y="28098"/>
                  <a:pt x="968890" y="59811"/>
                </a:cubicBezTo>
                <a:cubicBezTo>
                  <a:pt x="937451" y="103352"/>
                  <a:pt x="747925" y="124437"/>
                  <a:pt x="484445" y="119622"/>
                </a:cubicBezTo>
                <a:cubicBezTo>
                  <a:pt x="224624" y="114619"/>
                  <a:pt x="-8470" y="94787"/>
                  <a:pt x="0" y="59811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5397" name="Ellipse 109">
            <a:extLst>
              <a:ext uri="{FF2B5EF4-FFF2-40B4-BE49-F238E27FC236}">
                <a16:creationId xmlns:a16="http://schemas.microsoft.com/office/drawing/2014/main" id="{4927733F-3712-6F7B-1CAD-E4F79E542199}"/>
              </a:ext>
            </a:extLst>
          </p:cNvPr>
          <p:cNvSpPr/>
          <p:nvPr/>
        </p:nvSpPr>
        <p:spPr>
          <a:xfrm>
            <a:off x="3927650" y="2904705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/>
              <a:t>    </a:t>
            </a:r>
          </a:p>
        </p:txBody>
      </p:sp>
      <p:sp>
        <p:nvSpPr>
          <p:cNvPr id="15398" name="Ellipse 109">
            <a:extLst>
              <a:ext uri="{FF2B5EF4-FFF2-40B4-BE49-F238E27FC236}">
                <a16:creationId xmlns:a16="http://schemas.microsoft.com/office/drawing/2014/main" id="{1647FCDF-B221-C9C9-DEB4-589104445F46}"/>
              </a:ext>
            </a:extLst>
          </p:cNvPr>
          <p:cNvSpPr/>
          <p:nvPr/>
        </p:nvSpPr>
        <p:spPr>
          <a:xfrm>
            <a:off x="3634567" y="2718511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15402" name="Straight Arrow Connector 15401">
            <a:extLst>
              <a:ext uri="{FF2B5EF4-FFF2-40B4-BE49-F238E27FC236}">
                <a16:creationId xmlns:a16="http://schemas.microsoft.com/office/drawing/2014/main" id="{FAB5E842-D746-3EB7-6F85-02921C0B447A}"/>
              </a:ext>
            </a:extLst>
          </p:cNvPr>
          <p:cNvCxnSpPr>
            <a:cxnSpLocks/>
          </p:cNvCxnSpPr>
          <p:nvPr/>
        </p:nvCxnSpPr>
        <p:spPr>
          <a:xfrm flipH="1">
            <a:off x="3538752" y="2645095"/>
            <a:ext cx="348706" cy="311500"/>
          </a:xfrm>
          <a:prstGeom prst="straightConnector1">
            <a:avLst/>
          </a:prstGeom>
          <a:ln w="31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13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69 L -0.47982 -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7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0.00208 L -0.37461 -0.0030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89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  <p:bldP spid="33" grpId="0"/>
      <p:bldP spid="15385" grpId="0"/>
      <p:bldP spid="15386" grpId="0"/>
      <p:bldP spid="15388" grpId="0"/>
      <p:bldP spid="15392" grpId="0"/>
      <p:bldP spid="15393" grpId="0" animBg="1"/>
      <p:bldP spid="15394" grpId="0" animBg="1"/>
      <p:bldP spid="15397" grpId="0" animBg="1"/>
      <p:bldP spid="1539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5FC4D-9B74-7928-0A14-035F2299B0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 64">
            <a:extLst>
              <a:ext uri="{FF2B5EF4-FFF2-40B4-BE49-F238E27FC236}">
                <a16:creationId xmlns:a16="http://schemas.microsoft.com/office/drawing/2014/main" id="{C1E3AE1C-EB8D-B313-7C49-DA8D1A9E6F23}"/>
              </a:ext>
            </a:extLst>
          </p:cNvPr>
          <p:cNvSpPr/>
          <p:nvPr/>
        </p:nvSpPr>
        <p:spPr>
          <a:xfrm>
            <a:off x="2964846" y="4177288"/>
            <a:ext cx="711698" cy="1007243"/>
          </a:xfrm>
          <a:custGeom>
            <a:avLst/>
            <a:gdLst>
              <a:gd name="connsiteX0" fmla="*/ 341412 w 711698"/>
              <a:gd name="connsiteY0" fmla="*/ 8229 h 1007243"/>
              <a:gd name="connsiteX1" fmla="*/ 638592 w 711698"/>
              <a:gd name="connsiteY1" fmla="*/ 15849 h 1007243"/>
              <a:gd name="connsiteX2" fmla="*/ 707172 w 711698"/>
              <a:gd name="connsiteY2" fmla="*/ 15849 h 1007243"/>
              <a:gd name="connsiteX3" fmla="*/ 699552 w 711698"/>
              <a:gd name="connsiteY3" fmla="*/ 183489 h 1007243"/>
              <a:gd name="connsiteX4" fmla="*/ 653832 w 711698"/>
              <a:gd name="connsiteY4" fmla="*/ 396849 h 1007243"/>
              <a:gd name="connsiteX5" fmla="*/ 570012 w 711698"/>
              <a:gd name="connsiteY5" fmla="*/ 633069 h 1007243"/>
              <a:gd name="connsiteX6" fmla="*/ 440472 w 711698"/>
              <a:gd name="connsiteY6" fmla="*/ 823569 h 1007243"/>
              <a:gd name="connsiteX7" fmla="*/ 326172 w 711698"/>
              <a:gd name="connsiteY7" fmla="*/ 975969 h 1007243"/>
              <a:gd name="connsiteX8" fmla="*/ 310932 w 711698"/>
              <a:gd name="connsiteY8" fmla="*/ 983589 h 1007243"/>
              <a:gd name="connsiteX9" fmla="*/ 36612 w 711698"/>
              <a:gd name="connsiteY9" fmla="*/ 716889 h 1007243"/>
              <a:gd name="connsiteX10" fmla="*/ 6132 w 711698"/>
              <a:gd name="connsiteY10" fmla="*/ 678789 h 1007243"/>
              <a:gd name="connsiteX11" fmla="*/ 67092 w 711698"/>
              <a:gd name="connsiteY11" fmla="*/ 617829 h 1007243"/>
              <a:gd name="connsiteX12" fmla="*/ 105192 w 711698"/>
              <a:gd name="connsiteY12" fmla="*/ 556869 h 1007243"/>
              <a:gd name="connsiteX13" fmla="*/ 196632 w 711698"/>
              <a:gd name="connsiteY13" fmla="*/ 412089 h 1007243"/>
              <a:gd name="connsiteX14" fmla="*/ 257592 w 711698"/>
              <a:gd name="connsiteY14" fmla="*/ 198729 h 1007243"/>
              <a:gd name="connsiteX15" fmla="*/ 280452 w 711698"/>
              <a:gd name="connsiteY15" fmla="*/ 15849 h 1007243"/>
              <a:gd name="connsiteX16" fmla="*/ 341412 w 711698"/>
              <a:gd name="connsiteY16" fmla="*/ 8229 h 100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1698" h="1007243">
                <a:moveTo>
                  <a:pt x="341412" y="8229"/>
                </a:moveTo>
                <a:cubicBezTo>
                  <a:pt x="401102" y="8229"/>
                  <a:pt x="577632" y="14579"/>
                  <a:pt x="638592" y="15849"/>
                </a:cubicBezTo>
                <a:cubicBezTo>
                  <a:pt x="699552" y="17119"/>
                  <a:pt x="697012" y="-12091"/>
                  <a:pt x="707172" y="15849"/>
                </a:cubicBezTo>
                <a:cubicBezTo>
                  <a:pt x="717332" y="43789"/>
                  <a:pt x="708442" y="119989"/>
                  <a:pt x="699552" y="183489"/>
                </a:cubicBezTo>
                <a:cubicBezTo>
                  <a:pt x="690662" y="246989"/>
                  <a:pt x="675422" y="321919"/>
                  <a:pt x="653832" y="396849"/>
                </a:cubicBezTo>
                <a:cubicBezTo>
                  <a:pt x="632242" y="471779"/>
                  <a:pt x="605572" y="561949"/>
                  <a:pt x="570012" y="633069"/>
                </a:cubicBezTo>
                <a:cubicBezTo>
                  <a:pt x="534452" y="704189"/>
                  <a:pt x="481112" y="766419"/>
                  <a:pt x="440472" y="823569"/>
                </a:cubicBezTo>
                <a:cubicBezTo>
                  <a:pt x="399832" y="880719"/>
                  <a:pt x="326172" y="975969"/>
                  <a:pt x="326172" y="975969"/>
                </a:cubicBezTo>
                <a:cubicBezTo>
                  <a:pt x="304582" y="1002639"/>
                  <a:pt x="359192" y="1026769"/>
                  <a:pt x="310932" y="983589"/>
                </a:cubicBezTo>
                <a:cubicBezTo>
                  <a:pt x="262672" y="940409"/>
                  <a:pt x="36612" y="716889"/>
                  <a:pt x="36612" y="716889"/>
                </a:cubicBezTo>
                <a:cubicBezTo>
                  <a:pt x="-14188" y="666089"/>
                  <a:pt x="1052" y="695299"/>
                  <a:pt x="6132" y="678789"/>
                </a:cubicBezTo>
                <a:cubicBezTo>
                  <a:pt x="11212" y="662279"/>
                  <a:pt x="50582" y="638149"/>
                  <a:pt x="67092" y="617829"/>
                </a:cubicBezTo>
                <a:cubicBezTo>
                  <a:pt x="83602" y="597509"/>
                  <a:pt x="105192" y="556869"/>
                  <a:pt x="105192" y="556869"/>
                </a:cubicBezTo>
                <a:cubicBezTo>
                  <a:pt x="126782" y="522579"/>
                  <a:pt x="171232" y="471779"/>
                  <a:pt x="196632" y="412089"/>
                </a:cubicBezTo>
                <a:cubicBezTo>
                  <a:pt x="222032" y="352399"/>
                  <a:pt x="243622" y="264769"/>
                  <a:pt x="257592" y="198729"/>
                </a:cubicBezTo>
                <a:cubicBezTo>
                  <a:pt x="271562" y="132689"/>
                  <a:pt x="270292" y="46329"/>
                  <a:pt x="280452" y="15849"/>
                </a:cubicBezTo>
                <a:cubicBezTo>
                  <a:pt x="290612" y="-14631"/>
                  <a:pt x="281722" y="8229"/>
                  <a:pt x="341412" y="8229"/>
                </a:cubicBezTo>
                <a:close/>
              </a:path>
            </a:pathLst>
          </a:custGeom>
          <a:pattFill prst="sphere">
            <a:fgClr>
              <a:schemeClr val="accent3"/>
            </a:fgClr>
            <a:bgClr>
              <a:schemeClr val="accent5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7215063-C003-CD95-5C5D-C79830432739}"/>
              </a:ext>
            </a:extLst>
          </p:cNvPr>
          <p:cNvSpPr txBox="1"/>
          <p:nvPr/>
        </p:nvSpPr>
        <p:spPr>
          <a:xfrm>
            <a:off x="595671" y="1173253"/>
            <a:ext cx="10988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The </a:t>
            </a:r>
            <a:r>
              <a:rPr lang="en-GB" b="1" u="sng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C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irculant </a:t>
            </a:r>
            <a:r>
              <a:rPr lang="en-GB" b="1" u="sng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Ma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trix </a:t>
            </a:r>
            <a:r>
              <a:rPr lang="en-GB" b="1" u="sng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M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odel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(CMM) [2] is a linear mode analysis method based on the discretisation of the longitudinal phase space.</a:t>
            </a:r>
            <a:endParaRPr lang="en-GB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0B83739E-F132-49C6-E72C-640301A45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4492F949-5572-FDAD-F4A7-042CFE588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298F5FB1-D479-4557-3CC0-D91B9DE1D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28888682-D83D-D364-D7AB-E64F365CE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62EB2712-AF2B-F5C2-AF85-16C1ABF1DCF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3C176F-CB12-16DB-C353-FFF5FE64BBEE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302736-2B01-5D43-A25E-E2429A53295B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98C140-E460-1652-1711-7FB344196607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9F859EE-117D-89FA-50E1-2F8CDBC95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6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45B5C4-4682-3299-CC81-1FE725A97401}"/>
              </a:ext>
            </a:extLst>
          </p:cNvPr>
          <p:cNvSpPr txBox="1"/>
          <p:nvPr/>
        </p:nvSpPr>
        <p:spPr>
          <a:xfrm>
            <a:off x="73156" y="449804"/>
            <a:ext cx="19870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Introduction</a:t>
            </a:r>
          </a:p>
        </p:txBody>
      </p:sp>
      <p:pic>
        <p:nvPicPr>
          <p:cNvPr id="48" name="Picture 2" descr="equation.pdf">
            <a:extLst>
              <a:ext uri="{FF2B5EF4-FFF2-40B4-BE49-F238E27FC236}">
                <a16:creationId xmlns:a16="http://schemas.microsoft.com/office/drawing/2014/main" id="{36EC8807-CF54-E0E4-A033-9000EA696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624" y="2704534"/>
            <a:ext cx="257246" cy="23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equation.pdf">
            <a:extLst>
              <a:ext uri="{FF2B5EF4-FFF2-40B4-BE49-F238E27FC236}">
                <a16:creationId xmlns:a16="http://schemas.microsoft.com/office/drawing/2014/main" id="{7B0FE4F4-5D69-0D3D-3214-8FE0DE60B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395" y="3506583"/>
            <a:ext cx="278685" cy="235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6" descr="equation.pdf">
            <a:extLst>
              <a:ext uri="{FF2B5EF4-FFF2-40B4-BE49-F238E27FC236}">
                <a16:creationId xmlns:a16="http://schemas.microsoft.com/office/drawing/2014/main" id="{7A2A6DF7-8009-A1F3-E87A-43B41BB59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994" y="1999520"/>
            <a:ext cx="300374" cy="16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8" descr="equation.pdf">
            <a:extLst>
              <a:ext uri="{FF2B5EF4-FFF2-40B4-BE49-F238E27FC236}">
                <a16:creationId xmlns:a16="http://schemas.microsoft.com/office/drawing/2014/main" id="{235015E2-690E-E00C-BE21-4233929C7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172" y="4100482"/>
            <a:ext cx="327262" cy="19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Arc 53">
            <a:extLst>
              <a:ext uri="{FF2B5EF4-FFF2-40B4-BE49-F238E27FC236}">
                <a16:creationId xmlns:a16="http://schemas.microsoft.com/office/drawing/2014/main" id="{E5EC3970-EB52-A004-FD37-D6B85CABC381}"/>
              </a:ext>
            </a:extLst>
          </p:cNvPr>
          <p:cNvSpPr/>
          <p:nvPr/>
        </p:nvSpPr>
        <p:spPr>
          <a:xfrm rot="18378014">
            <a:off x="821586" y="2546846"/>
            <a:ext cx="2903320" cy="2903320"/>
          </a:xfrm>
          <a:prstGeom prst="arc">
            <a:avLst>
              <a:gd name="adj1" fmla="val 17849597"/>
              <a:gd name="adj2" fmla="val 0"/>
            </a:avLst>
          </a:prstGeom>
          <a:ln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55" name="Picture 8" descr="equation.pdf">
            <a:extLst>
              <a:ext uri="{FF2B5EF4-FFF2-40B4-BE49-F238E27FC236}">
                <a16:creationId xmlns:a16="http://schemas.microsoft.com/office/drawing/2014/main" id="{491C1A53-79F3-447B-131B-BC7C31E7F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244" y="2255195"/>
            <a:ext cx="190500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024323A6-DE0D-7AF3-C0B8-AD14DF995604}"/>
              </a:ext>
            </a:extLst>
          </p:cNvPr>
          <p:cNvSpPr txBox="1"/>
          <p:nvPr/>
        </p:nvSpPr>
        <p:spPr>
          <a:xfrm>
            <a:off x="3553435" y="4761417"/>
            <a:ext cx="26149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Linearized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 forces in the 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transverse plane</a:t>
            </a:r>
            <a:r>
              <a:rPr lang="en-GB" sz="1500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applied to:  </a:t>
            </a:r>
          </a:p>
        </p:txBody>
      </p:sp>
      <p:pic>
        <p:nvPicPr>
          <p:cNvPr id="68" name="Picture 2" descr="equation.pdf">
            <a:extLst>
              <a:ext uri="{FF2B5EF4-FFF2-40B4-BE49-F238E27FC236}">
                <a16:creationId xmlns:a16="http://schemas.microsoft.com/office/drawing/2014/main" id="{7766DBE4-3756-49C5-F1BA-CC9C4FFDD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biLevel thresh="50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335" y="4231759"/>
            <a:ext cx="551424" cy="105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E6BB67FB-88AE-3D50-F8BA-8189A55719D3}"/>
              </a:ext>
            </a:extLst>
          </p:cNvPr>
          <p:cNvSpPr txBox="1"/>
          <p:nvPr/>
        </p:nvSpPr>
        <p:spPr>
          <a:xfrm>
            <a:off x="7170855" y="3906699"/>
            <a:ext cx="3128741" cy="1794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System Font Regular"/>
              <a:buChar char="✅"/>
            </a:pP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Linear transfer matrix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✅"/>
            </a:pP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Beam-beam force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✅"/>
            </a:pP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Transverse impedance force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✅"/>
            </a:pP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Space charge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⏳"/>
            </a:pP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Longitudinal impedance force</a:t>
            </a:r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03121923-4324-90F6-6EC7-4AD04F746A01}"/>
              </a:ext>
            </a:extLst>
          </p:cNvPr>
          <p:cNvSpPr/>
          <p:nvPr/>
        </p:nvSpPr>
        <p:spPr>
          <a:xfrm>
            <a:off x="2977021" y="4173382"/>
            <a:ext cx="711698" cy="1007243"/>
          </a:xfrm>
          <a:custGeom>
            <a:avLst/>
            <a:gdLst>
              <a:gd name="connsiteX0" fmla="*/ 341412 w 711698"/>
              <a:gd name="connsiteY0" fmla="*/ 8229 h 1007243"/>
              <a:gd name="connsiteX1" fmla="*/ 638592 w 711698"/>
              <a:gd name="connsiteY1" fmla="*/ 15849 h 1007243"/>
              <a:gd name="connsiteX2" fmla="*/ 707172 w 711698"/>
              <a:gd name="connsiteY2" fmla="*/ 15849 h 1007243"/>
              <a:gd name="connsiteX3" fmla="*/ 699552 w 711698"/>
              <a:gd name="connsiteY3" fmla="*/ 183489 h 1007243"/>
              <a:gd name="connsiteX4" fmla="*/ 653832 w 711698"/>
              <a:gd name="connsiteY4" fmla="*/ 396849 h 1007243"/>
              <a:gd name="connsiteX5" fmla="*/ 570012 w 711698"/>
              <a:gd name="connsiteY5" fmla="*/ 633069 h 1007243"/>
              <a:gd name="connsiteX6" fmla="*/ 440472 w 711698"/>
              <a:gd name="connsiteY6" fmla="*/ 823569 h 1007243"/>
              <a:gd name="connsiteX7" fmla="*/ 326172 w 711698"/>
              <a:gd name="connsiteY7" fmla="*/ 975969 h 1007243"/>
              <a:gd name="connsiteX8" fmla="*/ 310932 w 711698"/>
              <a:gd name="connsiteY8" fmla="*/ 983589 h 1007243"/>
              <a:gd name="connsiteX9" fmla="*/ 36612 w 711698"/>
              <a:gd name="connsiteY9" fmla="*/ 716889 h 1007243"/>
              <a:gd name="connsiteX10" fmla="*/ 6132 w 711698"/>
              <a:gd name="connsiteY10" fmla="*/ 678789 h 1007243"/>
              <a:gd name="connsiteX11" fmla="*/ 67092 w 711698"/>
              <a:gd name="connsiteY11" fmla="*/ 617829 h 1007243"/>
              <a:gd name="connsiteX12" fmla="*/ 105192 w 711698"/>
              <a:gd name="connsiteY12" fmla="*/ 556869 h 1007243"/>
              <a:gd name="connsiteX13" fmla="*/ 196632 w 711698"/>
              <a:gd name="connsiteY13" fmla="*/ 412089 h 1007243"/>
              <a:gd name="connsiteX14" fmla="*/ 257592 w 711698"/>
              <a:gd name="connsiteY14" fmla="*/ 198729 h 1007243"/>
              <a:gd name="connsiteX15" fmla="*/ 280452 w 711698"/>
              <a:gd name="connsiteY15" fmla="*/ 15849 h 1007243"/>
              <a:gd name="connsiteX16" fmla="*/ 341412 w 711698"/>
              <a:gd name="connsiteY16" fmla="*/ 8229 h 100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1698" h="1007243">
                <a:moveTo>
                  <a:pt x="341412" y="8229"/>
                </a:moveTo>
                <a:cubicBezTo>
                  <a:pt x="401102" y="8229"/>
                  <a:pt x="577632" y="14579"/>
                  <a:pt x="638592" y="15849"/>
                </a:cubicBezTo>
                <a:cubicBezTo>
                  <a:pt x="699552" y="17119"/>
                  <a:pt x="697012" y="-12091"/>
                  <a:pt x="707172" y="15849"/>
                </a:cubicBezTo>
                <a:cubicBezTo>
                  <a:pt x="717332" y="43789"/>
                  <a:pt x="708442" y="119989"/>
                  <a:pt x="699552" y="183489"/>
                </a:cubicBezTo>
                <a:cubicBezTo>
                  <a:pt x="690662" y="246989"/>
                  <a:pt x="675422" y="321919"/>
                  <a:pt x="653832" y="396849"/>
                </a:cubicBezTo>
                <a:cubicBezTo>
                  <a:pt x="632242" y="471779"/>
                  <a:pt x="605572" y="561949"/>
                  <a:pt x="570012" y="633069"/>
                </a:cubicBezTo>
                <a:cubicBezTo>
                  <a:pt x="534452" y="704189"/>
                  <a:pt x="481112" y="766419"/>
                  <a:pt x="440472" y="823569"/>
                </a:cubicBezTo>
                <a:cubicBezTo>
                  <a:pt x="399832" y="880719"/>
                  <a:pt x="326172" y="975969"/>
                  <a:pt x="326172" y="975969"/>
                </a:cubicBezTo>
                <a:cubicBezTo>
                  <a:pt x="304582" y="1002639"/>
                  <a:pt x="359192" y="1026769"/>
                  <a:pt x="310932" y="983589"/>
                </a:cubicBezTo>
                <a:cubicBezTo>
                  <a:pt x="262672" y="940409"/>
                  <a:pt x="36612" y="716889"/>
                  <a:pt x="36612" y="716889"/>
                </a:cubicBezTo>
                <a:cubicBezTo>
                  <a:pt x="-14188" y="666089"/>
                  <a:pt x="1052" y="695299"/>
                  <a:pt x="6132" y="678789"/>
                </a:cubicBezTo>
                <a:cubicBezTo>
                  <a:pt x="11212" y="662279"/>
                  <a:pt x="50582" y="638149"/>
                  <a:pt x="67092" y="617829"/>
                </a:cubicBezTo>
                <a:cubicBezTo>
                  <a:pt x="83602" y="597509"/>
                  <a:pt x="105192" y="556869"/>
                  <a:pt x="105192" y="556869"/>
                </a:cubicBezTo>
                <a:cubicBezTo>
                  <a:pt x="126782" y="522579"/>
                  <a:pt x="171232" y="471779"/>
                  <a:pt x="196632" y="412089"/>
                </a:cubicBezTo>
                <a:cubicBezTo>
                  <a:pt x="222032" y="352399"/>
                  <a:pt x="243622" y="264769"/>
                  <a:pt x="257592" y="198729"/>
                </a:cubicBezTo>
                <a:cubicBezTo>
                  <a:pt x="271562" y="132689"/>
                  <a:pt x="270292" y="46329"/>
                  <a:pt x="280452" y="15849"/>
                </a:cubicBezTo>
                <a:cubicBezTo>
                  <a:pt x="290612" y="-14631"/>
                  <a:pt x="281722" y="8229"/>
                  <a:pt x="341412" y="8229"/>
                </a:cubicBezTo>
                <a:close/>
              </a:path>
            </a:pathLst>
          </a:custGeom>
          <a:solidFill>
            <a:schemeClr val="bg1">
              <a:alpha val="5997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AF20BAD-20C2-370B-2B74-8796F380C0FA}"/>
              </a:ext>
            </a:extLst>
          </p:cNvPr>
          <p:cNvGrpSpPr/>
          <p:nvPr/>
        </p:nvGrpSpPr>
        <p:grpSpPr>
          <a:xfrm>
            <a:off x="470708" y="2327228"/>
            <a:ext cx="3664946" cy="3649188"/>
            <a:chOff x="455362" y="1564395"/>
            <a:chExt cx="4270874" cy="4252511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C3C620E-7A22-3255-EDB1-3B47502AA4BA}"/>
                </a:ext>
              </a:extLst>
            </p:cNvPr>
            <p:cNvSpPr/>
            <p:nvPr/>
          </p:nvSpPr>
          <p:spPr>
            <a:xfrm>
              <a:off x="936433" y="2110862"/>
              <a:ext cx="3249976" cy="324997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B1EF4C8-59F6-8BC2-6CA4-2B358837DBBD}"/>
                </a:ext>
              </a:extLst>
            </p:cNvPr>
            <p:cNvSpPr/>
            <p:nvPr/>
          </p:nvSpPr>
          <p:spPr>
            <a:xfrm>
              <a:off x="1441040" y="2615469"/>
              <a:ext cx="2240762" cy="2240762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B4264E6-829F-A74E-89B1-1DFC843FBE53}"/>
                </a:ext>
              </a:extLst>
            </p:cNvPr>
            <p:cNvSpPr/>
            <p:nvPr/>
          </p:nvSpPr>
          <p:spPr>
            <a:xfrm>
              <a:off x="1972018" y="3146447"/>
              <a:ext cx="1178806" cy="117880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4A46293-75C8-4382-A661-8847F11708BF}"/>
                </a:ext>
              </a:extLst>
            </p:cNvPr>
            <p:cNvCxnSpPr>
              <a:cxnSpLocks/>
            </p:cNvCxnSpPr>
            <p:nvPr/>
          </p:nvCxnSpPr>
          <p:spPr>
            <a:xfrm>
              <a:off x="2561421" y="1564395"/>
              <a:ext cx="0" cy="4252511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D24BA8E-A82A-7F6E-859E-10483F52DF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362" y="3735850"/>
              <a:ext cx="4270874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EB5E2DC-1F1E-7FE1-E74B-844CC197E4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552" y="2269475"/>
              <a:ext cx="3084723" cy="2901705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3F0DF5B-8361-C6B3-99D8-5569ECEE374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6632" y="2283429"/>
              <a:ext cx="3069013" cy="2904843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44445FD-B6D4-8770-C4BC-24C6E289D076}"/>
              </a:ext>
            </a:extLst>
          </p:cNvPr>
          <p:cNvCxnSpPr>
            <a:cxnSpLocks/>
          </p:cNvCxnSpPr>
          <p:nvPr/>
        </p:nvCxnSpPr>
        <p:spPr>
          <a:xfrm flipV="1">
            <a:off x="2257897" y="2173002"/>
            <a:ext cx="17581" cy="385676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8CD2CBC-101D-EBAC-07B6-10373F7E7DFB}"/>
              </a:ext>
            </a:extLst>
          </p:cNvPr>
          <p:cNvCxnSpPr>
            <a:cxnSpLocks/>
          </p:cNvCxnSpPr>
          <p:nvPr/>
        </p:nvCxnSpPr>
        <p:spPr>
          <a:xfrm>
            <a:off x="325206" y="4180202"/>
            <a:ext cx="4002315" cy="509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DEC31638-9582-4219-0CA1-23D2CA9A4656}"/>
              </a:ext>
            </a:extLst>
          </p:cNvPr>
          <p:cNvCxnSpPr>
            <a:cxnSpLocks/>
          </p:cNvCxnSpPr>
          <p:nvPr/>
        </p:nvCxnSpPr>
        <p:spPr>
          <a:xfrm>
            <a:off x="3393660" y="4639591"/>
            <a:ext cx="1941160" cy="14279"/>
          </a:xfrm>
          <a:prstGeom prst="straightConnector1">
            <a:avLst/>
          </a:prstGeom>
          <a:ln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2" name="Picture 10" descr="equation.pdf">
            <a:extLst>
              <a:ext uri="{FF2B5EF4-FFF2-40B4-BE49-F238E27FC236}">
                <a16:creationId xmlns:a16="http://schemas.microsoft.com/office/drawing/2014/main" id="{8BB9908E-497A-C34E-1273-4ECA6570D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97" y="2359638"/>
            <a:ext cx="2794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49E4E35-7DEE-641D-F657-38BB2854E251}"/>
              </a:ext>
            </a:extLst>
          </p:cNvPr>
          <p:cNvSpPr txBox="1"/>
          <p:nvPr/>
        </p:nvSpPr>
        <p:spPr>
          <a:xfrm>
            <a:off x="5253386" y="3583794"/>
            <a:ext cx="18687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Diagonalisation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 gives 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eigenvalues</a:t>
            </a:r>
          </a:p>
        </p:txBody>
      </p:sp>
      <p:pic>
        <p:nvPicPr>
          <p:cNvPr id="19" name="Picture 18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C9C7D66F-3563-BAE3-2AD6-3087B62CB89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28320" y="1579631"/>
            <a:ext cx="4000556" cy="233365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493C86A-86FC-93FD-1515-788BDCF3B442}"/>
              </a:ext>
            </a:extLst>
          </p:cNvPr>
          <p:cNvSpPr txBox="1"/>
          <p:nvPr/>
        </p:nvSpPr>
        <p:spPr>
          <a:xfrm>
            <a:off x="7444067" y="1669738"/>
            <a:ext cx="27702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Real part = oscillation mode</a:t>
            </a:r>
            <a:endParaRPr lang="en-GB" sz="1500" b="1" i="1" noProof="0" dirty="0">
              <a:solidFill>
                <a:schemeClr val="accent5"/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DA4C697-05AB-1983-63CB-90066D036F77}"/>
              </a:ext>
            </a:extLst>
          </p:cNvPr>
          <p:cNvSpPr txBox="1"/>
          <p:nvPr/>
        </p:nvSpPr>
        <p:spPr>
          <a:xfrm>
            <a:off x="7469496" y="3260629"/>
            <a:ext cx="2719406" cy="32316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500" b="1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Imaginary part = growth rate</a:t>
            </a:r>
            <a:endParaRPr lang="en-GB" sz="1500" b="1" i="1" noProof="0" dirty="0">
              <a:solidFill>
                <a:schemeClr val="accent5"/>
              </a:solidFill>
              <a:latin typeface="Avenir Next Ultra Light" panose="020B0203020202020204" pitchFamily="34" charset="77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0FBA06-2B46-3421-B99D-2D7550088335}"/>
              </a:ext>
            </a:extLst>
          </p:cNvPr>
          <p:cNvCxnSpPr>
            <a:cxnSpLocks/>
          </p:cNvCxnSpPr>
          <p:nvPr/>
        </p:nvCxnSpPr>
        <p:spPr>
          <a:xfrm flipV="1">
            <a:off x="7052363" y="3804500"/>
            <a:ext cx="0" cy="189692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4A339F0-CFFB-FEFF-6531-4B4DEFC95B79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9712234" y="2114445"/>
            <a:ext cx="1733615" cy="375239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31D16BC-BB75-C12A-9B30-07A7AAF27AD4}"/>
              </a:ext>
            </a:extLst>
          </p:cNvPr>
          <p:cNvCxnSpPr>
            <a:cxnSpLocks/>
            <a:stCxn id="23" idx="2"/>
          </p:cNvCxnSpPr>
          <p:nvPr/>
        </p:nvCxnSpPr>
        <p:spPr>
          <a:xfrm flipH="1">
            <a:off x="9805063" y="2889794"/>
            <a:ext cx="1640786" cy="9491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0840633-11B2-BFD8-4D55-1544259498E9}"/>
              </a:ext>
            </a:extLst>
          </p:cNvPr>
          <p:cNvSpPr txBox="1"/>
          <p:nvPr/>
        </p:nvSpPr>
        <p:spPr>
          <a:xfrm>
            <a:off x="10822508" y="2489684"/>
            <a:ext cx="1246682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b="1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One can highlight </a:t>
            </a:r>
          </a:p>
          <a:p>
            <a:r>
              <a:rPr lang="en-GB" sz="1000" b="1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instable modes</a:t>
            </a:r>
            <a:endParaRPr lang="en-GB" sz="1000" b="1" i="1" noProof="0" dirty="0">
              <a:solidFill>
                <a:schemeClr val="accent5"/>
              </a:solidFill>
              <a:latin typeface="Avenir Next Ultra Light" panose="020B0203020202020204" pitchFamily="34" charset="77"/>
            </a:endParaRPr>
          </a:p>
        </p:txBody>
      </p:sp>
      <p:pic>
        <p:nvPicPr>
          <p:cNvPr id="13" name="Picture 12" descr="A green square with a white check mark&#10;&#10;Description automatically generated">
            <a:extLst>
              <a:ext uri="{FF2B5EF4-FFF2-40B4-BE49-F238E27FC236}">
                <a16:creationId xmlns:a16="http://schemas.microsoft.com/office/drawing/2014/main" id="{94A9C089-6904-1562-9E69-A5DE786CCA9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216970" y="3998506"/>
            <a:ext cx="318873" cy="170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71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8" grpId="0"/>
      <p:bldP spid="21" grpId="0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83CA6EA-7850-0574-0FF3-5E74DF5A7F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 64">
            <a:extLst>
              <a:ext uri="{FF2B5EF4-FFF2-40B4-BE49-F238E27FC236}">
                <a16:creationId xmlns:a16="http://schemas.microsoft.com/office/drawing/2014/main" id="{F31F4913-F998-B18A-8D7B-09D60D6A6638}"/>
              </a:ext>
            </a:extLst>
          </p:cNvPr>
          <p:cNvSpPr/>
          <p:nvPr/>
        </p:nvSpPr>
        <p:spPr>
          <a:xfrm>
            <a:off x="2964846" y="4177288"/>
            <a:ext cx="711698" cy="1007243"/>
          </a:xfrm>
          <a:custGeom>
            <a:avLst/>
            <a:gdLst>
              <a:gd name="connsiteX0" fmla="*/ 341412 w 711698"/>
              <a:gd name="connsiteY0" fmla="*/ 8229 h 1007243"/>
              <a:gd name="connsiteX1" fmla="*/ 638592 w 711698"/>
              <a:gd name="connsiteY1" fmla="*/ 15849 h 1007243"/>
              <a:gd name="connsiteX2" fmla="*/ 707172 w 711698"/>
              <a:gd name="connsiteY2" fmla="*/ 15849 h 1007243"/>
              <a:gd name="connsiteX3" fmla="*/ 699552 w 711698"/>
              <a:gd name="connsiteY3" fmla="*/ 183489 h 1007243"/>
              <a:gd name="connsiteX4" fmla="*/ 653832 w 711698"/>
              <a:gd name="connsiteY4" fmla="*/ 396849 h 1007243"/>
              <a:gd name="connsiteX5" fmla="*/ 570012 w 711698"/>
              <a:gd name="connsiteY5" fmla="*/ 633069 h 1007243"/>
              <a:gd name="connsiteX6" fmla="*/ 440472 w 711698"/>
              <a:gd name="connsiteY6" fmla="*/ 823569 h 1007243"/>
              <a:gd name="connsiteX7" fmla="*/ 326172 w 711698"/>
              <a:gd name="connsiteY7" fmla="*/ 975969 h 1007243"/>
              <a:gd name="connsiteX8" fmla="*/ 310932 w 711698"/>
              <a:gd name="connsiteY8" fmla="*/ 983589 h 1007243"/>
              <a:gd name="connsiteX9" fmla="*/ 36612 w 711698"/>
              <a:gd name="connsiteY9" fmla="*/ 716889 h 1007243"/>
              <a:gd name="connsiteX10" fmla="*/ 6132 w 711698"/>
              <a:gd name="connsiteY10" fmla="*/ 678789 h 1007243"/>
              <a:gd name="connsiteX11" fmla="*/ 67092 w 711698"/>
              <a:gd name="connsiteY11" fmla="*/ 617829 h 1007243"/>
              <a:gd name="connsiteX12" fmla="*/ 105192 w 711698"/>
              <a:gd name="connsiteY12" fmla="*/ 556869 h 1007243"/>
              <a:gd name="connsiteX13" fmla="*/ 196632 w 711698"/>
              <a:gd name="connsiteY13" fmla="*/ 412089 h 1007243"/>
              <a:gd name="connsiteX14" fmla="*/ 257592 w 711698"/>
              <a:gd name="connsiteY14" fmla="*/ 198729 h 1007243"/>
              <a:gd name="connsiteX15" fmla="*/ 280452 w 711698"/>
              <a:gd name="connsiteY15" fmla="*/ 15849 h 1007243"/>
              <a:gd name="connsiteX16" fmla="*/ 341412 w 711698"/>
              <a:gd name="connsiteY16" fmla="*/ 8229 h 100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1698" h="1007243">
                <a:moveTo>
                  <a:pt x="341412" y="8229"/>
                </a:moveTo>
                <a:cubicBezTo>
                  <a:pt x="401102" y="8229"/>
                  <a:pt x="577632" y="14579"/>
                  <a:pt x="638592" y="15849"/>
                </a:cubicBezTo>
                <a:cubicBezTo>
                  <a:pt x="699552" y="17119"/>
                  <a:pt x="697012" y="-12091"/>
                  <a:pt x="707172" y="15849"/>
                </a:cubicBezTo>
                <a:cubicBezTo>
                  <a:pt x="717332" y="43789"/>
                  <a:pt x="708442" y="119989"/>
                  <a:pt x="699552" y="183489"/>
                </a:cubicBezTo>
                <a:cubicBezTo>
                  <a:pt x="690662" y="246989"/>
                  <a:pt x="675422" y="321919"/>
                  <a:pt x="653832" y="396849"/>
                </a:cubicBezTo>
                <a:cubicBezTo>
                  <a:pt x="632242" y="471779"/>
                  <a:pt x="605572" y="561949"/>
                  <a:pt x="570012" y="633069"/>
                </a:cubicBezTo>
                <a:cubicBezTo>
                  <a:pt x="534452" y="704189"/>
                  <a:pt x="481112" y="766419"/>
                  <a:pt x="440472" y="823569"/>
                </a:cubicBezTo>
                <a:cubicBezTo>
                  <a:pt x="399832" y="880719"/>
                  <a:pt x="326172" y="975969"/>
                  <a:pt x="326172" y="975969"/>
                </a:cubicBezTo>
                <a:cubicBezTo>
                  <a:pt x="304582" y="1002639"/>
                  <a:pt x="359192" y="1026769"/>
                  <a:pt x="310932" y="983589"/>
                </a:cubicBezTo>
                <a:cubicBezTo>
                  <a:pt x="262672" y="940409"/>
                  <a:pt x="36612" y="716889"/>
                  <a:pt x="36612" y="716889"/>
                </a:cubicBezTo>
                <a:cubicBezTo>
                  <a:pt x="-14188" y="666089"/>
                  <a:pt x="1052" y="695299"/>
                  <a:pt x="6132" y="678789"/>
                </a:cubicBezTo>
                <a:cubicBezTo>
                  <a:pt x="11212" y="662279"/>
                  <a:pt x="50582" y="638149"/>
                  <a:pt x="67092" y="617829"/>
                </a:cubicBezTo>
                <a:cubicBezTo>
                  <a:pt x="83602" y="597509"/>
                  <a:pt x="105192" y="556869"/>
                  <a:pt x="105192" y="556869"/>
                </a:cubicBezTo>
                <a:cubicBezTo>
                  <a:pt x="126782" y="522579"/>
                  <a:pt x="171232" y="471779"/>
                  <a:pt x="196632" y="412089"/>
                </a:cubicBezTo>
                <a:cubicBezTo>
                  <a:pt x="222032" y="352399"/>
                  <a:pt x="243622" y="264769"/>
                  <a:pt x="257592" y="198729"/>
                </a:cubicBezTo>
                <a:cubicBezTo>
                  <a:pt x="271562" y="132689"/>
                  <a:pt x="270292" y="46329"/>
                  <a:pt x="280452" y="15849"/>
                </a:cubicBezTo>
                <a:cubicBezTo>
                  <a:pt x="290612" y="-14631"/>
                  <a:pt x="281722" y="8229"/>
                  <a:pt x="341412" y="8229"/>
                </a:cubicBezTo>
                <a:close/>
              </a:path>
            </a:pathLst>
          </a:custGeom>
          <a:pattFill prst="sphere">
            <a:fgClr>
              <a:schemeClr val="accent3"/>
            </a:fgClr>
            <a:bgClr>
              <a:schemeClr val="accent5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58307F-5693-54D7-C76E-232A3F6A5B3E}"/>
              </a:ext>
            </a:extLst>
          </p:cNvPr>
          <p:cNvSpPr txBox="1"/>
          <p:nvPr/>
        </p:nvSpPr>
        <p:spPr>
          <a:xfrm>
            <a:off x="595671" y="1173253"/>
            <a:ext cx="10988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The </a:t>
            </a:r>
            <a:r>
              <a:rPr lang="en-GB" b="1" u="sng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C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irculant </a:t>
            </a:r>
            <a:r>
              <a:rPr lang="en-GB" b="1" u="sng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Ma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trix </a:t>
            </a:r>
            <a:r>
              <a:rPr lang="en-GB" b="1" u="sng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M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odel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(CMM) [2] is a linear mode analysis method based on the discretisation of the longitudinal phase space.</a:t>
            </a:r>
            <a:endParaRPr lang="en-GB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E99C76A3-AB2B-8706-0FCB-A3C45B914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E3CA78EC-834A-1F9F-C017-7E352CA90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E67B75C6-2549-7AA5-F716-062D2D66F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88B9B9C1-2229-179E-EA2B-419E0A9F9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0F54FB12-66BE-C932-4232-996D889641C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FFAC3A-C3AD-9B3D-CEE0-44C15E5402AF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AFBC11-65AB-D06E-0655-21777DA3F85D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70D1C0-0FEE-B0F8-497F-0A4DE99A1AB5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F3F287E-1254-AAF0-021F-C6EABE910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7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E3C132-F620-FD04-6E9B-1CD436112467}"/>
              </a:ext>
            </a:extLst>
          </p:cNvPr>
          <p:cNvSpPr txBox="1"/>
          <p:nvPr/>
        </p:nvSpPr>
        <p:spPr>
          <a:xfrm>
            <a:off x="73156" y="449804"/>
            <a:ext cx="19870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Introduction</a:t>
            </a:r>
          </a:p>
        </p:txBody>
      </p:sp>
      <p:pic>
        <p:nvPicPr>
          <p:cNvPr id="48" name="Picture 2" descr="equation.pdf">
            <a:extLst>
              <a:ext uri="{FF2B5EF4-FFF2-40B4-BE49-F238E27FC236}">
                <a16:creationId xmlns:a16="http://schemas.microsoft.com/office/drawing/2014/main" id="{1597E791-9FB3-A6F9-C162-40A0AC22A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624" y="2704534"/>
            <a:ext cx="257246" cy="23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equation.pdf">
            <a:extLst>
              <a:ext uri="{FF2B5EF4-FFF2-40B4-BE49-F238E27FC236}">
                <a16:creationId xmlns:a16="http://schemas.microsoft.com/office/drawing/2014/main" id="{A78BB103-6D8E-2BFB-F4A9-D5DB677A0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395" y="3506583"/>
            <a:ext cx="278685" cy="235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6" descr="equation.pdf">
            <a:extLst>
              <a:ext uri="{FF2B5EF4-FFF2-40B4-BE49-F238E27FC236}">
                <a16:creationId xmlns:a16="http://schemas.microsoft.com/office/drawing/2014/main" id="{A79C2460-023E-A355-0444-99F23A2F7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994" y="1999520"/>
            <a:ext cx="300374" cy="16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8" descr="equation.pdf">
            <a:extLst>
              <a:ext uri="{FF2B5EF4-FFF2-40B4-BE49-F238E27FC236}">
                <a16:creationId xmlns:a16="http://schemas.microsoft.com/office/drawing/2014/main" id="{F1D711AB-108D-C6F9-840E-C1C862BF8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172" y="4100482"/>
            <a:ext cx="327262" cy="19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Arc 53">
            <a:extLst>
              <a:ext uri="{FF2B5EF4-FFF2-40B4-BE49-F238E27FC236}">
                <a16:creationId xmlns:a16="http://schemas.microsoft.com/office/drawing/2014/main" id="{86E4F402-696D-451C-B069-E31690CA9FB8}"/>
              </a:ext>
            </a:extLst>
          </p:cNvPr>
          <p:cNvSpPr/>
          <p:nvPr/>
        </p:nvSpPr>
        <p:spPr>
          <a:xfrm rot="18378014">
            <a:off x="821586" y="2546846"/>
            <a:ext cx="2903320" cy="2903320"/>
          </a:xfrm>
          <a:prstGeom prst="arc">
            <a:avLst>
              <a:gd name="adj1" fmla="val 17849597"/>
              <a:gd name="adj2" fmla="val 0"/>
            </a:avLst>
          </a:prstGeom>
          <a:ln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55" name="Picture 8" descr="equation.pdf">
            <a:extLst>
              <a:ext uri="{FF2B5EF4-FFF2-40B4-BE49-F238E27FC236}">
                <a16:creationId xmlns:a16="http://schemas.microsoft.com/office/drawing/2014/main" id="{47FC93C1-DE29-A21A-14F7-16D8B1923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244" y="2255195"/>
            <a:ext cx="190500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1BD0CC2B-A5B9-9349-CE37-A1601131F740}"/>
              </a:ext>
            </a:extLst>
          </p:cNvPr>
          <p:cNvSpPr txBox="1"/>
          <p:nvPr/>
        </p:nvSpPr>
        <p:spPr>
          <a:xfrm>
            <a:off x="3553435" y="4761417"/>
            <a:ext cx="26149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Linearized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 forces in the 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transverse plane</a:t>
            </a:r>
            <a:r>
              <a:rPr lang="en-GB" sz="1500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 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applied to:  </a:t>
            </a:r>
          </a:p>
        </p:txBody>
      </p:sp>
      <p:pic>
        <p:nvPicPr>
          <p:cNvPr id="68" name="Picture 2" descr="equation.pdf">
            <a:extLst>
              <a:ext uri="{FF2B5EF4-FFF2-40B4-BE49-F238E27FC236}">
                <a16:creationId xmlns:a16="http://schemas.microsoft.com/office/drawing/2014/main" id="{44DB8FBC-3FEC-7061-9952-18BBF9BE2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biLevel thresh="50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335" y="4231759"/>
            <a:ext cx="551424" cy="105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6F3D2995-98C8-0F91-D721-A01C9F8C3513}"/>
              </a:ext>
            </a:extLst>
          </p:cNvPr>
          <p:cNvSpPr txBox="1"/>
          <p:nvPr/>
        </p:nvSpPr>
        <p:spPr>
          <a:xfrm>
            <a:off x="7170855" y="3906699"/>
            <a:ext cx="3128741" cy="1794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System Font Regular"/>
              <a:buChar char="✅"/>
            </a:pP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Linear transfer matrix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✅"/>
            </a:pP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Beam-beam force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✅"/>
            </a:pP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Transverse impedance force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✅"/>
            </a:pP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Space charge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⏳"/>
            </a:pPr>
            <a:r>
              <a:rPr lang="en-GB" sz="1500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Longitudinal impedance force</a:t>
            </a:r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92A07F39-52AD-CEA2-79B6-FE35F17EB279}"/>
              </a:ext>
            </a:extLst>
          </p:cNvPr>
          <p:cNvSpPr/>
          <p:nvPr/>
        </p:nvSpPr>
        <p:spPr>
          <a:xfrm>
            <a:off x="2977021" y="4173382"/>
            <a:ext cx="711698" cy="1007243"/>
          </a:xfrm>
          <a:custGeom>
            <a:avLst/>
            <a:gdLst>
              <a:gd name="connsiteX0" fmla="*/ 341412 w 711698"/>
              <a:gd name="connsiteY0" fmla="*/ 8229 h 1007243"/>
              <a:gd name="connsiteX1" fmla="*/ 638592 w 711698"/>
              <a:gd name="connsiteY1" fmla="*/ 15849 h 1007243"/>
              <a:gd name="connsiteX2" fmla="*/ 707172 w 711698"/>
              <a:gd name="connsiteY2" fmla="*/ 15849 h 1007243"/>
              <a:gd name="connsiteX3" fmla="*/ 699552 w 711698"/>
              <a:gd name="connsiteY3" fmla="*/ 183489 h 1007243"/>
              <a:gd name="connsiteX4" fmla="*/ 653832 w 711698"/>
              <a:gd name="connsiteY4" fmla="*/ 396849 h 1007243"/>
              <a:gd name="connsiteX5" fmla="*/ 570012 w 711698"/>
              <a:gd name="connsiteY5" fmla="*/ 633069 h 1007243"/>
              <a:gd name="connsiteX6" fmla="*/ 440472 w 711698"/>
              <a:gd name="connsiteY6" fmla="*/ 823569 h 1007243"/>
              <a:gd name="connsiteX7" fmla="*/ 326172 w 711698"/>
              <a:gd name="connsiteY7" fmla="*/ 975969 h 1007243"/>
              <a:gd name="connsiteX8" fmla="*/ 310932 w 711698"/>
              <a:gd name="connsiteY8" fmla="*/ 983589 h 1007243"/>
              <a:gd name="connsiteX9" fmla="*/ 36612 w 711698"/>
              <a:gd name="connsiteY9" fmla="*/ 716889 h 1007243"/>
              <a:gd name="connsiteX10" fmla="*/ 6132 w 711698"/>
              <a:gd name="connsiteY10" fmla="*/ 678789 h 1007243"/>
              <a:gd name="connsiteX11" fmla="*/ 67092 w 711698"/>
              <a:gd name="connsiteY11" fmla="*/ 617829 h 1007243"/>
              <a:gd name="connsiteX12" fmla="*/ 105192 w 711698"/>
              <a:gd name="connsiteY12" fmla="*/ 556869 h 1007243"/>
              <a:gd name="connsiteX13" fmla="*/ 196632 w 711698"/>
              <a:gd name="connsiteY13" fmla="*/ 412089 h 1007243"/>
              <a:gd name="connsiteX14" fmla="*/ 257592 w 711698"/>
              <a:gd name="connsiteY14" fmla="*/ 198729 h 1007243"/>
              <a:gd name="connsiteX15" fmla="*/ 280452 w 711698"/>
              <a:gd name="connsiteY15" fmla="*/ 15849 h 1007243"/>
              <a:gd name="connsiteX16" fmla="*/ 341412 w 711698"/>
              <a:gd name="connsiteY16" fmla="*/ 8229 h 100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1698" h="1007243">
                <a:moveTo>
                  <a:pt x="341412" y="8229"/>
                </a:moveTo>
                <a:cubicBezTo>
                  <a:pt x="401102" y="8229"/>
                  <a:pt x="577632" y="14579"/>
                  <a:pt x="638592" y="15849"/>
                </a:cubicBezTo>
                <a:cubicBezTo>
                  <a:pt x="699552" y="17119"/>
                  <a:pt x="697012" y="-12091"/>
                  <a:pt x="707172" y="15849"/>
                </a:cubicBezTo>
                <a:cubicBezTo>
                  <a:pt x="717332" y="43789"/>
                  <a:pt x="708442" y="119989"/>
                  <a:pt x="699552" y="183489"/>
                </a:cubicBezTo>
                <a:cubicBezTo>
                  <a:pt x="690662" y="246989"/>
                  <a:pt x="675422" y="321919"/>
                  <a:pt x="653832" y="396849"/>
                </a:cubicBezTo>
                <a:cubicBezTo>
                  <a:pt x="632242" y="471779"/>
                  <a:pt x="605572" y="561949"/>
                  <a:pt x="570012" y="633069"/>
                </a:cubicBezTo>
                <a:cubicBezTo>
                  <a:pt x="534452" y="704189"/>
                  <a:pt x="481112" y="766419"/>
                  <a:pt x="440472" y="823569"/>
                </a:cubicBezTo>
                <a:cubicBezTo>
                  <a:pt x="399832" y="880719"/>
                  <a:pt x="326172" y="975969"/>
                  <a:pt x="326172" y="975969"/>
                </a:cubicBezTo>
                <a:cubicBezTo>
                  <a:pt x="304582" y="1002639"/>
                  <a:pt x="359192" y="1026769"/>
                  <a:pt x="310932" y="983589"/>
                </a:cubicBezTo>
                <a:cubicBezTo>
                  <a:pt x="262672" y="940409"/>
                  <a:pt x="36612" y="716889"/>
                  <a:pt x="36612" y="716889"/>
                </a:cubicBezTo>
                <a:cubicBezTo>
                  <a:pt x="-14188" y="666089"/>
                  <a:pt x="1052" y="695299"/>
                  <a:pt x="6132" y="678789"/>
                </a:cubicBezTo>
                <a:cubicBezTo>
                  <a:pt x="11212" y="662279"/>
                  <a:pt x="50582" y="638149"/>
                  <a:pt x="67092" y="617829"/>
                </a:cubicBezTo>
                <a:cubicBezTo>
                  <a:pt x="83602" y="597509"/>
                  <a:pt x="105192" y="556869"/>
                  <a:pt x="105192" y="556869"/>
                </a:cubicBezTo>
                <a:cubicBezTo>
                  <a:pt x="126782" y="522579"/>
                  <a:pt x="171232" y="471779"/>
                  <a:pt x="196632" y="412089"/>
                </a:cubicBezTo>
                <a:cubicBezTo>
                  <a:pt x="222032" y="352399"/>
                  <a:pt x="243622" y="264769"/>
                  <a:pt x="257592" y="198729"/>
                </a:cubicBezTo>
                <a:cubicBezTo>
                  <a:pt x="271562" y="132689"/>
                  <a:pt x="270292" y="46329"/>
                  <a:pt x="280452" y="15849"/>
                </a:cubicBezTo>
                <a:cubicBezTo>
                  <a:pt x="290612" y="-14631"/>
                  <a:pt x="281722" y="8229"/>
                  <a:pt x="341412" y="8229"/>
                </a:cubicBezTo>
                <a:close/>
              </a:path>
            </a:pathLst>
          </a:custGeom>
          <a:solidFill>
            <a:schemeClr val="bg1">
              <a:alpha val="5997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FB8A3B6-1F03-2FC5-29A1-03B598161C78}"/>
              </a:ext>
            </a:extLst>
          </p:cNvPr>
          <p:cNvGrpSpPr/>
          <p:nvPr/>
        </p:nvGrpSpPr>
        <p:grpSpPr>
          <a:xfrm>
            <a:off x="470708" y="2327228"/>
            <a:ext cx="3664946" cy="3649188"/>
            <a:chOff x="455362" y="1564395"/>
            <a:chExt cx="4270874" cy="4252511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C4F3257-37B4-EBFD-2A84-3872CB286F99}"/>
                </a:ext>
              </a:extLst>
            </p:cNvPr>
            <p:cNvSpPr/>
            <p:nvPr/>
          </p:nvSpPr>
          <p:spPr>
            <a:xfrm>
              <a:off x="936433" y="2110862"/>
              <a:ext cx="3249976" cy="324997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4462A0C-889C-4D11-CC3B-EC0B491F20CB}"/>
                </a:ext>
              </a:extLst>
            </p:cNvPr>
            <p:cNvSpPr/>
            <p:nvPr/>
          </p:nvSpPr>
          <p:spPr>
            <a:xfrm>
              <a:off x="1441040" y="2615469"/>
              <a:ext cx="2240762" cy="2240762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E2B5FCF-D905-71D2-344E-A1AF3D01972F}"/>
                </a:ext>
              </a:extLst>
            </p:cNvPr>
            <p:cNvSpPr/>
            <p:nvPr/>
          </p:nvSpPr>
          <p:spPr>
            <a:xfrm>
              <a:off x="1972018" y="3146447"/>
              <a:ext cx="1178806" cy="117880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A7759C5-3AAE-6E83-0189-1803D3A7D821}"/>
                </a:ext>
              </a:extLst>
            </p:cNvPr>
            <p:cNvCxnSpPr>
              <a:cxnSpLocks/>
            </p:cNvCxnSpPr>
            <p:nvPr/>
          </p:nvCxnSpPr>
          <p:spPr>
            <a:xfrm>
              <a:off x="2561421" y="1564395"/>
              <a:ext cx="0" cy="4252511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303C9F7-4E8F-B8DA-FF76-6BC7E0BFAF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362" y="3735850"/>
              <a:ext cx="4270874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45A5BA8-979B-823A-EFF5-6B79409891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552" y="2269475"/>
              <a:ext cx="3084723" cy="2901705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0CB8A62-89AC-E1D0-4BCD-B1BCE4EA4F2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6632" y="2283429"/>
              <a:ext cx="3069013" cy="2904843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3F20B83-635D-712E-E2DE-90C92D40A071}"/>
              </a:ext>
            </a:extLst>
          </p:cNvPr>
          <p:cNvCxnSpPr>
            <a:cxnSpLocks/>
          </p:cNvCxnSpPr>
          <p:nvPr/>
        </p:nvCxnSpPr>
        <p:spPr>
          <a:xfrm flipV="1">
            <a:off x="2257897" y="2173002"/>
            <a:ext cx="17581" cy="385676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157FAA6-D781-6774-FF90-EDFFDA65C5D3}"/>
              </a:ext>
            </a:extLst>
          </p:cNvPr>
          <p:cNvCxnSpPr>
            <a:cxnSpLocks/>
          </p:cNvCxnSpPr>
          <p:nvPr/>
        </p:nvCxnSpPr>
        <p:spPr>
          <a:xfrm>
            <a:off x="325206" y="4180202"/>
            <a:ext cx="4002315" cy="509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B566899-399F-BE6F-0CC8-069E43A12C87}"/>
              </a:ext>
            </a:extLst>
          </p:cNvPr>
          <p:cNvCxnSpPr>
            <a:cxnSpLocks/>
          </p:cNvCxnSpPr>
          <p:nvPr/>
        </p:nvCxnSpPr>
        <p:spPr>
          <a:xfrm>
            <a:off x="3393660" y="4639591"/>
            <a:ext cx="1941160" cy="14279"/>
          </a:xfrm>
          <a:prstGeom prst="straightConnector1">
            <a:avLst/>
          </a:prstGeom>
          <a:ln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2" name="Picture 10" descr="equation.pdf">
            <a:extLst>
              <a:ext uri="{FF2B5EF4-FFF2-40B4-BE49-F238E27FC236}">
                <a16:creationId xmlns:a16="http://schemas.microsoft.com/office/drawing/2014/main" id="{12D487D3-45C9-C7E5-498B-65C590E12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97" y="2359638"/>
            <a:ext cx="2794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FCD8165-9F79-40EB-D641-0828D19D513F}"/>
              </a:ext>
            </a:extLst>
          </p:cNvPr>
          <p:cNvSpPr txBox="1"/>
          <p:nvPr/>
        </p:nvSpPr>
        <p:spPr>
          <a:xfrm>
            <a:off x="5253386" y="3583794"/>
            <a:ext cx="18687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Diagonalisation</a:t>
            </a:r>
            <a:r>
              <a:rPr lang="en-GB" sz="1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 gives </a:t>
            </a:r>
            <a:r>
              <a:rPr lang="en-GB" sz="1500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eigenvalues</a:t>
            </a:r>
          </a:p>
        </p:txBody>
      </p:sp>
      <p:pic>
        <p:nvPicPr>
          <p:cNvPr id="19" name="Picture 18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C55E9440-BAF8-6429-A001-1EDD490702C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28320" y="1579631"/>
            <a:ext cx="4000556" cy="233365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61745D1-A817-4B67-F355-A5BFCF7FFBF9}"/>
              </a:ext>
            </a:extLst>
          </p:cNvPr>
          <p:cNvSpPr txBox="1"/>
          <p:nvPr/>
        </p:nvSpPr>
        <p:spPr>
          <a:xfrm>
            <a:off x="7444067" y="1669738"/>
            <a:ext cx="27702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Real part = oscillation mode</a:t>
            </a:r>
            <a:endParaRPr lang="en-GB" sz="1500" b="1" i="1" noProof="0" dirty="0">
              <a:solidFill>
                <a:schemeClr val="accent5"/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019B1A-DA5D-7626-670F-C001021A102E}"/>
              </a:ext>
            </a:extLst>
          </p:cNvPr>
          <p:cNvSpPr txBox="1"/>
          <p:nvPr/>
        </p:nvSpPr>
        <p:spPr>
          <a:xfrm>
            <a:off x="7469496" y="3260629"/>
            <a:ext cx="2719406" cy="32316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500" b="1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Imaginary part = growth rate</a:t>
            </a:r>
            <a:endParaRPr lang="en-GB" sz="1500" b="1" i="1" noProof="0" dirty="0">
              <a:solidFill>
                <a:schemeClr val="accent5"/>
              </a:solidFill>
              <a:latin typeface="Avenir Next Ultra Light" panose="020B0203020202020204" pitchFamily="34" charset="77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86592D8-FDE5-1A12-1088-7FAB6D6F5465}"/>
              </a:ext>
            </a:extLst>
          </p:cNvPr>
          <p:cNvCxnSpPr>
            <a:cxnSpLocks/>
          </p:cNvCxnSpPr>
          <p:nvPr/>
        </p:nvCxnSpPr>
        <p:spPr>
          <a:xfrm flipV="1">
            <a:off x="7052363" y="3804500"/>
            <a:ext cx="0" cy="189692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7D9A47B-18F8-F5BE-75B2-803CA95CE431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9712234" y="2114445"/>
            <a:ext cx="1733615" cy="375239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8B95FB3-EB98-BF9D-6191-BDB9B047D3A8}"/>
              </a:ext>
            </a:extLst>
          </p:cNvPr>
          <p:cNvCxnSpPr>
            <a:cxnSpLocks/>
            <a:stCxn id="23" idx="2"/>
          </p:cNvCxnSpPr>
          <p:nvPr/>
        </p:nvCxnSpPr>
        <p:spPr>
          <a:xfrm flipH="1">
            <a:off x="9805063" y="2889794"/>
            <a:ext cx="1640786" cy="9491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0CFE36B-55A7-7528-92EB-64AEFC4EB20D}"/>
              </a:ext>
            </a:extLst>
          </p:cNvPr>
          <p:cNvSpPr txBox="1"/>
          <p:nvPr/>
        </p:nvSpPr>
        <p:spPr>
          <a:xfrm>
            <a:off x="10822508" y="2489684"/>
            <a:ext cx="1246682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b="1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One can highlight </a:t>
            </a:r>
          </a:p>
          <a:p>
            <a:r>
              <a:rPr lang="en-GB" sz="1000" b="1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instable modes</a:t>
            </a:r>
            <a:endParaRPr lang="en-GB" sz="1000" b="1" i="1" noProof="0" dirty="0">
              <a:solidFill>
                <a:schemeClr val="accent5"/>
              </a:solidFill>
              <a:latin typeface="Avenir Next Ultra Light" panose="020B0203020202020204" pitchFamily="34" charset="77"/>
            </a:endParaRPr>
          </a:p>
        </p:txBody>
      </p:sp>
      <p:pic>
        <p:nvPicPr>
          <p:cNvPr id="14" name="Picture 13" descr="A green square with a white check mark&#10;&#10;Description automatically generated">
            <a:extLst>
              <a:ext uri="{FF2B5EF4-FFF2-40B4-BE49-F238E27FC236}">
                <a16:creationId xmlns:a16="http://schemas.microsoft.com/office/drawing/2014/main" id="{2A134462-BE6B-E844-C340-0657DB429A3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216970" y="4016496"/>
            <a:ext cx="318873" cy="170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16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8" grpId="0"/>
      <p:bldP spid="21" grpId="0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2AC677-EB60-7D66-3CA2-CEFFC3C18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5EF25D06-E7ED-0B76-251D-54E5BB0D5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66E89374-B0B2-1437-465C-EBF0718F4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27CE2C24-2B80-5104-06A5-70AB4A3C3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C3370A5F-78CE-FA55-2C49-F9C0FBBB4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E2580C38-64F9-B3CC-06B6-5EE40027DD1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DA3D75B-F9A7-9E9D-5D64-46DD4B7C0538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E94307-8FC2-C04E-26FF-0193761C9495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0B1320-292F-0078-F78B-7CC4C6F8AD00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F0AC6E5-4AE5-7656-6C79-672E35725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8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5C6B5E-CE73-7BB2-9170-6D2090F7D834}"/>
              </a:ext>
            </a:extLst>
          </p:cNvPr>
          <p:cNvSpPr txBox="1"/>
          <p:nvPr/>
        </p:nvSpPr>
        <p:spPr>
          <a:xfrm>
            <a:off x="73156" y="449804"/>
            <a:ext cx="19870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Introduction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AAFABC-FF5E-D5A2-C938-C9F5EB0872F7}"/>
              </a:ext>
            </a:extLst>
          </p:cNvPr>
          <p:cNvSpPr txBox="1"/>
          <p:nvPr/>
        </p:nvSpPr>
        <p:spPr>
          <a:xfrm>
            <a:off x="73156" y="1022700"/>
            <a:ext cx="1183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The dominant 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instability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due to 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beam-beam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and 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transverse </a:t>
            </a:r>
            <a:r>
              <a:rPr lang="en-GB" b="1" noProof="0" dirty="0" err="1">
                <a:solidFill>
                  <a:srgbClr val="A91363"/>
                </a:solidFill>
                <a:latin typeface="Avenir Next" panose="020B0503020202020204" pitchFamily="34" charset="0"/>
              </a:rPr>
              <a:t>wakefields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for the FCC-</a:t>
            </a:r>
            <a:r>
              <a:rPr lang="en-GB" noProof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ee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at Z energy, in the 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vertical plane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, is the </a:t>
            </a:r>
            <a:r>
              <a:rPr lang="en-GB" b="1" noProof="0" dirty="0">
                <a:solidFill>
                  <a:srgbClr val="A91363"/>
                </a:solidFill>
                <a:latin typeface="Avenir Next" panose="020B0503020202020204" pitchFamily="34" charset="0"/>
              </a:rPr>
              <a:t>transverse mode repulsion instability  </a:t>
            </a:r>
            <a:r>
              <a:rPr lang="en-GB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(TMRI).</a:t>
            </a:r>
            <a:endParaRPr lang="en-GB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 Ultra Light" panose="020B0203020202020204" pitchFamily="34" charset="77"/>
            </a:endParaRPr>
          </a:p>
        </p:txBody>
      </p:sp>
      <p:pic>
        <p:nvPicPr>
          <p:cNvPr id="18" name="Picture 1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DF63EAB-0513-9464-9680-77F11095D8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124" y="1764873"/>
            <a:ext cx="3563122" cy="4374039"/>
          </a:xfrm>
          <a:prstGeom prst="rect">
            <a:avLst/>
          </a:prstGeom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5D582D1C-2B19-3B85-74BD-6CC40566F95D}"/>
              </a:ext>
            </a:extLst>
          </p:cNvPr>
          <p:cNvSpPr/>
          <p:nvPr/>
        </p:nvSpPr>
        <p:spPr>
          <a:xfrm>
            <a:off x="1366288" y="2505694"/>
            <a:ext cx="1009403" cy="1140031"/>
          </a:xfrm>
          <a:custGeom>
            <a:avLst/>
            <a:gdLst>
              <a:gd name="connsiteX0" fmla="*/ 1009403 w 1009403"/>
              <a:gd name="connsiteY0" fmla="*/ 0 h 1140031"/>
              <a:gd name="connsiteX1" fmla="*/ 914400 w 1009403"/>
              <a:gd name="connsiteY1" fmla="*/ 77189 h 1140031"/>
              <a:gd name="connsiteX2" fmla="*/ 629392 w 1009403"/>
              <a:gd name="connsiteY2" fmla="*/ 213755 h 1140031"/>
              <a:gd name="connsiteX3" fmla="*/ 403761 w 1009403"/>
              <a:gd name="connsiteY3" fmla="*/ 475012 h 1140031"/>
              <a:gd name="connsiteX4" fmla="*/ 0 w 1009403"/>
              <a:gd name="connsiteY4" fmla="*/ 1140031 h 114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9403" h="1140031">
                <a:moveTo>
                  <a:pt x="1009403" y="0"/>
                </a:moveTo>
                <a:cubicBezTo>
                  <a:pt x="993569" y="20781"/>
                  <a:pt x="977735" y="41563"/>
                  <a:pt x="914400" y="77189"/>
                </a:cubicBezTo>
                <a:cubicBezTo>
                  <a:pt x="851065" y="112815"/>
                  <a:pt x="714499" y="147451"/>
                  <a:pt x="629392" y="213755"/>
                </a:cubicBezTo>
                <a:cubicBezTo>
                  <a:pt x="544285" y="280059"/>
                  <a:pt x="508660" y="320633"/>
                  <a:pt x="403761" y="475012"/>
                </a:cubicBezTo>
                <a:cubicBezTo>
                  <a:pt x="298862" y="629391"/>
                  <a:pt x="112815" y="979714"/>
                  <a:pt x="0" y="1140031"/>
                </a:cubicBezTo>
              </a:path>
            </a:pathLst>
          </a:custGeom>
          <a:noFill/>
          <a:ln w="28575">
            <a:solidFill>
              <a:srgbClr val="FFED87">
                <a:alpha val="50196"/>
              </a:srgbClr>
            </a:solidFill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E633D316-0E62-99E2-B884-53170197B0AB}"/>
              </a:ext>
            </a:extLst>
          </p:cNvPr>
          <p:cNvSpPr/>
          <p:nvPr/>
        </p:nvSpPr>
        <p:spPr>
          <a:xfrm>
            <a:off x="1372226" y="1989117"/>
            <a:ext cx="1003465" cy="522514"/>
          </a:xfrm>
          <a:custGeom>
            <a:avLst/>
            <a:gdLst>
              <a:gd name="connsiteX0" fmla="*/ 0 w 1003465"/>
              <a:gd name="connsiteY0" fmla="*/ 0 h 522514"/>
              <a:gd name="connsiteX1" fmla="*/ 344384 w 1003465"/>
              <a:gd name="connsiteY1" fmla="*/ 142504 h 522514"/>
              <a:gd name="connsiteX2" fmla="*/ 890649 w 1003465"/>
              <a:gd name="connsiteY2" fmla="*/ 415636 h 522514"/>
              <a:gd name="connsiteX3" fmla="*/ 1003465 w 1003465"/>
              <a:gd name="connsiteY3" fmla="*/ 522514 h 52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3465" h="522514">
                <a:moveTo>
                  <a:pt x="0" y="0"/>
                </a:moveTo>
                <a:cubicBezTo>
                  <a:pt x="97971" y="36615"/>
                  <a:pt x="195943" y="73231"/>
                  <a:pt x="344384" y="142504"/>
                </a:cubicBezTo>
                <a:cubicBezTo>
                  <a:pt x="492825" y="211777"/>
                  <a:pt x="780802" y="352301"/>
                  <a:pt x="890649" y="415636"/>
                </a:cubicBezTo>
                <a:cubicBezTo>
                  <a:pt x="1000496" y="478971"/>
                  <a:pt x="983673" y="503711"/>
                  <a:pt x="1003465" y="522514"/>
                </a:cubicBezTo>
              </a:path>
            </a:pathLst>
          </a:custGeom>
          <a:noFill/>
          <a:ln w="28575">
            <a:solidFill>
              <a:srgbClr val="FFED87">
                <a:alpha val="50196"/>
              </a:srgbClr>
            </a:solidFill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EF8D7647-3BF6-0C2D-E03F-B49FC7A9E86E}"/>
              </a:ext>
            </a:extLst>
          </p:cNvPr>
          <p:cNvSpPr/>
          <p:nvPr/>
        </p:nvSpPr>
        <p:spPr>
          <a:xfrm>
            <a:off x="1372226" y="4922322"/>
            <a:ext cx="991589" cy="0"/>
          </a:xfrm>
          <a:custGeom>
            <a:avLst/>
            <a:gdLst>
              <a:gd name="connsiteX0" fmla="*/ 0 w 991589"/>
              <a:gd name="connsiteY0" fmla="*/ 0 h 0"/>
              <a:gd name="connsiteX1" fmla="*/ 991589 w 99158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589">
                <a:moveTo>
                  <a:pt x="0" y="0"/>
                </a:moveTo>
                <a:lnTo>
                  <a:pt x="991589" y="0"/>
                </a:lnTo>
              </a:path>
            </a:pathLst>
          </a:custGeom>
          <a:noFill/>
          <a:ln w="38100">
            <a:solidFill>
              <a:srgbClr val="FFED87">
                <a:alpha val="30196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A718E1-6895-5105-D3D4-5241209F292B}"/>
              </a:ext>
            </a:extLst>
          </p:cNvPr>
          <p:cNvSpPr txBox="1"/>
          <p:nvPr/>
        </p:nvSpPr>
        <p:spPr>
          <a:xfrm rot="18154106">
            <a:off x="1279843" y="2905098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noProof="0" dirty="0">
                <a:solidFill>
                  <a:srgbClr val="FFC000"/>
                </a:solidFill>
                <a:latin typeface="Avenir Next" panose="020B0503020202020204" pitchFamily="34" charset="0"/>
              </a:rPr>
              <a:t>-1 mode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6C4D83-3082-ADE9-EC38-505E3F126A80}"/>
              </a:ext>
            </a:extLst>
          </p:cNvPr>
          <p:cNvSpPr txBox="1"/>
          <p:nvPr/>
        </p:nvSpPr>
        <p:spPr>
          <a:xfrm rot="1571924">
            <a:off x="1590589" y="1990378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noProof="0" dirty="0">
                <a:solidFill>
                  <a:srgbClr val="FFC000"/>
                </a:solidFill>
                <a:latin typeface="Avenir Next" panose="020B0503020202020204" pitchFamily="34" charset="0"/>
              </a:rPr>
              <a:t>0mode</a:t>
            </a:r>
          </a:p>
        </p:txBody>
      </p:sp>
      <p:pic>
        <p:nvPicPr>
          <p:cNvPr id="27" name="Picture 26" descr="A screenshot of a graph&#10;&#10;Description automatically generated">
            <a:extLst>
              <a:ext uri="{FF2B5EF4-FFF2-40B4-BE49-F238E27FC236}">
                <a16:creationId xmlns:a16="http://schemas.microsoft.com/office/drawing/2014/main" id="{AC3ABA0F-1414-54DA-712A-AF020E3150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37460" y="1764873"/>
            <a:ext cx="3555132" cy="4374039"/>
          </a:xfrm>
          <a:prstGeom prst="rect">
            <a:avLst/>
          </a:prstGeom>
        </p:spPr>
      </p:pic>
      <p:sp>
        <p:nvSpPr>
          <p:cNvPr id="36" name="Freeform 35">
            <a:extLst>
              <a:ext uri="{FF2B5EF4-FFF2-40B4-BE49-F238E27FC236}">
                <a16:creationId xmlns:a16="http://schemas.microsoft.com/office/drawing/2014/main" id="{A59B1B06-018F-6A5F-1F54-3FF9838B5A42}"/>
              </a:ext>
            </a:extLst>
          </p:cNvPr>
          <p:cNvSpPr/>
          <p:nvPr/>
        </p:nvSpPr>
        <p:spPr>
          <a:xfrm>
            <a:off x="8113227" y="2584174"/>
            <a:ext cx="894522" cy="589722"/>
          </a:xfrm>
          <a:custGeom>
            <a:avLst/>
            <a:gdLst>
              <a:gd name="connsiteX0" fmla="*/ 894522 w 894522"/>
              <a:gd name="connsiteY0" fmla="*/ 0 h 589722"/>
              <a:gd name="connsiteX1" fmla="*/ 437322 w 894522"/>
              <a:gd name="connsiteY1" fmla="*/ 298174 h 589722"/>
              <a:gd name="connsiteX2" fmla="*/ 0 w 894522"/>
              <a:gd name="connsiteY2" fmla="*/ 589722 h 589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522" h="589722">
                <a:moveTo>
                  <a:pt x="894522" y="0"/>
                </a:moveTo>
                <a:lnTo>
                  <a:pt x="437322" y="298174"/>
                </a:lnTo>
                <a:lnTo>
                  <a:pt x="0" y="589722"/>
                </a:lnTo>
              </a:path>
            </a:pathLst>
          </a:custGeom>
          <a:noFill/>
          <a:ln w="28575">
            <a:solidFill>
              <a:srgbClr val="FFED87">
                <a:alpha val="50196"/>
              </a:srgbClr>
            </a:solidFill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A4D54921-BF93-D0EC-0BA0-C1A8D09B045B}"/>
              </a:ext>
            </a:extLst>
          </p:cNvPr>
          <p:cNvSpPr/>
          <p:nvPr/>
        </p:nvSpPr>
        <p:spPr>
          <a:xfrm>
            <a:off x="8080097" y="2584174"/>
            <a:ext cx="1444487" cy="1060174"/>
          </a:xfrm>
          <a:custGeom>
            <a:avLst/>
            <a:gdLst>
              <a:gd name="connsiteX0" fmla="*/ 1444487 w 1444487"/>
              <a:gd name="connsiteY0" fmla="*/ 0 h 1060174"/>
              <a:gd name="connsiteX1" fmla="*/ 815008 w 1444487"/>
              <a:gd name="connsiteY1" fmla="*/ 397565 h 1060174"/>
              <a:gd name="connsiteX2" fmla="*/ 291548 w 1444487"/>
              <a:gd name="connsiteY2" fmla="*/ 781878 h 1060174"/>
              <a:gd name="connsiteX3" fmla="*/ 0 w 1444487"/>
              <a:gd name="connsiteY3" fmla="*/ 1060174 h 1060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4487" h="1060174">
                <a:moveTo>
                  <a:pt x="1444487" y="0"/>
                </a:moveTo>
                <a:cubicBezTo>
                  <a:pt x="1225825" y="133626"/>
                  <a:pt x="1007164" y="267252"/>
                  <a:pt x="815008" y="397565"/>
                </a:cubicBezTo>
                <a:cubicBezTo>
                  <a:pt x="622852" y="527878"/>
                  <a:pt x="427383" y="671443"/>
                  <a:pt x="291548" y="781878"/>
                </a:cubicBezTo>
                <a:cubicBezTo>
                  <a:pt x="155713" y="892313"/>
                  <a:pt x="77856" y="976243"/>
                  <a:pt x="0" y="1060174"/>
                </a:cubicBezTo>
              </a:path>
            </a:pathLst>
          </a:custGeom>
          <a:noFill/>
          <a:ln w="28575">
            <a:solidFill>
              <a:srgbClr val="FFED87">
                <a:alpha val="50196"/>
              </a:srgbClr>
            </a:solidFill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83A7F91-B67D-D538-CEA2-09C9CF1FF1FB}"/>
              </a:ext>
            </a:extLst>
          </p:cNvPr>
          <p:cNvSpPr txBox="1"/>
          <p:nvPr/>
        </p:nvSpPr>
        <p:spPr>
          <a:xfrm rot="19489935">
            <a:off x="8168102" y="2712642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noProof="0" dirty="0">
                <a:solidFill>
                  <a:srgbClr val="FFC000"/>
                </a:solidFill>
                <a:latin typeface="Avenir Next" panose="020B0503020202020204" pitchFamily="34" charset="0"/>
              </a:rPr>
              <a:t>0mode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B2638C5-6E29-8F97-7589-F4621619F7AD}"/>
              </a:ext>
            </a:extLst>
          </p:cNvPr>
          <p:cNvSpPr txBox="1"/>
          <p:nvPr/>
        </p:nvSpPr>
        <p:spPr>
          <a:xfrm rot="19639849">
            <a:off x="8407152" y="3138152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noProof="0" dirty="0">
                <a:solidFill>
                  <a:srgbClr val="FFC000"/>
                </a:solidFill>
                <a:latin typeface="Avenir Next" panose="020B0503020202020204" pitchFamily="34" charset="0"/>
              </a:rPr>
              <a:t>-1 mode</a:t>
            </a:r>
          </a:p>
        </p:txBody>
      </p:sp>
      <p:sp>
        <p:nvSpPr>
          <p:cNvPr id="40" name="Right Arrow 39">
            <a:extLst>
              <a:ext uri="{FF2B5EF4-FFF2-40B4-BE49-F238E27FC236}">
                <a16:creationId xmlns:a16="http://schemas.microsoft.com/office/drawing/2014/main" id="{E2122AAF-1561-F09D-5F1F-C2FF1C387E6D}"/>
              </a:ext>
            </a:extLst>
          </p:cNvPr>
          <p:cNvSpPr/>
          <p:nvPr/>
        </p:nvSpPr>
        <p:spPr>
          <a:xfrm>
            <a:off x="4627363" y="1812989"/>
            <a:ext cx="2557669" cy="1297996"/>
          </a:xfrm>
          <a:prstGeom prst="rightArrow">
            <a:avLst>
              <a:gd name="adj1" fmla="val 72400"/>
              <a:gd name="adj2" fmla="val 356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907FD2F-EE22-2480-4619-48438748CB7E}"/>
              </a:ext>
            </a:extLst>
          </p:cNvPr>
          <p:cNvSpPr txBox="1"/>
          <p:nvPr/>
        </p:nvSpPr>
        <p:spPr>
          <a:xfrm>
            <a:off x="4708201" y="2116683"/>
            <a:ext cx="20024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Phase advance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6EF60D-77FA-0D15-089E-D5CD43261F05}"/>
              </a:ext>
            </a:extLst>
          </p:cNvPr>
          <p:cNvSpPr txBox="1"/>
          <p:nvPr/>
        </p:nvSpPr>
        <p:spPr>
          <a:xfrm>
            <a:off x="4886487" y="2378864"/>
            <a:ext cx="1645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Strong hourglass</a:t>
            </a:r>
          </a:p>
          <a:p>
            <a:pPr algn="ctr"/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Large crossing angle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BA7EAAA-D223-F3B7-23EA-FAB38ED1508B}"/>
              </a:ext>
            </a:extLst>
          </p:cNvPr>
          <p:cNvSpPr txBox="1"/>
          <p:nvPr/>
        </p:nvSpPr>
        <p:spPr>
          <a:xfrm>
            <a:off x="4862357" y="1793543"/>
            <a:ext cx="16706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i="1" noProof="0" dirty="0">
                <a:solidFill>
                  <a:schemeClr val="accent1"/>
                </a:solidFill>
                <a:latin typeface="Avenir Next" panose="020B0503020202020204" pitchFamily="34" charset="0"/>
              </a:rPr>
              <a:t>See [3,7], for more details</a:t>
            </a:r>
          </a:p>
        </p:txBody>
      </p:sp>
      <p:pic>
        <p:nvPicPr>
          <p:cNvPr id="12" name="Image 36" descr="Une image contenant Caractère coloré, cercle, capture d’écran, art&#10;&#10;Description générée automatiquement">
            <a:extLst>
              <a:ext uri="{FF2B5EF4-FFF2-40B4-BE49-F238E27FC236}">
                <a16:creationId xmlns:a16="http://schemas.microsoft.com/office/drawing/2014/main" id="{ABA64790-5BF6-F7E7-4802-062FC048F1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83473" y="3241014"/>
            <a:ext cx="2103196" cy="1716895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54BA231C-57B2-7CDB-1FC0-36F238601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086" y="4846122"/>
            <a:ext cx="1764841" cy="144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A6BBD17-12D3-AA09-EF46-E69F799267BE}"/>
              </a:ext>
            </a:extLst>
          </p:cNvPr>
          <p:cNvSpPr/>
          <p:nvPr/>
        </p:nvSpPr>
        <p:spPr>
          <a:xfrm>
            <a:off x="4923421" y="3649868"/>
            <a:ext cx="793378" cy="808383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48587F0-D34E-7EDC-E45A-5B9CCFF41B9B}"/>
              </a:ext>
            </a:extLst>
          </p:cNvPr>
          <p:cNvSpPr/>
          <p:nvPr/>
        </p:nvSpPr>
        <p:spPr>
          <a:xfrm>
            <a:off x="4916406" y="4456043"/>
            <a:ext cx="457351" cy="1172204"/>
          </a:xfrm>
          <a:custGeom>
            <a:avLst/>
            <a:gdLst>
              <a:gd name="connsiteX0" fmla="*/ 417594 w 457351"/>
              <a:gd name="connsiteY0" fmla="*/ 0 h 1172204"/>
              <a:gd name="connsiteX1" fmla="*/ 151 w 457351"/>
              <a:gd name="connsiteY1" fmla="*/ 1033670 h 1172204"/>
              <a:gd name="connsiteX2" fmla="*/ 457351 w 457351"/>
              <a:gd name="connsiteY2" fmla="*/ 1133061 h 1172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7351" h="1172204">
                <a:moveTo>
                  <a:pt x="417594" y="0"/>
                </a:moveTo>
                <a:cubicBezTo>
                  <a:pt x="205559" y="422413"/>
                  <a:pt x="-6475" y="844827"/>
                  <a:pt x="151" y="1033670"/>
                </a:cubicBezTo>
                <a:cubicBezTo>
                  <a:pt x="6777" y="1222513"/>
                  <a:pt x="232064" y="1177787"/>
                  <a:pt x="457351" y="1133061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D9B39E-846E-5D4B-4318-8B63F29D76B6}"/>
              </a:ext>
            </a:extLst>
          </p:cNvPr>
          <p:cNvSpPr txBox="1"/>
          <p:nvPr/>
        </p:nvSpPr>
        <p:spPr>
          <a:xfrm>
            <a:off x="5626185" y="5520827"/>
            <a:ext cx="11950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TMRI is a very </a:t>
            </a:r>
            <a:r>
              <a:rPr lang="en-GB" sz="1000" b="1" i="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low order </a:t>
            </a:r>
            <a:r>
              <a:rPr lang="en-GB" sz="1000" i="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instability.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9B5554-0B1D-AD3F-290F-6D20C1A37036}"/>
              </a:ext>
            </a:extLst>
          </p:cNvPr>
          <p:cNvSpPr txBox="1"/>
          <p:nvPr/>
        </p:nvSpPr>
        <p:spPr>
          <a:xfrm>
            <a:off x="3508889" y="1850617"/>
            <a:ext cx="573548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CMM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E57B538-0EB0-70A1-F7BE-1F17754813C2}"/>
              </a:ext>
            </a:extLst>
          </p:cNvPr>
          <p:cNvSpPr txBox="1"/>
          <p:nvPr/>
        </p:nvSpPr>
        <p:spPr>
          <a:xfrm>
            <a:off x="8113227" y="1862242"/>
            <a:ext cx="573548" cy="276999"/>
          </a:xfrm>
          <a:prstGeom prst="rect">
            <a:avLst/>
          </a:prstGeom>
          <a:solidFill>
            <a:srgbClr val="20837F">
              <a:alpha val="2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CMM</a:t>
            </a:r>
          </a:p>
        </p:txBody>
      </p:sp>
    </p:spTree>
    <p:extLst>
      <p:ext uri="{BB962C8B-B14F-4D97-AF65-F5344CB8AC3E}">
        <p14:creationId xmlns:p14="http://schemas.microsoft.com/office/powerpoint/2010/main" val="350841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22C8F7-5927-D1E8-FDE8-23DC0484B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F9F136EA-990B-E193-07D6-6E3390843B94}"/>
              </a:ext>
            </a:extLst>
          </p:cNvPr>
          <p:cNvGrpSpPr/>
          <p:nvPr/>
        </p:nvGrpSpPr>
        <p:grpSpPr>
          <a:xfrm>
            <a:off x="3538330" y="2380241"/>
            <a:ext cx="5115340" cy="1081103"/>
            <a:chOff x="312857" y="3644835"/>
            <a:chExt cx="7091750" cy="22399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DEB3DD7-7EC0-4AE5-EF20-0984028A6C35}"/>
                </a:ext>
              </a:extLst>
            </p:cNvPr>
            <p:cNvSpPr/>
            <p:nvPr/>
          </p:nvSpPr>
          <p:spPr>
            <a:xfrm>
              <a:off x="312857" y="3644835"/>
              <a:ext cx="7091750" cy="2236059"/>
            </a:xfrm>
            <a:prstGeom prst="ellipse">
              <a:avLst/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49AA9F7-E7E0-D370-2766-4B5B379852D9}"/>
                </a:ext>
              </a:extLst>
            </p:cNvPr>
            <p:cNvSpPr/>
            <p:nvPr/>
          </p:nvSpPr>
          <p:spPr>
            <a:xfrm>
              <a:off x="312857" y="3648700"/>
              <a:ext cx="7091750" cy="2236059"/>
            </a:xfrm>
            <a:prstGeom prst="ellipse">
              <a:avLst/>
            </a:prstGeom>
            <a:noFill/>
            <a:ln w="76200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6E28156-E87B-2543-2B42-19ECD82FA4A9}"/>
                </a:ext>
              </a:extLst>
            </p:cNvPr>
            <p:cNvSpPr/>
            <p:nvPr/>
          </p:nvSpPr>
          <p:spPr>
            <a:xfrm>
              <a:off x="312857" y="3648700"/>
              <a:ext cx="7091750" cy="2236059"/>
            </a:xfrm>
            <a:prstGeom prst="ellipse">
              <a:avLst/>
            </a:prstGeom>
            <a:noFill/>
            <a:ln w="76200">
              <a:solidFill>
                <a:schemeClr val="accent6">
                  <a:lumMod val="75000"/>
                </a:schemeClr>
              </a:solidFill>
              <a:prstDash val="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pic>
        <p:nvPicPr>
          <p:cNvPr id="2" name="Picture 4">
            <a:extLst>
              <a:ext uri="{FF2B5EF4-FFF2-40B4-BE49-F238E27FC236}">
                <a16:creationId xmlns:a16="http://schemas.microsoft.com/office/drawing/2014/main" id="{F17F047F-09FE-0EF9-EDDB-5D4CF1716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560" y="37255"/>
            <a:ext cx="937307" cy="31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ern-logo | 2050Today">
            <a:extLst>
              <a:ext uri="{FF2B5EF4-FFF2-40B4-BE49-F238E27FC236}">
                <a16:creationId xmlns:a16="http://schemas.microsoft.com/office/drawing/2014/main" id="{3E03FB8A-78AD-1C67-2F12-C738FDA2D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7" y="37255"/>
            <a:ext cx="369777" cy="3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JCLab (@IJCLab) / X">
            <a:extLst>
              <a:ext uri="{FF2B5EF4-FFF2-40B4-BE49-F238E27FC236}">
                <a16:creationId xmlns:a16="http://schemas.microsoft.com/office/drawing/2014/main" id="{8E8B8BC1-9B4E-C1BF-352E-37E74A630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83" y="26253"/>
            <a:ext cx="338709" cy="3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n Vues">
            <a:extLst>
              <a:ext uri="{FF2B5EF4-FFF2-40B4-BE49-F238E27FC236}">
                <a16:creationId xmlns:a16="http://schemas.microsoft.com/office/drawing/2014/main" id="{E1896040-51A2-F4C5-B553-2AEB0DF55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08" y="57261"/>
            <a:ext cx="818143" cy="2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1A6FC9E2-F066-3230-A88D-FF5903657BF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8356"/>
          <a:stretch/>
        </p:blipFill>
        <p:spPr>
          <a:xfrm>
            <a:off x="3826567" y="-2939"/>
            <a:ext cx="911433" cy="397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612CF9-237F-59AD-3A91-057D71ABD313}"/>
              </a:ext>
            </a:extLst>
          </p:cNvPr>
          <p:cNvSpPr txBox="1"/>
          <p:nvPr/>
        </p:nvSpPr>
        <p:spPr>
          <a:xfrm>
            <a:off x="5100290" y="41797"/>
            <a:ext cx="613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spc="300" noProof="0" dirty="0">
                <a:solidFill>
                  <a:schemeClr val="bg1"/>
                </a:solidFill>
                <a:latin typeface="Avenir Next" panose="020B0503020202020204" pitchFamily="34" charset="0"/>
              </a:rPr>
              <a:t>Impedance and beam-beam effects for FCC-</a:t>
            </a:r>
            <a:r>
              <a:rPr lang="en-GB" sz="1500" b="1" spc="300" noProof="0" dirty="0" err="1">
                <a:solidFill>
                  <a:schemeClr val="bg1"/>
                </a:solidFill>
                <a:latin typeface="Avenir Next" panose="020B0503020202020204" pitchFamily="34" charset="0"/>
              </a:rPr>
              <a:t>ee</a:t>
            </a:r>
            <a:endParaRPr lang="en-GB" sz="1500" b="1" spc="300" noProof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EBF8C0-D894-0627-BE65-F0304D49100C}"/>
              </a:ext>
            </a:extLst>
          </p:cNvPr>
          <p:cNvSpPr txBox="1"/>
          <p:nvPr/>
        </p:nvSpPr>
        <p:spPr>
          <a:xfrm>
            <a:off x="73156" y="6493038"/>
            <a:ext cx="18526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Roxána</a:t>
            </a:r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 SOÓS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2FEDD0-51EE-C491-84E4-4A02D5E056BD}"/>
              </a:ext>
            </a:extLst>
          </p:cNvPr>
          <p:cNvSpPr txBox="1"/>
          <p:nvPr/>
        </p:nvSpPr>
        <p:spPr>
          <a:xfrm>
            <a:off x="4393001" y="6493038"/>
            <a:ext cx="3405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spc="300" noProof="0" dirty="0">
                <a:solidFill>
                  <a:schemeClr val="bg1"/>
                </a:solidFill>
                <a:latin typeface="Avenir Next Medium" panose="020B0503020202020204" pitchFamily="34" charset="0"/>
              </a:rPr>
              <a:t>Thursday 6 of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DBB9246-9B69-B910-226E-38A285C02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FB1B-150C-8D4D-94C5-E2886099BE8E}" type="slidenum">
              <a:rPr lang="en-GB" noProof="0" smtClean="0"/>
              <a:t>9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F4B0C7-224D-BC24-BC68-A3510A537941}"/>
              </a:ext>
            </a:extLst>
          </p:cNvPr>
          <p:cNvSpPr txBox="1"/>
          <p:nvPr/>
        </p:nvSpPr>
        <p:spPr>
          <a:xfrm>
            <a:off x="73156" y="449804"/>
            <a:ext cx="93067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Medium" panose="020B0503020202020204" pitchFamily="34" charset="0"/>
              </a:rPr>
              <a:t>Vertical plane instabilities due to impedance and beam-beam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D69C8F-1E54-6EB5-E7CB-A8C4F2B03D8D}"/>
              </a:ext>
            </a:extLst>
          </p:cNvPr>
          <p:cNvSpPr txBox="1"/>
          <p:nvPr/>
        </p:nvSpPr>
        <p:spPr>
          <a:xfrm>
            <a:off x="-384077" y="748924"/>
            <a:ext cx="6334538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Ultra Light" panose="020B0203020202020204" pitchFamily="34" charset="77"/>
              </a:rPr>
              <a:t>Transverse mode repulsion instability mechanism</a:t>
            </a:r>
          </a:p>
        </p:txBody>
      </p:sp>
      <p:pic>
        <p:nvPicPr>
          <p:cNvPr id="7170" name="Picture 2" descr="equation.pdf">
            <a:extLst>
              <a:ext uri="{FF2B5EF4-FFF2-40B4-BE49-F238E27FC236}">
                <a16:creationId xmlns:a16="http://schemas.microsoft.com/office/drawing/2014/main" id="{70913201-FB88-898B-531A-DB2C0ED1E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975" y="1515396"/>
            <a:ext cx="877824" cy="179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quation.pdf">
            <a:extLst>
              <a:ext uri="{FF2B5EF4-FFF2-40B4-BE49-F238E27FC236}">
                <a16:creationId xmlns:a16="http://schemas.microsoft.com/office/drawing/2014/main" id="{52C7B643-93AA-23FA-3CA6-0C7E1CA0C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22" y="2014199"/>
            <a:ext cx="2729974" cy="144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equation.pdf">
            <a:extLst>
              <a:ext uri="{FF2B5EF4-FFF2-40B4-BE49-F238E27FC236}">
                <a16:creationId xmlns:a16="http://schemas.microsoft.com/office/drawing/2014/main" id="{6C42E7EF-0C0B-DBD5-75E6-DB7309AD6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095" y="5473941"/>
            <a:ext cx="2551472" cy="37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953CB39-AE9F-447F-D1DF-774E65867884}"/>
              </a:ext>
            </a:extLst>
          </p:cNvPr>
          <p:cNvSpPr txBox="1"/>
          <p:nvPr/>
        </p:nvSpPr>
        <p:spPr>
          <a:xfrm>
            <a:off x="5488058" y="2854122"/>
            <a:ext cx="1356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Interaction point (IP)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F5CC0AB-AE33-3223-D30E-A73CE9D7D419}"/>
              </a:ext>
            </a:extLst>
          </p:cNvPr>
          <p:cNvSpPr/>
          <p:nvPr/>
        </p:nvSpPr>
        <p:spPr>
          <a:xfrm>
            <a:off x="5138635" y="1617450"/>
            <a:ext cx="2040627" cy="1272999"/>
          </a:xfrm>
          <a:prstGeom prst="roundRect">
            <a:avLst>
              <a:gd name="adj" fmla="val 46954"/>
            </a:avLst>
          </a:prstGeom>
          <a:solidFill>
            <a:srgbClr val="EEFEFF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1216B3D-20C6-D499-518E-76ADD36149C9}"/>
              </a:ext>
            </a:extLst>
          </p:cNvPr>
          <p:cNvCxnSpPr>
            <a:cxnSpLocks/>
          </p:cNvCxnSpPr>
          <p:nvPr/>
        </p:nvCxnSpPr>
        <p:spPr>
          <a:xfrm flipV="1">
            <a:off x="6166289" y="1830064"/>
            <a:ext cx="0" cy="555938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BB807D0A-DD73-6460-852B-CB4FAACCDFEA}"/>
              </a:ext>
            </a:extLst>
          </p:cNvPr>
          <p:cNvSpPr/>
          <p:nvPr/>
        </p:nvSpPr>
        <p:spPr>
          <a:xfrm>
            <a:off x="3538330" y="2386002"/>
            <a:ext cx="5115340" cy="1077207"/>
          </a:xfrm>
          <a:prstGeom prst="ellipse">
            <a:avLst/>
          </a:prstGeom>
          <a:noFill/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7D14BD3-1F57-6A1E-007A-44BC98457DEF}"/>
              </a:ext>
            </a:extLst>
          </p:cNvPr>
          <p:cNvCxnSpPr/>
          <p:nvPr/>
        </p:nvCxnSpPr>
        <p:spPr>
          <a:xfrm flipH="1">
            <a:off x="5764695" y="2069575"/>
            <a:ext cx="1139687" cy="502822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6" name="Ellipse 107">
            <a:extLst>
              <a:ext uri="{FF2B5EF4-FFF2-40B4-BE49-F238E27FC236}">
                <a16:creationId xmlns:a16="http://schemas.microsoft.com/office/drawing/2014/main" id="{F8B1DD86-4CAF-E68E-34D7-430A119E7452}"/>
              </a:ext>
            </a:extLst>
          </p:cNvPr>
          <p:cNvSpPr/>
          <p:nvPr/>
        </p:nvSpPr>
        <p:spPr>
          <a:xfrm>
            <a:off x="6306161" y="2215710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60000"/>
            </a:scheme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25FD3BB-607F-2237-9F3C-9951D78881E9}"/>
              </a:ext>
            </a:extLst>
          </p:cNvPr>
          <p:cNvCxnSpPr>
            <a:cxnSpLocks/>
          </p:cNvCxnSpPr>
          <p:nvPr/>
        </p:nvCxnSpPr>
        <p:spPr>
          <a:xfrm>
            <a:off x="5409131" y="2083030"/>
            <a:ext cx="1187900" cy="475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7" name="Ellipse 109">
            <a:extLst>
              <a:ext uri="{FF2B5EF4-FFF2-40B4-BE49-F238E27FC236}">
                <a16:creationId xmlns:a16="http://schemas.microsoft.com/office/drawing/2014/main" id="{66327E25-7780-4639-535A-330F298B2CF0}"/>
              </a:ext>
            </a:extLst>
          </p:cNvPr>
          <p:cNvSpPr/>
          <p:nvPr/>
        </p:nvSpPr>
        <p:spPr>
          <a:xfrm>
            <a:off x="5867650" y="2215710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8" name="Ellipse 107">
            <a:extLst>
              <a:ext uri="{FF2B5EF4-FFF2-40B4-BE49-F238E27FC236}">
                <a16:creationId xmlns:a16="http://schemas.microsoft.com/office/drawing/2014/main" id="{211D75DA-C2AA-B1A1-7A15-531BCA82A09B}"/>
              </a:ext>
            </a:extLst>
          </p:cNvPr>
          <p:cNvSpPr/>
          <p:nvPr/>
        </p:nvSpPr>
        <p:spPr>
          <a:xfrm>
            <a:off x="6645999" y="2061050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60000"/>
            </a:scheme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9" name="Ellipse 109">
            <a:extLst>
              <a:ext uri="{FF2B5EF4-FFF2-40B4-BE49-F238E27FC236}">
                <a16:creationId xmlns:a16="http://schemas.microsoft.com/office/drawing/2014/main" id="{47724C05-314C-1C68-9716-8E632F9372B1}"/>
              </a:ext>
            </a:extLst>
          </p:cNvPr>
          <p:cNvSpPr/>
          <p:nvPr/>
        </p:nvSpPr>
        <p:spPr>
          <a:xfrm>
            <a:off x="5507990" y="2056942"/>
            <a:ext cx="158768" cy="158768"/>
          </a:xfrm>
          <a:custGeom>
            <a:avLst/>
            <a:gdLst>
              <a:gd name="connsiteX0" fmla="*/ 0 w 158768"/>
              <a:gd name="connsiteY0" fmla="*/ 79384 h 158768"/>
              <a:gd name="connsiteX1" fmla="*/ 79384 w 158768"/>
              <a:gd name="connsiteY1" fmla="*/ 0 h 158768"/>
              <a:gd name="connsiteX2" fmla="*/ 158768 w 158768"/>
              <a:gd name="connsiteY2" fmla="*/ 79384 h 158768"/>
              <a:gd name="connsiteX3" fmla="*/ 79384 w 158768"/>
              <a:gd name="connsiteY3" fmla="*/ 158768 h 158768"/>
              <a:gd name="connsiteX4" fmla="*/ 0 w 158768"/>
              <a:gd name="connsiteY4" fmla="*/ 79384 h 1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68" h="158768" fill="none" extrusionOk="0">
                <a:moveTo>
                  <a:pt x="0" y="79384"/>
                </a:moveTo>
                <a:cubicBezTo>
                  <a:pt x="8475" y="27486"/>
                  <a:pt x="44522" y="593"/>
                  <a:pt x="79384" y="0"/>
                </a:cubicBezTo>
                <a:cubicBezTo>
                  <a:pt x="128054" y="8251"/>
                  <a:pt x="157415" y="35512"/>
                  <a:pt x="158768" y="79384"/>
                </a:cubicBezTo>
                <a:cubicBezTo>
                  <a:pt x="161041" y="123557"/>
                  <a:pt x="116335" y="155623"/>
                  <a:pt x="79384" y="158768"/>
                </a:cubicBezTo>
                <a:cubicBezTo>
                  <a:pt x="26055" y="161599"/>
                  <a:pt x="3779" y="118104"/>
                  <a:pt x="0" y="79384"/>
                </a:cubicBezTo>
                <a:close/>
              </a:path>
              <a:path w="158768" h="158768" stroke="0" extrusionOk="0">
                <a:moveTo>
                  <a:pt x="0" y="79384"/>
                </a:moveTo>
                <a:cubicBezTo>
                  <a:pt x="-5299" y="44838"/>
                  <a:pt x="24677" y="-4486"/>
                  <a:pt x="79384" y="0"/>
                </a:cubicBezTo>
                <a:cubicBezTo>
                  <a:pt x="128449" y="-771"/>
                  <a:pt x="155304" y="41850"/>
                  <a:pt x="158768" y="79384"/>
                </a:cubicBezTo>
                <a:cubicBezTo>
                  <a:pt x="156291" y="124055"/>
                  <a:pt x="115476" y="167934"/>
                  <a:pt x="79384" y="158768"/>
                </a:cubicBezTo>
                <a:cubicBezTo>
                  <a:pt x="39584" y="156152"/>
                  <a:pt x="-9650" y="125441"/>
                  <a:pt x="0" y="79384"/>
                </a:cubicBez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solidFill>
              <a:srgbClr val="313E48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BC1CD79-33F5-4A84-ABB7-F981A74B5E5F}"/>
              </a:ext>
            </a:extLst>
          </p:cNvPr>
          <p:cNvSpPr txBox="1"/>
          <p:nvPr/>
        </p:nvSpPr>
        <p:spPr>
          <a:xfrm>
            <a:off x="6193413" y="1943439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1,B1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AADBF3-097D-4E66-B590-3820565BBE7F}"/>
              </a:ext>
            </a:extLst>
          </p:cNvPr>
          <p:cNvSpPr txBox="1"/>
          <p:nvPr/>
        </p:nvSpPr>
        <p:spPr>
          <a:xfrm>
            <a:off x="6547779" y="1765966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2,B1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EF56053-2769-6572-8C20-007549F744E3}"/>
              </a:ext>
            </a:extLst>
          </p:cNvPr>
          <p:cNvSpPr txBox="1"/>
          <p:nvPr/>
        </p:nvSpPr>
        <p:spPr>
          <a:xfrm>
            <a:off x="5418291" y="1765966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2,B2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430EFCB-29AD-9140-A995-9CFAA6AEA05B}"/>
              </a:ext>
            </a:extLst>
          </p:cNvPr>
          <p:cNvSpPr txBox="1"/>
          <p:nvPr/>
        </p:nvSpPr>
        <p:spPr>
          <a:xfrm>
            <a:off x="5736782" y="1938248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y</a:t>
            </a:r>
            <a:r>
              <a:rPr lang="en-GB" sz="1000" baseline="-250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1,B2</a:t>
            </a:r>
            <a:endParaRPr lang="en-GB" sz="1000" noProof="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4E61973-6072-FDDF-2E94-D50F8C22A440}"/>
              </a:ext>
            </a:extLst>
          </p:cNvPr>
          <p:cNvSpPr txBox="1"/>
          <p:nvPr/>
        </p:nvSpPr>
        <p:spPr>
          <a:xfrm>
            <a:off x="8127615" y="1475218"/>
            <a:ext cx="2259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Vertical coordinates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of two charges per beam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, at a given turn n.</a:t>
            </a:r>
          </a:p>
        </p:txBody>
      </p:sp>
      <p:sp>
        <p:nvSpPr>
          <p:cNvPr id="7168" name="TextBox 7167">
            <a:extLst>
              <a:ext uri="{FF2B5EF4-FFF2-40B4-BE49-F238E27FC236}">
                <a16:creationId xmlns:a16="http://schemas.microsoft.com/office/drawing/2014/main" id="{E20CE9EF-7CAC-7904-D001-8BD9DCC7B94D}"/>
              </a:ext>
            </a:extLst>
          </p:cNvPr>
          <p:cNvSpPr txBox="1"/>
          <p:nvPr/>
        </p:nvSpPr>
        <p:spPr>
          <a:xfrm>
            <a:off x="130111" y="1475218"/>
            <a:ext cx="3696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Vertical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linearised coherent beam-beam kick 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matrix for two charges per beam. </a:t>
            </a:r>
            <a:r>
              <a:rPr lang="en-GB" sz="1000" b="1" i="1" noProof="0" dirty="0">
                <a:solidFill>
                  <a:schemeClr val="accent6"/>
                </a:solidFill>
                <a:latin typeface="Avenir Next" panose="020B0503020202020204" pitchFamily="34" charset="0"/>
              </a:rPr>
              <a:t>No phase advance considered</a:t>
            </a:r>
            <a:r>
              <a:rPr lang="en-GB" sz="1000" i="1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.</a:t>
            </a:r>
          </a:p>
        </p:txBody>
      </p:sp>
      <p:pic>
        <p:nvPicPr>
          <p:cNvPr id="7178" name="Picture 10" descr="equation.pdf">
            <a:extLst>
              <a:ext uri="{FF2B5EF4-FFF2-40B4-BE49-F238E27FC236}">
                <a16:creationId xmlns:a16="http://schemas.microsoft.com/office/drawing/2014/main" id="{D192879E-AFDE-D6BD-A945-0A992C048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161" y="4144825"/>
            <a:ext cx="4038600" cy="69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9" name="TextBox 7168">
            <a:extLst>
              <a:ext uri="{FF2B5EF4-FFF2-40B4-BE49-F238E27FC236}">
                <a16:creationId xmlns:a16="http://schemas.microsoft.com/office/drawing/2014/main" id="{8197EB7C-DF78-641D-5A8E-BF3073C42ED3}"/>
              </a:ext>
            </a:extLst>
          </p:cNvPr>
          <p:cNvSpPr txBox="1"/>
          <p:nvPr/>
        </p:nvSpPr>
        <p:spPr>
          <a:xfrm>
            <a:off x="4871864" y="3821630"/>
            <a:ext cx="3696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Arc matrix with </a:t>
            </a:r>
            <a:r>
              <a:rPr lang="en-GB" sz="1000" b="1" i="1" noProof="0" dirty="0">
                <a:solidFill>
                  <a:schemeClr val="accent5"/>
                </a:solidFill>
                <a:latin typeface="Avenir Next" panose="020B0503020202020204" pitchFamily="34" charset="0"/>
              </a:rPr>
              <a:t>synchro-</a:t>
            </a:r>
            <a:r>
              <a:rPr lang="en-GB" sz="1000" b="1" i="1" noProof="0" dirty="0" err="1">
                <a:solidFill>
                  <a:schemeClr val="accent5"/>
                </a:solidFill>
                <a:latin typeface="Avenir Next" panose="020B0503020202020204" pitchFamily="34" charset="0"/>
              </a:rPr>
              <a:t>betatron</a:t>
            </a:r>
            <a:r>
              <a:rPr lang="en-GB" sz="1000" i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motion.</a:t>
            </a:r>
            <a:endParaRPr lang="en-GB" sz="1000" i="1" noProof="0" dirty="0">
              <a:solidFill>
                <a:schemeClr val="accent5"/>
              </a:solidFill>
              <a:latin typeface="Avenir Next" panose="020B0503020202020204" pitchFamily="34" charset="0"/>
            </a:endParaRPr>
          </a:p>
        </p:txBody>
      </p:sp>
      <p:sp>
        <p:nvSpPr>
          <p:cNvPr id="7171" name="Rectangle 7170">
            <a:extLst>
              <a:ext uri="{FF2B5EF4-FFF2-40B4-BE49-F238E27FC236}">
                <a16:creationId xmlns:a16="http://schemas.microsoft.com/office/drawing/2014/main" id="{B78F0F6D-7643-75AD-88D4-2474381D6400}"/>
              </a:ext>
            </a:extLst>
          </p:cNvPr>
          <p:cNvSpPr/>
          <p:nvPr/>
        </p:nvSpPr>
        <p:spPr>
          <a:xfrm>
            <a:off x="4601817" y="5317987"/>
            <a:ext cx="2988365" cy="64333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DB7944-275C-32EF-709D-FDC0024EAE8C}"/>
              </a:ext>
            </a:extLst>
          </p:cNvPr>
          <p:cNvSpPr txBox="1"/>
          <p:nvPr/>
        </p:nvSpPr>
        <p:spPr>
          <a:xfrm>
            <a:off x="4802492" y="745801"/>
            <a:ext cx="29965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i="1" noProof="0" dirty="0">
                <a:solidFill>
                  <a:schemeClr val="accent3"/>
                </a:solidFill>
                <a:latin typeface="Avenir Next" panose="020B0503020202020204" pitchFamily="34" charset="0"/>
              </a:rPr>
              <a:t>(2 particles model)</a:t>
            </a:r>
          </a:p>
        </p:txBody>
      </p:sp>
    </p:spTree>
    <p:extLst>
      <p:ext uri="{BB962C8B-B14F-4D97-AF65-F5344CB8AC3E}">
        <p14:creationId xmlns:p14="http://schemas.microsoft.com/office/powerpoint/2010/main" val="23535683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5"/>
  <p:tag name="ORIGINALWIDTH" val="68"/>
  <p:tag name="OUTPUTTYPE" val="PNG"/>
  <p:tag name="IGUANATEXVERSION" val="161"/>
  <p:tag name="LATEXADDIN" val="\documentclass{article}&#10;\usepackage{amsmath}&#10;\pagestyle{empty}&#10;\begin{document}&#10;&#10;$\pi$&#10;&#10;&#10;\end{document}"/>
  <p:tag name="IGUANATEXSIZE" val="18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379"/>
  <p:tag name="OUTPUTTYPE" val="PNG"/>
  <p:tag name="IGUANATEXVERSION" val="161"/>
  <p:tag name="LATEXADDIN" val="\documentclass{article}&#10;\usepackage{amsmath}&#10;\pagestyle{empty}&#10;\begin{document}&#10;&#10;&#10;$y/y_{max}$&#10;&#10;\end{document}"/>
  <p:tag name="IGUANATEXSIZE" val="20"/>
  <p:tag name="IGUANATEXCURSOR" val="91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44"/>
  <p:tag name="OUTPUTTYPE" val="PNG"/>
  <p:tag name="IGUANATEXVERSION" val="161"/>
  <p:tag name="LATEXADDIN" val="\documentclass{article}&#10;\usepackage{amsmath}&#10;\pagestyle{empty}&#10;\begin{document}&#10;&#10;&#10;1.0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44"/>
  <p:tag name="OUTPUTTYPE" val="PNG"/>
  <p:tag name="IGUANATEXVERSION" val="161"/>
  <p:tag name="LATEXADDIN" val="\documentclass{article}&#10;\usepackage{amsmath}&#10;\pagestyle{empty}&#10;\begin{document}&#10;&#10;&#10;1.0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95"/>
  <p:tag name="OUTPUTTYPE" val="PNG"/>
  <p:tag name="IGUANATEXVERSION" val="161"/>
  <p:tag name="LATEXADDIN" val="\documentclass{article}&#10;\usepackage{amsmath}&#10;\pagestyle{empty}&#10;\begin{document}&#10;&#10;&#10;-1.0&#10;&#10;\end{document}"/>
  <p:tag name="IGUANATEXSIZE" val="20"/>
  <p:tag name="IGUANATEXCURSOR" val="83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95"/>
  <p:tag name="OUTPUTTYPE" val="PNG"/>
  <p:tag name="IGUANATEXVERSION" val="161"/>
  <p:tag name="LATEXADDIN" val="\documentclass{article}&#10;\usepackage{amsmath}&#10;\pagestyle{empty}&#10;\begin{document}&#10;&#10;&#10;-1.0&#10;&#10;\end{document}"/>
  <p:tag name="IGUANATEXSIZE" val="20"/>
  <p:tag name="IGUANATEXCURSOR" val="83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2"/>
  <p:tag name="ORIGINALWIDTH" val="1080"/>
  <p:tag name="OUTPUTTYPE" val="PNG"/>
  <p:tag name="IGUANATEXVERSION" val="161"/>
  <p:tag name="LATEXADDIN" val="\documentclass{article}&#10;\usepackage{amsmath}&#10;\pagestyle{empty}&#10;\begin{document}&#10;&#10;drift, $\beta_y^*/\sigma_z = 0.689$&#10;&#10;\end{document}"/>
  <p:tag name="IGUANATEXSIZE" val="20"/>
  <p:tag name="IGUANATEXCURSOR" val="11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237"/>
  <p:tag name="OUTPUTTYPE" val="PNG"/>
  <p:tag name="IGUANATEXVERSION" val="161"/>
  <p:tag name="LATEXADDIN" val="\documentclass{article}&#10;\usepackage{amsmath}&#10;\pagestyle{empty}&#10;\begin{document}&#10;&#10;&#10;$z/\sigma_z$&#10;&#10;\end{document}"/>
  <p:tag name="IGUANATEXSIZE" val="20"/>
  <p:tag name="IGUANATEXCURSOR" val="94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379"/>
  <p:tag name="OUTPUTTYPE" val="PNG"/>
  <p:tag name="IGUANATEXVERSION" val="161"/>
  <p:tag name="LATEXADDIN" val="\documentclass{article}&#10;\usepackage{amsmath}&#10;\pagestyle{empty}&#10;\begin{document}&#10;&#10;&#10;$y/y_{max}$&#10;&#10;\end{document}"/>
  <p:tag name="IGUANATEXSIZE" val="20"/>
  <p:tag name="IGUANATEXCURSOR" val="91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2"/>
  <p:tag name="ORIGINALWIDTH" val="1338"/>
  <p:tag name="OUTPUTTYPE" val="PNG"/>
  <p:tag name="IGUANATEXVERSION" val="161"/>
  <p:tag name="LATEXADDIN" val="\documentclass{article}&#10;\usepackage{amsmath}&#10;\pagestyle{empty}&#10;\begin{document}&#10;&#10;w/o drift, $\beta_y^*/\sigma_z = 0.689$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44"/>
  <p:tag name="OUTPUTTYPE" val="PNG"/>
  <p:tag name="IGUANATEXVERSION" val="161"/>
  <p:tag name="LATEXADDIN" val="\documentclass{article}&#10;\usepackage{amsmath}&#10;\pagestyle{empty}&#10;\begin{document}&#10;&#10;&#10;1.0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237"/>
  <p:tag name="OUTPUTTYPE" val="PNG"/>
  <p:tag name="IGUANATEXVERSION" val="161"/>
  <p:tag name="LATEXADDIN" val="\documentclass{article}&#10;\usepackage{amsmath}&#10;\pagestyle{empty}&#10;\begin{document}&#10;&#10;&#10;$z/\sigma_z$&#10;&#10;\end{document}"/>
  <p:tag name="IGUANATEXSIZE" val="20"/>
  <p:tag name="IGUANATEXCURSOR" val="94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44"/>
  <p:tag name="OUTPUTTYPE" val="PNG"/>
  <p:tag name="IGUANATEXVERSION" val="161"/>
  <p:tag name="LATEXADDIN" val="\documentclass{article}&#10;\usepackage{amsmath}&#10;\pagestyle{empty}&#10;\begin{document}&#10;&#10;&#10;1.0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95"/>
  <p:tag name="OUTPUTTYPE" val="PNG"/>
  <p:tag name="IGUANATEXVERSION" val="161"/>
  <p:tag name="LATEXADDIN" val="\documentclass{article}&#10;\usepackage{amsmath}&#10;\pagestyle{empty}&#10;\begin{document}&#10;&#10;&#10;-1.0&#10;&#10;\end{document}"/>
  <p:tag name="IGUANATEXSIZE" val="20"/>
  <p:tag name="IGUANATEXCURSOR" val="83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95"/>
  <p:tag name="OUTPUTTYPE" val="PNG"/>
  <p:tag name="IGUANATEXVERSION" val="161"/>
  <p:tag name="LATEXADDIN" val="\documentclass{article}&#10;\usepackage{amsmath}&#10;\pagestyle{empty}&#10;\begin{document}&#10;&#10;&#10;-1.0&#10;&#10;\end{document}"/>
  <p:tag name="IGUANATEXSIZE" val="20"/>
  <p:tag name="IGUANATEXCURSOR" val="83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237"/>
  <p:tag name="OUTPUTTYPE" val="PNG"/>
  <p:tag name="IGUANATEXVERSION" val="161"/>
  <p:tag name="LATEXADDIN" val="\documentclass{article}&#10;\usepackage{amsmath}&#10;\pagestyle{empty}&#10;\begin{document}&#10;&#10;&#10;$z/\sigma_z$&#10;&#10;\end{document}"/>
  <p:tag name="IGUANATEXSIZE" val="20"/>
  <p:tag name="IGUANATEXCURSOR" val="94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379"/>
  <p:tag name="OUTPUTTYPE" val="PNG"/>
  <p:tag name="IGUANATEXVERSION" val="161"/>
  <p:tag name="LATEXADDIN" val="\documentclass{article}&#10;\usepackage{amsmath}&#10;\pagestyle{empty}&#10;\begin{document}&#10;&#10;&#10;$y/y_{max}$&#10;&#10;\end{document}"/>
  <p:tag name="IGUANATEXSIZE" val="20"/>
  <p:tag name="IGUANATEXCURSOR" val="91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2"/>
  <p:tag name="ORIGINALWIDTH" val="1080"/>
  <p:tag name="OUTPUTTYPE" val="PNG"/>
  <p:tag name="IGUANATEXVERSION" val="161"/>
  <p:tag name="LATEXADDIN" val="\documentclass{article}&#10;\usepackage{amsmath}&#10;\pagestyle{empty}&#10;\begin{document}&#10;&#10;drift, $\beta_y^*/\sigma_z = 4.519$&#10;&#10;\end{document}"/>
  <p:tag name="IGUANATEXSIZE" val="20"/>
  <p:tag name="IGUANATEXCURSOR" val="11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44"/>
  <p:tag name="OUTPUTTYPE" val="PNG"/>
  <p:tag name="IGUANATEXVERSION" val="161"/>
  <p:tag name="LATEXADDIN" val="\documentclass{article}&#10;\usepackage{amsmath}&#10;\pagestyle{empty}&#10;\begin{document}&#10;&#10;&#10;1.0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44"/>
  <p:tag name="OUTPUTTYPE" val="PNG"/>
  <p:tag name="IGUANATEXVERSION" val="161"/>
  <p:tag name="LATEXADDIN" val="\documentclass{article}&#10;\usepackage{amsmath}&#10;\pagestyle{empty}&#10;\begin{document}&#10;&#10;&#10;1.0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95"/>
  <p:tag name="OUTPUTTYPE" val="PNG"/>
  <p:tag name="IGUANATEXVERSION" val="161"/>
  <p:tag name="LATEXADDIN" val="\documentclass{article}&#10;\usepackage{amsmath}&#10;\pagestyle{empty}&#10;\begin{document}&#10;&#10;&#10;-1.0&#10;&#10;\end{document}"/>
  <p:tag name="IGUANATEXSIZE" val="20"/>
  <p:tag name="IGUANATEXCURSOR" val="83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95"/>
  <p:tag name="OUTPUTTYPE" val="PNG"/>
  <p:tag name="IGUANATEXVERSION" val="161"/>
  <p:tag name="LATEXADDIN" val="\documentclass{article}&#10;\usepackage{amsmath}&#10;\pagestyle{empty}&#10;\begin{document}&#10;&#10;&#10;-1.0&#10;&#10;\end{document}"/>
  <p:tag name="IGUANATEXSIZE" val="20"/>
  <p:tag name="IGUANATEXCURSOR" val="83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379"/>
  <p:tag name="OUTPUTTYPE" val="PNG"/>
  <p:tag name="IGUANATEXVERSION" val="161"/>
  <p:tag name="LATEXADDIN" val="\documentclass{article}&#10;\usepackage{amsmath}&#10;\pagestyle{empty}&#10;\begin{document}&#10;&#10;&#10;$y/y_{max}$&#10;&#10;\end{document}"/>
  <p:tag name="IGUANATEXSIZE" val="20"/>
  <p:tag name="IGUANATEXCURSOR" val="91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237"/>
  <p:tag name="OUTPUTTYPE" val="PNG"/>
  <p:tag name="IGUANATEXVERSION" val="161"/>
  <p:tag name="LATEXADDIN" val="\documentclass{article}&#10;\usepackage{amsmath}&#10;\pagestyle{empty}&#10;\begin{document}&#10;&#10;&#10;$z/\sigma_z$&#10;&#10;\end{document}"/>
  <p:tag name="IGUANATEXSIZE" val="20"/>
  <p:tag name="IGUANATEXCURSOR" val="94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379"/>
  <p:tag name="OUTPUTTYPE" val="PNG"/>
  <p:tag name="IGUANATEXVERSION" val="161"/>
  <p:tag name="LATEXADDIN" val="\documentclass{article}&#10;\usepackage{amsmath}&#10;\pagestyle{empty}&#10;\begin{document}&#10;&#10;&#10;$y/y_{max}$&#10;&#10;\end{document}"/>
  <p:tag name="IGUANATEXSIZE" val="20"/>
  <p:tag name="IGUANATEXCURSOR" val="91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44"/>
  <p:tag name="OUTPUTTYPE" val="PNG"/>
  <p:tag name="IGUANATEXVERSION" val="161"/>
  <p:tag name="LATEXADDIN" val="\documentclass{article}&#10;\usepackage{amsmath}&#10;\pagestyle{empty}&#10;\begin{document}&#10;&#10;&#10;1.0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44"/>
  <p:tag name="OUTPUTTYPE" val="PNG"/>
  <p:tag name="IGUANATEXVERSION" val="161"/>
  <p:tag name="LATEXADDIN" val="\documentclass{article}&#10;\usepackage{amsmath}&#10;\pagestyle{empty}&#10;\begin{document}&#10;&#10;&#10;1.0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95"/>
  <p:tag name="OUTPUTTYPE" val="PNG"/>
  <p:tag name="IGUANATEXVERSION" val="161"/>
  <p:tag name="LATEXADDIN" val="\documentclass{article}&#10;\usepackage{amsmath}&#10;\pagestyle{empty}&#10;\begin{document}&#10;&#10;&#10;-1.0&#10;&#10;\end{document}"/>
  <p:tag name="IGUANATEXSIZE" val="20"/>
  <p:tag name="IGUANATEXCURSOR" val="83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95"/>
  <p:tag name="OUTPUTTYPE" val="PNG"/>
  <p:tag name="IGUANATEXVERSION" val="161"/>
  <p:tag name="LATEXADDIN" val="\documentclass{article}&#10;\usepackage{amsmath}&#10;\pagestyle{empty}&#10;\begin{document}&#10;&#10;&#10;-1.0&#10;&#10;\end{document}"/>
  <p:tag name="IGUANATEXSIZE" val="20"/>
  <p:tag name="IGUANATEXCURSOR" val="83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2"/>
  <p:tag name="ORIGINALWIDTH" val="1080"/>
  <p:tag name="OUTPUTTYPE" val="PNG"/>
  <p:tag name="IGUANATEXVERSION" val="161"/>
  <p:tag name="LATEXADDIN" val="\documentclass{article}&#10;\usepackage{amsmath}&#10;\pagestyle{empty}&#10;\begin{document}&#10;&#10;drift, $\beta_y^*/\sigma_z = 0.689$&#10;&#10;\end{document}"/>
  <p:tag name="IGUANATEXSIZE" val="20"/>
  <p:tag name="IGUANATEXCURSOR" val="11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237"/>
  <p:tag name="OUTPUTTYPE" val="PNG"/>
  <p:tag name="IGUANATEXVERSION" val="161"/>
  <p:tag name="LATEXADDIN" val="\documentclass{article}&#10;\usepackage{amsmath}&#10;\pagestyle{empty}&#10;\begin{document}&#10;&#10;&#10;$z/\sigma_z$&#10;&#10;\end{document}"/>
  <p:tag name="IGUANATEXSIZE" val="20"/>
  <p:tag name="IGUANATEXCURSOR" val="94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379"/>
  <p:tag name="OUTPUTTYPE" val="PNG"/>
  <p:tag name="IGUANATEXVERSION" val="161"/>
  <p:tag name="LATEXADDIN" val="\documentclass{article}&#10;\usepackage{amsmath}&#10;\pagestyle{empty}&#10;\begin{document}&#10;&#10;&#10;$y/y_{max}$&#10;&#10;\end{document}"/>
  <p:tag name="IGUANATEXSIZE" val="20"/>
  <p:tag name="IGUANATEXCURSOR" val="91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2"/>
  <p:tag name="ORIGINALWIDTH" val="1338"/>
  <p:tag name="OUTPUTTYPE" val="PNG"/>
  <p:tag name="IGUANATEXVERSION" val="161"/>
  <p:tag name="LATEXADDIN" val="\documentclass{article}&#10;\usepackage{amsmath}&#10;\pagestyle{empty}&#10;\begin{document}&#10;&#10;w/o drift, $\beta_y^*/\sigma_z = 0.689$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2"/>
  <p:tag name="ORIGINALWIDTH" val="1080"/>
  <p:tag name="OUTPUTTYPE" val="PNG"/>
  <p:tag name="IGUANATEXVERSION" val="161"/>
  <p:tag name="LATEXADDIN" val="\documentclass{article}&#10;\usepackage{amsmath}&#10;\pagestyle{empty}&#10;\begin{document}&#10;&#10;drift, $\beta_y^*/\sigma_z = 4.519$&#10;&#10;\end{document}"/>
  <p:tag name="IGUANATEXSIZE" val="20"/>
  <p:tag name="IGUANATEXCURSOR" val="11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44"/>
  <p:tag name="OUTPUTTYPE" val="PNG"/>
  <p:tag name="IGUANATEXVERSION" val="161"/>
  <p:tag name="LATEXADDIN" val="\documentclass{article}&#10;\usepackage{amsmath}&#10;\pagestyle{empty}&#10;\begin{document}&#10;&#10;&#10;1.0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44"/>
  <p:tag name="OUTPUTTYPE" val="PNG"/>
  <p:tag name="IGUANATEXVERSION" val="161"/>
  <p:tag name="LATEXADDIN" val="\documentclass{article}&#10;\usepackage{amsmath}&#10;\pagestyle{empty}&#10;\begin{document}&#10;&#10;&#10;1.0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95"/>
  <p:tag name="OUTPUTTYPE" val="PNG"/>
  <p:tag name="IGUANATEXVERSION" val="161"/>
  <p:tag name="LATEXADDIN" val="\documentclass{article}&#10;\usepackage{amsmath}&#10;\pagestyle{empty}&#10;\begin{document}&#10;&#10;&#10;-1.0&#10;&#10;\end{document}"/>
  <p:tag name="IGUANATEXSIZE" val="20"/>
  <p:tag name="IGUANATEXCURSOR" val="83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95"/>
  <p:tag name="OUTPUTTYPE" val="PNG"/>
  <p:tag name="IGUANATEXVERSION" val="161"/>
  <p:tag name="LATEXADDIN" val="\documentclass{article}&#10;\usepackage{amsmath}&#10;\pagestyle{empty}&#10;\begin{document}&#10;&#10;&#10;-1.0&#10;&#10;\end{document}"/>
  <p:tag name="IGUANATEXSIZE" val="20"/>
  <p:tag name="IGUANATEXCURSOR" val="83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44"/>
  <p:tag name="OUTPUTTYPE" val="PNG"/>
  <p:tag name="IGUANATEXVERSION" val="161"/>
  <p:tag name="LATEXADDIN" val="\documentclass{article}&#10;\usepackage{amsmath}&#10;\pagestyle{empty}&#10;\begin{document}&#10;&#10;&#10;1.0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44"/>
  <p:tag name="OUTPUTTYPE" val="PNG"/>
  <p:tag name="IGUANATEXVERSION" val="161"/>
  <p:tag name="LATEXADDIN" val="\documentclass{article}&#10;\usepackage{amsmath}&#10;\pagestyle{empty}&#10;\begin{document}&#10;&#10;&#10;1.0&#10;&#10;\end{document}"/>
  <p:tag name="IGUANATEXSIZE" val="20"/>
  <p:tag name="IGUANATEXCURSOR" val="85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95"/>
  <p:tag name="OUTPUTTYPE" val="PNG"/>
  <p:tag name="IGUANATEXVERSION" val="161"/>
  <p:tag name="LATEXADDIN" val="\documentclass{article}&#10;\usepackage{amsmath}&#10;\pagestyle{empty}&#10;\begin{document}&#10;&#10;&#10;-1.0&#10;&#10;\end{document}"/>
  <p:tag name="IGUANATEXSIZE" val="20"/>
  <p:tag name="IGUANATEXCURSOR" val="83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"/>
  <p:tag name="ORIGINALWIDTH" val="195"/>
  <p:tag name="OUTPUTTYPE" val="PNG"/>
  <p:tag name="IGUANATEXVERSION" val="161"/>
  <p:tag name="LATEXADDIN" val="\documentclass{article}&#10;\usepackage{amsmath}&#10;\pagestyle{empty}&#10;\begin{document}&#10;&#10;&#10;-1.0&#10;&#10;\end{document}"/>
  <p:tag name="IGUANATEXSIZE" val="20"/>
  <p:tag name="IGUANATEXCURSOR" val="83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237"/>
  <p:tag name="OUTPUTTYPE" val="PNG"/>
  <p:tag name="IGUANATEXVERSION" val="161"/>
  <p:tag name="LATEXADDIN" val="\documentclass{article}&#10;\usepackage{amsmath}&#10;\pagestyle{empty}&#10;\begin{document}&#10;&#10;&#10;$z/\sigma_z$&#10;&#10;\end{document}"/>
  <p:tag name="IGUANATEXSIZE" val="20"/>
  <p:tag name="IGUANATEXCURSOR" val="94"/>
  <p:tag name="TRANSPARENCY" val="Vrai"/>
  <p:tag name="LATEXENGINEID" val="0"/>
  <p:tag name="TEMPFOLDER" val="/Users/roxanasoos/Library/Containers/com.microsoft.Powerpoint/Data/tmp/TemporaryItems/"/>
  <p:tag name="LATEXFORMHEIGHT" val="426,65"/>
  <p:tag name="LATEXFORMWIDTH" val="513,35"/>
  <p:tag name="LATEXFORMWRAP" val="Vrai"/>
  <p:tag name="BITMAPVECTOR" val="0"/>
</p:tagLst>
</file>

<file path=ppt/theme/theme1.xml><?xml version="1.0" encoding="utf-8"?>
<a:theme xmlns:a="http://schemas.openxmlformats.org/drawingml/2006/main" name="Office Theme">
  <a:themeElements>
    <a:clrScheme name="eeFACT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A81262"/>
      </a:accent1>
      <a:accent2>
        <a:srgbClr val="870044"/>
      </a:accent2>
      <a:accent3>
        <a:srgbClr val="DD1154"/>
      </a:accent3>
      <a:accent4>
        <a:srgbClr val="FFED87"/>
      </a:accent4>
      <a:accent5>
        <a:srgbClr val="00CC99"/>
      </a:accent5>
      <a:accent6>
        <a:srgbClr val="20837F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22477</TotalTime>
  <Words>2893</Words>
  <Application>Microsoft Macintosh PowerPoint</Application>
  <PresentationFormat>Widescreen</PresentationFormat>
  <Paragraphs>441</Paragraphs>
  <Slides>33</Slides>
  <Notes>21</Notes>
  <HiddenSlides>2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6" baseType="lpstr">
      <vt:lpstr>Aptos</vt:lpstr>
      <vt:lpstr>Aptos Display</vt:lpstr>
      <vt:lpstr>Arial</vt:lpstr>
      <vt:lpstr>Avenir Next</vt:lpstr>
      <vt:lpstr>Avenir Next Demi Bold</vt:lpstr>
      <vt:lpstr>Avenir Next Medium</vt:lpstr>
      <vt:lpstr>Avenir Next Ultra Light</vt:lpstr>
      <vt:lpstr>Cambria Math</vt:lpstr>
      <vt:lpstr>Cavolini</vt:lpstr>
      <vt:lpstr>Ink Free</vt:lpstr>
      <vt:lpstr>Segoe UI Light</vt:lpstr>
      <vt:lpstr>System Font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Roxana Soos</dc:creator>
  <cp:lastModifiedBy>Roxana Soos</cp:lastModifiedBy>
  <cp:revision>74</cp:revision>
  <dcterms:created xsi:type="dcterms:W3CDTF">2025-02-18T10:20:44Z</dcterms:created>
  <dcterms:modified xsi:type="dcterms:W3CDTF">2025-03-06T05:31:50Z</dcterms:modified>
</cp:coreProperties>
</file>