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74" r:id="rId12"/>
    <p:sldId id="268" r:id="rId13"/>
    <p:sldId id="266" r:id="rId14"/>
    <p:sldId id="267" r:id="rId15"/>
    <p:sldId id="270" r:id="rId16"/>
    <p:sldId id="271" r:id="rId17"/>
    <p:sldId id="275" r:id="rId18"/>
    <p:sldId id="272" r:id="rId19"/>
    <p:sldId id="269" r:id="rId20"/>
    <p:sldId id="273" r:id="rId21"/>
    <p:sldId id="276" r:id="rId2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Users\user\Desktop\Hepak\TRT_Press.xlsm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keep_H!$R$1</c:f>
              <c:strCache>
                <c:ptCount val="1"/>
                <c:pt idx="0">
                  <c:v>Pressure[kPaG]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keep_H!$E$2:$E$228</c:f>
              <c:numCache>
                <c:formatCode>General</c:formatCode>
                <c:ptCount val="227"/>
                <c:pt idx="0">
                  <c:v>0</c:v>
                </c:pt>
                <c:pt idx="1">
                  <c:v>88.495575221238937</c:v>
                </c:pt>
                <c:pt idx="2">
                  <c:v>176.99115044247787</c:v>
                </c:pt>
                <c:pt idx="3">
                  <c:v>265.48672566371681</c:v>
                </c:pt>
                <c:pt idx="4">
                  <c:v>353.98230088495575</c:v>
                </c:pt>
                <c:pt idx="5">
                  <c:v>442.47787610619469</c:v>
                </c:pt>
                <c:pt idx="6">
                  <c:v>530.97345132743362</c:v>
                </c:pt>
                <c:pt idx="7">
                  <c:v>619.46902654867256</c:v>
                </c:pt>
                <c:pt idx="8">
                  <c:v>707.9646017699115</c:v>
                </c:pt>
                <c:pt idx="9">
                  <c:v>796.46017699115043</c:v>
                </c:pt>
                <c:pt idx="10">
                  <c:v>884.95575221238937</c:v>
                </c:pt>
                <c:pt idx="11">
                  <c:v>973.45132743362831</c:v>
                </c:pt>
                <c:pt idx="12">
                  <c:v>1061.9469026548672</c:v>
                </c:pt>
                <c:pt idx="13">
                  <c:v>1150.4424778761063</c:v>
                </c:pt>
                <c:pt idx="14">
                  <c:v>1238.9380530973453</c:v>
                </c:pt>
                <c:pt idx="15">
                  <c:v>1327.4336283185844</c:v>
                </c:pt>
                <c:pt idx="16">
                  <c:v>1415.9292035398234</c:v>
                </c:pt>
                <c:pt idx="17">
                  <c:v>1504.4247787610625</c:v>
                </c:pt>
                <c:pt idx="18">
                  <c:v>1592.9203539823015</c:v>
                </c:pt>
                <c:pt idx="19">
                  <c:v>1681.4159292035406</c:v>
                </c:pt>
                <c:pt idx="20">
                  <c:v>1769.9115044247797</c:v>
                </c:pt>
                <c:pt idx="21">
                  <c:v>1858.4070796460187</c:v>
                </c:pt>
                <c:pt idx="22">
                  <c:v>1946.9026548672578</c:v>
                </c:pt>
                <c:pt idx="23">
                  <c:v>2035.3982300884968</c:v>
                </c:pt>
                <c:pt idx="24">
                  <c:v>2123.8938053097359</c:v>
                </c:pt>
                <c:pt idx="25">
                  <c:v>2212.3893805309749</c:v>
                </c:pt>
                <c:pt idx="26">
                  <c:v>2300.884955752214</c:v>
                </c:pt>
                <c:pt idx="27">
                  <c:v>2389.380530973453</c:v>
                </c:pt>
                <c:pt idx="28">
                  <c:v>2477.8761061946921</c:v>
                </c:pt>
                <c:pt idx="29">
                  <c:v>2566.3716814159311</c:v>
                </c:pt>
                <c:pt idx="30">
                  <c:v>2654.8672566371702</c:v>
                </c:pt>
                <c:pt idx="31">
                  <c:v>2743.3628318584092</c:v>
                </c:pt>
                <c:pt idx="32">
                  <c:v>2831.8584070796483</c:v>
                </c:pt>
                <c:pt idx="33">
                  <c:v>2920.3539823008873</c:v>
                </c:pt>
                <c:pt idx="34">
                  <c:v>3008.8495575221264</c:v>
                </c:pt>
                <c:pt idx="35">
                  <c:v>3097.3451327433654</c:v>
                </c:pt>
                <c:pt idx="36">
                  <c:v>3185.8407079646045</c:v>
                </c:pt>
                <c:pt idx="37">
                  <c:v>3274.3362831858435</c:v>
                </c:pt>
                <c:pt idx="38">
                  <c:v>3362.8318584070826</c:v>
                </c:pt>
                <c:pt idx="39">
                  <c:v>3451.3274336283216</c:v>
                </c:pt>
                <c:pt idx="40">
                  <c:v>3539.8230088495607</c:v>
                </c:pt>
                <c:pt idx="41">
                  <c:v>3628.3185840707997</c:v>
                </c:pt>
                <c:pt idx="42">
                  <c:v>3716.8141592920388</c:v>
                </c:pt>
                <c:pt idx="43">
                  <c:v>3805.3097345132778</c:v>
                </c:pt>
                <c:pt idx="44">
                  <c:v>3893.8053097345169</c:v>
                </c:pt>
                <c:pt idx="45">
                  <c:v>3982.3008849557559</c:v>
                </c:pt>
                <c:pt idx="46">
                  <c:v>4070.796460176995</c:v>
                </c:pt>
                <c:pt idx="47">
                  <c:v>4159.2920353982336</c:v>
                </c:pt>
                <c:pt idx="48">
                  <c:v>4247.7876106194726</c:v>
                </c:pt>
                <c:pt idx="49">
                  <c:v>4336.2831858407117</c:v>
                </c:pt>
                <c:pt idx="50">
                  <c:v>4424.7787610619507</c:v>
                </c:pt>
                <c:pt idx="51">
                  <c:v>4513.2743362831898</c:v>
                </c:pt>
                <c:pt idx="52">
                  <c:v>4601.7699115044288</c:v>
                </c:pt>
                <c:pt idx="53">
                  <c:v>4690.2654867256679</c:v>
                </c:pt>
                <c:pt idx="54">
                  <c:v>4778.7610619469069</c:v>
                </c:pt>
                <c:pt idx="55">
                  <c:v>4867.256637168146</c:v>
                </c:pt>
                <c:pt idx="56">
                  <c:v>4955.752212389385</c:v>
                </c:pt>
                <c:pt idx="57">
                  <c:v>5044.2477876106241</c:v>
                </c:pt>
                <c:pt idx="58">
                  <c:v>5132.7433628318631</c:v>
                </c:pt>
                <c:pt idx="59">
                  <c:v>5221.2389380531022</c:v>
                </c:pt>
                <c:pt idx="60">
                  <c:v>5309.7345132743412</c:v>
                </c:pt>
                <c:pt idx="61">
                  <c:v>5398.2300884955803</c:v>
                </c:pt>
                <c:pt idx="62">
                  <c:v>5486.7256637168193</c:v>
                </c:pt>
                <c:pt idx="63">
                  <c:v>5575.2212389380584</c:v>
                </c:pt>
                <c:pt idx="64">
                  <c:v>5663.7168141592974</c:v>
                </c:pt>
                <c:pt idx="65">
                  <c:v>5752.2123893805365</c:v>
                </c:pt>
                <c:pt idx="66">
                  <c:v>5840.7079646017755</c:v>
                </c:pt>
                <c:pt idx="67">
                  <c:v>5929.2035398230146</c:v>
                </c:pt>
                <c:pt idx="68">
                  <c:v>6017.6991150442536</c:v>
                </c:pt>
                <c:pt idx="69">
                  <c:v>6106.1946902654927</c:v>
                </c:pt>
                <c:pt idx="70">
                  <c:v>6194.6902654867317</c:v>
                </c:pt>
                <c:pt idx="71">
                  <c:v>6283.1858407079708</c:v>
                </c:pt>
                <c:pt idx="72">
                  <c:v>6371.6814159292098</c:v>
                </c:pt>
                <c:pt idx="73">
                  <c:v>6460.1769911504489</c:v>
                </c:pt>
                <c:pt idx="74">
                  <c:v>6548.6725663716879</c:v>
                </c:pt>
                <c:pt idx="75">
                  <c:v>6637.168141592927</c:v>
                </c:pt>
                <c:pt idx="76">
                  <c:v>6725.663716814166</c:v>
                </c:pt>
                <c:pt idx="77">
                  <c:v>6814.1592920354051</c:v>
                </c:pt>
                <c:pt idx="78">
                  <c:v>6902.6548672566441</c:v>
                </c:pt>
                <c:pt idx="79">
                  <c:v>6991.1504424778832</c:v>
                </c:pt>
                <c:pt idx="80">
                  <c:v>7079.6460176991222</c:v>
                </c:pt>
                <c:pt idx="81">
                  <c:v>7168.1415929203613</c:v>
                </c:pt>
                <c:pt idx="82">
                  <c:v>7256.6371681416003</c:v>
                </c:pt>
                <c:pt idx="83">
                  <c:v>7345.1327433628394</c:v>
                </c:pt>
                <c:pt idx="84">
                  <c:v>7433.6283185840784</c:v>
                </c:pt>
                <c:pt idx="85">
                  <c:v>7522.1238938053175</c:v>
                </c:pt>
                <c:pt idx="86">
                  <c:v>7610.6194690265565</c:v>
                </c:pt>
                <c:pt idx="87">
                  <c:v>7699.1150442477956</c:v>
                </c:pt>
                <c:pt idx="88">
                  <c:v>7787.6106194690346</c:v>
                </c:pt>
                <c:pt idx="89">
                  <c:v>7876.1061946902737</c:v>
                </c:pt>
                <c:pt idx="90">
                  <c:v>7964.6017699115127</c:v>
                </c:pt>
                <c:pt idx="91">
                  <c:v>8053.0973451327518</c:v>
                </c:pt>
                <c:pt idx="92">
                  <c:v>8141.5929203539908</c:v>
                </c:pt>
                <c:pt idx="93">
                  <c:v>8230.0884955752299</c:v>
                </c:pt>
                <c:pt idx="94">
                  <c:v>8318.5840707964689</c:v>
                </c:pt>
                <c:pt idx="95">
                  <c:v>8407.079646017708</c:v>
                </c:pt>
                <c:pt idx="96">
                  <c:v>8495.5752212389471</c:v>
                </c:pt>
                <c:pt idx="97">
                  <c:v>8584.0707964601861</c:v>
                </c:pt>
                <c:pt idx="98">
                  <c:v>8672.5663716814252</c:v>
                </c:pt>
                <c:pt idx="99">
                  <c:v>8761.0619469026642</c:v>
                </c:pt>
                <c:pt idx="100">
                  <c:v>8849.5575221239033</c:v>
                </c:pt>
                <c:pt idx="101">
                  <c:v>8938.0530973451423</c:v>
                </c:pt>
                <c:pt idx="102">
                  <c:v>9026.5486725663814</c:v>
                </c:pt>
                <c:pt idx="103">
                  <c:v>9115.0442477876204</c:v>
                </c:pt>
                <c:pt idx="104">
                  <c:v>9203.5398230088595</c:v>
                </c:pt>
                <c:pt idx="105">
                  <c:v>9292.0353982300985</c:v>
                </c:pt>
                <c:pt idx="106">
                  <c:v>9380.5309734513376</c:v>
                </c:pt>
                <c:pt idx="107">
                  <c:v>9469.0265486725766</c:v>
                </c:pt>
                <c:pt idx="108">
                  <c:v>9557.5221238938157</c:v>
                </c:pt>
                <c:pt idx="109">
                  <c:v>9646.0176991150547</c:v>
                </c:pt>
                <c:pt idx="110">
                  <c:v>9734.5132743362938</c:v>
                </c:pt>
                <c:pt idx="111">
                  <c:v>9823.0088495575328</c:v>
                </c:pt>
                <c:pt idx="112">
                  <c:v>9911.5044247787719</c:v>
                </c:pt>
                <c:pt idx="113">
                  <c:v>10000.000000000011</c:v>
                </c:pt>
                <c:pt idx="114">
                  <c:v>10088.49557522125</c:v>
                </c:pt>
                <c:pt idx="115">
                  <c:v>10176.991150442489</c:v>
                </c:pt>
                <c:pt idx="116">
                  <c:v>10265.486725663728</c:v>
                </c:pt>
                <c:pt idx="117">
                  <c:v>10353.982300884967</c:v>
                </c:pt>
                <c:pt idx="118">
                  <c:v>10442.477876106206</c:v>
                </c:pt>
                <c:pt idx="119">
                  <c:v>10530.973451327445</c:v>
                </c:pt>
                <c:pt idx="120">
                  <c:v>10619.469026548684</c:v>
                </c:pt>
                <c:pt idx="121">
                  <c:v>10707.964601769923</c:v>
                </c:pt>
                <c:pt idx="122">
                  <c:v>10796.460176991162</c:v>
                </c:pt>
                <c:pt idx="123">
                  <c:v>10884.955752212401</c:v>
                </c:pt>
                <c:pt idx="124">
                  <c:v>10973.45132743364</c:v>
                </c:pt>
                <c:pt idx="125">
                  <c:v>11061.94690265488</c:v>
                </c:pt>
                <c:pt idx="126">
                  <c:v>11150.442477876119</c:v>
                </c:pt>
                <c:pt idx="127">
                  <c:v>11238.938053097358</c:v>
                </c:pt>
                <c:pt idx="128">
                  <c:v>11327.433628318597</c:v>
                </c:pt>
                <c:pt idx="129">
                  <c:v>11415.929203539836</c:v>
                </c:pt>
                <c:pt idx="130">
                  <c:v>11504.424778761075</c:v>
                </c:pt>
                <c:pt idx="131">
                  <c:v>11592.920353982314</c:v>
                </c:pt>
                <c:pt idx="132">
                  <c:v>11681.415929203553</c:v>
                </c:pt>
                <c:pt idx="133">
                  <c:v>11769.911504424792</c:v>
                </c:pt>
                <c:pt idx="134">
                  <c:v>11858.407079646031</c:v>
                </c:pt>
                <c:pt idx="135">
                  <c:v>11946.90265486727</c:v>
                </c:pt>
                <c:pt idx="136">
                  <c:v>12035.398230088509</c:v>
                </c:pt>
                <c:pt idx="137">
                  <c:v>12123.893805309748</c:v>
                </c:pt>
                <c:pt idx="138">
                  <c:v>12212.389380530987</c:v>
                </c:pt>
                <c:pt idx="139">
                  <c:v>12300.884955752226</c:v>
                </c:pt>
                <c:pt idx="140">
                  <c:v>12389.380530973465</c:v>
                </c:pt>
                <c:pt idx="141">
                  <c:v>12477.876106194704</c:v>
                </c:pt>
                <c:pt idx="142">
                  <c:v>12566.371681415943</c:v>
                </c:pt>
                <c:pt idx="143">
                  <c:v>12654.867256637182</c:v>
                </c:pt>
                <c:pt idx="144">
                  <c:v>12743.362831858421</c:v>
                </c:pt>
                <c:pt idx="145">
                  <c:v>12831.858407079661</c:v>
                </c:pt>
                <c:pt idx="146">
                  <c:v>12920.3539823009</c:v>
                </c:pt>
                <c:pt idx="147">
                  <c:v>13008.849557522139</c:v>
                </c:pt>
                <c:pt idx="148">
                  <c:v>13097.345132743378</c:v>
                </c:pt>
                <c:pt idx="149">
                  <c:v>13185.840707964617</c:v>
                </c:pt>
                <c:pt idx="150">
                  <c:v>13274.336283185856</c:v>
                </c:pt>
                <c:pt idx="151">
                  <c:v>13362.831858407095</c:v>
                </c:pt>
                <c:pt idx="152">
                  <c:v>13451.327433628334</c:v>
                </c:pt>
                <c:pt idx="153">
                  <c:v>13539.823008849573</c:v>
                </c:pt>
                <c:pt idx="154">
                  <c:v>13628.318584070812</c:v>
                </c:pt>
                <c:pt idx="155">
                  <c:v>13716.814159292051</c:v>
                </c:pt>
                <c:pt idx="156">
                  <c:v>13805.30973451329</c:v>
                </c:pt>
                <c:pt idx="157">
                  <c:v>13893.805309734529</c:v>
                </c:pt>
                <c:pt idx="158">
                  <c:v>13982.300884955768</c:v>
                </c:pt>
                <c:pt idx="159">
                  <c:v>14070.796460177007</c:v>
                </c:pt>
                <c:pt idx="160">
                  <c:v>14159.292035398246</c:v>
                </c:pt>
                <c:pt idx="161">
                  <c:v>14247.787610619485</c:v>
                </c:pt>
                <c:pt idx="162">
                  <c:v>14336.283185840724</c:v>
                </c:pt>
                <c:pt idx="163">
                  <c:v>14424.778761061963</c:v>
                </c:pt>
                <c:pt idx="164">
                  <c:v>14513.274336283203</c:v>
                </c:pt>
                <c:pt idx="165">
                  <c:v>14601.769911504442</c:v>
                </c:pt>
                <c:pt idx="166">
                  <c:v>14690.265486725681</c:v>
                </c:pt>
                <c:pt idx="167">
                  <c:v>14778.76106194692</c:v>
                </c:pt>
                <c:pt idx="168">
                  <c:v>14867.256637168159</c:v>
                </c:pt>
                <c:pt idx="169">
                  <c:v>14955.752212389398</c:v>
                </c:pt>
                <c:pt idx="170">
                  <c:v>15044.247787610637</c:v>
                </c:pt>
                <c:pt idx="171">
                  <c:v>15132.743362831876</c:v>
                </c:pt>
                <c:pt idx="172">
                  <c:v>15221.238938053115</c:v>
                </c:pt>
                <c:pt idx="173">
                  <c:v>15309.734513274354</c:v>
                </c:pt>
                <c:pt idx="174">
                  <c:v>15398.230088495593</c:v>
                </c:pt>
                <c:pt idx="175">
                  <c:v>15486.725663716832</c:v>
                </c:pt>
                <c:pt idx="176">
                  <c:v>15575.221238938071</c:v>
                </c:pt>
                <c:pt idx="177">
                  <c:v>15663.71681415931</c:v>
                </c:pt>
                <c:pt idx="178">
                  <c:v>15752.212389380549</c:v>
                </c:pt>
                <c:pt idx="179">
                  <c:v>15840.707964601788</c:v>
                </c:pt>
                <c:pt idx="180">
                  <c:v>15929.203539823027</c:v>
                </c:pt>
                <c:pt idx="181">
                  <c:v>16017.699115044266</c:v>
                </c:pt>
                <c:pt idx="182">
                  <c:v>16106.194690265505</c:v>
                </c:pt>
                <c:pt idx="183">
                  <c:v>16194.690265486744</c:v>
                </c:pt>
                <c:pt idx="184">
                  <c:v>16283.185840707984</c:v>
                </c:pt>
                <c:pt idx="185">
                  <c:v>16371.681415929223</c:v>
                </c:pt>
                <c:pt idx="186">
                  <c:v>16460.17699115046</c:v>
                </c:pt>
                <c:pt idx="187">
                  <c:v>16548.672566371697</c:v>
                </c:pt>
                <c:pt idx="188">
                  <c:v>16637.168141592934</c:v>
                </c:pt>
                <c:pt idx="189">
                  <c:v>16725.663716814171</c:v>
                </c:pt>
                <c:pt idx="190">
                  <c:v>16814.159292035409</c:v>
                </c:pt>
                <c:pt idx="191">
                  <c:v>16902.654867256646</c:v>
                </c:pt>
                <c:pt idx="192">
                  <c:v>16991.150442477883</c:v>
                </c:pt>
                <c:pt idx="193">
                  <c:v>17079.64601769912</c:v>
                </c:pt>
                <c:pt idx="194">
                  <c:v>17168.141592920358</c:v>
                </c:pt>
                <c:pt idx="195">
                  <c:v>17256.637168141595</c:v>
                </c:pt>
                <c:pt idx="196">
                  <c:v>17345.132743362832</c:v>
                </c:pt>
                <c:pt idx="197">
                  <c:v>17433.628318584069</c:v>
                </c:pt>
                <c:pt idx="198">
                  <c:v>17522.123893805307</c:v>
                </c:pt>
                <c:pt idx="199">
                  <c:v>17610.619469026544</c:v>
                </c:pt>
                <c:pt idx="200">
                  <c:v>17699.115044247781</c:v>
                </c:pt>
                <c:pt idx="201">
                  <c:v>17787.610619469018</c:v>
                </c:pt>
                <c:pt idx="202">
                  <c:v>17876.106194690256</c:v>
                </c:pt>
                <c:pt idx="203">
                  <c:v>17964.601769911493</c:v>
                </c:pt>
                <c:pt idx="204">
                  <c:v>18053.09734513273</c:v>
                </c:pt>
                <c:pt idx="205">
                  <c:v>18141.592920353967</c:v>
                </c:pt>
                <c:pt idx="206">
                  <c:v>18230.088495575204</c:v>
                </c:pt>
                <c:pt idx="207">
                  <c:v>18318.584070796442</c:v>
                </c:pt>
                <c:pt idx="208">
                  <c:v>18407.079646017679</c:v>
                </c:pt>
                <c:pt idx="209">
                  <c:v>18495.575221238916</c:v>
                </c:pt>
                <c:pt idx="210">
                  <c:v>18584.070796460153</c:v>
                </c:pt>
                <c:pt idx="211">
                  <c:v>18672.566371681391</c:v>
                </c:pt>
                <c:pt idx="212">
                  <c:v>18761.061946902628</c:v>
                </c:pt>
                <c:pt idx="213">
                  <c:v>18849.557522123865</c:v>
                </c:pt>
                <c:pt idx="214">
                  <c:v>18938.053097345102</c:v>
                </c:pt>
                <c:pt idx="215">
                  <c:v>19026.54867256634</c:v>
                </c:pt>
                <c:pt idx="216">
                  <c:v>19115.044247787577</c:v>
                </c:pt>
                <c:pt idx="217">
                  <c:v>19203.539823008814</c:v>
                </c:pt>
                <c:pt idx="218">
                  <c:v>19292.035398230051</c:v>
                </c:pt>
                <c:pt idx="219">
                  <c:v>19380.530973451288</c:v>
                </c:pt>
                <c:pt idx="220">
                  <c:v>19469.026548672526</c:v>
                </c:pt>
                <c:pt idx="221">
                  <c:v>19557.522123893763</c:v>
                </c:pt>
                <c:pt idx="222">
                  <c:v>19646.017699115</c:v>
                </c:pt>
                <c:pt idx="223">
                  <c:v>19734.513274336237</c:v>
                </c:pt>
                <c:pt idx="224">
                  <c:v>19823.008849557475</c:v>
                </c:pt>
                <c:pt idx="225">
                  <c:v>19911.504424778712</c:v>
                </c:pt>
                <c:pt idx="226">
                  <c:v>20000</c:v>
                </c:pt>
              </c:numCache>
            </c:numRef>
          </c:xVal>
          <c:yVal>
            <c:numRef>
              <c:f>keep_H!$R$2:$R$228</c:f>
              <c:numCache>
                <c:formatCode>General</c:formatCode>
                <c:ptCount val="227"/>
                <c:pt idx="0">
                  <c:v>1398.7</c:v>
                </c:pt>
                <c:pt idx="1">
                  <c:v>1398.6145899851228</c:v>
                </c:pt>
                <c:pt idx="2">
                  <c:v>1398.529175142748</c:v>
                </c:pt>
                <c:pt idx="3">
                  <c:v>1398.4437554720532</c:v>
                </c:pt>
                <c:pt idx="4">
                  <c:v>1398.3583309722151</c:v>
                </c:pt>
                <c:pt idx="5">
                  <c:v>1398.2729016424103</c:v>
                </c:pt>
                <c:pt idx="6">
                  <c:v>1398.1874674818157</c:v>
                </c:pt>
                <c:pt idx="7">
                  <c:v>1398.1020284896076</c:v>
                </c:pt>
                <c:pt idx="8">
                  <c:v>1398.0165846649622</c:v>
                </c:pt>
                <c:pt idx="9">
                  <c:v>1397.9311360070553</c:v>
                </c:pt>
                <c:pt idx="10">
                  <c:v>1397.8456825150624</c:v>
                </c:pt>
                <c:pt idx="11">
                  <c:v>1397.7602241881591</c:v>
                </c:pt>
                <c:pt idx="12">
                  <c:v>1397.6747610255204</c:v>
                </c:pt>
                <c:pt idx="13">
                  <c:v>1397.5892930263212</c:v>
                </c:pt>
                <c:pt idx="14">
                  <c:v>1397.5038201897364</c:v>
                </c:pt>
                <c:pt idx="15">
                  <c:v>1397.4183425149404</c:v>
                </c:pt>
                <c:pt idx="16">
                  <c:v>1397.3328600011073</c:v>
                </c:pt>
                <c:pt idx="17">
                  <c:v>1397.2473726474113</c:v>
                </c:pt>
                <c:pt idx="18">
                  <c:v>1397.161880453026</c:v>
                </c:pt>
                <c:pt idx="19">
                  <c:v>1397.0763834171248</c:v>
                </c:pt>
                <c:pt idx="20">
                  <c:v>1396.9908815388815</c:v>
                </c:pt>
                <c:pt idx="21">
                  <c:v>1396.9053748174686</c:v>
                </c:pt>
                <c:pt idx="22">
                  <c:v>1396.8198632520591</c:v>
                </c:pt>
                <c:pt idx="23">
                  <c:v>1396.7343468418258</c:v>
                </c:pt>
                <c:pt idx="24">
                  <c:v>1396.6488255859406</c:v>
                </c:pt>
                <c:pt idx="25">
                  <c:v>1396.5632994835762</c:v>
                </c:pt>
                <c:pt idx="26">
                  <c:v>1396.4777685339038</c:v>
                </c:pt>
                <c:pt idx="27">
                  <c:v>1396.3922327360956</c:v>
                </c:pt>
                <c:pt idx="28">
                  <c:v>1396.3066920893227</c:v>
                </c:pt>
                <c:pt idx="29">
                  <c:v>1396.2211465927562</c:v>
                </c:pt>
                <c:pt idx="30">
                  <c:v>1396.1355962455673</c:v>
                </c:pt>
                <c:pt idx="31">
                  <c:v>1396.0500410469267</c:v>
                </c:pt>
                <c:pt idx="32">
                  <c:v>1395.9644809960048</c:v>
                </c:pt>
                <c:pt idx="33">
                  <c:v>1395.8789160919716</c:v>
                </c:pt>
                <c:pt idx="34">
                  <c:v>1395.7933463339973</c:v>
                </c:pt>
                <c:pt idx="35">
                  <c:v>1395.7077717212517</c:v>
                </c:pt>
                <c:pt idx="36">
                  <c:v>1395.6221922529039</c:v>
                </c:pt>
                <c:pt idx="37">
                  <c:v>1395.5366079281239</c:v>
                </c:pt>
                <c:pt idx="38">
                  <c:v>1395.4510187460799</c:v>
                </c:pt>
                <c:pt idx="39">
                  <c:v>1395.3654247059412</c:v>
                </c:pt>
                <c:pt idx="40">
                  <c:v>1395.2798258068765</c:v>
                </c:pt>
                <c:pt idx="41">
                  <c:v>1395.1942220480537</c:v>
                </c:pt>
                <c:pt idx="42">
                  <c:v>1395.1086134286413</c:v>
                </c:pt>
                <c:pt idx="43">
                  <c:v>1395.0229999478072</c:v>
                </c:pt>
                <c:pt idx="44">
                  <c:v>1394.9373816047182</c:v>
                </c:pt>
                <c:pt idx="45">
                  <c:v>1394.8517583985426</c:v>
                </c:pt>
                <c:pt idx="46">
                  <c:v>1394.7661303284472</c:v>
                </c:pt>
                <c:pt idx="47">
                  <c:v>1394.6804973935989</c:v>
                </c:pt>
                <c:pt idx="48">
                  <c:v>1394.5948595931643</c:v>
                </c:pt>
                <c:pt idx="49">
                  <c:v>1394.5092169263098</c:v>
                </c:pt>
                <c:pt idx="50">
                  <c:v>1394.4235693922017</c:v>
                </c:pt>
                <c:pt idx="51">
                  <c:v>1394.3379169900061</c:v>
                </c:pt>
                <c:pt idx="52">
                  <c:v>1394.2522597188886</c:v>
                </c:pt>
                <c:pt idx="53">
                  <c:v>1394.1665975780143</c:v>
                </c:pt>
                <c:pt idx="54">
                  <c:v>1394.0809305665489</c:v>
                </c:pt>
                <c:pt idx="55">
                  <c:v>1393.9952586836573</c:v>
                </c:pt>
                <c:pt idx="56">
                  <c:v>1393.9095819285042</c:v>
                </c:pt>
                <c:pt idx="57">
                  <c:v>1393.8239003002541</c:v>
                </c:pt>
                <c:pt idx="58">
                  <c:v>1393.7382137980712</c:v>
                </c:pt>
                <c:pt idx="59">
                  <c:v>1393.6525224211198</c:v>
                </c:pt>
                <c:pt idx="60">
                  <c:v>1393.5668261685635</c:v>
                </c:pt>
                <c:pt idx="61">
                  <c:v>1393.481125039566</c:v>
                </c:pt>
                <c:pt idx="62">
                  <c:v>1393.3954190332904</c:v>
                </c:pt>
                <c:pt idx="63">
                  <c:v>1393.3097081489</c:v>
                </c:pt>
                <c:pt idx="64">
                  <c:v>1393.2239923855575</c:v>
                </c:pt>
                <c:pt idx="65">
                  <c:v>1393.1382717424253</c:v>
                </c:pt>
                <c:pt idx="66">
                  <c:v>1393.0525462186665</c:v>
                </c:pt>
                <c:pt idx="67">
                  <c:v>1392.9668158134427</c:v>
                </c:pt>
                <c:pt idx="68">
                  <c:v>1392.8810805259159</c:v>
                </c:pt>
                <c:pt idx="69">
                  <c:v>1392.7953403552476</c:v>
                </c:pt>
                <c:pt idx="70">
                  <c:v>1392.7095953005992</c:v>
                </c:pt>
                <c:pt idx="71">
                  <c:v>1392.6238453611322</c:v>
                </c:pt>
                <c:pt idx="72">
                  <c:v>1392.5380905360073</c:v>
                </c:pt>
                <c:pt idx="73">
                  <c:v>1392.4523308243849</c:v>
                </c:pt>
                <c:pt idx="74">
                  <c:v>1392.3665662254261</c:v>
                </c:pt>
                <c:pt idx="75">
                  <c:v>1392.2807967382905</c:v>
                </c:pt>
                <c:pt idx="76">
                  <c:v>1392.1950223621384</c:v>
                </c:pt>
                <c:pt idx="77">
                  <c:v>1392.1092430961296</c:v>
                </c:pt>
                <c:pt idx="78">
                  <c:v>1392.0234589394233</c:v>
                </c:pt>
                <c:pt idx="79">
                  <c:v>1391.937669891179</c:v>
                </c:pt>
                <c:pt idx="80">
                  <c:v>1391.8518759505553</c:v>
                </c:pt>
                <c:pt idx="81">
                  <c:v>1391.7660771167116</c:v>
                </c:pt>
                <c:pt idx="82">
                  <c:v>1391.6802733888057</c:v>
                </c:pt>
                <c:pt idx="83">
                  <c:v>1391.5944647659965</c:v>
                </c:pt>
                <c:pt idx="84">
                  <c:v>1391.5086512474415</c:v>
                </c:pt>
                <c:pt idx="85">
                  <c:v>1391.422832832299</c:v>
                </c:pt>
                <c:pt idx="86">
                  <c:v>1391.3370095197263</c:v>
                </c:pt>
                <c:pt idx="87">
                  <c:v>1391.2511813088806</c:v>
                </c:pt>
                <c:pt idx="88">
                  <c:v>1391.1653481989194</c:v>
                </c:pt>
                <c:pt idx="89">
                  <c:v>1391.0795101889992</c:v>
                </c:pt>
                <c:pt idx="90">
                  <c:v>1390.9936672782765</c:v>
                </c:pt>
                <c:pt idx="91">
                  <c:v>1390.9078194659078</c:v>
                </c:pt>
                <c:pt idx="92">
                  <c:v>1390.8219667510491</c:v>
                </c:pt>
                <c:pt idx="93">
                  <c:v>1390.7361091328564</c:v>
                </c:pt>
                <c:pt idx="94">
                  <c:v>1390.6502466104853</c:v>
                </c:pt>
                <c:pt idx="95">
                  <c:v>1390.5643791830912</c:v>
                </c:pt>
                <c:pt idx="96">
                  <c:v>1390.478506849829</c:v>
                </c:pt>
                <c:pt idx="97">
                  <c:v>1390.3926296098541</c:v>
                </c:pt>
                <c:pt idx="98">
                  <c:v>1390.3067474623206</c:v>
                </c:pt>
                <c:pt idx="99">
                  <c:v>1390.2208604063833</c:v>
                </c:pt>
                <c:pt idx="100">
                  <c:v>1390.134968441196</c:v>
                </c:pt>
                <c:pt idx="101">
                  <c:v>1390.0490715659128</c:v>
                </c:pt>
                <c:pt idx="102">
                  <c:v>1389.9631697796874</c:v>
                </c:pt>
                <c:pt idx="103">
                  <c:v>1389.8772630816734</c:v>
                </c:pt>
                <c:pt idx="104">
                  <c:v>1389.7913514710237</c:v>
                </c:pt>
                <c:pt idx="105">
                  <c:v>1389.7054349468915</c:v>
                </c:pt>
                <c:pt idx="106">
                  <c:v>1389.6195135084292</c:v>
                </c:pt>
                <c:pt idx="107">
                  <c:v>1389.5335871547895</c:v>
                </c:pt>
                <c:pt idx="108">
                  <c:v>1389.4476558851247</c:v>
                </c:pt>
                <c:pt idx="109">
                  <c:v>1389.3617196985865</c:v>
                </c:pt>
                <c:pt idx="110">
                  <c:v>1389.2757785943268</c:v>
                </c:pt>
                <c:pt idx="111">
                  <c:v>1389.1898325714969</c:v>
                </c:pt>
                <c:pt idx="112">
                  <c:v>1389.1038816292485</c:v>
                </c:pt>
                <c:pt idx="113">
                  <c:v>1389.0179257667321</c:v>
                </c:pt>
                <c:pt idx="114">
                  <c:v>1388.9319649830986</c:v>
                </c:pt>
                <c:pt idx="115">
                  <c:v>1388.8459992774985</c:v>
                </c:pt>
                <c:pt idx="116">
                  <c:v>1388.7600286490824</c:v>
                </c:pt>
                <c:pt idx="117">
                  <c:v>1388.6740530969998</c:v>
                </c:pt>
                <c:pt idx="118">
                  <c:v>1388.5880726204009</c:v>
                </c:pt>
                <c:pt idx="119">
                  <c:v>1388.502087218435</c:v>
                </c:pt>
                <c:pt idx="120">
                  <c:v>1388.4160968902515</c:v>
                </c:pt>
                <c:pt idx="121">
                  <c:v>1388.330101634999</c:v>
                </c:pt>
                <c:pt idx="122">
                  <c:v>1388.244101451827</c:v>
                </c:pt>
                <c:pt idx="123">
                  <c:v>1388.1580963398835</c:v>
                </c:pt>
                <c:pt idx="124">
                  <c:v>1388.0720862983171</c:v>
                </c:pt>
                <c:pt idx="125">
                  <c:v>1387.986071326276</c:v>
                </c:pt>
                <c:pt idx="126">
                  <c:v>1387.9000514229078</c:v>
                </c:pt>
                <c:pt idx="127">
                  <c:v>1387.8140265873599</c:v>
                </c:pt>
                <c:pt idx="128">
                  <c:v>1387.7279968187797</c:v>
                </c:pt>
                <c:pt idx="129">
                  <c:v>1387.6419621163145</c:v>
                </c:pt>
                <c:pt idx="130">
                  <c:v>1387.5559224791114</c:v>
                </c:pt>
                <c:pt idx="131">
                  <c:v>1387.4698779063162</c:v>
                </c:pt>
                <c:pt idx="132">
                  <c:v>1387.3838283970756</c:v>
                </c:pt>
                <c:pt idx="133">
                  <c:v>1387.2977739505359</c:v>
                </c:pt>
                <c:pt idx="134">
                  <c:v>1387.2117145658426</c:v>
                </c:pt>
                <c:pt idx="135">
                  <c:v>1387.1256502421418</c:v>
                </c:pt>
                <c:pt idx="136">
                  <c:v>1387.0395809785782</c:v>
                </c:pt>
                <c:pt idx="137">
                  <c:v>1386.9535067742975</c:v>
                </c:pt>
                <c:pt idx="138">
                  <c:v>1386.8674276284444</c:v>
                </c:pt>
                <c:pt idx="139">
                  <c:v>1386.7813435401633</c:v>
                </c:pt>
                <c:pt idx="140">
                  <c:v>1386.6952545085987</c:v>
                </c:pt>
                <c:pt idx="141">
                  <c:v>1386.6091605328947</c:v>
                </c:pt>
                <c:pt idx="142">
                  <c:v>1386.5230616121953</c:v>
                </c:pt>
                <c:pt idx="143">
                  <c:v>1386.4369577456441</c:v>
                </c:pt>
                <c:pt idx="144">
                  <c:v>1386.3508489323842</c:v>
                </c:pt>
                <c:pt idx="145">
                  <c:v>1386.2647351715591</c:v>
                </c:pt>
                <c:pt idx="146">
                  <c:v>1386.1786164623115</c:v>
                </c:pt>
                <c:pt idx="147">
                  <c:v>1386.0924928037841</c:v>
                </c:pt>
                <c:pt idx="148">
                  <c:v>1386.0063641951192</c:v>
                </c:pt>
                <c:pt idx="149">
                  <c:v>1385.9202306354589</c:v>
                </c:pt>
                <c:pt idx="150">
                  <c:v>1385.8340921239453</c:v>
                </c:pt>
                <c:pt idx="151">
                  <c:v>1385.7479486597199</c:v>
                </c:pt>
                <c:pt idx="152">
                  <c:v>1385.6618002419241</c:v>
                </c:pt>
                <c:pt idx="153">
                  <c:v>1385.5756468696993</c:v>
                </c:pt>
                <c:pt idx="154">
                  <c:v>1385.4894885421861</c:v>
                </c:pt>
                <c:pt idx="155">
                  <c:v>1385.4033252585255</c:v>
                </c:pt>
                <c:pt idx="156">
                  <c:v>1385.3171570178574</c:v>
                </c:pt>
                <c:pt idx="157">
                  <c:v>1385.2309838193223</c:v>
                </c:pt>
                <c:pt idx="158">
                  <c:v>1385.14480566206</c:v>
                </c:pt>
                <c:pt idx="159">
                  <c:v>1385.0586225452103</c:v>
                </c:pt>
                <c:pt idx="160">
                  <c:v>1384.9724344679125</c:v>
                </c:pt>
                <c:pt idx="161">
                  <c:v>1384.8862414293058</c:v>
                </c:pt>
                <c:pt idx="162">
                  <c:v>1384.8000434285289</c:v>
                </c:pt>
                <c:pt idx="163">
                  <c:v>1384.7138404647208</c:v>
                </c:pt>
                <c:pt idx="164">
                  <c:v>1384.6276325370197</c:v>
                </c:pt>
                <c:pt idx="165">
                  <c:v>1384.541419644564</c:v>
                </c:pt>
                <c:pt idx="166">
                  <c:v>1384.4552017864914</c:v>
                </c:pt>
                <c:pt idx="167">
                  <c:v>1384.3689789619395</c:v>
                </c:pt>
                <c:pt idx="168">
                  <c:v>1384.2827511700459</c:v>
                </c:pt>
                <c:pt idx="169">
                  <c:v>1384.1965184099479</c:v>
                </c:pt>
                <c:pt idx="170">
                  <c:v>1384.1102806807819</c:v>
                </c:pt>
                <c:pt idx="171">
                  <c:v>1384.0240379816851</c:v>
                </c:pt>
                <c:pt idx="172">
                  <c:v>1383.9377903117936</c:v>
                </c:pt>
                <c:pt idx="173">
                  <c:v>1383.8515376702437</c:v>
                </c:pt>
                <c:pt idx="174">
                  <c:v>1383.7652800561714</c:v>
                </c:pt>
                <c:pt idx="175">
                  <c:v>1383.6790174687123</c:v>
                </c:pt>
                <c:pt idx="176">
                  <c:v>1383.5927499070019</c:v>
                </c:pt>
                <c:pt idx="177">
                  <c:v>1383.5064773701752</c:v>
                </c:pt>
                <c:pt idx="178">
                  <c:v>1383.4201998573669</c:v>
                </c:pt>
                <c:pt idx="179">
                  <c:v>1383.3339173677123</c:v>
                </c:pt>
                <c:pt idx="180">
                  <c:v>1383.2476299003451</c:v>
                </c:pt>
                <c:pt idx="181">
                  <c:v>1383.1613374544002</c:v>
                </c:pt>
                <c:pt idx="182">
                  <c:v>1383.0750400290108</c:v>
                </c:pt>
                <c:pt idx="183">
                  <c:v>1382.9887376233112</c:v>
                </c:pt>
                <c:pt idx="184">
                  <c:v>1382.9024302364344</c:v>
                </c:pt>
                <c:pt idx="185">
                  <c:v>1382.8161178675136</c:v>
                </c:pt>
                <c:pt idx="186">
                  <c:v>1382.7298005156817</c:v>
                </c:pt>
                <c:pt idx="187">
                  <c:v>1382.6434781800717</c:v>
                </c:pt>
                <c:pt idx="188">
                  <c:v>1382.5571508598157</c:v>
                </c:pt>
                <c:pt idx="189">
                  <c:v>1382.4708185540458</c:v>
                </c:pt>
                <c:pt idx="190">
                  <c:v>1382.3844812618938</c:v>
                </c:pt>
                <c:pt idx="191">
                  <c:v>1382.2981389824918</c:v>
                </c:pt>
                <c:pt idx="192">
                  <c:v>1382.211791714971</c:v>
                </c:pt>
                <c:pt idx="193">
                  <c:v>1382.1254394584626</c:v>
                </c:pt>
                <c:pt idx="194">
                  <c:v>1382.0390822120971</c:v>
                </c:pt>
                <c:pt idx="195">
                  <c:v>1381.9527199750055</c:v>
                </c:pt>
                <c:pt idx="196">
                  <c:v>1381.8663527463179</c:v>
                </c:pt>
                <c:pt idx="197">
                  <c:v>1381.779980525165</c:v>
                </c:pt>
                <c:pt idx="198">
                  <c:v>1381.6936033106761</c:v>
                </c:pt>
                <c:pt idx="199">
                  <c:v>1381.6072211019812</c:v>
                </c:pt>
                <c:pt idx="200">
                  <c:v>1381.5208338982093</c:v>
                </c:pt>
                <c:pt idx="201">
                  <c:v>1381.43444169849</c:v>
                </c:pt>
                <c:pt idx="202">
                  <c:v>1381.3480445019518</c:v>
                </c:pt>
                <c:pt idx="203">
                  <c:v>1381.2616423077234</c:v>
                </c:pt>
                <c:pt idx="204">
                  <c:v>1381.1752351149332</c:v>
                </c:pt>
                <c:pt idx="205">
                  <c:v>1381.0888229227094</c:v>
                </c:pt>
                <c:pt idx="206">
                  <c:v>1381.0024057301798</c:v>
                </c:pt>
                <c:pt idx="207">
                  <c:v>1380.9159835364719</c:v>
                </c:pt>
                <c:pt idx="208">
                  <c:v>1380.829556340713</c:v>
                </c:pt>
                <c:pt idx="209">
                  <c:v>1380.7431241420306</c:v>
                </c:pt>
                <c:pt idx="210">
                  <c:v>1380.656686939551</c:v>
                </c:pt>
                <c:pt idx="211">
                  <c:v>1380.5702447324013</c:v>
                </c:pt>
                <c:pt idx="212">
                  <c:v>1380.4837975197077</c:v>
                </c:pt>
                <c:pt idx="213">
                  <c:v>1380.397345300596</c:v>
                </c:pt>
                <c:pt idx="214">
                  <c:v>1380.3108880741922</c:v>
                </c:pt>
                <c:pt idx="215">
                  <c:v>1380.224425839622</c:v>
                </c:pt>
                <c:pt idx="216">
                  <c:v>1380.1379585960105</c:v>
                </c:pt>
                <c:pt idx="217">
                  <c:v>1380.0514863424828</c:v>
                </c:pt>
                <c:pt idx="218">
                  <c:v>1379.9650090781638</c:v>
                </c:pt>
                <c:pt idx="219">
                  <c:v>1379.8785268021782</c:v>
                </c:pt>
                <c:pt idx="220">
                  <c:v>1379.7920395136498</c:v>
                </c:pt>
                <c:pt idx="221">
                  <c:v>1379.7055472117029</c:v>
                </c:pt>
                <c:pt idx="222">
                  <c:v>1379.6190498954618</c:v>
                </c:pt>
                <c:pt idx="223">
                  <c:v>1379.5325475640493</c:v>
                </c:pt>
                <c:pt idx="224">
                  <c:v>1379.4460402165889</c:v>
                </c:pt>
                <c:pt idx="225">
                  <c:v>1379.3595278522037</c:v>
                </c:pt>
                <c:pt idx="226">
                  <c:v>1379.2730104700165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380-45F7-B153-9843964947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9344448"/>
        <c:axId val="179647296"/>
      </c:scatterChart>
      <c:valAx>
        <c:axId val="2293444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Position[m]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 alt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9647296"/>
        <c:crosses val="autoZero"/>
        <c:crossBetween val="midCat"/>
      </c:valAx>
      <c:valAx>
        <c:axId val="179647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Pressure[kPaG]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 alt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293444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F74081-BCCA-2708-BB93-DE726C6D73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5F67759-BE39-F09D-5108-C8BA48123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496EF9-19A5-690D-2999-0BA23F440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ECE1DF-4443-2E5E-BB8A-9A1666A16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CF27EA-60E4-BFA4-DEB4-B0932FADE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72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EC12BC-1D18-2F13-59EE-F1713719D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B293DD9-2BB1-21E7-6142-2E0B427E0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6ED642-447D-9439-C79E-77BF70C32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E11BFB-8598-D9CD-5AE9-254702790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890C20-E5BA-9747-BA54-5F78454E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358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4709DC6-4B38-F57A-B06D-91DBC90ABE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91CFEAC-A208-83F0-F929-35DBF9E73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1B0FFB-FB02-7BD9-C067-627EADBDD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8DB14B-D68A-737D-65C9-7E67F5E9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390762-5375-2235-A0F7-A123C10C7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566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7E911B-46A3-7739-CAE0-3B78DD94C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9DB096-BBA8-7893-F05F-61C8A4D35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A7504B-2A08-D0A7-89F9-29342D040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5305B7-B139-686E-9B28-3F693B56C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66A239-C169-6DAB-FCBF-682E59527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24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BC8558-EA04-3624-8449-37D5457B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0F52A96-DA56-D548-F6A0-7C50396462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90377B-CD56-7C2A-7774-C92BC2905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3FB1F3-009E-BF80-0087-830976F9A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80653D-1966-3CF3-C72B-6083B3E0E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94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5C5084-07A1-07FE-1DC4-BC9CD579D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B45785-F142-2C35-6F97-7BEE25A8C9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5723D6-BCCE-C706-E4E6-2F1C849AF8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2498B3-B860-5EC9-9C6A-2E8B4BBB5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B168973-865E-52DE-736C-1D473DAF6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29F24C9-E52B-D53C-7BF3-0F241229C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748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2F0E98-CCB7-13AB-A7F3-65645D326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9FDF2D-0DD2-9E2A-E105-27ABEABED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5D81E32-E69F-BF47-6DF9-22CE177A84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FCAEB21-D06F-2D8B-820B-0D7D890D4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A928738-A6D2-3C2F-9077-DC3218D4AB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741D5C4-483F-BE56-E3FF-9ACA6AB5A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350C4AD-C7DF-FDE3-DF0D-8DE72E13C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FDCD4D2-4737-93F5-0030-63BD59D9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49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76ECFB-48FD-F4E9-0D00-0DCB73E7D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22C794D-31D7-3FBE-D649-EEBFCD2C0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E294010-A393-6A71-DEC1-A3EE238CA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B0FEE00-60FA-4929-7321-0CD47D376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257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E541EE8-6B95-B607-52F5-38C6638AB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B290CB3-B934-599C-45E7-CCA7CB2E3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7C751F6-BA95-C17A-6230-F8867546B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312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1EAAE7-0760-08F3-5AFC-53632D363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B3B7C5-C475-A499-C0CD-0221ED96E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59FD0BD-9AEF-45C8-796C-A0B53F9979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8BDB69-B2BE-0332-86DB-27276FED7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D6FC68B-A776-51F0-9D4E-09CF03853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82E367-2346-375B-8F18-726574D2E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145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D0BE64-53DF-B2F0-9CCD-F9B02765B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F056E8-4B58-E33C-75F7-A11BD8FD35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124A5F9-9D7E-56BE-3D5F-EFDE854D4C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1959918-A5E6-6387-D2C8-37AE6FF65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5EDF0D2-516B-486C-8CCF-8035E2B35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974719-928E-8859-5158-9DDD8B44F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40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C4A092E-912F-7250-CB20-8FD97640D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6BA0DFD-87F6-6711-ABDA-02B7CF4C5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CC10E8F-91B9-EB22-C56A-1510F3BB20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9C2C5A-E282-402F-A1CF-21897FF7C8BF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80ACD2-4AD7-FF1E-E14F-9D22D7E06A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45F620-201D-AD88-C409-0056719A4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CC9CC4-2DC5-46D1-98D0-ACB4340D2E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66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mailto:19kW@4.5K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126073-2E54-B51C-026D-8BD49DCC74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21224"/>
            <a:ext cx="9144000" cy="1096067"/>
          </a:xfrm>
        </p:spPr>
        <p:txBody>
          <a:bodyPr/>
          <a:lstStyle/>
          <a:p>
            <a:r>
              <a:rPr kumimoji="1" lang="en-US" altLang="ja-JP" dirty="0"/>
              <a:t>Cryogenics system for ILC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1912B6B-232B-4212-B626-8171CD48BD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3936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Kota Nakanishi, </a:t>
            </a:r>
            <a:r>
              <a:rPr lang="en-US" altLang="ja-JP" dirty="0" err="1"/>
              <a:t>Hirotaka</a:t>
            </a:r>
            <a:r>
              <a:rPr lang="en-US" altLang="ja-JP" dirty="0"/>
              <a:t> Nakai, Takahiro Okamura</a:t>
            </a:r>
          </a:p>
          <a:p>
            <a:endParaRPr kumimoji="1" lang="en-US" altLang="ja-JP" dirty="0"/>
          </a:p>
          <a:p>
            <a:pPr algn="r"/>
            <a:r>
              <a:rPr kumimoji="1" lang="en-US" altLang="ja-JP" dirty="0"/>
              <a:t>eeFACT2025 </a:t>
            </a:r>
          </a:p>
          <a:p>
            <a:pPr algn="r"/>
            <a:r>
              <a:rPr kumimoji="1" lang="en-US" altLang="ja-JP" dirty="0"/>
              <a:t>March 5, 2025</a:t>
            </a:r>
            <a:endParaRPr kumimoji="1" lang="ja-JP" altLang="en-US" dirty="0"/>
          </a:p>
        </p:txBody>
      </p:sp>
      <p:pic>
        <p:nvPicPr>
          <p:cNvPr id="5" name="図 4" descr="図形&#10;&#10;中程度の精度で自動的に生成された説明">
            <a:extLst>
              <a:ext uri="{FF2B5EF4-FFF2-40B4-BE49-F238E27FC236}">
                <a16:creationId xmlns:a16="http://schemas.microsoft.com/office/drawing/2014/main" id="{8FC7EC6E-B64E-8CC6-717B-8D91CA70E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235" y="19602"/>
            <a:ext cx="3861765" cy="239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69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765D09-F4C7-802D-D168-D67DED514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8058"/>
          </a:xfrm>
        </p:spPr>
        <p:txBody>
          <a:bodyPr/>
          <a:lstStyle/>
          <a:p>
            <a:r>
              <a:rPr lang="en-US" altLang="ja-JP" dirty="0"/>
              <a:t>Various refrigerator</a:t>
            </a:r>
            <a:endParaRPr kumimoji="1"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83F0433-DDE4-4872-3B9B-FADB654E1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7989" y="3929247"/>
            <a:ext cx="6712295" cy="252108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8783A948-F2D1-848E-F455-6843EE129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627" y="4001294"/>
            <a:ext cx="4725059" cy="2524477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5A4B8B6-DBC7-521C-C962-CD96F6F910F1}"/>
              </a:ext>
            </a:extLst>
          </p:cNvPr>
          <p:cNvSpPr txBox="1"/>
          <p:nvPr/>
        </p:nvSpPr>
        <p:spPr>
          <a:xfrm>
            <a:off x="196988" y="1113184"/>
            <a:ext cx="115061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All refrigerators have a similar configuration.</a:t>
            </a:r>
          </a:p>
          <a:p>
            <a:r>
              <a:rPr lang="en-US" altLang="ja-JP" dirty="0"/>
              <a:t>(The compressors will be installed on the ground. The cold boxes will be installed in the tunnel.)</a:t>
            </a:r>
          </a:p>
          <a:p>
            <a:endParaRPr lang="en-US" altLang="ja-JP" dirty="0"/>
          </a:p>
          <a:p>
            <a:r>
              <a:rPr lang="en-US" altLang="ja-JP" dirty="0"/>
              <a:t>The </a:t>
            </a:r>
            <a:r>
              <a:rPr kumimoji="1" lang="en-US" altLang="ja-JP" dirty="0"/>
              <a:t>detail of small refrigerators are not decided yet.</a:t>
            </a:r>
          </a:p>
          <a:p>
            <a:r>
              <a:rPr kumimoji="1" lang="en-US" altLang="ja-JP" dirty="0"/>
              <a:t>The required status for </a:t>
            </a:r>
            <a:r>
              <a:rPr lang="en-US" altLang="ja-JP" dirty="0"/>
              <a:t>cryogens are vary.</a:t>
            </a:r>
          </a:p>
          <a:p>
            <a:r>
              <a:rPr kumimoji="1" lang="en-US" altLang="ja-JP" dirty="0"/>
              <a:t>(The requirements are not so special. </a:t>
            </a:r>
            <a:r>
              <a:rPr lang="en-US" altLang="ja-JP" dirty="0"/>
              <a:t>B</a:t>
            </a:r>
            <a:r>
              <a:rPr kumimoji="1" lang="en-US" altLang="ja-JP" dirty="0"/>
              <a:t>ath cooling, pipe cooling, saturated, subcooled… </a:t>
            </a:r>
            <a:r>
              <a:rPr kumimoji="1" lang="en-US" altLang="ja-JP" dirty="0" err="1"/>
              <a:t>etc</a:t>
            </a:r>
            <a:r>
              <a:rPr kumimoji="1" lang="en-US" altLang="ja-JP" dirty="0"/>
              <a:t>)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Multiple refrigerators will be installed near the IP. A compressor array will be installed on the ground, and the helium pipes will be branched in the accelerator tunnel to connect those refrigerators.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CD14B96-485F-7639-65AC-59E3BAA78663}"/>
              </a:ext>
            </a:extLst>
          </p:cNvPr>
          <p:cNvSpPr/>
          <p:nvPr/>
        </p:nvSpPr>
        <p:spPr>
          <a:xfrm>
            <a:off x="2469428" y="5057697"/>
            <a:ext cx="1326717" cy="105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</a:rPr>
              <a:t>Damping ring (wiggler)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7B85E69-E32B-09A8-0D07-855D5A2964C3}"/>
              </a:ext>
            </a:extLst>
          </p:cNvPr>
          <p:cNvSpPr/>
          <p:nvPr/>
        </p:nvSpPr>
        <p:spPr>
          <a:xfrm>
            <a:off x="2474352" y="5394727"/>
            <a:ext cx="1326717" cy="105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800" dirty="0">
                <a:solidFill>
                  <a:schemeClr val="tx1"/>
                </a:solidFill>
              </a:rPr>
              <a:t>Solenoid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FDFCCFE8-2255-1ECA-5E15-2805E563C4F5}"/>
              </a:ext>
            </a:extLst>
          </p:cNvPr>
          <p:cNvSpPr/>
          <p:nvPr/>
        </p:nvSpPr>
        <p:spPr>
          <a:xfrm>
            <a:off x="2488212" y="5796504"/>
            <a:ext cx="1326717" cy="105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800" dirty="0">
                <a:solidFill>
                  <a:schemeClr val="tx1"/>
                </a:solidFill>
              </a:rPr>
              <a:t>Final focusing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78CF8D9-5988-9AC8-84D7-7C64FB0D8184}"/>
              </a:ext>
            </a:extLst>
          </p:cNvPr>
          <p:cNvSpPr/>
          <p:nvPr/>
        </p:nvSpPr>
        <p:spPr>
          <a:xfrm>
            <a:off x="2460193" y="6183271"/>
            <a:ext cx="2231880" cy="105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800" dirty="0">
                <a:solidFill>
                  <a:schemeClr val="tx1"/>
                </a:solidFill>
              </a:rPr>
              <a:t>Cavities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EF2F321-169F-2CDB-ECEB-5C1F54383EDE}"/>
              </a:ext>
            </a:extLst>
          </p:cNvPr>
          <p:cNvSpPr/>
          <p:nvPr/>
        </p:nvSpPr>
        <p:spPr>
          <a:xfrm>
            <a:off x="2795666" y="4625259"/>
            <a:ext cx="1185208" cy="1953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8EA63F2-F2A9-393D-E99B-1C99C75D47E1}"/>
              </a:ext>
            </a:extLst>
          </p:cNvPr>
          <p:cNvSpPr/>
          <p:nvPr/>
        </p:nvSpPr>
        <p:spPr>
          <a:xfrm>
            <a:off x="2460193" y="4328913"/>
            <a:ext cx="278392" cy="1176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796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83B9FC-8469-0922-3680-E7B00EA6E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Inventory control (delivery system)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50FC8C-F71C-73AF-6896-3CE4B479D7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1690688"/>
            <a:ext cx="5867400" cy="4486275"/>
          </a:xfrm>
        </p:spPr>
        <p:txBody>
          <a:bodyPr/>
          <a:lstStyle/>
          <a:p>
            <a:r>
              <a:rPr lang="en-US" altLang="ja-JP" dirty="0"/>
              <a:t>All of plants are connected via stainless pipe (150A=OD165.2)</a:t>
            </a:r>
          </a:p>
          <a:p>
            <a:r>
              <a:rPr kumimoji="1" lang="en-US" altLang="ja-JP" dirty="0"/>
              <a:t>Inventory control system </a:t>
            </a:r>
            <a:r>
              <a:rPr lang="en-US" altLang="ja-JP" dirty="0"/>
              <a:t>should be connected to the pipe to feed helium gas.</a:t>
            </a:r>
          </a:p>
          <a:p>
            <a:r>
              <a:rPr lang="en-US" altLang="ja-JP" dirty="0"/>
              <a:t>The pressure drop is very low. It is better to decide where to install it for ease of logistics.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B317D04-1E01-F4E5-A3AC-0C24906B9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47" y="2109725"/>
            <a:ext cx="5122970" cy="4202175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8244CD15-DCBA-839D-59E9-822AE8AC5F27}"/>
              </a:ext>
            </a:extLst>
          </p:cNvPr>
          <p:cNvCxnSpPr/>
          <p:nvPr/>
        </p:nvCxnSpPr>
        <p:spPr>
          <a:xfrm flipH="1">
            <a:off x="2965190" y="2109725"/>
            <a:ext cx="594911" cy="14542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A84B9F9-B4D0-149C-9A73-7836BCF40A1F}"/>
              </a:ext>
            </a:extLst>
          </p:cNvPr>
          <p:cNvSpPr txBox="1"/>
          <p:nvPr/>
        </p:nvSpPr>
        <p:spPr>
          <a:xfrm>
            <a:off x="2320290" y="1474470"/>
            <a:ext cx="2800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Pipe(OD165.2mm)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6366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7243C400-F480-8D40-138D-505233EC6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972" y="1913263"/>
            <a:ext cx="9134572" cy="3133888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B1CBC82D-68F7-D8A6-3F59-D6CB23EAB88A}"/>
              </a:ext>
            </a:extLst>
          </p:cNvPr>
          <p:cNvCxnSpPr>
            <a:cxnSpLocks/>
          </p:cNvCxnSpPr>
          <p:nvPr/>
        </p:nvCxnSpPr>
        <p:spPr>
          <a:xfrm>
            <a:off x="3421498" y="3533775"/>
            <a:ext cx="0" cy="121778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C103F6DF-97E5-BBCF-EFD0-B4FD8864C771}"/>
              </a:ext>
            </a:extLst>
          </p:cNvPr>
          <p:cNvCxnSpPr>
            <a:cxnSpLocks/>
          </p:cNvCxnSpPr>
          <p:nvPr/>
        </p:nvCxnSpPr>
        <p:spPr>
          <a:xfrm flipH="1">
            <a:off x="2735990" y="4410653"/>
            <a:ext cx="685508" cy="1962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6B294AB-72E0-52DD-B68C-2316C4D680F3}"/>
              </a:ext>
            </a:extLst>
          </p:cNvPr>
          <p:cNvCxnSpPr>
            <a:cxnSpLocks/>
          </p:cNvCxnSpPr>
          <p:nvPr/>
        </p:nvCxnSpPr>
        <p:spPr>
          <a:xfrm>
            <a:off x="8781190" y="4430281"/>
            <a:ext cx="0" cy="321277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0A302256-54FF-F85F-338B-102A4556FE8F}"/>
              </a:ext>
            </a:extLst>
          </p:cNvPr>
          <p:cNvCxnSpPr>
            <a:cxnSpLocks/>
          </p:cNvCxnSpPr>
          <p:nvPr/>
        </p:nvCxnSpPr>
        <p:spPr>
          <a:xfrm>
            <a:off x="2747532" y="4410653"/>
            <a:ext cx="0" cy="340905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C52C726E-7994-E688-2835-0E96E02DEA53}"/>
              </a:ext>
            </a:extLst>
          </p:cNvPr>
          <p:cNvCxnSpPr>
            <a:cxnSpLocks/>
          </p:cNvCxnSpPr>
          <p:nvPr/>
        </p:nvCxnSpPr>
        <p:spPr>
          <a:xfrm flipH="1">
            <a:off x="8781190" y="4430281"/>
            <a:ext cx="45719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212A5628-73B5-948A-9624-DBD00EE3FC78}"/>
              </a:ext>
            </a:extLst>
          </p:cNvPr>
          <p:cNvCxnSpPr>
            <a:cxnSpLocks/>
          </p:cNvCxnSpPr>
          <p:nvPr/>
        </p:nvCxnSpPr>
        <p:spPr>
          <a:xfrm>
            <a:off x="4697848" y="3505200"/>
            <a:ext cx="0" cy="124635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10D6E411-12F7-6E3C-1366-1F8766536637}"/>
              </a:ext>
            </a:extLst>
          </p:cNvPr>
          <p:cNvCxnSpPr>
            <a:cxnSpLocks/>
          </p:cNvCxnSpPr>
          <p:nvPr/>
        </p:nvCxnSpPr>
        <p:spPr>
          <a:xfrm flipH="1">
            <a:off x="9238384" y="3533775"/>
            <a:ext cx="21939" cy="121778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1188C714-2CBC-3F0A-AC24-80E01BD1A733}"/>
              </a:ext>
            </a:extLst>
          </p:cNvPr>
          <p:cNvCxnSpPr>
            <a:cxnSpLocks/>
          </p:cNvCxnSpPr>
          <p:nvPr/>
        </p:nvCxnSpPr>
        <p:spPr>
          <a:xfrm>
            <a:off x="7460098" y="3533775"/>
            <a:ext cx="0" cy="121778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DE04E5B3-3C6F-C9A6-FECD-D947FDA8D0FD}"/>
              </a:ext>
            </a:extLst>
          </p:cNvPr>
          <p:cNvCxnSpPr/>
          <p:nvPr/>
        </p:nvCxnSpPr>
        <p:spPr>
          <a:xfrm>
            <a:off x="1860841" y="5266459"/>
            <a:ext cx="8617527" cy="0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153DE6B0-C02F-44B3-4F4E-59612974FB1F}"/>
              </a:ext>
            </a:extLst>
          </p:cNvPr>
          <p:cNvCxnSpPr>
            <a:cxnSpLocks/>
          </p:cNvCxnSpPr>
          <p:nvPr/>
        </p:nvCxnSpPr>
        <p:spPr>
          <a:xfrm>
            <a:off x="9364234" y="3533775"/>
            <a:ext cx="0" cy="1732684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2A02532E-0150-C19F-C5BC-7C89CA783346}"/>
              </a:ext>
            </a:extLst>
          </p:cNvPr>
          <p:cNvCxnSpPr>
            <a:cxnSpLocks/>
          </p:cNvCxnSpPr>
          <p:nvPr/>
        </p:nvCxnSpPr>
        <p:spPr>
          <a:xfrm>
            <a:off x="7602109" y="3533775"/>
            <a:ext cx="0" cy="1732684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47350A0E-8710-2842-EA2D-2B693EFAACAC}"/>
              </a:ext>
            </a:extLst>
          </p:cNvPr>
          <p:cNvCxnSpPr>
            <a:cxnSpLocks/>
          </p:cNvCxnSpPr>
          <p:nvPr/>
        </p:nvCxnSpPr>
        <p:spPr>
          <a:xfrm>
            <a:off x="3582559" y="3533775"/>
            <a:ext cx="0" cy="1732684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4EBDBA89-0CFA-F2F6-E5F4-79E0A538460E}"/>
              </a:ext>
            </a:extLst>
          </p:cNvPr>
          <p:cNvCxnSpPr>
            <a:cxnSpLocks/>
          </p:cNvCxnSpPr>
          <p:nvPr/>
        </p:nvCxnSpPr>
        <p:spPr>
          <a:xfrm>
            <a:off x="4582684" y="3533775"/>
            <a:ext cx="0" cy="1732684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7843976-A50A-10E9-D60C-30CFA1BC34C3}"/>
              </a:ext>
            </a:extLst>
          </p:cNvPr>
          <p:cNvSpPr txBox="1"/>
          <p:nvPr/>
        </p:nvSpPr>
        <p:spPr>
          <a:xfrm>
            <a:off x="1260200" y="4305607"/>
            <a:ext cx="1593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accent2"/>
                </a:solidFill>
              </a:rPr>
              <a:t>Recover line</a:t>
            </a:r>
          </a:p>
          <a:p>
            <a:endParaRPr kumimoji="1" lang="en-US" altLang="ja-JP" dirty="0">
              <a:solidFill>
                <a:schemeClr val="accent2"/>
              </a:solidFill>
            </a:endParaRPr>
          </a:p>
          <a:p>
            <a:r>
              <a:rPr lang="en-US" altLang="ja-JP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Delivery line</a:t>
            </a:r>
            <a:endParaRPr kumimoji="1" lang="ja-JP" alt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5A7F1F2-55B1-A873-131D-0F7ABAC2B33C}"/>
              </a:ext>
            </a:extLst>
          </p:cNvPr>
          <p:cNvSpPr txBox="1"/>
          <p:nvPr/>
        </p:nvSpPr>
        <p:spPr>
          <a:xfrm>
            <a:off x="2181225" y="5514975"/>
            <a:ext cx="88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2.5km</a:t>
            </a:r>
            <a:endParaRPr kumimoji="1" lang="ja-JP" altLang="en-US" dirty="0"/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33C3DA2A-0922-7BE3-78E8-12F4AF5BE26F}"/>
              </a:ext>
            </a:extLst>
          </p:cNvPr>
          <p:cNvCxnSpPr/>
          <p:nvPr/>
        </p:nvCxnSpPr>
        <p:spPr>
          <a:xfrm>
            <a:off x="1860841" y="6000750"/>
            <a:ext cx="130145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97B7283D-F2D3-936A-5497-BD2339CE046A}"/>
              </a:ext>
            </a:extLst>
          </p:cNvPr>
          <p:cNvCxnSpPr>
            <a:cxnSpLocks/>
          </p:cNvCxnSpPr>
          <p:nvPr/>
        </p:nvCxnSpPr>
        <p:spPr>
          <a:xfrm>
            <a:off x="3221185" y="6000750"/>
            <a:ext cx="173355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1DFF5C53-182F-6015-4EF6-62B191E661BE}"/>
              </a:ext>
            </a:extLst>
          </p:cNvPr>
          <p:cNvCxnSpPr>
            <a:cxnSpLocks/>
          </p:cNvCxnSpPr>
          <p:nvPr/>
        </p:nvCxnSpPr>
        <p:spPr>
          <a:xfrm>
            <a:off x="4981575" y="6000750"/>
            <a:ext cx="220201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48A558C0-1249-A7F5-6B53-28A7B4CE21FC}"/>
              </a:ext>
            </a:extLst>
          </p:cNvPr>
          <p:cNvCxnSpPr/>
          <p:nvPr/>
        </p:nvCxnSpPr>
        <p:spPr>
          <a:xfrm>
            <a:off x="9031435" y="6000750"/>
            <a:ext cx="1301459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AE53DE7E-1311-1371-8E9B-9FC58D7977A7}"/>
              </a:ext>
            </a:extLst>
          </p:cNvPr>
          <p:cNvCxnSpPr>
            <a:cxnSpLocks/>
          </p:cNvCxnSpPr>
          <p:nvPr/>
        </p:nvCxnSpPr>
        <p:spPr>
          <a:xfrm>
            <a:off x="7193110" y="6000750"/>
            <a:ext cx="183832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B575C6D-FECD-DD4F-94A9-9A0E3691A0C2}"/>
              </a:ext>
            </a:extLst>
          </p:cNvPr>
          <p:cNvSpPr txBox="1"/>
          <p:nvPr/>
        </p:nvSpPr>
        <p:spPr>
          <a:xfrm>
            <a:off x="9238384" y="5514975"/>
            <a:ext cx="88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2.5km</a:t>
            </a:r>
            <a:endParaRPr kumimoji="1" lang="ja-JP" altLang="en-US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218D55F8-7B0A-DB64-3972-59D59653F8C7}"/>
              </a:ext>
            </a:extLst>
          </p:cNvPr>
          <p:cNvSpPr txBox="1"/>
          <p:nvPr/>
        </p:nvSpPr>
        <p:spPr>
          <a:xfrm>
            <a:off x="3810288" y="5537044"/>
            <a:ext cx="88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5km</a:t>
            </a:r>
            <a:endParaRPr kumimoji="1" lang="ja-JP" altLang="en-US" dirty="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1C5BFB2-960D-2232-9884-694567F2C5AF}"/>
              </a:ext>
            </a:extLst>
          </p:cNvPr>
          <p:cNvSpPr txBox="1"/>
          <p:nvPr/>
        </p:nvSpPr>
        <p:spPr>
          <a:xfrm>
            <a:off x="7707307" y="5551063"/>
            <a:ext cx="88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5km</a:t>
            </a:r>
            <a:endParaRPr kumimoji="1" lang="ja-JP" altLang="en-US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1B1189A-FBFE-3E1C-4DF7-DA5E3D61AEC1}"/>
              </a:ext>
            </a:extLst>
          </p:cNvPr>
          <p:cNvSpPr txBox="1"/>
          <p:nvPr/>
        </p:nvSpPr>
        <p:spPr>
          <a:xfrm>
            <a:off x="5749493" y="5588597"/>
            <a:ext cx="88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5km</a:t>
            </a:r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BF4FAC4-F9F7-72BF-3FF2-6A1F569B6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Additional pipes (150A)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B6C2CA2-62E8-63DE-4055-8D8348BF3430}"/>
              </a:ext>
            </a:extLst>
          </p:cNvPr>
          <p:cNvSpPr txBox="1"/>
          <p:nvPr/>
        </p:nvSpPr>
        <p:spPr>
          <a:xfrm>
            <a:off x="3162300" y="1958111"/>
            <a:ext cx="18192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Electron Linac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7CD589F-07DE-8CBC-06C0-628589EF0F09}"/>
              </a:ext>
            </a:extLst>
          </p:cNvPr>
          <p:cNvSpPr txBox="1"/>
          <p:nvPr/>
        </p:nvSpPr>
        <p:spPr>
          <a:xfrm>
            <a:off x="7419113" y="1975291"/>
            <a:ext cx="18192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Positron Linac</a:t>
            </a:r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EE637FE-83B0-C077-BBD4-9D27993F6003}"/>
              </a:ext>
            </a:extLst>
          </p:cNvPr>
          <p:cNvSpPr/>
          <p:nvPr/>
        </p:nvSpPr>
        <p:spPr>
          <a:xfrm>
            <a:off x="6373091" y="2540000"/>
            <a:ext cx="3352799" cy="4618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39099D3-AC5D-848F-3ED7-B64518F64DAB}"/>
              </a:ext>
            </a:extLst>
          </p:cNvPr>
          <p:cNvSpPr/>
          <p:nvPr/>
        </p:nvSpPr>
        <p:spPr>
          <a:xfrm>
            <a:off x="9947278" y="3505200"/>
            <a:ext cx="417081" cy="226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4E95391-451F-1BB7-8E22-4EC35E5F98BF}"/>
              </a:ext>
            </a:extLst>
          </p:cNvPr>
          <p:cNvSpPr/>
          <p:nvPr/>
        </p:nvSpPr>
        <p:spPr>
          <a:xfrm>
            <a:off x="9906577" y="3810989"/>
            <a:ext cx="417081" cy="226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E708BBD-E669-2594-C5D4-700487DBA413}"/>
              </a:ext>
            </a:extLst>
          </p:cNvPr>
          <p:cNvSpPr/>
          <p:nvPr/>
        </p:nvSpPr>
        <p:spPr>
          <a:xfrm>
            <a:off x="8034194" y="4842683"/>
            <a:ext cx="1045152" cy="2889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D95055B-10C4-B7B6-996F-8F8F90F9AA64}"/>
              </a:ext>
            </a:extLst>
          </p:cNvPr>
          <p:cNvSpPr/>
          <p:nvPr/>
        </p:nvSpPr>
        <p:spPr>
          <a:xfrm>
            <a:off x="6204126" y="4847824"/>
            <a:ext cx="965898" cy="2796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5348F3D-BB77-1DE2-5E55-85125D5DEE14}"/>
              </a:ext>
            </a:extLst>
          </p:cNvPr>
          <p:cNvSpPr/>
          <p:nvPr/>
        </p:nvSpPr>
        <p:spPr>
          <a:xfrm>
            <a:off x="4739926" y="4846036"/>
            <a:ext cx="965898" cy="2796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7BB82D7-C1A4-74E7-8F49-C2077BBB7626}"/>
              </a:ext>
            </a:extLst>
          </p:cNvPr>
          <p:cNvSpPr/>
          <p:nvPr/>
        </p:nvSpPr>
        <p:spPr>
          <a:xfrm>
            <a:off x="1517371" y="3571316"/>
            <a:ext cx="886107" cy="5117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F79A789-9956-3139-30A8-EF2554E4A1FC}"/>
              </a:ext>
            </a:extLst>
          </p:cNvPr>
          <p:cNvSpPr/>
          <p:nvPr/>
        </p:nvSpPr>
        <p:spPr>
          <a:xfrm>
            <a:off x="5873470" y="3382819"/>
            <a:ext cx="719278" cy="226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654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5E2298-1F20-C90F-DE9A-204E562C6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Inventory control system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BA56DD-15C1-9FD8-FF43-149E533EBC4C}"/>
              </a:ext>
            </a:extLst>
          </p:cNvPr>
          <p:cNvSpPr txBox="1"/>
          <p:nvPr/>
        </p:nvSpPr>
        <p:spPr>
          <a:xfrm>
            <a:off x="616449" y="1592494"/>
            <a:ext cx="102172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According to TDR, the cryo-plant at the mountain site have 8.2 tons of helium.
When helium gas is sent from the inventory control system to each cryo-plant at a rate of 100 g/s, the transport is completed in one day.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A7A55BC-AB4A-1FC1-8DCB-7834729C4B9F}"/>
              </a:ext>
            </a:extLst>
          </p:cNvPr>
          <p:cNvSpPr txBox="1"/>
          <p:nvPr/>
        </p:nvSpPr>
        <p:spPr>
          <a:xfrm>
            <a:off x="3959851" y="6268929"/>
            <a:ext cx="5093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Pressure distribution during transportation.</a:t>
            </a:r>
            <a:endParaRPr kumimoji="1" lang="ja-JP" altLang="en-US" dirty="0"/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01D4FFD4-C153-42E3-8CF0-D5F992C538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9372627"/>
              </p:ext>
            </p:extLst>
          </p:nvPr>
        </p:nvGraphicFramePr>
        <p:xfrm>
          <a:off x="675143" y="2723932"/>
          <a:ext cx="5010150" cy="3746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図 9">
            <a:extLst>
              <a:ext uri="{FF2B5EF4-FFF2-40B4-BE49-F238E27FC236}">
                <a16:creationId xmlns:a16="http://schemas.microsoft.com/office/drawing/2014/main" id="{C6CC34E7-E97D-65BE-410A-1E912E42B0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0269" y="2863230"/>
            <a:ext cx="5023539" cy="299091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A70133C-216B-F424-9D05-C19D6FEC4024}"/>
              </a:ext>
            </a:extLst>
          </p:cNvPr>
          <p:cNvSpPr txBox="1"/>
          <p:nvPr/>
        </p:nvSpPr>
        <p:spPr>
          <a:xfrm>
            <a:off x="4541202" y="5484816"/>
            <a:ext cx="3462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300K, 100g/s, ID150mm</a:t>
            </a:r>
            <a:endParaRPr kumimoji="1" lang="ja-JP" altLang="en-US" dirty="0"/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246E3C5A-83EC-66EC-8E32-44A568551821}"/>
              </a:ext>
            </a:extLst>
          </p:cNvPr>
          <p:cNvCxnSpPr/>
          <p:nvPr/>
        </p:nvCxnSpPr>
        <p:spPr>
          <a:xfrm>
            <a:off x="6609522" y="4810539"/>
            <a:ext cx="3240156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6DD995-AE44-E752-E77F-35F6C76807D5}"/>
              </a:ext>
            </a:extLst>
          </p:cNvPr>
          <p:cNvSpPr txBox="1"/>
          <p:nvPr/>
        </p:nvSpPr>
        <p:spPr>
          <a:xfrm>
            <a:off x="7931427" y="4475014"/>
            <a:ext cx="815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20km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9957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102197E-DD05-7766-CA96-1BFBE56892EF}"/>
              </a:ext>
            </a:extLst>
          </p:cNvPr>
          <p:cNvCxnSpPr>
            <a:cxnSpLocks/>
          </p:cNvCxnSpPr>
          <p:nvPr/>
        </p:nvCxnSpPr>
        <p:spPr>
          <a:xfrm>
            <a:off x="2209063" y="5513713"/>
            <a:ext cx="6907231" cy="0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4884758-37B5-3016-949B-1EBA9B038D2D}"/>
              </a:ext>
            </a:extLst>
          </p:cNvPr>
          <p:cNvCxnSpPr>
            <a:cxnSpLocks/>
          </p:cNvCxnSpPr>
          <p:nvPr/>
        </p:nvCxnSpPr>
        <p:spPr>
          <a:xfrm>
            <a:off x="2309328" y="4162895"/>
            <a:ext cx="0" cy="135081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26BC229-FDDB-519A-19CC-9E5C9A9DB373}"/>
              </a:ext>
            </a:extLst>
          </p:cNvPr>
          <p:cNvCxnSpPr>
            <a:cxnSpLocks/>
          </p:cNvCxnSpPr>
          <p:nvPr/>
        </p:nvCxnSpPr>
        <p:spPr>
          <a:xfrm>
            <a:off x="4014659" y="4162895"/>
            <a:ext cx="0" cy="135081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DA1716E4-F038-4538-6917-F9F72820617F}"/>
              </a:ext>
            </a:extLst>
          </p:cNvPr>
          <p:cNvCxnSpPr>
            <a:cxnSpLocks/>
          </p:cNvCxnSpPr>
          <p:nvPr/>
        </p:nvCxnSpPr>
        <p:spPr>
          <a:xfrm>
            <a:off x="7468759" y="4162895"/>
            <a:ext cx="0" cy="135081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EF4B605-F653-75D1-6C47-E231BD582E5D}"/>
              </a:ext>
            </a:extLst>
          </p:cNvPr>
          <p:cNvCxnSpPr>
            <a:cxnSpLocks/>
          </p:cNvCxnSpPr>
          <p:nvPr/>
        </p:nvCxnSpPr>
        <p:spPr>
          <a:xfrm>
            <a:off x="9116294" y="4162895"/>
            <a:ext cx="0" cy="135081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2783E55-8493-6C5B-6D3A-A08561E898C9}"/>
              </a:ext>
            </a:extLst>
          </p:cNvPr>
          <p:cNvSpPr/>
          <p:nvPr/>
        </p:nvSpPr>
        <p:spPr>
          <a:xfrm>
            <a:off x="2263871" y="4146669"/>
            <a:ext cx="951341" cy="52646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Buffer Tank</a:t>
            </a:r>
            <a:endParaRPr kumimoji="1" lang="ja-JP" altLang="en-US" dirty="0"/>
          </a:p>
        </p:txBody>
      </p:sp>
      <p:cxnSp>
        <p:nvCxnSpPr>
          <p:cNvPr id="86" name="直線矢印コネクタ 85">
            <a:extLst>
              <a:ext uri="{FF2B5EF4-FFF2-40B4-BE49-F238E27FC236}">
                <a16:creationId xmlns:a16="http://schemas.microsoft.com/office/drawing/2014/main" id="{11E8A1C7-963C-CE8D-458E-0E254E90E69C}"/>
              </a:ext>
            </a:extLst>
          </p:cNvPr>
          <p:cNvCxnSpPr>
            <a:cxnSpLocks/>
          </p:cNvCxnSpPr>
          <p:nvPr/>
        </p:nvCxnSpPr>
        <p:spPr>
          <a:xfrm>
            <a:off x="1403186" y="6479551"/>
            <a:ext cx="844280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3FC17C6F-E602-10F7-975B-0BDC26CD6AC0}"/>
              </a:ext>
            </a:extLst>
          </p:cNvPr>
          <p:cNvSpPr txBox="1"/>
          <p:nvPr/>
        </p:nvSpPr>
        <p:spPr>
          <a:xfrm>
            <a:off x="5009686" y="6184571"/>
            <a:ext cx="83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20km</a:t>
            </a:r>
            <a:endParaRPr kumimoji="1" lang="ja-JP" altLang="en-US" dirty="0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E9FB59F-A55F-0134-DA40-7D135239A1AF}"/>
              </a:ext>
            </a:extLst>
          </p:cNvPr>
          <p:cNvSpPr txBox="1"/>
          <p:nvPr/>
        </p:nvSpPr>
        <p:spPr>
          <a:xfrm>
            <a:off x="5357148" y="5514784"/>
            <a:ext cx="2287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OD 165mmPipes</a:t>
            </a:r>
            <a:endParaRPr kumimoji="1" lang="ja-JP" altLang="en-US" dirty="0"/>
          </a:p>
        </p:txBody>
      </p: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A7B5A94C-896A-BD9A-7AB8-798E54E52F30}"/>
              </a:ext>
            </a:extLst>
          </p:cNvPr>
          <p:cNvCxnSpPr/>
          <p:nvPr/>
        </p:nvCxnSpPr>
        <p:spPr>
          <a:xfrm>
            <a:off x="1572184" y="4915659"/>
            <a:ext cx="63687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AA08E9DC-54D8-9C87-3E05-62B97283ADEB}"/>
              </a:ext>
            </a:extLst>
          </p:cNvPr>
          <p:cNvCxnSpPr>
            <a:cxnSpLocks/>
          </p:cNvCxnSpPr>
          <p:nvPr/>
        </p:nvCxnSpPr>
        <p:spPr>
          <a:xfrm flipV="1">
            <a:off x="2209063" y="3556648"/>
            <a:ext cx="0" cy="19570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24D1620-9529-ED34-B9CF-410A664C2B33}"/>
              </a:ext>
            </a:extLst>
          </p:cNvPr>
          <p:cNvSpPr/>
          <p:nvPr/>
        </p:nvSpPr>
        <p:spPr>
          <a:xfrm>
            <a:off x="503734" y="4648497"/>
            <a:ext cx="1375124" cy="5264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refrigerator</a:t>
            </a:r>
            <a:endParaRPr kumimoji="1" lang="ja-JP" altLang="en-US" dirty="0"/>
          </a:p>
        </p:txBody>
      </p: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10A07A07-BE1A-E739-FDF5-59DF3EA19A01}"/>
              </a:ext>
            </a:extLst>
          </p:cNvPr>
          <p:cNvCxnSpPr/>
          <p:nvPr/>
        </p:nvCxnSpPr>
        <p:spPr>
          <a:xfrm>
            <a:off x="1572184" y="3579739"/>
            <a:ext cx="63687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903B6A63-5B91-F674-514D-23802CED8F9C}"/>
              </a:ext>
            </a:extLst>
          </p:cNvPr>
          <p:cNvCxnSpPr/>
          <p:nvPr/>
        </p:nvCxnSpPr>
        <p:spPr>
          <a:xfrm>
            <a:off x="1572184" y="4186911"/>
            <a:ext cx="63687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45647CB8-DCA4-D615-5A87-F80C076D22CE}"/>
              </a:ext>
            </a:extLst>
          </p:cNvPr>
          <p:cNvSpPr/>
          <p:nvPr/>
        </p:nvSpPr>
        <p:spPr>
          <a:xfrm>
            <a:off x="894481" y="3923679"/>
            <a:ext cx="951341" cy="5264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Dewar</a:t>
            </a:r>
          </a:p>
          <a:p>
            <a:pPr algn="ctr"/>
            <a:r>
              <a:rPr lang="en-US" altLang="ja-JP" sz="1400" dirty="0"/>
              <a:t>100,000L</a:t>
            </a:r>
            <a:endParaRPr kumimoji="1" lang="ja-JP" altLang="en-US" sz="1400" dirty="0"/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583F30F3-CF5E-CA72-2B98-22299CCAFDD1}"/>
              </a:ext>
            </a:extLst>
          </p:cNvPr>
          <p:cNvSpPr/>
          <p:nvPr/>
        </p:nvSpPr>
        <p:spPr>
          <a:xfrm>
            <a:off x="894480" y="3265708"/>
            <a:ext cx="951341" cy="5264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Buffer Tank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8E1E9FD-E74F-C94C-BD7E-E0CC95107335}"/>
              </a:ext>
            </a:extLst>
          </p:cNvPr>
          <p:cNvSpPr/>
          <p:nvPr/>
        </p:nvSpPr>
        <p:spPr>
          <a:xfrm>
            <a:off x="3856941" y="4143268"/>
            <a:ext cx="951341" cy="52646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Buffer Tank</a:t>
            </a:r>
            <a:endParaRPr kumimoji="1" lang="ja-JP" altLang="en-US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94C38779-012B-9320-17C1-CF3CA92BAD26}"/>
              </a:ext>
            </a:extLst>
          </p:cNvPr>
          <p:cNvSpPr/>
          <p:nvPr/>
        </p:nvSpPr>
        <p:spPr>
          <a:xfrm>
            <a:off x="7168779" y="4143268"/>
            <a:ext cx="951341" cy="52646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Buffer Tank</a:t>
            </a:r>
            <a:endParaRPr kumimoji="1" lang="ja-JP" altLang="en-US" dirty="0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D9415B6A-B2EB-6BFD-591B-4834DE0C1B16}"/>
              </a:ext>
            </a:extLst>
          </p:cNvPr>
          <p:cNvSpPr/>
          <p:nvPr/>
        </p:nvSpPr>
        <p:spPr>
          <a:xfrm>
            <a:off x="8745185" y="4143268"/>
            <a:ext cx="951341" cy="526465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Buffer Tank</a:t>
            </a:r>
            <a:endParaRPr kumimoji="1" lang="ja-JP" altLang="en-US" dirty="0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7008C2D-40D7-42E1-6693-B51941D11E4B}"/>
              </a:ext>
            </a:extLst>
          </p:cNvPr>
          <p:cNvSpPr txBox="1"/>
          <p:nvPr/>
        </p:nvSpPr>
        <p:spPr>
          <a:xfrm>
            <a:off x="2247497" y="5603831"/>
            <a:ext cx="159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Delivery line</a:t>
            </a:r>
            <a:endParaRPr kumimoji="1" lang="ja-JP" alt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B81BCD6D-0EF0-1C78-EC7F-AF341A17A1F6}"/>
              </a:ext>
            </a:extLst>
          </p:cNvPr>
          <p:cNvCxnSpPr>
            <a:cxnSpLocks/>
          </p:cNvCxnSpPr>
          <p:nvPr/>
        </p:nvCxnSpPr>
        <p:spPr>
          <a:xfrm flipV="1">
            <a:off x="9687289" y="4692921"/>
            <a:ext cx="15951" cy="83002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F65A17E-59CE-F194-F7B3-B34833DC7C37}"/>
              </a:ext>
            </a:extLst>
          </p:cNvPr>
          <p:cNvSpPr txBox="1"/>
          <p:nvPr/>
        </p:nvSpPr>
        <p:spPr>
          <a:xfrm>
            <a:off x="9650986" y="4753828"/>
            <a:ext cx="922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1~2km</a:t>
            </a:r>
            <a:endParaRPr kumimoji="1" lang="ja-JP" altLang="en-US" dirty="0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0549877-38E2-7CDA-D1A4-C83F3C0B2D94}"/>
              </a:ext>
            </a:extLst>
          </p:cNvPr>
          <p:cNvSpPr txBox="1"/>
          <p:nvPr/>
        </p:nvSpPr>
        <p:spPr>
          <a:xfrm>
            <a:off x="240145" y="277090"/>
            <a:ext cx="536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Helium inventory control system</a:t>
            </a:r>
            <a:endParaRPr kumimoji="1" lang="ja-JP" altLang="en-US" dirty="0"/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3ECCCC97-F58A-B57F-860F-9241D611776C}"/>
              </a:ext>
            </a:extLst>
          </p:cNvPr>
          <p:cNvCxnSpPr>
            <a:cxnSpLocks/>
          </p:cNvCxnSpPr>
          <p:nvPr/>
        </p:nvCxnSpPr>
        <p:spPr>
          <a:xfrm>
            <a:off x="9116294" y="5902065"/>
            <a:ext cx="72969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0D4AC7-2F0F-860D-F149-AD207B570A50}"/>
              </a:ext>
            </a:extLst>
          </p:cNvPr>
          <p:cNvSpPr txBox="1"/>
          <p:nvPr/>
        </p:nvSpPr>
        <p:spPr>
          <a:xfrm>
            <a:off x="9067685" y="5574620"/>
            <a:ext cx="88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2.5km</a:t>
            </a:r>
            <a:endParaRPr kumimoji="1"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FC37B7D2-A602-051C-9181-8C064FEC8B03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6397839" y="4921255"/>
            <a:ext cx="330206" cy="3929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9361AB6-967B-BBE1-9C88-C9971A0C624A}"/>
              </a:ext>
            </a:extLst>
          </p:cNvPr>
          <p:cNvCxnSpPr>
            <a:cxnSpLocks/>
          </p:cNvCxnSpPr>
          <p:nvPr/>
        </p:nvCxnSpPr>
        <p:spPr>
          <a:xfrm flipV="1">
            <a:off x="6728045" y="3538466"/>
            <a:ext cx="0" cy="1984772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53D1376-0084-3BDA-EAA5-41538A094CC1}"/>
              </a:ext>
            </a:extLst>
          </p:cNvPr>
          <p:cNvSpPr/>
          <p:nvPr/>
        </p:nvSpPr>
        <p:spPr>
          <a:xfrm>
            <a:off x="4987592" y="4658022"/>
            <a:ext cx="1410247" cy="526465"/>
          </a:xfrm>
          <a:prstGeom prst="rect">
            <a:avLst/>
          </a:prstGeom>
          <a:solidFill>
            <a:srgbClr val="8ED973">
              <a:alpha val="50000"/>
            </a:srgb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refrigerator</a:t>
            </a:r>
            <a:endParaRPr kumimoji="1" lang="ja-JP" altLang="en-US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958079A-F879-65C6-AA4E-3FE64AFAA4DC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6364803" y="3538466"/>
            <a:ext cx="363242" cy="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28AFDEF-DF43-09EF-9704-19F6A5C98009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6364804" y="4196436"/>
            <a:ext cx="363241" cy="1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05204CF-4E9C-C3B8-F434-5B231D7420EB}"/>
              </a:ext>
            </a:extLst>
          </p:cNvPr>
          <p:cNvSpPr/>
          <p:nvPr/>
        </p:nvSpPr>
        <p:spPr>
          <a:xfrm>
            <a:off x="5413463" y="3933204"/>
            <a:ext cx="951341" cy="526465"/>
          </a:xfrm>
          <a:prstGeom prst="rect">
            <a:avLst/>
          </a:prstGeom>
          <a:solidFill>
            <a:srgbClr val="8ED973">
              <a:alpha val="50000"/>
            </a:srgb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Dewar</a:t>
            </a:r>
          </a:p>
          <a:p>
            <a:pPr algn="ctr"/>
            <a:r>
              <a:rPr lang="en-US" altLang="ja-JP" sz="1400" dirty="0"/>
              <a:t>100,000L</a:t>
            </a:r>
            <a:endParaRPr kumimoji="1" lang="ja-JP" altLang="en-US" sz="1400" dirty="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DF23F68-E596-E34A-4B42-32065B61D178}"/>
              </a:ext>
            </a:extLst>
          </p:cNvPr>
          <p:cNvSpPr/>
          <p:nvPr/>
        </p:nvSpPr>
        <p:spPr>
          <a:xfrm>
            <a:off x="5413462" y="3275233"/>
            <a:ext cx="951341" cy="526465"/>
          </a:xfrm>
          <a:prstGeom prst="rect">
            <a:avLst/>
          </a:prstGeom>
          <a:solidFill>
            <a:srgbClr val="8ED973">
              <a:alpha val="50000"/>
            </a:srgb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Buffer Tank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A3E44ED-C4EE-C354-CC13-524CED12CFA2}"/>
              </a:ext>
            </a:extLst>
          </p:cNvPr>
          <p:cNvSpPr txBox="1"/>
          <p:nvPr/>
        </p:nvSpPr>
        <p:spPr>
          <a:xfrm>
            <a:off x="3061252" y="2553007"/>
            <a:ext cx="440750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An inventory control system to receive helium can be installed anywhere along the linac.</a:t>
            </a:r>
            <a:endParaRPr lang="ja-JP" altLang="en-US" dirty="0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312E5D86-6A16-7541-5A4C-018450DC6C16}"/>
              </a:ext>
            </a:extLst>
          </p:cNvPr>
          <p:cNvCxnSpPr>
            <a:cxnSpLocks/>
          </p:cNvCxnSpPr>
          <p:nvPr/>
        </p:nvCxnSpPr>
        <p:spPr>
          <a:xfrm flipH="1" flipV="1">
            <a:off x="9103839" y="5509780"/>
            <a:ext cx="742150" cy="5004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B2E14B18-C6EC-1ABC-0FA4-D554F847BCB7}"/>
              </a:ext>
            </a:extLst>
          </p:cNvPr>
          <p:cNvCxnSpPr>
            <a:cxnSpLocks/>
          </p:cNvCxnSpPr>
          <p:nvPr/>
        </p:nvCxnSpPr>
        <p:spPr>
          <a:xfrm flipH="1" flipV="1">
            <a:off x="1463324" y="5507833"/>
            <a:ext cx="742150" cy="5004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1C584EFB-1312-184E-FDBB-B2805FEAA373}"/>
              </a:ext>
            </a:extLst>
          </p:cNvPr>
          <p:cNvSpPr/>
          <p:nvPr/>
        </p:nvSpPr>
        <p:spPr>
          <a:xfrm>
            <a:off x="167212" y="836688"/>
            <a:ext cx="10924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n-ea"/>
              </a:rPr>
              <a:t>Helium gas is delivered at low temperatures. We need the equipment to accept them.</a:t>
            </a:r>
            <a:endParaRPr lang="en-US" altLang="ja-JP" dirty="0">
              <a:latin typeface="+mn-ea"/>
            </a:endParaRPr>
          </a:p>
          <a:p>
            <a:r>
              <a:rPr lang="en-US" altLang="ja-JP" dirty="0">
                <a:latin typeface="+mn-ea"/>
              </a:rPr>
              <a:t>The h</a:t>
            </a:r>
            <a:r>
              <a:rPr lang="en-US" altLang="ja-JP" i="0" dirty="0">
                <a:solidFill>
                  <a:srgbClr val="000000"/>
                </a:solidFill>
                <a:effectLst/>
                <a:latin typeface="+mn-ea"/>
              </a:rPr>
              <a:t>elium containers can hold liquids helium for one month without release.</a:t>
            </a:r>
            <a:endParaRPr lang="ja-JP" altLang="en-US" dirty="0">
              <a:latin typeface="+mn-ea"/>
            </a:endParaRPr>
          </a:p>
        </p:txBody>
      </p:sp>
      <p:pic>
        <p:nvPicPr>
          <p:cNvPr id="40" name="図 39">
            <a:extLst>
              <a:ext uri="{FF2B5EF4-FFF2-40B4-BE49-F238E27FC236}">
                <a16:creationId xmlns:a16="http://schemas.microsoft.com/office/drawing/2014/main" id="{7B04A8D1-937D-E275-B939-069052849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2689" y="1510828"/>
            <a:ext cx="4522503" cy="2329621"/>
          </a:xfrm>
          <a:prstGeom prst="rect">
            <a:avLst/>
          </a:prstGeom>
        </p:spPr>
      </p:pic>
      <p:sp>
        <p:nvSpPr>
          <p:cNvPr id="41" name="矢印: 上向き折線 40">
            <a:extLst>
              <a:ext uri="{FF2B5EF4-FFF2-40B4-BE49-F238E27FC236}">
                <a16:creationId xmlns:a16="http://schemas.microsoft.com/office/drawing/2014/main" id="{F8245314-4D30-B66B-71FF-3C5969E2E570}"/>
              </a:ext>
            </a:extLst>
          </p:cNvPr>
          <p:cNvSpPr/>
          <p:nvPr/>
        </p:nvSpPr>
        <p:spPr>
          <a:xfrm rot="10800000">
            <a:off x="503732" y="2137040"/>
            <a:ext cx="6974963" cy="2460075"/>
          </a:xfrm>
          <a:prstGeom prst="bentUpArrow">
            <a:avLst>
              <a:gd name="adj1" fmla="val 6530"/>
              <a:gd name="adj2" fmla="val 6139"/>
              <a:gd name="adj3" fmla="val 914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14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1F06673-63C2-8EF5-F4E4-1A3C38D85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873" y="4239879"/>
            <a:ext cx="4121263" cy="2255691"/>
          </a:xfrm>
          <a:prstGeom prst="rect">
            <a:avLst/>
          </a:prstGeom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102197E-DD05-7766-CA96-1BFBE56892EF}"/>
              </a:ext>
            </a:extLst>
          </p:cNvPr>
          <p:cNvCxnSpPr/>
          <p:nvPr/>
        </p:nvCxnSpPr>
        <p:spPr>
          <a:xfrm>
            <a:off x="1108366" y="3609109"/>
            <a:ext cx="8617527" cy="0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CA3AFC8-07A3-1FFE-AC16-28FF1109F393}"/>
              </a:ext>
            </a:extLst>
          </p:cNvPr>
          <p:cNvCxnSpPr>
            <a:cxnSpLocks/>
          </p:cNvCxnSpPr>
          <p:nvPr/>
        </p:nvCxnSpPr>
        <p:spPr>
          <a:xfrm>
            <a:off x="2373748" y="2096654"/>
            <a:ext cx="0" cy="135081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E07C6DC-69B3-D6A1-2668-2CF60A3FA4B6}"/>
              </a:ext>
            </a:extLst>
          </p:cNvPr>
          <p:cNvCxnSpPr>
            <a:cxnSpLocks/>
          </p:cNvCxnSpPr>
          <p:nvPr/>
        </p:nvCxnSpPr>
        <p:spPr>
          <a:xfrm>
            <a:off x="4021285" y="2096654"/>
            <a:ext cx="0" cy="135081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E2A0060-47A9-B548-A764-A154529D1DDB}"/>
              </a:ext>
            </a:extLst>
          </p:cNvPr>
          <p:cNvCxnSpPr>
            <a:cxnSpLocks/>
          </p:cNvCxnSpPr>
          <p:nvPr/>
        </p:nvCxnSpPr>
        <p:spPr>
          <a:xfrm>
            <a:off x="7080487" y="2096654"/>
            <a:ext cx="0" cy="135081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67C418A-7536-39FF-C9AF-10210442CB3D}"/>
              </a:ext>
            </a:extLst>
          </p:cNvPr>
          <p:cNvCxnSpPr>
            <a:cxnSpLocks/>
          </p:cNvCxnSpPr>
          <p:nvPr/>
        </p:nvCxnSpPr>
        <p:spPr>
          <a:xfrm>
            <a:off x="8648738" y="2096654"/>
            <a:ext cx="0" cy="135081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4884758-37B5-3016-949B-1EBA9B038D2D}"/>
              </a:ext>
            </a:extLst>
          </p:cNvPr>
          <p:cNvCxnSpPr>
            <a:cxnSpLocks/>
          </p:cNvCxnSpPr>
          <p:nvPr/>
        </p:nvCxnSpPr>
        <p:spPr>
          <a:xfrm>
            <a:off x="2526148" y="2249054"/>
            <a:ext cx="0" cy="135081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26BC229-FDDB-519A-19CC-9E5C9A9DB373}"/>
              </a:ext>
            </a:extLst>
          </p:cNvPr>
          <p:cNvCxnSpPr>
            <a:cxnSpLocks/>
          </p:cNvCxnSpPr>
          <p:nvPr/>
        </p:nvCxnSpPr>
        <p:spPr>
          <a:xfrm>
            <a:off x="4173685" y="2249054"/>
            <a:ext cx="0" cy="135081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DA1716E4-F038-4538-6917-F9F72820617F}"/>
              </a:ext>
            </a:extLst>
          </p:cNvPr>
          <p:cNvCxnSpPr>
            <a:cxnSpLocks/>
          </p:cNvCxnSpPr>
          <p:nvPr/>
        </p:nvCxnSpPr>
        <p:spPr>
          <a:xfrm>
            <a:off x="7250101" y="2249054"/>
            <a:ext cx="0" cy="135081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EF4B605-F653-75D1-6C47-E231BD582E5D}"/>
              </a:ext>
            </a:extLst>
          </p:cNvPr>
          <p:cNvCxnSpPr>
            <a:cxnSpLocks/>
          </p:cNvCxnSpPr>
          <p:nvPr/>
        </p:nvCxnSpPr>
        <p:spPr>
          <a:xfrm>
            <a:off x="8808184" y="2249054"/>
            <a:ext cx="0" cy="135081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26F98D71-D666-3A1E-48E6-9B633335708A}"/>
              </a:ext>
            </a:extLst>
          </p:cNvPr>
          <p:cNvGrpSpPr/>
          <p:nvPr/>
        </p:nvGrpSpPr>
        <p:grpSpPr>
          <a:xfrm>
            <a:off x="2250213" y="1575967"/>
            <a:ext cx="1247416" cy="1179925"/>
            <a:chOff x="10243127" y="1554032"/>
            <a:chExt cx="1247416" cy="1179925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2783E55-8493-6C5B-6D3A-A08561E898C9}"/>
                </a:ext>
              </a:extLst>
            </p:cNvPr>
            <p:cNvSpPr/>
            <p:nvPr/>
          </p:nvSpPr>
          <p:spPr>
            <a:xfrm>
              <a:off x="10432475" y="2207492"/>
              <a:ext cx="951341" cy="52646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Buffer Tank</a:t>
              </a:r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EC4D0CB-4497-9B81-269B-81371F92EAFE}"/>
                </a:ext>
              </a:extLst>
            </p:cNvPr>
            <p:cNvSpPr/>
            <p:nvPr/>
          </p:nvSpPr>
          <p:spPr>
            <a:xfrm>
              <a:off x="10243127" y="1554032"/>
              <a:ext cx="1247416" cy="52646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/>
                <a:t>compressor</a:t>
              </a:r>
              <a:endParaRPr kumimoji="1" lang="ja-JP" altLang="en-US" sz="1400" dirty="0"/>
            </a:p>
          </p:txBody>
        </p:sp>
      </p:grp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72F0AA-6117-1A4F-7190-DA998A2233CF}"/>
              </a:ext>
            </a:extLst>
          </p:cNvPr>
          <p:cNvSpPr/>
          <p:nvPr/>
        </p:nvSpPr>
        <p:spPr>
          <a:xfrm>
            <a:off x="2250212" y="654060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C398C12-086F-732C-972A-5BE4BADF51D3}"/>
              </a:ext>
            </a:extLst>
          </p:cNvPr>
          <p:cNvSpPr/>
          <p:nvPr/>
        </p:nvSpPr>
        <p:spPr>
          <a:xfrm>
            <a:off x="8857675" y="654059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9A4B305-0D31-97BC-9969-CA051C7ECDC9}"/>
              </a:ext>
            </a:extLst>
          </p:cNvPr>
          <p:cNvSpPr/>
          <p:nvPr/>
        </p:nvSpPr>
        <p:spPr>
          <a:xfrm>
            <a:off x="9930681" y="650032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20AE944-3D1E-3368-F2A9-FFA66D2D6B64}"/>
              </a:ext>
            </a:extLst>
          </p:cNvPr>
          <p:cNvSpPr/>
          <p:nvPr/>
        </p:nvSpPr>
        <p:spPr>
          <a:xfrm>
            <a:off x="1133257" y="666785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0F4AD24B-9439-55D3-BF19-15AF654016CF}"/>
              </a:ext>
            </a:extLst>
          </p:cNvPr>
          <p:cNvSpPr/>
          <p:nvPr/>
        </p:nvSpPr>
        <p:spPr>
          <a:xfrm>
            <a:off x="3902076" y="656090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4E9F7719-A684-D9B0-AC8E-D398D41ECEA2}"/>
              </a:ext>
            </a:extLst>
          </p:cNvPr>
          <p:cNvSpPr/>
          <p:nvPr/>
        </p:nvSpPr>
        <p:spPr>
          <a:xfrm>
            <a:off x="7205811" y="650032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240AF028-442B-3B8F-9548-03A79DC22622}"/>
              </a:ext>
            </a:extLst>
          </p:cNvPr>
          <p:cNvCxnSpPr>
            <a:cxnSpLocks/>
            <a:stCxn id="57" idx="0"/>
            <a:endCxn id="58" idx="2"/>
          </p:cNvCxnSpPr>
          <p:nvPr/>
        </p:nvCxnSpPr>
        <p:spPr>
          <a:xfrm flipH="1" flipV="1">
            <a:off x="2773869" y="1180525"/>
            <a:ext cx="100052" cy="3954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A3608072-2995-11C2-268E-EE84A88916F1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4377750" y="1182555"/>
            <a:ext cx="47983" cy="4026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0156D64E-9031-FAE2-60A0-0E0FF0AECDBD}"/>
              </a:ext>
            </a:extLst>
          </p:cNvPr>
          <p:cNvCxnSpPr>
            <a:cxnSpLocks/>
            <a:endCxn id="64" idx="2"/>
          </p:cNvCxnSpPr>
          <p:nvPr/>
        </p:nvCxnSpPr>
        <p:spPr>
          <a:xfrm flipV="1">
            <a:off x="7681482" y="1176497"/>
            <a:ext cx="47986" cy="408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987E972-A008-DCAC-B280-A7CDC93F0C48}"/>
              </a:ext>
            </a:extLst>
          </p:cNvPr>
          <p:cNvCxnSpPr>
            <a:cxnSpLocks/>
            <a:endCxn id="59" idx="2"/>
          </p:cNvCxnSpPr>
          <p:nvPr/>
        </p:nvCxnSpPr>
        <p:spPr>
          <a:xfrm flipV="1">
            <a:off x="9333346" y="1180524"/>
            <a:ext cx="47986" cy="4046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9A83310E-1CBA-92F9-27CB-39BC2AED71D5}"/>
              </a:ext>
            </a:extLst>
          </p:cNvPr>
          <p:cNvCxnSpPr>
            <a:cxnSpLocks/>
            <a:stCxn id="57" idx="0"/>
            <a:endCxn id="61" idx="2"/>
          </p:cNvCxnSpPr>
          <p:nvPr/>
        </p:nvCxnSpPr>
        <p:spPr>
          <a:xfrm flipH="1" flipV="1">
            <a:off x="1656914" y="1193250"/>
            <a:ext cx="1217007" cy="3827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3D1710EB-A9E0-92BC-AFE1-91F7F80965B2}"/>
              </a:ext>
            </a:extLst>
          </p:cNvPr>
          <p:cNvCxnSpPr>
            <a:cxnSpLocks/>
            <a:endCxn id="60" idx="2"/>
          </p:cNvCxnSpPr>
          <p:nvPr/>
        </p:nvCxnSpPr>
        <p:spPr>
          <a:xfrm flipV="1">
            <a:off x="9333346" y="1176497"/>
            <a:ext cx="1120992" cy="408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矢印コネクタ 85">
            <a:extLst>
              <a:ext uri="{FF2B5EF4-FFF2-40B4-BE49-F238E27FC236}">
                <a16:creationId xmlns:a16="http://schemas.microsoft.com/office/drawing/2014/main" id="{11E8A1C7-963C-CE8D-458E-0E254E90E69C}"/>
              </a:ext>
            </a:extLst>
          </p:cNvPr>
          <p:cNvCxnSpPr/>
          <p:nvPr/>
        </p:nvCxnSpPr>
        <p:spPr>
          <a:xfrm flipV="1">
            <a:off x="1125611" y="4017808"/>
            <a:ext cx="8600282" cy="2889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3FC17C6F-E602-10F7-975B-0BDC26CD6AC0}"/>
              </a:ext>
            </a:extLst>
          </p:cNvPr>
          <p:cNvSpPr txBox="1"/>
          <p:nvPr/>
        </p:nvSpPr>
        <p:spPr>
          <a:xfrm>
            <a:off x="5042768" y="3691139"/>
            <a:ext cx="83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20km</a:t>
            </a:r>
            <a:endParaRPr kumimoji="1" lang="ja-JP" altLang="en-US" dirty="0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80E4DBBC-EC02-1C50-5581-E0DCD130A92F}"/>
              </a:ext>
            </a:extLst>
          </p:cNvPr>
          <p:cNvSpPr txBox="1"/>
          <p:nvPr/>
        </p:nvSpPr>
        <p:spPr>
          <a:xfrm>
            <a:off x="303015" y="4407343"/>
            <a:ext cx="763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During a power outage, an emergency power supply must be used to recover helium from the tunnel.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CE9FB59F-A55F-0134-DA40-7D135239A1AF}"/>
              </a:ext>
            </a:extLst>
          </p:cNvPr>
          <p:cNvSpPr txBox="1"/>
          <p:nvPr/>
        </p:nvSpPr>
        <p:spPr>
          <a:xfrm>
            <a:off x="10066482" y="3315855"/>
            <a:ext cx="1593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OD 165mmPipe</a:t>
            </a:r>
            <a:endParaRPr kumimoji="1" lang="ja-JP" altLang="en-US" dirty="0"/>
          </a:p>
        </p:txBody>
      </p: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A7B5A94C-896A-BD9A-7AB8-798E54E52F30}"/>
              </a:ext>
            </a:extLst>
          </p:cNvPr>
          <p:cNvCxnSpPr/>
          <p:nvPr/>
        </p:nvCxnSpPr>
        <p:spPr>
          <a:xfrm>
            <a:off x="1016000" y="3001818"/>
            <a:ext cx="63687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AA08E9DC-54D8-9C87-3E05-62B97283ADEB}"/>
              </a:ext>
            </a:extLst>
          </p:cNvPr>
          <p:cNvCxnSpPr>
            <a:cxnSpLocks/>
          </p:cNvCxnSpPr>
          <p:nvPr/>
        </p:nvCxnSpPr>
        <p:spPr>
          <a:xfrm flipV="1">
            <a:off x="1652879" y="1642807"/>
            <a:ext cx="0" cy="19570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E24D1620-9529-ED34-B9CF-410A664C2B33}"/>
              </a:ext>
            </a:extLst>
          </p:cNvPr>
          <p:cNvSpPr/>
          <p:nvPr/>
        </p:nvSpPr>
        <p:spPr>
          <a:xfrm>
            <a:off x="127659" y="2734656"/>
            <a:ext cx="1381335" cy="5264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refrigerator</a:t>
            </a:r>
            <a:endParaRPr kumimoji="1" lang="ja-JP" altLang="en-US" dirty="0"/>
          </a:p>
        </p:txBody>
      </p: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10A07A07-BE1A-E739-FDF5-59DF3EA19A01}"/>
              </a:ext>
            </a:extLst>
          </p:cNvPr>
          <p:cNvCxnSpPr/>
          <p:nvPr/>
        </p:nvCxnSpPr>
        <p:spPr>
          <a:xfrm>
            <a:off x="1016000" y="1665898"/>
            <a:ext cx="63687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903B6A63-5B91-F674-514D-23802CED8F9C}"/>
              </a:ext>
            </a:extLst>
          </p:cNvPr>
          <p:cNvCxnSpPr/>
          <p:nvPr/>
        </p:nvCxnSpPr>
        <p:spPr>
          <a:xfrm>
            <a:off x="1016000" y="2273070"/>
            <a:ext cx="63687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45647CB8-DCA4-D615-5A87-F80C076D22CE}"/>
              </a:ext>
            </a:extLst>
          </p:cNvPr>
          <p:cNvSpPr/>
          <p:nvPr/>
        </p:nvSpPr>
        <p:spPr>
          <a:xfrm>
            <a:off x="338297" y="2009838"/>
            <a:ext cx="951341" cy="5264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Dewar</a:t>
            </a:r>
          </a:p>
          <a:p>
            <a:pPr algn="ctr"/>
            <a:r>
              <a:rPr lang="en-US" altLang="ja-JP" sz="1400" dirty="0"/>
              <a:t>100,000L</a:t>
            </a:r>
            <a:endParaRPr kumimoji="1" lang="ja-JP" altLang="en-US" sz="1400" dirty="0"/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583F30F3-CF5E-CA72-2B98-22299CCAFDD1}"/>
              </a:ext>
            </a:extLst>
          </p:cNvPr>
          <p:cNvSpPr/>
          <p:nvPr/>
        </p:nvSpPr>
        <p:spPr>
          <a:xfrm>
            <a:off x="338296" y="1351867"/>
            <a:ext cx="951341" cy="5264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Buffer Tank</a:t>
            </a:r>
          </a:p>
        </p:txBody>
      </p:sp>
      <p:cxnSp>
        <p:nvCxnSpPr>
          <p:cNvPr id="109" name="直線矢印コネクタ 108">
            <a:extLst>
              <a:ext uri="{FF2B5EF4-FFF2-40B4-BE49-F238E27FC236}">
                <a16:creationId xmlns:a16="http://schemas.microsoft.com/office/drawing/2014/main" id="{4A697D02-BFE6-F352-BF31-7D6801773FA1}"/>
              </a:ext>
            </a:extLst>
          </p:cNvPr>
          <p:cNvCxnSpPr>
            <a:cxnSpLocks/>
          </p:cNvCxnSpPr>
          <p:nvPr/>
        </p:nvCxnSpPr>
        <p:spPr>
          <a:xfrm flipH="1">
            <a:off x="9809016" y="2009838"/>
            <a:ext cx="16163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B02EEC98-E06A-B08A-FE62-3DBA64B85EFA}"/>
              </a:ext>
            </a:extLst>
          </p:cNvPr>
          <p:cNvSpPr txBox="1"/>
          <p:nvPr/>
        </p:nvSpPr>
        <p:spPr>
          <a:xfrm>
            <a:off x="9826528" y="1581655"/>
            <a:ext cx="2155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Exist or</a:t>
            </a:r>
            <a:r>
              <a:rPr lang="en-US" altLang="ja-JP" dirty="0"/>
              <a:t> dedicated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cxnSp>
        <p:nvCxnSpPr>
          <p:cNvPr id="111" name="直線矢印コネクタ 110">
            <a:extLst>
              <a:ext uri="{FF2B5EF4-FFF2-40B4-BE49-F238E27FC236}">
                <a16:creationId xmlns:a16="http://schemas.microsoft.com/office/drawing/2014/main" id="{30CB1D9B-B760-E86C-24A7-C91C431DFF0B}"/>
              </a:ext>
            </a:extLst>
          </p:cNvPr>
          <p:cNvCxnSpPr/>
          <p:nvPr/>
        </p:nvCxnSpPr>
        <p:spPr>
          <a:xfrm flipH="1">
            <a:off x="10011061" y="2619145"/>
            <a:ext cx="132080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1CF1FBDD-56F1-C708-66ED-15710E85DB14}"/>
              </a:ext>
            </a:extLst>
          </p:cNvPr>
          <p:cNvSpPr txBox="1"/>
          <p:nvPr/>
        </p:nvSpPr>
        <p:spPr>
          <a:xfrm>
            <a:off x="10265056" y="2306516"/>
            <a:ext cx="1394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exist</a:t>
            </a:r>
            <a:endParaRPr kumimoji="1" lang="ja-JP" altLang="en-US" dirty="0"/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3158D040-CD42-F2B5-369E-132A6CC442CE}"/>
              </a:ext>
            </a:extLst>
          </p:cNvPr>
          <p:cNvSpPr txBox="1"/>
          <p:nvPr/>
        </p:nvSpPr>
        <p:spPr>
          <a:xfrm>
            <a:off x="69272" y="153222"/>
            <a:ext cx="2111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Inventory control</a:t>
            </a:r>
            <a:endParaRPr kumimoji="1" lang="ja-JP" altLang="en-US" dirty="0"/>
          </a:p>
        </p:txBody>
      </p:sp>
      <p:cxnSp>
        <p:nvCxnSpPr>
          <p:cNvPr id="115" name="直線矢印コネクタ 114">
            <a:extLst>
              <a:ext uri="{FF2B5EF4-FFF2-40B4-BE49-F238E27FC236}">
                <a16:creationId xmlns:a16="http://schemas.microsoft.com/office/drawing/2014/main" id="{E116BE00-0F02-9982-5011-062B93B8B36D}"/>
              </a:ext>
            </a:extLst>
          </p:cNvPr>
          <p:cNvCxnSpPr>
            <a:cxnSpLocks/>
          </p:cNvCxnSpPr>
          <p:nvPr/>
        </p:nvCxnSpPr>
        <p:spPr>
          <a:xfrm>
            <a:off x="609600" y="548358"/>
            <a:ext cx="0" cy="4584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5F392B7-15C5-C92A-42B0-02E546A208DA}"/>
              </a:ext>
            </a:extLst>
          </p:cNvPr>
          <p:cNvGrpSpPr/>
          <p:nvPr/>
        </p:nvGrpSpPr>
        <p:grpSpPr>
          <a:xfrm>
            <a:off x="3826619" y="1575967"/>
            <a:ext cx="1247416" cy="1179925"/>
            <a:chOff x="10243127" y="1554032"/>
            <a:chExt cx="1247416" cy="1179925"/>
          </a:xfrm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78E1E9FD-E74F-C94C-BD7E-E0CC95107335}"/>
                </a:ext>
              </a:extLst>
            </p:cNvPr>
            <p:cNvSpPr/>
            <p:nvPr/>
          </p:nvSpPr>
          <p:spPr>
            <a:xfrm>
              <a:off x="10432475" y="2207492"/>
              <a:ext cx="951341" cy="52646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Buffer Tank</a:t>
              </a:r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D032707-C0CB-1373-A937-0D78B71EADB2}"/>
                </a:ext>
              </a:extLst>
            </p:cNvPr>
            <p:cNvSpPr/>
            <p:nvPr/>
          </p:nvSpPr>
          <p:spPr>
            <a:xfrm>
              <a:off x="10243127" y="1554032"/>
              <a:ext cx="1247416" cy="52646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/>
                <a:t>compressor</a:t>
              </a:r>
              <a:endParaRPr kumimoji="1" lang="ja-JP" altLang="en-US" sz="1400" dirty="0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8B517A7A-0E9E-0FB0-510F-F556DB4D1FD4}"/>
              </a:ext>
            </a:extLst>
          </p:cNvPr>
          <p:cNvGrpSpPr/>
          <p:nvPr/>
        </p:nvGrpSpPr>
        <p:grpSpPr>
          <a:xfrm>
            <a:off x="6979431" y="1575967"/>
            <a:ext cx="1247416" cy="1179925"/>
            <a:chOff x="10243127" y="1554032"/>
            <a:chExt cx="1247416" cy="1179925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94C38779-012B-9320-17C1-CF3CA92BAD26}"/>
                </a:ext>
              </a:extLst>
            </p:cNvPr>
            <p:cNvSpPr/>
            <p:nvPr/>
          </p:nvSpPr>
          <p:spPr>
            <a:xfrm>
              <a:off x="10432475" y="2207492"/>
              <a:ext cx="951341" cy="52646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Buffer Tank</a:t>
              </a:r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5F01D286-A9B7-CA5B-463E-69F2DE9347B9}"/>
                </a:ext>
              </a:extLst>
            </p:cNvPr>
            <p:cNvSpPr/>
            <p:nvPr/>
          </p:nvSpPr>
          <p:spPr>
            <a:xfrm>
              <a:off x="10243127" y="1554032"/>
              <a:ext cx="1247416" cy="52646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/>
                <a:t>compressor</a:t>
              </a:r>
              <a:endParaRPr kumimoji="1" lang="ja-JP" altLang="en-US" sz="1400" dirty="0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17EE4C7A-4788-A105-B495-00EE8E26F5B9}"/>
              </a:ext>
            </a:extLst>
          </p:cNvPr>
          <p:cNvGrpSpPr/>
          <p:nvPr/>
        </p:nvGrpSpPr>
        <p:grpSpPr>
          <a:xfrm>
            <a:off x="8555837" y="1575967"/>
            <a:ext cx="1247416" cy="1179925"/>
            <a:chOff x="10243127" y="1554032"/>
            <a:chExt cx="1247416" cy="1179925"/>
          </a:xfrm>
        </p:grpSpPr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9415B6A-B2EB-6BFD-591B-4834DE0C1B16}"/>
                </a:ext>
              </a:extLst>
            </p:cNvPr>
            <p:cNvSpPr/>
            <p:nvPr/>
          </p:nvSpPr>
          <p:spPr>
            <a:xfrm>
              <a:off x="10432475" y="2207492"/>
              <a:ext cx="951341" cy="52646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Buffer Tank</a:t>
              </a:r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10612FC3-D7BD-E37D-258F-CE53F5FB298C}"/>
                </a:ext>
              </a:extLst>
            </p:cNvPr>
            <p:cNvSpPr/>
            <p:nvPr/>
          </p:nvSpPr>
          <p:spPr>
            <a:xfrm>
              <a:off x="10243127" y="1554032"/>
              <a:ext cx="1247416" cy="52646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/>
                <a:t>compressor</a:t>
              </a:r>
              <a:endParaRPr kumimoji="1" lang="ja-JP" altLang="en-US" sz="1400" dirty="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7008C2D-40D7-42E1-6693-B51941D11E4B}"/>
              </a:ext>
            </a:extLst>
          </p:cNvPr>
          <p:cNvSpPr txBox="1"/>
          <p:nvPr/>
        </p:nvSpPr>
        <p:spPr>
          <a:xfrm>
            <a:off x="2535384" y="3083914"/>
            <a:ext cx="1593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accent2"/>
                </a:solidFill>
              </a:rPr>
              <a:t>Recover line</a:t>
            </a:r>
          </a:p>
          <a:p>
            <a:endParaRPr kumimoji="1" lang="en-US" altLang="ja-JP" dirty="0">
              <a:solidFill>
                <a:schemeClr val="accent2"/>
              </a:solidFill>
            </a:endParaRPr>
          </a:p>
          <a:p>
            <a:r>
              <a:rPr lang="en-US" altLang="ja-JP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Delivery  line</a:t>
            </a:r>
            <a:endParaRPr kumimoji="1" lang="ja-JP" alt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AA44C8EA-B941-084E-9145-21D641D70BD4}"/>
              </a:ext>
            </a:extLst>
          </p:cNvPr>
          <p:cNvSpPr/>
          <p:nvPr/>
        </p:nvSpPr>
        <p:spPr>
          <a:xfrm>
            <a:off x="8424236" y="2918704"/>
            <a:ext cx="662699" cy="377545"/>
          </a:xfrm>
          <a:prstGeom prst="ellipse">
            <a:avLst/>
          </a:prstGeom>
          <a:noFill/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2765F2F-AA6F-2E2B-1144-0972E962F1D2}"/>
              </a:ext>
            </a:extLst>
          </p:cNvPr>
          <p:cNvSpPr txBox="1"/>
          <p:nvPr/>
        </p:nvSpPr>
        <p:spPr>
          <a:xfrm>
            <a:off x="9029896" y="2932476"/>
            <a:ext cx="1593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1~2</a:t>
            </a:r>
            <a:r>
              <a:rPr kumimoji="1" lang="en-US" altLang="ja-JP" dirty="0"/>
              <a:t>km</a:t>
            </a:r>
            <a:endParaRPr kumimoji="1"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EDDBCA0-D771-7AAF-8D05-2CE462723736}"/>
              </a:ext>
            </a:extLst>
          </p:cNvPr>
          <p:cNvCxnSpPr>
            <a:cxnSpLocks/>
          </p:cNvCxnSpPr>
          <p:nvPr/>
        </p:nvCxnSpPr>
        <p:spPr>
          <a:xfrm>
            <a:off x="3223494" y="2009838"/>
            <a:ext cx="0" cy="2392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CF784112-7166-318C-39AA-B67FE5F2A38B}"/>
              </a:ext>
            </a:extLst>
          </p:cNvPr>
          <p:cNvCxnSpPr>
            <a:cxnSpLocks/>
          </p:cNvCxnSpPr>
          <p:nvPr/>
        </p:nvCxnSpPr>
        <p:spPr>
          <a:xfrm>
            <a:off x="4821381" y="2063208"/>
            <a:ext cx="0" cy="20986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B4CD3F1-86E5-30E2-DD20-5113AB2DD4C2}"/>
              </a:ext>
            </a:extLst>
          </p:cNvPr>
          <p:cNvCxnSpPr>
            <a:cxnSpLocks/>
          </p:cNvCxnSpPr>
          <p:nvPr/>
        </p:nvCxnSpPr>
        <p:spPr>
          <a:xfrm>
            <a:off x="9607729" y="2033854"/>
            <a:ext cx="0" cy="2392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C5DF6EF4-3FE2-611A-6242-6033F3B54B30}"/>
              </a:ext>
            </a:extLst>
          </p:cNvPr>
          <p:cNvCxnSpPr>
            <a:cxnSpLocks/>
          </p:cNvCxnSpPr>
          <p:nvPr/>
        </p:nvCxnSpPr>
        <p:spPr>
          <a:xfrm>
            <a:off x="8044873" y="2067300"/>
            <a:ext cx="0" cy="2392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EB41CF2-C0F9-4710-00EA-25F14E82D752}"/>
              </a:ext>
            </a:extLst>
          </p:cNvPr>
          <p:cNvSpPr txBox="1"/>
          <p:nvPr/>
        </p:nvSpPr>
        <p:spPr>
          <a:xfrm>
            <a:off x="9173316" y="4439153"/>
            <a:ext cx="3462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300K, 100g/s, ID150mm</a:t>
            </a:r>
            <a:endParaRPr kumimoji="1" lang="ja-JP" altLang="en-US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04F1C459-7633-6E00-B1FC-97DD51C8A7F6}"/>
              </a:ext>
            </a:extLst>
          </p:cNvPr>
          <p:cNvCxnSpPr>
            <a:cxnSpLocks/>
          </p:cNvCxnSpPr>
          <p:nvPr/>
        </p:nvCxnSpPr>
        <p:spPr>
          <a:xfrm>
            <a:off x="8555837" y="5943599"/>
            <a:ext cx="2715134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9F61B9D-88F9-2273-684E-4D8555003FFA}"/>
              </a:ext>
            </a:extLst>
          </p:cNvPr>
          <p:cNvSpPr txBox="1"/>
          <p:nvPr/>
        </p:nvSpPr>
        <p:spPr>
          <a:xfrm>
            <a:off x="9352720" y="5608074"/>
            <a:ext cx="815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2km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9134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A17C2E-3436-D563-4F8E-9381B1BF9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Recovery compressor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1CCB0-531F-AB4E-70ED-AECB16779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1825624"/>
            <a:ext cx="11760200" cy="45601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ja-JP" dirty="0"/>
              <a:t>Every cryo-plant has about 8 tons of helium.</a:t>
            </a:r>
          </a:p>
          <a:p>
            <a:pPr marL="0" indent="0">
              <a:buNone/>
            </a:pPr>
            <a:endParaRPr kumimoji="1" lang="en-US" altLang="ja-JP" dirty="0"/>
          </a:p>
          <a:p>
            <a:r>
              <a:rPr lang="en-US" altLang="ja-JP" dirty="0"/>
              <a:t>Assuming compressor power consumption of 350 kW, isothermal efficiency of 60%, and pressure is from 0.1 to 2.1 MPa (abs), the flow rate of the recovery compressor is expected to be about 100 g/s. It’s bigger than 30g/s.</a:t>
            </a:r>
          </a:p>
          <a:p>
            <a:pPr marL="0" indent="0">
              <a:buNone/>
            </a:pPr>
            <a:endParaRPr lang="en-US" altLang="ja-JP" dirty="0"/>
          </a:p>
          <a:p>
            <a:r>
              <a:rPr lang="en-US" altLang="ja-JP" dirty="0"/>
              <a:t>30g/s </a:t>
            </a:r>
            <a:r>
              <a:rPr lang="en-US" altLang="ja-JP" dirty="0">
                <a:sym typeface="Wingdings" panose="05000000000000000000" pitchFamily="2" charset="2"/>
              </a:rPr>
              <a:t> 3 </a:t>
            </a:r>
            <a:r>
              <a:rPr lang="en-US" altLang="ja-JP" dirty="0"/>
              <a:t>day to recover 8 tons</a:t>
            </a:r>
          </a:p>
          <a:p>
            <a:r>
              <a:rPr lang="en-US" altLang="ja-JP" dirty="0"/>
              <a:t>30g/s means 600W of heat load for cavity jackets</a:t>
            </a:r>
            <a:r>
              <a:rPr lang="ja-JP" altLang="en-US" dirty="0"/>
              <a:t>　</a:t>
            </a:r>
            <a:r>
              <a:rPr lang="en-US" altLang="ja-JP" dirty="0"/>
              <a:t>~3W/CM</a:t>
            </a:r>
          </a:p>
          <a:p>
            <a:pPr marL="0" indent="0">
              <a:buNone/>
            </a:pPr>
            <a:r>
              <a:rPr lang="en-US" altLang="ja-JP" dirty="0"/>
              <a:t>(In TDR, the static heat load of 2K was estimated at 1.32W/CM.)</a:t>
            </a:r>
          </a:p>
          <a:p>
            <a:r>
              <a:rPr lang="en-US" altLang="ja-JP" dirty="0"/>
              <a:t>The emergency power supply must provide 350 kW of power for at least three days for the recovery compressor.</a:t>
            </a:r>
          </a:p>
        </p:txBody>
      </p:sp>
    </p:spTree>
    <p:extLst>
      <p:ext uri="{BB962C8B-B14F-4D97-AF65-F5344CB8AC3E}">
        <p14:creationId xmlns:p14="http://schemas.microsoft.com/office/powerpoint/2010/main" val="942462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78E189-7A8E-B028-5D10-941EAEDF1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Recovery</a:t>
            </a:r>
            <a:r>
              <a:rPr kumimoji="1" lang="en-US" altLang="ja-JP" dirty="0"/>
              <a:t> rate of the liquid helium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BB0717-A64F-C4FB-D0B3-E5151C85A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205" y="1825625"/>
            <a:ext cx="5716122" cy="4351338"/>
          </a:xfrm>
        </p:spPr>
        <p:txBody>
          <a:bodyPr/>
          <a:lstStyle/>
          <a:p>
            <a:r>
              <a:rPr kumimoji="1" lang="en-US" altLang="ja-JP" dirty="0"/>
              <a:t>Evaporated helium gas will be passed through the pipes for other temperature regions to cool the thermal radiation shield and thermal anchor. </a:t>
            </a:r>
          </a:p>
          <a:p>
            <a:r>
              <a:rPr kumimoji="1" lang="en-US" altLang="ja-JP" dirty="0"/>
              <a:t>This will reduce the evaporation rate of the liquid helium.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80D71EB-F7FD-4FEE-95B4-79D962D27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0436" y="2687895"/>
            <a:ext cx="6391564" cy="417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02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CA3AFC8-07A3-1FFE-AC16-28FF1109F393}"/>
              </a:ext>
            </a:extLst>
          </p:cNvPr>
          <p:cNvCxnSpPr>
            <a:cxnSpLocks/>
          </p:cNvCxnSpPr>
          <p:nvPr/>
        </p:nvCxnSpPr>
        <p:spPr>
          <a:xfrm>
            <a:off x="2373748" y="3620659"/>
            <a:ext cx="0" cy="214182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E07C6DC-69B3-D6A1-2668-2CF60A3FA4B6}"/>
              </a:ext>
            </a:extLst>
          </p:cNvPr>
          <p:cNvCxnSpPr>
            <a:cxnSpLocks/>
          </p:cNvCxnSpPr>
          <p:nvPr/>
        </p:nvCxnSpPr>
        <p:spPr>
          <a:xfrm>
            <a:off x="4021285" y="3620659"/>
            <a:ext cx="0" cy="214182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E2A0060-47A9-B548-A764-A154529D1DDB}"/>
              </a:ext>
            </a:extLst>
          </p:cNvPr>
          <p:cNvCxnSpPr>
            <a:cxnSpLocks/>
          </p:cNvCxnSpPr>
          <p:nvPr/>
        </p:nvCxnSpPr>
        <p:spPr>
          <a:xfrm>
            <a:off x="7316359" y="3620659"/>
            <a:ext cx="0" cy="214182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67C418A-7536-39FF-C9AF-10210442CB3D}"/>
              </a:ext>
            </a:extLst>
          </p:cNvPr>
          <p:cNvCxnSpPr>
            <a:cxnSpLocks/>
          </p:cNvCxnSpPr>
          <p:nvPr/>
        </p:nvCxnSpPr>
        <p:spPr>
          <a:xfrm>
            <a:off x="8963894" y="3620659"/>
            <a:ext cx="0" cy="214182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26F98D71-D666-3A1E-48E6-9B633335708A}"/>
              </a:ext>
            </a:extLst>
          </p:cNvPr>
          <p:cNvGrpSpPr/>
          <p:nvPr/>
        </p:nvGrpSpPr>
        <p:grpSpPr>
          <a:xfrm>
            <a:off x="2250213" y="3099972"/>
            <a:ext cx="1247416" cy="1179925"/>
            <a:chOff x="10243127" y="1554032"/>
            <a:chExt cx="1247416" cy="1179925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2783E55-8493-6C5B-6D3A-A08561E898C9}"/>
                </a:ext>
              </a:extLst>
            </p:cNvPr>
            <p:cNvSpPr/>
            <p:nvPr/>
          </p:nvSpPr>
          <p:spPr>
            <a:xfrm>
              <a:off x="10432475" y="2207492"/>
              <a:ext cx="951341" cy="52646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Buffer Tank</a:t>
              </a:r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EC4D0CB-4497-9B81-269B-81371F92EAFE}"/>
                </a:ext>
              </a:extLst>
            </p:cNvPr>
            <p:cNvSpPr/>
            <p:nvPr/>
          </p:nvSpPr>
          <p:spPr>
            <a:xfrm>
              <a:off x="10243127" y="1554032"/>
              <a:ext cx="1247416" cy="52646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/>
                <a:t>compressor</a:t>
              </a:r>
              <a:endParaRPr kumimoji="1" lang="ja-JP" altLang="en-US" sz="1400" dirty="0"/>
            </a:p>
          </p:txBody>
        </p:sp>
      </p:grp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CD72F0AA-6117-1A4F-7190-DA998A2233CF}"/>
              </a:ext>
            </a:extLst>
          </p:cNvPr>
          <p:cNvSpPr/>
          <p:nvPr/>
        </p:nvSpPr>
        <p:spPr>
          <a:xfrm>
            <a:off x="2250212" y="2178065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C398C12-086F-732C-972A-5BE4BADF51D3}"/>
              </a:ext>
            </a:extLst>
          </p:cNvPr>
          <p:cNvSpPr/>
          <p:nvPr/>
        </p:nvSpPr>
        <p:spPr>
          <a:xfrm>
            <a:off x="8857675" y="2178064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89A4B305-0D31-97BC-9969-CA051C7ECDC9}"/>
              </a:ext>
            </a:extLst>
          </p:cNvPr>
          <p:cNvSpPr/>
          <p:nvPr/>
        </p:nvSpPr>
        <p:spPr>
          <a:xfrm>
            <a:off x="9930681" y="2174037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520AE944-3D1E-3368-F2A9-FFA66D2D6B64}"/>
              </a:ext>
            </a:extLst>
          </p:cNvPr>
          <p:cNvSpPr/>
          <p:nvPr/>
        </p:nvSpPr>
        <p:spPr>
          <a:xfrm>
            <a:off x="1177209" y="2163056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0F4AD24B-9439-55D3-BF19-15AF654016CF}"/>
              </a:ext>
            </a:extLst>
          </p:cNvPr>
          <p:cNvSpPr/>
          <p:nvPr/>
        </p:nvSpPr>
        <p:spPr>
          <a:xfrm>
            <a:off x="3902076" y="2180095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sp>
        <p:nvSpPr>
          <p:cNvPr id="64" name="正方形/長方形 63">
            <a:extLst>
              <a:ext uri="{FF2B5EF4-FFF2-40B4-BE49-F238E27FC236}">
                <a16:creationId xmlns:a16="http://schemas.microsoft.com/office/drawing/2014/main" id="{4E9F7719-A684-D9B0-AC8E-D398D41ECEA2}"/>
              </a:ext>
            </a:extLst>
          </p:cNvPr>
          <p:cNvSpPr/>
          <p:nvPr/>
        </p:nvSpPr>
        <p:spPr>
          <a:xfrm>
            <a:off x="7205811" y="2174037"/>
            <a:ext cx="1047313" cy="52646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Emergency PS</a:t>
            </a:r>
            <a:endParaRPr kumimoji="1" lang="ja-JP" altLang="en-US" sz="1200" dirty="0"/>
          </a:p>
        </p:txBody>
      </p: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240AF028-442B-3B8F-9548-03A79DC22622}"/>
              </a:ext>
            </a:extLst>
          </p:cNvPr>
          <p:cNvCxnSpPr>
            <a:cxnSpLocks/>
            <a:stCxn id="57" idx="0"/>
            <a:endCxn id="58" idx="2"/>
          </p:cNvCxnSpPr>
          <p:nvPr/>
        </p:nvCxnSpPr>
        <p:spPr>
          <a:xfrm flipH="1" flipV="1">
            <a:off x="2773869" y="2704530"/>
            <a:ext cx="100052" cy="3954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A3608072-2995-11C2-268E-EE84A88916F1}"/>
              </a:ext>
            </a:extLst>
          </p:cNvPr>
          <p:cNvCxnSpPr>
            <a:cxnSpLocks/>
            <a:endCxn id="62" idx="2"/>
          </p:cNvCxnSpPr>
          <p:nvPr/>
        </p:nvCxnSpPr>
        <p:spPr>
          <a:xfrm flipV="1">
            <a:off x="4377750" y="2706560"/>
            <a:ext cx="47983" cy="4026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>
            <a:extLst>
              <a:ext uri="{FF2B5EF4-FFF2-40B4-BE49-F238E27FC236}">
                <a16:creationId xmlns:a16="http://schemas.microsoft.com/office/drawing/2014/main" id="{0156D64E-9031-FAE2-60A0-0E0FF0AECDBD}"/>
              </a:ext>
            </a:extLst>
          </p:cNvPr>
          <p:cNvCxnSpPr>
            <a:cxnSpLocks/>
            <a:endCxn id="64" idx="2"/>
          </p:cNvCxnSpPr>
          <p:nvPr/>
        </p:nvCxnSpPr>
        <p:spPr>
          <a:xfrm flipV="1">
            <a:off x="7681482" y="2700502"/>
            <a:ext cx="47986" cy="408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7987E972-A008-DCAC-B280-A7CDC93F0C48}"/>
              </a:ext>
            </a:extLst>
          </p:cNvPr>
          <p:cNvCxnSpPr>
            <a:cxnSpLocks/>
            <a:endCxn id="59" idx="2"/>
          </p:cNvCxnSpPr>
          <p:nvPr/>
        </p:nvCxnSpPr>
        <p:spPr>
          <a:xfrm flipV="1">
            <a:off x="9333346" y="2704529"/>
            <a:ext cx="47986" cy="40467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9A83310E-1CBA-92F9-27CB-39BC2AED71D5}"/>
              </a:ext>
            </a:extLst>
          </p:cNvPr>
          <p:cNvCxnSpPr>
            <a:cxnSpLocks/>
            <a:stCxn id="57" idx="0"/>
            <a:endCxn id="61" idx="2"/>
          </p:cNvCxnSpPr>
          <p:nvPr/>
        </p:nvCxnSpPr>
        <p:spPr>
          <a:xfrm flipH="1" flipV="1">
            <a:off x="1700866" y="2689521"/>
            <a:ext cx="1173055" cy="4104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3D1710EB-A9E0-92BC-AFE1-91F7F80965B2}"/>
              </a:ext>
            </a:extLst>
          </p:cNvPr>
          <p:cNvCxnSpPr>
            <a:cxnSpLocks/>
            <a:endCxn id="60" idx="2"/>
          </p:cNvCxnSpPr>
          <p:nvPr/>
        </p:nvCxnSpPr>
        <p:spPr>
          <a:xfrm flipV="1">
            <a:off x="9333346" y="2700502"/>
            <a:ext cx="1120992" cy="408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F5F392B7-15C5-C92A-42B0-02E546A208DA}"/>
              </a:ext>
            </a:extLst>
          </p:cNvPr>
          <p:cNvGrpSpPr/>
          <p:nvPr/>
        </p:nvGrpSpPr>
        <p:grpSpPr>
          <a:xfrm>
            <a:off x="3906131" y="3099972"/>
            <a:ext cx="1247416" cy="1179925"/>
            <a:chOff x="10243127" y="1554032"/>
            <a:chExt cx="1247416" cy="1179925"/>
          </a:xfrm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78E1E9FD-E74F-C94C-BD7E-E0CC95107335}"/>
                </a:ext>
              </a:extLst>
            </p:cNvPr>
            <p:cNvSpPr/>
            <p:nvPr/>
          </p:nvSpPr>
          <p:spPr>
            <a:xfrm>
              <a:off x="10432475" y="2207492"/>
              <a:ext cx="951341" cy="52646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Buffer Tank</a:t>
              </a:r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D032707-C0CB-1373-A937-0D78B71EADB2}"/>
                </a:ext>
              </a:extLst>
            </p:cNvPr>
            <p:cNvSpPr/>
            <p:nvPr/>
          </p:nvSpPr>
          <p:spPr>
            <a:xfrm>
              <a:off x="10243127" y="1554032"/>
              <a:ext cx="1247416" cy="52646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/>
                <a:t>compressor</a:t>
              </a:r>
              <a:endParaRPr kumimoji="1" lang="ja-JP" altLang="en-US" sz="1400" dirty="0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8B517A7A-0E9E-0FB0-510F-F556DB4D1FD4}"/>
              </a:ext>
            </a:extLst>
          </p:cNvPr>
          <p:cNvGrpSpPr/>
          <p:nvPr/>
        </p:nvGrpSpPr>
        <p:grpSpPr>
          <a:xfrm>
            <a:off x="7265748" y="3099972"/>
            <a:ext cx="1247416" cy="1179925"/>
            <a:chOff x="10243127" y="1554032"/>
            <a:chExt cx="1247416" cy="1179925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94C38779-012B-9320-17C1-CF3CA92BAD26}"/>
                </a:ext>
              </a:extLst>
            </p:cNvPr>
            <p:cNvSpPr/>
            <p:nvPr/>
          </p:nvSpPr>
          <p:spPr>
            <a:xfrm>
              <a:off x="10432475" y="2207492"/>
              <a:ext cx="951341" cy="52646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Buffer Tank</a:t>
              </a:r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5F01D286-A9B7-CA5B-463E-69F2DE9347B9}"/>
                </a:ext>
              </a:extLst>
            </p:cNvPr>
            <p:cNvSpPr/>
            <p:nvPr/>
          </p:nvSpPr>
          <p:spPr>
            <a:xfrm>
              <a:off x="10243127" y="1554032"/>
              <a:ext cx="1247416" cy="52646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/>
                <a:t>compressor</a:t>
              </a:r>
              <a:endParaRPr kumimoji="1" lang="ja-JP" altLang="en-US" sz="1400" dirty="0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17EE4C7A-4788-A105-B495-00EE8E26F5B9}"/>
              </a:ext>
            </a:extLst>
          </p:cNvPr>
          <p:cNvGrpSpPr/>
          <p:nvPr/>
        </p:nvGrpSpPr>
        <p:grpSpPr>
          <a:xfrm>
            <a:off x="8805215" y="3099972"/>
            <a:ext cx="1247416" cy="1179925"/>
            <a:chOff x="10492505" y="1554032"/>
            <a:chExt cx="1247416" cy="1179925"/>
          </a:xfrm>
        </p:grpSpPr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D9415B6A-B2EB-6BFD-591B-4834DE0C1B16}"/>
                </a:ext>
              </a:extLst>
            </p:cNvPr>
            <p:cNvSpPr/>
            <p:nvPr/>
          </p:nvSpPr>
          <p:spPr>
            <a:xfrm>
              <a:off x="10755735" y="2207492"/>
              <a:ext cx="951341" cy="52646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Buffer Tank</a:t>
              </a:r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10612FC3-D7BD-E37D-258F-CE53F5FB298C}"/>
                </a:ext>
              </a:extLst>
            </p:cNvPr>
            <p:cNvSpPr/>
            <p:nvPr/>
          </p:nvSpPr>
          <p:spPr>
            <a:xfrm>
              <a:off x="10492505" y="1554032"/>
              <a:ext cx="1247416" cy="52646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/>
                <a:t>compressor</a:t>
              </a:r>
              <a:endParaRPr kumimoji="1" lang="ja-JP" altLang="en-US" sz="1400" dirty="0"/>
            </a:p>
          </p:txBody>
        </p:sp>
      </p:grp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B81BCD6D-0EF0-1C78-EC7F-AF341A17A1F6}"/>
              </a:ext>
            </a:extLst>
          </p:cNvPr>
          <p:cNvCxnSpPr>
            <a:cxnSpLocks/>
          </p:cNvCxnSpPr>
          <p:nvPr/>
        </p:nvCxnSpPr>
        <p:spPr>
          <a:xfrm flipV="1">
            <a:off x="1133914" y="3666765"/>
            <a:ext cx="0" cy="210434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F65A17E-59CE-F194-F7B3-B34833DC7C37}"/>
              </a:ext>
            </a:extLst>
          </p:cNvPr>
          <p:cNvSpPr txBox="1"/>
          <p:nvPr/>
        </p:nvSpPr>
        <p:spPr>
          <a:xfrm>
            <a:off x="481207" y="4506907"/>
            <a:ext cx="83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2km</a:t>
            </a:r>
            <a:endParaRPr kumimoji="1" lang="ja-JP" altLang="en-US" dirty="0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4C4CA420-0984-AD31-D5B1-11A234238AD1}"/>
              </a:ext>
            </a:extLst>
          </p:cNvPr>
          <p:cNvCxnSpPr>
            <a:cxnSpLocks/>
          </p:cNvCxnSpPr>
          <p:nvPr/>
        </p:nvCxnSpPr>
        <p:spPr>
          <a:xfrm flipV="1">
            <a:off x="7237564" y="4474832"/>
            <a:ext cx="0" cy="5775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3907341-90CC-33BC-3C54-00BE1957376E}"/>
              </a:ext>
            </a:extLst>
          </p:cNvPr>
          <p:cNvSpPr txBox="1"/>
          <p:nvPr/>
        </p:nvSpPr>
        <p:spPr>
          <a:xfrm>
            <a:off x="6443095" y="4571723"/>
            <a:ext cx="83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30g/s</a:t>
            </a:r>
            <a:endParaRPr kumimoji="1" lang="ja-JP" altLang="en-US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EC35ADE-9688-5E8F-EFBD-8FD772A98298}"/>
              </a:ext>
            </a:extLst>
          </p:cNvPr>
          <p:cNvSpPr txBox="1"/>
          <p:nvPr/>
        </p:nvSpPr>
        <p:spPr>
          <a:xfrm>
            <a:off x="8090629" y="4542068"/>
            <a:ext cx="832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6</a:t>
            </a:r>
            <a:r>
              <a:rPr kumimoji="1" lang="en-US" altLang="ja-JP" dirty="0"/>
              <a:t>0g/s</a:t>
            </a:r>
            <a:endParaRPr kumimoji="1" lang="ja-JP" altLang="en-US" dirty="0"/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315336DB-5B3C-AEC9-A27D-B0465BB3A965}"/>
              </a:ext>
            </a:extLst>
          </p:cNvPr>
          <p:cNvCxnSpPr>
            <a:cxnSpLocks/>
          </p:cNvCxnSpPr>
          <p:nvPr/>
        </p:nvCxnSpPr>
        <p:spPr>
          <a:xfrm flipV="1">
            <a:off x="8867784" y="4448373"/>
            <a:ext cx="0" cy="5775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42F184D-B716-FADD-BCCE-F58E3DDD6299}"/>
              </a:ext>
            </a:extLst>
          </p:cNvPr>
          <p:cNvSpPr txBox="1"/>
          <p:nvPr/>
        </p:nvSpPr>
        <p:spPr>
          <a:xfrm>
            <a:off x="1068720" y="3009153"/>
            <a:ext cx="1247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110kPa</a:t>
            </a:r>
          </a:p>
          <a:p>
            <a:r>
              <a:rPr lang="en-US" altLang="ja-JP" dirty="0"/>
              <a:t>(abs)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82D891-3800-5E92-D630-C1646EF9D25A}"/>
              </a:ext>
            </a:extLst>
          </p:cNvPr>
          <p:cNvSpPr txBox="1"/>
          <p:nvPr/>
        </p:nvSpPr>
        <p:spPr>
          <a:xfrm>
            <a:off x="8963894" y="5039642"/>
            <a:ext cx="1247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118kPa</a:t>
            </a:r>
          </a:p>
          <a:p>
            <a:r>
              <a:rPr lang="en-US" altLang="ja-JP" dirty="0"/>
              <a:t>(abs)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5FABC79-E911-3E28-EEB3-8FCFE1247AEE}"/>
              </a:ext>
            </a:extLst>
          </p:cNvPr>
          <p:cNvSpPr txBox="1"/>
          <p:nvPr/>
        </p:nvSpPr>
        <p:spPr>
          <a:xfrm>
            <a:off x="6235453" y="5197575"/>
            <a:ext cx="1247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113kPa</a:t>
            </a:r>
          </a:p>
          <a:p>
            <a:r>
              <a:rPr lang="en-US" altLang="ja-JP" dirty="0"/>
              <a:t>(abs)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103E9A-226A-DDFF-1653-BD9AAB203A94}"/>
              </a:ext>
            </a:extLst>
          </p:cNvPr>
          <p:cNvSpPr txBox="1"/>
          <p:nvPr/>
        </p:nvSpPr>
        <p:spPr>
          <a:xfrm>
            <a:off x="1452470" y="4762351"/>
            <a:ext cx="1247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118kPa</a:t>
            </a:r>
          </a:p>
          <a:p>
            <a:r>
              <a:rPr lang="en-US" altLang="ja-JP" dirty="0"/>
              <a:t>(abs)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B8CDCC3-D3CB-337D-F67B-B9DE9D769B60}"/>
              </a:ext>
            </a:extLst>
          </p:cNvPr>
          <p:cNvSpPr txBox="1"/>
          <p:nvPr/>
        </p:nvSpPr>
        <p:spPr>
          <a:xfrm>
            <a:off x="3051470" y="4791430"/>
            <a:ext cx="1247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113kPa</a:t>
            </a:r>
          </a:p>
          <a:p>
            <a:r>
              <a:rPr kumimoji="1" lang="en-US" altLang="ja-JP" dirty="0"/>
              <a:t>(abs)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6A7DC48-F6C5-63F4-82CA-A005E90D66CC}"/>
              </a:ext>
            </a:extLst>
          </p:cNvPr>
          <p:cNvSpPr txBox="1"/>
          <p:nvPr/>
        </p:nvSpPr>
        <p:spPr>
          <a:xfrm>
            <a:off x="392545" y="429490"/>
            <a:ext cx="536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Recovery system</a:t>
            </a:r>
            <a:endParaRPr kumimoji="1" lang="ja-JP" altLang="en-US" dirty="0"/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363A6166-CF26-BBC5-92B0-7962DAA19049}"/>
              </a:ext>
            </a:extLst>
          </p:cNvPr>
          <p:cNvSpPr/>
          <p:nvPr/>
        </p:nvSpPr>
        <p:spPr>
          <a:xfrm>
            <a:off x="280751" y="5794082"/>
            <a:ext cx="1710729" cy="55805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Cryomodule</a:t>
            </a:r>
            <a:endParaRPr kumimoji="1" lang="ja-JP" altLang="en-US" dirty="0"/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CE221373-840B-AA52-5CFE-2B20C1935DDF}"/>
              </a:ext>
            </a:extLst>
          </p:cNvPr>
          <p:cNvSpPr/>
          <p:nvPr/>
        </p:nvSpPr>
        <p:spPr>
          <a:xfrm>
            <a:off x="3861937" y="5767697"/>
            <a:ext cx="1710729" cy="55805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Cryomodule</a:t>
            </a:r>
            <a:endParaRPr kumimoji="1" lang="ja-JP" altLang="en-US" dirty="0"/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4472D296-D638-FB0F-7D48-055E979A59C9}"/>
              </a:ext>
            </a:extLst>
          </p:cNvPr>
          <p:cNvSpPr/>
          <p:nvPr/>
        </p:nvSpPr>
        <p:spPr>
          <a:xfrm>
            <a:off x="9478468" y="5765066"/>
            <a:ext cx="1710729" cy="55805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Cryomodule</a:t>
            </a:r>
            <a:endParaRPr kumimoji="1" lang="ja-JP" altLang="en-US" dirty="0"/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C7C09E9B-BFAA-1C51-1D62-5CCD7E11030E}"/>
              </a:ext>
            </a:extLst>
          </p:cNvPr>
          <p:cNvSpPr/>
          <p:nvPr/>
        </p:nvSpPr>
        <p:spPr>
          <a:xfrm>
            <a:off x="5758873" y="5765066"/>
            <a:ext cx="1710729" cy="55805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Cryomodule</a:t>
            </a:r>
            <a:endParaRPr kumimoji="1" lang="ja-JP" altLang="en-US" dirty="0"/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07AF3CE4-62CE-B26A-F6B5-314291325C62}"/>
              </a:ext>
            </a:extLst>
          </p:cNvPr>
          <p:cNvSpPr/>
          <p:nvPr/>
        </p:nvSpPr>
        <p:spPr>
          <a:xfrm>
            <a:off x="7639123" y="5763217"/>
            <a:ext cx="1710729" cy="55805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Cryomodule</a:t>
            </a:r>
            <a:endParaRPr kumimoji="1" lang="ja-JP" altLang="en-US" dirty="0"/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DB321221-077E-51E3-CE04-7B06B63EB316}"/>
              </a:ext>
            </a:extLst>
          </p:cNvPr>
          <p:cNvSpPr/>
          <p:nvPr/>
        </p:nvSpPr>
        <p:spPr>
          <a:xfrm>
            <a:off x="2087346" y="5776244"/>
            <a:ext cx="1710729" cy="55805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Cryomodule</a:t>
            </a:r>
            <a:endParaRPr kumimoji="1" lang="ja-JP" altLang="en-US" dirty="0"/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9D13FCBE-102A-BC56-BA82-A8820C44E408}"/>
              </a:ext>
            </a:extLst>
          </p:cNvPr>
          <p:cNvCxnSpPr>
            <a:cxnSpLocks/>
          </p:cNvCxnSpPr>
          <p:nvPr/>
        </p:nvCxnSpPr>
        <p:spPr>
          <a:xfrm>
            <a:off x="1740621" y="5653888"/>
            <a:ext cx="0" cy="14223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44A3AF97-676A-5550-9F5B-118F03D5DB7C}"/>
              </a:ext>
            </a:extLst>
          </p:cNvPr>
          <p:cNvCxnSpPr>
            <a:cxnSpLocks/>
          </p:cNvCxnSpPr>
          <p:nvPr/>
        </p:nvCxnSpPr>
        <p:spPr>
          <a:xfrm>
            <a:off x="9696526" y="5620983"/>
            <a:ext cx="0" cy="14223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A2AC38A-8430-AC08-9382-3AD2E1249D07}"/>
              </a:ext>
            </a:extLst>
          </p:cNvPr>
          <p:cNvCxnSpPr>
            <a:cxnSpLocks/>
          </p:cNvCxnSpPr>
          <p:nvPr/>
        </p:nvCxnSpPr>
        <p:spPr>
          <a:xfrm>
            <a:off x="1740621" y="5653888"/>
            <a:ext cx="63038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0B398805-CDB1-4A77-ED37-B59406168E69}"/>
              </a:ext>
            </a:extLst>
          </p:cNvPr>
          <p:cNvCxnSpPr>
            <a:cxnSpLocks/>
          </p:cNvCxnSpPr>
          <p:nvPr/>
        </p:nvCxnSpPr>
        <p:spPr>
          <a:xfrm flipV="1">
            <a:off x="8972021" y="5620983"/>
            <a:ext cx="724505" cy="558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E8F550-482B-D616-32D2-BB078761EBBA}"/>
              </a:ext>
            </a:extLst>
          </p:cNvPr>
          <p:cNvSpPr txBox="1"/>
          <p:nvPr/>
        </p:nvSpPr>
        <p:spPr>
          <a:xfrm>
            <a:off x="2956509" y="206157"/>
            <a:ext cx="85621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Someone say that emergency power can be provided by cogeneration, while others say that it should be a dedicated facility.</a:t>
            </a:r>
          </a:p>
          <a:p>
            <a:endParaRPr kumimoji="1" lang="en-US" altLang="ja-JP" dirty="0"/>
          </a:p>
          <a:p>
            <a:r>
              <a:rPr lang="en-US" altLang="ja-JP" dirty="0"/>
              <a:t>Someone say that the recovery compressor can be one of the compressors used during normal operation, while others believe that a dedicated facility should be installed.</a:t>
            </a:r>
            <a:endParaRPr kumimoji="1" lang="ja-JP" altLang="en-US" dirty="0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EB084071-8D6D-E1DD-98DD-EAD85E519436}"/>
              </a:ext>
            </a:extLst>
          </p:cNvPr>
          <p:cNvCxnSpPr>
            <a:cxnSpLocks/>
          </p:cNvCxnSpPr>
          <p:nvPr/>
        </p:nvCxnSpPr>
        <p:spPr>
          <a:xfrm>
            <a:off x="3223494" y="3478414"/>
            <a:ext cx="0" cy="2392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A9E9C689-A93F-E675-0FF5-678090F68291}"/>
              </a:ext>
            </a:extLst>
          </p:cNvPr>
          <p:cNvCxnSpPr>
            <a:cxnSpLocks/>
          </p:cNvCxnSpPr>
          <p:nvPr/>
        </p:nvCxnSpPr>
        <p:spPr>
          <a:xfrm>
            <a:off x="4821381" y="3531784"/>
            <a:ext cx="0" cy="20986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0A6EBD30-4011-646D-F09B-1197384F491B}"/>
              </a:ext>
            </a:extLst>
          </p:cNvPr>
          <p:cNvCxnSpPr>
            <a:cxnSpLocks/>
          </p:cNvCxnSpPr>
          <p:nvPr/>
        </p:nvCxnSpPr>
        <p:spPr>
          <a:xfrm>
            <a:off x="9607729" y="3502430"/>
            <a:ext cx="0" cy="2392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C4730E0-DDA5-D783-8C46-9FD885DFF1FE}"/>
              </a:ext>
            </a:extLst>
          </p:cNvPr>
          <p:cNvCxnSpPr>
            <a:cxnSpLocks/>
          </p:cNvCxnSpPr>
          <p:nvPr/>
        </p:nvCxnSpPr>
        <p:spPr>
          <a:xfrm>
            <a:off x="8044873" y="3535876"/>
            <a:ext cx="0" cy="2392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6E7AD394-19D6-87F9-ADFE-08F03DB3B253}"/>
              </a:ext>
            </a:extLst>
          </p:cNvPr>
          <p:cNvCxnSpPr/>
          <p:nvPr/>
        </p:nvCxnSpPr>
        <p:spPr>
          <a:xfrm>
            <a:off x="884583" y="3640537"/>
            <a:ext cx="1365629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ED2BC4F-879D-D2DE-8F6C-89FB2C5DF1DB}"/>
              </a:ext>
            </a:extLst>
          </p:cNvPr>
          <p:cNvSpPr txBox="1"/>
          <p:nvPr/>
        </p:nvSpPr>
        <p:spPr>
          <a:xfrm>
            <a:off x="1151871" y="3720463"/>
            <a:ext cx="1448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ID 150mm</a:t>
            </a:r>
          </a:p>
          <a:p>
            <a:r>
              <a:rPr lang="en-US" altLang="ja-JP" dirty="0"/>
              <a:t>300K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4830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D568BC-9310-4CBD-7E05-2698045E4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19" y="365125"/>
            <a:ext cx="11804374" cy="1325563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The counter</a:t>
            </a:r>
            <a:r>
              <a:rPr lang="en-US" altLang="ja-JP" sz="3200" dirty="0"/>
              <a:t>measures of power outage for i</a:t>
            </a:r>
            <a:r>
              <a:rPr kumimoji="1" lang="en-US" altLang="ja-JP" sz="3200" dirty="0"/>
              <a:t>nventory control system</a:t>
            </a:r>
            <a:endParaRPr kumimoji="1" lang="ja-JP" altLang="en-US" sz="3200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0B2DAF0-6A20-6249-6857-76D0FE73C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713" y="1690688"/>
            <a:ext cx="5725324" cy="3724795"/>
          </a:xfrm>
          <a:prstGeom prst="rect">
            <a:avLst/>
          </a:prstGeom>
        </p:spPr>
      </p:pic>
      <p:sp>
        <p:nvSpPr>
          <p:cNvPr id="10" name="矢印: 上向き折線 9">
            <a:extLst>
              <a:ext uri="{FF2B5EF4-FFF2-40B4-BE49-F238E27FC236}">
                <a16:creationId xmlns:a16="http://schemas.microsoft.com/office/drawing/2014/main" id="{3655F318-18FF-6B18-B37F-E10B3C3E844C}"/>
              </a:ext>
            </a:extLst>
          </p:cNvPr>
          <p:cNvSpPr/>
          <p:nvPr/>
        </p:nvSpPr>
        <p:spPr>
          <a:xfrm rot="16200000" flipV="1">
            <a:off x="385821" y="4022028"/>
            <a:ext cx="1933315" cy="995427"/>
          </a:xfrm>
          <a:prstGeom prst="bentUpArrow">
            <a:avLst>
              <a:gd name="adj1" fmla="val 9857"/>
              <a:gd name="adj2" fmla="val 11520"/>
              <a:gd name="adj3" fmla="val 25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2E74756-F963-558C-7E8B-A36E1841713E}"/>
              </a:ext>
            </a:extLst>
          </p:cNvPr>
          <p:cNvSpPr txBox="1"/>
          <p:nvPr/>
        </p:nvSpPr>
        <p:spPr>
          <a:xfrm>
            <a:off x="492752" y="5580160"/>
            <a:ext cx="11335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The allowable pressure of this dewar should be designed to keep liquid helium without release for one month.</a:t>
            </a:r>
          </a:p>
          <a:p>
            <a:r>
              <a:rPr lang="en-US" altLang="ja-JP" dirty="0"/>
              <a:t>It is realized in a helium shipping container.</a:t>
            </a:r>
          </a:p>
        </p:txBody>
      </p:sp>
      <p:sp>
        <p:nvSpPr>
          <p:cNvPr id="3" name="フローチャート: 書類 2">
            <a:extLst>
              <a:ext uri="{FF2B5EF4-FFF2-40B4-BE49-F238E27FC236}">
                <a16:creationId xmlns:a16="http://schemas.microsoft.com/office/drawing/2014/main" id="{688831FE-EBAB-7C86-0F54-C07FD7197947}"/>
              </a:ext>
            </a:extLst>
          </p:cNvPr>
          <p:cNvSpPr/>
          <p:nvPr/>
        </p:nvSpPr>
        <p:spPr>
          <a:xfrm rot="16200000">
            <a:off x="3011894" y="463318"/>
            <a:ext cx="3872102" cy="6125988"/>
          </a:xfrm>
          <a:prstGeom prst="flowChartDocumen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587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3FE069-8A2E-E662-93D4-CBC45798D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ILC250</a:t>
            </a:r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63E01EC-674F-3541-849C-6AB278406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5766"/>
            <a:ext cx="7430537" cy="3277057"/>
          </a:xfrm>
          <a:prstGeom prst="rect">
            <a:avLst/>
          </a:prstGeom>
        </p:spPr>
      </p:pic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BC1C2214-A4BD-453A-C3D6-AED266FCEF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1" y="3329041"/>
            <a:ext cx="6096000" cy="3529530"/>
          </a:xfr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B923C5B-A9F0-78CF-9897-F7C738DDA284}"/>
              </a:ext>
            </a:extLst>
          </p:cNvPr>
          <p:cNvSpPr txBox="1"/>
          <p:nvPr/>
        </p:nvSpPr>
        <p:spPr>
          <a:xfrm>
            <a:off x="6677891" y="427741"/>
            <a:ext cx="5449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The original plan (ILC500) for the ILC (The International Linear Collider) can be seen in the Technical Design Report (TDR) published in 2013.</a:t>
            </a:r>
          </a:p>
          <a:p>
            <a:r>
              <a:rPr lang="en-US" altLang="ja-JP" dirty="0"/>
              <a:t>To reduce initial costs, a proposal has been made to lower the center of mass energy to 250 at the start of operation.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0BA999B-AF5B-12F9-9850-FEA6372F4329}"/>
              </a:ext>
            </a:extLst>
          </p:cNvPr>
          <p:cNvSpPr txBox="1"/>
          <p:nvPr/>
        </p:nvSpPr>
        <p:spPr>
          <a:xfrm>
            <a:off x="974437" y="5289032"/>
            <a:ext cx="41471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 total length of the facility was reduced from approximately 30km to 20km.</a:t>
            </a:r>
            <a:endParaRPr kumimoji="1" lang="ja-JP" altLang="en-US" dirty="0"/>
          </a:p>
        </p:txBody>
      </p:sp>
      <p:sp>
        <p:nvSpPr>
          <p:cNvPr id="10" name="矢印: 上向き折線 9">
            <a:extLst>
              <a:ext uri="{FF2B5EF4-FFF2-40B4-BE49-F238E27FC236}">
                <a16:creationId xmlns:a16="http://schemas.microsoft.com/office/drawing/2014/main" id="{4E0F8881-371F-917F-FE92-4BB3D40DFD39}"/>
              </a:ext>
            </a:extLst>
          </p:cNvPr>
          <p:cNvSpPr/>
          <p:nvPr/>
        </p:nvSpPr>
        <p:spPr>
          <a:xfrm rot="5400000">
            <a:off x="5073073" y="4122183"/>
            <a:ext cx="748145" cy="794327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845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9DE14C-164B-B38A-9ED5-36E1E5562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C4C5476-792A-C9E5-7545-60D6E791A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The design of refrigerators for ILC has been updated as needed.</a:t>
            </a:r>
          </a:p>
          <a:p>
            <a:r>
              <a:rPr lang="en-US" altLang="ja-JP" dirty="0"/>
              <a:t>The largest refrigerators for the ILC is for the main linac. Their capacity is less than 25kW@4.5K, so they are commercially available.</a:t>
            </a:r>
          </a:p>
          <a:p>
            <a:r>
              <a:rPr lang="en-US" altLang="ja-JP" dirty="0"/>
              <a:t>All of the equipment of the refrigerator on the surface will be operated at room temperature. Gas helium is stored in the buffer tank, not in Dewar.</a:t>
            </a:r>
          </a:p>
          <a:p>
            <a:r>
              <a:rPr lang="en-US" altLang="ja-JP" dirty="0"/>
              <a:t>The cryogenic system is designed so that helium gas will not be lost in a one-month power outage.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73542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0E2862F5-6F8C-74D7-8012-E62E3A902B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678" y="213864"/>
            <a:ext cx="8554644" cy="643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8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CB29BB-992B-CB3A-DC83-DD8D28161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1837"/>
            <a:ext cx="10515600" cy="1325563"/>
          </a:xfrm>
        </p:spPr>
        <p:txBody>
          <a:bodyPr/>
          <a:lstStyle/>
          <a:p>
            <a:r>
              <a:rPr kumimoji="1" lang="en-US" altLang="ja-JP" dirty="0"/>
              <a:t>How to reduce the center of mass energy  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69C37FBA-449B-4EF4-0BAF-D6C8074BC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150" y="1673475"/>
            <a:ext cx="9239250" cy="5184525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364F514-3490-7F2F-3F92-F3398EF534DD}"/>
              </a:ext>
            </a:extLst>
          </p:cNvPr>
          <p:cNvSpPr/>
          <p:nvPr/>
        </p:nvSpPr>
        <p:spPr>
          <a:xfrm>
            <a:off x="4105275" y="4324350"/>
            <a:ext cx="895350" cy="714375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6D68994-172D-FC86-D3E0-E3C7306CDCDE}"/>
              </a:ext>
            </a:extLst>
          </p:cNvPr>
          <p:cNvSpPr/>
          <p:nvPr/>
        </p:nvSpPr>
        <p:spPr>
          <a:xfrm>
            <a:off x="8404803" y="4265737"/>
            <a:ext cx="895350" cy="772988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D30BA3C4-52B2-E659-BA3F-4BF00927ABD2}"/>
              </a:ext>
            </a:extLst>
          </p:cNvPr>
          <p:cNvCxnSpPr/>
          <p:nvPr/>
        </p:nvCxnSpPr>
        <p:spPr>
          <a:xfrm flipH="1" flipV="1">
            <a:off x="5985164" y="4424218"/>
            <a:ext cx="341745" cy="1293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7C266B1C-C6B5-48D0-507D-8A928F0BACED}"/>
              </a:ext>
            </a:extLst>
          </p:cNvPr>
          <p:cNvCxnSpPr>
            <a:cxnSpLocks/>
          </p:cNvCxnSpPr>
          <p:nvPr/>
        </p:nvCxnSpPr>
        <p:spPr>
          <a:xfrm flipV="1">
            <a:off x="7163669" y="4442690"/>
            <a:ext cx="299026" cy="1293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4D2FB5A3-EE58-31E5-1504-BF56A6C24FD5}"/>
              </a:ext>
            </a:extLst>
          </p:cNvPr>
          <p:cNvCxnSpPr>
            <a:cxnSpLocks/>
          </p:cNvCxnSpPr>
          <p:nvPr/>
        </p:nvCxnSpPr>
        <p:spPr>
          <a:xfrm flipV="1">
            <a:off x="3057236" y="4424218"/>
            <a:ext cx="858982" cy="184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B6976E-1B65-16D2-6365-5AAEA0BF6C84}"/>
              </a:ext>
            </a:extLst>
          </p:cNvPr>
          <p:cNvSpPr txBox="1"/>
          <p:nvPr/>
        </p:nvSpPr>
        <p:spPr>
          <a:xfrm>
            <a:off x="381000" y="4193309"/>
            <a:ext cx="258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Large </a:t>
            </a:r>
            <a:r>
              <a:rPr kumimoji="1" lang="en-US" altLang="ja-JP" dirty="0" err="1"/>
              <a:t>cryo</a:t>
            </a:r>
            <a:r>
              <a:rPr kumimoji="1" lang="en-US" altLang="ja-JP" dirty="0"/>
              <a:t> plants</a:t>
            </a:r>
          </a:p>
          <a:p>
            <a:r>
              <a:rPr lang="en-US" altLang="ja-JP" dirty="0"/>
              <a:t>10 </a:t>
            </a:r>
            <a:r>
              <a:rPr lang="en-US" altLang="ja-JP" dirty="0">
                <a:sym typeface="Wingdings" panose="05000000000000000000" pitchFamily="2" charset="2"/>
              </a:rPr>
              <a:t> 6</a:t>
            </a:r>
          </a:p>
          <a:p>
            <a:r>
              <a:rPr kumimoji="1" lang="en-US" altLang="ja-JP" dirty="0">
                <a:sym typeface="Wingdings" panose="05000000000000000000" pitchFamily="2" charset="2"/>
              </a:rPr>
              <a:t>For Mountain site plan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9830B1F-066D-76C9-7FEA-195DECEFC5AF}"/>
              </a:ext>
            </a:extLst>
          </p:cNvPr>
          <p:cNvSpPr txBox="1"/>
          <p:nvPr/>
        </p:nvSpPr>
        <p:spPr>
          <a:xfrm>
            <a:off x="10439400" y="2189014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Flat site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C228742-D259-A0B7-9F22-27534935D4E2}"/>
              </a:ext>
            </a:extLst>
          </p:cNvPr>
          <p:cNvSpPr txBox="1"/>
          <p:nvPr/>
        </p:nvSpPr>
        <p:spPr>
          <a:xfrm>
            <a:off x="10385310" y="4138012"/>
            <a:ext cx="165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Mountain site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5009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CB14321-DFC2-D128-38A6-8003FF405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421" y="600202"/>
            <a:ext cx="9005440" cy="5657596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01F0C7FA-6CF2-C7B7-6577-E01EE07483BC}"/>
              </a:ext>
            </a:extLst>
          </p:cNvPr>
          <p:cNvSpPr/>
          <p:nvPr/>
        </p:nvSpPr>
        <p:spPr>
          <a:xfrm>
            <a:off x="1553059" y="3887105"/>
            <a:ext cx="8324170" cy="24431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0A6BA79-DCE0-4838-1EF3-E537FA70D46C}"/>
              </a:ext>
            </a:extLst>
          </p:cNvPr>
          <p:cNvSpPr/>
          <p:nvPr/>
        </p:nvSpPr>
        <p:spPr>
          <a:xfrm>
            <a:off x="6548582" y="3814619"/>
            <a:ext cx="1293091" cy="202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13BE37A-5634-BC7B-5CBC-8812737BD1D1}"/>
              </a:ext>
            </a:extLst>
          </p:cNvPr>
          <p:cNvSpPr/>
          <p:nvPr/>
        </p:nvSpPr>
        <p:spPr>
          <a:xfrm>
            <a:off x="3052618" y="600202"/>
            <a:ext cx="1537855" cy="2125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E1D8737-4B38-CCC4-71E2-EF20E0AA8969}"/>
              </a:ext>
            </a:extLst>
          </p:cNvPr>
          <p:cNvSpPr/>
          <p:nvPr/>
        </p:nvSpPr>
        <p:spPr>
          <a:xfrm>
            <a:off x="7481455" y="600202"/>
            <a:ext cx="1537855" cy="2125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66125BD-07C8-D4E2-D08F-CDE466576468}"/>
              </a:ext>
            </a:extLst>
          </p:cNvPr>
          <p:cNvSpPr/>
          <p:nvPr/>
        </p:nvSpPr>
        <p:spPr>
          <a:xfrm>
            <a:off x="4165600" y="3429000"/>
            <a:ext cx="1537855" cy="2125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A3CBDD-1D03-626B-0211-8B63E8C3159F}"/>
              </a:ext>
            </a:extLst>
          </p:cNvPr>
          <p:cNvSpPr txBox="1"/>
          <p:nvPr/>
        </p:nvSpPr>
        <p:spPr>
          <a:xfrm>
            <a:off x="2992583" y="415536"/>
            <a:ext cx="171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Electron linac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A798922-9D4B-5CA3-9A22-0B672F1CE821}"/>
              </a:ext>
            </a:extLst>
          </p:cNvPr>
          <p:cNvSpPr txBox="1"/>
          <p:nvPr/>
        </p:nvSpPr>
        <p:spPr>
          <a:xfrm>
            <a:off x="7391400" y="415536"/>
            <a:ext cx="1717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Positron linac</a:t>
            </a:r>
            <a:endParaRPr kumimoji="1" lang="ja-JP" altLang="en-US" dirty="0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B37B542-302D-7E76-13DE-F04D8D5EB112}"/>
              </a:ext>
            </a:extLst>
          </p:cNvPr>
          <p:cNvSpPr/>
          <p:nvPr/>
        </p:nvSpPr>
        <p:spPr>
          <a:xfrm>
            <a:off x="955964" y="2073564"/>
            <a:ext cx="1293091" cy="202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72EB6194-4A0D-A980-9632-7B0DF3BCB6BE}"/>
              </a:ext>
            </a:extLst>
          </p:cNvPr>
          <p:cNvSpPr/>
          <p:nvPr/>
        </p:nvSpPr>
        <p:spPr>
          <a:xfrm>
            <a:off x="955963" y="2359682"/>
            <a:ext cx="1293091" cy="202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50C057A-25B4-5151-1D0E-93687C6033CB}"/>
              </a:ext>
            </a:extLst>
          </p:cNvPr>
          <p:cNvSpPr/>
          <p:nvPr/>
        </p:nvSpPr>
        <p:spPr>
          <a:xfrm>
            <a:off x="9808315" y="2073046"/>
            <a:ext cx="1293091" cy="202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19BD106-77DF-135E-2867-A2D7C9B0C230}"/>
              </a:ext>
            </a:extLst>
          </p:cNvPr>
          <p:cNvSpPr/>
          <p:nvPr/>
        </p:nvSpPr>
        <p:spPr>
          <a:xfrm>
            <a:off x="9752356" y="2359682"/>
            <a:ext cx="1293091" cy="202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4022B6B-630F-73AF-48E5-0C0055B5C143}"/>
              </a:ext>
            </a:extLst>
          </p:cNvPr>
          <p:cNvSpPr txBox="1"/>
          <p:nvPr/>
        </p:nvSpPr>
        <p:spPr>
          <a:xfrm>
            <a:off x="10427151" y="2194270"/>
            <a:ext cx="1348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Ground level</a:t>
            </a:r>
            <a:endParaRPr kumimoji="1" lang="ja-JP" altLang="en-US" sz="1200" dirty="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202CCD5A-5410-CB65-5856-3A5584CBF4C9}"/>
              </a:ext>
            </a:extLst>
          </p:cNvPr>
          <p:cNvSpPr/>
          <p:nvPr/>
        </p:nvSpPr>
        <p:spPr>
          <a:xfrm>
            <a:off x="6145341" y="2147900"/>
            <a:ext cx="187365" cy="1377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79FFA10A-0300-AADC-0FCF-7BCC3626F248}"/>
              </a:ext>
            </a:extLst>
          </p:cNvPr>
          <p:cNvSpPr/>
          <p:nvPr/>
        </p:nvSpPr>
        <p:spPr>
          <a:xfrm>
            <a:off x="6161549" y="2845049"/>
            <a:ext cx="187365" cy="1377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B226C46-06DD-BF2F-DEEF-84C2D5189A25}"/>
              </a:ext>
            </a:extLst>
          </p:cNvPr>
          <p:cNvSpPr txBox="1"/>
          <p:nvPr/>
        </p:nvSpPr>
        <p:spPr>
          <a:xfrm>
            <a:off x="6548582" y="3814619"/>
            <a:ext cx="394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IP</a:t>
            </a:r>
            <a:endParaRPr kumimoji="1" lang="ja-JP" altLang="en-US" sz="1400" b="1" dirty="0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CB8A82E-074A-9B15-0AE6-11E9A7B78897}"/>
              </a:ext>
            </a:extLst>
          </p:cNvPr>
          <p:cNvSpPr/>
          <p:nvPr/>
        </p:nvSpPr>
        <p:spPr>
          <a:xfrm>
            <a:off x="6225795" y="3430717"/>
            <a:ext cx="865368" cy="18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35A06C3-0114-7A8F-42BA-809E701A9DE1}"/>
              </a:ext>
            </a:extLst>
          </p:cNvPr>
          <p:cNvSpPr txBox="1"/>
          <p:nvPr/>
        </p:nvSpPr>
        <p:spPr>
          <a:xfrm>
            <a:off x="6072361" y="3389633"/>
            <a:ext cx="1140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Final focus</a:t>
            </a:r>
            <a:endParaRPr kumimoji="1" lang="ja-JP" altLang="en-US" sz="1200" b="1" dirty="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3987264-5914-D326-6F1E-30203309A741}"/>
              </a:ext>
            </a:extLst>
          </p:cNvPr>
          <p:cNvSpPr/>
          <p:nvPr/>
        </p:nvSpPr>
        <p:spPr>
          <a:xfrm>
            <a:off x="1553059" y="3962777"/>
            <a:ext cx="511411" cy="202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936B5FE-9E8E-9933-88EB-DE48080E016D}"/>
              </a:ext>
            </a:extLst>
          </p:cNvPr>
          <p:cNvSpPr/>
          <p:nvPr/>
        </p:nvSpPr>
        <p:spPr>
          <a:xfrm>
            <a:off x="7252639" y="3635350"/>
            <a:ext cx="1391740" cy="2125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C5ADC1D-898A-B32C-6984-2A9E7E2BAD18}"/>
              </a:ext>
            </a:extLst>
          </p:cNvPr>
          <p:cNvSpPr txBox="1"/>
          <p:nvPr/>
        </p:nvSpPr>
        <p:spPr>
          <a:xfrm>
            <a:off x="7322572" y="3665981"/>
            <a:ext cx="1537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5GeV Booster</a:t>
            </a:r>
            <a:endParaRPr kumimoji="1" lang="ja-JP" altLang="en-US" sz="1400" b="1" dirty="0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EA0D18AD-D50D-1E2F-A7D3-6DE502B900F4}"/>
              </a:ext>
            </a:extLst>
          </p:cNvPr>
          <p:cNvSpPr/>
          <p:nvPr/>
        </p:nvSpPr>
        <p:spPr>
          <a:xfrm>
            <a:off x="5552387" y="1942539"/>
            <a:ext cx="1062038" cy="2125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69C851FA-24A9-551C-27A3-B4F0D3DDE397}"/>
              </a:ext>
            </a:extLst>
          </p:cNvPr>
          <p:cNvSpPr/>
          <p:nvPr/>
        </p:nvSpPr>
        <p:spPr>
          <a:xfrm>
            <a:off x="7816272" y="3428908"/>
            <a:ext cx="1293091" cy="202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997E95C-46DA-4F93-90AF-C77A6F5B7B11}"/>
              </a:ext>
            </a:extLst>
          </p:cNvPr>
          <p:cNvSpPr txBox="1"/>
          <p:nvPr/>
        </p:nvSpPr>
        <p:spPr>
          <a:xfrm>
            <a:off x="8332532" y="3396483"/>
            <a:ext cx="1537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Main Linac</a:t>
            </a:r>
            <a:endParaRPr kumimoji="1" lang="ja-JP" altLang="en-US" sz="1400" b="1" dirty="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9DC96D3-414B-DE22-06FD-73B66325D415}"/>
              </a:ext>
            </a:extLst>
          </p:cNvPr>
          <p:cNvSpPr/>
          <p:nvPr/>
        </p:nvSpPr>
        <p:spPr>
          <a:xfrm>
            <a:off x="8953655" y="3804245"/>
            <a:ext cx="1501206" cy="3077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A9A2D945-85CD-B099-C0F3-5E8810DF6997}"/>
              </a:ext>
            </a:extLst>
          </p:cNvPr>
          <p:cNvSpPr/>
          <p:nvPr/>
        </p:nvSpPr>
        <p:spPr>
          <a:xfrm>
            <a:off x="9648298" y="3428907"/>
            <a:ext cx="1115839" cy="3857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782F81F-0C00-9DAE-C2F4-D1A1490E7B75}"/>
              </a:ext>
            </a:extLst>
          </p:cNvPr>
          <p:cNvSpPr txBox="1"/>
          <p:nvPr/>
        </p:nvSpPr>
        <p:spPr>
          <a:xfrm>
            <a:off x="9877229" y="3423981"/>
            <a:ext cx="947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RTML</a:t>
            </a:r>
            <a:endParaRPr kumimoji="1" lang="ja-JP" altLang="en-US" sz="1400" b="1" dirty="0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23FE4DEB-B430-1E04-74C1-C0CE4EF867F4}"/>
              </a:ext>
            </a:extLst>
          </p:cNvPr>
          <p:cNvSpPr/>
          <p:nvPr/>
        </p:nvSpPr>
        <p:spPr>
          <a:xfrm>
            <a:off x="6826688" y="1017488"/>
            <a:ext cx="2628397" cy="3338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59F9012-F6BB-30BF-3EDA-22D8A52FA9A0}"/>
              </a:ext>
            </a:extLst>
          </p:cNvPr>
          <p:cNvSpPr txBox="1"/>
          <p:nvPr/>
        </p:nvSpPr>
        <p:spPr>
          <a:xfrm>
            <a:off x="6794178" y="953304"/>
            <a:ext cx="3083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Damping ring, wiggler and RF</a:t>
            </a:r>
            <a:endParaRPr kumimoji="1" lang="ja-JP" altLang="en-US" sz="1400" b="1" dirty="0"/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47882485-34FC-0D5C-532B-666B6277E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259" y="3931786"/>
            <a:ext cx="3534268" cy="1629002"/>
          </a:xfrm>
          <a:prstGeom prst="rect">
            <a:avLst/>
          </a:prstGeom>
        </p:spPr>
      </p:pic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DF28039F-85F6-E9DE-666D-A2A762D71C65}"/>
              </a:ext>
            </a:extLst>
          </p:cNvPr>
          <p:cNvSpPr/>
          <p:nvPr/>
        </p:nvSpPr>
        <p:spPr>
          <a:xfrm>
            <a:off x="4289196" y="3824443"/>
            <a:ext cx="1024540" cy="521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15C3F959-5345-49FE-1644-229738B8CE1C}"/>
              </a:ext>
            </a:extLst>
          </p:cNvPr>
          <p:cNvCxnSpPr/>
          <p:nvPr/>
        </p:nvCxnSpPr>
        <p:spPr>
          <a:xfrm>
            <a:off x="1501466" y="5626959"/>
            <a:ext cx="44045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78013FBD-EB0D-1257-940D-F9F074882B0A}"/>
              </a:ext>
            </a:extLst>
          </p:cNvPr>
          <p:cNvCxnSpPr/>
          <p:nvPr/>
        </p:nvCxnSpPr>
        <p:spPr>
          <a:xfrm>
            <a:off x="1501466" y="5854773"/>
            <a:ext cx="44045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D06F262-8F8F-FE24-1955-AE1C6E8DC63E}"/>
              </a:ext>
            </a:extLst>
          </p:cNvPr>
          <p:cNvSpPr txBox="1"/>
          <p:nvPr/>
        </p:nvSpPr>
        <p:spPr>
          <a:xfrm>
            <a:off x="2001806" y="5484950"/>
            <a:ext cx="13485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warm pipe</a:t>
            </a:r>
            <a:endParaRPr kumimoji="1" lang="ja-JP" altLang="en-US" sz="1200" b="1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8168E78-0F01-8DBF-A444-FBCE3449D163}"/>
              </a:ext>
            </a:extLst>
          </p:cNvPr>
          <p:cNvSpPr txBox="1"/>
          <p:nvPr/>
        </p:nvSpPr>
        <p:spPr>
          <a:xfrm>
            <a:off x="2001806" y="5730457"/>
            <a:ext cx="1929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/>
              <a:t>Isolated transfer line</a:t>
            </a:r>
            <a:endParaRPr kumimoji="1" lang="ja-JP" altLang="en-US" sz="1200" b="1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59358DB-C877-250E-64AA-97D49298042F}"/>
              </a:ext>
            </a:extLst>
          </p:cNvPr>
          <p:cNvSpPr txBox="1"/>
          <p:nvPr/>
        </p:nvSpPr>
        <p:spPr>
          <a:xfrm>
            <a:off x="7819061" y="4699544"/>
            <a:ext cx="3919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Configuration for the mountain site</a:t>
            </a:r>
            <a:endParaRPr kumimoji="1" lang="ja-JP" altLang="en-US" dirty="0"/>
          </a:p>
        </p:txBody>
      </p:sp>
      <p:pic>
        <p:nvPicPr>
          <p:cNvPr id="44" name="図 43">
            <a:extLst>
              <a:ext uri="{FF2B5EF4-FFF2-40B4-BE49-F238E27FC236}">
                <a16:creationId xmlns:a16="http://schemas.microsoft.com/office/drawing/2014/main" id="{854C6354-6528-5563-853D-492E935EA0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7468" y="4510273"/>
            <a:ext cx="905001" cy="1495634"/>
          </a:xfrm>
          <a:prstGeom prst="rect">
            <a:avLst/>
          </a:prstGeom>
        </p:spPr>
      </p:pic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F7D30194-301C-73FA-31BC-7F7AA5BF9F4C}"/>
              </a:ext>
            </a:extLst>
          </p:cNvPr>
          <p:cNvCxnSpPr/>
          <p:nvPr/>
        </p:nvCxnSpPr>
        <p:spPr>
          <a:xfrm>
            <a:off x="5866594" y="6129941"/>
            <a:ext cx="785875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81899FA-8C01-6A26-905D-BE802050C001}"/>
              </a:ext>
            </a:extLst>
          </p:cNvPr>
          <p:cNvSpPr txBox="1"/>
          <p:nvPr/>
        </p:nvSpPr>
        <p:spPr>
          <a:xfrm>
            <a:off x="5866594" y="6129941"/>
            <a:ext cx="1009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2.5km</a:t>
            </a:r>
            <a:endParaRPr kumimoji="1" lang="ja-JP" altLang="en-US" sz="1600" dirty="0"/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A0773221-2084-6C9C-E644-91C34B080306}"/>
              </a:ext>
            </a:extLst>
          </p:cNvPr>
          <p:cNvCxnSpPr/>
          <p:nvPr/>
        </p:nvCxnSpPr>
        <p:spPr>
          <a:xfrm>
            <a:off x="3930977" y="3520174"/>
            <a:ext cx="1452297" cy="9054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348BE31-8798-09B0-9AE5-83AD3B29E727}"/>
              </a:ext>
            </a:extLst>
          </p:cNvPr>
          <p:cNvSpPr txBox="1"/>
          <p:nvPr/>
        </p:nvSpPr>
        <p:spPr>
          <a:xfrm>
            <a:off x="6844474" y="5756237"/>
            <a:ext cx="2379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An </a:t>
            </a:r>
            <a:r>
              <a:rPr kumimoji="1" lang="en-US" altLang="ja-JP" dirty="0"/>
              <a:t>unit of main linac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5333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CFB141-0B82-E164-6A0B-503268E55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5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Heat load for main linac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C05BCD2-B0EE-910B-BDC6-0E93C518D1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99" y="1080079"/>
            <a:ext cx="6735115" cy="282932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EBDE13D-3B3A-7A2B-ADE8-D30A7E36F948}"/>
              </a:ext>
            </a:extLst>
          </p:cNvPr>
          <p:cNvSpPr txBox="1"/>
          <p:nvPr/>
        </p:nvSpPr>
        <p:spPr>
          <a:xfrm>
            <a:off x="6991861" y="2877878"/>
            <a:ext cx="204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Flat/</a:t>
            </a:r>
            <a:r>
              <a:rPr kumimoji="1" lang="en-US" altLang="ja-JP" b="1" dirty="0"/>
              <a:t>Mountain</a:t>
            </a:r>
            <a:endParaRPr kumimoji="1" lang="ja-JP" altLang="en-US" b="1" dirty="0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967ABC2-04A2-2E32-ACA5-7B9A8A796388}"/>
              </a:ext>
            </a:extLst>
          </p:cNvPr>
          <p:cNvCxnSpPr/>
          <p:nvPr/>
        </p:nvCxnSpPr>
        <p:spPr>
          <a:xfrm flipH="1" flipV="1">
            <a:off x="6889779" y="2679247"/>
            <a:ext cx="507295" cy="2881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FAB6B82B-33C7-6865-E49C-95BEDD9A4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3356345"/>
            <a:ext cx="5791200" cy="3501656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2D26937-FBCE-C85D-77D1-75B19429F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249" y="4276307"/>
            <a:ext cx="905001" cy="1495634"/>
          </a:xfrm>
          <a:prstGeom prst="rect">
            <a:avLst/>
          </a:prstGeom>
        </p:spPr>
      </p:pic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CA9C81C3-8316-5372-C872-5274F2E68384}"/>
              </a:ext>
            </a:extLst>
          </p:cNvPr>
          <p:cNvCxnSpPr/>
          <p:nvPr/>
        </p:nvCxnSpPr>
        <p:spPr>
          <a:xfrm>
            <a:off x="1095375" y="5895975"/>
            <a:ext cx="785875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A0DFFE-B94C-653B-5C33-86F0BF156FCC}"/>
              </a:ext>
            </a:extLst>
          </p:cNvPr>
          <p:cNvSpPr txBox="1"/>
          <p:nvPr/>
        </p:nvSpPr>
        <p:spPr>
          <a:xfrm>
            <a:off x="1095375" y="5895975"/>
            <a:ext cx="1009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2.5km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84ACAEA-77F1-C3F7-0380-4D4EC7093F19}"/>
              </a:ext>
            </a:extLst>
          </p:cNvPr>
          <p:cNvSpPr txBox="1"/>
          <p:nvPr/>
        </p:nvSpPr>
        <p:spPr>
          <a:xfrm>
            <a:off x="2352675" y="4276307"/>
            <a:ext cx="39052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 required cooling capacity is </a:t>
            </a:r>
            <a:r>
              <a:rPr kumimoji="1" lang="en-US" altLang="ja-JP" dirty="0">
                <a:hlinkClick r:id="rId5"/>
              </a:rPr>
              <a:t>19kW@4.5K</a:t>
            </a:r>
            <a:r>
              <a:rPr kumimoji="1" lang="en-US" altLang="ja-JP" dirty="0"/>
              <a:t> for each </a:t>
            </a:r>
            <a:r>
              <a:rPr kumimoji="1" lang="en-US" altLang="ja-JP" dirty="0" err="1"/>
              <a:t>cryo</a:t>
            </a:r>
            <a:r>
              <a:rPr kumimoji="1" lang="en-US" altLang="ja-JP" dirty="0"/>
              <a:t> plant for main linac for mountain site.</a:t>
            </a:r>
          </a:p>
          <a:p>
            <a:endParaRPr lang="en-US" altLang="ja-JP" dirty="0"/>
          </a:p>
          <a:p>
            <a:r>
              <a:rPr lang="en-US" altLang="ja-JP" dirty="0">
                <a:solidFill>
                  <a:srgbClr val="000000"/>
                </a:solidFill>
                <a:latin typeface="Segoe UI Web (West European)"/>
              </a:rPr>
              <a:t>A refrigerator u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Segoe UI Web (West European)"/>
              </a:rPr>
              <a:t>p to 25kW@4.5K can be purchased from experienced refrigerator manufacturers.</a:t>
            </a:r>
            <a:endParaRPr kumimoji="1" lang="ja-JP" altLang="en-US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2B9DD0F9-6489-4E09-689C-886351A5A735}"/>
              </a:ext>
            </a:extLst>
          </p:cNvPr>
          <p:cNvCxnSpPr/>
          <p:nvPr/>
        </p:nvCxnSpPr>
        <p:spPr>
          <a:xfrm flipV="1">
            <a:off x="5438775" y="3819525"/>
            <a:ext cx="266700" cy="381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4519876-6D06-9089-9E77-94774C3D2C3C}"/>
              </a:ext>
            </a:extLst>
          </p:cNvPr>
          <p:cNvSpPr txBox="1"/>
          <p:nvPr/>
        </p:nvSpPr>
        <p:spPr>
          <a:xfrm>
            <a:off x="9034670" y="2706733"/>
            <a:ext cx="3057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12</a:t>
            </a:r>
            <a:r>
              <a:rPr kumimoji="1" lang="en-US" altLang="ja-JP" b="1" dirty="0">
                <a:sym typeface="Wingdings" panose="05000000000000000000" pitchFamily="2" charset="2"/>
              </a:rPr>
              <a:t></a:t>
            </a:r>
            <a:r>
              <a:rPr kumimoji="1" lang="en-US" altLang="ja-JP" b="1" dirty="0"/>
              <a:t>9 (for mountain site)</a:t>
            </a:r>
          </a:p>
          <a:p>
            <a:r>
              <a:rPr lang="en-US" altLang="ja-JP" b="1" dirty="0"/>
              <a:t>x21 cryo-strings</a:t>
            </a:r>
            <a:endParaRPr kumimoji="1" lang="ja-JP" altLang="en-US" b="1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A6F838FD-3262-7BD8-95A8-51BB7CB9B0C7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8656682" y="3029899"/>
            <a:ext cx="377988" cy="468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9747B387-9D6F-4480-36EA-4CEF9E442D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0741" y="38376"/>
            <a:ext cx="5181259" cy="263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258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4D2A7B-D427-7FF7-29B7-0025C907C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Efficiency of refrigerators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D1CB091-C99E-D3DA-732B-210ABDAB1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02348" cy="4351338"/>
          </a:xfrm>
        </p:spPr>
        <p:txBody>
          <a:bodyPr/>
          <a:lstStyle/>
          <a:p>
            <a:r>
              <a:rPr kumimoji="1" lang="en-US" altLang="ja-JP" dirty="0"/>
              <a:t>The efficiency in watts / watt of refrigerators for main linac are not only high at 219 but is also required to consume less power during steady-state operation.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9441F21-4340-63D3-EE2E-3C76C09E2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0548" y="1480214"/>
            <a:ext cx="6712295" cy="2521080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ED3E425F-8685-9729-96E7-880672648DB3}"/>
              </a:ext>
            </a:extLst>
          </p:cNvPr>
          <p:cNvSpPr/>
          <p:nvPr/>
        </p:nvSpPr>
        <p:spPr>
          <a:xfrm>
            <a:off x="8608291" y="2695395"/>
            <a:ext cx="406400" cy="177114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0A0E4F0-4559-A984-31DA-4F2E9934340B}"/>
              </a:ext>
            </a:extLst>
          </p:cNvPr>
          <p:cNvCxnSpPr/>
          <p:nvPr/>
        </p:nvCxnSpPr>
        <p:spPr>
          <a:xfrm flipH="1" flipV="1">
            <a:off x="8857673" y="2872509"/>
            <a:ext cx="157018" cy="131156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9A91F19-CEC3-E8D6-25F2-DA898B8CD389}"/>
              </a:ext>
            </a:extLst>
          </p:cNvPr>
          <p:cNvSpPr txBox="1"/>
          <p:nvPr/>
        </p:nvSpPr>
        <p:spPr>
          <a:xfrm>
            <a:off x="8415900" y="4176521"/>
            <a:ext cx="2042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19.01kW@4.5K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8395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853FCE1-D881-EFA3-7F2F-1E36CA54F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19kW refrigerator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6BEE736-5F00-CE5F-1758-48AB157B90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893" y="1434844"/>
            <a:ext cx="10791193" cy="513585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A5F31BD-49B7-4112-D256-A6CE962884DC}"/>
              </a:ext>
            </a:extLst>
          </p:cNvPr>
          <p:cNvSpPr txBox="1"/>
          <p:nvPr/>
        </p:nvSpPr>
        <p:spPr>
          <a:xfrm>
            <a:off x="10240053" y="100877"/>
            <a:ext cx="1682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A.Yamamoto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E4BA7A-9876-F541-465E-6FFCE28D86E8}"/>
              </a:ext>
            </a:extLst>
          </p:cNvPr>
          <p:cNvSpPr txBox="1"/>
          <p:nvPr/>
        </p:nvSpPr>
        <p:spPr>
          <a:xfrm>
            <a:off x="10427117" y="4961491"/>
            <a:ext cx="1682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Cryogenic transfer line is not required.</a:t>
            </a:r>
            <a:endParaRPr kumimoji="1" lang="ja-JP" altLang="en-US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17F972F2-C72A-223F-A38B-978073CC0FE3}"/>
              </a:ext>
            </a:extLst>
          </p:cNvPr>
          <p:cNvCxnSpPr>
            <a:cxnSpLocks/>
          </p:cNvCxnSpPr>
          <p:nvPr/>
        </p:nvCxnSpPr>
        <p:spPr>
          <a:xfrm flipH="1" flipV="1">
            <a:off x="8656983" y="4134678"/>
            <a:ext cx="1770134" cy="9640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楕円 3">
            <a:extLst>
              <a:ext uri="{FF2B5EF4-FFF2-40B4-BE49-F238E27FC236}">
                <a16:creationId xmlns:a16="http://schemas.microsoft.com/office/drawing/2014/main" id="{0D8B7535-6128-E298-DAB6-BC9BCC3C943D}"/>
              </a:ext>
            </a:extLst>
          </p:cNvPr>
          <p:cNvSpPr/>
          <p:nvPr/>
        </p:nvSpPr>
        <p:spPr>
          <a:xfrm>
            <a:off x="7726166" y="3429000"/>
            <a:ext cx="1078787" cy="413535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F0807E7F-4D61-7AEF-F23B-D57CACF13470}"/>
              </a:ext>
            </a:extLst>
          </p:cNvPr>
          <p:cNvCxnSpPr>
            <a:endCxn id="4" idx="1"/>
          </p:cNvCxnSpPr>
          <p:nvPr/>
        </p:nvCxnSpPr>
        <p:spPr>
          <a:xfrm>
            <a:off x="7116417" y="1098906"/>
            <a:ext cx="767734" cy="2390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9193274-B431-0845-4B0B-7286B82F024E}"/>
              </a:ext>
            </a:extLst>
          </p:cNvPr>
          <p:cNvSpPr txBox="1"/>
          <p:nvPr/>
        </p:nvSpPr>
        <p:spPr>
          <a:xfrm>
            <a:off x="5125505" y="569222"/>
            <a:ext cx="69844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(</a:t>
            </a:r>
            <a:r>
              <a:rPr lang="en-US" altLang="ja-JP" sz="1400" dirty="0"/>
              <a:t>2013) </a:t>
            </a:r>
            <a:r>
              <a:rPr kumimoji="1" lang="en-US" altLang="ja-JP" sz="1400" dirty="0"/>
              <a:t>All inventory is stored in the tunnel.</a:t>
            </a:r>
          </a:p>
          <a:p>
            <a:r>
              <a:rPr lang="en-US" altLang="ja-JP" sz="1400" dirty="0"/>
              <a:t>(2017) </a:t>
            </a:r>
            <a:r>
              <a:rPr kumimoji="1" lang="en-US" altLang="ja-JP" sz="1400" dirty="0"/>
              <a:t>Helium inventory is stored on the ground as 50% liquid and 50% gas.</a:t>
            </a:r>
          </a:p>
          <a:p>
            <a:r>
              <a:rPr lang="en-US" altLang="ja-JP" sz="1400" dirty="0"/>
              <a:t>(Now) </a:t>
            </a:r>
            <a:r>
              <a:rPr kumimoji="1" lang="en-US" altLang="ja-JP" sz="1400" dirty="0"/>
              <a:t>All of the inventory is stored on the surface as gas.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54965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9830B-085E-3C41-7515-17AE70FB2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1B23F4-0A4E-142A-C79D-14673A83F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Access</a:t>
            </a:r>
            <a:r>
              <a:rPr lang="ja-JP" altLang="en-US" dirty="0"/>
              <a:t> </a:t>
            </a:r>
            <a:r>
              <a:rPr lang="en-US" altLang="ja-JP" dirty="0"/>
              <a:t>tunnel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A9DFDA8-0EE9-792A-8EB3-95C41FF7C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The lengths are at least 1km.</a:t>
            </a:r>
          </a:p>
          <a:p>
            <a:r>
              <a:rPr lang="en-US" altLang="ja-JP" dirty="0"/>
              <a:t>4 room-temperature pipes connect compressors on the ground and a cold box in the tunnel.</a:t>
            </a:r>
          </a:p>
          <a:p>
            <a:r>
              <a:rPr kumimoji="1" lang="en-US" altLang="ja-JP" dirty="0"/>
              <a:t>No vacuum isol</a:t>
            </a:r>
            <a:r>
              <a:rPr lang="en-US" altLang="ja-JP" dirty="0"/>
              <a:t>ated transfer line are installed in the access tunnel. We can’t use liquid nitrogen to boost cooling power of the refrigerators.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4720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03924F-7DC8-5F4D-9ED2-FF63031BE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830" y="365125"/>
            <a:ext cx="4406631" cy="1325563"/>
          </a:xfrm>
        </p:spPr>
        <p:txBody>
          <a:bodyPr/>
          <a:lstStyle/>
          <a:p>
            <a:r>
              <a:rPr lang="en-US" altLang="ja-JP" dirty="0"/>
              <a:t>Tentative design</a:t>
            </a:r>
            <a:endParaRPr kumimoji="1" lang="ja-JP" altLang="en-US" dirty="0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13482151-5BC0-3FFE-E21F-7239453DF1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3286" y="365125"/>
            <a:ext cx="6767675" cy="6005383"/>
          </a:xfr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3D16668-D0E0-396F-A15C-5F6D39E166A8}"/>
              </a:ext>
            </a:extLst>
          </p:cNvPr>
          <p:cNvSpPr/>
          <p:nvPr/>
        </p:nvSpPr>
        <p:spPr>
          <a:xfrm>
            <a:off x="10452900" y="1259998"/>
            <a:ext cx="979054" cy="8039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>
                <a:solidFill>
                  <a:schemeClr val="tx1"/>
                </a:solidFill>
              </a:rPr>
              <a:t>The number of expansion turbines, valves, etc. are simplified.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BC16E3A-D636-2CE6-3A40-DB3BFFC4493B}"/>
              </a:ext>
            </a:extLst>
          </p:cNvPr>
          <p:cNvSpPr/>
          <p:nvPr/>
        </p:nvSpPr>
        <p:spPr>
          <a:xfrm>
            <a:off x="7375925" y="1229805"/>
            <a:ext cx="637919" cy="272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900" dirty="0">
                <a:solidFill>
                  <a:schemeClr val="tx1"/>
                </a:solidFill>
              </a:rPr>
              <a:t>Access tunnel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41FCAC1-D424-7958-3211-B343EFB9B21C}"/>
              </a:ext>
            </a:extLst>
          </p:cNvPr>
          <p:cNvSpPr/>
          <p:nvPr/>
        </p:nvSpPr>
        <p:spPr>
          <a:xfrm>
            <a:off x="6096000" y="370032"/>
            <a:ext cx="1172550" cy="2584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>
                <a:solidFill>
                  <a:schemeClr val="tx1"/>
                </a:solidFill>
              </a:rPr>
              <a:t>Buffer tanks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B24DE13-73C5-0BC7-A838-267F218C6DD1}"/>
              </a:ext>
            </a:extLst>
          </p:cNvPr>
          <p:cNvSpPr/>
          <p:nvPr/>
        </p:nvSpPr>
        <p:spPr>
          <a:xfrm>
            <a:off x="10792645" y="5140614"/>
            <a:ext cx="987725" cy="105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</a:rPr>
              <a:t>2K Vacuum line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71250CE-76E2-00EA-F606-7B01E7A29288}"/>
              </a:ext>
            </a:extLst>
          </p:cNvPr>
          <p:cNvSpPr/>
          <p:nvPr/>
        </p:nvSpPr>
        <p:spPr>
          <a:xfrm>
            <a:off x="11204275" y="3429000"/>
            <a:ext cx="987725" cy="105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</a:rPr>
              <a:t>2K Vacuum line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19B1206-7553-5675-31BB-AB0EBC6B8AF7}"/>
              </a:ext>
            </a:extLst>
          </p:cNvPr>
          <p:cNvSpPr/>
          <p:nvPr/>
        </p:nvSpPr>
        <p:spPr>
          <a:xfrm>
            <a:off x="4763113" y="3234178"/>
            <a:ext cx="858421" cy="1186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</a:rPr>
              <a:t>Cooling water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C417F839-A41E-F5B0-6B45-047206FE9A89}"/>
              </a:ext>
            </a:extLst>
          </p:cNvPr>
          <p:cNvSpPr/>
          <p:nvPr/>
        </p:nvSpPr>
        <p:spPr>
          <a:xfrm>
            <a:off x="7999158" y="987813"/>
            <a:ext cx="1983927" cy="272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>
                <a:solidFill>
                  <a:schemeClr val="tx1"/>
                </a:solidFill>
              </a:rPr>
              <a:t>Under ground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64E2570B-F99F-10C7-52AC-F1A43FB0875F}"/>
              </a:ext>
            </a:extLst>
          </p:cNvPr>
          <p:cNvSpPr/>
          <p:nvPr/>
        </p:nvSpPr>
        <p:spPr>
          <a:xfrm>
            <a:off x="5875860" y="3310378"/>
            <a:ext cx="858421" cy="624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648D25C-6958-D6BD-4B5B-1D03224C9E32}"/>
              </a:ext>
            </a:extLst>
          </p:cNvPr>
          <p:cNvSpPr/>
          <p:nvPr/>
        </p:nvSpPr>
        <p:spPr>
          <a:xfrm>
            <a:off x="7140737" y="3860800"/>
            <a:ext cx="858421" cy="1477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Air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E95B2BF-96EB-65B6-24EF-5AA42D2F9537}"/>
              </a:ext>
            </a:extLst>
          </p:cNvPr>
          <p:cNvSpPr/>
          <p:nvPr/>
        </p:nvSpPr>
        <p:spPr>
          <a:xfrm>
            <a:off x="6659419" y="3407928"/>
            <a:ext cx="624246" cy="2584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</a:rPr>
              <a:t>GN</a:t>
            </a:r>
            <a:r>
              <a:rPr lang="en-US" altLang="ja-JP" sz="800" baseline="-25000" dirty="0">
                <a:solidFill>
                  <a:schemeClr val="tx1"/>
                </a:solidFill>
              </a:rPr>
              <a:t>2</a:t>
            </a:r>
            <a:r>
              <a:rPr lang="en-US" altLang="ja-JP" sz="800" dirty="0">
                <a:solidFill>
                  <a:schemeClr val="tx1"/>
                </a:solidFill>
              </a:rPr>
              <a:t> from CE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BEADC8E-C848-CD9A-1C09-4FC329516E65}"/>
              </a:ext>
            </a:extLst>
          </p:cNvPr>
          <p:cNvSpPr/>
          <p:nvPr/>
        </p:nvSpPr>
        <p:spPr>
          <a:xfrm>
            <a:off x="10639434" y="5598002"/>
            <a:ext cx="878312" cy="267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" dirty="0">
                <a:solidFill>
                  <a:schemeClr val="tx1"/>
                </a:solidFill>
              </a:rPr>
              <a:t>He II 2K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17" name="コンテンツ プレースホルダー 2">
            <a:extLst>
              <a:ext uri="{FF2B5EF4-FFF2-40B4-BE49-F238E27FC236}">
                <a16:creationId xmlns:a16="http://schemas.microsoft.com/office/drawing/2014/main" id="{21DDB707-5D54-62F2-246D-182F9E43D81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04508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Detailed design has not yet been done.</a:t>
            </a:r>
            <a:endParaRPr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C0B01FA-0309-5383-A708-AF4AE79BF8B7}"/>
              </a:ext>
            </a:extLst>
          </p:cNvPr>
          <p:cNvSpPr/>
          <p:nvPr/>
        </p:nvSpPr>
        <p:spPr>
          <a:xfrm>
            <a:off x="5900158" y="3056654"/>
            <a:ext cx="1172550" cy="1775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>
                <a:solidFill>
                  <a:schemeClr val="tx1"/>
                </a:solidFill>
              </a:rPr>
              <a:t>On surface</a:t>
            </a:r>
            <a:endParaRPr kumimoji="1" lang="ja-JP" alt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565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14403</TotalTime>
  <Words>1186</Words>
  <Application>Microsoft Office PowerPoint</Application>
  <PresentationFormat>ワイド画面</PresentationFormat>
  <Paragraphs>209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7" baseType="lpstr">
      <vt:lpstr>Segoe UI Web (West European)</vt:lpstr>
      <vt:lpstr>游ゴシック</vt:lpstr>
      <vt:lpstr>游ゴシック Light</vt:lpstr>
      <vt:lpstr>Arial</vt:lpstr>
      <vt:lpstr>Wingdings</vt:lpstr>
      <vt:lpstr>Office テーマ</vt:lpstr>
      <vt:lpstr>Cryogenics system for ILC</vt:lpstr>
      <vt:lpstr>ILC250</vt:lpstr>
      <vt:lpstr>How to reduce the center of mass energy  </vt:lpstr>
      <vt:lpstr>PowerPoint プレゼンテーション</vt:lpstr>
      <vt:lpstr>Heat load for main linac</vt:lpstr>
      <vt:lpstr>Efficiency of refrigerators</vt:lpstr>
      <vt:lpstr>19kW refrigerator</vt:lpstr>
      <vt:lpstr>Access tunnel</vt:lpstr>
      <vt:lpstr>Tentative design</vt:lpstr>
      <vt:lpstr>Various refrigerator</vt:lpstr>
      <vt:lpstr>Inventory control (delivery system)</vt:lpstr>
      <vt:lpstr>Additional pipes (150A)</vt:lpstr>
      <vt:lpstr>Inventory control system</vt:lpstr>
      <vt:lpstr>PowerPoint プレゼンテーション</vt:lpstr>
      <vt:lpstr>PowerPoint プレゼンテーション</vt:lpstr>
      <vt:lpstr>Recovery compressor</vt:lpstr>
      <vt:lpstr>Recovery rate of the liquid helium</vt:lpstr>
      <vt:lpstr>PowerPoint プレゼンテーション</vt:lpstr>
      <vt:lpstr>The countermeasures of power outage for inventory control system</vt:lpstr>
      <vt:lpstr>Summary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功太 中西</dc:creator>
  <cp:lastModifiedBy>功太 中西</cp:lastModifiedBy>
  <cp:revision>21</cp:revision>
  <dcterms:created xsi:type="dcterms:W3CDTF">2025-02-01T02:04:13Z</dcterms:created>
  <dcterms:modified xsi:type="dcterms:W3CDTF">2025-03-04T09:27:57Z</dcterms:modified>
</cp:coreProperties>
</file>