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22"/>
  </p:notesMasterIdLst>
  <p:sldIdLst>
    <p:sldId id="256" r:id="rId5"/>
    <p:sldId id="260" r:id="rId6"/>
    <p:sldId id="871" r:id="rId7"/>
    <p:sldId id="903" r:id="rId8"/>
    <p:sldId id="906" r:id="rId9"/>
    <p:sldId id="908" r:id="rId10"/>
    <p:sldId id="915" r:id="rId11"/>
    <p:sldId id="912" r:id="rId12"/>
    <p:sldId id="911" r:id="rId13"/>
    <p:sldId id="910" r:id="rId14"/>
    <p:sldId id="909" r:id="rId15"/>
    <p:sldId id="901" r:id="rId16"/>
    <p:sldId id="900" r:id="rId17"/>
    <p:sldId id="872" r:id="rId18"/>
    <p:sldId id="913" r:id="rId19"/>
    <p:sldId id="914" r:id="rId20"/>
    <p:sldId id="866" r:id="rId21"/>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4826B7-07BB-E9DD-47A7-999DBB231F41}" v="184" dt="2025-02-04T18:15:26.2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6" autoAdjust="0"/>
    <p:restoredTop sz="94694"/>
  </p:normalViewPr>
  <p:slideViewPr>
    <p:cSldViewPr snapToGrid="0" snapToObjects="1">
      <p:cViewPr varScale="1">
        <p:scale>
          <a:sx n="83" d="100"/>
          <a:sy n="83" d="100"/>
        </p:scale>
        <p:origin x="552" y="8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snapToObjects="1">
      <p:cViewPr varScale="1">
        <p:scale>
          <a:sx n="56" d="100"/>
          <a:sy n="56" d="100"/>
        </p:scale>
        <p:origin x="3264" y="6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Total 5.6 </a:t>
            </a:r>
            <a:r>
              <a:rPr lang="en-US" dirty="0" err="1"/>
              <a:t>nTorr</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Partial Pressures in nT [Old/New]</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2B2D-485C-B651-5B0E8798F64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B2D-485C-B651-5B0E8798F64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2B2D-485C-B651-5B0E8798F647}"/>
              </c:ext>
            </c:extLst>
          </c:dPt>
          <c:cat>
            <c:strRef>
              <c:f>Sheet1!$A$2:$A$4</c:f>
              <c:strCache>
                <c:ptCount val="3"/>
                <c:pt idx="0">
                  <c:v>CO [5]</c:v>
                </c:pt>
                <c:pt idx="1">
                  <c:v>CO2 [0.5]</c:v>
                </c:pt>
                <c:pt idx="2">
                  <c:v>H2 [0.1]</c:v>
                </c:pt>
              </c:strCache>
            </c:strRef>
          </c:cat>
          <c:val>
            <c:numRef>
              <c:f>Sheet1!$B$2:$B$4</c:f>
              <c:numCache>
                <c:formatCode>General</c:formatCode>
                <c:ptCount val="3"/>
                <c:pt idx="0">
                  <c:v>5</c:v>
                </c:pt>
                <c:pt idx="1">
                  <c:v>0.5</c:v>
                </c:pt>
                <c:pt idx="2">
                  <c:v>0.1</c:v>
                </c:pt>
              </c:numCache>
            </c:numRef>
          </c:val>
          <c:extLst>
            <c:ext xmlns:c16="http://schemas.microsoft.com/office/drawing/2014/chart" uri="{C3380CC4-5D6E-409C-BE32-E72D297353CC}">
              <c16:uniqueId val="{00000006-2B2D-485C-B651-5B0E8798F647}"/>
            </c:ext>
          </c:extLst>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Total 1.12 </a:t>
            </a:r>
            <a:r>
              <a:rPr lang="en-US" dirty="0" err="1"/>
              <a:t>nTorr</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Partial Pressures in nT [Old/New]</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1BC-48E2-90F4-F5BDA9C09ACC}"/>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1BC-48E2-90F4-F5BDA9C09ACC}"/>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1BC-48E2-90F4-F5BDA9C09ACC}"/>
              </c:ext>
            </c:extLst>
          </c:dPt>
          <c:cat>
            <c:strRef>
              <c:f>Sheet1!$A$2:$A$4</c:f>
              <c:strCache>
                <c:ptCount val="3"/>
                <c:pt idx="0">
                  <c:v>CO [1.0]</c:v>
                </c:pt>
                <c:pt idx="1">
                  <c:v>CO2 [0.1]</c:v>
                </c:pt>
                <c:pt idx="2">
                  <c:v>H2 [0.02]</c:v>
                </c:pt>
              </c:strCache>
            </c:strRef>
          </c:cat>
          <c:val>
            <c:numRef>
              <c:f>Sheet1!$B$2:$B$4</c:f>
              <c:numCache>
                <c:formatCode>General</c:formatCode>
                <c:ptCount val="3"/>
                <c:pt idx="0">
                  <c:v>5</c:v>
                </c:pt>
                <c:pt idx="1">
                  <c:v>0.5</c:v>
                </c:pt>
                <c:pt idx="2">
                  <c:v>0.1</c:v>
                </c:pt>
              </c:numCache>
            </c:numRef>
          </c:val>
          <c:extLst>
            <c:ext xmlns:c16="http://schemas.microsoft.com/office/drawing/2014/chart" uri="{C3380CC4-5D6E-409C-BE32-E72D297353CC}">
              <c16:uniqueId val="{00000006-11BC-48E2-90F4-F5BDA9C09ACC}"/>
            </c:ext>
          </c:extLst>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8"/>
          </a:xfrm>
          <a:prstGeom prst="rect">
            <a:avLst/>
          </a:prstGeom>
        </p:spPr>
        <p:txBody>
          <a:bodyPr vert="horz" lIns="96663" tIns="48332" rIns="96663" bIns="48332" rtlCol="0"/>
          <a:lstStyle>
            <a:lvl1pPr algn="l">
              <a:defRPr sz="1300"/>
            </a:lvl1pPr>
          </a:lstStyle>
          <a:p>
            <a:endParaRPr lang="en-US"/>
          </a:p>
        </p:txBody>
      </p:sp>
      <p:sp>
        <p:nvSpPr>
          <p:cNvPr id="3" name="Date Placeholder 2"/>
          <p:cNvSpPr>
            <a:spLocks noGrp="1"/>
          </p:cNvSpPr>
          <p:nvPr>
            <p:ph type="dt" idx="1"/>
          </p:nvPr>
        </p:nvSpPr>
        <p:spPr>
          <a:xfrm>
            <a:off x="4143588" y="0"/>
            <a:ext cx="3169920" cy="481728"/>
          </a:xfrm>
          <a:prstGeom prst="rect">
            <a:avLst/>
          </a:prstGeom>
        </p:spPr>
        <p:txBody>
          <a:bodyPr vert="horz" lIns="96663" tIns="48332" rIns="96663" bIns="48332" rtlCol="0"/>
          <a:lstStyle>
            <a:lvl1pPr algn="r">
              <a:defRPr sz="1300"/>
            </a:lvl1pPr>
          </a:lstStyle>
          <a:p>
            <a:fld id="{2E36F475-F7F5-6C41-B37C-656C49194CAF}" type="datetimeFigureOut">
              <a:rPr lang="en-US" smtClean="0"/>
              <a:t>3/6/2025</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3" tIns="48332" rIns="96663" bIns="48332" rtlCol="0" anchor="ctr"/>
          <a:lstStyle/>
          <a:p>
            <a:endParaRPr lang="en-US"/>
          </a:p>
        </p:txBody>
      </p:sp>
      <p:sp>
        <p:nvSpPr>
          <p:cNvPr id="5" name="Notes Placeholder 4"/>
          <p:cNvSpPr>
            <a:spLocks noGrp="1"/>
          </p:cNvSpPr>
          <p:nvPr>
            <p:ph type="body" sz="quarter" idx="3"/>
          </p:nvPr>
        </p:nvSpPr>
        <p:spPr>
          <a:xfrm>
            <a:off x="731521" y="4620578"/>
            <a:ext cx="5852160" cy="3780473"/>
          </a:xfrm>
          <a:prstGeom prst="rect">
            <a:avLst/>
          </a:prstGeom>
        </p:spPr>
        <p:txBody>
          <a:bodyPr vert="horz" lIns="96663" tIns="48332" rIns="96663" bIns="4833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7"/>
          </a:xfrm>
          <a:prstGeom prst="rect">
            <a:avLst/>
          </a:prstGeom>
        </p:spPr>
        <p:txBody>
          <a:bodyPr vert="horz" lIns="96663" tIns="48332" rIns="96663" bIns="48332" rtlCol="0" anchor="b"/>
          <a:lstStyle>
            <a:lvl1pPr algn="l">
              <a:defRPr sz="1300"/>
            </a:lvl1pPr>
          </a:lstStyle>
          <a:p>
            <a:endParaRPr lang="en-US"/>
          </a:p>
        </p:txBody>
      </p:sp>
      <p:sp>
        <p:nvSpPr>
          <p:cNvPr id="7" name="Slide Number Placeholder 6"/>
          <p:cNvSpPr>
            <a:spLocks noGrp="1"/>
          </p:cNvSpPr>
          <p:nvPr>
            <p:ph type="sldNum" sz="quarter" idx="5"/>
          </p:nvPr>
        </p:nvSpPr>
        <p:spPr>
          <a:xfrm>
            <a:off x="4143588" y="9119475"/>
            <a:ext cx="3169920" cy="481727"/>
          </a:xfrm>
          <a:prstGeom prst="rect">
            <a:avLst/>
          </a:prstGeom>
        </p:spPr>
        <p:txBody>
          <a:bodyPr vert="horz" lIns="96663" tIns="48332" rIns="96663" bIns="48332" rtlCol="0" anchor="b"/>
          <a:lstStyle>
            <a:lvl1pPr algn="r">
              <a:defRPr sz="13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1481540"/>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4712963"/>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3441178"/>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Edit Master text styles</a:t>
            </a:r>
          </a:p>
        </p:txBody>
      </p:sp>
      <p:pic>
        <p:nvPicPr>
          <p:cNvPr id="6" name="Picture 5">
            <a:extLst>
              <a:ext uri="{FF2B5EF4-FFF2-40B4-BE49-F238E27FC236}">
                <a16:creationId xmlns:a16="http://schemas.microsoft.com/office/drawing/2014/main" id="{6D99D03B-F4BD-85C1-5955-B2BB7ACF4A45}"/>
              </a:ext>
            </a:extLst>
          </p:cNvPr>
          <p:cNvPicPr>
            <a:picLocks noChangeAspect="1"/>
          </p:cNvPicPr>
          <p:nvPr userDrawn="1"/>
        </p:nvPicPr>
        <p:blipFill>
          <a:blip r:embed="rId3"/>
          <a:stretch>
            <a:fillRect/>
          </a:stretch>
        </p:blipFill>
        <p:spPr>
          <a:xfrm>
            <a:off x="10026314" y="472833"/>
            <a:ext cx="1632203" cy="457200"/>
          </a:xfrm>
          <a:prstGeom prst="rect">
            <a:avLst/>
          </a:prstGeom>
        </p:spPr>
      </p:pic>
      <p:pic>
        <p:nvPicPr>
          <p:cNvPr id="8" name="Picture 7">
            <a:extLst>
              <a:ext uri="{FF2B5EF4-FFF2-40B4-BE49-F238E27FC236}">
                <a16:creationId xmlns:a16="http://schemas.microsoft.com/office/drawing/2014/main" id="{276D9F0E-4B80-0FD1-A24A-1C1B60A4BB47}"/>
              </a:ext>
            </a:extLst>
          </p:cNvPr>
          <p:cNvPicPr>
            <a:picLocks noChangeAspect="1"/>
          </p:cNvPicPr>
          <p:nvPr userDrawn="1"/>
        </p:nvPicPr>
        <p:blipFill>
          <a:blip r:embed="rId4"/>
          <a:srcRect/>
          <a:stretch/>
        </p:blipFill>
        <p:spPr>
          <a:xfrm>
            <a:off x="7566183" y="472833"/>
            <a:ext cx="1787236" cy="457200"/>
          </a:xfrm>
          <a:prstGeom prst="rect">
            <a:avLst/>
          </a:prstGeom>
        </p:spPr>
      </p:pic>
      <p:pic>
        <p:nvPicPr>
          <p:cNvPr id="10" name="Picture 9">
            <a:extLst>
              <a:ext uri="{FF2B5EF4-FFF2-40B4-BE49-F238E27FC236}">
                <a16:creationId xmlns:a16="http://schemas.microsoft.com/office/drawing/2014/main" id="{70496317-0189-6060-26F4-32FD05088972}"/>
              </a:ext>
            </a:extLst>
          </p:cNvPr>
          <p:cNvPicPr>
            <a:picLocks noChangeAspect="1"/>
          </p:cNvPicPr>
          <p:nvPr userDrawn="1"/>
        </p:nvPicPr>
        <p:blipFill>
          <a:blip r:embed="rId5"/>
          <a:stretch>
            <a:fillRect/>
          </a:stretch>
        </p:blipFill>
        <p:spPr>
          <a:xfrm>
            <a:off x="5067685" y="472833"/>
            <a:ext cx="1825604" cy="457200"/>
          </a:xfrm>
          <a:prstGeom prst="rect">
            <a:avLst/>
          </a:prstGeom>
        </p:spPr>
      </p:pic>
    </p:spTree>
    <p:extLst>
      <p:ext uri="{BB962C8B-B14F-4D97-AF65-F5344CB8AC3E}">
        <p14:creationId xmlns:p14="http://schemas.microsoft.com/office/powerpoint/2010/main" val="642655364"/>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530018" y="6316595"/>
            <a:ext cx="432486" cy="365125"/>
          </a:xfrm>
          <a:prstGeom prst="rect">
            <a:avLst/>
          </a:prstGeom>
        </p:spPr>
        <p:txBody>
          <a:bodyPr lIns="0" tIns="0" rIns="0" bIns="0" anchor="ctr"/>
          <a:lstStyle>
            <a:lvl1pPr algn="ctr">
              <a:defRPr sz="1000"/>
            </a:lvl1pPr>
          </a:lstStyle>
          <a:p>
            <a:pPr algn="ctr"/>
            <a:fld id="{933A556B-7C63-244D-9B7C-B0EA8042B330}" type="slidenum">
              <a:rPr lang="en-US" smtClean="0"/>
              <a:pPr/>
              <a:t>‹#›</a:t>
            </a:fld>
            <a:endParaRPr lang="en-US" dirty="0"/>
          </a:p>
        </p:txBody>
      </p:sp>
      <p:sp>
        <p:nvSpPr>
          <p:cNvPr id="8" name="Title Placeholder 1">
            <a:extLst>
              <a:ext uri="{FF2B5EF4-FFF2-40B4-BE49-F238E27FC236}">
                <a16:creationId xmlns:a16="http://schemas.microsoft.com/office/drawing/2014/main" id="{7E7747BA-6145-3552-2339-5F4BF5DF2FDE}"/>
              </a:ext>
            </a:extLst>
          </p:cNvPr>
          <p:cNvSpPr>
            <a:spLocks noGrp="1"/>
          </p:cNvSpPr>
          <p:nvPr>
            <p:ph type="title"/>
          </p:nvPr>
        </p:nvSpPr>
        <p:spPr>
          <a:xfrm>
            <a:off x="462579" y="0"/>
            <a:ext cx="11499925" cy="82517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9" name="Text Placeholder 2">
            <a:extLst>
              <a:ext uri="{FF2B5EF4-FFF2-40B4-BE49-F238E27FC236}">
                <a16:creationId xmlns:a16="http://schemas.microsoft.com/office/drawing/2014/main" id="{C65258C7-5BE3-51E9-6313-6F03042F389D}"/>
              </a:ext>
            </a:extLst>
          </p:cNvPr>
          <p:cNvSpPr>
            <a:spLocks noGrp="1"/>
          </p:cNvSpPr>
          <p:nvPr>
            <p:ph idx="1"/>
          </p:nvPr>
        </p:nvSpPr>
        <p:spPr>
          <a:xfrm>
            <a:off x="462579" y="975365"/>
            <a:ext cx="11499925" cy="486585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94568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462579" y="975360"/>
            <a:ext cx="5524500" cy="489111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204923" y="975360"/>
            <a:ext cx="5755084" cy="489111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527522" y="6316595"/>
            <a:ext cx="432486" cy="365125"/>
          </a:xfrm>
          <a:prstGeom prst="rect">
            <a:avLst/>
          </a:prstGeom>
        </p:spPr>
        <p:txBody>
          <a:bodyPr lIns="0" tIns="0" rIns="0" bIns="0" anchor="ctr"/>
          <a:lstStyle>
            <a:lvl1pPr algn="ctr">
              <a:defRPr sz="1000"/>
            </a:lvl1pPr>
          </a:lstStyle>
          <a:p>
            <a:pPr algn="ctr"/>
            <a:fld id="{933A556B-7C63-244D-9B7C-B0EA8042B330}" type="slidenum">
              <a:rPr lang="en-US" smtClean="0"/>
              <a:pPr/>
              <a:t>‹#›</a:t>
            </a:fld>
            <a:endParaRPr lang="en-US" dirty="0"/>
          </a:p>
        </p:txBody>
      </p:sp>
      <p:sp>
        <p:nvSpPr>
          <p:cNvPr id="5" name="Text Placeholder 2">
            <a:extLst>
              <a:ext uri="{FF2B5EF4-FFF2-40B4-BE49-F238E27FC236}">
                <a16:creationId xmlns:a16="http://schemas.microsoft.com/office/drawing/2014/main" id="{0CFA25C5-6468-E921-5CC9-27F4A33A7696}"/>
              </a:ext>
            </a:extLst>
          </p:cNvPr>
          <p:cNvSpPr>
            <a:spLocks noGrp="1"/>
          </p:cNvSpPr>
          <p:nvPr>
            <p:ph type="body" sz="quarter" idx="10" hasCustomPrompt="1"/>
          </p:nvPr>
        </p:nvSpPr>
        <p:spPr>
          <a:xfrm>
            <a:off x="3485192" y="6316595"/>
            <a:ext cx="2659380" cy="365125"/>
          </a:xfrm>
        </p:spPr>
        <p:txBody>
          <a:bodyPr>
            <a:noAutofit/>
          </a:bodyPr>
          <a:lstStyle>
            <a:lvl1pPr marL="0" indent="0" algn="ctr">
              <a:buNone/>
              <a:defRPr sz="120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err="1"/>
              <a:t>HiLumi</a:t>
            </a:r>
            <a:r>
              <a:rPr lang="en-US" dirty="0"/>
              <a:t> WP2 Meeting, Feb 13, 2025</a:t>
            </a:r>
          </a:p>
        </p:txBody>
      </p:sp>
      <p:sp>
        <p:nvSpPr>
          <p:cNvPr id="7" name="Text Placeholder 2">
            <a:extLst>
              <a:ext uri="{FF2B5EF4-FFF2-40B4-BE49-F238E27FC236}">
                <a16:creationId xmlns:a16="http://schemas.microsoft.com/office/drawing/2014/main" id="{6395F968-4504-BF25-C965-31E73F66167E}"/>
              </a:ext>
            </a:extLst>
          </p:cNvPr>
          <p:cNvSpPr>
            <a:spLocks noGrp="1"/>
          </p:cNvSpPr>
          <p:nvPr>
            <p:ph type="body" sz="quarter" idx="11" hasCustomPrompt="1"/>
          </p:nvPr>
        </p:nvSpPr>
        <p:spPr>
          <a:xfrm>
            <a:off x="7094220" y="6316595"/>
            <a:ext cx="2659380" cy="365125"/>
          </a:xfrm>
        </p:spPr>
        <p:txBody>
          <a:bodyPr>
            <a:noAutofit/>
          </a:bodyPr>
          <a:lstStyle>
            <a:lvl1pPr marL="0" indent="0" algn="ctr">
              <a:buNone/>
              <a:defRPr sz="120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Boris Podobedov</a:t>
            </a:r>
          </a:p>
        </p:txBody>
      </p:sp>
    </p:spTree>
    <p:extLst>
      <p:ext uri="{BB962C8B-B14F-4D97-AF65-F5344CB8AC3E}">
        <p14:creationId xmlns:p14="http://schemas.microsoft.com/office/powerpoint/2010/main" val="3630614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D9BCDB3-24E9-1B4D-0A74-4298674A99F5}"/>
              </a:ext>
            </a:extLst>
          </p:cNvPr>
          <p:cNvSpPr>
            <a:spLocks noGrp="1"/>
          </p:cNvSpPr>
          <p:nvPr>
            <p:ph type="sldNum" sz="quarter" idx="4"/>
          </p:nvPr>
        </p:nvSpPr>
        <p:spPr>
          <a:xfrm>
            <a:off x="11527522" y="6316595"/>
            <a:ext cx="432486" cy="365125"/>
          </a:xfrm>
          <a:prstGeom prst="rect">
            <a:avLst/>
          </a:prstGeom>
        </p:spPr>
        <p:txBody>
          <a:bodyPr lIns="0" tIns="0" rIns="0" bIns="0" anchor="ctr"/>
          <a:lstStyle>
            <a:lvl1pPr algn="ctr">
              <a:defRPr sz="1000"/>
            </a:lvl1pPr>
          </a:lstStyle>
          <a:p>
            <a:pPr algn="ctr"/>
            <a:fld id="{933A556B-7C63-244D-9B7C-B0EA8042B330}" type="slidenum">
              <a:rPr lang="en-US" smtClean="0"/>
              <a:pPr/>
              <a:t>‹#›</a:t>
            </a:fld>
            <a:endParaRPr lang="en-US" dirty="0"/>
          </a:p>
        </p:txBody>
      </p:sp>
      <p:sp>
        <p:nvSpPr>
          <p:cNvPr id="3" name="Text Placeholder 2">
            <a:extLst>
              <a:ext uri="{FF2B5EF4-FFF2-40B4-BE49-F238E27FC236}">
                <a16:creationId xmlns:a16="http://schemas.microsoft.com/office/drawing/2014/main" id="{388DB6E2-DDA3-22B8-7251-F0B132B676AF}"/>
              </a:ext>
            </a:extLst>
          </p:cNvPr>
          <p:cNvSpPr>
            <a:spLocks noGrp="1"/>
          </p:cNvSpPr>
          <p:nvPr>
            <p:ph type="body" sz="quarter" idx="10" hasCustomPrompt="1"/>
          </p:nvPr>
        </p:nvSpPr>
        <p:spPr>
          <a:xfrm>
            <a:off x="3485192" y="6316595"/>
            <a:ext cx="2659380" cy="365125"/>
          </a:xfrm>
        </p:spPr>
        <p:txBody>
          <a:bodyPr>
            <a:noAutofit/>
          </a:bodyPr>
          <a:lstStyle>
            <a:lvl1pPr marL="0" indent="0" algn="ctr">
              <a:buNone/>
              <a:defRPr sz="120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Title of Meeting/Review</a:t>
            </a:r>
          </a:p>
        </p:txBody>
      </p:sp>
      <p:sp>
        <p:nvSpPr>
          <p:cNvPr id="4" name="Text Placeholder 2">
            <a:extLst>
              <a:ext uri="{FF2B5EF4-FFF2-40B4-BE49-F238E27FC236}">
                <a16:creationId xmlns:a16="http://schemas.microsoft.com/office/drawing/2014/main" id="{E439522C-42D3-98C9-C46E-2F2D03D4359E}"/>
              </a:ext>
            </a:extLst>
          </p:cNvPr>
          <p:cNvSpPr>
            <a:spLocks noGrp="1"/>
          </p:cNvSpPr>
          <p:nvPr>
            <p:ph type="body" sz="quarter" idx="11" hasCustomPrompt="1"/>
          </p:nvPr>
        </p:nvSpPr>
        <p:spPr>
          <a:xfrm>
            <a:off x="7094220" y="6316595"/>
            <a:ext cx="2659380" cy="365125"/>
          </a:xfrm>
        </p:spPr>
        <p:txBody>
          <a:bodyPr>
            <a:noAutofit/>
          </a:bodyPr>
          <a:lstStyle>
            <a:lvl1pPr marL="0" indent="0" algn="ctr">
              <a:buNone/>
              <a:defRPr sz="120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US" dirty="0"/>
              <a:t>Name of Presenter</a:t>
            </a:r>
          </a:p>
        </p:txBody>
      </p:sp>
      <p:cxnSp>
        <p:nvCxnSpPr>
          <p:cNvPr id="5" name="Straight Connector 4">
            <a:extLst>
              <a:ext uri="{FF2B5EF4-FFF2-40B4-BE49-F238E27FC236}">
                <a16:creationId xmlns:a16="http://schemas.microsoft.com/office/drawing/2014/main" id="{8D45B976-F9BD-96F9-4119-FEAF693C373D}"/>
              </a:ext>
            </a:extLst>
          </p:cNvPr>
          <p:cNvCxnSpPr/>
          <p:nvPr userDrawn="1"/>
        </p:nvCxnSpPr>
        <p:spPr>
          <a:xfrm>
            <a:off x="462579" y="6111240"/>
            <a:ext cx="11499925"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91252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36774-B2A4-3359-80ED-81BEC1710EE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1FD4B2-567E-61F8-E2E4-1961448022B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6E4C43-F59D-F896-313E-83BFE5572EF2}"/>
              </a:ext>
            </a:extLst>
          </p:cNvPr>
          <p:cNvSpPr>
            <a:spLocks noGrp="1"/>
          </p:cNvSpPr>
          <p:nvPr>
            <p:ph type="dt" sz="half" idx="10"/>
          </p:nvPr>
        </p:nvSpPr>
        <p:spPr/>
        <p:txBody>
          <a:bodyPr/>
          <a:lstStyle/>
          <a:p>
            <a:fld id="{7D3F90E3-DAB2-4418-A2D7-B29DDB9A3FC3}" type="datetimeFigureOut">
              <a:rPr lang="en-US" smtClean="0"/>
              <a:t>3/6/2025</a:t>
            </a:fld>
            <a:endParaRPr lang="en-US"/>
          </a:p>
        </p:txBody>
      </p:sp>
      <p:sp>
        <p:nvSpPr>
          <p:cNvPr id="5" name="Footer Placeholder 4">
            <a:extLst>
              <a:ext uri="{FF2B5EF4-FFF2-40B4-BE49-F238E27FC236}">
                <a16:creationId xmlns:a16="http://schemas.microsoft.com/office/drawing/2014/main" id="{9B33F7E9-0898-892B-D3EB-69E42A0812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02166A-A0C1-8123-A259-A253A1306849}"/>
              </a:ext>
            </a:extLst>
          </p:cNvPr>
          <p:cNvSpPr>
            <a:spLocks noGrp="1"/>
          </p:cNvSpPr>
          <p:nvPr>
            <p:ph type="sldNum" sz="quarter" idx="12"/>
          </p:nvPr>
        </p:nvSpPr>
        <p:spPr/>
        <p:txBody>
          <a:bodyPr/>
          <a:lstStyle/>
          <a:p>
            <a:fld id="{8AE7F9F8-3EA0-43FE-9636-CD2FBDF229C1}" type="slidenum">
              <a:rPr lang="en-US" smtClean="0"/>
              <a:t>‹#›</a:t>
            </a:fld>
            <a:endParaRPr lang="en-US"/>
          </a:p>
        </p:txBody>
      </p:sp>
    </p:spTree>
    <p:extLst>
      <p:ext uri="{BB962C8B-B14F-4D97-AF65-F5344CB8AC3E}">
        <p14:creationId xmlns:p14="http://schemas.microsoft.com/office/powerpoint/2010/main" val="692478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462579" y="0"/>
            <a:ext cx="11499925" cy="825178"/>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462579" y="975365"/>
            <a:ext cx="11499925" cy="486585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530018" y="6316595"/>
            <a:ext cx="432486" cy="365125"/>
          </a:xfrm>
          <a:prstGeom prst="rect">
            <a:avLst/>
          </a:prstGeom>
        </p:spPr>
        <p:txBody>
          <a:bodyPr lIns="0" tIns="0" rIns="0" bIns="0" anchor="ctr"/>
          <a:lstStyle>
            <a:lvl1pPr algn="ctr">
              <a:defRPr sz="1100" b="1">
                <a:solidFill>
                  <a:schemeClr val="bg2"/>
                </a:solidFill>
              </a:defRPr>
            </a:lvl1pPr>
          </a:lstStyle>
          <a:p>
            <a:fld id="{933A556B-7C63-244D-9B7C-B0EA8042B330}" type="slidenum">
              <a:rPr lang="en-US" smtClean="0"/>
              <a:pPr/>
              <a:t>‹#›</a:t>
            </a:fld>
            <a:endParaRPr lang="en-US" dirty="0"/>
          </a:p>
        </p:txBody>
      </p:sp>
      <p:cxnSp>
        <p:nvCxnSpPr>
          <p:cNvPr id="5" name="Straight Connector 4">
            <a:extLst>
              <a:ext uri="{FF2B5EF4-FFF2-40B4-BE49-F238E27FC236}">
                <a16:creationId xmlns:a16="http://schemas.microsoft.com/office/drawing/2014/main" id="{CAB150B5-704F-CF21-3183-8DB97C07706C}"/>
              </a:ext>
            </a:extLst>
          </p:cNvPr>
          <p:cNvCxnSpPr>
            <a:cxnSpLocks/>
          </p:cNvCxnSpPr>
          <p:nvPr userDrawn="1"/>
        </p:nvCxnSpPr>
        <p:spPr>
          <a:xfrm>
            <a:off x="462579" y="825178"/>
            <a:ext cx="11499925" cy="0"/>
          </a:xfrm>
          <a:prstGeom prst="line">
            <a:avLst/>
          </a:prstGeom>
          <a:ln w="25400">
            <a:gradFill>
              <a:gsLst>
                <a:gs pos="0">
                  <a:schemeClr val="bg2"/>
                </a:gs>
                <a:gs pos="100000">
                  <a:schemeClr val="accent5"/>
                </a:gs>
              </a:gsLst>
              <a:lin ang="0" scaled="0"/>
            </a:gra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958D2D7-4525-7982-81CE-BAFE8EFB999D}"/>
              </a:ext>
            </a:extLst>
          </p:cNvPr>
          <p:cNvCxnSpPr/>
          <p:nvPr userDrawn="1"/>
        </p:nvCxnSpPr>
        <p:spPr>
          <a:xfrm>
            <a:off x="462579" y="6111240"/>
            <a:ext cx="11499925"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7" r:id="rId4"/>
    <p:sldLayoutId id="2147483669" r:id="rId5"/>
  </p:sldLayoutIdLst>
  <p:hf hdr="0" ftr="0" dt="0"/>
  <p:txStyles>
    <p:titleStyle>
      <a:lvl1pPr algn="l" defTabSz="914400" rtl="0" eaLnBrk="1" latinLnBrk="0" hangingPunct="1">
        <a:lnSpc>
          <a:spcPct val="90000"/>
        </a:lnSpc>
        <a:spcBef>
          <a:spcPct val="0"/>
        </a:spcBef>
        <a:buNone/>
        <a:defRPr sz="4000" b="1" u="none"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3840" userDrawn="1">
          <p15:clr>
            <a:srgbClr val="F26B43"/>
          </p15:clr>
        </p15:guide>
        <p15:guide id="9" pos="360" userDrawn="1">
          <p15:clr>
            <a:srgbClr val="F26B43"/>
          </p15:clr>
        </p15:guide>
        <p15:guide id="10" orient="horz" pos="3888" userDrawn="1">
          <p15:clr>
            <a:srgbClr val="F26B43"/>
          </p15:clr>
        </p15:guide>
        <p15:guide id="11" pos="7320" userDrawn="1">
          <p15:clr>
            <a:srgbClr val="F26B43"/>
          </p15:clr>
        </p15:guide>
        <p15:guide id="12"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60.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150.png"/><Relationship Id="rId5" Type="http://schemas.openxmlformats.org/officeDocument/2006/relationships/image" Target="../media/image140.png"/><Relationship Id="rId4" Type="http://schemas.openxmlformats.org/officeDocument/2006/relationships/image" Target="../media/image13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56CBC-DA70-7741-BB3F-BCDBBE052F88}"/>
              </a:ext>
            </a:extLst>
          </p:cNvPr>
          <p:cNvSpPr>
            <a:spLocks noGrp="1"/>
          </p:cNvSpPr>
          <p:nvPr>
            <p:ph type="ctrTitle"/>
          </p:nvPr>
        </p:nvSpPr>
        <p:spPr/>
        <p:txBody>
          <a:bodyPr>
            <a:noAutofit/>
          </a:bodyPr>
          <a:lstStyle/>
          <a:p>
            <a:r>
              <a:rPr lang="en-US" sz="4400" dirty="0"/>
              <a:t>Beam-Ion Instability in the EIC electron storage ring</a:t>
            </a:r>
          </a:p>
        </p:txBody>
      </p:sp>
      <p:sp>
        <p:nvSpPr>
          <p:cNvPr id="4" name="Text Placeholder 3">
            <a:extLst>
              <a:ext uri="{FF2B5EF4-FFF2-40B4-BE49-F238E27FC236}">
                <a16:creationId xmlns:a16="http://schemas.microsoft.com/office/drawing/2014/main" id="{BD0F4563-AB5E-1F4E-B28C-08AC1323034C}"/>
              </a:ext>
            </a:extLst>
          </p:cNvPr>
          <p:cNvSpPr>
            <a:spLocks noGrp="1"/>
          </p:cNvSpPr>
          <p:nvPr>
            <p:ph type="body" sz="quarter" idx="10"/>
          </p:nvPr>
        </p:nvSpPr>
        <p:spPr>
          <a:xfrm>
            <a:off x="2847250" y="2900003"/>
            <a:ext cx="5665092" cy="1259607"/>
          </a:xfrm>
        </p:spPr>
        <p:txBody>
          <a:bodyPr/>
          <a:lstStyle/>
          <a:p>
            <a:endParaRPr lang="en-US" b="1" dirty="0"/>
          </a:p>
          <a:p>
            <a:r>
              <a:rPr lang="en-US" b="1" dirty="0"/>
              <a:t>Boris Podobedov, M. Blaskiewicz</a:t>
            </a:r>
          </a:p>
        </p:txBody>
      </p:sp>
      <p:pic>
        <p:nvPicPr>
          <p:cNvPr id="5" name="Picture 4">
            <a:extLst>
              <a:ext uri="{FF2B5EF4-FFF2-40B4-BE49-F238E27FC236}">
                <a16:creationId xmlns:a16="http://schemas.microsoft.com/office/drawing/2014/main" id="{49138A2E-937D-E0B9-5561-A80A15CE8B4A}"/>
              </a:ext>
            </a:extLst>
          </p:cNvPr>
          <p:cNvPicPr>
            <a:picLocks noChangeAspect="1"/>
          </p:cNvPicPr>
          <p:nvPr/>
        </p:nvPicPr>
        <p:blipFill>
          <a:blip r:embed="rId2"/>
          <a:stretch>
            <a:fillRect/>
          </a:stretch>
        </p:blipFill>
        <p:spPr>
          <a:xfrm>
            <a:off x="1044200" y="4230761"/>
            <a:ext cx="2790682" cy="1730223"/>
          </a:xfrm>
          <a:prstGeom prst="rect">
            <a:avLst/>
          </a:prstGeom>
        </p:spPr>
      </p:pic>
    </p:spTree>
    <p:extLst>
      <p:ext uri="{BB962C8B-B14F-4D97-AF65-F5344CB8AC3E}">
        <p14:creationId xmlns:p14="http://schemas.microsoft.com/office/powerpoint/2010/main" val="2246755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C2A40-1038-6B0B-CFCF-EEA136263DE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8F1B7E4-7737-E38E-FE85-30B2059AA562}"/>
              </a:ext>
            </a:extLst>
          </p:cNvPr>
          <p:cNvSpPr>
            <a:spLocks noGrp="1"/>
          </p:cNvSpPr>
          <p:nvPr>
            <p:ph type="sldNum" sz="quarter" idx="4"/>
          </p:nvPr>
        </p:nvSpPr>
        <p:spPr/>
        <p:txBody>
          <a:bodyPr/>
          <a:lstStyle/>
          <a:p>
            <a:pPr algn="ctr"/>
            <a:fld id="{933A556B-7C63-244D-9B7C-B0EA8042B330}" type="slidenum">
              <a:rPr lang="en-US" smtClean="0"/>
              <a:pPr algn="ctr"/>
              <a:t>10</a:t>
            </a:fld>
            <a:endParaRPr lang="en-US" dirty="0"/>
          </a:p>
        </p:txBody>
      </p:sp>
      <p:sp>
        <p:nvSpPr>
          <p:cNvPr id="5" name="Title 4">
            <a:extLst>
              <a:ext uri="{FF2B5EF4-FFF2-40B4-BE49-F238E27FC236}">
                <a16:creationId xmlns:a16="http://schemas.microsoft.com/office/drawing/2014/main" id="{2E850A93-25EF-4705-B94E-DC44AEB09F9F}"/>
              </a:ext>
            </a:extLst>
          </p:cNvPr>
          <p:cNvSpPr>
            <a:spLocks noGrp="1"/>
          </p:cNvSpPr>
          <p:nvPr>
            <p:ph type="title"/>
          </p:nvPr>
        </p:nvSpPr>
        <p:spPr/>
        <p:txBody>
          <a:bodyPr>
            <a:normAutofit/>
          </a:bodyPr>
          <a:lstStyle/>
          <a:p>
            <a:r>
              <a:rPr lang="en-US" dirty="0"/>
              <a:t>Results with Beam-Beam</a:t>
            </a:r>
          </a:p>
        </p:txBody>
      </p:sp>
      <p:sp>
        <p:nvSpPr>
          <p:cNvPr id="6" name="Content Placeholder 5">
            <a:extLst>
              <a:ext uri="{FF2B5EF4-FFF2-40B4-BE49-F238E27FC236}">
                <a16:creationId xmlns:a16="http://schemas.microsoft.com/office/drawing/2014/main" id="{F7DAAF2B-EFD7-4C85-370C-5BED26815411}"/>
              </a:ext>
            </a:extLst>
          </p:cNvPr>
          <p:cNvSpPr>
            <a:spLocks noGrp="1"/>
          </p:cNvSpPr>
          <p:nvPr>
            <p:ph idx="1"/>
          </p:nvPr>
        </p:nvSpPr>
        <p:spPr>
          <a:xfrm>
            <a:off x="2350253" y="4505725"/>
            <a:ext cx="11027783" cy="1541233"/>
          </a:xfrm>
        </p:spPr>
        <p:txBody>
          <a:bodyPr>
            <a:normAutofit fontScale="92500" lnSpcReduction="20000"/>
          </a:bodyPr>
          <a:lstStyle/>
          <a:p>
            <a:endParaRPr lang="en-US" dirty="0"/>
          </a:p>
          <a:p>
            <a:r>
              <a:rPr lang="en-US" sz="2400" dirty="0"/>
              <a:t>Pressure-induced amplitude increase is obvious at P≥5.6 </a:t>
            </a:r>
            <a:r>
              <a:rPr lang="en-US" sz="2400" dirty="0" err="1"/>
              <a:t>nT</a:t>
            </a:r>
            <a:r>
              <a:rPr lang="en-US" sz="2400" dirty="0"/>
              <a:t> </a:t>
            </a:r>
          </a:p>
          <a:p>
            <a:r>
              <a:rPr lang="en-US" sz="2400" dirty="0"/>
              <a:t>At lower pressures, the difference between traces is ~small</a:t>
            </a:r>
          </a:p>
          <a:p>
            <a:r>
              <a:rPr lang="en-US" sz="2400" dirty="0"/>
              <a:t>=&gt; Need a different view to determine the threshold more accurately</a:t>
            </a:r>
          </a:p>
          <a:p>
            <a:endParaRPr lang="en-US" dirty="0"/>
          </a:p>
        </p:txBody>
      </p:sp>
      <p:sp>
        <p:nvSpPr>
          <p:cNvPr id="7" name="Text Placeholder 6">
            <a:extLst>
              <a:ext uri="{FF2B5EF4-FFF2-40B4-BE49-F238E27FC236}">
                <a16:creationId xmlns:a16="http://schemas.microsoft.com/office/drawing/2014/main" id="{D0942698-5D19-9061-B075-81C55EE16953}"/>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EB85A636-9F6F-127F-9679-56E0FC2BFDE6}"/>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11" name="TextBox 10">
            <a:extLst>
              <a:ext uri="{FF2B5EF4-FFF2-40B4-BE49-F238E27FC236}">
                <a16:creationId xmlns:a16="http://schemas.microsoft.com/office/drawing/2014/main" id="{7C4D2A3F-3BCE-8C7C-C505-81A4AFF0992E}"/>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sp>
        <p:nvSpPr>
          <p:cNvPr id="12" name="TextBox 11">
            <a:extLst>
              <a:ext uri="{FF2B5EF4-FFF2-40B4-BE49-F238E27FC236}">
                <a16:creationId xmlns:a16="http://schemas.microsoft.com/office/drawing/2014/main" id="{253FC7DB-C895-D76E-FAEB-62C89D157536}"/>
              </a:ext>
            </a:extLst>
          </p:cNvPr>
          <p:cNvSpPr txBox="1"/>
          <p:nvPr/>
        </p:nvSpPr>
        <p:spPr>
          <a:xfrm>
            <a:off x="3110372" y="1001390"/>
            <a:ext cx="5313538" cy="369332"/>
          </a:xfrm>
          <a:prstGeom prst="rect">
            <a:avLst/>
          </a:prstGeom>
          <a:noFill/>
        </p:spPr>
        <p:txBody>
          <a:bodyPr wrap="square" rtlCol="0">
            <a:spAutoFit/>
          </a:bodyPr>
          <a:lstStyle/>
          <a:p>
            <a:r>
              <a:rPr lang="en-US" dirty="0">
                <a:solidFill>
                  <a:srgbClr val="0069B8"/>
                </a:solidFill>
              </a:rPr>
              <a:t>	 Y-centroids of 1160 bunches vs. time</a:t>
            </a:r>
          </a:p>
        </p:txBody>
      </p:sp>
      <p:pic>
        <p:nvPicPr>
          <p:cNvPr id="14" name="Picture 13">
            <a:extLst>
              <a:ext uri="{FF2B5EF4-FFF2-40B4-BE49-F238E27FC236}">
                <a16:creationId xmlns:a16="http://schemas.microsoft.com/office/drawing/2014/main" id="{82164399-7AAB-E6F3-263D-FF635DFE19DA}"/>
              </a:ext>
            </a:extLst>
          </p:cNvPr>
          <p:cNvPicPr>
            <a:picLocks noChangeAspect="1"/>
          </p:cNvPicPr>
          <p:nvPr/>
        </p:nvPicPr>
        <p:blipFill>
          <a:blip r:embed="rId2"/>
          <a:srcRect t="2892" b="8597"/>
          <a:stretch/>
        </p:blipFill>
        <p:spPr>
          <a:xfrm>
            <a:off x="4023503" y="1428241"/>
            <a:ext cx="4195937" cy="2862983"/>
          </a:xfrm>
          <a:prstGeom prst="rect">
            <a:avLst/>
          </a:prstGeom>
        </p:spPr>
      </p:pic>
      <p:sp>
        <p:nvSpPr>
          <p:cNvPr id="22" name="TextBox 21">
            <a:extLst>
              <a:ext uri="{FF2B5EF4-FFF2-40B4-BE49-F238E27FC236}">
                <a16:creationId xmlns:a16="http://schemas.microsoft.com/office/drawing/2014/main" id="{6EE9073D-FCFC-4889-13AF-DF173726EF6A}"/>
              </a:ext>
            </a:extLst>
          </p:cNvPr>
          <p:cNvSpPr txBox="1"/>
          <p:nvPr/>
        </p:nvSpPr>
        <p:spPr>
          <a:xfrm>
            <a:off x="8261550" y="1837412"/>
            <a:ext cx="1187249" cy="338554"/>
          </a:xfrm>
          <a:prstGeom prst="rect">
            <a:avLst/>
          </a:prstGeom>
          <a:noFill/>
        </p:spPr>
        <p:txBody>
          <a:bodyPr wrap="square" rtlCol="0">
            <a:spAutoFit/>
          </a:bodyPr>
          <a:lstStyle/>
          <a:p>
            <a:r>
              <a:rPr lang="en-US" sz="1600" dirty="0"/>
              <a:t>56 </a:t>
            </a:r>
            <a:r>
              <a:rPr lang="en-US" sz="1600" dirty="0" err="1"/>
              <a:t>nTorr</a:t>
            </a:r>
            <a:endParaRPr lang="en-US" sz="1600" dirty="0"/>
          </a:p>
        </p:txBody>
      </p:sp>
      <p:sp>
        <p:nvSpPr>
          <p:cNvPr id="23" name="TextBox 22">
            <a:extLst>
              <a:ext uri="{FF2B5EF4-FFF2-40B4-BE49-F238E27FC236}">
                <a16:creationId xmlns:a16="http://schemas.microsoft.com/office/drawing/2014/main" id="{C49EE212-3C47-2D56-2DF2-2AAB2CD99787}"/>
              </a:ext>
            </a:extLst>
          </p:cNvPr>
          <p:cNvSpPr txBox="1"/>
          <p:nvPr/>
        </p:nvSpPr>
        <p:spPr>
          <a:xfrm>
            <a:off x="8261551" y="2062988"/>
            <a:ext cx="1229358" cy="338554"/>
          </a:xfrm>
          <a:prstGeom prst="rect">
            <a:avLst/>
          </a:prstGeom>
          <a:noFill/>
        </p:spPr>
        <p:txBody>
          <a:bodyPr wrap="square" rtlCol="0">
            <a:spAutoFit/>
          </a:bodyPr>
          <a:lstStyle/>
          <a:p>
            <a:r>
              <a:rPr lang="en-US" sz="1600" dirty="0">
                <a:solidFill>
                  <a:srgbClr val="FF0000"/>
                </a:solidFill>
              </a:rPr>
              <a:t>22.4 </a:t>
            </a:r>
            <a:r>
              <a:rPr lang="en-US" sz="1600" dirty="0" err="1">
                <a:solidFill>
                  <a:srgbClr val="FF0000"/>
                </a:solidFill>
              </a:rPr>
              <a:t>nTorr</a:t>
            </a:r>
            <a:endParaRPr lang="en-US" sz="1600" dirty="0">
              <a:solidFill>
                <a:srgbClr val="FF0000"/>
              </a:solidFill>
            </a:endParaRPr>
          </a:p>
        </p:txBody>
      </p:sp>
      <p:sp>
        <p:nvSpPr>
          <p:cNvPr id="24" name="TextBox 23">
            <a:extLst>
              <a:ext uri="{FF2B5EF4-FFF2-40B4-BE49-F238E27FC236}">
                <a16:creationId xmlns:a16="http://schemas.microsoft.com/office/drawing/2014/main" id="{8AB53DB7-B58C-4347-E654-8805E5610C9F}"/>
              </a:ext>
            </a:extLst>
          </p:cNvPr>
          <p:cNvSpPr txBox="1"/>
          <p:nvPr/>
        </p:nvSpPr>
        <p:spPr>
          <a:xfrm>
            <a:off x="8261551" y="2288563"/>
            <a:ext cx="1187248" cy="338554"/>
          </a:xfrm>
          <a:prstGeom prst="rect">
            <a:avLst/>
          </a:prstGeom>
          <a:noFill/>
        </p:spPr>
        <p:txBody>
          <a:bodyPr wrap="square" rtlCol="0">
            <a:spAutoFit/>
          </a:bodyPr>
          <a:lstStyle/>
          <a:p>
            <a:r>
              <a:rPr lang="en-US" sz="1600" dirty="0">
                <a:solidFill>
                  <a:srgbClr val="0069B8"/>
                </a:solidFill>
              </a:rPr>
              <a:t>11.2 </a:t>
            </a:r>
            <a:r>
              <a:rPr lang="en-US" sz="1600" dirty="0" err="1">
                <a:solidFill>
                  <a:srgbClr val="0069B8"/>
                </a:solidFill>
              </a:rPr>
              <a:t>nTorr</a:t>
            </a:r>
            <a:endParaRPr lang="en-US" sz="1600" dirty="0">
              <a:solidFill>
                <a:srgbClr val="0069B8"/>
              </a:solidFill>
            </a:endParaRPr>
          </a:p>
        </p:txBody>
      </p:sp>
      <p:sp>
        <p:nvSpPr>
          <p:cNvPr id="25" name="TextBox 24">
            <a:extLst>
              <a:ext uri="{FF2B5EF4-FFF2-40B4-BE49-F238E27FC236}">
                <a16:creationId xmlns:a16="http://schemas.microsoft.com/office/drawing/2014/main" id="{FBB798D6-CF8E-2D74-4B91-5E62B69C6FA0}"/>
              </a:ext>
            </a:extLst>
          </p:cNvPr>
          <p:cNvSpPr txBox="1"/>
          <p:nvPr/>
        </p:nvSpPr>
        <p:spPr>
          <a:xfrm>
            <a:off x="8261551" y="2514138"/>
            <a:ext cx="3576488" cy="338554"/>
          </a:xfrm>
          <a:prstGeom prst="rect">
            <a:avLst/>
          </a:prstGeom>
          <a:noFill/>
        </p:spPr>
        <p:txBody>
          <a:bodyPr wrap="square" rtlCol="0">
            <a:spAutoFit/>
          </a:bodyPr>
          <a:lstStyle/>
          <a:p>
            <a:r>
              <a:rPr lang="en-US" sz="1600" dirty="0">
                <a:solidFill>
                  <a:srgbClr val="00FF00"/>
                </a:solidFill>
              </a:rPr>
              <a:t>5.6 </a:t>
            </a:r>
            <a:r>
              <a:rPr lang="en-US" sz="1600" dirty="0" err="1">
                <a:solidFill>
                  <a:srgbClr val="00FF00"/>
                </a:solidFill>
              </a:rPr>
              <a:t>nTorr</a:t>
            </a:r>
            <a:r>
              <a:rPr lang="en-US" sz="1600" dirty="0">
                <a:solidFill>
                  <a:srgbClr val="00FF00"/>
                </a:solidFill>
              </a:rPr>
              <a:t> </a:t>
            </a:r>
            <a:r>
              <a:rPr lang="en-US" sz="1600" dirty="0">
                <a:solidFill>
                  <a:schemeClr val="tx2"/>
                </a:solidFill>
              </a:rPr>
              <a:t>(=old vacuum design)</a:t>
            </a:r>
          </a:p>
        </p:txBody>
      </p:sp>
      <p:sp>
        <p:nvSpPr>
          <p:cNvPr id="26" name="TextBox 25">
            <a:extLst>
              <a:ext uri="{FF2B5EF4-FFF2-40B4-BE49-F238E27FC236}">
                <a16:creationId xmlns:a16="http://schemas.microsoft.com/office/drawing/2014/main" id="{84A8167A-F20B-08DA-F662-E3BD248C89E1}"/>
              </a:ext>
            </a:extLst>
          </p:cNvPr>
          <p:cNvSpPr txBox="1"/>
          <p:nvPr/>
        </p:nvSpPr>
        <p:spPr>
          <a:xfrm>
            <a:off x="8219440" y="2749841"/>
            <a:ext cx="3743064" cy="338554"/>
          </a:xfrm>
          <a:prstGeom prst="rect">
            <a:avLst/>
          </a:prstGeom>
          <a:noFill/>
        </p:spPr>
        <p:txBody>
          <a:bodyPr wrap="square" rtlCol="0">
            <a:spAutoFit/>
          </a:bodyPr>
          <a:lstStyle/>
          <a:p>
            <a:r>
              <a:rPr lang="en-US" sz="1600" dirty="0">
                <a:solidFill>
                  <a:srgbClr val="FFFF00"/>
                </a:solidFill>
              </a:rPr>
              <a:t>1.12 </a:t>
            </a:r>
            <a:r>
              <a:rPr lang="en-US" sz="1600" dirty="0" err="1">
                <a:solidFill>
                  <a:srgbClr val="FFFF00"/>
                </a:solidFill>
              </a:rPr>
              <a:t>nTorr</a:t>
            </a:r>
            <a:r>
              <a:rPr lang="en-US" sz="1600" dirty="0">
                <a:solidFill>
                  <a:schemeClr val="tx2"/>
                </a:solidFill>
              </a:rPr>
              <a:t> (=new vacuum design)</a:t>
            </a:r>
            <a:endParaRPr lang="en-US" sz="1600" dirty="0">
              <a:solidFill>
                <a:srgbClr val="FFFF00"/>
              </a:solidFill>
            </a:endParaRPr>
          </a:p>
        </p:txBody>
      </p:sp>
      <p:sp>
        <p:nvSpPr>
          <p:cNvPr id="27" name="TextBox 26">
            <a:extLst>
              <a:ext uri="{FF2B5EF4-FFF2-40B4-BE49-F238E27FC236}">
                <a16:creationId xmlns:a16="http://schemas.microsoft.com/office/drawing/2014/main" id="{C921D823-3CC6-95CA-7678-98BD7E645905}"/>
              </a:ext>
            </a:extLst>
          </p:cNvPr>
          <p:cNvSpPr txBox="1"/>
          <p:nvPr/>
        </p:nvSpPr>
        <p:spPr>
          <a:xfrm>
            <a:off x="8261551" y="2965285"/>
            <a:ext cx="925732" cy="338554"/>
          </a:xfrm>
          <a:prstGeom prst="rect">
            <a:avLst/>
          </a:prstGeom>
          <a:noFill/>
        </p:spPr>
        <p:txBody>
          <a:bodyPr wrap="square" rtlCol="0">
            <a:spAutoFit/>
          </a:bodyPr>
          <a:lstStyle/>
          <a:p>
            <a:r>
              <a:rPr lang="en-US" sz="1600" dirty="0">
                <a:solidFill>
                  <a:srgbClr val="00FFFF"/>
                </a:solidFill>
              </a:rPr>
              <a:t>no ions</a:t>
            </a:r>
          </a:p>
        </p:txBody>
      </p:sp>
    </p:spTree>
    <p:extLst>
      <p:ext uri="{BB962C8B-B14F-4D97-AF65-F5344CB8AC3E}">
        <p14:creationId xmlns:p14="http://schemas.microsoft.com/office/powerpoint/2010/main" val="38693432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B6853B-EBB1-4DBB-B904-F708EA49732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71E903E-5684-CAB8-CC42-6900E83F546C}"/>
              </a:ext>
            </a:extLst>
          </p:cNvPr>
          <p:cNvSpPr>
            <a:spLocks noGrp="1"/>
          </p:cNvSpPr>
          <p:nvPr>
            <p:ph type="sldNum" sz="quarter" idx="4"/>
          </p:nvPr>
        </p:nvSpPr>
        <p:spPr/>
        <p:txBody>
          <a:bodyPr/>
          <a:lstStyle/>
          <a:p>
            <a:pPr algn="ctr"/>
            <a:fld id="{933A556B-7C63-244D-9B7C-B0EA8042B330}" type="slidenum">
              <a:rPr lang="en-US" smtClean="0"/>
              <a:pPr algn="ctr"/>
              <a:t>11</a:t>
            </a:fld>
            <a:endParaRPr lang="en-US" dirty="0"/>
          </a:p>
        </p:txBody>
      </p:sp>
      <p:sp>
        <p:nvSpPr>
          <p:cNvPr id="5" name="Title 4">
            <a:extLst>
              <a:ext uri="{FF2B5EF4-FFF2-40B4-BE49-F238E27FC236}">
                <a16:creationId xmlns:a16="http://schemas.microsoft.com/office/drawing/2014/main" id="{3671DDB6-9601-102D-C1D4-65890F59DA58}"/>
              </a:ext>
            </a:extLst>
          </p:cNvPr>
          <p:cNvSpPr>
            <a:spLocks noGrp="1"/>
          </p:cNvSpPr>
          <p:nvPr>
            <p:ph type="title"/>
          </p:nvPr>
        </p:nvSpPr>
        <p:spPr/>
        <p:txBody>
          <a:bodyPr>
            <a:normAutofit/>
          </a:bodyPr>
          <a:lstStyle/>
          <a:p>
            <a:r>
              <a:rPr lang="en-US" dirty="0"/>
              <a:t>Results with Beam-Beam in frequency domain</a:t>
            </a:r>
          </a:p>
        </p:txBody>
      </p:sp>
      <p:sp>
        <p:nvSpPr>
          <p:cNvPr id="6" name="Content Placeholder 5">
            <a:extLst>
              <a:ext uri="{FF2B5EF4-FFF2-40B4-BE49-F238E27FC236}">
                <a16:creationId xmlns:a16="http://schemas.microsoft.com/office/drawing/2014/main" id="{222D5A47-1AF9-7869-51B3-F3389E6FA979}"/>
              </a:ext>
            </a:extLst>
          </p:cNvPr>
          <p:cNvSpPr>
            <a:spLocks noGrp="1"/>
          </p:cNvSpPr>
          <p:nvPr>
            <p:ph idx="1"/>
          </p:nvPr>
        </p:nvSpPr>
        <p:spPr>
          <a:xfrm>
            <a:off x="1263133" y="4533293"/>
            <a:ext cx="10699371" cy="1428479"/>
          </a:xfrm>
        </p:spPr>
        <p:txBody>
          <a:bodyPr>
            <a:normAutofit fontScale="70000" lnSpcReduction="20000"/>
          </a:bodyPr>
          <a:lstStyle/>
          <a:p>
            <a:r>
              <a:rPr lang="en-US" sz="2800" dirty="0"/>
              <a:t>Instability-induced ion-frequency sidebands above the threshold</a:t>
            </a:r>
          </a:p>
          <a:p>
            <a:r>
              <a:rPr lang="en-US" sz="2800" dirty="0"/>
              <a:t>No instability for the new design, but one clearly present for the old design</a:t>
            </a:r>
          </a:p>
          <a:p>
            <a:r>
              <a:rPr lang="en-US" sz="2800" dirty="0"/>
              <a:t>1.12 </a:t>
            </a:r>
            <a:r>
              <a:rPr lang="en-US" sz="2800" dirty="0" err="1"/>
              <a:t>nTorr</a:t>
            </a:r>
            <a:r>
              <a:rPr lang="en-US" sz="2800" dirty="0"/>
              <a:t> &lt; Threshold &lt; 5.6 </a:t>
            </a:r>
            <a:r>
              <a:rPr lang="en-US" sz="2800" dirty="0" err="1"/>
              <a:t>nTorr</a:t>
            </a:r>
            <a:r>
              <a:rPr lang="en-US" sz="2800" dirty="0"/>
              <a:t>  (from figure), ~2.8 </a:t>
            </a:r>
            <a:r>
              <a:rPr lang="en-US" sz="2800" dirty="0" err="1"/>
              <a:t>nTorr</a:t>
            </a:r>
            <a:r>
              <a:rPr lang="en-US" sz="2800" dirty="0"/>
              <a:t> (from more refined analysis)</a:t>
            </a:r>
          </a:p>
          <a:p>
            <a:r>
              <a:rPr lang="en-US" sz="2800" dirty="0"/>
              <a:t>Comfortable with &gt;factor of 2 stability margin, but more work is needed</a:t>
            </a:r>
          </a:p>
          <a:p>
            <a:endParaRPr lang="en-US" dirty="0"/>
          </a:p>
          <a:p>
            <a:endParaRPr lang="en-US" dirty="0"/>
          </a:p>
        </p:txBody>
      </p:sp>
      <p:sp>
        <p:nvSpPr>
          <p:cNvPr id="7" name="Text Placeholder 6">
            <a:extLst>
              <a:ext uri="{FF2B5EF4-FFF2-40B4-BE49-F238E27FC236}">
                <a16:creationId xmlns:a16="http://schemas.microsoft.com/office/drawing/2014/main" id="{36470057-1D90-4E8E-8715-5ABBD42DC8C3}"/>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723ABB13-D2DA-12FD-E9F4-84198AFCECB3}"/>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11" name="TextBox 10">
            <a:extLst>
              <a:ext uri="{FF2B5EF4-FFF2-40B4-BE49-F238E27FC236}">
                <a16:creationId xmlns:a16="http://schemas.microsoft.com/office/drawing/2014/main" id="{C1D1F1D8-A613-83F5-2945-BDCD5FADCAC5}"/>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sp>
        <p:nvSpPr>
          <p:cNvPr id="12" name="TextBox 11">
            <a:extLst>
              <a:ext uri="{FF2B5EF4-FFF2-40B4-BE49-F238E27FC236}">
                <a16:creationId xmlns:a16="http://schemas.microsoft.com/office/drawing/2014/main" id="{00F64B0A-09F6-2DD3-1D5F-E8EDC705007A}"/>
              </a:ext>
            </a:extLst>
          </p:cNvPr>
          <p:cNvSpPr txBox="1"/>
          <p:nvPr/>
        </p:nvSpPr>
        <p:spPr>
          <a:xfrm>
            <a:off x="3439231" y="1001390"/>
            <a:ext cx="6060369" cy="369332"/>
          </a:xfrm>
          <a:prstGeom prst="rect">
            <a:avLst/>
          </a:prstGeom>
          <a:noFill/>
        </p:spPr>
        <p:txBody>
          <a:bodyPr wrap="square" rtlCol="0">
            <a:spAutoFit/>
          </a:bodyPr>
          <a:lstStyle/>
          <a:p>
            <a:r>
              <a:rPr lang="en-US" dirty="0">
                <a:solidFill>
                  <a:srgbClr val="0069B8"/>
                </a:solidFill>
              </a:rPr>
              <a:t>Log of FFT of Y-centroids of 1160 bunches vs. frequency</a:t>
            </a:r>
          </a:p>
        </p:txBody>
      </p:sp>
      <p:pic>
        <p:nvPicPr>
          <p:cNvPr id="14" name="Picture 13">
            <a:extLst>
              <a:ext uri="{FF2B5EF4-FFF2-40B4-BE49-F238E27FC236}">
                <a16:creationId xmlns:a16="http://schemas.microsoft.com/office/drawing/2014/main" id="{4E7DF06B-7EB5-03A5-413C-08D96EBC988B}"/>
              </a:ext>
            </a:extLst>
          </p:cNvPr>
          <p:cNvPicPr>
            <a:picLocks noChangeAspect="1"/>
          </p:cNvPicPr>
          <p:nvPr/>
        </p:nvPicPr>
        <p:blipFill>
          <a:blip r:embed="rId2"/>
          <a:srcRect b="5719"/>
          <a:stretch/>
        </p:blipFill>
        <p:spPr>
          <a:xfrm>
            <a:off x="4023503" y="1428241"/>
            <a:ext cx="4195937" cy="3047533"/>
          </a:xfrm>
          <a:prstGeom prst="rect">
            <a:avLst/>
          </a:prstGeom>
        </p:spPr>
      </p:pic>
      <p:sp>
        <p:nvSpPr>
          <p:cNvPr id="22" name="TextBox 21">
            <a:extLst>
              <a:ext uri="{FF2B5EF4-FFF2-40B4-BE49-F238E27FC236}">
                <a16:creationId xmlns:a16="http://schemas.microsoft.com/office/drawing/2014/main" id="{AC514B2E-3E93-5E28-24D2-750E2C33334C}"/>
              </a:ext>
            </a:extLst>
          </p:cNvPr>
          <p:cNvSpPr txBox="1"/>
          <p:nvPr/>
        </p:nvSpPr>
        <p:spPr>
          <a:xfrm>
            <a:off x="7621630" y="1781114"/>
            <a:ext cx="1276563" cy="338554"/>
          </a:xfrm>
          <a:prstGeom prst="rect">
            <a:avLst/>
          </a:prstGeom>
          <a:noFill/>
        </p:spPr>
        <p:txBody>
          <a:bodyPr wrap="square" rtlCol="0">
            <a:spAutoFit/>
          </a:bodyPr>
          <a:lstStyle/>
          <a:p>
            <a:r>
              <a:rPr lang="en-US" sz="1600" dirty="0"/>
              <a:t>56 </a:t>
            </a:r>
            <a:r>
              <a:rPr lang="en-US" sz="1600" dirty="0" err="1"/>
              <a:t>nTorr</a:t>
            </a:r>
            <a:endParaRPr lang="en-US" sz="1600" dirty="0"/>
          </a:p>
        </p:txBody>
      </p:sp>
      <p:sp>
        <p:nvSpPr>
          <p:cNvPr id="23" name="TextBox 22">
            <a:extLst>
              <a:ext uri="{FF2B5EF4-FFF2-40B4-BE49-F238E27FC236}">
                <a16:creationId xmlns:a16="http://schemas.microsoft.com/office/drawing/2014/main" id="{C3F91A1C-F4AE-CE01-4253-AF497DEECF3B}"/>
              </a:ext>
            </a:extLst>
          </p:cNvPr>
          <p:cNvSpPr txBox="1"/>
          <p:nvPr/>
        </p:nvSpPr>
        <p:spPr>
          <a:xfrm>
            <a:off x="7621631" y="2006690"/>
            <a:ext cx="1276562" cy="338554"/>
          </a:xfrm>
          <a:prstGeom prst="rect">
            <a:avLst/>
          </a:prstGeom>
          <a:noFill/>
        </p:spPr>
        <p:txBody>
          <a:bodyPr wrap="square" rtlCol="0">
            <a:spAutoFit/>
          </a:bodyPr>
          <a:lstStyle/>
          <a:p>
            <a:r>
              <a:rPr lang="en-US" sz="1600" dirty="0">
                <a:solidFill>
                  <a:srgbClr val="FF0000"/>
                </a:solidFill>
              </a:rPr>
              <a:t>22.4 </a:t>
            </a:r>
            <a:r>
              <a:rPr lang="en-US" sz="1600" dirty="0" err="1">
                <a:solidFill>
                  <a:srgbClr val="FF0000"/>
                </a:solidFill>
              </a:rPr>
              <a:t>nTorr</a:t>
            </a:r>
            <a:endParaRPr lang="en-US" sz="1600" dirty="0">
              <a:solidFill>
                <a:srgbClr val="FF0000"/>
              </a:solidFill>
            </a:endParaRPr>
          </a:p>
        </p:txBody>
      </p:sp>
      <p:sp>
        <p:nvSpPr>
          <p:cNvPr id="24" name="TextBox 23">
            <a:extLst>
              <a:ext uri="{FF2B5EF4-FFF2-40B4-BE49-F238E27FC236}">
                <a16:creationId xmlns:a16="http://schemas.microsoft.com/office/drawing/2014/main" id="{1000C54C-2E40-1BC6-0785-D9B32A9E729B}"/>
              </a:ext>
            </a:extLst>
          </p:cNvPr>
          <p:cNvSpPr txBox="1"/>
          <p:nvPr/>
        </p:nvSpPr>
        <p:spPr>
          <a:xfrm>
            <a:off x="7621631" y="2232265"/>
            <a:ext cx="1276562" cy="338554"/>
          </a:xfrm>
          <a:prstGeom prst="rect">
            <a:avLst/>
          </a:prstGeom>
          <a:noFill/>
        </p:spPr>
        <p:txBody>
          <a:bodyPr wrap="square" rtlCol="0">
            <a:spAutoFit/>
          </a:bodyPr>
          <a:lstStyle/>
          <a:p>
            <a:r>
              <a:rPr lang="en-US" sz="1600" dirty="0">
                <a:solidFill>
                  <a:srgbClr val="0069B8"/>
                </a:solidFill>
              </a:rPr>
              <a:t>11.2 </a:t>
            </a:r>
            <a:r>
              <a:rPr lang="en-US" sz="1600" dirty="0" err="1">
                <a:solidFill>
                  <a:srgbClr val="0069B8"/>
                </a:solidFill>
              </a:rPr>
              <a:t>nTorr</a:t>
            </a:r>
            <a:endParaRPr lang="en-US" sz="1600" dirty="0">
              <a:solidFill>
                <a:srgbClr val="0069B8"/>
              </a:solidFill>
            </a:endParaRPr>
          </a:p>
        </p:txBody>
      </p:sp>
      <p:sp>
        <p:nvSpPr>
          <p:cNvPr id="25" name="TextBox 24">
            <a:extLst>
              <a:ext uri="{FF2B5EF4-FFF2-40B4-BE49-F238E27FC236}">
                <a16:creationId xmlns:a16="http://schemas.microsoft.com/office/drawing/2014/main" id="{192E8391-E469-5610-673D-8CE5F74A9EAA}"/>
              </a:ext>
            </a:extLst>
          </p:cNvPr>
          <p:cNvSpPr txBox="1"/>
          <p:nvPr/>
        </p:nvSpPr>
        <p:spPr>
          <a:xfrm>
            <a:off x="7621631" y="2457840"/>
            <a:ext cx="3042389" cy="338554"/>
          </a:xfrm>
          <a:prstGeom prst="rect">
            <a:avLst/>
          </a:prstGeom>
          <a:noFill/>
        </p:spPr>
        <p:txBody>
          <a:bodyPr wrap="square" rtlCol="0">
            <a:spAutoFit/>
          </a:bodyPr>
          <a:lstStyle/>
          <a:p>
            <a:r>
              <a:rPr lang="en-US" sz="1600" dirty="0">
                <a:solidFill>
                  <a:srgbClr val="00FF00"/>
                </a:solidFill>
              </a:rPr>
              <a:t>5.6 </a:t>
            </a:r>
            <a:r>
              <a:rPr lang="en-US" sz="1600" dirty="0" err="1">
                <a:solidFill>
                  <a:srgbClr val="00FF00"/>
                </a:solidFill>
              </a:rPr>
              <a:t>nTorr</a:t>
            </a:r>
            <a:r>
              <a:rPr lang="en-US" sz="1600" dirty="0">
                <a:solidFill>
                  <a:srgbClr val="00FF00"/>
                </a:solidFill>
              </a:rPr>
              <a:t> </a:t>
            </a:r>
            <a:r>
              <a:rPr lang="en-US" sz="1600" dirty="0">
                <a:solidFill>
                  <a:schemeClr val="tx2"/>
                </a:solidFill>
              </a:rPr>
              <a:t>(=old vacuum design)</a:t>
            </a:r>
          </a:p>
        </p:txBody>
      </p:sp>
      <p:sp>
        <p:nvSpPr>
          <p:cNvPr id="26" name="TextBox 25">
            <a:extLst>
              <a:ext uri="{FF2B5EF4-FFF2-40B4-BE49-F238E27FC236}">
                <a16:creationId xmlns:a16="http://schemas.microsoft.com/office/drawing/2014/main" id="{8AFFD989-5C78-2737-7CF3-231855EBE572}"/>
              </a:ext>
            </a:extLst>
          </p:cNvPr>
          <p:cNvSpPr txBox="1"/>
          <p:nvPr/>
        </p:nvSpPr>
        <p:spPr>
          <a:xfrm>
            <a:off x="7579519" y="2693543"/>
            <a:ext cx="3362107" cy="338554"/>
          </a:xfrm>
          <a:prstGeom prst="rect">
            <a:avLst/>
          </a:prstGeom>
          <a:noFill/>
        </p:spPr>
        <p:txBody>
          <a:bodyPr wrap="square" rtlCol="0">
            <a:spAutoFit/>
          </a:bodyPr>
          <a:lstStyle/>
          <a:p>
            <a:r>
              <a:rPr lang="en-US" sz="1600" dirty="0">
                <a:solidFill>
                  <a:srgbClr val="FFFF00"/>
                </a:solidFill>
              </a:rPr>
              <a:t>1.12 </a:t>
            </a:r>
            <a:r>
              <a:rPr lang="en-US" sz="1600" dirty="0" err="1">
                <a:solidFill>
                  <a:srgbClr val="FFFF00"/>
                </a:solidFill>
              </a:rPr>
              <a:t>nTorr</a:t>
            </a:r>
            <a:r>
              <a:rPr lang="en-US" sz="1600" dirty="0">
                <a:solidFill>
                  <a:schemeClr val="tx2"/>
                </a:solidFill>
              </a:rPr>
              <a:t> (=new vacuum design)</a:t>
            </a:r>
            <a:endParaRPr lang="en-US" sz="1600" dirty="0">
              <a:solidFill>
                <a:srgbClr val="FFFF00"/>
              </a:solidFill>
            </a:endParaRPr>
          </a:p>
        </p:txBody>
      </p:sp>
      <p:sp>
        <p:nvSpPr>
          <p:cNvPr id="27" name="TextBox 26">
            <a:extLst>
              <a:ext uri="{FF2B5EF4-FFF2-40B4-BE49-F238E27FC236}">
                <a16:creationId xmlns:a16="http://schemas.microsoft.com/office/drawing/2014/main" id="{71C8EE1C-715B-F9E4-78FE-3DCF2285C1D1}"/>
              </a:ext>
            </a:extLst>
          </p:cNvPr>
          <p:cNvSpPr txBox="1"/>
          <p:nvPr/>
        </p:nvSpPr>
        <p:spPr>
          <a:xfrm>
            <a:off x="7621631" y="2908987"/>
            <a:ext cx="925732" cy="338554"/>
          </a:xfrm>
          <a:prstGeom prst="rect">
            <a:avLst/>
          </a:prstGeom>
          <a:noFill/>
        </p:spPr>
        <p:txBody>
          <a:bodyPr wrap="square" rtlCol="0">
            <a:spAutoFit/>
          </a:bodyPr>
          <a:lstStyle/>
          <a:p>
            <a:r>
              <a:rPr lang="en-US" sz="1600" dirty="0">
                <a:solidFill>
                  <a:srgbClr val="00FFFF"/>
                </a:solidFill>
              </a:rPr>
              <a:t>no ions</a:t>
            </a:r>
          </a:p>
        </p:txBody>
      </p:sp>
    </p:spTree>
    <p:extLst>
      <p:ext uri="{BB962C8B-B14F-4D97-AF65-F5344CB8AC3E}">
        <p14:creationId xmlns:p14="http://schemas.microsoft.com/office/powerpoint/2010/main" val="3848656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9777E-D17E-C05A-F78E-EBD6DF89AD8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42C867F-14E1-0BF5-AE33-24DB3CD3455A}"/>
              </a:ext>
            </a:extLst>
          </p:cNvPr>
          <p:cNvSpPr>
            <a:spLocks noGrp="1"/>
          </p:cNvSpPr>
          <p:nvPr>
            <p:ph type="sldNum" sz="quarter" idx="4"/>
          </p:nvPr>
        </p:nvSpPr>
        <p:spPr/>
        <p:txBody>
          <a:bodyPr/>
          <a:lstStyle/>
          <a:p>
            <a:pPr algn="ctr"/>
            <a:fld id="{933A556B-7C63-244D-9B7C-B0EA8042B330}" type="slidenum">
              <a:rPr lang="en-US" smtClean="0"/>
              <a:pPr algn="ctr"/>
              <a:t>12</a:t>
            </a:fld>
            <a:endParaRPr lang="en-US" dirty="0"/>
          </a:p>
        </p:txBody>
      </p:sp>
      <p:sp>
        <p:nvSpPr>
          <p:cNvPr id="5" name="Title 4">
            <a:extLst>
              <a:ext uri="{FF2B5EF4-FFF2-40B4-BE49-F238E27FC236}">
                <a16:creationId xmlns:a16="http://schemas.microsoft.com/office/drawing/2014/main" id="{A68D2256-E705-FD9C-6C37-E62F61B60E37}"/>
              </a:ext>
            </a:extLst>
          </p:cNvPr>
          <p:cNvSpPr>
            <a:spLocks noGrp="1"/>
          </p:cNvSpPr>
          <p:nvPr>
            <p:ph type="title"/>
          </p:nvPr>
        </p:nvSpPr>
        <p:spPr/>
        <p:txBody>
          <a:bodyPr/>
          <a:lstStyle/>
          <a:p>
            <a:endParaRPr lang="en-US" dirty="0"/>
          </a:p>
        </p:txBody>
      </p:sp>
      <p:sp>
        <p:nvSpPr>
          <p:cNvPr id="6" name="Content Placeholder 5">
            <a:extLst>
              <a:ext uri="{FF2B5EF4-FFF2-40B4-BE49-F238E27FC236}">
                <a16:creationId xmlns:a16="http://schemas.microsoft.com/office/drawing/2014/main" id="{45006543-9213-430E-EBA2-685B13A0742C}"/>
              </a:ext>
            </a:extLst>
          </p:cNvPr>
          <p:cNvSpPr>
            <a:spLocks noGrp="1"/>
          </p:cNvSpPr>
          <p:nvPr>
            <p:ph idx="1"/>
          </p:nvPr>
        </p:nvSpPr>
        <p:spPr/>
        <p:txBody>
          <a:bodyPr>
            <a:normAutofit/>
          </a:bodyPr>
          <a:lstStyle/>
          <a:p>
            <a:pPr marL="0" indent="0">
              <a:buNone/>
            </a:pPr>
            <a:endParaRPr lang="en-US" sz="6600" dirty="0"/>
          </a:p>
          <a:p>
            <a:pPr marL="0" indent="0">
              <a:buNone/>
            </a:pPr>
            <a:endParaRPr lang="en-US" sz="6000" dirty="0"/>
          </a:p>
          <a:p>
            <a:pPr marL="0" indent="0" algn="ctr">
              <a:buNone/>
            </a:pPr>
            <a:r>
              <a:rPr lang="en-US" sz="4800" dirty="0"/>
              <a:t>We are stable against ions – now what?</a:t>
            </a:r>
          </a:p>
        </p:txBody>
      </p:sp>
      <p:sp>
        <p:nvSpPr>
          <p:cNvPr id="7" name="Text Placeholder 6">
            <a:extLst>
              <a:ext uri="{FF2B5EF4-FFF2-40B4-BE49-F238E27FC236}">
                <a16:creationId xmlns:a16="http://schemas.microsoft.com/office/drawing/2014/main" id="{DA1772B4-A91F-BC02-0005-196C30DF4AB6}"/>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5A7E8352-FE47-345C-7698-33309C9D3B2B}"/>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Tree>
    <p:extLst>
      <p:ext uri="{BB962C8B-B14F-4D97-AF65-F5344CB8AC3E}">
        <p14:creationId xmlns:p14="http://schemas.microsoft.com/office/powerpoint/2010/main" val="1916600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E18DF1-FEDA-BCC9-29E8-5691AC1E530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A54EF4-4D72-87B7-1C4F-331351B1B7D8}"/>
              </a:ext>
            </a:extLst>
          </p:cNvPr>
          <p:cNvSpPr>
            <a:spLocks noGrp="1"/>
          </p:cNvSpPr>
          <p:nvPr>
            <p:ph type="sldNum" sz="quarter" idx="4"/>
          </p:nvPr>
        </p:nvSpPr>
        <p:spPr/>
        <p:txBody>
          <a:bodyPr/>
          <a:lstStyle/>
          <a:p>
            <a:pPr algn="ctr"/>
            <a:fld id="{933A556B-7C63-244D-9B7C-B0EA8042B330}" type="slidenum">
              <a:rPr lang="en-US" smtClean="0"/>
              <a:pPr algn="ctr"/>
              <a:t>13</a:t>
            </a:fld>
            <a:endParaRPr lang="en-US" dirty="0"/>
          </a:p>
        </p:txBody>
      </p:sp>
      <p:sp>
        <p:nvSpPr>
          <p:cNvPr id="5" name="Title 4">
            <a:extLst>
              <a:ext uri="{FF2B5EF4-FFF2-40B4-BE49-F238E27FC236}">
                <a16:creationId xmlns:a16="http://schemas.microsoft.com/office/drawing/2014/main" id="{B7370CE1-0D10-C351-2E97-2FC76A9473E7}"/>
              </a:ext>
            </a:extLst>
          </p:cNvPr>
          <p:cNvSpPr>
            <a:spLocks noGrp="1"/>
          </p:cNvSpPr>
          <p:nvPr>
            <p:ph type="title"/>
          </p:nvPr>
        </p:nvSpPr>
        <p:spPr/>
        <p:txBody>
          <a:bodyPr>
            <a:normAutofit/>
          </a:bodyPr>
          <a:lstStyle/>
          <a:p>
            <a:r>
              <a:rPr lang="en-US" dirty="0"/>
              <a:t>Amplitude of  beam motions we care about</a:t>
            </a:r>
          </a:p>
        </p:txBody>
      </p:sp>
      <p:sp>
        <p:nvSpPr>
          <p:cNvPr id="6" name="Content Placeholder 5">
            <a:extLst>
              <a:ext uri="{FF2B5EF4-FFF2-40B4-BE49-F238E27FC236}">
                <a16:creationId xmlns:a16="http://schemas.microsoft.com/office/drawing/2014/main" id="{172B3BA4-D0DF-ECC5-6CAB-6D7DDE471DE4}"/>
              </a:ext>
            </a:extLst>
          </p:cNvPr>
          <p:cNvSpPr>
            <a:spLocks noGrp="1"/>
          </p:cNvSpPr>
          <p:nvPr>
            <p:ph idx="1"/>
          </p:nvPr>
        </p:nvSpPr>
        <p:spPr>
          <a:xfrm>
            <a:off x="417106" y="453919"/>
            <a:ext cx="6631640" cy="4865858"/>
          </a:xfrm>
        </p:spPr>
        <p:txBody>
          <a:bodyPr>
            <a:normAutofit/>
          </a:bodyPr>
          <a:lstStyle/>
          <a:p>
            <a:endParaRPr lang="en-US" dirty="0"/>
          </a:p>
          <a:p>
            <a:pPr eaLnBrk="0" hangingPunct="0">
              <a:spcBef>
                <a:spcPct val="20000"/>
              </a:spcBef>
              <a:buClr>
                <a:schemeClr val="folHlink"/>
              </a:buClr>
              <a:buSzPct val="135000"/>
              <a:defRPr/>
            </a:pPr>
            <a:r>
              <a:rPr lang="en-US" sz="2000" kern="0" dirty="0"/>
              <a:t>Hadrons have no damping. They are unforgiving to very small modulations from e-beam via beam-beam kick (can come from position or size jitter)</a:t>
            </a:r>
          </a:p>
          <a:p>
            <a:pPr eaLnBrk="0" hangingPunct="0">
              <a:spcBef>
                <a:spcPct val="20000"/>
              </a:spcBef>
              <a:buClr>
                <a:schemeClr val="folHlink"/>
              </a:buClr>
              <a:buSzPct val="135000"/>
              <a:defRPr/>
            </a:pPr>
            <a:r>
              <a:rPr lang="en-US" sz="2000" kern="0" dirty="0"/>
              <a:t>Any system or beam dynamics effect causing beam motions at the IP leads to the hadron emittance growth. At high frequencies they may include</a:t>
            </a:r>
          </a:p>
          <a:p>
            <a:pPr lvl="1" eaLnBrk="0" hangingPunct="0">
              <a:spcBef>
                <a:spcPct val="20000"/>
              </a:spcBef>
              <a:buClr>
                <a:schemeClr val="folHlink"/>
              </a:buClr>
              <a:buSzPct val="135000"/>
              <a:defRPr/>
            </a:pPr>
            <a:r>
              <a:rPr lang="en-US" sz="1800" kern="0" dirty="0"/>
              <a:t>Crab RF phase noise</a:t>
            </a:r>
          </a:p>
          <a:p>
            <a:pPr lvl="1" eaLnBrk="0" hangingPunct="0">
              <a:spcBef>
                <a:spcPct val="20000"/>
              </a:spcBef>
              <a:buClr>
                <a:schemeClr val="folHlink"/>
              </a:buClr>
              <a:buSzPct val="135000"/>
              <a:defRPr/>
            </a:pPr>
            <a:r>
              <a:rPr lang="en-US" sz="1800" kern="0" dirty="0"/>
              <a:t>Main RF phase noise (+ ideal crab cavity)</a:t>
            </a:r>
          </a:p>
          <a:p>
            <a:pPr lvl="1" eaLnBrk="0" hangingPunct="0">
              <a:spcBef>
                <a:spcPct val="20000"/>
              </a:spcBef>
              <a:buClr>
                <a:schemeClr val="folHlink"/>
              </a:buClr>
              <a:buSzPct val="135000"/>
              <a:defRPr/>
            </a:pPr>
            <a:r>
              <a:rPr lang="en-US" sz="1800" kern="0" dirty="0"/>
              <a:t>Beam-ion or other instabilities </a:t>
            </a:r>
          </a:p>
          <a:p>
            <a:r>
              <a:rPr lang="en-US" sz="2000" dirty="0">
                <a:solidFill>
                  <a:srgbClr val="FF0000"/>
                </a:solidFill>
              </a:rPr>
              <a:t>Positional jitter at</a:t>
            </a:r>
            <a:r>
              <a:rPr lang="en-US" sz="2000" dirty="0">
                <a:solidFill>
                  <a:srgbClr val="FF0000"/>
                </a:solidFill>
                <a:latin typeface="Symbol" panose="05050102010706020507" pitchFamily="18" charset="2"/>
              </a:rPr>
              <a:t> </a:t>
            </a:r>
            <a:r>
              <a:rPr lang="en-US" sz="2000" dirty="0" err="1">
                <a:solidFill>
                  <a:srgbClr val="FF0000"/>
                </a:solidFill>
                <a:latin typeface="Symbol" panose="05050102010706020507" pitchFamily="18" charset="2"/>
              </a:rPr>
              <a:t>n</a:t>
            </a:r>
            <a:r>
              <a:rPr lang="en-US" sz="2000" baseline="-25000" dirty="0" err="1">
                <a:solidFill>
                  <a:srgbClr val="FF0000"/>
                </a:solidFill>
              </a:rPr>
              <a:t>y</a:t>
            </a:r>
            <a:r>
              <a:rPr lang="en-US" sz="2000" dirty="0">
                <a:solidFill>
                  <a:srgbClr val="FF0000"/>
                </a:solidFill>
              </a:rPr>
              <a:t> with rms magnitude </a:t>
            </a:r>
            <a:r>
              <a:rPr lang="en-US" sz="2000" kern="0" dirty="0">
                <a:solidFill>
                  <a:srgbClr val="FF0000"/>
                </a:solidFill>
                <a:latin typeface="Symbol" panose="05050102010706020507" pitchFamily="18" charset="2"/>
              </a:rPr>
              <a:t>D </a:t>
            </a:r>
            <a:r>
              <a:rPr lang="en-US" sz="2000" dirty="0">
                <a:solidFill>
                  <a:srgbClr val="FF0000"/>
                </a:solidFill>
              </a:rPr>
              <a:t>&gt;10</a:t>
            </a:r>
            <a:r>
              <a:rPr lang="en-US" sz="2000" baseline="30000" dirty="0">
                <a:solidFill>
                  <a:srgbClr val="FF0000"/>
                </a:solidFill>
              </a:rPr>
              <a:t>-4</a:t>
            </a:r>
            <a:r>
              <a:rPr lang="en-US" sz="2000" dirty="0">
                <a:solidFill>
                  <a:srgbClr val="FF0000"/>
                </a:solidFill>
              </a:rPr>
              <a:t> </a:t>
            </a:r>
            <a:r>
              <a:rPr lang="en-US" sz="2000" dirty="0">
                <a:solidFill>
                  <a:srgbClr val="FF0000"/>
                </a:solidFill>
                <a:latin typeface="Symbol" panose="05050102010706020507" pitchFamily="18" charset="2"/>
              </a:rPr>
              <a:t>s</a:t>
            </a:r>
            <a:r>
              <a:rPr lang="en-US" sz="2000" dirty="0">
                <a:solidFill>
                  <a:srgbClr val="FF0000"/>
                </a:solidFill>
              </a:rPr>
              <a:t> is unacceptable for the ESR </a:t>
            </a:r>
            <a:r>
              <a:rPr lang="en-US" sz="2000" dirty="0"/>
              <a:t>(</a:t>
            </a:r>
            <a:r>
              <a:rPr lang="en-US" sz="2000" dirty="0" err="1">
                <a:latin typeface="Symbol" panose="05050102010706020507" pitchFamily="18" charset="2"/>
              </a:rPr>
              <a:t>s</a:t>
            </a:r>
            <a:r>
              <a:rPr lang="en-US" sz="2000" baseline="-25000" dirty="0" err="1"/>
              <a:t>x</a:t>
            </a:r>
            <a:r>
              <a:rPr lang="en-US" sz="2000" dirty="0"/>
              <a:t>=100</a:t>
            </a:r>
            <a:r>
              <a:rPr lang="en-US" dirty="0">
                <a:latin typeface="Symbol" panose="05050102010706020507" pitchFamily="18" charset="2"/>
              </a:rPr>
              <a:t>m</a:t>
            </a:r>
            <a:r>
              <a:rPr lang="en-US" sz="2000" dirty="0"/>
              <a:t>m, </a:t>
            </a:r>
            <a:r>
              <a:rPr lang="en-US" sz="2000" dirty="0" err="1">
                <a:latin typeface="Symbol" panose="05050102010706020507" pitchFamily="18" charset="2"/>
              </a:rPr>
              <a:t>s</a:t>
            </a:r>
            <a:r>
              <a:rPr lang="en-US" sz="2000" baseline="-25000" dirty="0" err="1"/>
              <a:t>y</a:t>
            </a:r>
            <a:r>
              <a:rPr lang="en-US" sz="2000" dirty="0"/>
              <a:t>=10 </a:t>
            </a:r>
            <a:r>
              <a:rPr lang="en-US" dirty="0">
                <a:latin typeface="Symbol" panose="05050102010706020507" pitchFamily="18" charset="2"/>
              </a:rPr>
              <a:t>m</a:t>
            </a:r>
            <a:r>
              <a:rPr lang="en-US" sz="2000" dirty="0"/>
              <a:t>m at IP)</a:t>
            </a:r>
          </a:p>
          <a:p>
            <a:r>
              <a:rPr lang="en-US" sz="2000" dirty="0"/>
              <a:t>Theory estimates</a:t>
            </a:r>
            <a:r>
              <a:rPr lang="en-US" sz="2000" baseline="30000" dirty="0"/>
              <a:t>1</a:t>
            </a:r>
            <a:r>
              <a:rPr lang="en-US" sz="2000" dirty="0"/>
              <a:t> and weak-strong simulations</a:t>
            </a:r>
            <a:r>
              <a:rPr lang="en-US" sz="2000" baseline="30000" dirty="0"/>
              <a:t>2 </a:t>
            </a:r>
            <a:r>
              <a:rPr lang="en-US" sz="1800" dirty="0"/>
              <a:t>agree</a:t>
            </a:r>
            <a:endParaRPr lang="en-US" dirty="0"/>
          </a:p>
        </p:txBody>
      </p:sp>
      <p:sp>
        <p:nvSpPr>
          <p:cNvPr id="7" name="Text Placeholder 6">
            <a:extLst>
              <a:ext uri="{FF2B5EF4-FFF2-40B4-BE49-F238E27FC236}">
                <a16:creationId xmlns:a16="http://schemas.microsoft.com/office/drawing/2014/main" id="{8CDA8645-42C4-43F9-58F4-0216290806AA}"/>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F446E18E-EE89-3DC8-3E00-19F7EA49D6D3}"/>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11" name="TextBox 10">
            <a:extLst>
              <a:ext uri="{FF2B5EF4-FFF2-40B4-BE49-F238E27FC236}">
                <a16:creationId xmlns:a16="http://schemas.microsoft.com/office/drawing/2014/main" id="{42A82562-A273-5C72-E025-CAD3AD8F33C0}"/>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cxnSp>
        <p:nvCxnSpPr>
          <p:cNvPr id="19" name="Straight Connector 18">
            <a:extLst>
              <a:ext uri="{FF2B5EF4-FFF2-40B4-BE49-F238E27FC236}">
                <a16:creationId xmlns:a16="http://schemas.microsoft.com/office/drawing/2014/main" id="{CFE0F80C-4998-C316-40BF-BA15EA3D9739}"/>
              </a:ext>
            </a:extLst>
          </p:cNvPr>
          <p:cNvCxnSpPr/>
          <p:nvPr/>
        </p:nvCxnSpPr>
        <p:spPr>
          <a:xfrm>
            <a:off x="1137749" y="5318794"/>
            <a:ext cx="5435600" cy="0"/>
          </a:xfrm>
          <a:prstGeom prst="line">
            <a:avLst/>
          </a:prstGeom>
          <a:ln w="9525">
            <a:prstDash val="dash"/>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0A8C38FB-E1AC-8136-30B6-3030D7429031}"/>
              </a:ext>
            </a:extLst>
          </p:cNvPr>
          <p:cNvGrpSpPr/>
          <p:nvPr/>
        </p:nvGrpSpPr>
        <p:grpSpPr>
          <a:xfrm>
            <a:off x="1740451" y="5046873"/>
            <a:ext cx="1429299" cy="369332"/>
            <a:chOff x="882101" y="1543113"/>
            <a:chExt cx="1429299" cy="369332"/>
          </a:xfrm>
        </p:grpSpPr>
        <p:sp>
          <p:nvSpPr>
            <p:cNvPr id="21" name="Oval 20">
              <a:extLst>
                <a:ext uri="{FF2B5EF4-FFF2-40B4-BE49-F238E27FC236}">
                  <a16:creationId xmlns:a16="http://schemas.microsoft.com/office/drawing/2014/main" id="{27BE4DD9-60C1-F2B6-C915-D7D052CB5E40}"/>
                </a:ext>
              </a:extLst>
            </p:cNvPr>
            <p:cNvSpPr/>
            <p:nvPr/>
          </p:nvSpPr>
          <p:spPr>
            <a:xfrm>
              <a:off x="882101" y="1554213"/>
              <a:ext cx="1109134" cy="34713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E5D58A95-5F8E-9CEC-1D04-E3E91840042B}"/>
                </a:ext>
              </a:extLst>
            </p:cNvPr>
            <p:cNvSpPr txBox="1"/>
            <p:nvPr/>
          </p:nvSpPr>
          <p:spPr>
            <a:xfrm>
              <a:off x="1237702" y="1543113"/>
              <a:ext cx="397933" cy="369332"/>
            </a:xfrm>
            <a:prstGeom prst="rect">
              <a:avLst/>
            </a:prstGeom>
            <a:noFill/>
          </p:spPr>
          <p:txBody>
            <a:bodyPr wrap="square" rtlCol="0">
              <a:spAutoFit/>
            </a:bodyPr>
            <a:lstStyle/>
            <a:p>
              <a:r>
                <a:rPr lang="en-US" dirty="0"/>
                <a:t>e-</a:t>
              </a:r>
            </a:p>
          </p:txBody>
        </p:sp>
        <p:cxnSp>
          <p:nvCxnSpPr>
            <p:cNvPr id="23" name="Straight Arrow Connector 22">
              <a:extLst>
                <a:ext uri="{FF2B5EF4-FFF2-40B4-BE49-F238E27FC236}">
                  <a16:creationId xmlns:a16="http://schemas.microsoft.com/office/drawing/2014/main" id="{97B4A8E3-F7BB-7043-D055-2E72CAD3A810}"/>
                </a:ext>
              </a:extLst>
            </p:cNvPr>
            <p:cNvCxnSpPr>
              <a:cxnSpLocks/>
              <a:stCxn id="21" idx="6"/>
            </p:cNvCxnSpPr>
            <p:nvPr/>
          </p:nvCxnSpPr>
          <p:spPr>
            <a:xfrm flipV="1">
              <a:off x="1991235" y="1727779"/>
              <a:ext cx="320165" cy="1"/>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E1E2AB49-A3D6-423B-660D-2FF73F8EF726}"/>
              </a:ext>
            </a:extLst>
          </p:cNvPr>
          <p:cNvGrpSpPr/>
          <p:nvPr/>
        </p:nvGrpSpPr>
        <p:grpSpPr>
          <a:xfrm>
            <a:off x="3671636" y="5134128"/>
            <a:ext cx="2428365" cy="369332"/>
            <a:chOff x="2813286" y="1526622"/>
            <a:chExt cx="2428365" cy="369332"/>
          </a:xfrm>
        </p:grpSpPr>
        <p:sp>
          <p:nvSpPr>
            <p:cNvPr id="25" name="Oval 24">
              <a:extLst>
                <a:ext uri="{FF2B5EF4-FFF2-40B4-BE49-F238E27FC236}">
                  <a16:creationId xmlns:a16="http://schemas.microsoft.com/office/drawing/2014/main" id="{5F4418BB-4704-B1BE-9781-C72E6C3BC51A}"/>
                </a:ext>
              </a:extLst>
            </p:cNvPr>
            <p:cNvSpPr/>
            <p:nvPr/>
          </p:nvSpPr>
          <p:spPr>
            <a:xfrm>
              <a:off x="3133451" y="1537722"/>
              <a:ext cx="2108200" cy="3471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a:extLst>
                <a:ext uri="{FF2B5EF4-FFF2-40B4-BE49-F238E27FC236}">
                  <a16:creationId xmlns:a16="http://schemas.microsoft.com/office/drawing/2014/main" id="{73C63B99-36C2-41FB-A724-63205242B7D8}"/>
                </a:ext>
              </a:extLst>
            </p:cNvPr>
            <p:cNvCxnSpPr>
              <a:cxnSpLocks/>
            </p:cNvCxnSpPr>
            <p:nvPr/>
          </p:nvCxnSpPr>
          <p:spPr>
            <a:xfrm flipH="1" flipV="1">
              <a:off x="2813286" y="1711288"/>
              <a:ext cx="320165" cy="1"/>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4DAB67F-B40C-F633-CD8A-1A4D4BC17821}"/>
                </a:ext>
              </a:extLst>
            </p:cNvPr>
            <p:cNvSpPr txBox="1"/>
            <p:nvPr/>
          </p:nvSpPr>
          <p:spPr>
            <a:xfrm>
              <a:off x="3966713" y="1526622"/>
              <a:ext cx="546020" cy="369332"/>
            </a:xfrm>
            <a:prstGeom prst="rect">
              <a:avLst/>
            </a:prstGeom>
            <a:noFill/>
          </p:spPr>
          <p:txBody>
            <a:bodyPr wrap="square" rtlCol="0">
              <a:spAutoFit/>
            </a:bodyPr>
            <a:lstStyle/>
            <a:p>
              <a:r>
                <a:rPr lang="en-US" dirty="0"/>
                <a:t>p+</a:t>
              </a:r>
            </a:p>
          </p:txBody>
        </p:sp>
      </p:grpSp>
      <p:grpSp>
        <p:nvGrpSpPr>
          <p:cNvPr id="3" name="Group 2">
            <a:extLst>
              <a:ext uri="{FF2B5EF4-FFF2-40B4-BE49-F238E27FC236}">
                <a16:creationId xmlns:a16="http://schemas.microsoft.com/office/drawing/2014/main" id="{4C8297C8-95A9-0B69-40C1-15404B47DF70}"/>
              </a:ext>
            </a:extLst>
          </p:cNvPr>
          <p:cNvGrpSpPr/>
          <p:nvPr/>
        </p:nvGrpSpPr>
        <p:grpSpPr>
          <a:xfrm>
            <a:off x="175003" y="4920916"/>
            <a:ext cx="2120015" cy="733926"/>
            <a:chOff x="175003" y="4920916"/>
            <a:chExt cx="2120015" cy="733926"/>
          </a:xfrm>
        </p:grpSpPr>
        <p:cxnSp>
          <p:nvCxnSpPr>
            <p:cNvPr id="4" name="Straight Arrow Connector 3">
              <a:extLst>
                <a:ext uri="{FF2B5EF4-FFF2-40B4-BE49-F238E27FC236}">
                  <a16:creationId xmlns:a16="http://schemas.microsoft.com/office/drawing/2014/main" id="{001D0C12-8B36-E023-E04A-03AC90385EBF}"/>
                </a:ext>
              </a:extLst>
            </p:cNvPr>
            <p:cNvCxnSpPr>
              <a:cxnSpLocks/>
            </p:cNvCxnSpPr>
            <p:nvPr/>
          </p:nvCxnSpPr>
          <p:spPr>
            <a:xfrm>
              <a:off x="1473868" y="4920916"/>
              <a:ext cx="0" cy="733926"/>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02E5586-46E2-BBF9-F3B6-52FCF9508C59}"/>
                </a:ext>
              </a:extLst>
            </p:cNvPr>
            <p:cNvSpPr txBox="1"/>
            <p:nvPr/>
          </p:nvSpPr>
          <p:spPr>
            <a:xfrm>
              <a:off x="175003" y="5004996"/>
              <a:ext cx="2120015" cy="400110"/>
            </a:xfrm>
            <a:prstGeom prst="rect">
              <a:avLst/>
            </a:prstGeom>
            <a:noFill/>
          </p:spPr>
          <p:txBody>
            <a:bodyPr wrap="square">
              <a:spAutoFit/>
            </a:bodyPr>
            <a:lstStyle/>
            <a:p>
              <a:pPr marL="684213" lvl="1" indent="-227013" eaLnBrk="0" hangingPunct="0">
                <a:spcBef>
                  <a:spcPct val="20000"/>
                </a:spcBef>
                <a:buClr>
                  <a:schemeClr val="folHlink"/>
                </a:buClr>
                <a:buSzPct val="135000"/>
                <a:defRPr/>
              </a:pPr>
              <a:r>
                <a:rPr lang="en-US" sz="2000" kern="0" dirty="0"/>
                <a:t>rms</a:t>
              </a:r>
              <a:r>
                <a:rPr lang="en-US" sz="2000" kern="0" dirty="0">
                  <a:latin typeface="Symbol" panose="05050102010706020507" pitchFamily="18" charset="2"/>
                </a:rPr>
                <a:t>=D</a:t>
              </a:r>
            </a:p>
          </p:txBody>
        </p:sp>
      </p:grpSp>
      <p:grpSp>
        <p:nvGrpSpPr>
          <p:cNvPr id="10" name="Group 9">
            <a:extLst>
              <a:ext uri="{FF2B5EF4-FFF2-40B4-BE49-F238E27FC236}">
                <a16:creationId xmlns:a16="http://schemas.microsoft.com/office/drawing/2014/main" id="{60991A65-6799-4DE0-AA25-9C5E4CCCA5FA}"/>
              </a:ext>
            </a:extLst>
          </p:cNvPr>
          <p:cNvGrpSpPr/>
          <p:nvPr/>
        </p:nvGrpSpPr>
        <p:grpSpPr>
          <a:xfrm>
            <a:off x="7377217" y="1240029"/>
            <a:ext cx="4872578" cy="4823953"/>
            <a:chOff x="7377217" y="1240029"/>
            <a:chExt cx="4872578" cy="4823953"/>
          </a:xfrm>
        </p:grpSpPr>
        <p:pic>
          <p:nvPicPr>
            <p:cNvPr id="14" name="Picture 13" descr="A picture containing logo&#10;&#10;Description automatically generated">
              <a:extLst>
                <a:ext uri="{FF2B5EF4-FFF2-40B4-BE49-F238E27FC236}">
                  <a16:creationId xmlns:a16="http://schemas.microsoft.com/office/drawing/2014/main" id="{230B2E82-069F-F493-A820-9E3C8AF88DA9}"/>
                </a:ext>
              </a:extLst>
            </p:cNvPr>
            <p:cNvPicPr>
              <a:picLocks noChangeAspect="1"/>
            </p:cNvPicPr>
            <p:nvPr/>
          </p:nvPicPr>
          <p:blipFill rotWithShape="1">
            <a:blip r:embed="rId2"/>
            <a:srcRect l="50000" t="8892"/>
            <a:stretch/>
          </p:blipFill>
          <p:spPr>
            <a:xfrm>
              <a:off x="7377217" y="2494443"/>
              <a:ext cx="4280428" cy="2984636"/>
            </a:xfrm>
            <a:prstGeom prst="rect">
              <a:avLst/>
            </a:prstGeom>
          </p:spPr>
        </p:pic>
        <p:sp>
          <p:nvSpPr>
            <p:cNvPr id="15" name="TextBox 14">
              <a:extLst>
                <a:ext uri="{FF2B5EF4-FFF2-40B4-BE49-F238E27FC236}">
                  <a16:creationId xmlns:a16="http://schemas.microsoft.com/office/drawing/2014/main" id="{DEEE2FAC-7FDE-B83A-39BA-B1A52B054482}"/>
                </a:ext>
              </a:extLst>
            </p:cNvPr>
            <p:cNvSpPr txBox="1"/>
            <p:nvPr/>
          </p:nvSpPr>
          <p:spPr>
            <a:xfrm>
              <a:off x="9877671" y="2570484"/>
              <a:ext cx="1234439" cy="400110"/>
            </a:xfrm>
            <a:prstGeom prst="rect">
              <a:avLst/>
            </a:prstGeom>
            <a:noFill/>
          </p:spPr>
          <p:txBody>
            <a:bodyPr wrap="square">
              <a:spAutoFit/>
            </a:bodyPr>
            <a:lstStyle/>
            <a:p>
              <a:r>
                <a:rPr lang="en-US" sz="2000" dirty="0" err="1">
                  <a:solidFill>
                    <a:srgbClr val="C00000"/>
                  </a:solidFill>
                  <a:latin typeface="Symbol" panose="05050102010706020507" pitchFamily="18" charset="2"/>
                </a:rPr>
                <a:t>n</a:t>
              </a:r>
              <a:r>
                <a:rPr lang="en-US" sz="2000" baseline="-25000" dirty="0" err="1">
                  <a:solidFill>
                    <a:srgbClr val="C00000"/>
                  </a:solidFill>
                </a:rPr>
                <a:t>y</a:t>
              </a:r>
              <a:r>
                <a:rPr lang="en-US" sz="2000" dirty="0">
                  <a:solidFill>
                    <a:srgbClr val="C00000"/>
                  </a:solidFill>
                </a:rPr>
                <a:t>=0.21</a:t>
              </a:r>
            </a:p>
          </p:txBody>
        </p:sp>
        <p:cxnSp>
          <p:nvCxnSpPr>
            <p:cNvPr id="17" name="Straight Arrow Connector 16">
              <a:extLst>
                <a:ext uri="{FF2B5EF4-FFF2-40B4-BE49-F238E27FC236}">
                  <a16:creationId xmlns:a16="http://schemas.microsoft.com/office/drawing/2014/main" id="{BC638F01-3C73-7693-9A6F-943CB6D5371D}"/>
                </a:ext>
              </a:extLst>
            </p:cNvPr>
            <p:cNvCxnSpPr>
              <a:cxnSpLocks/>
            </p:cNvCxnSpPr>
            <p:nvPr/>
          </p:nvCxnSpPr>
          <p:spPr>
            <a:xfrm flipH="1">
              <a:off x="9544286" y="2894996"/>
              <a:ext cx="376800" cy="22952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48B465C-9CA6-161E-4348-38C3FB896AE3}"/>
                </a:ext>
              </a:extLst>
            </p:cNvPr>
            <p:cNvSpPr txBox="1"/>
            <p:nvPr/>
          </p:nvSpPr>
          <p:spPr>
            <a:xfrm>
              <a:off x="7505546" y="1240029"/>
              <a:ext cx="4744249" cy="1200329"/>
            </a:xfrm>
            <a:prstGeom prst="rect">
              <a:avLst/>
            </a:prstGeom>
            <a:noFill/>
          </p:spPr>
          <p:txBody>
            <a:bodyPr wrap="square">
              <a:spAutoFit/>
            </a:bodyPr>
            <a:lstStyle/>
            <a:p>
              <a:r>
                <a:rPr lang="en-US" dirty="0">
                  <a:solidFill>
                    <a:srgbClr val="0070C0"/>
                  </a:solidFill>
                </a:rPr>
                <a:t>Beam-beam results for proton emittance growth due to e-beam position oscillations at the IP with bandwidth ~bb </a:t>
              </a:r>
              <a:r>
                <a:rPr lang="en-US" dirty="0" err="1">
                  <a:solidFill>
                    <a:srgbClr val="0070C0"/>
                  </a:solidFill>
                </a:rPr>
                <a:t>tuneshift</a:t>
              </a:r>
              <a:r>
                <a:rPr lang="en-US" dirty="0">
                  <a:solidFill>
                    <a:srgbClr val="0070C0"/>
                  </a:solidFill>
                </a:rPr>
                <a:t> and</a:t>
              </a:r>
            </a:p>
            <a:p>
              <a:r>
                <a:rPr lang="en-US" dirty="0">
                  <a:solidFill>
                    <a:srgbClr val="0070C0"/>
                  </a:solidFill>
                </a:rPr>
                <a:t> amplitude </a:t>
              </a:r>
              <a:r>
                <a:rPr lang="en-US" kern="0" dirty="0" err="1">
                  <a:solidFill>
                    <a:srgbClr val="FF0000"/>
                  </a:solidFill>
                  <a:latin typeface="Symbol" panose="05050102010706020507" pitchFamily="18" charset="2"/>
                </a:rPr>
                <a:t>D</a:t>
              </a:r>
              <a:r>
                <a:rPr lang="en-US" kern="0" baseline="-25000" dirty="0" err="1">
                  <a:solidFill>
                    <a:srgbClr val="FF0000"/>
                  </a:solidFill>
                </a:rPr>
                <a:t>x,y</a:t>
              </a:r>
              <a:r>
                <a:rPr lang="en-US" kern="0" dirty="0">
                  <a:solidFill>
                    <a:srgbClr val="FF0000"/>
                  </a:solidFill>
                  <a:latin typeface="Symbol" panose="05050102010706020507" pitchFamily="18" charset="2"/>
                </a:rPr>
                <a:t>= 10</a:t>
              </a:r>
              <a:r>
                <a:rPr lang="en-US" kern="0" baseline="30000" dirty="0">
                  <a:solidFill>
                    <a:srgbClr val="FF0000"/>
                  </a:solidFill>
                  <a:latin typeface="Symbol" panose="05050102010706020507" pitchFamily="18" charset="2"/>
                </a:rPr>
                <a:t>-4</a:t>
              </a:r>
              <a:r>
                <a:rPr lang="en-US" kern="0" dirty="0">
                  <a:solidFill>
                    <a:srgbClr val="FF0000"/>
                  </a:solidFill>
                  <a:latin typeface="Symbol" panose="05050102010706020507" pitchFamily="18" charset="2"/>
                </a:rPr>
                <a:t>s</a:t>
              </a:r>
              <a:r>
                <a:rPr lang="en-US" kern="0" baseline="-25000" dirty="0">
                  <a:solidFill>
                    <a:srgbClr val="FF0000"/>
                  </a:solidFill>
                </a:rPr>
                <a:t>x,y</a:t>
              </a:r>
              <a:endParaRPr lang="en-US" kern="0" dirty="0">
                <a:solidFill>
                  <a:srgbClr val="FF0000"/>
                </a:solidFill>
                <a:latin typeface="Symbol" panose="05050102010706020507" pitchFamily="18" charset="2"/>
              </a:endParaRPr>
            </a:p>
          </p:txBody>
        </p:sp>
        <p:sp>
          <p:nvSpPr>
            <p:cNvPr id="13" name="TextBox 12">
              <a:extLst>
                <a:ext uri="{FF2B5EF4-FFF2-40B4-BE49-F238E27FC236}">
                  <a16:creationId xmlns:a16="http://schemas.microsoft.com/office/drawing/2014/main" id="{D6C6BD66-EB58-156F-ABA1-05D835D747FC}"/>
                </a:ext>
              </a:extLst>
            </p:cNvPr>
            <p:cNvSpPr txBox="1"/>
            <p:nvPr/>
          </p:nvSpPr>
          <p:spPr>
            <a:xfrm>
              <a:off x="9921086" y="2909294"/>
              <a:ext cx="1431068" cy="369332"/>
            </a:xfrm>
            <a:prstGeom prst="rect">
              <a:avLst/>
            </a:prstGeom>
            <a:noFill/>
          </p:spPr>
          <p:txBody>
            <a:bodyPr wrap="square">
              <a:spAutoFit/>
            </a:bodyPr>
            <a:lstStyle/>
            <a:p>
              <a:r>
                <a:rPr lang="en-US" dirty="0">
                  <a:solidFill>
                    <a:srgbClr val="C00000"/>
                  </a:solidFill>
                </a:rPr>
                <a:t>proton tune</a:t>
              </a:r>
            </a:p>
          </p:txBody>
        </p:sp>
        <p:sp>
          <p:nvSpPr>
            <p:cNvPr id="32" name="TextBox 31">
              <a:extLst>
                <a:ext uri="{FF2B5EF4-FFF2-40B4-BE49-F238E27FC236}">
                  <a16:creationId xmlns:a16="http://schemas.microsoft.com/office/drawing/2014/main" id="{76B53557-0771-3427-961D-1D3A08AE22A7}"/>
                </a:ext>
              </a:extLst>
            </p:cNvPr>
            <p:cNvSpPr txBox="1"/>
            <p:nvPr/>
          </p:nvSpPr>
          <p:spPr>
            <a:xfrm>
              <a:off x="7633864" y="5540762"/>
              <a:ext cx="4280427" cy="523220"/>
            </a:xfrm>
            <a:prstGeom prst="rect">
              <a:avLst/>
            </a:prstGeom>
            <a:noFill/>
          </p:spPr>
          <p:txBody>
            <a:bodyPr wrap="square">
              <a:spAutoFit/>
            </a:bodyPr>
            <a:lstStyle/>
            <a:p>
              <a:pPr marL="342900" indent="-342900">
                <a:buFont typeface="+mj-lt"/>
                <a:buAutoNum type="arabicPeriod"/>
              </a:pPr>
              <a:r>
                <a:rPr lang="en-US" sz="1400" dirty="0"/>
                <a:t>M. Blaskiewicz, NAPAC’19, TUPLM11</a:t>
              </a:r>
            </a:p>
            <a:p>
              <a:pPr marL="342900" indent="-342900">
                <a:buFont typeface="+mj-lt"/>
                <a:buAutoNum type="arabicPeriod"/>
              </a:pPr>
              <a:r>
                <a:rPr lang="en-US" sz="1400" dirty="0"/>
                <a:t>D. Xu et. al, IPAC’23, MOPA39</a:t>
              </a:r>
            </a:p>
          </p:txBody>
        </p:sp>
      </p:grpSp>
    </p:spTree>
    <p:extLst>
      <p:ext uri="{BB962C8B-B14F-4D97-AF65-F5344CB8AC3E}">
        <p14:creationId xmlns:p14="http://schemas.microsoft.com/office/powerpoint/2010/main" val="1093909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accel="50000" decel="50000" fill="remove" nodeType="withEffect">
                                  <p:stCondLst>
                                    <p:cond delay="0"/>
                                  </p:stCondLst>
                                  <p:childTnLst>
                                    <p:animMotion origin="layout" path="M -2.77778E-6 -0.04375 L -2.77778E-6 0.04283 L -2.77778E-6 0.00024 L -2.77778E-6 0.00024 L -2.77778E-6 0.00024 " pathEditMode="relative" ptsTypes="AAAAA">
                                      <p:cBhvr>
                                        <p:cTn id="6" dur="2000" fill="hold"/>
                                        <p:tgtEl>
                                          <p:spTgt spid="2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E28B89-F3C3-6860-B319-76B7DAAA094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542163-DA45-7252-410C-AB65E31CFAB9}"/>
              </a:ext>
            </a:extLst>
          </p:cNvPr>
          <p:cNvSpPr>
            <a:spLocks noGrp="1"/>
          </p:cNvSpPr>
          <p:nvPr>
            <p:ph type="sldNum" sz="quarter" idx="4"/>
          </p:nvPr>
        </p:nvSpPr>
        <p:spPr/>
        <p:txBody>
          <a:bodyPr/>
          <a:lstStyle/>
          <a:p>
            <a:pPr algn="ctr"/>
            <a:fld id="{933A556B-7C63-244D-9B7C-B0EA8042B330}" type="slidenum">
              <a:rPr lang="en-US" smtClean="0"/>
              <a:pPr algn="ctr"/>
              <a:t>14</a:t>
            </a:fld>
            <a:endParaRPr lang="en-US" dirty="0"/>
          </a:p>
        </p:txBody>
      </p:sp>
      <p:sp>
        <p:nvSpPr>
          <p:cNvPr id="5" name="Title 4">
            <a:extLst>
              <a:ext uri="{FF2B5EF4-FFF2-40B4-BE49-F238E27FC236}">
                <a16:creationId xmlns:a16="http://schemas.microsoft.com/office/drawing/2014/main" id="{C0EC7359-5EE5-2C74-BE15-B659F9E01174}"/>
              </a:ext>
            </a:extLst>
          </p:cNvPr>
          <p:cNvSpPr>
            <a:spLocks noGrp="1"/>
          </p:cNvSpPr>
          <p:nvPr>
            <p:ph type="title"/>
          </p:nvPr>
        </p:nvSpPr>
        <p:spPr/>
        <p:txBody>
          <a:bodyPr>
            <a:normAutofit/>
          </a:bodyPr>
          <a:lstStyle/>
          <a:p>
            <a:r>
              <a:rPr lang="en-US" dirty="0"/>
              <a:t>Residual beam oscillations – a problem?</a:t>
            </a:r>
          </a:p>
        </p:txBody>
      </p:sp>
      <mc:AlternateContent xmlns:mc="http://schemas.openxmlformats.org/markup-compatibility/2006">
        <mc:Choice xmlns:a14="http://schemas.microsoft.com/office/drawing/2010/main" Requires="a14">
          <p:sp>
            <p:nvSpPr>
              <p:cNvPr id="6" name="Content Placeholder 5">
                <a:extLst>
                  <a:ext uri="{FF2B5EF4-FFF2-40B4-BE49-F238E27FC236}">
                    <a16:creationId xmlns:a16="http://schemas.microsoft.com/office/drawing/2014/main" id="{B6BA09DD-652D-41E4-641B-6EB4FC884E19}"/>
                  </a:ext>
                </a:extLst>
              </p:cNvPr>
              <p:cNvSpPr>
                <a:spLocks noGrp="1"/>
              </p:cNvSpPr>
              <p:nvPr>
                <p:ph idx="1"/>
              </p:nvPr>
            </p:nvSpPr>
            <p:spPr>
              <a:xfrm>
                <a:off x="462579" y="975364"/>
                <a:ext cx="6737811" cy="5101785"/>
              </a:xfrm>
            </p:spPr>
            <p:txBody>
              <a:bodyPr>
                <a:normAutofit/>
              </a:bodyPr>
              <a:lstStyle/>
              <a:p>
                <a:r>
                  <a:rPr lang="en-US" sz="1800" dirty="0"/>
                  <a:t>Without ions, stable e-beam oscillations could still be driven by RF noise (main or crab), PS ripple, shot noise, etc.</a:t>
                </a:r>
              </a:p>
              <a:p>
                <a:r>
                  <a:rPr lang="en-US" sz="1800" dirty="0"/>
                  <a:t>With careful design, their residual amplitude is hopefully small</a:t>
                </a:r>
              </a:p>
              <a:p>
                <a:r>
                  <a:rPr lang="en-US" sz="1800" dirty="0"/>
                  <a:t>Can the collective motions due to ions (or other effects) significantly enhance e-beam oscillation amplitude?</a:t>
                </a:r>
              </a:p>
              <a:p>
                <a:r>
                  <a:rPr lang="en-US" sz="1800" dirty="0"/>
                  <a:t>If so, can the amplitude reach </a:t>
                </a:r>
                <a14:m>
                  <m:oMath xmlns:m="http://schemas.openxmlformats.org/officeDocument/2006/math">
                    <m:sSub>
                      <m:sSubPr>
                        <m:ctrlPr>
                          <a:rPr lang="en-US" sz="1800" i="1" smtClean="0">
                            <a:solidFill>
                              <a:srgbClr val="0070C0"/>
                            </a:solidFill>
                            <a:latin typeface="Cambria Math" panose="02040503050406030204" pitchFamily="18" charset="0"/>
                            <a:ea typeface="Cambria Math" panose="02040503050406030204" pitchFamily="18" charset="0"/>
                          </a:rPr>
                        </m:ctrlPr>
                      </m:sSubPr>
                      <m:e>
                        <m:r>
                          <a:rPr lang="en-US" sz="1800" b="0" i="1" smtClean="0">
                            <a:solidFill>
                              <a:srgbClr val="0070C0"/>
                            </a:solidFill>
                            <a:latin typeface="Cambria Math" panose="02040503050406030204" pitchFamily="18" charset="0"/>
                            <a:ea typeface="Cambria Math" panose="02040503050406030204" pitchFamily="18" charset="0"/>
                          </a:rPr>
                          <m:t>(</m:t>
                        </m:r>
                        <m:r>
                          <a:rPr lang="en-US" sz="1800" i="1">
                            <a:solidFill>
                              <a:srgbClr val="0070C0"/>
                            </a:solidFill>
                            <a:latin typeface="Cambria Math" panose="02040503050406030204" pitchFamily="18" charset="0"/>
                            <a:ea typeface="Cambria Math" panose="02040503050406030204" pitchFamily="18" charset="0"/>
                          </a:rPr>
                          <m:t>∆</m:t>
                        </m:r>
                        <m:r>
                          <a:rPr lang="en-US" sz="1800" b="0" i="1" smtClean="0">
                            <a:solidFill>
                              <a:srgbClr val="0070C0"/>
                            </a:solidFill>
                            <a:latin typeface="Cambria Math" panose="02040503050406030204" pitchFamily="18" charset="0"/>
                            <a:ea typeface="Cambria Math" panose="02040503050406030204" pitchFamily="18" charset="0"/>
                          </a:rPr>
                          <m:t>𝑦</m:t>
                        </m:r>
                        <m:r>
                          <a:rPr lang="en-US" sz="1800" b="0" i="1" smtClean="0">
                            <a:solidFill>
                              <a:srgbClr val="0070C0"/>
                            </a:solidFill>
                            <a:latin typeface="Cambria Math" panose="02040503050406030204" pitchFamily="18" charset="0"/>
                            <a:ea typeface="Cambria Math" panose="02040503050406030204" pitchFamily="18" charset="0"/>
                          </a:rPr>
                          <m:t>)</m:t>
                        </m:r>
                      </m:e>
                      <m:sub>
                        <m:r>
                          <a:rPr lang="en-US" sz="1800" i="1">
                            <a:solidFill>
                              <a:srgbClr val="0070C0"/>
                            </a:solidFill>
                            <a:latin typeface="Cambria Math" panose="02040503050406030204" pitchFamily="18" charset="0"/>
                            <a:ea typeface="Cambria Math" panose="02040503050406030204" pitchFamily="18" charset="0"/>
                          </a:rPr>
                          <m:t>𝑟𝑚𝑠</m:t>
                        </m:r>
                      </m:sub>
                    </m:sSub>
                    <m:r>
                      <a:rPr lang="en-US" sz="1800" i="1">
                        <a:solidFill>
                          <a:srgbClr val="0070C0"/>
                        </a:solidFill>
                        <a:latin typeface="Cambria Math" panose="02040503050406030204" pitchFamily="18" charset="0"/>
                        <a:ea typeface="Cambria Math" panose="02040503050406030204" pitchFamily="18" charset="0"/>
                      </a:rPr>
                      <m:t>~</m:t>
                    </m:r>
                    <m:sSub>
                      <m:sSubPr>
                        <m:ctrlPr>
                          <a:rPr lang="en-US" sz="1800" i="1" smtClean="0">
                            <a:solidFill>
                              <a:srgbClr val="0070C0"/>
                            </a:solidFill>
                            <a:latin typeface="Cambria Math" panose="02040503050406030204" pitchFamily="18" charset="0"/>
                            <a:ea typeface="Cambria Math" panose="02040503050406030204" pitchFamily="18" charset="0"/>
                          </a:rPr>
                        </m:ctrlPr>
                      </m:sSubPr>
                      <m:e>
                        <m:sSup>
                          <m:sSupPr>
                            <m:ctrlPr>
                              <a:rPr lang="en-US" sz="1800" i="1">
                                <a:solidFill>
                                  <a:srgbClr val="0070C0"/>
                                </a:solidFill>
                                <a:latin typeface="Cambria Math" panose="02040503050406030204" pitchFamily="18" charset="0"/>
                                <a:ea typeface="Cambria Math" panose="02040503050406030204" pitchFamily="18" charset="0"/>
                              </a:rPr>
                            </m:ctrlPr>
                          </m:sSupPr>
                          <m:e>
                            <m:r>
                              <a:rPr lang="en-US" sz="1800" i="1">
                                <a:solidFill>
                                  <a:srgbClr val="0070C0"/>
                                </a:solidFill>
                                <a:latin typeface="Cambria Math" panose="02040503050406030204" pitchFamily="18" charset="0"/>
                                <a:ea typeface="Cambria Math" panose="02040503050406030204" pitchFamily="18" charset="0"/>
                              </a:rPr>
                              <m:t>10</m:t>
                            </m:r>
                          </m:e>
                          <m:sup>
                            <m:r>
                              <a:rPr lang="en-US" sz="1800" i="1">
                                <a:solidFill>
                                  <a:srgbClr val="0070C0"/>
                                </a:solidFill>
                                <a:latin typeface="Cambria Math" panose="02040503050406030204" pitchFamily="18" charset="0"/>
                                <a:ea typeface="Cambria Math" panose="02040503050406030204" pitchFamily="18" charset="0"/>
                              </a:rPr>
                              <m:t>−4</m:t>
                            </m:r>
                          </m:sup>
                        </m:sSup>
                        <m:r>
                          <a:rPr lang="en-US" sz="1800" i="1">
                            <a:solidFill>
                              <a:srgbClr val="0070C0"/>
                            </a:solidFill>
                            <a:latin typeface="Cambria Math" panose="02040503050406030204" pitchFamily="18" charset="0"/>
                            <a:ea typeface="Cambria Math" panose="02040503050406030204" pitchFamily="18" charset="0"/>
                          </a:rPr>
                          <m:t>𝜎</m:t>
                        </m:r>
                      </m:e>
                      <m:sub>
                        <m:r>
                          <a:rPr lang="en-US" sz="1800" b="0" i="1" smtClean="0">
                            <a:solidFill>
                              <a:srgbClr val="0070C0"/>
                            </a:solidFill>
                            <a:latin typeface="Cambria Math" panose="02040503050406030204" pitchFamily="18" charset="0"/>
                            <a:ea typeface="Cambria Math" panose="02040503050406030204" pitchFamily="18" charset="0"/>
                          </a:rPr>
                          <m:t>𝑦</m:t>
                        </m:r>
                      </m:sub>
                    </m:sSub>
                  </m:oMath>
                </a14:m>
                <a:r>
                  <a:rPr lang="en-US" sz="1800" dirty="0"/>
                  <a:t> which would ruin the luminosity? </a:t>
                </a:r>
              </a:p>
              <a:p>
                <a:r>
                  <a:rPr lang="en-US" sz="1800" dirty="0"/>
                  <a:t>Similarly, if a feedback system damps the instability, can the residual oscillations be large enough to present a problem? </a:t>
                </a:r>
              </a:p>
              <a:p>
                <a:r>
                  <a:rPr lang="en-US" sz="1800" dirty="0"/>
                  <a:t>Earlier simulations</a:t>
                </a:r>
                <a:r>
                  <a:rPr lang="en-US" sz="1800" baseline="30000" dirty="0"/>
                  <a:t>1</a:t>
                </a:r>
                <a:r>
                  <a:rPr lang="en-US" sz="1800" dirty="0"/>
                  <a:t> found small (~30%) enhancement over the shot noise due to collective forces – no issue</a:t>
                </a:r>
              </a:p>
              <a:p>
                <a:r>
                  <a:rPr lang="en-US" sz="1800" dirty="0"/>
                  <a:t>Interpretation of tracking results is non-trivial: numerical shot noise masks collective motions and other small effects</a:t>
                </a:r>
              </a:p>
              <a:p>
                <a:r>
                  <a:rPr lang="en-US" sz="1800" dirty="0"/>
                  <a:t>Extrapolate </a:t>
                </a:r>
                <a14:m>
                  <m:oMath xmlns:m="http://schemas.openxmlformats.org/officeDocument/2006/math">
                    <m:r>
                      <a:rPr lang="en-US" sz="1800" i="1" smtClean="0">
                        <a:solidFill>
                          <a:srgbClr val="C00000"/>
                        </a:solidFill>
                        <a:latin typeface="Cambria Math" panose="02040503050406030204" pitchFamily="18" charset="0"/>
                      </a:rPr>
                      <m:t>𝑁</m:t>
                    </m:r>
                    <m:r>
                      <a:rPr lang="en-US" sz="1800" b="0" i="1" baseline="-25000" smtClean="0">
                        <a:solidFill>
                          <a:srgbClr val="C00000"/>
                        </a:solidFill>
                        <a:latin typeface="Cambria Math" panose="02040503050406030204" pitchFamily="18" charset="0"/>
                      </a:rPr>
                      <m:t>𝑚𝑎𝑐𝑟𝑜</m:t>
                    </m:r>
                    <m:sSup>
                      <m:sSupPr>
                        <m:ctrlPr>
                          <a:rPr lang="en-US" sz="1800" i="1">
                            <a:solidFill>
                              <a:srgbClr val="C00000"/>
                            </a:solidFill>
                            <a:latin typeface="Cambria Math" panose="02040503050406030204" pitchFamily="18" charset="0"/>
                            <a:ea typeface="Cambria Math" panose="02040503050406030204" pitchFamily="18" charset="0"/>
                          </a:rPr>
                        </m:ctrlPr>
                      </m:sSupPr>
                      <m:e>
                        <m:r>
                          <a:rPr lang="en-US" sz="1800" b="0" i="1" smtClean="0">
                            <a:solidFill>
                              <a:srgbClr val="C00000"/>
                            </a:solidFill>
                            <a:latin typeface="Cambria Math" panose="02040503050406030204" pitchFamily="18" charset="0"/>
                            <a:ea typeface="Cambria Math" panose="02040503050406030204" pitchFamily="18" charset="0"/>
                          </a:rPr>
                          <m:t>=</m:t>
                        </m:r>
                        <m:r>
                          <a:rPr lang="en-US" sz="1800" b="0" i="1" smtClean="0">
                            <a:solidFill>
                              <a:srgbClr val="C00000"/>
                            </a:solidFill>
                            <a:latin typeface="Cambria Math" panose="02040503050406030204" pitchFamily="18" charset="0"/>
                            <a:ea typeface="Cambria Math" panose="02040503050406030204" pitchFamily="18" charset="0"/>
                          </a:rPr>
                          <m:t>𝑓𝑒𝑤</m:t>
                        </m:r>
                        <m:r>
                          <a:rPr lang="en-US" sz="1800" i="1">
                            <a:solidFill>
                              <a:srgbClr val="C00000"/>
                            </a:solidFill>
                            <a:latin typeface="Cambria Math" panose="02040503050406030204" pitchFamily="18" charset="0"/>
                            <a:ea typeface="Cambria Math" panose="02040503050406030204" pitchFamily="18" charset="0"/>
                          </a:rPr>
                          <m:t>×10</m:t>
                        </m:r>
                      </m:e>
                      <m:sup>
                        <m:r>
                          <a:rPr lang="en-US" sz="1800" b="0" i="1" smtClean="0">
                            <a:solidFill>
                              <a:srgbClr val="C00000"/>
                            </a:solidFill>
                            <a:latin typeface="Cambria Math" panose="02040503050406030204" pitchFamily="18" charset="0"/>
                            <a:ea typeface="Cambria Math" panose="02040503050406030204" pitchFamily="18" charset="0"/>
                          </a:rPr>
                          <m:t>3</m:t>
                        </m:r>
                      </m:sup>
                    </m:sSup>
                    <m:r>
                      <a:rPr lang="en-US" sz="1800" i="1">
                        <a:solidFill>
                          <a:srgbClr val="C00000"/>
                        </a:solidFill>
                        <a:latin typeface="Cambria Math" panose="02040503050406030204" pitchFamily="18" charset="0"/>
                        <a:ea typeface="Cambria Math" panose="02040503050406030204" pitchFamily="18" charset="0"/>
                      </a:rPr>
                      <m:t>→</m:t>
                    </m:r>
                    <m:r>
                      <a:rPr lang="en-US" sz="1800" i="1">
                        <a:solidFill>
                          <a:srgbClr val="C00000"/>
                        </a:solidFill>
                        <a:latin typeface="Cambria Math" panose="02040503050406030204" pitchFamily="18" charset="0"/>
                      </a:rPr>
                      <m:t>𝑁</m:t>
                    </m:r>
                    <m:r>
                      <a:rPr lang="en-US" sz="1800" i="1" baseline="-25000">
                        <a:solidFill>
                          <a:srgbClr val="C00000"/>
                        </a:solidFill>
                        <a:latin typeface="Cambria Math" panose="02040503050406030204" pitchFamily="18" charset="0"/>
                      </a:rPr>
                      <m:t>𝑎𝑐𝑡𝑢𝑎𝑙</m:t>
                    </m:r>
                    <m:r>
                      <a:rPr lang="en-US" sz="1800" b="0" i="1" smtClean="0">
                        <a:solidFill>
                          <a:srgbClr val="C00000"/>
                        </a:solidFill>
                        <a:latin typeface="Cambria Math" panose="02040503050406030204" pitchFamily="18" charset="0"/>
                        <a:ea typeface="Cambria Math" panose="02040503050406030204" pitchFamily="18" charset="0"/>
                      </a:rPr>
                      <m:t>≈</m:t>
                    </m:r>
                    <m:sSup>
                      <m:sSupPr>
                        <m:ctrlPr>
                          <a:rPr lang="en-US" sz="1800" b="0" i="1" smtClean="0">
                            <a:solidFill>
                              <a:srgbClr val="C00000"/>
                            </a:solidFill>
                            <a:latin typeface="Cambria Math" panose="02040503050406030204" pitchFamily="18" charset="0"/>
                            <a:ea typeface="Cambria Math" panose="02040503050406030204" pitchFamily="18" charset="0"/>
                          </a:rPr>
                        </m:ctrlPr>
                      </m:sSupPr>
                      <m:e>
                        <m:r>
                          <a:rPr lang="en-US" sz="1800" b="0" i="1" smtClean="0">
                            <a:solidFill>
                              <a:srgbClr val="C00000"/>
                            </a:solidFill>
                            <a:latin typeface="Cambria Math" panose="02040503050406030204" pitchFamily="18" charset="0"/>
                            <a:ea typeface="Cambria Math" panose="02040503050406030204" pitchFamily="18" charset="0"/>
                          </a:rPr>
                          <m:t>2×10</m:t>
                        </m:r>
                      </m:e>
                      <m:sup>
                        <m:r>
                          <a:rPr lang="en-US" sz="1800" b="0" i="1" smtClean="0">
                            <a:solidFill>
                              <a:srgbClr val="C00000"/>
                            </a:solidFill>
                            <a:latin typeface="Cambria Math" panose="02040503050406030204" pitchFamily="18" charset="0"/>
                            <a:ea typeface="Cambria Math" panose="02040503050406030204" pitchFamily="18" charset="0"/>
                          </a:rPr>
                          <m:t>11</m:t>
                        </m:r>
                      </m:sup>
                    </m:sSup>
                  </m:oMath>
                </a14:m>
                <a:r>
                  <a:rPr lang="en-US" sz="1800" dirty="0">
                    <a:solidFill>
                      <a:srgbClr val="C00000"/>
                    </a:solidFill>
                  </a:rPr>
                  <a:t> </a:t>
                </a:r>
                <a:r>
                  <a:rPr lang="en-US" sz="1800" dirty="0"/>
                  <a:t>per bunch?</a:t>
                </a:r>
              </a:p>
            </p:txBody>
          </p:sp>
        </mc:Choice>
        <mc:Fallback>
          <p:sp>
            <p:nvSpPr>
              <p:cNvPr id="6" name="Content Placeholder 5">
                <a:extLst>
                  <a:ext uri="{FF2B5EF4-FFF2-40B4-BE49-F238E27FC236}">
                    <a16:creationId xmlns:a16="http://schemas.microsoft.com/office/drawing/2014/main" id="{B6BA09DD-652D-41E4-641B-6EB4FC884E19}"/>
                  </a:ext>
                </a:extLst>
              </p:cNvPr>
              <p:cNvSpPr>
                <a:spLocks noGrp="1" noRot="1" noChangeAspect="1" noMove="1" noResize="1" noEditPoints="1" noAdjustHandles="1" noChangeArrowheads="1" noChangeShapeType="1" noTextEdit="1"/>
              </p:cNvSpPr>
              <p:nvPr>
                <p:ph idx="1"/>
              </p:nvPr>
            </p:nvSpPr>
            <p:spPr>
              <a:xfrm>
                <a:off x="462579" y="975364"/>
                <a:ext cx="6737811" cy="5101785"/>
              </a:xfrm>
              <a:blipFill>
                <a:blip r:embed="rId2"/>
                <a:stretch>
                  <a:fillRect l="-633" t="-1075" r="-1629"/>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A6B65D58-0C2E-8F1F-3C76-8618EA61AC8E}"/>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395CC3FA-42AD-A7EA-718F-BBB43735A331}"/>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11" name="TextBox 10">
            <a:extLst>
              <a:ext uri="{FF2B5EF4-FFF2-40B4-BE49-F238E27FC236}">
                <a16:creationId xmlns:a16="http://schemas.microsoft.com/office/drawing/2014/main" id="{EEAB51D3-B89A-FEA2-7414-8D88081A8F0C}"/>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sp>
        <p:nvSpPr>
          <p:cNvPr id="15" name="TextBox 14">
            <a:extLst>
              <a:ext uri="{FF2B5EF4-FFF2-40B4-BE49-F238E27FC236}">
                <a16:creationId xmlns:a16="http://schemas.microsoft.com/office/drawing/2014/main" id="{C8C2EE42-3DFD-302E-24F0-EA972059C32A}"/>
              </a:ext>
            </a:extLst>
          </p:cNvPr>
          <p:cNvSpPr txBox="1"/>
          <p:nvPr/>
        </p:nvSpPr>
        <p:spPr>
          <a:xfrm>
            <a:off x="8423909" y="1119994"/>
            <a:ext cx="3598757" cy="584775"/>
          </a:xfrm>
          <a:prstGeom prst="rect">
            <a:avLst/>
          </a:prstGeom>
          <a:noFill/>
        </p:spPr>
        <p:txBody>
          <a:bodyPr wrap="square">
            <a:spAutoFit/>
          </a:bodyPr>
          <a:lstStyle/>
          <a:p>
            <a:r>
              <a:rPr lang="en-US" sz="1600" dirty="0">
                <a:solidFill>
                  <a:srgbClr val="C00000"/>
                </a:solidFill>
              </a:rPr>
              <a:t>Analogy: white-noise-driven oscillator with derivative feedback</a:t>
            </a:r>
            <a:r>
              <a:rPr lang="en-US" sz="1600" baseline="30000" dirty="0">
                <a:solidFill>
                  <a:srgbClr val="C00000"/>
                </a:solidFill>
              </a:rPr>
              <a:t>2</a:t>
            </a:r>
          </a:p>
        </p:txBody>
      </p:sp>
      <p:pic>
        <p:nvPicPr>
          <p:cNvPr id="16" name="Picture 15">
            <a:extLst>
              <a:ext uri="{FF2B5EF4-FFF2-40B4-BE49-F238E27FC236}">
                <a16:creationId xmlns:a16="http://schemas.microsoft.com/office/drawing/2014/main" id="{C079A53C-FCBD-43C5-AE26-69E7EE38071A}"/>
              </a:ext>
            </a:extLst>
          </p:cNvPr>
          <p:cNvPicPr>
            <a:picLocks noChangeAspect="1"/>
          </p:cNvPicPr>
          <p:nvPr/>
        </p:nvPicPr>
        <p:blipFill>
          <a:blip r:embed="rId3"/>
          <a:srcRect r="26340"/>
          <a:stretch/>
        </p:blipFill>
        <p:spPr>
          <a:xfrm>
            <a:off x="7961404" y="3322398"/>
            <a:ext cx="3125470" cy="2027555"/>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3480D9F2-727E-8D2F-89E0-773876D7A28F}"/>
                  </a:ext>
                </a:extLst>
              </p:cNvPr>
              <p:cNvSpPr txBox="1"/>
              <p:nvPr/>
            </p:nvSpPr>
            <p:spPr>
              <a:xfrm>
                <a:off x="8151794" y="1846903"/>
                <a:ext cx="3759629" cy="603883"/>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sz="1600" i="1" smtClean="0">
                              <a:solidFill>
                                <a:srgbClr val="0070C0"/>
                              </a:solidFill>
                              <a:effectLst/>
                              <a:latin typeface="Cambria Math" panose="02040503050406030204" pitchFamily="18" charset="0"/>
                            </a:rPr>
                          </m:ctrlPr>
                        </m:accPr>
                        <m:e>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𝑥</m:t>
                          </m:r>
                        </m:e>
                      </m:acc>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+2</m:t>
                      </m:r>
                      <m:sSub>
                        <m:sSubPr>
                          <m:ctrlPr>
                            <a:rPr lang="en-US" sz="1600" i="1" smtClean="0">
                              <a:solidFill>
                                <a:srgbClr val="0070C0"/>
                              </a:solidFill>
                              <a:effectLst/>
                              <a:latin typeface="Cambria Math" panose="02040503050406030204" pitchFamily="18" charset="0"/>
                              <a:cs typeface="Times New Roman" panose="02020603050405020304" pitchFamily="18" charset="0"/>
                            </a:rPr>
                          </m:ctrlPr>
                        </m:sSubPr>
                        <m:e>
                          <m:r>
                            <a:rPr lang="en-US" sz="1600" b="0" i="0" smtClean="0">
                              <a:solidFill>
                                <a:srgbClr val="0070C0"/>
                              </a:solidFill>
                              <a:effectLst/>
                              <a:latin typeface="Cambria Math" panose="02040503050406030204" pitchFamily="18" charset="0"/>
                              <a:cs typeface="Times New Roman" panose="02020603050405020304" pitchFamily="18" charset="0"/>
                            </a:rPr>
                            <m:t>(</m:t>
                          </m:r>
                          <m:r>
                            <m:rPr>
                              <m:sty m:val="p"/>
                            </m:rPr>
                            <a:rPr lang="en-US" sz="1600">
                              <a:solidFill>
                                <a:srgbClr val="0070C0"/>
                              </a:solidFill>
                              <a:latin typeface="Cambria Math" panose="02040503050406030204" pitchFamily="18" charset="0"/>
                              <a:ea typeface="Calibri" panose="020F0502020204030204" pitchFamily="34" charset="0"/>
                              <a:cs typeface="Times New Roman" panose="02020603050405020304" pitchFamily="18" charset="0"/>
                            </a:rPr>
                            <m:t>γ</m:t>
                          </m:r>
                        </m:e>
                        <m:sub>
                          <m:r>
                            <a:rPr lang="en-US" sz="1600" b="0" i="1" smtClean="0">
                              <a:solidFill>
                                <a:srgbClr val="0070C0"/>
                              </a:solidFill>
                              <a:effectLst/>
                              <a:latin typeface="Cambria Math" panose="02040503050406030204" pitchFamily="18" charset="0"/>
                              <a:cs typeface="Times New Roman" panose="02020603050405020304" pitchFamily="18" charset="0"/>
                            </a:rPr>
                            <m:t>𝑑</m:t>
                          </m:r>
                        </m:sub>
                      </m:sSub>
                      <m:r>
                        <a:rPr lang="en-US" sz="1600" b="0" i="0" smtClean="0">
                          <a:solidFill>
                            <a:srgbClr val="0070C0"/>
                          </a:solidFill>
                          <a:effectLst/>
                          <a:latin typeface="Cambria Math" panose="02040503050406030204" pitchFamily="18" charset="0"/>
                          <a:cs typeface="Times New Roman" panose="02020603050405020304" pitchFamily="18" charset="0"/>
                        </a:rPr>
                        <m:t>−</m:t>
                      </m:r>
                      <m:sSub>
                        <m:sSubPr>
                          <m:ctrlPr>
                            <a:rPr lang="en-US" sz="1600" i="1">
                              <a:solidFill>
                                <a:srgbClr val="0070C0"/>
                              </a:solidFill>
                              <a:latin typeface="Cambria Math" panose="02040503050406030204" pitchFamily="18" charset="0"/>
                              <a:cs typeface="Times New Roman" panose="02020603050405020304" pitchFamily="18" charset="0"/>
                            </a:rPr>
                          </m:ctrlPr>
                        </m:sSubPr>
                        <m:e>
                          <m:r>
                            <m:rPr>
                              <m:sty m:val="p"/>
                            </m:rPr>
                            <a:rPr lang="en-US" sz="1600">
                              <a:solidFill>
                                <a:srgbClr val="0070C0"/>
                              </a:solidFill>
                              <a:latin typeface="Cambria Math" panose="02040503050406030204" pitchFamily="18" charset="0"/>
                              <a:ea typeface="Calibri" panose="020F0502020204030204" pitchFamily="34" charset="0"/>
                              <a:cs typeface="Times New Roman" panose="02020603050405020304" pitchFamily="18" charset="0"/>
                            </a:rPr>
                            <m:t>γ</m:t>
                          </m:r>
                        </m:e>
                        <m:sub>
                          <m:r>
                            <a:rPr lang="en-US" sz="1600" b="0" i="1" smtClean="0">
                              <a:solidFill>
                                <a:srgbClr val="0070C0"/>
                              </a:solidFill>
                              <a:latin typeface="Cambria Math" panose="02040503050406030204" pitchFamily="18" charset="0"/>
                              <a:ea typeface="Calibri" panose="020F0502020204030204" pitchFamily="34" charset="0"/>
                              <a:cs typeface="Times New Roman" panose="02020603050405020304" pitchFamily="18" charset="0"/>
                            </a:rPr>
                            <m:t>𝑖</m:t>
                          </m:r>
                        </m:sub>
                      </m:sSub>
                      <m:r>
                        <a:rPr lang="en-US" sz="1600" b="0" i="1" smtClean="0">
                          <a:solidFill>
                            <a:srgbClr val="0070C0"/>
                          </a:solidFill>
                          <a:latin typeface="Cambria Math" panose="02040503050406030204" pitchFamily="18" charset="0"/>
                          <a:cs typeface="Times New Roman" panose="02020603050405020304" pitchFamily="18" charset="0"/>
                        </a:rPr>
                        <m:t>)</m:t>
                      </m:r>
                      <m:acc>
                        <m:accPr>
                          <m:chr m:val="̇"/>
                          <m:ctrlPr>
                            <a:rPr lang="en-US" sz="1600" i="1">
                              <a:solidFill>
                                <a:srgbClr val="0070C0"/>
                              </a:solidFill>
                              <a:effectLst/>
                              <a:latin typeface="Cambria Math" panose="02040503050406030204" pitchFamily="18" charset="0"/>
                            </a:rPr>
                          </m:ctrlPr>
                        </m:accPr>
                        <m:e>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𝑥</m:t>
                          </m:r>
                        </m:e>
                      </m:acc>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m:t>
                      </m:r>
                      <m:sSubSup>
                        <m:sSubSupPr>
                          <m:ctrlPr>
                            <a:rPr lang="en-US" sz="1600" i="1">
                              <a:solidFill>
                                <a:srgbClr val="0070C0"/>
                              </a:solidFill>
                              <a:effectLst/>
                              <a:latin typeface="Cambria Math" panose="02040503050406030204" pitchFamily="18" charset="0"/>
                            </a:rPr>
                          </m:ctrlPr>
                        </m:sSubSupPr>
                        <m:e>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𝜔</m:t>
                          </m:r>
                        </m:e>
                        <m:sub>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0</m:t>
                          </m:r>
                        </m:sub>
                        <m:sup>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2</m:t>
                          </m:r>
                        </m:sup>
                      </m:sSubSup>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𝑥</m:t>
                      </m:r>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70C0"/>
                          </a:solidFill>
                          <a:effectLst/>
                          <a:latin typeface="Cambria Math" panose="02040503050406030204" pitchFamily="18" charset="0"/>
                          <a:ea typeface="MS Mincho" panose="02020609040205080304" pitchFamily="49" charset="-128"/>
                          <a:cs typeface="Times New Roman" panose="02020603050405020304" pitchFamily="18" charset="0"/>
                        </a:rPr>
                        <m:t>𝜎</m:t>
                      </m:r>
                      <m:r>
                        <a:rPr lang="en-US" sz="1600" i="1">
                          <a:solidFill>
                            <a:srgbClr val="0070C0"/>
                          </a:solidFill>
                          <a:effectLst/>
                          <a:latin typeface="Cambria Math" panose="02040503050406030204" pitchFamily="18" charset="0"/>
                          <a:ea typeface="MS Mincho" panose="02020609040205080304" pitchFamily="49" charset="-128"/>
                          <a:cs typeface="Times New Roman" panose="02020603050405020304" pitchFamily="18" charset="0"/>
                        </a:rPr>
                        <m:t> </m:t>
                      </m:r>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𝜂</m:t>
                      </m:r>
                      <m:d>
                        <m:dPr>
                          <m:ctrlPr>
                            <a:rPr lang="en-US" sz="1600" i="1">
                              <a:solidFill>
                                <a:srgbClr val="0070C0"/>
                              </a:solidFill>
                              <a:effectLst/>
                              <a:latin typeface="Cambria Math" panose="02040503050406030204" pitchFamily="18" charset="0"/>
                            </a:rPr>
                          </m:ctrlPr>
                        </m:dPr>
                        <m:e>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𝑡</m:t>
                          </m:r>
                        </m:e>
                      </m:d>
                    </m:oMath>
                  </m:oMathPara>
                </a14:m>
                <a:endParaRPr lang="en-US" sz="1600" i="1" dirty="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endParaRPr>
              </a:p>
              <a:p>
                <a:r>
                  <a:rPr lang="en-US" sz="1600" dirty="0">
                    <a:solidFill>
                      <a:srgbClr val="0070C0"/>
                    </a:solidFill>
                    <a:effectLst/>
                    <a:ea typeface="Calibri" panose="020F0502020204030204" pitchFamily="34" charset="0"/>
                    <a:cs typeface="Times New Roman" panose="02020603050405020304" pitchFamily="18" charset="0"/>
                  </a:rPr>
                  <a:t>		      </a:t>
                </a:r>
                <a14:m>
                  <m:oMath xmlns:m="http://schemas.openxmlformats.org/officeDocument/2006/math">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𝑔</m:t>
                    </m:r>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m:t>
                    </m:r>
                    <m:acc>
                      <m:accPr>
                        <m:chr m:val="̇"/>
                        <m:ctrlPr>
                          <a:rPr lang="en-US" sz="1600" i="1">
                            <a:solidFill>
                              <a:srgbClr val="0070C0"/>
                            </a:solidFill>
                            <a:effectLst/>
                            <a:latin typeface="Cambria Math" panose="02040503050406030204" pitchFamily="18" charset="0"/>
                          </a:rPr>
                        </m:ctrlPr>
                      </m:accPr>
                      <m:e>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𝑥</m:t>
                        </m:r>
                      </m:e>
                    </m:acc>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m:t>
                    </m:r>
                    <m:acc>
                      <m:accPr>
                        <m:chr m:val="̇"/>
                        <m:ctrlPr>
                          <a:rPr lang="en-US" sz="1600" i="1">
                            <a:solidFill>
                              <a:srgbClr val="0070C0"/>
                            </a:solidFill>
                            <a:effectLst/>
                            <a:latin typeface="Cambria Math" panose="02040503050406030204" pitchFamily="18" charset="0"/>
                          </a:rPr>
                        </m:ctrlPr>
                      </m:accPr>
                      <m:e>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𝜉</m:t>
                        </m:r>
                      </m:e>
                    </m:acc>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𝑡</m:t>
                    </m:r>
                    <m:r>
                      <a:rPr lang="en-US" sz="16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600" dirty="0">
                    <a:solidFill>
                      <a:srgbClr val="0070C0"/>
                    </a:solidFill>
                    <a:effectLst/>
                    <a:latin typeface="Calibri" panose="020F0502020204030204" pitchFamily="34" charset="0"/>
                    <a:ea typeface="MS Mincho" panose="02020609040205080304" pitchFamily="49" charset="-128"/>
                    <a:cs typeface="Times New Roman" panose="02020603050405020304" pitchFamily="18" charset="0"/>
                  </a:rPr>
                  <a:t>)</a:t>
                </a:r>
                <a:endParaRPr lang="en-US" sz="1400" dirty="0">
                  <a:solidFill>
                    <a:srgbClr val="0070C0"/>
                  </a:solidFill>
                </a:endParaRPr>
              </a:p>
            </p:txBody>
          </p:sp>
        </mc:Choice>
        <mc:Fallback xmlns="">
          <p:sp>
            <p:nvSpPr>
              <p:cNvPr id="18" name="TextBox 17">
                <a:extLst>
                  <a:ext uri="{FF2B5EF4-FFF2-40B4-BE49-F238E27FC236}">
                    <a16:creationId xmlns:a16="http://schemas.microsoft.com/office/drawing/2014/main" id="{3480D9F2-727E-8D2F-89E0-773876D7A28F}"/>
                  </a:ext>
                </a:extLst>
              </p:cNvPr>
              <p:cNvSpPr txBox="1">
                <a:spLocks noRot="1" noChangeAspect="1" noMove="1" noResize="1" noEditPoints="1" noAdjustHandles="1" noChangeArrowheads="1" noChangeShapeType="1" noTextEdit="1"/>
              </p:cNvSpPr>
              <p:nvPr/>
            </p:nvSpPr>
            <p:spPr>
              <a:xfrm>
                <a:off x="8151794" y="1846903"/>
                <a:ext cx="3759629" cy="603883"/>
              </a:xfrm>
              <a:prstGeom prst="rect">
                <a:avLst/>
              </a:prstGeom>
              <a:blipFill>
                <a:blip r:embed="rId4"/>
                <a:stretch>
                  <a:fillRect b="-13131"/>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B1062A77-1B1D-03B5-8DF8-0F2D00A882D0}"/>
              </a:ext>
            </a:extLst>
          </p:cNvPr>
          <p:cNvSpPr txBox="1"/>
          <p:nvPr/>
        </p:nvSpPr>
        <p:spPr>
          <a:xfrm>
            <a:off x="10817663" y="1601673"/>
            <a:ext cx="642402" cy="276999"/>
          </a:xfrm>
          <a:prstGeom prst="rect">
            <a:avLst/>
          </a:prstGeom>
          <a:noFill/>
        </p:spPr>
        <p:txBody>
          <a:bodyPr wrap="square">
            <a:spAutoFit/>
          </a:bodyPr>
          <a:lstStyle/>
          <a:p>
            <a:r>
              <a:rPr lang="en-US" sz="1200" dirty="0"/>
              <a:t>noise</a:t>
            </a:r>
          </a:p>
        </p:txBody>
      </p:sp>
      <p:sp>
        <p:nvSpPr>
          <p:cNvPr id="21" name="TextBox 20">
            <a:extLst>
              <a:ext uri="{FF2B5EF4-FFF2-40B4-BE49-F238E27FC236}">
                <a16:creationId xmlns:a16="http://schemas.microsoft.com/office/drawing/2014/main" id="{2DFC8893-B087-176E-16F0-D189147E47A1}"/>
              </a:ext>
            </a:extLst>
          </p:cNvPr>
          <p:cNvSpPr txBox="1"/>
          <p:nvPr/>
        </p:nvSpPr>
        <p:spPr>
          <a:xfrm>
            <a:off x="9998137" y="2463106"/>
            <a:ext cx="1140727" cy="276999"/>
          </a:xfrm>
          <a:prstGeom prst="rect">
            <a:avLst/>
          </a:prstGeom>
          <a:noFill/>
        </p:spPr>
        <p:txBody>
          <a:bodyPr wrap="square">
            <a:spAutoFit/>
          </a:bodyPr>
          <a:lstStyle/>
          <a:p>
            <a:r>
              <a:rPr lang="en-US" sz="1200" dirty="0"/>
              <a:t>feedback gain</a:t>
            </a:r>
          </a:p>
        </p:txBody>
      </p:sp>
      <p:sp>
        <p:nvSpPr>
          <p:cNvPr id="22" name="TextBox 21">
            <a:extLst>
              <a:ext uri="{FF2B5EF4-FFF2-40B4-BE49-F238E27FC236}">
                <a16:creationId xmlns:a16="http://schemas.microsoft.com/office/drawing/2014/main" id="{A684844E-DBC4-F03F-6D1A-ADABFA5136CA}"/>
              </a:ext>
            </a:extLst>
          </p:cNvPr>
          <p:cNvSpPr txBox="1"/>
          <p:nvPr/>
        </p:nvSpPr>
        <p:spPr>
          <a:xfrm>
            <a:off x="11086874" y="2463105"/>
            <a:ext cx="1201570" cy="276999"/>
          </a:xfrm>
          <a:prstGeom prst="rect">
            <a:avLst/>
          </a:prstGeom>
          <a:noFill/>
        </p:spPr>
        <p:txBody>
          <a:bodyPr wrap="square">
            <a:spAutoFit/>
          </a:bodyPr>
          <a:lstStyle/>
          <a:p>
            <a:r>
              <a:rPr lang="en-US" sz="1200" dirty="0"/>
              <a:t>sensor noise</a:t>
            </a:r>
          </a:p>
        </p:txBody>
      </p:sp>
      <p:sp>
        <p:nvSpPr>
          <p:cNvPr id="23" name="TextBox 22">
            <a:extLst>
              <a:ext uri="{FF2B5EF4-FFF2-40B4-BE49-F238E27FC236}">
                <a16:creationId xmlns:a16="http://schemas.microsoft.com/office/drawing/2014/main" id="{81DFE276-65DB-0235-3874-3922828E22FF}"/>
              </a:ext>
            </a:extLst>
          </p:cNvPr>
          <p:cNvSpPr txBox="1"/>
          <p:nvPr/>
        </p:nvSpPr>
        <p:spPr>
          <a:xfrm>
            <a:off x="8151794" y="2251975"/>
            <a:ext cx="885156" cy="276999"/>
          </a:xfrm>
          <a:prstGeom prst="rect">
            <a:avLst/>
          </a:prstGeom>
          <a:noFill/>
        </p:spPr>
        <p:txBody>
          <a:bodyPr wrap="square">
            <a:spAutoFit/>
          </a:bodyPr>
          <a:lstStyle/>
          <a:p>
            <a:r>
              <a:rPr lang="en-US" sz="1200" dirty="0"/>
              <a:t>damping</a:t>
            </a:r>
          </a:p>
        </p:txBody>
      </p:sp>
      <p:sp>
        <p:nvSpPr>
          <p:cNvPr id="24" name="TextBox 23">
            <a:extLst>
              <a:ext uri="{FF2B5EF4-FFF2-40B4-BE49-F238E27FC236}">
                <a16:creationId xmlns:a16="http://schemas.microsoft.com/office/drawing/2014/main" id="{C7395622-7CF8-3EC7-D87D-7271A8A4F156}"/>
              </a:ext>
            </a:extLst>
          </p:cNvPr>
          <p:cNvSpPr txBox="1"/>
          <p:nvPr/>
        </p:nvSpPr>
        <p:spPr>
          <a:xfrm>
            <a:off x="9112666" y="2246210"/>
            <a:ext cx="1281867" cy="276999"/>
          </a:xfrm>
          <a:prstGeom prst="rect">
            <a:avLst/>
          </a:prstGeom>
          <a:noFill/>
        </p:spPr>
        <p:txBody>
          <a:bodyPr wrap="square">
            <a:spAutoFit/>
          </a:bodyPr>
          <a:lstStyle/>
          <a:p>
            <a:r>
              <a:rPr lang="en-US" sz="1200" dirty="0"/>
              <a:t>growth rate</a:t>
            </a:r>
          </a:p>
        </p:txBody>
      </p:sp>
      <p:cxnSp>
        <p:nvCxnSpPr>
          <p:cNvPr id="26" name="Straight Arrow Connector 25">
            <a:extLst>
              <a:ext uri="{FF2B5EF4-FFF2-40B4-BE49-F238E27FC236}">
                <a16:creationId xmlns:a16="http://schemas.microsoft.com/office/drawing/2014/main" id="{8621F9EB-6707-0099-B3D2-B7156D678E0D}"/>
              </a:ext>
            </a:extLst>
          </p:cNvPr>
          <p:cNvCxnSpPr>
            <a:cxnSpLocks/>
          </p:cNvCxnSpPr>
          <p:nvPr/>
        </p:nvCxnSpPr>
        <p:spPr>
          <a:xfrm flipV="1">
            <a:off x="8717280" y="2165766"/>
            <a:ext cx="114809" cy="17085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D63C3BD9-434F-E86D-5DA9-F76E083C2D3D}"/>
              </a:ext>
            </a:extLst>
          </p:cNvPr>
          <p:cNvCxnSpPr>
            <a:cxnSpLocks/>
          </p:cNvCxnSpPr>
          <p:nvPr/>
        </p:nvCxnSpPr>
        <p:spPr>
          <a:xfrm flipH="1" flipV="1">
            <a:off x="9270810" y="2180141"/>
            <a:ext cx="174894" cy="1564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D073B14B-0C51-CD19-EAE8-96434919A8A6}"/>
              </a:ext>
            </a:extLst>
          </p:cNvPr>
          <p:cNvCxnSpPr>
            <a:cxnSpLocks/>
          </p:cNvCxnSpPr>
          <p:nvPr/>
        </p:nvCxnSpPr>
        <p:spPr>
          <a:xfrm flipV="1">
            <a:off x="10645367" y="2391447"/>
            <a:ext cx="0" cy="1266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A968B4CE-2520-72A1-2E69-4CC99309664A}"/>
              </a:ext>
            </a:extLst>
          </p:cNvPr>
          <p:cNvCxnSpPr>
            <a:cxnSpLocks/>
          </p:cNvCxnSpPr>
          <p:nvPr/>
        </p:nvCxnSpPr>
        <p:spPr>
          <a:xfrm flipV="1">
            <a:off x="11445720" y="2386185"/>
            <a:ext cx="0" cy="1266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33" name="Picture 32">
            <a:extLst>
              <a:ext uri="{FF2B5EF4-FFF2-40B4-BE49-F238E27FC236}">
                <a16:creationId xmlns:a16="http://schemas.microsoft.com/office/drawing/2014/main" id="{8E8ABDB6-C2D5-9BA9-443A-209D3227A68F}"/>
              </a:ext>
            </a:extLst>
          </p:cNvPr>
          <p:cNvPicPr>
            <a:picLocks noChangeAspect="1"/>
          </p:cNvPicPr>
          <p:nvPr/>
        </p:nvPicPr>
        <p:blipFill>
          <a:blip r:embed="rId3"/>
          <a:srcRect l="72811" t="27955" b="28943"/>
          <a:stretch/>
        </p:blipFill>
        <p:spPr>
          <a:xfrm>
            <a:off x="10139608" y="3367374"/>
            <a:ext cx="1153665" cy="873919"/>
          </a:xfrm>
          <a:prstGeom prst="rect">
            <a:avLst/>
          </a:prstGeom>
        </p:spPr>
      </p:pic>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C2C953BB-C0D5-654D-07C7-EDA7CBECBBD2}"/>
                  </a:ext>
                </a:extLst>
              </p:cNvPr>
              <p:cNvSpPr txBox="1"/>
              <p:nvPr/>
            </p:nvSpPr>
            <p:spPr>
              <a:xfrm>
                <a:off x="10439945" y="4314351"/>
                <a:ext cx="1751555" cy="446276"/>
              </a:xfrm>
              <a:prstGeom prst="rect">
                <a:avLst/>
              </a:prstGeom>
              <a:noFill/>
            </p:spPr>
            <p:txBody>
              <a:bodyPr wrap="square">
                <a:spAutoFit/>
              </a:bodyPr>
              <a:lstStyle/>
              <a:p>
                <a:r>
                  <a:rPr lang="en-US" sz="1050" dirty="0"/>
                  <a:t>Set optimum </a:t>
                </a:r>
                <a14:m>
                  <m:oMath xmlns:m="http://schemas.openxmlformats.org/officeDocument/2006/math">
                    <m:r>
                      <a:rPr lang="en-US" sz="12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𝑔</m:t>
                    </m:r>
                  </m:oMath>
                </a14:m>
                <a:r>
                  <a:rPr lang="en-US" sz="1200" dirty="0">
                    <a:solidFill>
                      <a:srgbClr val="0070C0"/>
                    </a:solidFill>
                    <a:ea typeface="Cambria Math" panose="02040503050406030204" pitchFamily="18" charset="0"/>
                    <a:cs typeface="Times New Roman" panose="02020603050405020304" pitchFamily="18" charset="0"/>
                  </a:rPr>
                  <a:t> </a:t>
                </a:r>
                <a:r>
                  <a:rPr lang="en-US" sz="1050" dirty="0">
                    <a:ea typeface="Cambria Math" panose="02040503050406030204" pitchFamily="18" charset="0"/>
                  </a:rPr>
                  <a:t>at each sensor noise value </a:t>
                </a:r>
                <a:r>
                  <a:rPr lang="en-US" sz="1100" dirty="0">
                    <a:solidFill>
                      <a:srgbClr val="0070C0"/>
                    </a:solidFill>
                    <a:latin typeface="Symbol" panose="05050102010706020507" pitchFamily="18" charset="2"/>
                    <a:ea typeface="Cambria Math" panose="02040503050406030204" pitchFamily="18" charset="0"/>
                  </a:rPr>
                  <a:t>a=a(x)</a:t>
                </a:r>
                <a:endParaRPr lang="en-US" sz="1050" dirty="0">
                  <a:solidFill>
                    <a:srgbClr val="0070C0"/>
                  </a:solidFill>
                  <a:latin typeface="Symbol" panose="05050102010706020507" pitchFamily="18" charset="2"/>
                  <a:ea typeface="Cambria Math" panose="02040503050406030204" pitchFamily="18" charset="0"/>
                </a:endParaRPr>
              </a:p>
            </p:txBody>
          </p:sp>
        </mc:Choice>
        <mc:Fallback xmlns="">
          <p:sp>
            <p:nvSpPr>
              <p:cNvPr id="36" name="TextBox 35">
                <a:extLst>
                  <a:ext uri="{FF2B5EF4-FFF2-40B4-BE49-F238E27FC236}">
                    <a16:creationId xmlns:a16="http://schemas.microsoft.com/office/drawing/2014/main" id="{C2C953BB-C0D5-654D-07C7-EDA7CBECBBD2}"/>
                  </a:ext>
                </a:extLst>
              </p:cNvPr>
              <p:cNvSpPr txBox="1">
                <a:spLocks noRot="1" noChangeAspect="1" noMove="1" noResize="1" noEditPoints="1" noAdjustHandles="1" noChangeArrowheads="1" noChangeShapeType="1" noTextEdit="1"/>
              </p:cNvSpPr>
              <p:nvPr/>
            </p:nvSpPr>
            <p:spPr>
              <a:xfrm>
                <a:off x="10439945" y="4314351"/>
                <a:ext cx="1751555" cy="446276"/>
              </a:xfrm>
              <a:prstGeom prst="rect">
                <a:avLst/>
              </a:prstGeom>
              <a:blipFill>
                <a:blip r:embed="rId5"/>
                <a:stretch>
                  <a:fillRect b="-95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8D02829E-29D4-691E-B5A9-23F0E365ABC2}"/>
                  </a:ext>
                </a:extLst>
              </p:cNvPr>
              <p:cNvSpPr txBox="1"/>
              <p:nvPr/>
            </p:nvSpPr>
            <p:spPr>
              <a:xfrm>
                <a:off x="8103013" y="3040816"/>
                <a:ext cx="3393599" cy="338554"/>
              </a:xfrm>
              <a:prstGeom prst="rect">
                <a:avLst/>
              </a:prstGeom>
              <a:noFill/>
            </p:spPr>
            <p:txBody>
              <a:bodyPr wrap="square">
                <a:spAutoFit/>
              </a:bodyPr>
              <a:lstStyle/>
              <a:p>
                <a:r>
                  <a:rPr lang="en-US" sz="1400" dirty="0"/>
                  <a:t>Expected Power Spectral Density of </a:t>
                </a:r>
                <a14:m>
                  <m:oMath xmlns:m="http://schemas.openxmlformats.org/officeDocument/2006/math">
                    <m:r>
                      <a:rPr lang="en-US" sz="16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𝑥</m:t>
                    </m:r>
                  </m:oMath>
                </a14:m>
                <a:endParaRPr lang="en-US" sz="1600" dirty="0">
                  <a:solidFill>
                    <a:srgbClr val="C00000"/>
                  </a:solidFill>
                </a:endParaRPr>
              </a:p>
            </p:txBody>
          </p:sp>
        </mc:Choice>
        <mc:Fallback xmlns="">
          <p:sp>
            <p:nvSpPr>
              <p:cNvPr id="37" name="TextBox 36">
                <a:extLst>
                  <a:ext uri="{FF2B5EF4-FFF2-40B4-BE49-F238E27FC236}">
                    <a16:creationId xmlns:a16="http://schemas.microsoft.com/office/drawing/2014/main" id="{8D02829E-29D4-691E-B5A9-23F0E365ABC2}"/>
                  </a:ext>
                </a:extLst>
              </p:cNvPr>
              <p:cNvSpPr txBox="1">
                <a:spLocks noRot="1" noChangeAspect="1" noMove="1" noResize="1" noEditPoints="1" noAdjustHandles="1" noChangeArrowheads="1" noChangeShapeType="1" noTextEdit="1"/>
              </p:cNvSpPr>
              <p:nvPr/>
            </p:nvSpPr>
            <p:spPr>
              <a:xfrm>
                <a:off x="8103013" y="3040816"/>
                <a:ext cx="3393599" cy="338554"/>
              </a:xfrm>
              <a:prstGeom prst="rect">
                <a:avLst/>
              </a:prstGeom>
              <a:blipFill>
                <a:blip r:embed="rId6"/>
                <a:stretch>
                  <a:fillRect l="-539" b="-16364"/>
                </a:stretch>
              </a:blipFill>
            </p:spPr>
            <p:txBody>
              <a:bodyPr/>
              <a:lstStyle/>
              <a:p>
                <a:r>
                  <a:rPr lang="en-US">
                    <a:noFill/>
                  </a:rPr>
                  <a:t> </a:t>
                </a:r>
              </a:p>
            </p:txBody>
          </p:sp>
        </mc:Fallback>
      </mc:AlternateContent>
      <p:sp>
        <p:nvSpPr>
          <p:cNvPr id="38" name="Arrow: Bent 37">
            <a:extLst>
              <a:ext uri="{FF2B5EF4-FFF2-40B4-BE49-F238E27FC236}">
                <a16:creationId xmlns:a16="http://schemas.microsoft.com/office/drawing/2014/main" id="{E91E0A8E-4E98-7124-775F-7DC55F6C7960}"/>
              </a:ext>
            </a:extLst>
          </p:cNvPr>
          <p:cNvSpPr/>
          <p:nvPr/>
        </p:nvSpPr>
        <p:spPr>
          <a:xfrm rot="5400000">
            <a:off x="11137954" y="4010028"/>
            <a:ext cx="400775" cy="178127"/>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2" name="Straight Arrow Connector 41">
            <a:extLst>
              <a:ext uri="{FF2B5EF4-FFF2-40B4-BE49-F238E27FC236}">
                <a16:creationId xmlns:a16="http://schemas.microsoft.com/office/drawing/2014/main" id="{F86248B9-DD56-B1A1-CBA5-2FC67CA093CB}"/>
              </a:ext>
            </a:extLst>
          </p:cNvPr>
          <p:cNvCxnSpPr>
            <a:cxnSpLocks/>
          </p:cNvCxnSpPr>
          <p:nvPr/>
        </p:nvCxnSpPr>
        <p:spPr>
          <a:xfrm>
            <a:off x="9491917" y="3609181"/>
            <a:ext cx="350313" cy="92750"/>
          </a:xfrm>
          <a:prstGeom prst="straightConnector1">
            <a:avLst/>
          </a:prstGeom>
          <a:ln w="12700" cap="flat" cmpd="sng" algn="ctr">
            <a:solidFill>
              <a:schemeClr val="dk1"/>
            </a:solidFill>
            <a:prstDash val="dash"/>
            <a:round/>
            <a:headEnd type="none" w="med" len="med"/>
            <a:tailEnd type="triangle" w="med" len="med"/>
          </a:ln>
        </p:spPr>
        <p:style>
          <a:lnRef idx="0">
            <a:scrgbClr r="0" g="0" b="0"/>
          </a:lnRef>
          <a:fillRef idx="0">
            <a:scrgbClr r="0" g="0" b="0"/>
          </a:fillRef>
          <a:effectRef idx="0">
            <a:scrgbClr r="0" g="0" b="0"/>
          </a:effectRef>
          <a:fontRef idx="minor">
            <a:schemeClr val="tx1"/>
          </a:fontRef>
        </p:style>
      </p:cxn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61ED9A09-707E-0FED-713B-C861BFECC252}"/>
                  </a:ext>
                </a:extLst>
              </p:cNvPr>
              <p:cNvSpPr txBox="1"/>
              <p:nvPr/>
            </p:nvSpPr>
            <p:spPr>
              <a:xfrm>
                <a:off x="8285971" y="3303755"/>
                <a:ext cx="1234439" cy="5352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ea typeface="Cambria Math" panose="02040503050406030204" pitchFamily="18" charset="0"/>
                        </a:rPr>
                        <m:t>~</m:t>
                      </m:r>
                      <m:f>
                        <m:fPr>
                          <m:ctrlPr>
                            <a:rPr lang="en-US" sz="1400" i="1" smtClean="0">
                              <a:latin typeface="Cambria Math" panose="02040503050406030204" pitchFamily="18" charset="0"/>
                            </a:rPr>
                          </m:ctrlPr>
                        </m:fPr>
                        <m:num>
                          <m:r>
                            <a:rPr lang="en-US" sz="1400" b="0" i="1" smtClean="0">
                              <a:latin typeface="Cambria Math" panose="02040503050406030204" pitchFamily="18" charset="0"/>
                            </a:rPr>
                            <m:t>1</m:t>
                          </m:r>
                        </m:num>
                        <m:den>
                          <m:sSup>
                            <m:sSupPr>
                              <m:ctrlPr>
                                <a:rPr lang="en-US" sz="1400" b="0" i="1" smtClean="0">
                                  <a:latin typeface="Cambria Math" panose="02040503050406030204" pitchFamily="18" charset="0"/>
                                </a:rPr>
                              </m:ctrlPr>
                            </m:sSupPr>
                            <m:e>
                              <m:sSub>
                                <m:sSubPr>
                                  <m:ctrlPr>
                                    <a:rPr lang="en-US" sz="1400" i="1">
                                      <a:latin typeface="Cambria Math" panose="02040503050406030204" pitchFamily="18" charset="0"/>
                                      <a:cs typeface="Times New Roman" panose="02020603050405020304" pitchFamily="18" charset="0"/>
                                    </a:rPr>
                                  </m:ctrlPr>
                                </m:sSubPr>
                                <m:e>
                                  <m:r>
                                    <a:rPr lang="en-US" sz="1400" b="0" i="1" smtClean="0">
                                      <a:latin typeface="Cambria Math" panose="02040503050406030204" pitchFamily="18" charset="0"/>
                                      <a:cs typeface="Times New Roman" panose="02020603050405020304" pitchFamily="18" charset="0"/>
                                    </a:rPr>
                                    <m:t>(</m:t>
                                  </m:r>
                                  <m:sSub>
                                    <m:sSubPr>
                                      <m:ctrlPr>
                                        <a:rPr lang="en-US" sz="1400" i="1">
                                          <a:latin typeface="Cambria Math" panose="02040503050406030204" pitchFamily="18" charset="0"/>
                                          <a:cs typeface="Times New Roman" panose="02020603050405020304" pitchFamily="18" charset="0"/>
                                        </a:rPr>
                                      </m:ctrlPr>
                                    </m:sSubPr>
                                    <m:e>
                                      <m:r>
                                        <m:rPr>
                                          <m:sty m:val="p"/>
                                        </m:rPr>
                                        <a:rPr lang="en-US" sz="1400">
                                          <a:latin typeface="Cambria Math" panose="02040503050406030204" pitchFamily="18" charset="0"/>
                                          <a:ea typeface="Calibri" panose="020F0502020204030204" pitchFamily="34" charset="0"/>
                                          <a:cs typeface="Times New Roman" panose="02020603050405020304" pitchFamily="18" charset="0"/>
                                        </a:rPr>
                                        <m:t>γ</m:t>
                                      </m:r>
                                    </m:e>
                                    <m:sub>
                                      <m:r>
                                        <a:rPr lang="en-US" sz="1400" i="1">
                                          <a:latin typeface="Cambria Math" panose="02040503050406030204" pitchFamily="18" charset="0"/>
                                          <a:ea typeface="Calibri" panose="020F0502020204030204" pitchFamily="34" charset="0"/>
                                          <a:cs typeface="Times New Roman" panose="02020603050405020304" pitchFamily="18" charset="0"/>
                                        </a:rPr>
                                        <m:t>𝑑</m:t>
                                      </m:r>
                                    </m:sub>
                                  </m:sSub>
                                  <m:r>
                                    <a:rPr lang="en-US" sz="1400">
                                      <a:latin typeface="Cambria Math" panose="02040503050406030204" pitchFamily="18" charset="0"/>
                                      <a:cs typeface="Times New Roman" panose="02020603050405020304" pitchFamily="18" charset="0"/>
                                    </a:rPr>
                                    <m:t>−</m:t>
                                  </m:r>
                                  <m:r>
                                    <m:rPr>
                                      <m:sty m:val="p"/>
                                    </m:rPr>
                                    <a:rPr lang="en-US" sz="1400">
                                      <a:latin typeface="Cambria Math" panose="02040503050406030204" pitchFamily="18" charset="0"/>
                                      <a:ea typeface="Calibri" panose="020F0502020204030204" pitchFamily="34" charset="0"/>
                                      <a:cs typeface="Times New Roman" panose="02020603050405020304" pitchFamily="18" charset="0"/>
                                    </a:rPr>
                                    <m:t>γ</m:t>
                                  </m:r>
                                </m:e>
                                <m:sub>
                                  <m:r>
                                    <a:rPr lang="en-US" sz="1400" i="1">
                                      <a:latin typeface="Cambria Math" panose="02040503050406030204" pitchFamily="18" charset="0"/>
                                      <a:ea typeface="Calibri" panose="020F0502020204030204" pitchFamily="34" charset="0"/>
                                      <a:cs typeface="Times New Roman" panose="02020603050405020304" pitchFamily="18" charset="0"/>
                                    </a:rPr>
                                    <m:t>𝑖</m:t>
                                  </m:r>
                                </m:sub>
                              </m:sSub>
                              <m:r>
                                <a:rPr lang="en-US" sz="1400" b="0" i="1" smtClean="0">
                                  <a:latin typeface="Cambria Math" panose="02040503050406030204" pitchFamily="18" charset="0"/>
                                  <a:ea typeface="Calibri" panose="020F0502020204030204" pitchFamily="34" charset="0"/>
                                  <a:cs typeface="Times New Roman" panose="02020603050405020304" pitchFamily="18" charset="0"/>
                                </a:rPr>
                                <m:t>)</m:t>
                              </m:r>
                            </m:e>
                            <m:sup>
                              <m:r>
                                <a:rPr lang="en-US" sz="1400" b="0" i="1" smtClean="0">
                                  <a:latin typeface="Cambria Math" panose="02040503050406030204" pitchFamily="18" charset="0"/>
                                </a:rPr>
                                <m:t>2</m:t>
                              </m:r>
                            </m:sup>
                          </m:sSup>
                          <m:r>
                            <a:rPr lang="en-US" sz="1400" b="0" i="1" smtClean="0">
                              <a:latin typeface="Cambria Math" panose="02040503050406030204" pitchFamily="18" charset="0"/>
                            </a:rPr>
                            <m:t> </m:t>
                          </m:r>
                        </m:den>
                      </m:f>
                    </m:oMath>
                  </m:oMathPara>
                </a14:m>
                <a:endParaRPr lang="en-US" dirty="0"/>
              </a:p>
            </p:txBody>
          </p:sp>
        </mc:Choice>
        <mc:Fallback xmlns="">
          <p:sp>
            <p:nvSpPr>
              <p:cNvPr id="44" name="TextBox 43">
                <a:extLst>
                  <a:ext uri="{FF2B5EF4-FFF2-40B4-BE49-F238E27FC236}">
                    <a16:creationId xmlns:a16="http://schemas.microsoft.com/office/drawing/2014/main" id="{61ED9A09-707E-0FED-713B-C861BFECC252}"/>
                  </a:ext>
                </a:extLst>
              </p:cNvPr>
              <p:cNvSpPr txBox="1">
                <a:spLocks noRot="1" noChangeAspect="1" noMove="1" noResize="1" noEditPoints="1" noAdjustHandles="1" noChangeArrowheads="1" noChangeShapeType="1" noTextEdit="1"/>
              </p:cNvSpPr>
              <p:nvPr/>
            </p:nvSpPr>
            <p:spPr>
              <a:xfrm>
                <a:off x="8285971" y="3303755"/>
                <a:ext cx="1234439" cy="535275"/>
              </a:xfrm>
              <a:prstGeom prst="rect">
                <a:avLst/>
              </a:prstGeom>
              <a:blipFill>
                <a:blip r:embed="rId7"/>
                <a:stretch>
                  <a:fillRect b="-4545"/>
                </a:stretch>
              </a:blipFill>
            </p:spPr>
            <p:txBody>
              <a:bodyPr/>
              <a:lstStyle/>
              <a:p>
                <a:r>
                  <a:rPr lang="en-US">
                    <a:noFill/>
                  </a:rPr>
                  <a:t> </a:t>
                </a:r>
              </a:p>
            </p:txBody>
          </p:sp>
        </mc:Fallback>
      </mc:AlternateContent>
      <p:sp>
        <p:nvSpPr>
          <p:cNvPr id="47" name="Right Brace 46">
            <a:extLst>
              <a:ext uri="{FF2B5EF4-FFF2-40B4-BE49-F238E27FC236}">
                <a16:creationId xmlns:a16="http://schemas.microsoft.com/office/drawing/2014/main" id="{A765E096-CF06-32E4-D259-07E8C806E675}"/>
              </a:ext>
            </a:extLst>
          </p:cNvPr>
          <p:cNvSpPr/>
          <p:nvPr/>
        </p:nvSpPr>
        <p:spPr>
          <a:xfrm>
            <a:off x="11025556" y="3692888"/>
            <a:ext cx="144273" cy="42814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8" name="Straight Arrow Connector 47">
            <a:extLst>
              <a:ext uri="{FF2B5EF4-FFF2-40B4-BE49-F238E27FC236}">
                <a16:creationId xmlns:a16="http://schemas.microsoft.com/office/drawing/2014/main" id="{B13C6FDA-55B4-BF33-E89E-CEA57E4A18E2}"/>
              </a:ext>
            </a:extLst>
          </p:cNvPr>
          <p:cNvCxnSpPr>
            <a:cxnSpLocks/>
          </p:cNvCxnSpPr>
          <p:nvPr/>
        </p:nvCxnSpPr>
        <p:spPr>
          <a:xfrm flipH="1">
            <a:off x="10666935" y="1773845"/>
            <a:ext cx="177172" cy="17347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TextBox 50">
            <a:extLst>
              <a:ext uri="{FF2B5EF4-FFF2-40B4-BE49-F238E27FC236}">
                <a16:creationId xmlns:a16="http://schemas.microsoft.com/office/drawing/2014/main" id="{F0768BF4-CA7C-1229-B108-CFAFCEFD4D00}"/>
              </a:ext>
            </a:extLst>
          </p:cNvPr>
          <p:cNvSpPr txBox="1"/>
          <p:nvPr/>
        </p:nvSpPr>
        <p:spPr>
          <a:xfrm>
            <a:off x="7171101" y="5553930"/>
            <a:ext cx="4991944" cy="523220"/>
          </a:xfrm>
          <a:prstGeom prst="rect">
            <a:avLst/>
          </a:prstGeom>
          <a:noFill/>
        </p:spPr>
        <p:txBody>
          <a:bodyPr wrap="square">
            <a:spAutoFit/>
          </a:bodyPr>
          <a:lstStyle/>
          <a:p>
            <a:pPr marL="342900" indent="-342900">
              <a:buFont typeface="+mj-lt"/>
              <a:buAutoNum type="arabicPeriod"/>
            </a:pPr>
            <a:r>
              <a:rPr lang="en-US" sz="1400" dirty="0"/>
              <a:t>M. Blaskiewicz, NAPAC’19, TUPLM11</a:t>
            </a:r>
          </a:p>
          <a:p>
            <a:pPr marL="342900" indent="-342900">
              <a:buFont typeface="+mj-lt"/>
              <a:buAutoNum type="arabicPeriod"/>
            </a:pPr>
            <a:r>
              <a:rPr lang="en-US" sz="1400" dirty="0"/>
              <a:t>B. Podobedov, M. Blaskiewicz, BNL-215885-2020-TECH</a:t>
            </a:r>
          </a:p>
        </p:txBody>
      </p:sp>
      <p:sp>
        <p:nvSpPr>
          <p:cNvPr id="3" name="TextBox 2">
            <a:extLst>
              <a:ext uri="{FF2B5EF4-FFF2-40B4-BE49-F238E27FC236}">
                <a16:creationId xmlns:a16="http://schemas.microsoft.com/office/drawing/2014/main" id="{196C5713-1A8B-0AF1-C1A9-226EBFCBC87C}"/>
              </a:ext>
            </a:extLst>
          </p:cNvPr>
          <p:cNvSpPr txBox="1"/>
          <p:nvPr/>
        </p:nvSpPr>
        <p:spPr>
          <a:xfrm>
            <a:off x="3550857" y="5646263"/>
            <a:ext cx="2545143" cy="338554"/>
          </a:xfrm>
          <a:prstGeom prst="rect">
            <a:avLst/>
          </a:prstGeom>
          <a:solidFill>
            <a:srgbClr val="92D050"/>
          </a:solidFill>
        </p:spPr>
        <p:txBody>
          <a:bodyPr wrap="square">
            <a:spAutoFit/>
          </a:bodyPr>
          <a:lstStyle/>
          <a:p>
            <a:r>
              <a:rPr lang="en-US" sz="1600" dirty="0">
                <a:solidFill>
                  <a:srgbClr val="C00000"/>
                </a:solidFill>
              </a:rPr>
              <a:t>Caution, work in progress!</a:t>
            </a:r>
            <a:endParaRPr lang="en-US" sz="1600" dirty="0">
              <a:solidFill>
                <a:srgbClr val="C00000"/>
              </a:solidFill>
              <a:latin typeface="Symbol" panose="05050102010706020507" pitchFamily="18" charset="2"/>
            </a:endParaRPr>
          </a:p>
        </p:txBody>
      </p:sp>
    </p:spTree>
    <p:extLst>
      <p:ext uri="{BB962C8B-B14F-4D97-AF65-F5344CB8AC3E}">
        <p14:creationId xmlns:p14="http://schemas.microsoft.com/office/powerpoint/2010/main" val="3444275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D565B5-1EA4-E744-D23A-59AE083CB729}"/>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99570706-DAF5-6BB8-EC7A-216A47FD1E27}"/>
              </a:ext>
            </a:extLst>
          </p:cNvPr>
          <p:cNvSpPr>
            <a:spLocks noGrp="1"/>
          </p:cNvSpPr>
          <p:nvPr>
            <p:ph idx="1"/>
          </p:nvPr>
        </p:nvSpPr>
        <p:spPr>
          <a:xfrm>
            <a:off x="462579" y="950261"/>
            <a:ext cx="11067439" cy="5237087"/>
          </a:xfrm>
        </p:spPr>
        <p:txBody>
          <a:bodyPr>
            <a:normAutofit fontScale="70000" lnSpcReduction="20000"/>
          </a:bodyPr>
          <a:lstStyle/>
          <a:p>
            <a:r>
              <a:rPr lang="en-US" sz="2800" dirty="0"/>
              <a:t>Compare 3 cases: without ions, 5.6 </a:t>
            </a:r>
            <a:r>
              <a:rPr lang="en-US" sz="2800" dirty="0" err="1"/>
              <a:t>nTorr</a:t>
            </a:r>
            <a:r>
              <a:rPr lang="en-US" sz="2800" dirty="0"/>
              <a:t>, and 10.2 </a:t>
            </a:r>
            <a:r>
              <a:rPr lang="en-US" sz="2800" dirty="0" err="1"/>
              <a:t>nTorr</a:t>
            </a:r>
            <a:r>
              <a:rPr lang="en-US" sz="2800" dirty="0"/>
              <a:t> </a:t>
            </a:r>
          </a:p>
          <a:p>
            <a:r>
              <a:rPr lang="en-US" sz="2800" dirty="0"/>
              <a:t>Use two values for the number of electron (macro-) particles per bunch (ppb) </a:t>
            </a:r>
            <a:r>
              <a:rPr lang="en-US" sz="2800" i="1" dirty="0">
                <a:solidFill>
                  <a:srgbClr val="0070C0"/>
                </a:solidFill>
                <a:latin typeface="Times New Roman" panose="02020603050405020304" pitchFamily="18" charset="0"/>
                <a:cs typeface="Times New Roman" panose="02020603050405020304" pitchFamily="18" charset="0"/>
              </a:rPr>
              <a:t>N</a:t>
            </a:r>
          </a:p>
          <a:p>
            <a:r>
              <a:rPr lang="en-US" sz="2800" dirty="0"/>
              <a:t>Look at FFT of 1160 bunches y-centroids over 10k turns </a:t>
            </a:r>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pPr marL="0" indent="0">
              <a:buNone/>
            </a:pPr>
            <a:endParaRPr lang="en-US" sz="2800" dirty="0"/>
          </a:p>
          <a:p>
            <a:r>
              <a:rPr lang="en-US" sz="2800"/>
              <a:t>Observe the ion </a:t>
            </a:r>
            <a:r>
              <a:rPr lang="en-US" sz="2800" dirty="0"/>
              <a:t>instability peak getting slightly lower with </a:t>
            </a:r>
            <a:r>
              <a:rPr lang="en-US" sz="2800" i="1" dirty="0">
                <a:solidFill>
                  <a:srgbClr val="0070C0"/>
                </a:solidFill>
                <a:latin typeface="Times New Roman" panose="02020603050405020304" pitchFamily="18" charset="0"/>
                <a:cs typeface="Times New Roman" panose="02020603050405020304" pitchFamily="18" charset="0"/>
              </a:rPr>
              <a:t>N</a:t>
            </a:r>
            <a:r>
              <a:rPr lang="en-US" sz="2800" dirty="0"/>
              <a:t>, while noise </a:t>
            </a:r>
            <a:r>
              <a:rPr lang="en-US" sz="2800" dirty="0">
                <a:latin typeface="Times New Roman" panose="02020603050405020304" pitchFamily="18" charset="0"/>
                <a:cs typeface="Times New Roman" panose="02020603050405020304" pitchFamily="18" charset="0"/>
              </a:rPr>
              <a:t>~</a:t>
            </a:r>
            <a:r>
              <a:rPr lang="en-US" sz="2800" i="1" dirty="0">
                <a:solidFill>
                  <a:srgbClr val="0070C0"/>
                </a:solidFill>
                <a:latin typeface="Times New Roman" panose="02020603050405020304" pitchFamily="18" charset="0"/>
                <a:cs typeface="Times New Roman" panose="02020603050405020304" pitchFamily="18" charset="0"/>
              </a:rPr>
              <a:t>N</a:t>
            </a:r>
            <a:r>
              <a:rPr lang="en-US" sz="2800" b="1" baseline="30000" dirty="0">
                <a:solidFill>
                  <a:srgbClr val="0070C0"/>
                </a:solidFill>
                <a:latin typeface="Times New Roman" panose="02020603050405020304" pitchFamily="18" charset="0"/>
                <a:cs typeface="Times New Roman" panose="02020603050405020304" pitchFamily="18" charset="0"/>
              </a:rPr>
              <a:t>-</a:t>
            </a:r>
            <a:r>
              <a:rPr lang="en-US" sz="2800" baseline="30000" dirty="0">
                <a:solidFill>
                  <a:srgbClr val="0070C0"/>
                </a:solidFill>
                <a:latin typeface="Times New Roman" panose="02020603050405020304" pitchFamily="18" charset="0"/>
                <a:cs typeface="Times New Roman" panose="02020603050405020304" pitchFamily="18" charset="0"/>
              </a:rPr>
              <a:t>1/2</a:t>
            </a:r>
            <a:endParaRPr lang="en-US" sz="2800" dirty="0">
              <a:solidFill>
                <a:srgbClr val="0070C0"/>
              </a:solidFill>
              <a:latin typeface="Times New Roman" panose="02020603050405020304" pitchFamily="18" charset="0"/>
              <a:cs typeface="Times New Roman" panose="02020603050405020304" pitchFamily="18" charset="0"/>
            </a:endParaRPr>
          </a:p>
          <a:p>
            <a:r>
              <a:rPr lang="en-US" sz="2800" dirty="0"/>
              <a:t>And excess high-frequency noise above </a:t>
            </a:r>
            <a:r>
              <a:rPr lang="en-US" sz="2800" i="1" dirty="0">
                <a:solidFill>
                  <a:srgbClr val="0070C0"/>
                </a:solidFill>
                <a:latin typeface="Times New Roman" panose="02020603050405020304" pitchFamily="18" charset="0"/>
                <a:cs typeface="Times New Roman" panose="02020603050405020304" pitchFamily="18" charset="0"/>
              </a:rPr>
              <a:t>N</a:t>
            </a:r>
            <a:r>
              <a:rPr lang="en-US" sz="2800" b="1" baseline="30000" dirty="0">
                <a:solidFill>
                  <a:srgbClr val="0070C0"/>
                </a:solidFill>
                <a:latin typeface="Times New Roman" panose="02020603050405020304" pitchFamily="18" charset="0"/>
                <a:cs typeface="Times New Roman" panose="02020603050405020304" pitchFamily="18" charset="0"/>
              </a:rPr>
              <a:t>-</a:t>
            </a:r>
            <a:r>
              <a:rPr lang="en-US" sz="2800" baseline="30000" dirty="0">
                <a:solidFill>
                  <a:srgbClr val="0070C0"/>
                </a:solidFill>
                <a:latin typeface="Times New Roman" panose="02020603050405020304" pitchFamily="18" charset="0"/>
                <a:cs typeface="Times New Roman" panose="02020603050405020304" pitchFamily="18" charset="0"/>
              </a:rPr>
              <a:t>1/2</a:t>
            </a:r>
            <a:r>
              <a:rPr lang="en-US" sz="2800" dirty="0">
                <a:cs typeface="Times New Roman" panose="02020603050405020304" pitchFamily="18" charset="0"/>
              </a:rPr>
              <a:t> outside of instability peak</a:t>
            </a:r>
          </a:p>
          <a:p>
            <a:r>
              <a:rPr lang="en-US" sz="2800" dirty="0">
                <a:cs typeface="Times New Roman" panose="02020603050405020304" pitchFamily="18" charset="0"/>
              </a:rPr>
              <a:t>This excess noise can also be seen below instability threshold (not plotted)</a:t>
            </a:r>
          </a:p>
          <a:p>
            <a:endParaRPr lang="en-US" dirty="0"/>
          </a:p>
        </p:txBody>
      </p:sp>
      <p:pic>
        <p:nvPicPr>
          <p:cNvPr id="3" name="Picture 2" descr="Chart, histogram&#10;&#10;Description automatically generated">
            <a:extLst>
              <a:ext uri="{FF2B5EF4-FFF2-40B4-BE49-F238E27FC236}">
                <a16:creationId xmlns:a16="http://schemas.microsoft.com/office/drawing/2014/main" id="{F67B6116-6657-810E-89D3-E3CFF0597C67}"/>
              </a:ext>
            </a:extLst>
          </p:cNvPr>
          <p:cNvPicPr>
            <a:picLocks noChangeAspect="1"/>
          </p:cNvPicPr>
          <p:nvPr/>
        </p:nvPicPr>
        <p:blipFill>
          <a:blip r:embed="rId2"/>
          <a:srcRect r="225" b="7071"/>
          <a:stretch/>
        </p:blipFill>
        <p:spPr>
          <a:xfrm>
            <a:off x="6357362" y="1938683"/>
            <a:ext cx="4154946" cy="2981187"/>
          </a:xfrm>
          <a:prstGeom prst="rect">
            <a:avLst/>
          </a:prstGeom>
        </p:spPr>
      </p:pic>
      <p:pic>
        <p:nvPicPr>
          <p:cNvPr id="4" name="Picture 3" descr="Chart, histogram&#10;&#10;Description automatically generated">
            <a:extLst>
              <a:ext uri="{FF2B5EF4-FFF2-40B4-BE49-F238E27FC236}">
                <a16:creationId xmlns:a16="http://schemas.microsoft.com/office/drawing/2014/main" id="{1720342C-CBA4-643A-02CD-00A01EA299FB}"/>
              </a:ext>
            </a:extLst>
          </p:cNvPr>
          <p:cNvPicPr>
            <a:picLocks noChangeAspect="1"/>
          </p:cNvPicPr>
          <p:nvPr/>
        </p:nvPicPr>
        <p:blipFill>
          <a:blip r:embed="rId3"/>
          <a:srcRect r="2271" b="7071"/>
          <a:stretch/>
        </p:blipFill>
        <p:spPr>
          <a:xfrm>
            <a:off x="1565603" y="1938683"/>
            <a:ext cx="4069763" cy="2981187"/>
          </a:xfrm>
          <a:prstGeom prst="rect">
            <a:avLst/>
          </a:prstGeom>
        </p:spPr>
      </p:pic>
      <p:sp>
        <p:nvSpPr>
          <p:cNvPr id="2" name="Slide Number Placeholder 1">
            <a:extLst>
              <a:ext uri="{FF2B5EF4-FFF2-40B4-BE49-F238E27FC236}">
                <a16:creationId xmlns:a16="http://schemas.microsoft.com/office/drawing/2014/main" id="{A482E497-5263-C6A3-B187-400F77EABCEC}"/>
              </a:ext>
            </a:extLst>
          </p:cNvPr>
          <p:cNvSpPr>
            <a:spLocks noGrp="1"/>
          </p:cNvSpPr>
          <p:nvPr>
            <p:ph type="sldNum" sz="quarter" idx="4"/>
          </p:nvPr>
        </p:nvSpPr>
        <p:spPr/>
        <p:txBody>
          <a:bodyPr/>
          <a:lstStyle/>
          <a:p>
            <a:pPr algn="ctr"/>
            <a:fld id="{933A556B-7C63-244D-9B7C-B0EA8042B330}" type="slidenum">
              <a:rPr lang="en-US" smtClean="0"/>
              <a:pPr algn="ctr"/>
              <a:t>15</a:t>
            </a:fld>
            <a:endParaRPr lang="en-US" dirty="0"/>
          </a:p>
        </p:txBody>
      </p:sp>
      <p:sp>
        <p:nvSpPr>
          <p:cNvPr id="5" name="Title 4">
            <a:extLst>
              <a:ext uri="{FF2B5EF4-FFF2-40B4-BE49-F238E27FC236}">
                <a16:creationId xmlns:a16="http://schemas.microsoft.com/office/drawing/2014/main" id="{96EE00AC-5FEB-AE6C-7573-6F4A3A209E03}"/>
              </a:ext>
            </a:extLst>
          </p:cNvPr>
          <p:cNvSpPr>
            <a:spLocks noGrp="1"/>
          </p:cNvSpPr>
          <p:nvPr>
            <p:ph type="title"/>
          </p:nvPr>
        </p:nvSpPr>
        <p:spPr>
          <a:xfrm>
            <a:off x="462579" y="0"/>
            <a:ext cx="11499925" cy="825178"/>
          </a:xfrm>
        </p:spPr>
        <p:txBody>
          <a:bodyPr>
            <a:normAutofit fontScale="90000"/>
          </a:bodyPr>
          <a:lstStyle/>
          <a:p>
            <a:r>
              <a:rPr lang="en-US" dirty="0"/>
              <a:t>Excess instability noise vs. </a:t>
            </a:r>
            <a:r>
              <a:rPr lang="en-US" i="1" dirty="0"/>
              <a:t>N</a:t>
            </a:r>
            <a:r>
              <a:rPr lang="en-US" dirty="0"/>
              <a:t> of macro-particles </a:t>
            </a:r>
          </a:p>
        </p:txBody>
      </p:sp>
      <p:sp>
        <p:nvSpPr>
          <p:cNvPr id="7" name="Text Placeholder 6">
            <a:extLst>
              <a:ext uri="{FF2B5EF4-FFF2-40B4-BE49-F238E27FC236}">
                <a16:creationId xmlns:a16="http://schemas.microsoft.com/office/drawing/2014/main" id="{F1459A67-8636-0BDB-DB10-EE63A02AAC98}"/>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EC002F1A-DD33-9241-E2ED-C5EC47B8E9DE}"/>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11" name="TextBox 10">
            <a:extLst>
              <a:ext uri="{FF2B5EF4-FFF2-40B4-BE49-F238E27FC236}">
                <a16:creationId xmlns:a16="http://schemas.microsoft.com/office/drawing/2014/main" id="{CFFFF0B0-F750-6E31-3561-306DA9DF7EB4}"/>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sp>
        <p:nvSpPr>
          <p:cNvPr id="9" name="TextBox 8">
            <a:extLst>
              <a:ext uri="{FF2B5EF4-FFF2-40B4-BE49-F238E27FC236}">
                <a16:creationId xmlns:a16="http://schemas.microsoft.com/office/drawing/2014/main" id="{368DB0E5-0638-5FE5-FD25-489E5BD115E2}"/>
              </a:ext>
            </a:extLst>
          </p:cNvPr>
          <p:cNvSpPr txBox="1"/>
          <p:nvPr/>
        </p:nvSpPr>
        <p:spPr>
          <a:xfrm>
            <a:off x="8261981" y="2236341"/>
            <a:ext cx="1677884" cy="369332"/>
          </a:xfrm>
          <a:prstGeom prst="rect">
            <a:avLst/>
          </a:prstGeom>
          <a:noFill/>
        </p:spPr>
        <p:txBody>
          <a:bodyPr wrap="square" rtlCol="0">
            <a:spAutoFit/>
          </a:bodyPr>
          <a:lstStyle/>
          <a:p>
            <a:r>
              <a:rPr lang="en-US" i="1" dirty="0">
                <a:solidFill>
                  <a:srgbClr val="00B050"/>
                </a:solidFill>
                <a:latin typeface="Times New Roman" panose="02020603050405020304" pitchFamily="18" charset="0"/>
                <a:cs typeface="Times New Roman" panose="02020603050405020304" pitchFamily="18" charset="0"/>
              </a:rPr>
              <a:t>N </a:t>
            </a:r>
            <a:r>
              <a:rPr lang="en-US" dirty="0">
                <a:solidFill>
                  <a:srgbClr val="00B050"/>
                </a:solidFill>
              </a:rPr>
              <a:t>= 1600 ppb</a:t>
            </a:r>
          </a:p>
        </p:txBody>
      </p:sp>
      <p:sp>
        <p:nvSpPr>
          <p:cNvPr id="10" name="TextBox 9">
            <a:extLst>
              <a:ext uri="{FF2B5EF4-FFF2-40B4-BE49-F238E27FC236}">
                <a16:creationId xmlns:a16="http://schemas.microsoft.com/office/drawing/2014/main" id="{EB87379B-2107-1355-D90A-CCCB4B72B7C0}"/>
              </a:ext>
            </a:extLst>
          </p:cNvPr>
          <p:cNvSpPr txBox="1"/>
          <p:nvPr/>
        </p:nvSpPr>
        <p:spPr>
          <a:xfrm>
            <a:off x="3460229" y="2244587"/>
            <a:ext cx="1436337" cy="369332"/>
          </a:xfrm>
          <a:prstGeom prst="rect">
            <a:avLst/>
          </a:prstGeom>
          <a:noFill/>
        </p:spPr>
        <p:txBody>
          <a:bodyPr wrap="square" rtlCol="0">
            <a:spAutoFit/>
          </a:bodyPr>
          <a:lstStyle/>
          <a:p>
            <a:r>
              <a:rPr lang="en-US" i="1" dirty="0">
                <a:solidFill>
                  <a:srgbClr val="00B050"/>
                </a:solidFill>
                <a:latin typeface="Times New Roman" panose="02020603050405020304" pitchFamily="18" charset="0"/>
                <a:cs typeface="Times New Roman" panose="02020603050405020304" pitchFamily="18" charset="0"/>
              </a:rPr>
              <a:t>N </a:t>
            </a:r>
            <a:r>
              <a:rPr lang="en-US" dirty="0">
                <a:solidFill>
                  <a:srgbClr val="00B050"/>
                </a:solidFill>
              </a:rPr>
              <a:t>= 400 ppb</a:t>
            </a:r>
          </a:p>
        </p:txBody>
      </p:sp>
      <p:sp>
        <p:nvSpPr>
          <p:cNvPr id="13" name="TextBox 12">
            <a:extLst>
              <a:ext uri="{FF2B5EF4-FFF2-40B4-BE49-F238E27FC236}">
                <a16:creationId xmlns:a16="http://schemas.microsoft.com/office/drawing/2014/main" id="{692AF8A0-B9D9-A6D9-DC36-1251BAE4F371}"/>
              </a:ext>
            </a:extLst>
          </p:cNvPr>
          <p:cNvSpPr txBox="1"/>
          <p:nvPr/>
        </p:nvSpPr>
        <p:spPr>
          <a:xfrm>
            <a:off x="2748805" y="2778915"/>
            <a:ext cx="1164434" cy="338554"/>
          </a:xfrm>
          <a:prstGeom prst="rect">
            <a:avLst/>
          </a:prstGeom>
          <a:noFill/>
        </p:spPr>
        <p:txBody>
          <a:bodyPr wrap="square" rtlCol="0">
            <a:spAutoFit/>
          </a:bodyPr>
          <a:lstStyle/>
          <a:p>
            <a:r>
              <a:rPr lang="en-US" sz="1600" dirty="0"/>
              <a:t>10.2 </a:t>
            </a:r>
            <a:r>
              <a:rPr lang="en-US" sz="1600" dirty="0" err="1"/>
              <a:t>nTorr</a:t>
            </a:r>
            <a:endParaRPr lang="en-US" sz="1600" dirty="0"/>
          </a:p>
        </p:txBody>
      </p:sp>
      <p:sp>
        <p:nvSpPr>
          <p:cNvPr id="15" name="TextBox 14">
            <a:extLst>
              <a:ext uri="{FF2B5EF4-FFF2-40B4-BE49-F238E27FC236}">
                <a16:creationId xmlns:a16="http://schemas.microsoft.com/office/drawing/2014/main" id="{D8A582A2-DEBE-06C5-2C25-8663A7666BA6}"/>
              </a:ext>
            </a:extLst>
          </p:cNvPr>
          <p:cNvSpPr txBox="1"/>
          <p:nvPr/>
        </p:nvSpPr>
        <p:spPr>
          <a:xfrm>
            <a:off x="2849579" y="3416479"/>
            <a:ext cx="1164433" cy="338554"/>
          </a:xfrm>
          <a:prstGeom prst="rect">
            <a:avLst/>
          </a:prstGeom>
          <a:noFill/>
        </p:spPr>
        <p:txBody>
          <a:bodyPr wrap="square" rtlCol="0">
            <a:spAutoFit/>
          </a:bodyPr>
          <a:lstStyle/>
          <a:p>
            <a:r>
              <a:rPr lang="en-US" sz="1600" dirty="0">
                <a:solidFill>
                  <a:srgbClr val="FF0000"/>
                </a:solidFill>
              </a:rPr>
              <a:t>5.6 </a:t>
            </a:r>
            <a:r>
              <a:rPr lang="en-US" sz="1600" dirty="0" err="1">
                <a:solidFill>
                  <a:srgbClr val="FF0000"/>
                </a:solidFill>
              </a:rPr>
              <a:t>nTorr</a:t>
            </a:r>
            <a:endParaRPr lang="en-US" sz="1600" dirty="0">
              <a:solidFill>
                <a:srgbClr val="FF0000"/>
              </a:solidFill>
            </a:endParaRPr>
          </a:p>
        </p:txBody>
      </p:sp>
      <p:sp>
        <p:nvSpPr>
          <p:cNvPr id="16" name="TextBox 15">
            <a:extLst>
              <a:ext uri="{FF2B5EF4-FFF2-40B4-BE49-F238E27FC236}">
                <a16:creationId xmlns:a16="http://schemas.microsoft.com/office/drawing/2014/main" id="{E8FFEA2C-6A3F-11CD-A685-D9E0D4DB577E}"/>
              </a:ext>
            </a:extLst>
          </p:cNvPr>
          <p:cNvSpPr txBox="1"/>
          <p:nvPr/>
        </p:nvSpPr>
        <p:spPr>
          <a:xfrm>
            <a:off x="2774122" y="3968506"/>
            <a:ext cx="925732" cy="338554"/>
          </a:xfrm>
          <a:prstGeom prst="rect">
            <a:avLst/>
          </a:prstGeom>
          <a:noFill/>
        </p:spPr>
        <p:txBody>
          <a:bodyPr wrap="square" rtlCol="0">
            <a:spAutoFit/>
          </a:bodyPr>
          <a:lstStyle/>
          <a:p>
            <a:r>
              <a:rPr lang="en-US" sz="1600" dirty="0">
                <a:solidFill>
                  <a:schemeClr val="bg1"/>
                </a:solidFill>
              </a:rPr>
              <a:t>no ions</a:t>
            </a:r>
          </a:p>
        </p:txBody>
      </p:sp>
      <p:sp>
        <p:nvSpPr>
          <p:cNvPr id="17" name="TextBox 16">
            <a:extLst>
              <a:ext uri="{FF2B5EF4-FFF2-40B4-BE49-F238E27FC236}">
                <a16:creationId xmlns:a16="http://schemas.microsoft.com/office/drawing/2014/main" id="{DEE1EA93-E15D-DFA4-2921-2F721BD9ED2A}"/>
              </a:ext>
            </a:extLst>
          </p:cNvPr>
          <p:cNvSpPr txBox="1"/>
          <p:nvPr/>
        </p:nvSpPr>
        <p:spPr>
          <a:xfrm>
            <a:off x="7561695" y="2778915"/>
            <a:ext cx="1164434" cy="338554"/>
          </a:xfrm>
          <a:prstGeom prst="rect">
            <a:avLst/>
          </a:prstGeom>
          <a:noFill/>
        </p:spPr>
        <p:txBody>
          <a:bodyPr wrap="square" rtlCol="0">
            <a:spAutoFit/>
          </a:bodyPr>
          <a:lstStyle/>
          <a:p>
            <a:r>
              <a:rPr lang="en-US" sz="1600" dirty="0"/>
              <a:t>10.2 </a:t>
            </a:r>
            <a:r>
              <a:rPr lang="en-US" sz="1600" dirty="0" err="1"/>
              <a:t>nTorr</a:t>
            </a:r>
            <a:endParaRPr lang="en-US" sz="1600" dirty="0"/>
          </a:p>
        </p:txBody>
      </p:sp>
      <p:sp>
        <p:nvSpPr>
          <p:cNvPr id="18" name="TextBox 17">
            <a:extLst>
              <a:ext uri="{FF2B5EF4-FFF2-40B4-BE49-F238E27FC236}">
                <a16:creationId xmlns:a16="http://schemas.microsoft.com/office/drawing/2014/main" id="{5F835319-6B00-3D30-9CA7-BD29AA56317A}"/>
              </a:ext>
            </a:extLst>
          </p:cNvPr>
          <p:cNvSpPr txBox="1"/>
          <p:nvPr/>
        </p:nvSpPr>
        <p:spPr>
          <a:xfrm>
            <a:off x="7662469" y="3427613"/>
            <a:ext cx="1164433" cy="338554"/>
          </a:xfrm>
          <a:prstGeom prst="rect">
            <a:avLst/>
          </a:prstGeom>
          <a:noFill/>
        </p:spPr>
        <p:txBody>
          <a:bodyPr wrap="square" rtlCol="0">
            <a:spAutoFit/>
          </a:bodyPr>
          <a:lstStyle/>
          <a:p>
            <a:r>
              <a:rPr lang="en-US" sz="1600" dirty="0">
                <a:solidFill>
                  <a:srgbClr val="FF0000"/>
                </a:solidFill>
              </a:rPr>
              <a:t>5.6 </a:t>
            </a:r>
            <a:r>
              <a:rPr lang="en-US" sz="1600" dirty="0" err="1">
                <a:solidFill>
                  <a:srgbClr val="FF0000"/>
                </a:solidFill>
              </a:rPr>
              <a:t>nTorr</a:t>
            </a:r>
            <a:endParaRPr lang="en-US" sz="1600" dirty="0">
              <a:solidFill>
                <a:srgbClr val="FF0000"/>
              </a:solidFill>
            </a:endParaRPr>
          </a:p>
        </p:txBody>
      </p:sp>
      <p:sp>
        <p:nvSpPr>
          <p:cNvPr id="19" name="TextBox 18">
            <a:extLst>
              <a:ext uri="{FF2B5EF4-FFF2-40B4-BE49-F238E27FC236}">
                <a16:creationId xmlns:a16="http://schemas.microsoft.com/office/drawing/2014/main" id="{4D179DF6-52CD-15F3-3587-ECA95C664799}"/>
              </a:ext>
            </a:extLst>
          </p:cNvPr>
          <p:cNvSpPr txBox="1"/>
          <p:nvPr/>
        </p:nvSpPr>
        <p:spPr>
          <a:xfrm>
            <a:off x="7587012" y="4012559"/>
            <a:ext cx="925732" cy="338554"/>
          </a:xfrm>
          <a:prstGeom prst="rect">
            <a:avLst/>
          </a:prstGeom>
          <a:noFill/>
        </p:spPr>
        <p:txBody>
          <a:bodyPr wrap="square" rtlCol="0">
            <a:spAutoFit/>
          </a:bodyPr>
          <a:lstStyle/>
          <a:p>
            <a:r>
              <a:rPr lang="en-US" sz="1600" dirty="0">
                <a:solidFill>
                  <a:schemeClr val="bg1"/>
                </a:solidFill>
              </a:rPr>
              <a:t>no ions</a:t>
            </a:r>
          </a:p>
        </p:txBody>
      </p:sp>
      <p:sp>
        <p:nvSpPr>
          <p:cNvPr id="20" name="Oval 19">
            <a:extLst>
              <a:ext uri="{FF2B5EF4-FFF2-40B4-BE49-F238E27FC236}">
                <a16:creationId xmlns:a16="http://schemas.microsoft.com/office/drawing/2014/main" id="{1B60DA7C-5BC5-7EE7-AE4D-55986EAB6894}"/>
              </a:ext>
            </a:extLst>
          </p:cNvPr>
          <p:cNvSpPr/>
          <p:nvPr/>
        </p:nvSpPr>
        <p:spPr>
          <a:xfrm>
            <a:off x="4014012" y="3667432"/>
            <a:ext cx="990949" cy="386611"/>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F31DE6F-6104-6608-4B70-CC03E0E6930C}"/>
              </a:ext>
            </a:extLst>
          </p:cNvPr>
          <p:cNvSpPr/>
          <p:nvPr/>
        </p:nvSpPr>
        <p:spPr>
          <a:xfrm>
            <a:off x="8799363" y="3865717"/>
            <a:ext cx="990949" cy="386611"/>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5677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08916-12BA-0705-775D-CBB7EF1E5A7B}"/>
            </a:ext>
          </a:extLst>
        </p:cNvPr>
        <p:cNvGrpSpPr/>
        <p:nvPr/>
      </p:nvGrpSpPr>
      <p:grpSpPr>
        <a:xfrm>
          <a:off x="0" y="0"/>
          <a:ext cx="0" cy="0"/>
          <a:chOff x="0" y="0"/>
          <a:chExt cx="0" cy="0"/>
        </a:xfrm>
      </p:grpSpPr>
      <p:sp>
        <p:nvSpPr>
          <p:cNvPr id="6" name="Content Placeholder 5">
            <a:extLst>
              <a:ext uri="{FF2B5EF4-FFF2-40B4-BE49-F238E27FC236}">
                <a16:creationId xmlns:a16="http://schemas.microsoft.com/office/drawing/2014/main" id="{B4BA89D7-4CF3-4460-4E47-6E17B70B5D7D}"/>
              </a:ext>
            </a:extLst>
          </p:cNvPr>
          <p:cNvSpPr>
            <a:spLocks noGrp="1"/>
          </p:cNvSpPr>
          <p:nvPr>
            <p:ph idx="1"/>
          </p:nvPr>
        </p:nvSpPr>
        <p:spPr>
          <a:xfrm>
            <a:off x="462579" y="950261"/>
            <a:ext cx="11355795" cy="5158213"/>
          </a:xfrm>
        </p:spPr>
        <p:txBody>
          <a:bodyPr>
            <a:normAutofit fontScale="70000" lnSpcReduction="20000"/>
          </a:bodyPr>
          <a:lstStyle/>
          <a:p>
            <a:r>
              <a:rPr lang="en-US" sz="2800" dirty="0"/>
              <a:t>Same data, plot square root of the integrated PSD</a:t>
            </a:r>
          </a:p>
          <a:p>
            <a:r>
              <a:rPr lang="en-US" sz="2800" dirty="0"/>
              <a:t>Difference with the no-ions curve is the excess noise due to ions</a:t>
            </a:r>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r>
              <a:rPr lang="en-US" sz="2800" dirty="0"/>
              <a:t>One can scale out the </a:t>
            </a:r>
            <a:r>
              <a:rPr lang="en-US" sz="2800" i="1" dirty="0"/>
              <a:t>N</a:t>
            </a:r>
            <a:r>
              <a:rPr lang="en-US" sz="2800" dirty="0"/>
              <a:t>-dependence of the excess noise</a:t>
            </a:r>
          </a:p>
          <a:p>
            <a:r>
              <a:rPr lang="en-US" sz="2800" dirty="0"/>
              <a:t>This simple scaling shows that we are O.K. </a:t>
            </a:r>
            <a:r>
              <a:rPr lang="en-US" sz="2300" dirty="0"/>
              <a:t>(for shot-noise drive and below the instability threshold) </a:t>
            </a:r>
            <a:endParaRPr lang="en-US" sz="2800" dirty="0">
              <a:cs typeface="Times New Roman" panose="02020603050405020304" pitchFamily="18" charset="0"/>
            </a:endParaRPr>
          </a:p>
          <a:p>
            <a:r>
              <a:rPr lang="en-US" sz="2800" dirty="0">
                <a:cs typeface="Times New Roman" panose="02020603050405020304" pitchFamily="18" charset="0"/>
              </a:rPr>
              <a:t>More in-depth </a:t>
            </a:r>
            <a:r>
              <a:rPr lang="en-US" sz="2800">
                <a:cs typeface="Times New Roman" panose="02020603050405020304" pitchFamily="18" charset="0"/>
              </a:rPr>
              <a:t>study in </a:t>
            </a:r>
            <a:r>
              <a:rPr lang="en-US" sz="2800" dirty="0">
                <a:cs typeface="Times New Roman" panose="02020603050405020304" pitchFamily="18" charset="0"/>
              </a:rPr>
              <a:t>progress</a:t>
            </a:r>
          </a:p>
          <a:p>
            <a:pPr marL="0" indent="0">
              <a:buNone/>
            </a:pPr>
            <a:endParaRPr lang="en-US" dirty="0"/>
          </a:p>
        </p:txBody>
      </p:sp>
      <p:sp>
        <p:nvSpPr>
          <p:cNvPr id="2" name="Slide Number Placeholder 1">
            <a:extLst>
              <a:ext uri="{FF2B5EF4-FFF2-40B4-BE49-F238E27FC236}">
                <a16:creationId xmlns:a16="http://schemas.microsoft.com/office/drawing/2014/main" id="{DA7BDAFF-DD39-1693-345D-8806EBE378EE}"/>
              </a:ext>
            </a:extLst>
          </p:cNvPr>
          <p:cNvSpPr>
            <a:spLocks noGrp="1"/>
          </p:cNvSpPr>
          <p:nvPr>
            <p:ph type="sldNum" sz="quarter" idx="4"/>
          </p:nvPr>
        </p:nvSpPr>
        <p:spPr/>
        <p:txBody>
          <a:bodyPr/>
          <a:lstStyle/>
          <a:p>
            <a:pPr algn="ctr"/>
            <a:fld id="{933A556B-7C63-244D-9B7C-B0EA8042B330}" type="slidenum">
              <a:rPr lang="en-US" smtClean="0"/>
              <a:pPr algn="ctr"/>
              <a:t>16</a:t>
            </a:fld>
            <a:endParaRPr lang="en-US" dirty="0"/>
          </a:p>
        </p:txBody>
      </p:sp>
      <p:sp>
        <p:nvSpPr>
          <p:cNvPr id="5" name="Title 4">
            <a:extLst>
              <a:ext uri="{FF2B5EF4-FFF2-40B4-BE49-F238E27FC236}">
                <a16:creationId xmlns:a16="http://schemas.microsoft.com/office/drawing/2014/main" id="{B9B0D441-EF96-E4D0-8E94-F19029657208}"/>
              </a:ext>
            </a:extLst>
          </p:cNvPr>
          <p:cNvSpPr>
            <a:spLocks noGrp="1"/>
          </p:cNvSpPr>
          <p:nvPr>
            <p:ph type="title"/>
          </p:nvPr>
        </p:nvSpPr>
        <p:spPr>
          <a:xfrm>
            <a:off x="462579" y="0"/>
            <a:ext cx="11499925" cy="825178"/>
          </a:xfrm>
        </p:spPr>
        <p:txBody>
          <a:bodyPr>
            <a:normAutofit fontScale="90000"/>
          </a:bodyPr>
          <a:lstStyle/>
          <a:p>
            <a:r>
              <a:rPr lang="en-US" dirty="0"/>
              <a:t>Excess instability noise vs. </a:t>
            </a:r>
            <a:r>
              <a:rPr lang="en-US" i="1" dirty="0"/>
              <a:t>N</a:t>
            </a:r>
            <a:r>
              <a:rPr lang="en-US" dirty="0"/>
              <a:t> of macro-particles </a:t>
            </a:r>
          </a:p>
        </p:txBody>
      </p:sp>
      <p:sp>
        <p:nvSpPr>
          <p:cNvPr id="7" name="Text Placeholder 6">
            <a:extLst>
              <a:ext uri="{FF2B5EF4-FFF2-40B4-BE49-F238E27FC236}">
                <a16:creationId xmlns:a16="http://schemas.microsoft.com/office/drawing/2014/main" id="{7302E218-3D28-CAD5-0B78-AA5A4261BC20}"/>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9E8AE139-B888-9908-72A9-5D0A8C38014C}"/>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11" name="TextBox 10">
            <a:extLst>
              <a:ext uri="{FF2B5EF4-FFF2-40B4-BE49-F238E27FC236}">
                <a16:creationId xmlns:a16="http://schemas.microsoft.com/office/drawing/2014/main" id="{66A179BC-16FD-53CC-3300-A379C2EC9F4A}"/>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pic>
        <p:nvPicPr>
          <p:cNvPr id="12" name="Picture 11">
            <a:extLst>
              <a:ext uri="{FF2B5EF4-FFF2-40B4-BE49-F238E27FC236}">
                <a16:creationId xmlns:a16="http://schemas.microsoft.com/office/drawing/2014/main" id="{146BC0B1-8254-B83E-2A90-E8DEB5F4D5D4}"/>
              </a:ext>
            </a:extLst>
          </p:cNvPr>
          <p:cNvPicPr>
            <a:picLocks noChangeAspect="1"/>
          </p:cNvPicPr>
          <p:nvPr/>
        </p:nvPicPr>
        <p:blipFill>
          <a:blip r:embed="rId2"/>
          <a:srcRect/>
          <a:stretch/>
        </p:blipFill>
        <p:spPr>
          <a:xfrm>
            <a:off x="1518715" y="1627618"/>
            <a:ext cx="4164330" cy="3208020"/>
          </a:xfrm>
          <a:prstGeom prst="rect">
            <a:avLst/>
          </a:prstGeom>
        </p:spPr>
      </p:pic>
      <p:pic>
        <p:nvPicPr>
          <p:cNvPr id="14" name="Picture 13">
            <a:extLst>
              <a:ext uri="{FF2B5EF4-FFF2-40B4-BE49-F238E27FC236}">
                <a16:creationId xmlns:a16="http://schemas.microsoft.com/office/drawing/2014/main" id="{12E31315-6299-3750-FC0D-53205E0D831F}"/>
              </a:ext>
            </a:extLst>
          </p:cNvPr>
          <p:cNvPicPr>
            <a:picLocks noChangeAspect="1"/>
          </p:cNvPicPr>
          <p:nvPr/>
        </p:nvPicPr>
        <p:blipFill>
          <a:blip r:embed="rId3"/>
          <a:srcRect/>
          <a:stretch/>
        </p:blipFill>
        <p:spPr>
          <a:xfrm>
            <a:off x="5896893" y="1627618"/>
            <a:ext cx="4164330" cy="3208020"/>
          </a:xfrm>
          <a:prstGeom prst="rect">
            <a:avLst/>
          </a:prstGeom>
        </p:spPr>
      </p:pic>
      <p:grpSp>
        <p:nvGrpSpPr>
          <p:cNvPr id="39" name="Group 38">
            <a:extLst>
              <a:ext uri="{FF2B5EF4-FFF2-40B4-BE49-F238E27FC236}">
                <a16:creationId xmlns:a16="http://schemas.microsoft.com/office/drawing/2014/main" id="{CEEE4E7B-B7C8-9654-29BD-0020DA066602}"/>
              </a:ext>
            </a:extLst>
          </p:cNvPr>
          <p:cNvGrpSpPr/>
          <p:nvPr/>
        </p:nvGrpSpPr>
        <p:grpSpPr>
          <a:xfrm>
            <a:off x="3600881" y="2219310"/>
            <a:ext cx="1393049" cy="1117402"/>
            <a:chOff x="4013836" y="2570899"/>
            <a:chExt cx="1393049" cy="1117402"/>
          </a:xfrm>
        </p:grpSpPr>
        <p:cxnSp>
          <p:nvCxnSpPr>
            <p:cNvPr id="26" name="Straight Arrow Connector 25">
              <a:extLst>
                <a:ext uri="{FF2B5EF4-FFF2-40B4-BE49-F238E27FC236}">
                  <a16:creationId xmlns:a16="http://schemas.microsoft.com/office/drawing/2014/main" id="{0352B76E-B5EB-61EC-258A-0C63926AC03F}"/>
                </a:ext>
              </a:extLst>
            </p:cNvPr>
            <p:cNvCxnSpPr>
              <a:cxnSpLocks/>
            </p:cNvCxnSpPr>
            <p:nvPr/>
          </p:nvCxnSpPr>
          <p:spPr>
            <a:xfrm>
              <a:off x="5237396" y="2570899"/>
              <a:ext cx="0" cy="1712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898C97E3-484D-5DEF-E2E5-BC1B9B5AC5E4}"/>
                </a:ext>
              </a:extLst>
            </p:cNvPr>
            <p:cNvCxnSpPr>
              <a:cxnSpLocks/>
            </p:cNvCxnSpPr>
            <p:nvPr/>
          </p:nvCxnSpPr>
          <p:spPr>
            <a:xfrm flipV="1">
              <a:off x="5237396" y="2833630"/>
              <a:ext cx="0" cy="1526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BCB67845-D97B-2784-FE7D-3E2A71FEE7C3}"/>
                </a:ext>
              </a:extLst>
            </p:cNvPr>
            <p:cNvSpPr txBox="1"/>
            <p:nvPr/>
          </p:nvSpPr>
          <p:spPr>
            <a:xfrm>
              <a:off x="4013836" y="3165081"/>
              <a:ext cx="1393049" cy="523220"/>
            </a:xfrm>
            <a:prstGeom prst="rect">
              <a:avLst/>
            </a:prstGeom>
            <a:noFill/>
          </p:spPr>
          <p:txBody>
            <a:bodyPr wrap="square" rtlCol="0">
              <a:spAutoFit/>
            </a:bodyPr>
            <a:lstStyle/>
            <a:p>
              <a:r>
                <a:rPr lang="en-US" sz="1400" dirty="0">
                  <a:solidFill>
                    <a:srgbClr val="FF0000"/>
                  </a:solidFill>
                </a:rPr>
                <a:t>Total ion effect @ 5.6 </a:t>
              </a:r>
              <a:r>
                <a:rPr lang="en-US" sz="1400" dirty="0" err="1">
                  <a:solidFill>
                    <a:srgbClr val="FF0000"/>
                  </a:solidFill>
                </a:rPr>
                <a:t>nTorr</a:t>
              </a:r>
              <a:endParaRPr lang="en-US" sz="1400" dirty="0">
                <a:solidFill>
                  <a:srgbClr val="FF0000"/>
                </a:solidFill>
              </a:endParaRPr>
            </a:p>
          </p:txBody>
        </p:sp>
        <p:cxnSp>
          <p:nvCxnSpPr>
            <p:cNvPr id="30" name="Straight Connector 29">
              <a:extLst>
                <a:ext uri="{FF2B5EF4-FFF2-40B4-BE49-F238E27FC236}">
                  <a16:creationId xmlns:a16="http://schemas.microsoft.com/office/drawing/2014/main" id="{7163C4F7-41BC-2731-446C-684D54DBCDCE}"/>
                </a:ext>
              </a:extLst>
            </p:cNvPr>
            <p:cNvCxnSpPr/>
            <p:nvPr/>
          </p:nvCxnSpPr>
          <p:spPr>
            <a:xfrm flipH="1">
              <a:off x="4801884" y="2986277"/>
              <a:ext cx="435513" cy="2453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665B5B2B-1C17-67EC-B7B1-293D842878B0}"/>
              </a:ext>
            </a:extLst>
          </p:cNvPr>
          <p:cNvGrpSpPr/>
          <p:nvPr/>
        </p:nvGrpSpPr>
        <p:grpSpPr>
          <a:xfrm>
            <a:off x="2596816" y="1715750"/>
            <a:ext cx="2326036" cy="1071583"/>
            <a:chOff x="3009771" y="2067339"/>
            <a:chExt cx="2326036" cy="1071583"/>
          </a:xfrm>
        </p:grpSpPr>
        <p:cxnSp>
          <p:nvCxnSpPr>
            <p:cNvPr id="24" name="Straight Arrow Connector 23">
              <a:extLst>
                <a:ext uri="{FF2B5EF4-FFF2-40B4-BE49-F238E27FC236}">
                  <a16:creationId xmlns:a16="http://schemas.microsoft.com/office/drawing/2014/main" id="{593B707B-0E51-CAD4-7063-58769C5B0717}"/>
                </a:ext>
              </a:extLst>
            </p:cNvPr>
            <p:cNvCxnSpPr>
              <a:cxnSpLocks/>
            </p:cNvCxnSpPr>
            <p:nvPr/>
          </p:nvCxnSpPr>
          <p:spPr>
            <a:xfrm>
              <a:off x="5332768" y="2067339"/>
              <a:ext cx="0" cy="2171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4E10492-2CE2-8D57-49CB-71225F871DFE}"/>
                </a:ext>
              </a:extLst>
            </p:cNvPr>
            <p:cNvCxnSpPr>
              <a:cxnSpLocks/>
            </p:cNvCxnSpPr>
            <p:nvPr/>
          </p:nvCxnSpPr>
          <p:spPr>
            <a:xfrm flipV="1">
              <a:off x="5332768" y="2833630"/>
              <a:ext cx="0" cy="3052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EF019556-8A53-5118-99E0-E949049184DE}"/>
                </a:ext>
              </a:extLst>
            </p:cNvPr>
            <p:cNvSpPr txBox="1"/>
            <p:nvPr/>
          </p:nvSpPr>
          <p:spPr>
            <a:xfrm>
              <a:off x="3009771" y="2237348"/>
              <a:ext cx="1513650" cy="523220"/>
            </a:xfrm>
            <a:prstGeom prst="rect">
              <a:avLst/>
            </a:prstGeom>
            <a:noFill/>
          </p:spPr>
          <p:txBody>
            <a:bodyPr wrap="square" rtlCol="0">
              <a:spAutoFit/>
            </a:bodyPr>
            <a:lstStyle/>
            <a:p>
              <a:r>
                <a:rPr lang="en-US" sz="1400" dirty="0"/>
                <a:t>Total ion effect @ 11.2 </a:t>
              </a:r>
              <a:r>
                <a:rPr lang="en-US" sz="1400" dirty="0" err="1"/>
                <a:t>nTorr</a:t>
              </a:r>
              <a:endParaRPr lang="en-US" sz="1400" dirty="0"/>
            </a:p>
          </p:txBody>
        </p:sp>
        <p:cxnSp>
          <p:nvCxnSpPr>
            <p:cNvPr id="33" name="Straight Arrow Connector 32">
              <a:extLst>
                <a:ext uri="{FF2B5EF4-FFF2-40B4-BE49-F238E27FC236}">
                  <a16:creationId xmlns:a16="http://schemas.microsoft.com/office/drawing/2014/main" id="{035CF73F-D947-654A-DF7F-994CB5E90E26}"/>
                </a:ext>
              </a:extLst>
            </p:cNvPr>
            <p:cNvCxnSpPr>
              <a:cxnSpLocks/>
            </p:cNvCxnSpPr>
            <p:nvPr/>
          </p:nvCxnSpPr>
          <p:spPr>
            <a:xfrm flipV="1">
              <a:off x="4345831" y="2067339"/>
              <a:ext cx="989976" cy="396731"/>
            </a:xfrm>
            <a:prstGeom prst="straightConnector1">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grpSp>
      <p:graphicFrame>
        <p:nvGraphicFramePr>
          <p:cNvPr id="35" name="Table 6">
            <a:extLst>
              <a:ext uri="{FF2B5EF4-FFF2-40B4-BE49-F238E27FC236}">
                <a16:creationId xmlns:a16="http://schemas.microsoft.com/office/drawing/2014/main" id="{882ECDBD-AD6D-77F8-89A9-C0AA0E41F48E}"/>
              </a:ext>
            </a:extLst>
          </p:cNvPr>
          <p:cNvGraphicFramePr>
            <a:graphicFrameLocks noGrp="1"/>
          </p:cNvGraphicFramePr>
          <p:nvPr>
            <p:extLst>
              <p:ext uri="{D42A27DB-BD31-4B8C-83A1-F6EECF244321}">
                <p14:modId xmlns:p14="http://schemas.microsoft.com/office/powerpoint/2010/main" val="2287808829"/>
              </p:ext>
            </p:extLst>
          </p:nvPr>
        </p:nvGraphicFramePr>
        <p:xfrm>
          <a:off x="8337694" y="1025613"/>
          <a:ext cx="3591228" cy="1290320"/>
        </p:xfrm>
        <a:graphic>
          <a:graphicData uri="http://schemas.openxmlformats.org/drawingml/2006/table">
            <a:tbl>
              <a:tblPr firstRow="1" bandRow="1">
                <a:tableStyleId>{5C22544A-7EE6-4342-B048-85BDC9FD1C3A}</a:tableStyleId>
              </a:tblPr>
              <a:tblGrid>
                <a:gridCol w="897807">
                  <a:extLst>
                    <a:ext uri="{9D8B030D-6E8A-4147-A177-3AD203B41FA5}">
                      <a16:colId xmlns:a16="http://schemas.microsoft.com/office/drawing/2014/main" val="1848021099"/>
                    </a:ext>
                  </a:extLst>
                </a:gridCol>
                <a:gridCol w="897807">
                  <a:extLst>
                    <a:ext uri="{9D8B030D-6E8A-4147-A177-3AD203B41FA5}">
                      <a16:colId xmlns:a16="http://schemas.microsoft.com/office/drawing/2014/main" val="1404936631"/>
                    </a:ext>
                  </a:extLst>
                </a:gridCol>
                <a:gridCol w="897807">
                  <a:extLst>
                    <a:ext uri="{9D8B030D-6E8A-4147-A177-3AD203B41FA5}">
                      <a16:colId xmlns:a16="http://schemas.microsoft.com/office/drawing/2014/main" val="3595729501"/>
                    </a:ext>
                  </a:extLst>
                </a:gridCol>
                <a:gridCol w="897807">
                  <a:extLst>
                    <a:ext uri="{9D8B030D-6E8A-4147-A177-3AD203B41FA5}">
                      <a16:colId xmlns:a16="http://schemas.microsoft.com/office/drawing/2014/main" val="536291323"/>
                    </a:ext>
                  </a:extLst>
                </a:gridCol>
              </a:tblGrid>
              <a:tr h="185420">
                <a:tc>
                  <a:txBody>
                    <a:bodyPr/>
                    <a:lstStyle/>
                    <a:p>
                      <a:endParaRPr lang="en-US" sz="1200" dirty="0"/>
                    </a:p>
                  </a:txBody>
                  <a:tcPr/>
                </a:tc>
                <a:tc gridSpan="3">
                  <a:txBody>
                    <a:bodyPr/>
                    <a:lstStyle/>
                    <a:p>
                      <a:r>
                        <a:rPr lang="en-US" sz="1200" dirty="0"/>
                        <a:t> sqrt(Integrated PSD) [microns]</a:t>
                      </a:r>
                    </a:p>
                  </a:txBody>
                  <a:tcPr/>
                </a:tc>
                <a:tc hMerge="1">
                  <a:txBody>
                    <a:bodyPr/>
                    <a:lstStyle/>
                    <a:p>
                      <a:r>
                        <a:rPr lang="en-US" dirty="0"/>
                        <a:t>5.6 </a:t>
                      </a:r>
                      <a:r>
                        <a:rPr lang="en-US" dirty="0" err="1"/>
                        <a:t>nTorr</a:t>
                      </a:r>
                      <a:endParaRPr lang="en-US" dirty="0"/>
                    </a:p>
                  </a:txBody>
                  <a:tcPr/>
                </a:tc>
                <a:tc hMerge="1">
                  <a:txBody>
                    <a:bodyPr/>
                    <a:lstStyle/>
                    <a:p>
                      <a:r>
                        <a:rPr lang="en-US" dirty="0"/>
                        <a:t>11.2 </a:t>
                      </a:r>
                      <a:r>
                        <a:rPr lang="en-US" dirty="0" err="1"/>
                        <a:t>nTorr</a:t>
                      </a:r>
                      <a:endParaRPr lang="en-US" dirty="0"/>
                    </a:p>
                  </a:txBody>
                  <a:tcPr/>
                </a:tc>
                <a:extLst>
                  <a:ext uri="{0D108BD9-81ED-4DB2-BD59-A6C34878D82A}">
                    <a16:rowId xmlns:a16="http://schemas.microsoft.com/office/drawing/2014/main" val="2525623959"/>
                  </a:ext>
                </a:extLst>
              </a:tr>
              <a:tr h="185420">
                <a:tc>
                  <a:txBody>
                    <a:bodyPr/>
                    <a:lstStyle/>
                    <a:p>
                      <a:endParaRPr lang="en-US" sz="1200" dirty="0"/>
                    </a:p>
                  </a:txBody>
                  <a:tcPr/>
                </a:tc>
                <a:tc>
                  <a:txBody>
                    <a:bodyPr/>
                    <a:lstStyle/>
                    <a:p>
                      <a:r>
                        <a:rPr lang="en-US" sz="1200" dirty="0">
                          <a:solidFill>
                            <a:srgbClr val="0070C0"/>
                          </a:solidFill>
                        </a:rPr>
                        <a:t>No ions</a:t>
                      </a:r>
                    </a:p>
                  </a:txBody>
                  <a:tcPr/>
                </a:tc>
                <a:tc>
                  <a:txBody>
                    <a:bodyPr/>
                    <a:lstStyle/>
                    <a:p>
                      <a:r>
                        <a:rPr lang="en-US" sz="1200" dirty="0">
                          <a:solidFill>
                            <a:srgbClr val="0070C0"/>
                          </a:solidFill>
                        </a:rPr>
                        <a:t>5.6 </a:t>
                      </a:r>
                      <a:r>
                        <a:rPr lang="en-US" sz="1200" dirty="0" err="1">
                          <a:solidFill>
                            <a:srgbClr val="0070C0"/>
                          </a:solidFill>
                        </a:rPr>
                        <a:t>nTorr</a:t>
                      </a:r>
                      <a:endParaRPr lang="en-US" sz="1200" dirty="0">
                        <a:solidFill>
                          <a:srgbClr val="0070C0"/>
                        </a:solidFill>
                      </a:endParaRPr>
                    </a:p>
                  </a:txBody>
                  <a:tcPr/>
                </a:tc>
                <a:tc>
                  <a:txBody>
                    <a:bodyPr/>
                    <a:lstStyle/>
                    <a:p>
                      <a:r>
                        <a:rPr lang="en-US" sz="1200" dirty="0">
                          <a:solidFill>
                            <a:srgbClr val="0070C0"/>
                          </a:solidFill>
                        </a:rPr>
                        <a:t>11.2 </a:t>
                      </a:r>
                      <a:r>
                        <a:rPr lang="en-US" sz="1200" dirty="0" err="1">
                          <a:solidFill>
                            <a:srgbClr val="0070C0"/>
                          </a:solidFill>
                        </a:rPr>
                        <a:t>nTorr</a:t>
                      </a:r>
                      <a:endParaRPr lang="en-US" sz="1200" dirty="0">
                        <a:solidFill>
                          <a:srgbClr val="0070C0"/>
                        </a:solidFill>
                      </a:endParaRPr>
                    </a:p>
                  </a:txBody>
                  <a:tcPr/>
                </a:tc>
                <a:extLst>
                  <a:ext uri="{0D108BD9-81ED-4DB2-BD59-A6C34878D82A}">
                    <a16:rowId xmlns:a16="http://schemas.microsoft.com/office/drawing/2014/main" val="294382291"/>
                  </a:ext>
                </a:extLst>
              </a:tr>
              <a:tr h="370840">
                <a:tc>
                  <a:txBody>
                    <a:bodyPr/>
                    <a:lstStyle/>
                    <a:p>
                      <a:r>
                        <a:rPr lang="en-US" sz="1200" dirty="0"/>
                        <a:t>400 ppb</a:t>
                      </a:r>
                    </a:p>
                  </a:txBody>
                  <a:tcPr/>
                </a:tc>
                <a:tc>
                  <a:txBody>
                    <a:bodyPr/>
                    <a:lstStyle/>
                    <a:p>
                      <a:r>
                        <a:rPr lang="en-US" sz="1200" dirty="0"/>
                        <a:t>9.983</a:t>
                      </a:r>
                    </a:p>
                  </a:txBody>
                  <a:tcPr/>
                </a:tc>
                <a:tc>
                  <a:txBody>
                    <a:bodyPr/>
                    <a:lstStyle/>
                    <a:p>
                      <a:r>
                        <a:rPr lang="en-US" sz="1200" dirty="0"/>
                        <a:t>10.729</a:t>
                      </a:r>
                    </a:p>
                  </a:txBody>
                  <a:tcPr/>
                </a:tc>
                <a:tc>
                  <a:txBody>
                    <a:bodyPr/>
                    <a:lstStyle/>
                    <a:p>
                      <a:r>
                        <a:rPr lang="en-US" sz="1200" dirty="0"/>
                        <a:t>13.207</a:t>
                      </a:r>
                    </a:p>
                  </a:txBody>
                  <a:tcPr/>
                </a:tc>
                <a:extLst>
                  <a:ext uri="{0D108BD9-81ED-4DB2-BD59-A6C34878D82A}">
                    <a16:rowId xmlns:a16="http://schemas.microsoft.com/office/drawing/2014/main" val="2103608665"/>
                  </a:ext>
                </a:extLst>
              </a:tr>
              <a:tr h="370840">
                <a:tc>
                  <a:txBody>
                    <a:bodyPr/>
                    <a:lstStyle/>
                    <a:p>
                      <a:r>
                        <a:rPr lang="en-US" sz="1200" dirty="0"/>
                        <a:t>1600 ppb</a:t>
                      </a:r>
                    </a:p>
                  </a:txBody>
                  <a:tcPr/>
                </a:tc>
                <a:tc>
                  <a:txBody>
                    <a:bodyPr/>
                    <a:lstStyle/>
                    <a:p>
                      <a:r>
                        <a:rPr lang="en-US" sz="1200" dirty="0"/>
                        <a:t>5.005</a:t>
                      </a:r>
                    </a:p>
                  </a:txBody>
                  <a:tcPr/>
                </a:tc>
                <a:tc>
                  <a:txBody>
                    <a:bodyPr/>
                    <a:lstStyle/>
                    <a:p>
                      <a:r>
                        <a:rPr lang="en-US" sz="1200" dirty="0"/>
                        <a:t>5.413</a:t>
                      </a:r>
                    </a:p>
                  </a:txBody>
                  <a:tcPr/>
                </a:tc>
                <a:tc>
                  <a:txBody>
                    <a:bodyPr/>
                    <a:lstStyle/>
                    <a:p>
                      <a:r>
                        <a:rPr lang="en-US" sz="1200" dirty="0"/>
                        <a:t>8.420</a:t>
                      </a:r>
                    </a:p>
                  </a:txBody>
                  <a:tcPr/>
                </a:tc>
                <a:extLst>
                  <a:ext uri="{0D108BD9-81ED-4DB2-BD59-A6C34878D82A}">
                    <a16:rowId xmlns:a16="http://schemas.microsoft.com/office/drawing/2014/main" val="3509211245"/>
                  </a:ext>
                </a:extLst>
              </a:tr>
            </a:tbl>
          </a:graphicData>
        </a:graphic>
      </p:graphicFrame>
      <p:sp>
        <p:nvSpPr>
          <p:cNvPr id="36" name="TextBox 35">
            <a:extLst>
              <a:ext uri="{FF2B5EF4-FFF2-40B4-BE49-F238E27FC236}">
                <a16:creationId xmlns:a16="http://schemas.microsoft.com/office/drawing/2014/main" id="{08358D28-44EB-721E-77B9-A085B166C470}"/>
              </a:ext>
            </a:extLst>
          </p:cNvPr>
          <p:cNvSpPr txBox="1"/>
          <p:nvPr/>
        </p:nvSpPr>
        <p:spPr>
          <a:xfrm>
            <a:off x="7809853" y="3624707"/>
            <a:ext cx="1677884" cy="369332"/>
          </a:xfrm>
          <a:prstGeom prst="rect">
            <a:avLst/>
          </a:prstGeom>
          <a:noFill/>
        </p:spPr>
        <p:txBody>
          <a:bodyPr wrap="square" rtlCol="0">
            <a:spAutoFit/>
          </a:bodyPr>
          <a:lstStyle/>
          <a:p>
            <a:r>
              <a:rPr lang="en-US" i="1" dirty="0">
                <a:solidFill>
                  <a:srgbClr val="00B050"/>
                </a:solidFill>
                <a:latin typeface="Times New Roman" panose="02020603050405020304" pitchFamily="18" charset="0"/>
                <a:cs typeface="Times New Roman" panose="02020603050405020304" pitchFamily="18" charset="0"/>
              </a:rPr>
              <a:t>N </a:t>
            </a:r>
            <a:r>
              <a:rPr lang="en-US" dirty="0">
                <a:solidFill>
                  <a:srgbClr val="00B050"/>
                </a:solidFill>
              </a:rPr>
              <a:t>= 1600 ppb</a:t>
            </a:r>
          </a:p>
        </p:txBody>
      </p:sp>
      <p:sp>
        <p:nvSpPr>
          <p:cNvPr id="37" name="TextBox 36">
            <a:extLst>
              <a:ext uri="{FF2B5EF4-FFF2-40B4-BE49-F238E27FC236}">
                <a16:creationId xmlns:a16="http://schemas.microsoft.com/office/drawing/2014/main" id="{471873FF-77FE-C17B-5A27-6AA9991411B4}"/>
              </a:ext>
            </a:extLst>
          </p:cNvPr>
          <p:cNvSpPr txBox="1"/>
          <p:nvPr/>
        </p:nvSpPr>
        <p:spPr>
          <a:xfrm>
            <a:off x="3008101" y="3632953"/>
            <a:ext cx="1436337" cy="369332"/>
          </a:xfrm>
          <a:prstGeom prst="rect">
            <a:avLst/>
          </a:prstGeom>
          <a:noFill/>
        </p:spPr>
        <p:txBody>
          <a:bodyPr wrap="square" rtlCol="0">
            <a:spAutoFit/>
          </a:bodyPr>
          <a:lstStyle/>
          <a:p>
            <a:r>
              <a:rPr lang="en-US" i="1" dirty="0">
                <a:solidFill>
                  <a:srgbClr val="00B050"/>
                </a:solidFill>
                <a:latin typeface="Times New Roman" panose="02020603050405020304" pitchFamily="18" charset="0"/>
                <a:cs typeface="Times New Roman" panose="02020603050405020304" pitchFamily="18" charset="0"/>
              </a:rPr>
              <a:t>N </a:t>
            </a:r>
            <a:r>
              <a:rPr lang="en-US" dirty="0">
                <a:solidFill>
                  <a:srgbClr val="00B050"/>
                </a:solidFill>
              </a:rPr>
              <a:t>= 400 ppb</a:t>
            </a:r>
          </a:p>
        </p:txBody>
      </p:sp>
    </p:spTree>
    <p:extLst>
      <p:ext uri="{BB962C8B-B14F-4D97-AF65-F5344CB8AC3E}">
        <p14:creationId xmlns:p14="http://schemas.microsoft.com/office/powerpoint/2010/main" val="148352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7910EA-A4F6-A4DB-F093-3FEFFA737D9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5A62A7-C1AC-A85D-F0BB-172C18826BCD}"/>
              </a:ext>
            </a:extLst>
          </p:cNvPr>
          <p:cNvSpPr>
            <a:spLocks noGrp="1"/>
          </p:cNvSpPr>
          <p:nvPr>
            <p:ph type="sldNum" sz="quarter" idx="4"/>
          </p:nvPr>
        </p:nvSpPr>
        <p:spPr/>
        <p:txBody>
          <a:bodyPr/>
          <a:lstStyle/>
          <a:p>
            <a:pPr algn="ctr"/>
            <a:fld id="{933A556B-7C63-244D-9B7C-B0EA8042B330}" type="slidenum">
              <a:rPr lang="en-US" smtClean="0"/>
              <a:pPr algn="ctr"/>
              <a:t>17</a:t>
            </a:fld>
            <a:endParaRPr lang="en-US" dirty="0"/>
          </a:p>
        </p:txBody>
      </p:sp>
      <p:sp>
        <p:nvSpPr>
          <p:cNvPr id="5" name="Title 4">
            <a:extLst>
              <a:ext uri="{FF2B5EF4-FFF2-40B4-BE49-F238E27FC236}">
                <a16:creationId xmlns:a16="http://schemas.microsoft.com/office/drawing/2014/main" id="{277A30FA-3775-4C3A-E9E1-3DE29A2C2396}"/>
              </a:ext>
            </a:extLst>
          </p:cNvPr>
          <p:cNvSpPr>
            <a:spLocks noGrp="1"/>
          </p:cNvSpPr>
          <p:nvPr>
            <p:ph type="title"/>
          </p:nvPr>
        </p:nvSpPr>
        <p:spPr/>
        <p:txBody>
          <a:bodyPr/>
          <a:lstStyle/>
          <a:p>
            <a:r>
              <a:rPr lang="en-US" dirty="0"/>
              <a:t>Summary</a:t>
            </a:r>
          </a:p>
        </p:txBody>
      </p:sp>
      <p:sp>
        <p:nvSpPr>
          <p:cNvPr id="6" name="Content Placeholder 5">
            <a:extLst>
              <a:ext uri="{FF2B5EF4-FFF2-40B4-BE49-F238E27FC236}">
                <a16:creationId xmlns:a16="http://schemas.microsoft.com/office/drawing/2014/main" id="{92D82A9C-20FF-3DAF-69C1-4409204A7C49}"/>
              </a:ext>
            </a:extLst>
          </p:cNvPr>
          <p:cNvSpPr>
            <a:spLocks noGrp="1"/>
          </p:cNvSpPr>
          <p:nvPr>
            <p:ph idx="1"/>
          </p:nvPr>
        </p:nvSpPr>
        <p:spPr>
          <a:xfrm>
            <a:off x="462579" y="975365"/>
            <a:ext cx="11601602" cy="4865858"/>
          </a:xfrm>
        </p:spPr>
        <p:txBody>
          <a:bodyPr>
            <a:normAutofit lnSpcReduction="10000"/>
          </a:bodyPr>
          <a:lstStyle/>
          <a:p>
            <a:r>
              <a:rPr lang="en-US" dirty="0"/>
              <a:t>Beam-ion instability is a concern for the EIC electron storage ring</a:t>
            </a:r>
          </a:p>
          <a:p>
            <a:r>
              <a:rPr lang="en-US" dirty="0"/>
              <a:t>It partially stimulated the design update for the EIC vacuum system to achieve lower residual gas pressure ~1 </a:t>
            </a:r>
            <a:r>
              <a:rPr lang="en-US" dirty="0" err="1"/>
              <a:t>nTorr</a:t>
            </a:r>
            <a:endParaRPr lang="en-US" dirty="0"/>
          </a:p>
          <a:p>
            <a:r>
              <a:rPr lang="en-US" dirty="0"/>
              <a:t>Detailed instability tracking simulations were performed with Elegant</a:t>
            </a:r>
          </a:p>
          <a:p>
            <a:r>
              <a:rPr lang="en-US" dirty="0"/>
              <a:t>To capture the essential physics of the instability – Landau damping from beam-beam tune spread - new </a:t>
            </a:r>
            <a:r>
              <a:rPr lang="en-US" sz="2000" dirty="0"/>
              <a:t>BEAMBEAM</a:t>
            </a:r>
            <a:r>
              <a:rPr lang="en-US" dirty="0"/>
              <a:t> element was added to Elegant by M. Borland </a:t>
            </a:r>
          </a:p>
          <a:p>
            <a:r>
              <a:rPr lang="en-US" dirty="0"/>
              <a:t>Results obtained so far predict stability at collisions with a reasonable margin</a:t>
            </a:r>
          </a:p>
          <a:p>
            <a:r>
              <a:rPr lang="en-US" dirty="0"/>
              <a:t>Without collisions we may need a bunch-by-bunch feedback to stabilize the beam</a:t>
            </a:r>
          </a:p>
          <a:p>
            <a:r>
              <a:rPr lang="en-US" dirty="0"/>
              <a:t>Driven beam oscillations, when below the instability threshold but still under the influence of collective forces, are still being investigated</a:t>
            </a:r>
          </a:p>
          <a:p>
            <a:r>
              <a:rPr lang="en-US" dirty="0"/>
              <a:t>We are grateful for the help from Michael Borland and Joseph Calvey (Argonne) for the BEAMBEAM element and help with beam-ion instability simulations</a:t>
            </a:r>
          </a:p>
          <a:p>
            <a:endParaRPr lang="en-US" dirty="0"/>
          </a:p>
        </p:txBody>
      </p:sp>
      <p:sp>
        <p:nvSpPr>
          <p:cNvPr id="7" name="Text Placeholder 6">
            <a:extLst>
              <a:ext uri="{FF2B5EF4-FFF2-40B4-BE49-F238E27FC236}">
                <a16:creationId xmlns:a16="http://schemas.microsoft.com/office/drawing/2014/main" id="{8212EC63-7446-1F08-DDA1-034135237185}"/>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F7350A74-E1B9-A0D6-5B5B-9D979B0C0860}"/>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3" name="TextBox 2">
            <a:extLst>
              <a:ext uri="{FF2B5EF4-FFF2-40B4-BE49-F238E27FC236}">
                <a16:creationId xmlns:a16="http://schemas.microsoft.com/office/drawing/2014/main" id="{B202ABF1-40AA-3A27-EFE4-81E64AC64CD9}"/>
              </a:ext>
            </a:extLst>
          </p:cNvPr>
          <p:cNvSpPr txBox="1"/>
          <p:nvPr/>
        </p:nvSpPr>
        <p:spPr>
          <a:xfrm>
            <a:off x="9927084" y="6185790"/>
            <a:ext cx="1813001" cy="261610"/>
          </a:xfrm>
          <a:prstGeom prst="rect">
            <a:avLst/>
          </a:prstGeom>
          <a:noFill/>
        </p:spPr>
        <p:txBody>
          <a:bodyPr wrap="square" rtlCol="0">
            <a:spAutoFit/>
          </a:bodyPr>
          <a:lstStyle/>
          <a:p>
            <a:r>
              <a:rPr lang="en-US" sz="1050" dirty="0"/>
              <a:t>Boris Podobedov 02-13-25</a:t>
            </a:r>
          </a:p>
        </p:txBody>
      </p:sp>
    </p:spTree>
    <p:extLst>
      <p:ext uri="{BB962C8B-B14F-4D97-AF65-F5344CB8AC3E}">
        <p14:creationId xmlns:p14="http://schemas.microsoft.com/office/powerpoint/2010/main" val="2566345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FCCA763-6E7E-5660-77BC-7C88D518AF17}"/>
              </a:ext>
            </a:extLst>
          </p:cNvPr>
          <p:cNvSpPr>
            <a:spLocks noGrp="1"/>
          </p:cNvSpPr>
          <p:nvPr>
            <p:ph type="sldNum" sz="quarter" idx="4"/>
          </p:nvPr>
        </p:nvSpPr>
        <p:spPr/>
        <p:txBody>
          <a:bodyPr/>
          <a:lstStyle/>
          <a:p>
            <a:pPr algn="ctr"/>
            <a:fld id="{933A556B-7C63-244D-9B7C-B0EA8042B330}" type="slidenum">
              <a:rPr lang="en-US" smtClean="0"/>
              <a:pPr algn="ctr"/>
              <a:t>2</a:t>
            </a:fld>
            <a:endParaRPr lang="en-US" dirty="0"/>
          </a:p>
        </p:txBody>
      </p:sp>
      <p:sp>
        <p:nvSpPr>
          <p:cNvPr id="5" name="Title 4">
            <a:extLst>
              <a:ext uri="{FF2B5EF4-FFF2-40B4-BE49-F238E27FC236}">
                <a16:creationId xmlns:a16="http://schemas.microsoft.com/office/drawing/2014/main" id="{5AF08AF0-DBDD-06F1-0FAF-C6E8550815A8}"/>
              </a:ext>
            </a:extLst>
          </p:cNvPr>
          <p:cNvSpPr>
            <a:spLocks noGrp="1"/>
          </p:cNvSpPr>
          <p:nvPr>
            <p:ph type="title"/>
          </p:nvPr>
        </p:nvSpPr>
        <p:spPr/>
        <p:txBody>
          <a:bodyPr/>
          <a:lstStyle/>
          <a:p>
            <a:r>
              <a:rPr lang="en-US" dirty="0"/>
              <a:t>Talk outline</a:t>
            </a:r>
          </a:p>
        </p:txBody>
      </p:sp>
      <p:sp>
        <p:nvSpPr>
          <p:cNvPr id="6" name="Content Placeholder 5">
            <a:extLst>
              <a:ext uri="{FF2B5EF4-FFF2-40B4-BE49-F238E27FC236}">
                <a16:creationId xmlns:a16="http://schemas.microsoft.com/office/drawing/2014/main" id="{9744A9F9-944D-5880-3F0F-9FAC5E0F391F}"/>
              </a:ext>
            </a:extLst>
          </p:cNvPr>
          <p:cNvSpPr>
            <a:spLocks noGrp="1"/>
          </p:cNvSpPr>
          <p:nvPr>
            <p:ph idx="1"/>
          </p:nvPr>
        </p:nvSpPr>
        <p:spPr>
          <a:xfrm>
            <a:off x="462579" y="975365"/>
            <a:ext cx="6407453" cy="4865858"/>
          </a:xfrm>
        </p:spPr>
        <p:txBody>
          <a:bodyPr/>
          <a:lstStyle/>
          <a:p>
            <a:r>
              <a:rPr lang="en-US" sz="2000" dirty="0"/>
              <a:t>Outline and EIC introduction</a:t>
            </a:r>
          </a:p>
          <a:p>
            <a:r>
              <a:rPr lang="en-US" sz="2000" dirty="0"/>
              <a:t>Beam-ion instability in general</a:t>
            </a:r>
          </a:p>
          <a:p>
            <a:r>
              <a:rPr lang="en-US" sz="2000" dirty="0"/>
              <a:t>Beam-ion instability in the EIC ESR</a:t>
            </a:r>
          </a:p>
          <a:p>
            <a:r>
              <a:rPr lang="en-US" sz="2000" dirty="0"/>
              <a:t>BEAMBEAM element in Elegant </a:t>
            </a:r>
          </a:p>
          <a:p>
            <a:r>
              <a:rPr lang="en-US" sz="2000" dirty="0"/>
              <a:t>Latest instability simulation results </a:t>
            </a:r>
          </a:p>
          <a:p>
            <a:r>
              <a:rPr lang="en-US" sz="2000" dirty="0"/>
              <a:t>What happens below instability threshold?</a:t>
            </a:r>
          </a:p>
          <a:p>
            <a:r>
              <a:rPr lang="en-US" sz="2000" dirty="0"/>
              <a:t>Summary</a:t>
            </a:r>
            <a:endParaRPr lang="en-US" sz="1600" dirty="0"/>
          </a:p>
          <a:p>
            <a:pPr marL="457200" lvl="1" indent="0">
              <a:buNone/>
            </a:pPr>
            <a:endParaRPr lang="en-US" dirty="0"/>
          </a:p>
        </p:txBody>
      </p:sp>
      <p:sp>
        <p:nvSpPr>
          <p:cNvPr id="7" name="Text Placeholder 6">
            <a:extLst>
              <a:ext uri="{FF2B5EF4-FFF2-40B4-BE49-F238E27FC236}">
                <a16:creationId xmlns:a16="http://schemas.microsoft.com/office/drawing/2014/main" id="{DC3D6101-09EB-C2D7-5F5E-76835F54E456}"/>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1C08314C-D51D-8E89-197F-F2897141440B}"/>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pic>
        <p:nvPicPr>
          <p:cNvPr id="1026" name="Picture 2">
            <a:extLst>
              <a:ext uri="{FF2B5EF4-FFF2-40B4-BE49-F238E27FC236}">
                <a16:creationId xmlns:a16="http://schemas.microsoft.com/office/drawing/2014/main" id="{D6A91DF6-F06D-5CB2-4F42-D35ED5FDF8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8822" y="850427"/>
            <a:ext cx="5356482" cy="52415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680BBDD-6975-EA3B-4FB2-A4A5D956045A}"/>
              </a:ext>
            </a:extLst>
          </p:cNvPr>
          <p:cNvSpPr txBox="1"/>
          <p:nvPr/>
        </p:nvSpPr>
        <p:spPr>
          <a:xfrm>
            <a:off x="2034176" y="4855497"/>
            <a:ext cx="4061824" cy="815608"/>
          </a:xfrm>
          <a:prstGeom prst="rect">
            <a:avLst/>
          </a:prstGeom>
          <a:solidFill>
            <a:schemeClr val="accent1"/>
          </a:solidFill>
        </p:spPr>
        <p:txBody>
          <a:bodyPr wrap="square" rtlCol="0">
            <a:spAutoFit/>
          </a:bodyPr>
          <a:lstStyle/>
          <a:p>
            <a:pPr>
              <a:spcAft>
                <a:spcPts val="300"/>
              </a:spcAft>
              <a:buSzPct val="120000"/>
            </a:pPr>
            <a:r>
              <a:rPr lang="en-US" sz="1400" dirty="0">
                <a:solidFill>
                  <a:srgbClr val="C00000"/>
                </a:solidFill>
              </a:rPr>
              <a:t>ESR</a:t>
            </a:r>
            <a:r>
              <a:rPr lang="en-US" sz="1400" dirty="0"/>
              <a:t> - Electron Storage Ring (5,10, and 18 GeV)</a:t>
            </a:r>
            <a:endParaRPr lang="en-US" sz="1400" dirty="0">
              <a:solidFill>
                <a:srgbClr val="3A5C84"/>
              </a:solidFill>
            </a:endParaRPr>
          </a:p>
          <a:p>
            <a:pPr>
              <a:spcAft>
                <a:spcPts val="300"/>
              </a:spcAft>
              <a:buSzPct val="120000"/>
            </a:pPr>
            <a:r>
              <a:rPr lang="en-US" sz="1400" dirty="0">
                <a:solidFill>
                  <a:srgbClr val="C00000"/>
                </a:solidFill>
              </a:rPr>
              <a:t>HSR</a:t>
            </a:r>
            <a:r>
              <a:rPr lang="en-US" sz="1400" dirty="0"/>
              <a:t> - Hadron Storage Ring (40-275 GeV)   </a:t>
            </a:r>
          </a:p>
          <a:p>
            <a:pPr>
              <a:spcAft>
                <a:spcPts val="300"/>
              </a:spcAft>
              <a:buSzPct val="120000"/>
            </a:pPr>
            <a:r>
              <a:rPr lang="en-US" altLang="zh-CN" sz="1400" dirty="0">
                <a:solidFill>
                  <a:srgbClr val="C00000"/>
                </a:solidFill>
              </a:rPr>
              <a:t>IR</a:t>
            </a:r>
            <a:r>
              <a:rPr lang="en-US" altLang="zh-CN" sz="1400" dirty="0"/>
              <a:t>     - Interaction Region(s)</a:t>
            </a:r>
            <a:endParaRPr lang="en-US" dirty="0"/>
          </a:p>
        </p:txBody>
      </p:sp>
      <p:sp>
        <p:nvSpPr>
          <p:cNvPr id="4" name="TextBox 3">
            <a:extLst>
              <a:ext uri="{FF2B5EF4-FFF2-40B4-BE49-F238E27FC236}">
                <a16:creationId xmlns:a16="http://schemas.microsoft.com/office/drawing/2014/main" id="{56190B5F-1277-D103-4651-42842122DC23}"/>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spTree>
    <p:extLst>
      <p:ext uri="{BB962C8B-B14F-4D97-AF65-F5344CB8AC3E}">
        <p14:creationId xmlns:p14="http://schemas.microsoft.com/office/powerpoint/2010/main" val="1713646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EB0562-EBE7-A224-883C-0BE38C22F48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C721A5-C0C0-619A-676D-E4DA899C32FC}"/>
              </a:ext>
            </a:extLst>
          </p:cNvPr>
          <p:cNvSpPr>
            <a:spLocks noGrp="1"/>
          </p:cNvSpPr>
          <p:nvPr>
            <p:ph type="sldNum" sz="quarter" idx="4"/>
          </p:nvPr>
        </p:nvSpPr>
        <p:spPr/>
        <p:txBody>
          <a:bodyPr/>
          <a:lstStyle/>
          <a:p>
            <a:pPr algn="ctr"/>
            <a:fld id="{933A556B-7C63-244D-9B7C-B0EA8042B330}" type="slidenum">
              <a:rPr lang="en-US" smtClean="0"/>
              <a:pPr algn="ctr"/>
              <a:t>3</a:t>
            </a:fld>
            <a:endParaRPr lang="en-US" dirty="0"/>
          </a:p>
        </p:txBody>
      </p:sp>
      <p:sp>
        <p:nvSpPr>
          <p:cNvPr id="5" name="Title 4">
            <a:extLst>
              <a:ext uri="{FF2B5EF4-FFF2-40B4-BE49-F238E27FC236}">
                <a16:creationId xmlns:a16="http://schemas.microsoft.com/office/drawing/2014/main" id="{C9DBA6D9-7F85-3B79-07A7-E488CDB36D7B}"/>
              </a:ext>
            </a:extLst>
          </p:cNvPr>
          <p:cNvSpPr>
            <a:spLocks noGrp="1"/>
          </p:cNvSpPr>
          <p:nvPr>
            <p:ph type="title"/>
          </p:nvPr>
        </p:nvSpPr>
        <p:spPr/>
        <p:txBody>
          <a:bodyPr>
            <a:normAutofit/>
          </a:bodyPr>
          <a:lstStyle/>
          <a:p>
            <a:r>
              <a:rPr lang="en-US" dirty="0"/>
              <a:t>Introduction to beam-ion instability</a:t>
            </a:r>
          </a:p>
        </p:txBody>
      </p:sp>
      <p:sp>
        <p:nvSpPr>
          <p:cNvPr id="6" name="Content Placeholder 5">
            <a:extLst>
              <a:ext uri="{FF2B5EF4-FFF2-40B4-BE49-F238E27FC236}">
                <a16:creationId xmlns:a16="http://schemas.microsoft.com/office/drawing/2014/main" id="{BC900F29-B5F9-4A52-B7A1-C4F652258AD9}"/>
              </a:ext>
            </a:extLst>
          </p:cNvPr>
          <p:cNvSpPr>
            <a:spLocks noGrp="1"/>
          </p:cNvSpPr>
          <p:nvPr>
            <p:ph idx="1"/>
          </p:nvPr>
        </p:nvSpPr>
        <p:spPr>
          <a:xfrm>
            <a:off x="462580" y="975365"/>
            <a:ext cx="6492402" cy="4865858"/>
          </a:xfrm>
        </p:spPr>
        <p:txBody>
          <a:bodyPr>
            <a:normAutofit fontScale="92500" lnSpcReduction="10000"/>
          </a:bodyPr>
          <a:lstStyle/>
          <a:p>
            <a:endParaRPr lang="en-US" dirty="0"/>
          </a:p>
          <a:p>
            <a:r>
              <a:rPr lang="en-US" sz="2200" dirty="0"/>
              <a:t>Caused by e-beam interaction with residual ions in the vacuum chamber</a:t>
            </a:r>
          </a:p>
          <a:p>
            <a:r>
              <a:rPr lang="en-US" sz="2200" dirty="0"/>
              <a:t>Important for low-emittance, high-current rings</a:t>
            </a:r>
          </a:p>
          <a:p>
            <a:r>
              <a:rPr lang="en-US" sz="2200" dirty="0"/>
              <a:t>Two kinds of instability:</a:t>
            </a:r>
          </a:p>
          <a:p>
            <a:pPr lvl="1"/>
            <a:r>
              <a:rPr lang="en-US" sz="1900" dirty="0"/>
              <a:t>With multi-turn ion trapping (“classical”) </a:t>
            </a:r>
          </a:p>
          <a:p>
            <a:pPr lvl="1"/>
            <a:r>
              <a:rPr lang="en-US" sz="1900" dirty="0"/>
              <a:t>Fast-ion instability (ions accumulate during e-beam passage but are cleared by the ion-clearing gap)</a:t>
            </a:r>
          </a:p>
          <a:p>
            <a:r>
              <a:rPr lang="en-US" sz="2200" dirty="0"/>
              <a:t>Effects:</a:t>
            </a:r>
          </a:p>
          <a:p>
            <a:pPr lvl="1"/>
            <a:r>
              <a:rPr lang="en-US" sz="1900" dirty="0"/>
              <a:t>Coherent centroid beam motion, usually vertical (typically saturates at about one </a:t>
            </a:r>
            <a:r>
              <a:rPr lang="en-US" sz="1900" dirty="0">
                <a:latin typeface="Symbol" panose="05050102010706020507" pitchFamily="18" charset="2"/>
                <a:cs typeface="Times New Roman" panose="02020603050405020304" pitchFamily="18" charset="0"/>
              </a:rPr>
              <a:t>s</a:t>
            </a:r>
            <a:r>
              <a:rPr lang="en-US" sz="1900" dirty="0"/>
              <a:t>)</a:t>
            </a:r>
          </a:p>
          <a:p>
            <a:pPr lvl="1"/>
            <a:r>
              <a:rPr lang="en-US" sz="1900" dirty="0"/>
              <a:t>Incoherent effects – emittance growth, tune shift, etc.</a:t>
            </a:r>
          </a:p>
          <a:p>
            <a:r>
              <a:rPr lang="en-US" sz="2200" dirty="0"/>
              <a:t>Cures: very good vacuum, long ion-clearing gap(s), ion-clearing electrodes, bunch-by-bunch feedback (centroid motion only!), “guard” bunches</a:t>
            </a:r>
            <a:r>
              <a:rPr lang="en-US" sz="2200" baseline="30000" dirty="0"/>
              <a:t>2</a:t>
            </a:r>
            <a:endParaRPr lang="en-US" sz="2200" dirty="0"/>
          </a:p>
          <a:p>
            <a:endParaRPr lang="en-US" dirty="0"/>
          </a:p>
        </p:txBody>
      </p:sp>
      <p:sp>
        <p:nvSpPr>
          <p:cNvPr id="7" name="Text Placeholder 6">
            <a:extLst>
              <a:ext uri="{FF2B5EF4-FFF2-40B4-BE49-F238E27FC236}">
                <a16:creationId xmlns:a16="http://schemas.microsoft.com/office/drawing/2014/main" id="{3F75796F-BA2E-1764-8B0D-5BD381129331}"/>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C5D28BE1-53AB-C7E1-E2D3-9DD300FAE7C2}"/>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11" name="TextBox 10">
            <a:extLst>
              <a:ext uri="{FF2B5EF4-FFF2-40B4-BE49-F238E27FC236}">
                <a16:creationId xmlns:a16="http://schemas.microsoft.com/office/drawing/2014/main" id="{08798D4C-B50C-314B-C8D4-7D0BC9B061F6}"/>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sp>
        <p:nvSpPr>
          <p:cNvPr id="4" name="TextBox 3">
            <a:extLst>
              <a:ext uri="{FF2B5EF4-FFF2-40B4-BE49-F238E27FC236}">
                <a16:creationId xmlns:a16="http://schemas.microsoft.com/office/drawing/2014/main" id="{9E9F2589-FC19-3910-F466-4C8077024CA1}"/>
              </a:ext>
            </a:extLst>
          </p:cNvPr>
          <p:cNvSpPr txBox="1"/>
          <p:nvPr/>
        </p:nvSpPr>
        <p:spPr>
          <a:xfrm>
            <a:off x="2349321" y="5511760"/>
            <a:ext cx="4931122" cy="338554"/>
          </a:xfrm>
          <a:prstGeom prst="rect">
            <a:avLst/>
          </a:prstGeom>
          <a:solidFill>
            <a:srgbClr val="92D050"/>
          </a:solidFill>
        </p:spPr>
        <p:txBody>
          <a:bodyPr wrap="square">
            <a:spAutoFit/>
          </a:bodyPr>
          <a:lstStyle/>
          <a:p>
            <a:r>
              <a:rPr lang="en-US" sz="1600" dirty="0">
                <a:solidFill>
                  <a:srgbClr val="C00000"/>
                </a:solidFill>
              </a:rPr>
              <a:t>Many cures are not applicable or impractical at EIC!</a:t>
            </a:r>
            <a:endParaRPr lang="en-US" sz="1600" dirty="0">
              <a:solidFill>
                <a:srgbClr val="C00000"/>
              </a:solidFill>
              <a:latin typeface="Symbol" panose="05050102010706020507" pitchFamily="18" charset="2"/>
            </a:endParaRPr>
          </a:p>
        </p:txBody>
      </p:sp>
      <p:pic>
        <p:nvPicPr>
          <p:cNvPr id="10" name="Picture 9">
            <a:extLst>
              <a:ext uri="{FF2B5EF4-FFF2-40B4-BE49-F238E27FC236}">
                <a16:creationId xmlns:a16="http://schemas.microsoft.com/office/drawing/2014/main" id="{1D1F286B-2555-A6E8-77D2-3680D325A537}"/>
              </a:ext>
            </a:extLst>
          </p:cNvPr>
          <p:cNvPicPr>
            <a:picLocks noChangeAspect="1"/>
          </p:cNvPicPr>
          <p:nvPr/>
        </p:nvPicPr>
        <p:blipFill>
          <a:blip r:embed="rId2"/>
          <a:stretch>
            <a:fillRect/>
          </a:stretch>
        </p:blipFill>
        <p:spPr>
          <a:xfrm>
            <a:off x="7883354" y="1551640"/>
            <a:ext cx="2760989" cy="2318523"/>
          </a:xfrm>
          <a:prstGeom prst="rect">
            <a:avLst/>
          </a:prstGeom>
        </p:spPr>
      </p:pic>
      <p:pic>
        <p:nvPicPr>
          <p:cNvPr id="13" name="Picture 12">
            <a:extLst>
              <a:ext uri="{FF2B5EF4-FFF2-40B4-BE49-F238E27FC236}">
                <a16:creationId xmlns:a16="http://schemas.microsoft.com/office/drawing/2014/main" id="{78966C58-6B5B-5033-CCB8-CA6D776E227D}"/>
              </a:ext>
            </a:extLst>
          </p:cNvPr>
          <p:cNvPicPr>
            <a:picLocks noChangeAspect="1"/>
          </p:cNvPicPr>
          <p:nvPr/>
        </p:nvPicPr>
        <p:blipFill>
          <a:blip r:embed="rId3"/>
          <a:stretch>
            <a:fillRect/>
          </a:stretch>
        </p:blipFill>
        <p:spPr>
          <a:xfrm>
            <a:off x="7772958" y="4079785"/>
            <a:ext cx="3800562" cy="1601252"/>
          </a:xfrm>
          <a:prstGeom prst="rect">
            <a:avLst/>
          </a:prstGeom>
        </p:spPr>
      </p:pic>
      <p:sp>
        <p:nvSpPr>
          <p:cNvPr id="14" name="TextBox 13">
            <a:extLst>
              <a:ext uri="{FF2B5EF4-FFF2-40B4-BE49-F238E27FC236}">
                <a16:creationId xmlns:a16="http://schemas.microsoft.com/office/drawing/2014/main" id="{AA40F133-F650-3BB0-654A-B2DC025CDBAA}"/>
              </a:ext>
            </a:extLst>
          </p:cNvPr>
          <p:cNvSpPr txBox="1"/>
          <p:nvPr/>
        </p:nvSpPr>
        <p:spPr>
          <a:xfrm>
            <a:off x="7883354" y="5657193"/>
            <a:ext cx="4233960" cy="461665"/>
          </a:xfrm>
          <a:prstGeom prst="rect">
            <a:avLst/>
          </a:prstGeom>
          <a:noFill/>
        </p:spPr>
        <p:txBody>
          <a:bodyPr wrap="square">
            <a:spAutoFit/>
          </a:bodyPr>
          <a:lstStyle/>
          <a:p>
            <a:pPr marL="228600" indent="-228600">
              <a:buFont typeface="+mj-lt"/>
              <a:buAutoNum type="arabicPeriod"/>
            </a:pPr>
            <a:r>
              <a:rPr lang="it-IT" sz="1200" dirty="0"/>
              <a:t>W. Cheng, Y. Li, B. Podobedov, </a:t>
            </a:r>
            <a:r>
              <a:rPr lang="en-US" sz="1200" dirty="0"/>
              <a:t>NIM-A 861 (2017) 38–45</a:t>
            </a:r>
          </a:p>
          <a:p>
            <a:pPr marL="228600" indent="-228600">
              <a:buFont typeface="+mj-lt"/>
              <a:buAutoNum type="arabicPeriod"/>
            </a:pPr>
            <a:r>
              <a:rPr lang="en-US" sz="1200" dirty="0"/>
              <a:t>J. Calvey, M. Borland, PRAB 22, 114403 (2019)</a:t>
            </a:r>
          </a:p>
        </p:txBody>
      </p:sp>
      <p:sp>
        <p:nvSpPr>
          <p:cNvPr id="15" name="TextBox 14">
            <a:extLst>
              <a:ext uri="{FF2B5EF4-FFF2-40B4-BE49-F238E27FC236}">
                <a16:creationId xmlns:a16="http://schemas.microsoft.com/office/drawing/2014/main" id="{0933CC7C-13A5-2C5F-8E97-44E91569E609}"/>
              </a:ext>
            </a:extLst>
          </p:cNvPr>
          <p:cNvSpPr txBox="1"/>
          <p:nvPr/>
        </p:nvSpPr>
        <p:spPr>
          <a:xfrm>
            <a:off x="8296045" y="1469673"/>
            <a:ext cx="2340315" cy="261610"/>
          </a:xfrm>
          <a:prstGeom prst="rect">
            <a:avLst/>
          </a:prstGeom>
          <a:solidFill>
            <a:schemeClr val="bg1"/>
          </a:solidFill>
        </p:spPr>
        <p:txBody>
          <a:bodyPr wrap="square">
            <a:spAutoFit/>
          </a:bodyPr>
          <a:lstStyle/>
          <a:p>
            <a:r>
              <a:rPr lang="en-US" sz="1050" dirty="0"/>
              <a:t>Vertical </a:t>
            </a:r>
            <a:r>
              <a:rPr lang="en-US" sz="1050" dirty="0" err="1"/>
              <a:t>tuneshift</a:t>
            </a:r>
            <a:r>
              <a:rPr lang="en-US" sz="1050" dirty="0"/>
              <a:t> along the train</a:t>
            </a:r>
          </a:p>
        </p:txBody>
      </p:sp>
      <p:sp>
        <p:nvSpPr>
          <p:cNvPr id="16" name="TextBox 15">
            <a:extLst>
              <a:ext uri="{FF2B5EF4-FFF2-40B4-BE49-F238E27FC236}">
                <a16:creationId xmlns:a16="http://schemas.microsoft.com/office/drawing/2014/main" id="{209D46B2-4AF6-11A7-6D88-AA1A4BD0E92E}"/>
              </a:ext>
            </a:extLst>
          </p:cNvPr>
          <p:cNvSpPr txBox="1"/>
          <p:nvPr/>
        </p:nvSpPr>
        <p:spPr>
          <a:xfrm>
            <a:off x="8283318" y="3914614"/>
            <a:ext cx="3288825" cy="261610"/>
          </a:xfrm>
          <a:prstGeom prst="rect">
            <a:avLst/>
          </a:prstGeom>
          <a:solidFill>
            <a:schemeClr val="bg1"/>
          </a:solidFill>
        </p:spPr>
        <p:txBody>
          <a:bodyPr wrap="square">
            <a:spAutoFit/>
          </a:bodyPr>
          <a:lstStyle/>
          <a:p>
            <a:r>
              <a:rPr lang="en-US" sz="1050" dirty="0"/>
              <a:t>Lifetime growth along the train (via beam size)</a:t>
            </a:r>
          </a:p>
        </p:txBody>
      </p:sp>
      <p:sp>
        <p:nvSpPr>
          <p:cNvPr id="17" name="TextBox 16">
            <a:extLst>
              <a:ext uri="{FF2B5EF4-FFF2-40B4-BE49-F238E27FC236}">
                <a16:creationId xmlns:a16="http://schemas.microsoft.com/office/drawing/2014/main" id="{BF503422-1AD8-8C98-EEDC-80B0F49856AE}"/>
              </a:ext>
            </a:extLst>
          </p:cNvPr>
          <p:cNvSpPr txBox="1"/>
          <p:nvPr/>
        </p:nvSpPr>
        <p:spPr>
          <a:xfrm>
            <a:off x="7692215" y="1125983"/>
            <a:ext cx="3962048" cy="307777"/>
          </a:xfrm>
          <a:prstGeom prst="rect">
            <a:avLst/>
          </a:prstGeom>
          <a:solidFill>
            <a:schemeClr val="bg1"/>
          </a:solidFill>
        </p:spPr>
        <p:txBody>
          <a:bodyPr wrap="square">
            <a:spAutoFit/>
          </a:bodyPr>
          <a:lstStyle/>
          <a:p>
            <a:r>
              <a:rPr lang="en-US" sz="1400" dirty="0">
                <a:solidFill>
                  <a:srgbClr val="0070C0"/>
                </a:solidFill>
              </a:rPr>
              <a:t>Fast-Ion Instability Measurements at NSLS-II</a:t>
            </a:r>
            <a:r>
              <a:rPr lang="en-US" sz="1400" baseline="30000" dirty="0">
                <a:solidFill>
                  <a:srgbClr val="0070C0"/>
                </a:solidFill>
              </a:rPr>
              <a:t>1</a:t>
            </a:r>
          </a:p>
        </p:txBody>
      </p:sp>
      <p:sp>
        <p:nvSpPr>
          <p:cNvPr id="18" name="TextBox 17">
            <a:extLst>
              <a:ext uri="{FF2B5EF4-FFF2-40B4-BE49-F238E27FC236}">
                <a16:creationId xmlns:a16="http://schemas.microsoft.com/office/drawing/2014/main" id="{3FF33096-57AE-DE19-23E6-E58A4CAD7B1E}"/>
              </a:ext>
            </a:extLst>
          </p:cNvPr>
          <p:cNvSpPr txBox="1"/>
          <p:nvPr/>
        </p:nvSpPr>
        <p:spPr>
          <a:xfrm>
            <a:off x="10636360" y="3013505"/>
            <a:ext cx="1555640" cy="461665"/>
          </a:xfrm>
          <a:prstGeom prst="rect">
            <a:avLst/>
          </a:prstGeom>
          <a:solidFill>
            <a:schemeClr val="bg1"/>
          </a:solidFill>
        </p:spPr>
        <p:txBody>
          <a:bodyPr wrap="square">
            <a:spAutoFit/>
          </a:bodyPr>
          <a:lstStyle/>
          <a:p>
            <a:r>
              <a:rPr lang="en-US" sz="1200" dirty="0" err="1"/>
              <a:t>BxB</a:t>
            </a:r>
            <a:r>
              <a:rPr lang="en-US" sz="1200" dirty="0"/>
              <a:t> feedback on </a:t>
            </a:r>
          </a:p>
          <a:p>
            <a:r>
              <a:rPr lang="en-US" sz="1200" dirty="0"/>
              <a:t>No centroid motion</a:t>
            </a:r>
          </a:p>
        </p:txBody>
      </p:sp>
    </p:spTree>
    <p:extLst>
      <p:ext uri="{BB962C8B-B14F-4D97-AF65-F5344CB8AC3E}">
        <p14:creationId xmlns:p14="http://schemas.microsoft.com/office/powerpoint/2010/main" val="3002653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animBg="1"/>
      <p:bldP spid="17"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8FB80-E1CF-A491-0355-C1964C4ED5D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FC1BC8E-3A69-52CD-1CAF-474349F20995}"/>
              </a:ext>
            </a:extLst>
          </p:cNvPr>
          <p:cNvSpPr>
            <a:spLocks noGrp="1"/>
          </p:cNvSpPr>
          <p:nvPr>
            <p:ph type="sldNum" sz="quarter" idx="4"/>
          </p:nvPr>
        </p:nvSpPr>
        <p:spPr/>
        <p:txBody>
          <a:bodyPr/>
          <a:lstStyle/>
          <a:p>
            <a:pPr algn="ctr"/>
            <a:fld id="{933A556B-7C63-244D-9B7C-B0EA8042B330}" type="slidenum">
              <a:rPr lang="en-US" smtClean="0"/>
              <a:pPr algn="ctr"/>
              <a:t>4</a:t>
            </a:fld>
            <a:endParaRPr lang="en-US" dirty="0"/>
          </a:p>
        </p:txBody>
      </p:sp>
      <p:sp>
        <p:nvSpPr>
          <p:cNvPr id="5" name="Title 4">
            <a:extLst>
              <a:ext uri="{FF2B5EF4-FFF2-40B4-BE49-F238E27FC236}">
                <a16:creationId xmlns:a16="http://schemas.microsoft.com/office/drawing/2014/main" id="{310E8A68-D255-E943-8B43-9A571239B777}"/>
              </a:ext>
            </a:extLst>
          </p:cNvPr>
          <p:cNvSpPr>
            <a:spLocks noGrp="1"/>
          </p:cNvSpPr>
          <p:nvPr>
            <p:ph type="title"/>
          </p:nvPr>
        </p:nvSpPr>
        <p:spPr/>
        <p:txBody>
          <a:bodyPr>
            <a:normAutofit/>
          </a:bodyPr>
          <a:lstStyle/>
          <a:p>
            <a:r>
              <a:rPr lang="en-US" dirty="0"/>
              <a:t>Instability relevance for the EIC ESR</a:t>
            </a:r>
          </a:p>
        </p:txBody>
      </p:sp>
      <p:sp>
        <p:nvSpPr>
          <p:cNvPr id="6" name="Content Placeholder 5">
            <a:extLst>
              <a:ext uri="{FF2B5EF4-FFF2-40B4-BE49-F238E27FC236}">
                <a16:creationId xmlns:a16="http://schemas.microsoft.com/office/drawing/2014/main" id="{C012FE43-CF92-90AC-243A-CBB119A8DEC9}"/>
              </a:ext>
            </a:extLst>
          </p:cNvPr>
          <p:cNvSpPr>
            <a:spLocks noGrp="1"/>
          </p:cNvSpPr>
          <p:nvPr>
            <p:ph idx="1"/>
          </p:nvPr>
        </p:nvSpPr>
        <p:spPr>
          <a:xfrm>
            <a:off x="462579" y="1104146"/>
            <a:ext cx="4942541" cy="4890253"/>
          </a:xfrm>
        </p:spPr>
        <p:txBody>
          <a:bodyPr>
            <a:normAutofit/>
          </a:bodyPr>
          <a:lstStyle/>
          <a:p>
            <a:r>
              <a:rPr lang="en-US" sz="2000" dirty="0"/>
              <a:t>EIC ESR is a high-current, relatively low emittance ring – ion instability is expected, especially at 5 and 10 GeV</a:t>
            </a:r>
          </a:p>
          <a:p>
            <a:r>
              <a:rPr lang="en-US" sz="2000" dirty="0"/>
              <a:t>Out of many EIC configurations this talk will show results for </a:t>
            </a:r>
            <a:r>
              <a:rPr lang="en-US" sz="1800" dirty="0"/>
              <a:t>275GeV(p)/10GeV(e)</a:t>
            </a:r>
          </a:p>
          <a:p>
            <a:r>
              <a:rPr lang="en-US" sz="2000" dirty="0"/>
              <a:t>Nominal fill pattern is 1160 uniform bunches (1260 bunches is symmetric fill) to suppress ion-trapping</a:t>
            </a:r>
          </a:p>
          <a:p>
            <a:r>
              <a:rPr lang="en-US" sz="2000" dirty="0"/>
              <a:t>Major parameters affecting the instability in 4 groups:</a:t>
            </a:r>
          </a:p>
          <a:p>
            <a:pPr lvl="1"/>
            <a:r>
              <a:rPr lang="en-US" sz="1600" dirty="0"/>
              <a:t>Lattice-related: </a:t>
            </a:r>
            <a:r>
              <a:rPr lang="en-US" sz="1600" i="1" dirty="0" err="1">
                <a:latin typeface="Symbol" panose="05050102010706020507" pitchFamily="18" charset="2"/>
              </a:rPr>
              <a:t>e</a:t>
            </a:r>
            <a:r>
              <a:rPr lang="en-US" sz="1600" baseline="-25000" dirty="0" err="1"/>
              <a:t>x,y</a:t>
            </a:r>
            <a:r>
              <a:rPr lang="en-US" sz="1600" dirty="0"/>
              <a:t>, </a:t>
            </a:r>
            <a:r>
              <a:rPr lang="en-US" sz="1600" i="1" dirty="0" err="1">
                <a:latin typeface="Symbol" panose="05050102010706020507" pitchFamily="18" charset="2"/>
              </a:rPr>
              <a:t>b</a:t>
            </a:r>
            <a:r>
              <a:rPr lang="en-US" sz="1600" baseline="-25000" dirty="0" err="1"/>
              <a:t>x,y</a:t>
            </a:r>
            <a:r>
              <a:rPr lang="en-US" sz="1600" dirty="0"/>
              <a:t>(</a:t>
            </a:r>
            <a:r>
              <a:rPr lang="en-US" sz="1600" i="1" dirty="0">
                <a:latin typeface="Times New Roman" panose="02020603050405020304" pitchFamily="18" charset="0"/>
                <a:cs typeface="Times New Roman" panose="02020603050405020304" pitchFamily="18" charset="0"/>
              </a:rPr>
              <a:t>s</a:t>
            </a:r>
            <a:r>
              <a:rPr lang="en-US" sz="1600" dirty="0"/>
              <a:t>), etc., define </a:t>
            </a:r>
            <a:r>
              <a:rPr lang="en-US" sz="1600" i="1" dirty="0" err="1">
                <a:latin typeface="Symbol" panose="05050102010706020507" pitchFamily="18" charset="2"/>
              </a:rPr>
              <a:t>s</a:t>
            </a:r>
            <a:r>
              <a:rPr lang="en-US" sz="1600" baseline="-25000" dirty="0" err="1"/>
              <a:t>x,y</a:t>
            </a:r>
            <a:r>
              <a:rPr lang="en-US" sz="1600" dirty="0"/>
              <a:t>(s)</a:t>
            </a:r>
          </a:p>
          <a:p>
            <a:pPr lvl="1"/>
            <a:r>
              <a:rPr lang="en-US" sz="1600" dirty="0"/>
              <a:t>Intensity per bunch and fill pattern</a:t>
            </a:r>
          </a:p>
          <a:p>
            <a:pPr lvl="1"/>
            <a:r>
              <a:rPr lang="en-US" sz="1600" dirty="0"/>
              <a:t>Vacuum pressure (</a:t>
            </a:r>
            <a:r>
              <a:rPr lang="en-US" sz="1600" i="1" dirty="0">
                <a:latin typeface="Times New Roman" panose="02020603050405020304" pitchFamily="18" charset="0"/>
                <a:cs typeface="Times New Roman" panose="02020603050405020304" pitchFamily="18" charset="0"/>
              </a:rPr>
              <a:t>s</a:t>
            </a:r>
            <a:r>
              <a:rPr lang="en-US" sz="1600" dirty="0"/>
              <a:t>-dependent)</a:t>
            </a:r>
          </a:p>
          <a:p>
            <a:pPr lvl="1"/>
            <a:r>
              <a:rPr lang="en-US" sz="1600" dirty="0"/>
              <a:t>Beam-beam parameter (creates tune spread and Landau damping)</a:t>
            </a:r>
          </a:p>
          <a:p>
            <a:pPr marL="0" indent="0">
              <a:buNone/>
            </a:pPr>
            <a:endParaRPr lang="en-US" sz="2000" dirty="0"/>
          </a:p>
          <a:p>
            <a:pPr marL="0" indent="0">
              <a:buNone/>
            </a:pPr>
            <a:endParaRPr lang="en-US" sz="2000" dirty="0"/>
          </a:p>
          <a:p>
            <a:endParaRPr lang="en-US" sz="2000" dirty="0"/>
          </a:p>
          <a:p>
            <a:endParaRPr lang="en-US" sz="2000" dirty="0"/>
          </a:p>
          <a:p>
            <a:endParaRPr lang="en-US" sz="2000" dirty="0"/>
          </a:p>
          <a:p>
            <a:endParaRPr lang="en-US" sz="2000" dirty="0"/>
          </a:p>
          <a:p>
            <a:pPr marL="0" indent="0">
              <a:buNone/>
            </a:pPr>
            <a:endParaRPr lang="en-US" sz="2000" dirty="0"/>
          </a:p>
          <a:p>
            <a:endParaRPr lang="en-US" sz="2000" dirty="0"/>
          </a:p>
          <a:p>
            <a:endParaRPr lang="en-US" sz="1600" dirty="0"/>
          </a:p>
          <a:p>
            <a:pPr marL="457200" lvl="1" indent="0">
              <a:buNone/>
            </a:pPr>
            <a:endParaRPr lang="en-US" dirty="0"/>
          </a:p>
        </p:txBody>
      </p:sp>
      <p:sp>
        <p:nvSpPr>
          <p:cNvPr id="7" name="Text Placeholder 6">
            <a:extLst>
              <a:ext uri="{FF2B5EF4-FFF2-40B4-BE49-F238E27FC236}">
                <a16:creationId xmlns:a16="http://schemas.microsoft.com/office/drawing/2014/main" id="{738D1EDE-2BB4-4DAA-68CC-55A1C1E5B155}"/>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C2AF936A-B614-4D5C-D9F2-3A02FD1610D3}"/>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4" name="TextBox 3">
            <a:extLst>
              <a:ext uri="{FF2B5EF4-FFF2-40B4-BE49-F238E27FC236}">
                <a16:creationId xmlns:a16="http://schemas.microsoft.com/office/drawing/2014/main" id="{BD2DAFA6-5EFE-0B0B-1FAB-D42BE8B82292}"/>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pic>
        <p:nvPicPr>
          <p:cNvPr id="10" name="Picture 9">
            <a:extLst>
              <a:ext uri="{FF2B5EF4-FFF2-40B4-BE49-F238E27FC236}">
                <a16:creationId xmlns:a16="http://schemas.microsoft.com/office/drawing/2014/main" id="{102EF733-11F6-671B-FA16-7BED28B6DB00}"/>
              </a:ext>
            </a:extLst>
          </p:cNvPr>
          <p:cNvPicPr>
            <a:picLocks noChangeAspect="1"/>
          </p:cNvPicPr>
          <p:nvPr/>
        </p:nvPicPr>
        <p:blipFill>
          <a:blip r:embed="rId2"/>
          <a:stretch>
            <a:fillRect/>
          </a:stretch>
        </p:blipFill>
        <p:spPr>
          <a:xfrm>
            <a:off x="5532207" y="1087579"/>
            <a:ext cx="6430297" cy="4005902"/>
          </a:xfrm>
          <a:prstGeom prst="rect">
            <a:avLst/>
          </a:prstGeom>
        </p:spPr>
      </p:pic>
      <p:sp>
        <p:nvSpPr>
          <p:cNvPr id="11" name="Rectangle 10">
            <a:extLst>
              <a:ext uri="{FF2B5EF4-FFF2-40B4-BE49-F238E27FC236}">
                <a16:creationId xmlns:a16="http://schemas.microsoft.com/office/drawing/2014/main" id="{AE28EEA1-AA02-7E5A-EF56-D37561BA0EAF}"/>
              </a:ext>
            </a:extLst>
          </p:cNvPr>
          <p:cNvSpPr/>
          <p:nvPr/>
        </p:nvSpPr>
        <p:spPr>
          <a:xfrm>
            <a:off x="8112253" y="1283656"/>
            <a:ext cx="1004181" cy="3852863"/>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CE5A821-5E56-4B3B-F078-7087CD327DB0}"/>
              </a:ext>
            </a:extLst>
          </p:cNvPr>
          <p:cNvSpPr txBox="1"/>
          <p:nvPr/>
        </p:nvSpPr>
        <p:spPr>
          <a:xfrm>
            <a:off x="9029469" y="5226456"/>
            <a:ext cx="2933035" cy="276999"/>
          </a:xfrm>
          <a:prstGeom prst="rect">
            <a:avLst/>
          </a:prstGeom>
          <a:noFill/>
        </p:spPr>
        <p:txBody>
          <a:bodyPr wrap="square">
            <a:spAutoFit/>
          </a:bodyPr>
          <a:lstStyle/>
          <a:p>
            <a:r>
              <a:rPr lang="en-US" sz="1200" dirty="0"/>
              <a:t>Parameter table from EIC CDR (2019)</a:t>
            </a:r>
          </a:p>
        </p:txBody>
      </p:sp>
      <p:sp>
        <p:nvSpPr>
          <p:cNvPr id="9" name="Oval 8">
            <a:extLst>
              <a:ext uri="{FF2B5EF4-FFF2-40B4-BE49-F238E27FC236}">
                <a16:creationId xmlns:a16="http://schemas.microsoft.com/office/drawing/2014/main" id="{00AC0DC4-7641-73C6-F4B1-B683016F1A5C}"/>
              </a:ext>
            </a:extLst>
          </p:cNvPr>
          <p:cNvSpPr/>
          <p:nvPr/>
        </p:nvSpPr>
        <p:spPr>
          <a:xfrm>
            <a:off x="8406063" y="2033199"/>
            <a:ext cx="416560" cy="213360"/>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8093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1AC397-3D66-0772-3206-104E6861FFE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DA1EA9-7DBF-AF11-0611-E4E6E2AFB88D}"/>
              </a:ext>
            </a:extLst>
          </p:cNvPr>
          <p:cNvSpPr>
            <a:spLocks noGrp="1"/>
          </p:cNvSpPr>
          <p:nvPr>
            <p:ph type="sldNum" sz="quarter" idx="4"/>
          </p:nvPr>
        </p:nvSpPr>
        <p:spPr/>
        <p:txBody>
          <a:bodyPr/>
          <a:lstStyle/>
          <a:p>
            <a:pPr algn="ctr"/>
            <a:fld id="{933A556B-7C63-244D-9B7C-B0EA8042B330}" type="slidenum">
              <a:rPr lang="en-US" smtClean="0"/>
              <a:pPr algn="ctr"/>
              <a:t>5</a:t>
            </a:fld>
            <a:endParaRPr lang="en-US" dirty="0"/>
          </a:p>
        </p:txBody>
      </p:sp>
      <p:sp>
        <p:nvSpPr>
          <p:cNvPr id="5" name="Title 4">
            <a:extLst>
              <a:ext uri="{FF2B5EF4-FFF2-40B4-BE49-F238E27FC236}">
                <a16:creationId xmlns:a16="http://schemas.microsoft.com/office/drawing/2014/main" id="{1FB36E1D-7F70-5C73-FDE9-CC40E04681D4}"/>
              </a:ext>
            </a:extLst>
          </p:cNvPr>
          <p:cNvSpPr>
            <a:spLocks noGrp="1"/>
          </p:cNvSpPr>
          <p:nvPr>
            <p:ph type="title"/>
          </p:nvPr>
        </p:nvSpPr>
        <p:spPr/>
        <p:txBody>
          <a:bodyPr>
            <a:normAutofit/>
          </a:bodyPr>
          <a:lstStyle/>
          <a:p>
            <a:r>
              <a:rPr lang="en-US" dirty="0"/>
              <a:t>Early EIC studies and motivation for this work </a:t>
            </a:r>
          </a:p>
        </p:txBody>
      </p:sp>
      <p:sp>
        <p:nvSpPr>
          <p:cNvPr id="6" name="Content Placeholder 5">
            <a:extLst>
              <a:ext uri="{FF2B5EF4-FFF2-40B4-BE49-F238E27FC236}">
                <a16:creationId xmlns:a16="http://schemas.microsoft.com/office/drawing/2014/main" id="{3D7E479B-B204-DEE8-41D5-1CA2E09DB867}"/>
              </a:ext>
            </a:extLst>
          </p:cNvPr>
          <p:cNvSpPr>
            <a:spLocks noGrp="1"/>
          </p:cNvSpPr>
          <p:nvPr>
            <p:ph idx="1"/>
          </p:nvPr>
        </p:nvSpPr>
        <p:spPr>
          <a:xfrm>
            <a:off x="462579" y="975365"/>
            <a:ext cx="7044180" cy="4865858"/>
          </a:xfrm>
        </p:spPr>
        <p:txBody>
          <a:bodyPr>
            <a:normAutofit fontScale="92500" lnSpcReduction="10000"/>
          </a:bodyPr>
          <a:lstStyle/>
          <a:p>
            <a:endParaRPr lang="en-US" dirty="0"/>
          </a:p>
          <a:p>
            <a:r>
              <a:rPr lang="en-US" sz="2200" dirty="0"/>
              <a:t>Earlier analytical</a:t>
            </a:r>
            <a:r>
              <a:rPr lang="en-US" sz="2200" baseline="30000" dirty="0"/>
              <a:t>3</a:t>
            </a:r>
            <a:r>
              <a:rPr lang="en-US" sz="2200" dirty="0"/>
              <a:t> and tracking</a:t>
            </a:r>
            <a:r>
              <a:rPr lang="en-US" sz="2200" baseline="30000" dirty="0"/>
              <a:t>4</a:t>
            </a:r>
            <a:r>
              <a:rPr lang="en-US" sz="2200" dirty="0"/>
              <a:t> studies for the ESR confirmed significant suppression of instability due to Landau damping from the beam-beam tune spread</a:t>
            </a:r>
          </a:p>
          <a:p>
            <a:r>
              <a:rPr lang="en-US" sz="2200" dirty="0"/>
              <a:t>But they did not predict stability at the design intensity and comfortable vacuum pressures</a:t>
            </a:r>
          </a:p>
          <a:p>
            <a:r>
              <a:rPr lang="en-US" sz="2200" dirty="0"/>
              <a:t>Both studies had significant approximations </a:t>
            </a:r>
            <a:r>
              <a:rPr lang="en-US" sz="1700" dirty="0"/>
              <a:t>&amp;</a:t>
            </a:r>
            <a:r>
              <a:rPr lang="en-US" sz="2200" dirty="0"/>
              <a:t> limitations </a:t>
            </a:r>
          </a:p>
          <a:p>
            <a:r>
              <a:rPr lang="en-US" sz="2200" dirty="0"/>
              <a:t>We needed a new tool for more detailed studies </a:t>
            </a:r>
          </a:p>
          <a:p>
            <a:r>
              <a:rPr lang="en-US" sz="2200" dirty="0"/>
              <a:t>We decided to use Elegant</a:t>
            </a:r>
            <a:r>
              <a:rPr lang="en-US" sz="2200" baseline="30000" dirty="0"/>
              <a:t>5</a:t>
            </a:r>
            <a:r>
              <a:rPr lang="en-US" sz="2200" dirty="0"/>
              <a:t> which by that time had IONEFFECTS element and allowed for very sophisticated simulations of instability (e.g. a realistic lattice, many ion species, </a:t>
            </a:r>
            <a:r>
              <a:rPr lang="en-US" sz="2600" i="1" dirty="0">
                <a:latin typeface="Times New Roman" panose="02020603050405020304" pitchFamily="18" charset="0"/>
                <a:cs typeface="Times New Roman" panose="02020603050405020304" pitchFamily="18" charset="0"/>
              </a:rPr>
              <a:t>s</a:t>
            </a:r>
            <a:r>
              <a:rPr lang="en-US" sz="2200" dirty="0"/>
              <a:t>-dependent vacuum pressures, flexible fill patterns, and more) and provided for parallel computations</a:t>
            </a:r>
          </a:p>
          <a:p>
            <a:r>
              <a:rPr lang="en-US" sz="2200" dirty="0"/>
              <a:t>Except it lacked the critical element needed for the EIC simulations – the beam-beam tune spread</a:t>
            </a:r>
            <a:endParaRPr lang="en-US" dirty="0"/>
          </a:p>
        </p:txBody>
      </p:sp>
      <p:sp>
        <p:nvSpPr>
          <p:cNvPr id="7" name="Text Placeholder 6">
            <a:extLst>
              <a:ext uri="{FF2B5EF4-FFF2-40B4-BE49-F238E27FC236}">
                <a16:creationId xmlns:a16="http://schemas.microsoft.com/office/drawing/2014/main" id="{0E106370-8032-44DC-B926-F0EAD099E773}"/>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18CB669F-7B5B-0E4E-9F85-8847C6BC7440}"/>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11" name="TextBox 10">
            <a:extLst>
              <a:ext uri="{FF2B5EF4-FFF2-40B4-BE49-F238E27FC236}">
                <a16:creationId xmlns:a16="http://schemas.microsoft.com/office/drawing/2014/main" id="{6E5FC5BF-09DF-164D-5AF1-1F2835AA3925}"/>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sp>
        <p:nvSpPr>
          <p:cNvPr id="14" name="TextBox 13">
            <a:extLst>
              <a:ext uri="{FF2B5EF4-FFF2-40B4-BE49-F238E27FC236}">
                <a16:creationId xmlns:a16="http://schemas.microsoft.com/office/drawing/2014/main" id="{E0FBE09B-BDD8-4F6D-35CF-BFB448CFBAD7}"/>
              </a:ext>
            </a:extLst>
          </p:cNvPr>
          <p:cNvSpPr txBox="1"/>
          <p:nvPr/>
        </p:nvSpPr>
        <p:spPr>
          <a:xfrm>
            <a:off x="7636620" y="5115189"/>
            <a:ext cx="4325884" cy="646331"/>
          </a:xfrm>
          <a:prstGeom prst="rect">
            <a:avLst/>
          </a:prstGeom>
          <a:noFill/>
        </p:spPr>
        <p:txBody>
          <a:bodyPr wrap="square">
            <a:spAutoFit/>
          </a:bodyPr>
          <a:lstStyle/>
          <a:p>
            <a:pPr marL="228600" indent="-228600">
              <a:buFont typeface="+mj-lt"/>
              <a:buAutoNum type="arabicPeriod" startAt="3"/>
            </a:pPr>
            <a:r>
              <a:rPr lang="en-US" altLang="en-US" sz="1200" dirty="0"/>
              <a:t>G. Stupakov, MCBI 2019, arXiv:1910.09659</a:t>
            </a:r>
          </a:p>
          <a:p>
            <a:pPr marL="228600" indent="-228600">
              <a:buFont typeface="+mj-lt"/>
              <a:buAutoNum type="arabicPeriod" startAt="3"/>
            </a:pPr>
            <a:r>
              <a:rPr lang="en-US" sz="1200" dirty="0"/>
              <a:t>M. Blaskiewicz, NAPAC’19, TUPLM11</a:t>
            </a:r>
            <a:endParaRPr lang="en-US" altLang="en-US" sz="1200" dirty="0"/>
          </a:p>
          <a:p>
            <a:pPr marL="228600" indent="-228600">
              <a:buFont typeface="+mj-lt"/>
              <a:buAutoNum type="arabicPeriod" startAt="3"/>
            </a:pPr>
            <a:r>
              <a:rPr lang="en-US" altLang="en-US" sz="1200" dirty="0"/>
              <a:t>M. Borland, Rep. LS-287, 2000.</a:t>
            </a:r>
          </a:p>
        </p:txBody>
      </p:sp>
      <p:pic>
        <p:nvPicPr>
          <p:cNvPr id="12" name="Picture 11">
            <a:extLst>
              <a:ext uri="{FF2B5EF4-FFF2-40B4-BE49-F238E27FC236}">
                <a16:creationId xmlns:a16="http://schemas.microsoft.com/office/drawing/2014/main" id="{FE99DA07-958D-E018-0D90-177D906CEACB}"/>
              </a:ext>
            </a:extLst>
          </p:cNvPr>
          <p:cNvPicPr>
            <a:picLocks noChangeAspect="1"/>
          </p:cNvPicPr>
          <p:nvPr/>
        </p:nvPicPr>
        <p:blipFill>
          <a:blip r:embed="rId2"/>
          <a:stretch>
            <a:fillRect/>
          </a:stretch>
        </p:blipFill>
        <p:spPr>
          <a:xfrm>
            <a:off x="7728545" y="913528"/>
            <a:ext cx="4233959" cy="3963975"/>
          </a:xfrm>
          <a:prstGeom prst="rect">
            <a:avLst/>
          </a:prstGeom>
        </p:spPr>
      </p:pic>
    </p:spTree>
    <p:extLst>
      <p:ext uri="{BB962C8B-B14F-4D97-AF65-F5344CB8AC3E}">
        <p14:creationId xmlns:p14="http://schemas.microsoft.com/office/powerpoint/2010/main" val="1628697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14018-D89C-0A7F-B672-8A121B55DCA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01BB274-163C-F9F4-A30C-5329D61CCCFF}"/>
              </a:ext>
            </a:extLst>
          </p:cNvPr>
          <p:cNvSpPr>
            <a:spLocks noGrp="1"/>
          </p:cNvSpPr>
          <p:nvPr>
            <p:ph type="sldNum" sz="quarter" idx="4"/>
          </p:nvPr>
        </p:nvSpPr>
        <p:spPr/>
        <p:txBody>
          <a:bodyPr/>
          <a:lstStyle/>
          <a:p>
            <a:pPr algn="ctr"/>
            <a:fld id="{933A556B-7C63-244D-9B7C-B0EA8042B330}" type="slidenum">
              <a:rPr lang="en-US" smtClean="0"/>
              <a:pPr algn="ctr"/>
              <a:t>6</a:t>
            </a:fld>
            <a:endParaRPr lang="en-US" dirty="0"/>
          </a:p>
        </p:txBody>
      </p:sp>
      <p:sp>
        <p:nvSpPr>
          <p:cNvPr id="5" name="Title 4">
            <a:extLst>
              <a:ext uri="{FF2B5EF4-FFF2-40B4-BE49-F238E27FC236}">
                <a16:creationId xmlns:a16="http://schemas.microsoft.com/office/drawing/2014/main" id="{60E33142-DBED-BA2A-04D2-F892ED05C592}"/>
              </a:ext>
            </a:extLst>
          </p:cNvPr>
          <p:cNvSpPr>
            <a:spLocks noGrp="1"/>
          </p:cNvSpPr>
          <p:nvPr>
            <p:ph type="title"/>
          </p:nvPr>
        </p:nvSpPr>
        <p:spPr/>
        <p:txBody>
          <a:bodyPr>
            <a:normAutofit/>
          </a:bodyPr>
          <a:lstStyle/>
          <a:p>
            <a:r>
              <a:rPr lang="en-US" dirty="0"/>
              <a:t>BEAMBEAM element in Elegant</a:t>
            </a:r>
          </a:p>
        </p:txBody>
      </p:sp>
      <p:sp>
        <p:nvSpPr>
          <p:cNvPr id="6" name="Content Placeholder 5">
            <a:extLst>
              <a:ext uri="{FF2B5EF4-FFF2-40B4-BE49-F238E27FC236}">
                <a16:creationId xmlns:a16="http://schemas.microsoft.com/office/drawing/2014/main" id="{E48DB400-917F-55B8-BF4B-0A4384F5B84B}"/>
              </a:ext>
            </a:extLst>
          </p:cNvPr>
          <p:cNvSpPr>
            <a:spLocks noGrp="1"/>
          </p:cNvSpPr>
          <p:nvPr>
            <p:ph idx="1"/>
          </p:nvPr>
        </p:nvSpPr>
        <p:spPr>
          <a:xfrm>
            <a:off x="462579" y="975362"/>
            <a:ext cx="7037348" cy="5627484"/>
          </a:xfrm>
        </p:spPr>
        <p:txBody>
          <a:bodyPr>
            <a:normAutofit fontScale="55000" lnSpcReduction="20000"/>
          </a:bodyPr>
          <a:lstStyle/>
          <a:p>
            <a:r>
              <a:rPr lang="en-US" sz="3400" dirty="0"/>
              <a:t>We asked Michael Borland and he has kindly agreed to add another element to Elegant</a:t>
            </a:r>
          </a:p>
          <a:p>
            <a:r>
              <a:rPr lang="en-US" altLang="en-US" sz="3400" dirty="0"/>
              <a:t>From Elegant manual:</a:t>
            </a:r>
          </a:p>
          <a:p>
            <a:pPr marL="347663" lvl="1" indent="0">
              <a:buClr>
                <a:srgbClr val="FF0000"/>
              </a:buClr>
              <a:buNone/>
              <a:defRPr/>
            </a:pPr>
            <a:r>
              <a:rPr lang="en-US" sz="2500" i="1" dirty="0"/>
              <a:t>This element provides a simple model of beam-beam kicks from a stiff opposing beam defined by the bunch charge, transverse centroids, and transverse sizes. Three transverse distribution types are supported, “gaussian”, “uniform”, and “parabolic”. For gaussian computations are based on the Bassetti-Erskine formula.</a:t>
            </a:r>
            <a:endParaRPr lang="en-US" altLang="en-US" sz="3400" dirty="0"/>
          </a:p>
          <a:p>
            <a:r>
              <a:rPr lang="en-US" sz="3400" dirty="0"/>
              <a:t>We first confirmed that the element introduces the expected beam-beam </a:t>
            </a:r>
            <a:r>
              <a:rPr lang="en-US" sz="3400" dirty="0" err="1"/>
              <a:t>tuneshift</a:t>
            </a:r>
            <a:r>
              <a:rPr lang="en-US" sz="3400" dirty="0"/>
              <a:t> with amplitude </a:t>
            </a:r>
          </a:p>
          <a:p>
            <a:r>
              <a:rPr lang="en-US" sz="3400" dirty="0"/>
              <a:t>Then we started tracking the ESR lattices with the BEAMBEAM element placed at the IP</a:t>
            </a:r>
          </a:p>
          <a:p>
            <a:r>
              <a:rPr lang="en-US" sz="3400" dirty="0"/>
              <a:t>We use Gaussian distribution, X/YSIZE parameters match the e-beam at IP, CHARGE matches the beam-beam parameter</a:t>
            </a:r>
          </a:p>
          <a:p>
            <a:r>
              <a:rPr lang="en-US" sz="3400" dirty="0"/>
              <a:t>Further optimization included placing several BEAMBEAM elements (slices) around the IP </a:t>
            </a:r>
          </a:p>
          <a:p>
            <a:r>
              <a:rPr lang="en-US" sz="3400" dirty="0"/>
              <a:t>7 to 9 slices distributed over the distance equal to the proton bunch length was found to be optimum</a:t>
            </a:r>
          </a:p>
          <a:p>
            <a:r>
              <a:rPr lang="en-US" sz="3400" dirty="0"/>
              <a:t>The rest of the instability simulations for the ESR was done as is typically done in light sources (IONEFFECTS element)</a:t>
            </a:r>
          </a:p>
        </p:txBody>
      </p:sp>
      <p:sp>
        <p:nvSpPr>
          <p:cNvPr id="7" name="Text Placeholder 6">
            <a:extLst>
              <a:ext uri="{FF2B5EF4-FFF2-40B4-BE49-F238E27FC236}">
                <a16:creationId xmlns:a16="http://schemas.microsoft.com/office/drawing/2014/main" id="{42193D3F-FA39-AA5E-FA5F-133D5E172F86}"/>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A5D982B5-0CE3-082A-8C2F-AB6D0B13C1EE}"/>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11" name="TextBox 10">
            <a:extLst>
              <a:ext uri="{FF2B5EF4-FFF2-40B4-BE49-F238E27FC236}">
                <a16:creationId xmlns:a16="http://schemas.microsoft.com/office/drawing/2014/main" id="{D3FA3738-7E18-DEA9-B5A6-5D9085406FCB}"/>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grpSp>
        <p:nvGrpSpPr>
          <p:cNvPr id="3" name="Group 5">
            <a:extLst>
              <a:ext uri="{FF2B5EF4-FFF2-40B4-BE49-F238E27FC236}">
                <a16:creationId xmlns:a16="http://schemas.microsoft.com/office/drawing/2014/main" id="{EB2F28F3-03E0-E3B2-C93F-ABF3FBD9C6ED}"/>
              </a:ext>
            </a:extLst>
          </p:cNvPr>
          <p:cNvGrpSpPr>
            <a:grpSpLocks/>
          </p:cNvGrpSpPr>
          <p:nvPr/>
        </p:nvGrpSpPr>
        <p:grpSpPr bwMode="auto">
          <a:xfrm>
            <a:off x="7923008" y="2109232"/>
            <a:ext cx="4077596" cy="3276600"/>
            <a:chOff x="2628900" y="2819400"/>
            <a:chExt cx="4077596" cy="3276600"/>
          </a:xfrm>
        </p:grpSpPr>
        <p:pic>
          <p:nvPicPr>
            <p:cNvPr id="4" name="Picture 13">
              <a:extLst>
                <a:ext uri="{FF2B5EF4-FFF2-40B4-BE49-F238E27FC236}">
                  <a16:creationId xmlns:a16="http://schemas.microsoft.com/office/drawing/2014/main" id="{49EB8ECF-6A3F-53D7-C41A-B77FE1AB31B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 t="732" r="3613" b="7253"/>
            <a:stretch/>
          </p:blipFill>
          <p:spPr bwMode="auto">
            <a:xfrm>
              <a:off x="2667000" y="2819400"/>
              <a:ext cx="4039496" cy="297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E3732918-65BA-3943-BB14-7B3E8684F6F2}"/>
                </a:ext>
              </a:extLst>
            </p:cNvPr>
            <p:cNvSpPr/>
            <p:nvPr/>
          </p:nvSpPr>
          <p:spPr>
            <a:xfrm>
              <a:off x="2628900" y="2819400"/>
              <a:ext cx="76200" cy="327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Content Placeholder 2">
              <a:extLst>
                <a:ext uri="{FF2B5EF4-FFF2-40B4-BE49-F238E27FC236}">
                  <a16:creationId xmlns:a16="http://schemas.microsoft.com/office/drawing/2014/main" id="{8A82070E-E2C5-1D4B-2F3B-389CA8649776}"/>
                </a:ext>
              </a:extLst>
            </p:cNvPr>
            <p:cNvSpPr txBox="1">
              <a:spLocks noChangeArrowheads="1"/>
            </p:cNvSpPr>
            <p:nvPr/>
          </p:nvSpPr>
          <p:spPr bwMode="auto">
            <a:xfrm>
              <a:off x="3257550" y="2936875"/>
              <a:ext cx="2514600" cy="549275"/>
            </a:xfrm>
            <a:prstGeom prst="rect">
              <a:avLst/>
            </a:prstGeom>
            <a:noFill/>
            <a:ln>
              <a:noFill/>
            </a:ln>
          </p:spPr>
          <p:txBody>
            <a:bodyPr/>
            <a:lstStyle>
              <a:lvl1pPr marL="342900" indent="-342900" algn="l" rtl="0" eaLnBrk="0" fontAlgn="base" hangingPunct="0">
                <a:lnSpc>
                  <a:spcPct val="90000"/>
                </a:lnSpc>
                <a:spcBef>
                  <a:spcPct val="20000"/>
                </a:spcBef>
                <a:spcAft>
                  <a:spcPct val="0"/>
                </a:spcAft>
                <a:buClr>
                  <a:schemeClr val="folHlink"/>
                </a:buClr>
                <a:buSzPct val="135000"/>
                <a:buChar char="•"/>
                <a:defRPr sz="3200">
                  <a:solidFill>
                    <a:schemeClr val="tx1"/>
                  </a:solidFill>
                  <a:latin typeface="+mn-lt"/>
                  <a:ea typeface="+mn-ea"/>
                  <a:cs typeface="Osaka"/>
                </a:defRPr>
              </a:lvl1pPr>
              <a:lvl2pPr marL="690563" indent="-233363" algn="l" rtl="0" eaLnBrk="0" fontAlgn="base" hangingPunct="0">
                <a:lnSpc>
                  <a:spcPct val="90000"/>
                </a:lnSpc>
                <a:spcBef>
                  <a:spcPct val="20000"/>
                </a:spcBef>
                <a:spcAft>
                  <a:spcPct val="0"/>
                </a:spcAft>
                <a:buClr>
                  <a:schemeClr val="folHlink"/>
                </a:buClr>
                <a:buSzPct val="100000"/>
                <a:buChar char="•"/>
                <a:defRPr sz="2800">
                  <a:solidFill>
                    <a:schemeClr val="tx1"/>
                  </a:solidFill>
                  <a:latin typeface="+mn-lt"/>
                  <a:ea typeface="+mn-ea"/>
                  <a:cs typeface="Osaka"/>
                </a:defRPr>
              </a:lvl2pPr>
              <a:lvl3pPr marL="1085850" indent="-228600" algn="l" rtl="0" eaLnBrk="0" fontAlgn="base" hangingPunct="0">
                <a:lnSpc>
                  <a:spcPct val="90000"/>
                </a:lnSpc>
                <a:spcBef>
                  <a:spcPct val="20000"/>
                </a:spcBef>
                <a:spcAft>
                  <a:spcPct val="0"/>
                </a:spcAft>
                <a:buSzPct val="100000"/>
                <a:buChar char="–"/>
                <a:defRPr sz="2400">
                  <a:solidFill>
                    <a:schemeClr val="tx1"/>
                  </a:solidFill>
                  <a:latin typeface="+mn-lt"/>
                  <a:ea typeface="+mn-ea"/>
                  <a:cs typeface="Osaka"/>
                </a:defRPr>
              </a:lvl3pPr>
              <a:lvl4pPr marL="1428750" indent="-228600" algn="l" rtl="0" eaLnBrk="0" fontAlgn="base" hangingPunct="0">
                <a:lnSpc>
                  <a:spcPct val="90000"/>
                </a:lnSpc>
                <a:spcBef>
                  <a:spcPct val="20000"/>
                </a:spcBef>
                <a:spcAft>
                  <a:spcPct val="0"/>
                </a:spcAft>
                <a:buSzPct val="100000"/>
                <a:buChar char="-"/>
                <a:defRPr sz="2400">
                  <a:solidFill>
                    <a:schemeClr val="tx1"/>
                  </a:solidFill>
                  <a:latin typeface="+mn-lt"/>
                  <a:ea typeface="+mn-ea"/>
                  <a:cs typeface="Osaka"/>
                </a:defRPr>
              </a:lvl4pPr>
              <a:lvl5pPr marL="1771650" indent="-228600" algn="l" rtl="0" eaLnBrk="0" fontAlgn="base" hangingPunct="0">
                <a:lnSpc>
                  <a:spcPct val="90000"/>
                </a:lnSpc>
                <a:spcBef>
                  <a:spcPct val="20000"/>
                </a:spcBef>
                <a:spcAft>
                  <a:spcPct val="0"/>
                </a:spcAft>
                <a:buSzPct val="100000"/>
                <a:buChar char="-"/>
                <a:defRPr sz="2400">
                  <a:solidFill>
                    <a:schemeClr val="tx1"/>
                  </a:solidFill>
                  <a:latin typeface="+mn-lt"/>
                  <a:ea typeface="+mn-ea"/>
                  <a:cs typeface="Osaka"/>
                </a:defRPr>
              </a:lvl5pPr>
              <a:lvl6pPr marL="2228850" indent="-228600" algn="l" rtl="0" fontAlgn="base">
                <a:lnSpc>
                  <a:spcPct val="90000"/>
                </a:lnSpc>
                <a:spcBef>
                  <a:spcPct val="20000"/>
                </a:spcBef>
                <a:spcAft>
                  <a:spcPct val="0"/>
                </a:spcAft>
                <a:buSzPct val="100000"/>
                <a:buChar char="-"/>
                <a:defRPr sz="2400">
                  <a:solidFill>
                    <a:schemeClr val="tx1"/>
                  </a:solidFill>
                  <a:latin typeface="+mn-lt"/>
                  <a:ea typeface="+mn-ea"/>
                </a:defRPr>
              </a:lvl6pPr>
              <a:lvl7pPr marL="2686050" indent="-228600" algn="l" rtl="0" fontAlgn="base">
                <a:lnSpc>
                  <a:spcPct val="90000"/>
                </a:lnSpc>
                <a:spcBef>
                  <a:spcPct val="20000"/>
                </a:spcBef>
                <a:spcAft>
                  <a:spcPct val="0"/>
                </a:spcAft>
                <a:buSzPct val="100000"/>
                <a:buChar char="-"/>
                <a:defRPr sz="2400">
                  <a:solidFill>
                    <a:schemeClr val="tx1"/>
                  </a:solidFill>
                  <a:latin typeface="+mn-lt"/>
                  <a:ea typeface="+mn-ea"/>
                </a:defRPr>
              </a:lvl7pPr>
              <a:lvl8pPr marL="3143250" indent="-228600" algn="l" rtl="0" fontAlgn="base">
                <a:lnSpc>
                  <a:spcPct val="90000"/>
                </a:lnSpc>
                <a:spcBef>
                  <a:spcPct val="20000"/>
                </a:spcBef>
                <a:spcAft>
                  <a:spcPct val="0"/>
                </a:spcAft>
                <a:buSzPct val="100000"/>
                <a:buChar char="-"/>
                <a:defRPr sz="2400">
                  <a:solidFill>
                    <a:schemeClr val="tx1"/>
                  </a:solidFill>
                  <a:latin typeface="+mn-lt"/>
                  <a:ea typeface="+mn-ea"/>
                </a:defRPr>
              </a:lvl8pPr>
              <a:lvl9pPr marL="3600450" indent="-228600" algn="l" rtl="0" fontAlgn="base">
                <a:lnSpc>
                  <a:spcPct val="90000"/>
                </a:lnSpc>
                <a:spcBef>
                  <a:spcPct val="20000"/>
                </a:spcBef>
                <a:spcAft>
                  <a:spcPct val="0"/>
                </a:spcAft>
                <a:buSzPct val="100000"/>
                <a:buChar char="-"/>
                <a:defRPr sz="2400">
                  <a:solidFill>
                    <a:schemeClr val="tx1"/>
                  </a:solidFill>
                  <a:latin typeface="+mn-lt"/>
                  <a:ea typeface="+mn-ea"/>
                </a:defRPr>
              </a:lvl9pPr>
            </a:lstStyle>
            <a:p>
              <a:pPr marL="0" indent="0">
                <a:lnSpc>
                  <a:spcPct val="150000"/>
                </a:lnSpc>
                <a:buClr>
                  <a:srgbClr val="FF0000"/>
                </a:buClr>
                <a:buSzPct val="100000"/>
                <a:buFontTx/>
                <a:buNone/>
                <a:defRPr/>
              </a:pPr>
              <a:r>
                <a:rPr lang="en-US" sz="1400" dirty="0">
                  <a:cs typeface="+mj-cs"/>
                </a:rPr>
                <a:t>no beam-beam</a:t>
              </a:r>
            </a:p>
            <a:p>
              <a:pPr>
                <a:lnSpc>
                  <a:spcPct val="150000"/>
                </a:lnSpc>
                <a:buClr>
                  <a:srgbClr val="FF0000"/>
                </a:buClr>
                <a:buSzPct val="100000"/>
                <a:defRPr/>
              </a:pPr>
              <a:endParaRPr lang="en-US" sz="2800" dirty="0">
                <a:cs typeface="+mj-cs"/>
              </a:endParaRPr>
            </a:p>
          </p:txBody>
        </p:sp>
        <p:sp>
          <p:nvSpPr>
            <p:cNvPr id="13" name="Content Placeholder 2">
              <a:extLst>
                <a:ext uri="{FF2B5EF4-FFF2-40B4-BE49-F238E27FC236}">
                  <a16:creationId xmlns:a16="http://schemas.microsoft.com/office/drawing/2014/main" id="{37926E62-81FE-CC2D-2886-A34AA23B3D2C}"/>
                </a:ext>
              </a:extLst>
            </p:cNvPr>
            <p:cNvSpPr txBox="1">
              <a:spLocks noChangeArrowheads="1"/>
            </p:cNvSpPr>
            <p:nvPr/>
          </p:nvSpPr>
          <p:spPr bwMode="auto">
            <a:xfrm>
              <a:off x="3257550" y="3154363"/>
              <a:ext cx="2514600" cy="549275"/>
            </a:xfrm>
            <a:prstGeom prst="rect">
              <a:avLst/>
            </a:prstGeom>
            <a:noFill/>
            <a:ln>
              <a:noFill/>
            </a:ln>
          </p:spPr>
          <p:txBody>
            <a:bodyPr/>
            <a:lstStyle>
              <a:lvl1pPr marL="342900" indent="-342900" algn="l" rtl="0" eaLnBrk="0" fontAlgn="base" hangingPunct="0">
                <a:lnSpc>
                  <a:spcPct val="90000"/>
                </a:lnSpc>
                <a:spcBef>
                  <a:spcPct val="20000"/>
                </a:spcBef>
                <a:spcAft>
                  <a:spcPct val="0"/>
                </a:spcAft>
                <a:buClr>
                  <a:schemeClr val="folHlink"/>
                </a:buClr>
                <a:buSzPct val="135000"/>
                <a:buChar char="•"/>
                <a:defRPr sz="3200">
                  <a:solidFill>
                    <a:schemeClr val="tx1"/>
                  </a:solidFill>
                  <a:latin typeface="+mn-lt"/>
                  <a:ea typeface="+mn-ea"/>
                  <a:cs typeface="Osaka"/>
                </a:defRPr>
              </a:lvl1pPr>
              <a:lvl2pPr marL="690563" indent="-233363" algn="l" rtl="0" eaLnBrk="0" fontAlgn="base" hangingPunct="0">
                <a:lnSpc>
                  <a:spcPct val="90000"/>
                </a:lnSpc>
                <a:spcBef>
                  <a:spcPct val="20000"/>
                </a:spcBef>
                <a:spcAft>
                  <a:spcPct val="0"/>
                </a:spcAft>
                <a:buClr>
                  <a:schemeClr val="folHlink"/>
                </a:buClr>
                <a:buSzPct val="100000"/>
                <a:buChar char="•"/>
                <a:defRPr sz="2800">
                  <a:solidFill>
                    <a:schemeClr val="tx1"/>
                  </a:solidFill>
                  <a:latin typeface="+mn-lt"/>
                  <a:ea typeface="+mn-ea"/>
                  <a:cs typeface="Osaka"/>
                </a:defRPr>
              </a:lvl2pPr>
              <a:lvl3pPr marL="1085850" indent="-228600" algn="l" rtl="0" eaLnBrk="0" fontAlgn="base" hangingPunct="0">
                <a:lnSpc>
                  <a:spcPct val="90000"/>
                </a:lnSpc>
                <a:spcBef>
                  <a:spcPct val="20000"/>
                </a:spcBef>
                <a:spcAft>
                  <a:spcPct val="0"/>
                </a:spcAft>
                <a:buSzPct val="100000"/>
                <a:buChar char="–"/>
                <a:defRPr sz="2400">
                  <a:solidFill>
                    <a:schemeClr val="tx1"/>
                  </a:solidFill>
                  <a:latin typeface="+mn-lt"/>
                  <a:ea typeface="+mn-ea"/>
                  <a:cs typeface="Osaka"/>
                </a:defRPr>
              </a:lvl3pPr>
              <a:lvl4pPr marL="1428750" indent="-228600" algn="l" rtl="0" eaLnBrk="0" fontAlgn="base" hangingPunct="0">
                <a:lnSpc>
                  <a:spcPct val="90000"/>
                </a:lnSpc>
                <a:spcBef>
                  <a:spcPct val="20000"/>
                </a:spcBef>
                <a:spcAft>
                  <a:spcPct val="0"/>
                </a:spcAft>
                <a:buSzPct val="100000"/>
                <a:buChar char="-"/>
                <a:defRPr sz="2400">
                  <a:solidFill>
                    <a:schemeClr val="tx1"/>
                  </a:solidFill>
                  <a:latin typeface="+mn-lt"/>
                  <a:ea typeface="+mn-ea"/>
                  <a:cs typeface="Osaka"/>
                </a:defRPr>
              </a:lvl4pPr>
              <a:lvl5pPr marL="1771650" indent="-228600" algn="l" rtl="0" eaLnBrk="0" fontAlgn="base" hangingPunct="0">
                <a:lnSpc>
                  <a:spcPct val="90000"/>
                </a:lnSpc>
                <a:spcBef>
                  <a:spcPct val="20000"/>
                </a:spcBef>
                <a:spcAft>
                  <a:spcPct val="0"/>
                </a:spcAft>
                <a:buSzPct val="100000"/>
                <a:buChar char="-"/>
                <a:defRPr sz="2400">
                  <a:solidFill>
                    <a:schemeClr val="tx1"/>
                  </a:solidFill>
                  <a:latin typeface="+mn-lt"/>
                  <a:ea typeface="+mn-ea"/>
                  <a:cs typeface="Osaka"/>
                </a:defRPr>
              </a:lvl5pPr>
              <a:lvl6pPr marL="2228850" indent="-228600" algn="l" rtl="0" fontAlgn="base">
                <a:lnSpc>
                  <a:spcPct val="90000"/>
                </a:lnSpc>
                <a:spcBef>
                  <a:spcPct val="20000"/>
                </a:spcBef>
                <a:spcAft>
                  <a:spcPct val="0"/>
                </a:spcAft>
                <a:buSzPct val="100000"/>
                <a:buChar char="-"/>
                <a:defRPr sz="2400">
                  <a:solidFill>
                    <a:schemeClr val="tx1"/>
                  </a:solidFill>
                  <a:latin typeface="+mn-lt"/>
                  <a:ea typeface="+mn-ea"/>
                </a:defRPr>
              </a:lvl6pPr>
              <a:lvl7pPr marL="2686050" indent="-228600" algn="l" rtl="0" fontAlgn="base">
                <a:lnSpc>
                  <a:spcPct val="90000"/>
                </a:lnSpc>
                <a:spcBef>
                  <a:spcPct val="20000"/>
                </a:spcBef>
                <a:spcAft>
                  <a:spcPct val="0"/>
                </a:spcAft>
                <a:buSzPct val="100000"/>
                <a:buChar char="-"/>
                <a:defRPr sz="2400">
                  <a:solidFill>
                    <a:schemeClr val="tx1"/>
                  </a:solidFill>
                  <a:latin typeface="+mn-lt"/>
                  <a:ea typeface="+mn-ea"/>
                </a:defRPr>
              </a:lvl7pPr>
              <a:lvl8pPr marL="3143250" indent="-228600" algn="l" rtl="0" fontAlgn="base">
                <a:lnSpc>
                  <a:spcPct val="90000"/>
                </a:lnSpc>
                <a:spcBef>
                  <a:spcPct val="20000"/>
                </a:spcBef>
                <a:spcAft>
                  <a:spcPct val="0"/>
                </a:spcAft>
                <a:buSzPct val="100000"/>
                <a:buChar char="-"/>
                <a:defRPr sz="2400">
                  <a:solidFill>
                    <a:schemeClr val="tx1"/>
                  </a:solidFill>
                  <a:latin typeface="+mn-lt"/>
                  <a:ea typeface="+mn-ea"/>
                </a:defRPr>
              </a:lvl8pPr>
              <a:lvl9pPr marL="3600450" indent="-228600" algn="l" rtl="0" fontAlgn="base">
                <a:lnSpc>
                  <a:spcPct val="90000"/>
                </a:lnSpc>
                <a:spcBef>
                  <a:spcPct val="20000"/>
                </a:spcBef>
                <a:spcAft>
                  <a:spcPct val="0"/>
                </a:spcAft>
                <a:buSzPct val="100000"/>
                <a:buChar char="-"/>
                <a:defRPr sz="2400">
                  <a:solidFill>
                    <a:schemeClr val="tx1"/>
                  </a:solidFill>
                  <a:latin typeface="+mn-lt"/>
                  <a:ea typeface="+mn-ea"/>
                </a:defRPr>
              </a:lvl9pPr>
            </a:lstStyle>
            <a:p>
              <a:pPr marL="0" indent="0">
                <a:lnSpc>
                  <a:spcPct val="150000"/>
                </a:lnSpc>
                <a:buClr>
                  <a:srgbClr val="FF0000"/>
                </a:buClr>
                <a:buSzPct val="100000"/>
                <a:buFontTx/>
                <a:buNone/>
                <a:defRPr/>
              </a:pPr>
              <a:r>
                <a:rPr lang="en-US" sz="1400" dirty="0">
                  <a:solidFill>
                    <a:srgbClr val="FF0000"/>
                  </a:solidFill>
                  <a:cs typeface="+mj-cs"/>
                </a:rPr>
                <a:t>with beam-beam</a:t>
              </a:r>
            </a:p>
            <a:p>
              <a:pPr>
                <a:lnSpc>
                  <a:spcPct val="150000"/>
                </a:lnSpc>
                <a:buClr>
                  <a:srgbClr val="FF0000"/>
                </a:buClr>
                <a:buSzPct val="100000"/>
                <a:defRPr/>
              </a:pPr>
              <a:endParaRPr lang="en-US" sz="2800" dirty="0">
                <a:cs typeface="+mj-cs"/>
              </a:endParaRPr>
            </a:p>
          </p:txBody>
        </p:sp>
      </p:grpSp>
      <p:sp>
        <p:nvSpPr>
          <p:cNvPr id="15" name="TextBox 14">
            <a:extLst>
              <a:ext uri="{FF2B5EF4-FFF2-40B4-BE49-F238E27FC236}">
                <a16:creationId xmlns:a16="http://schemas.microsoft.com/office/drawing/2014/main" id="{09D157E6-0AE1-4600-D16A-0DA7B4F7BC8E}"/>
              </a:ext>
            </a:extLst>
          </p:cNvPr>
          <p:cNvSpPr txBox="1"/>
          <p:nvPr/>
        </p:nvSpPr>
        <p:spPr>
          <a:xfrm>
            <a:off x="8036412" y="1898732"/>
            <a:ext cx="4039496" cy="307777"/>
          </a:xfrm>
          <a:prstGeom prst="rect">
            <a:avLst/>
          </a:prstGeom>
          <a:solidFill>
            <a:schemeClr val="bg1"/>
          </a:solidFill>
        </p:spPr>
        <p:txBody>
          <a:bodyPr wrap="square">
            <a:spAutoFit/>
          </a:bodyPr>
          <a:lstStyle/>
          <a:p>
            <a:r>
              <a:rPr lang="en-US" altLang="en-US" sz="1400" dirty="0">
                <a:solidFill>
                  <a:srgbClr val="0070C0"/>
                </a:solidFill>
              </a:rPr>
              <a:t>Vertical centroids of 1160 bunches over 5 </a:t>
            </a:r>
            <a:r>
              <a:rPr lang="en-US" altLang="en-US" sz="1400" dirty="0" err="1">
                <a:solidFill>
                  <a:srgbClr val="0070C0"/>
                </a:solidFill>
              </a:rPr>
              <a:t>kTurns</a:t>
            </a:r>
            <a:endParaRPr lang="en-US" altLang="en-US" sz="1400" dirty="0">
              <a:solidFill>
                <a:srgbClr val="0070C0"/>
              </a:solidFill>
            </a:endParaRPr>
          </a:p>
        </p:txBody>
      </p:sp>
      <p:sp>
        <p:nvSpPr>
          <p:cNvPr id="12" name="TextBox 11">
            <a:extLst>
              <a:ext uri="{FF2B5EF4-FFF2-40B4-BE49-F238E27FC236}">
                <a16:creationId xmlns:a16="http://schemas.microsoft.com/office/drawing/2014/main" id="{B6A69CD6-3983-B254-8296-195BD9DF2DB7}"/>
              </a:ext>
            </a:extLst>
          </p:cNvPr>
          <p:cNvSpPr txBox="1"/>
          <p:nvPr/>
        </p:nvSpPr>
        <p:spPr>
          <a:xfrm>
            <a:off x="8231523" y="5191806"/>
            <a:ext cx="3536766" cy="584775"/>
          </a:xfrm>
          <a:prstGeom prst="rect">
            <a:avLst/>
          </a:prstGeom>
          <a:solidFill>
            <a:srgbClr val="92D050"/>
          </a:solidFill>
        </p:spPr>
        <p:txBody>
          <a:bodyPr wrap="square">
            <a:spAutoFit/>
          </a:bodyPr>
          <a:lstStyle/>
          <a:p>
            <a:r>
              <a:rPr lang="en-US" sz="1600" dirty="0">
                <a:solidFill>
                  <a:srgbClr val="C00000"/>
                </a:solidFill>
              </a:rPr>
              <a:t>Observe instability damping due to beam-beam-introduced tune spread!</a:t>
            </a:r>
            <a:endParaRPr lang="en-US" sz="1600" dirty="0">
              <a:solidFill>
                <a:srgbClr val="C00000"/>
              </a:solidFill>
              <a:latin typeface="Symbol" panose="05050102010706020507" pitchFamily="18" charset="2"/>
            </a:endParaRPr>
          </a:p>
        </p:txBody>
      </p:sp>
    </p:spTree>
    <p:extLst>
      <p:ext uri="{BB962C8B-B14F-4D97-AF65-F5344CB8AC3E}">
        <p14:creationId xmlns:p14="http://schemas.microsoft.com/office/powerpoint/2010/main" val="619890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09B65-69DE-50B2-55EC-6627E7E4C30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5B6932-66B6-7764-08F0-3B25CAD24FBC}"/>
              </a:ext>
            </a:extLst>
          </p:cNvPr>
          <p:cNvSpPr>
            <a:spLocks noGrp="1"/>
          </p:cNvSpPr>
          <p:nvPr>
            <p:ph type="sldNum" sz="quarter" idx="4"/>
          </p:nvPr>
        </p:nvSpPr>
        <p:spPr/>
        <p:txBody>
          <a:bodyPr/>
          <a:lstStyle/>
          <a:p>
            <a:pPr algn="ctr"/>
            <a:fld id="{933A556B-7C63-244D-9B7C-B0EA8042B330}" type="slidenum">
              <a:rPr lang="en-US" smtClean="0"/>
              <a:pPr algn="ctr"/>
              <a:t>7</a:t>
            </a:fld>
            <a:endParaRPr lang="en-US" dirty="0"/>
          </a:p>
        </p:txBody>
      </p:sp>
      <p:sp>
        <p:nvSpPr>
          <p:cNvPr id="5" name="Title 4">
            <a:extLst>
              <a:ext uri="{FF2B5EF4-FFF2-40B4-BE49-F238E27FC236}">
                <a16:creationId xmlns:a16="http://schemas.microsoft.com/office/drawing/2014/main" id="{A26ECD30-3835-3334-9A23-EDE1FDC198D5}"/>
              </a:ext>
            </a:extLst>
          </p:cNvPr>
          <p:cNvSpPr>
            <a:spLocks noGrp="1"/>
          </p:cNvSpPr>
          <p:nvPr>
            <p:ph type="title"/>
          </p:nvPr>
        </p:nvSpPr>
        <p:spPr/>
        <p:txBody>
          <a:bodyPr/>
          <a:lstStyle/>
          <a:p>
            <a:r>
              <a:rPr lang="en-US" dirty="0"/>
              <a:t>Beam-ion instability simulations in Elegant</a:t>
            </a:r>
          </a:p>
        </p:txBody>
      </p:sp>
      <p:sp>
        <p:nvSpPr>
          <p:cNvPr id="6" name="Content Placeholder 5">
            <a:extLst>
              <a:ext uri="{FF2B5EF4-FFF2-40B4-BE49-F238E27FC236}">
                <a16:creationId xmlns:a16="http://schemas.microsoft.com/office/drawing/2014/main" id="{0546219C-0B1C-D261-85B9-9123DDAA967F}"/>
              </a:ext>
            </a:extLst>
          </p:cNvPr>
          <p:cNvSpPr>
            <a:spLocks noGrp="1"/>
          </p:cNvSpPr>
          <p:nvPr>
            <p:ph idx="1"/>
          </p:nvPr>
        </p:nvSpPr>
        <p:spPr>
          <a:xfrm>
            <a:off x="462579" y="975365"/>
            <a:ext cx="11601602" cy="4865858"/>
          </a:xfrm>
        </p:spPr>
        <p:txBody>
          <a:bodyPr>
            <a:normAutofit fontScale="92500" lnSpcReduction="10000"/>
          </a:bodyPr>
          <a:lstStyle/>
          <a:p>
            <a:r>
              <a:rPr lang="en-US" dirty="0"/>
              <a:t>Performed with IONEFFECTS element:</a:t>
            </a:r>
          </a:p>
          <a:p>
            <a:pPr lvl="1"/>
            <a:r>
              <a:rPr lang="en-US" dirty="0"/>
              <a:t>simulates ion generation, ion motion between bunches, beam/ion kicks</a:t>
            </a:r>
          </a:p>
          <a:p>
            <a:pPr lvl="1"/>
            <a:r>
              <a:rPr lang="en-US" dirty="0"/>
              <a:t>allows for Gaussian (or bi-Gaussian or others) ion beam and the kick is derived from Bassetti- Erskine formula</a:t>
            </a:r>
          </a:p>
          <a:p>
            <a:pPr lvl="1"/>
            <a:r>
              <a:rPr lang="en-US" dirty="0"/>
              <a:t>Not the preferred option compared to the self-consistent Poisson solver, but we used it for speed</a:t>
            </a:r>
          </a:p>
          <a:p>
            <a:pPr lvl="1"/>
            <a:r>
              <a:rPr lang="en-US" dirty="0"/>
              <a:t>allows for multiple ionization processes (not used for the ESR so far)</a:t>
            </a:r>
          </a:p>
          <a:p>
            <a:r>
              <a:rPr lang="en-US" dirty="0"/>
              <a:t>Inputs: full machine lattice, location of ion elements, pressure profiles, ion properties, bunch intensity and fill pattern </a:t>
            </a:r>
          </a:p>
          <a:p>
            <a:r>
              <a:rPr lang="en-US" dirty="0"/>
              <a:t>Challenges for the EIC ESR</a:t>
            </a:r>
          </a:p>
          <a:p>
            <a:pPr lvl="1"/>
            <a:r>
              <a:rPr lang="en-US" dirty="0"/>
              <a:t>Large machine =&gt; many magnets =&gt; longer tracking</a:t>
            </a:r>
          </a:p>
          <a:p>
            <a:pPr lvl="1"/>
            <a:r>
              <a:rPr lang="en-US" dirty="0"/>
              <a:t>Many IONEFFECTS elements needed due to sharply varying </a:t>
            </a:r>
            <a:r>
              <a:rPr lang="en-US" i="1" dirty="0">
                <a:latin typeface="Symbol" panose="05050102010706020507" pitchFamily="18" charset="2"/>
              </a:rPr>
              <a:t>b</a:t>
            </a:r>
            <a:r>
              <a:rPr lang="en-US" dirty="0"/>
              <a:t>-functions near IP =&gt; longer tracking</a:t>
            </a:r>
          </a:p>
          <a:p>
            <a:pPr lvl="1"/>
            <a:r>
              <a:rPr lang="en-US" dirty="0"/>
              <a:t>Large number of bunches (1160 nominal) =&gt; longer tracking </a:t>
            </a:r>
          </a:p>
          <a:p>
            <a:r>
              <a:rPr lang="en-US" dirty="0"/>
              <a:t>Running on a fast parallel cluster, the maximum number of macroparticles per e-bunch for practical run-times was 1-3 thousand</a:t>
            </a:r>
            <a:endParaRPr lang="en-US" sz="2400" b="0" dirty="0">
              <a:solidFill>
                <a:srgbClr val="C00000"/>
              </a:solidFill>
              <a:ea typeface="Cambria Math" panose="02040503050406030204" pitchFamily="18" charset="0"/>
            </a:endParaRPr>
          </a:p>
          <a:p>
            <a:r>
              <a:rPr lang="en-US" dirty="0"/>
              <a:t>We believe this is enough to predict the instability threshold with reasonable accuracy</a:t>
            </a:r>
          </a:p>
          <a:p>
            <a:pPr lvl="1"/>
            <a:endParaRPr lang="en-US" dirty="0"/>
          </a:p>
          <a:p>
            <a:endParaRPr lang="en-US" dirty="0"/>
          </a:p>
        </p:txBody>
      </p:sp>
      <p:sp>
        <p:nvSpPr>
          <p:cNvPr id="7" name="Text Placeholder 6">
            <a:extLst>
              <a:ext uri="{FF2B5EF4-FFF2-40B4-BE49-F238E27FC236}">
                <a16:creationId xmlns:a16="http://schemas.microsoft.com/office/drawing/2014/main" id="{931D5ACE-FF02-0525-6D61-41868F027818}"/>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B4A4B4E5-2138-62F2-7A72-3DF9D8228D63}"/>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3" name="TextBox 2">
            <a:extLst>
              <a:ext uri="{FF2B5EF4-FFF2-40B4-BE49-F238E27FC236}">
                <a16:creationId xmlns:a16="http://schemas.microsoft.com/office/drawing/2014/main" id="{4E773ECA-F852-31FF-578C-669622056AB2}"/>
              </a:ext>
            </a:extLst>
          </p:cNvPr>
          <p:cNvSpPr txBox="1"/>
          <p:nvPr/>
        </p:nvSpPr>
        <p:spPr>
          <a:xfrm>
            <a:off x="9927084" y="6185790"/>
            <a:ext cx="1813001" cy="261610"/>
          </a:xfrm>
          <a:prstGeom prst="rect">
            <a:avLst/>
          </a:prstGeom>
          <a:noFill/>
        </p:spPr>
        <p:txBody>
          <a:bodyPr wrap="square" rtlCol="0">
            <a:spAutoFit/>
          </a:bodyPr>
          <a:lstStyle/>
          <a:p>
            <a:r>
              <a:rPr lang="en-US" sz="1050" dirty="0"/>
              <a:t>Boris Podobedov 02-13-25</a:t>
            </a:r>
          </a:p>
        </p:txBody>
      </p:sp>
    </p:spTree>
    <p:extLst>
      <p:ext uri="{BB962C8B-B14F-4D97-AF65-F5344CB8AC3E}">
        <p14:creationId xmlns:p14="http://schemas.microsoft.com/office/powerpoint/2010/main" val="735629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36DF3-39EE-FBB3-A68A-6840AE529F4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D85F1D-7F7A-A3B5-F21A-72397190F3EA}"/>
              </a:ext>
            </a:extLst>
          </p:cNvPr>
          <p:cNvSpPr>
            <a:spLocks noGrp="1"/>
          </p:cNvSpPr>
          <p:nvPr>
            <p:ph type="sldNum" sz="quarter" idx="4"/>
          </p:nvPr>
        </p:nvSpPr>
        <p:spPr/>
        <p:txBody>
          <a:bodyPr/>
          <a:lstStyle/>
          <a:p>
            <a:pPr algn="ctr"/>
            <a:fld id="{933A556B-7C63-244D-9B7C-B0EA8042B330}" type="slidenum">
              <a:rPr lang="en-US" smtClean="0"/>
              <a:pPr algn="ctr"/>
              <a:t>8</a:t>
            </a:fld>
            <a:endParaRPr lang="en-US" dirty="0"/>
          </a:p>
        </p:txBody>
      </p:sp>
      <p:sp>
        <p:nvSpPr>
          <p:cNvPr id="5" name="Title 4">
            <a:extLst>
              <a:ext uri="{FF2B5EF4-FFF2-40B4-BE49-F238E27FC236}">
                <a16:creationId xmlns:a16="http://schemas.microsoft.com/office/drawing/2014/main" id="{6ABCA8BD-8BC9-4395-100D-CF58A29F867C}"/>
              </a:ext>
            </a:extLst>
          </p:cNvPr>
          <p:cNvSpPr>
            <a:spLocks noGrp="1"/>
          </p:cNvSpPr>
          <p:nvPr>
            <p:ph type="title"/>
          </p:nvPr>
        </p:nvSpPr>
        <p:spPr/>
        <p:txBody>
          <a:bodyPr>
            <a:normAutofit/>
          </a:bodyPr>
          <a:lstStyle/>
          <a:p>
            <a:r>
              <a:rPr lang="en-US" dirty="0"/>
              <a:t>Residual ion pressure and gas composition</a:t>
            </a:r>
          </a:p>
        </p:txBody>
      </p:sp>
      <p:sp>
        <p:nvSpPr>
          <p:cNvPr id="7" name="Text Placeholder 6">
            <a:extLst>
              <a:ext uri="{FF2B5EF4-FFF2-40B4-BE49-F238E27FC236}">
                <a16:creationId xmlns:a16="http://schemas.microsoft.com/office/drawing/2014/main" id="{7037EFE2-5212-86A1-92DE-9FC4B9A72D3D}"/>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8F6F0749-8550-AFAD-2024-5A9C5903F2C9}"/>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11" name="TextBox 10">
            <a:extLst>
              <a:ext uri="{FF2B5EF4-FFF2-40B4-BE49-F238E27FC236}">
                <a16:creationId xmlns:a16="http://schemas.microsoft.com/office/drawing/2014/main" id="{6101F270-94B2-48F0-1ED4-FB2BE794B74C}"/>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sp>
        <p:nvSpPr>
          <p:cNvPr id="14" name="Content Placeholder 13">
            <a:extLst>
              <a:ext uri="{FF2B5EF4-FFF2-40B4-BE49-F238E27FC236}">
                <a16:creationId xmlns:a16="http://schemas.microsoft.com/office/drawing/2014/main" id="{0DE9E28C-5985-5FC5-C2DF-E71C435EC4EB}"/>
              </a:ext>
            </a:extLst>
          </p:cNvPr>
          <p:cNvSpPr>
            <a:spLocks noGrp="1"/>
          </p:cNvSpPr>
          <p:nvPr>
            <p:ph idx="1"/>
          </p:nvPr>
        </p:nvSpPr>
        <p:spPr>
          <a:xfrm>
            <a:off x="462579" y="975365"/>
            <a:ext cx="7795301" cy="4865858"/>
          </a:xfrm>
        </p:spPr>
        <p:txBody>
          <a:bodyPr/>
          <a:lstStyle/>
          <a:p>
            <a:pPr>
              <a:lnSpc>
                <a:spcPct val="100000"/>
              </a:lnSpc>
              <a:spcBef>
                <a:spcPts val="0"/>
              </a:spcBef>
              <a:defRPr/>
            </a:pPr>
            <a:r>
              <a:rPr kumimoji="0" lang="en-US" altLang="en-US" sz="2000" b="0" i="0" u="none" strike="noStrike" kern="1200" cap="none" spc="0" normalizeH="0" baseline="0" noProof="0" dirty="0">
                <a:ln>
                  <a:noFill/>
                </a:ln>
                <a:solidFill>
                  <a:srgbClr val="000000"/>
                </a:solidFill>
                <a:effectLst/>
                <a:uLnTx/>
                <a:uFillTx/>
                <a:latin typeface="Arial" panose="020B0604020202020204"/>
                <a:ea typeface="+mn-ea"/>
                <a:cs typeface="+mn-cs"/>
              </a:rPr>
              <a:t>New ESR vacuum design relies on distributed NEG coating and predicts ~1 </a:t>
            </a:r>
            <a:r>
              <a:rPr kumimoji="0" lang="en-US" altLang="en-US" sz="2000" b="0" i="0" u="none" strike="noStrike" kern="1200" cap="none" spc="0" normalizeH="0" baseline="0" noProof="0" dirty="0" err="1">
                <a:ln>
                  <a:noFill/>
                </a:ln>
                <a:solidFill>
                  <a:srgbClr val="000000"/>
                </a:solidFill>
                <a:effectLst/>
                <a:uLnTx/>
                <a:uFillTx/>
                <a:latin typeface="Arial" panose="020B0604020202020204"/>
                <a:ea typeface="+mn-ea"/>
                <a:cs typeface="+mn-cs"/>
              </a:rPr>
              <a:t>nTorr</a:t>
            </a:r>
            <a:r>
              <a:rPr kumimoji="0" lang="en-US" altLang="en-US" sz="2000" b="0" i="0" u="none" strike="noStrike" kern="1200" cap="none" spc="0" normalizeH="0" baseline="0" noProof="0" dirty="0">
                <a:ln>
                  <a:noFill/>
                </a:ln>
                <a:solidFill>
                  <a:srgbClr val="000000"/>
                </a:solidFill>
                <a:effectLst/>
                <a:uLnTx/>
                <a:uFillTx/>
                <a:latin typeface="Arial" panose="020B0604020202020204"/>
                <a:ea typeface="+mn-ea"/>
                <a:cs typeface="+mn-cs"/>
              </a:rPr>
              <a:t> average residual gas pressure</a:t>
            </a:r>
          </a:p>
          <a:p>
            <a:pPr>
              <a:lnSpc>
                <a:spcPct val="100000"/>
              </a:lnSpc>
              <a:spcBef>
                <a:spcPts val="0"/>
              </a:spcBef>
              <a:defRPr/>
            </a:pPr>
            <a:r>
              <a:rPr lang="en-US" altLang="en-US" sz="2000" dirty="0">
                <a:solidFill>
                  <a:srgbClr val="000000"/>
                </a:solidFill>
                <a:latin typeface="Arial" panose="020B0604020202020204"/>
              </a:rPr>
              <a:t>(Old design with higher P, problematic for instability, lifetime, ...)</a:t>
            </a:r>
            <a:endParaRPr kumimoji="0" lang="en-US" altLang="en-US" sz="2000" b="0" i="0" u="none" strike="noStrike" kern="1200" cap="none" spc="0" normalizeH="0" baseline="0" noProof="0" dirty="0">
              <a:ln>
                <a:noFill/>
              </a:ln>
              <a:solidFill>
                <a:srgbClr val="000000"/>
              </a:solidFill>
              <a:effectLst/>
              <a:uLnTx/>
              <a:uFillTx/>
              <a:latin typeface="Arial" panose="020B0604020202020204"/>
              <a:ea typeface="+mn-ea"/>
              <a:cs typeface="+mn-cs"/>
            </a:endParaRPr>
          </a:p>
          <a:p>
            <a:pPr>
              <a:lnSpc>
                <a:spcPct val="100000"/>
              </a:lnSpc>
              <a:spcBef>
                <a:spcPts val="0"/>
              </a:spcBef>
              <a:defRPr/>
            </a:pPr>
            <a:r>
              <a:rPr kumimoji="0" lang="en-US" altLang="en-US" sz="2000" b="0" i="0" u="none" strike="noStrike" kern="1200" cap="none" spc="0" normalizeH="0" baseline="0" noProof="0" dirty="0">
                <a:ln>
                  <a:noFill/>
                </a:ln>
                <a:solidFill>
                  <a:srgbClr val="000000"/>
                </a:solidFill>
                <a:effectLst/>
                <a:uLnTx/>
                <a:uFillTx/>
                <a:latin typeface="Arial" panose="020B0604020202020204"/>
                <a:ea typeface="+mn-ea"/>
                <a:cs typeface="+mn-cs"/>
              </a:rPr>
              <a:t>Pressures assumed in simulations for the “old” and “new” designs are shown below</a:t>
            </a:r>
          </a:p>
          <a:p>
            <a:pPr>
              <a:lnSpc>
                <a:spcPct val="100000"/>
              </a:lnSpc>
              <a:spcBef>
                <a:spcPts val="0"/>
              </a:spcBef>
              <a:defRPr/>
            </a:pPr>
            <a:r>
              <a:rPr kumimoji="0" lang="en-US" altLang="en-US" sz="2000" b="0" i="0" u="none" strike="noStrike" kern="1200" cap="none" spc="0" normalizeH="0" baseline="0" noProof="0" dirty="0">
                <a:ln>
                  <a:noFill/>
                </a:ln>
                <a:solidFill>
                  <a:srgbClr val="000000"/>
                </a:solidFill>
                <a:effectLst/>
                <a:uLnTx/>
                <a:uFillTx/>
                <a:latin typeface="Arial" panose="020B0604020202020204"/>
                <a:ea typeface="+mn-ea"/>
                <a:cs typeface="+mn-cs"/>
              </a:rPr>
              <a:t>All simulations to date performed with uniform pressure distribution around the ring (to be improved in the future)</a:t>
            </a:r>
          </a:p>
          <a:p>
            <a:endParaRPr lang="en-US" dirty="0"/>
          </a:p>
        </p:txBody>
      </p:sp>
      <p:graphicFrame>
        <p:nvGraphicFramePr>
          <p:cNvPr id="16" name="Chart 15">
            <a:extLst>
              <a:ext uri="{FF2B5EF4-FFF2-40B4-BE49-F238E27FC236}">
                <a16:creationId xmlns:a16="http://schemas.microsoft.com/office/drawing/2014/main" id="{81A62641-58B0-1CED-6C93-FEEE5CF9879E}"/>
              </a:ext>
            </a:extLst>
          </p:cNvPr>
          <p:cNvGraphicFramePr/>
          <p:nvPr>
            <p:extLst>
              <p:ext uri="{D42A27DB-BD31-4B8C-83A1-F6EECF244321}">
                <p14:modId xmlns:p14="http://schemas.microsoft.com/office/powerpoint/2010/main" val="3277014856"/>
              </p:ext>
            </p:extLst>
          </p:nvPr>
        </p:nvGraphicFramePr>
        <p:xfrm>
          <a:off x="462579" y="3519133"/>
          <a:ext cx="3473335" cy="223614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Chart 16">
            <a:extLst>
              <a:ext uri="{FF2B5EF4-FFF2-40B4-BE49-F238E27FC236}">
                <a16:creationId xmlns:a16="http://schemas.microsoft.com/office/drawing/2014/main" id="{2BA86341-BE24-0351-B981-2E45C89F2386}"/>
              </a:ext>
            </a:extLst>
          </p:cNvPr>
          <p:cNvGraphicFramePr/>
          <p:nvPr>
            <p:extLst>
              <p:ext uri="{D42A27DB-BD31-4B8C-83A1-F6EECF244321}">
                <p14:modId xmlns:p14="http://schemas.microsoft.com/office/powerpoint/2010/main" val="3240377083"/>
              </p:ext>
            </p:extLst>
          </p:nvPr>
        </p:nvGraphicFramePr>
        <p:xfrm>
          <a:off x="5016447" y="3576707"/>
          <a:ext cx="3473335" cy="2236149"/>
        </p:xfrm>
        <a:graphic>
          <a:graphicData uri="http://schemas.openxmlformats.org/drawingml/2006/chart">
            <c:chart xmlns:c="http://schemas.openxmlformats.org/drawingml/2006/chart" xmlns:r="http://schemas.openxmlformats.org/officeDocument/2006/relationships" r:id="rId3"/>
          </a:graphicData>
        </a:graphic>
      </p:graphicFrame>
      <p:sp>
        <p:nvSpPr>
          <p:cNvPr id="18" name="Arrow: Right 17">
            <a:extLst>
              <a:ext uri="{FF2B5EF4-FFF2-40B4-BE49-F238E27FC236}">
                <a16:creationId xmlns:a16="http://schemas.microsoft.com/office/drawing/2014/main" id="{67D67169-F5F5-33F7-5772-3A9A39E65C9D}"/>
              </a:ext>
            </a:extLst>
          </p:cNvPr>
          <p:cNvSpPr/>
          <p:nvPr/>
        </p:nvSpPr>
        <p:spPr>
          <a:xfrm>
            <a:off x="4148075" y="4515039"/>
            <a:ext cx="731520" cy="528320"/>
          </a:xfrm>
          <a:prstGeom prst="right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5AE97F84-7A06-EFB9-28B9-3BEA8D3C6EA6}"/>
              </a:ext>
            </a:extLst>
          </p:cNvPr>
          <p:cNvPicPr>
            <a:picLocks noChangeAspect="1"/>
          </p:cNvPicPr>
          <p:nvPr/>
        </p:nvPicPr>
        <p:blipFill>
          <a:blip r:embed="rId4"/>
          <a:stretch>
            <a:fillRect/>
          </a:stretch>
        </p:blipFill>
        <p:spPr>
          <a:xfrm>
            <a:off x="8873694" y="1451404"/>
            <a:ext cx="2855727" cy="2952154"/>
          </a:xfrm>
          <a:prstGeom prst="rect">
            <a:avLst/>
          </a:prstGeom>
        </p:spPr>
      </p:pic>
      <p:sp>
        <p:nvSpPr>
          <p:cNvPr id="20" name="TextBox 19">
            <a:extLst>
              <a:ext uri="{FF2B5EF4-FFF2-40B4-BE49-F238E27FC236}">
                <a16:creationId xmlns:a16="http://schemas.microsoft.com/office/drawing/2014/main" id="{DF23F022-931C-F68C-A985-A691D9049510}"/>
              </a:ext>
            </a:extLst>
          </p:cNvPr>
          <p:cNvSpPr txBox="1"/>
          <p:nvPr/>
        </p:nvSpPr>
        <p:spPr>
          <a:xfrm>
            <a:off x="8975558" y="4502041"/>
            <a:ext cx="2797341" cy="584775"/>
          </a:xfrm>
          <a:prstGeom prst="rect">
            <a:avLst/>
          </a:prstGeom>
          <a:noFill/>
        </p:spPr>
        <p:txBody>
          <a:bodyPr wrap="square" rtlCol="0">
            <a:spAutoFit/>
          </a:bodyPr>
          <a:lstStyle/>
          <a:p>
            <a:r>
              <a:rPr lang="en-US" sz="1600" dirty="0">
                <a:solidFill>
                  <a:srgbClr val="0070C0"/>
                </a:solidFill>
              </a:rPr>
              <a:t>ESR NEG coated chamber prototype being activated</a:t>
            </a:r>
          </a:p>
        </p:txBody>
      </p:sp>
      <p:sp>
        <p:nvSpPr>
          <p:cNvPr id="4" name="TextBox 3">
            <a:extLst>
              <a:ext uri="{FF2B5EF4-FFF2-40B4-BE49-F238E27FC236}">
                <a16:creationId xmlns:a16="http://schemas.microsoft.com/office/drawing/2014/main" id="{869D7AAF-CF97-023E-ED18-6989B5451C2B}"/>
              </a:ext>
            </a:extLst>
          </p:cNvPr>
          <p:cNvSpPr txBox="1"/>
          <p:nvPr/>
        </p:nvSpPr>
        <p:spPr>
          <a:xfrm>
            <a:off x="8741173" y="5159686"/>
            <a:ext cx="3031726" cy="369332"/>
          </a:xfrm>
          <a:prstGeom prst="rect">
            <a:avLst/>
          </a:prstGeom>
          <a:noFill/>
        </p:spPr>
        <p:txBody>
          <a:bodyPr wrap="square">
            <a:spAutoFit/>
          </a:bodyPr>
          <a:lstStyle/>
          <a:p>
            <a:r>
              <a:rPr lang="en-US" dirty="0"/>
              <a:t>see C. Hetzel’s talk in WG9 </a:t>
            </a:r>
          </a:p>
        </p:txBody>
      </p:sp>
    </p:spTree>
    <p:extLst>
      <p:ext uri="{BB962C8B-B14F-4D97-AF65-F5344CB8AC3E}">
        <p14:creationId xmlns:p14="http://schemas.microsoft.com/office/powerpoint/2010/main" val="37721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7180D9-8CC0-180D-4406-78E2FD4722D3}"/>
            </a:ext>
          </a:extLst>
        </p:cNvPr>
        <p:cNvGrpSpPr/>
        <p:nvPr/>
      </p:nvGrpSpPr>
      <p:grpSpPr>
        <a:xfrm>
          <a:off x="0" y="0"/>
          <a:ext cx="0" cy="0"/>
          <a:chOff x="0" y="0"/>
          <a:chExt cx="0" cy="0"/>
        </a:xfrm>
      </p:grpSpPr>
      <p:grpSp>
        <p:nvGrpSpPr>
          <p:cNvPr id="3" name="Group 2">
            <a:extLst>
              <a:ext uri="{FF2B5EF4-FFF2-40B4-BE49-F238E27FC236}">
                <a16:creationId xmlns:a16="http://schemas.microsoft.com/office/drawing/2014/main" id="{8991B980-CF24-E71A-5E08-DEAC03D5CACF}"/>
              </a:ext>
            </a:extLst>
          </p:cNvPr>
          <p:cNvGrpSpPr/>
          <p:nvPr/>
        </p:nvGrpSpPr>
        <p:grpSpPr>
          <a:xfrm>
            <a:off x="4043277" y="1106236"/>
            <a:ext cx="4373360" cy="3169404"/>
            <a:chOff x="3240507" y="1352016"/>
            <a:chExt cx="4373360" cy="3169404"/>
          </a:xfrm>
        </p:grpSpPr>
        <p:pic>
          <p:nvPicPr>
            <p:cNvPr id="4" name="Picture 3" descr="Chart&#10;&#10;Description automatically generated">
              <a:extLst>
                <a:ext uri="{FF2B5EF4-FFF2-40B4-BE49-F238E27FC236}">
                  <a16:creationId xmlns:a16="http://schemas.microsoft.com/office/drawing/2014/main" id="{E9CD24CD-DABB-952D-CE98-C420F7655C89}"/>
                </a:ext>
              </a:extLst>
            </p:cNvPr>
            <p:cNvPicPr>
              <a:picLocks noChangeAspect="1"/>
            </p:cNvPicPr>
            <p:nvPr/>
          </p:nvPicPr>
          <p:blipFill>
            <a:blip r:embed="rId2"/>
            <a:srcRect l="1" r="1717" b="7541"/>
            <a:stretch/>
          </p:blipFill>
          <p:spPr>
            <a:xfrm>
              <a:off x="3240507" y="1352016"/>
              <a:ext cx="4373360" cy="3169404"/>
            </a:xfrm>
            <a:prstGeom prst="rect">
              <a:avLst/>
            </a:prstGeom>
          </p:spPr>
        </p:pic>
        <p:sp>
          <p:nvSpPr>
            <p:cNvPr id="9" name="TextBox 8">
              <a:extLst>
                <a:ext uri="{FF2B5EF4-FFF2-40B4-BE49-F238E27FC236}">
                  <a16:creationId xmlns:a16="http://schemas.microsoft.com/office/drawing/2014/main" id="{B0C27C42-5ADF-2F09-6F6C-1A76EF2B0318}"/>
                </a:ext>
              </a:extLst>
            </p:cNvPr>
            <p:cNvSpPr txBox="1"/>
            <p:nvPr/>
          </p:nvSpPr>
          <p:spPr>
            <a:xfrm>
              <a:off x="4480937" y="2598036"/>
              <a:ext cx="1523558" cy="369332"/>
            </a:xfrm>
            <a:prstGeom prst="rect">
              <a:avLst/>
            </a:prstGeom>
            <a:noFill/>
          </p:spPr>
          <p:txBody>
            <a:bodyPr wrap="square" rtlCol="0">
              <a:spAutoFit/>
            </a:bodyPr>
            <a:lstStyle/>
            <a:p>
              <a:r>
                <a:rPr lang="en-US" dirty="0">
                  <a:solidFill>
                    <a:schemeClr val="bg1"/>
                  </a:solidFill>
                </a:rPr>
                <a:t>1.12 </a:t>
              </a:r>
              <a:r>
                <a:rPr lang="en-US" dirty="0" err="1">
                  <a:solidFill>
                    <a:schemeClr val="bg1"/>
                  </a:solidFill>
                </a:rPr>
                <a:t>nTorr</a:t>
              </a:r>
              <a:endParaRPr lang="en-US" dirty="0">
                <a:solidFill>
                  <a:schemeClr val="bg1"/>
                </a:solidFill>
              </a:endParaRPr>
            </a:p>
          </p:txBody>
        </p:sp>
        <p:sp>
          <p:nvSpPr>
            <p:cNvPr id="10" name="TextBox 9">
              <a:extLst>
                <a:ext uri="{FF2B5EF4-FFF2-40B4-BE49-F238E27FC236}">
                  <a16:creationId xmlns:a16="http://schemas.microsoft.com/office/drawing/2014/main" id="{D38D7353-EAC7-B368-CB6F-DF0D3E361022}"/>
                </a:ext>
              </a:extLst>
            </p:cNvPr>
            <p:cNvSpPr txBox="1"/>
            <p:nvPr/>
          </p:nvSpPr>
          <p:spPr>
            <a:xfrm>
              <a:off x="5671479" y="2169795"/>
              <a:ext cx="1474126" cy="369332"/>
            </a:xfrm>
            <a:prstGeom prst="rect">
              <a:avLst/>
            </a:prstGeom>
            <a:noFill/>
          </p:spPr>
          <p:txBody>
            <a:bodyPr wrap="square" rtlCol="0">
              <a:spAutoFit/>
            </a:bodyPr>
            <a:lstStyle/>
            <a:p>
              <a:r>
                <a:rPr lang="en-US" dirty="0">
                  <a:solidFill>
                    <a:schemeClr val="bg1"/>
                  </a:solidFill>
                </a:rPr>
                <a:t>5.6 </a:t>
              </a:r>
              <a:r>
                <a:rPr lang="en-US" dirty="0" err="1">
                  <a:solidFill>
                    <a:schemeClr val="bg1"/>
                  </a:solidFill>
                </a:rPr>
                <a:t>nTorr</a:t>
              </a:r>
              <a:endParaRPr lang="en-US" dirty="0">
                <a:solidFill>
                  <a:schemeClr val="bg1"/>
                </a:solidFill>
              </a:endParaRPr>
            </a:p>
          </p:txBody>
        </p:sp>
      </p:grpSp>
      <p:sp>
        <p:nvSpPr>
          <p:cNvPr id="2" name="Slide Number Placeholder 1">
            <a:extLst>
              <a:ext uri="{FF2B5EF4-FFF2-40B4-BE49-F238E27FC236}">
                <a16:creationId xmlns:a16="http://schemas.microsoft.com/office/drawing/2014/main" id="{F2FED2D0-4ABE-3BF5-1741-F6EEC9795F5C}"/>
              </a:ext>
            </a:extLst>
          </p:cNvPr>
          <p:cNvSpPr>
            <a:spLocks noGrp="1"/>
          </p:cNvSpPr>
          <p:nvPr>
            <p:ph type="sldNum" sz="quarter" idx="4"/>
          </p:nvPr>
        </p:nvSpPr>
        <p:spPr/>
        <p:txBody>
          <a:bodyPr/>
          <a:lstStyle/>
          <a:p>
            <a:pPr algn="ctr"/>
            <a:fld id="{933A556B-7C63-244D-9B7C-B0EA8042B330}" type="slidenum">
              <a:rPr lang="en-US" smtClean="0"/>
              <a:pPr algn="ctr"/>
              <a:t>9</a:t>
            </a:fld>
            <a:endParaRPr lang="en-US" dirty="0"/>
          </a:p>
        </p:txBody>
      </p:sp>
      <p:sp>
        <p:nvSpPr>
          <p:cNvPr id="5" name="Title 4">
            <a:extLst>
              <a:ext uri="{FF2B5EF4-FFF2-40B4-BE49-F238E27FC236}">
                <a16:creationId xmlns:a16="http://schemas.microsoft.com/office/drawing/2014/main" id="{1FEDB1C9-7B5A-1033-75E0-5BB3FCE4685C}"/>
              </a:ext>
            </a:extLst>
          </p:cNvPr>
          <p:cNvSpPr>
            <a:spLocks noGrp="1"/>
          </p:cNvSpPr>
          <p:nvPr>
            <p:ph type="title"/>
          </p:nvPr>
        </p:nvSpPr>
        <p:spPr/>
        <p:txBody>
          <a:bodyPr>
            <a:normAutofit/>
          </a:bodyPr>
          <a:lstStyle/>
          <a:p>
            <a:r>
              <a:rPr lang="en-US" dirty="0"/>
              <a:t>Results without Beam-Beam</a:t>
            </a:r>
          </a:p>
        </p:txBody>
      </p:sp>
      <p:sp>
        <p:nvSpPr>
          <p:cNvPr id="6" name="Content Placeholder 5">
            <a:extLst>
              <a:ext uri="{FF2B5EF4-FFF2-40B4-BE49-F238E27FC236}">
                <a16:creationId xmlns:a16="http://schemas.microsoft.com/office/drawing/2014/main" id="{CDC91091-BE6F-828B-E035-A2637026F480}"/>
              </a:ext>
            </a:extLst>
          </p:cNvPr>
          <p:cNvSpPr>
            <a:spLocks noGrp="1"/>
          </p:cNvSpPr>
          <p:nvPr>
            <p:ph idx="1"/>
          </p:nvPr>
        </p:nvSpPr>
        <p:spPr>
          <a:xfrm>
            <a:off x="1456173" y="4525501"/>
            <a:ext cx="11027783" cy="1541233"/>
          </a:xfrm>
        </p:spPr>
        <p:txBody>
          <a:bodyPr>
            <a:normAutofit fontScale="92500" lnSpcReduction="20000"/>
          </a:bodyPr>
          <a:lstStyle/>
          <a:p>
            <a:endParaRPr lang="en-US" dirty="0"/>
          </a:p>
          <a:p>
            <a:r>
              <a:rPr lang="en-US" sz="2400" dirty="0"/>
              <a:t>Instability is present even for the new vacuum system design</a:t>
            </a:r>
          </a:p>
          <a:p>
            <a:r>
              <a:rPr lang="en-US" sz="2400" dirty="0"/>
              <a:t>Growth rate is slow enough to be damped by a conventional </a:t>
            </a:r>
            <a:r>
              <a:rPr lang="en-US" sz="2400" dirty="0" err="1"/>
              <a:t>BxB</a:t>
            </a:r>
            <a:r>
              <a:rPr lang="en-US" sz="2400" dirty="0"/>
              <a:t> feedback</a:t>
            </a:r>
          </a:p>
          <a:p>
            <a:r>
              <a:rPr lang="en-US" sz="2400" dirty="0"/>
              <a:t>We will likely need to run </a:t>
            </a:r>
            <a:r>
              <a:rPr lang="en-US" sz="2400" dirty="0" err="1"/>
              <a:t>BxB</a:t>
            </a:r>
            <a:r>
              <a:rPr lang="en-US" sz="2400" dirty="0"/>
              <a:t> feedback when there </a:t>
            </a:r>
            <a:r>
              <a:rPr lang="en-US" dirty="0"/>
              <a:t>are</a:t>
            </a:r>
            <a:r>
              <a:rPr lang="en-US" sz="2400" dirty="0"/>
              <a:t> no collisions</a:t>
            </a:r>
          </a:p>
          <a:p>
            <a:endParaRPr lang="en-US" dirty="0"/>
          </a:p>
        </p:txBody>
      </p:sp>
      <p:sp>
        <p:nvSpPr>
          <p:cNvPr id="7" name="Text Placeholder 6">
            <a:extLst>
              <a:ext uri="{FF2B5EF4-FFF2-40B4-BE49-F238E27FC236}">
                <a16:creationId xmlns:a16="http://schemas.microsoft.com/office/drawing/2014/main" id="{262FE0FC-6463-56AD-C6CD-5EE3121DB74C}"/>
              </a:ext>
            </a:extLst>
          </p:cNvPr>
          <p:cNvSpPr>
            <a:spLocks noGrp="1"/>
          </p:cNvSpPr>
          <p:nvPr>
            <p:ph type="body" sz="quarter" idx="4294967295"/>
          </p:nvPr>
        </p:nvSpPr>
        <p:spPr>
          <a:xfrm>
            <a:off x="3485192" y="6316595"/>
            <a:ext cx="2659380" cy="365125"/>
          </a:xfrm>
        </p:spPr>
        <p:txBody>
          <a:bodyPr>
            <a:normAutofit fontScale="92500" lnSpcReduction="10000"/>
          </a:bodyPr>
          <a:lstStyle/>
          <a:p>
            <a:endParaRPr lang="en-US" dirty="0"/>
          </a:p>
        </p:txBody>
      </p:sp>
      <p:sp>
        <p:nvSpPr>
          <p:cNvPr id="8" name="Text Placeholder 7">
            <a:extLst>
              <a:ext uri="{FF2B5EF4-FFF2-40B4-BE49-F238E27FC236}">
                <a16:creationId xmlns:a16="http://schemas.microsoft.com/office/drawing/2014/main" id="{D22AADAF-0353-86B7-243A-C8A23F7B0F33}"/>
              </a:ext>
            </a:extLst>
          </p:cNvPr>
          <p:cNvSpPr>
            <a:spLocks noGrp="1"/>
          </p:cNvSpPr>
          <p:nvPr>
            <p:ph type="body" sz="quarter" idx="4294967295"/>
          </p:nvPr>
        </p:nvSpPr>
        <p:spPr>
          <a:xfrm>
            <a:off x="7094220" y="6316595"/>
            <a:ext cx="2659380" cy="365125"/>
          </a:xfrm>
        </p:spPr>
        <p:txBody>
          <a:bodyPr>
            <a:normAutofit fontScale="92500" lnSpcReduction="10000"/>
          </a:bodyPr>
          <a:lstStyle/>
          <a:p>
            <a:endParaRPr lang="en-US" dirty="0"/>
          </a:p>
        </p:txBody>
      </p:sp>
      <p:sp>
        <p:nvSpPr>
          <p:cNvPr id="11" name="TextBox 10">
            <a:extLst>
              <a:ext uri="{FF2B5EF4-FFF2-40B4-BE49-F238E27FC236}">
                <a16:creationId xmlns:a16="http://schemas.microsoft.com/office/drawing/2014/main" id="{634E19C3-CA2C-E6FD-35C1-22701752FA11}"/>
              </a:ext>
            </a:extLst>
          </p:cNvPr>
          <p:cNvSpPr txBox="1"/>
          <p:nvPr/>
        </p:nvSpPr>
        <p:spPr>
          <a:xfrm>
            <a:off x="10512308" y="6187348"/>
            <a:ext cx="1679692" cy="415498"/>
          </a:xfrm>
          <a:prstGeom prst="rect">
            <a:avLst/>
          </a:prstGeom>
          <a:noFill/>
        </p:spPr>
        <p:txBody>
          <a:bodyPr wrap="square" rtlCol="0">
            <a:spAutoFit/>
          </a:bodyPr>
          <a:lstStyle/>
          <a:p>
            <a:r>
              <a:rPr lang="en-US" sz="1050" dirty="0"/>
              <a:t>Boris Podobedov </a:t>
            </a:r>
          </a:p>
          <a:p>
            <a:r>
              <a:rPr lang="en-US" sz="1050" dirty="0"/>
              <a:t>March 7, 2025</a:t>
            </a:r>
          </a:p>
        </p:txBody>
      </p:sp>
      <p:sp>
        <p:nvSpPr>
          <p:cNvPr id="12" name="TextBox 11">
            <a:extLst>
              <a:ext uri="{FF2B5EF4-FFF2-40B4-BE49-F238E27FC236}">
                <a16:creationId xmlns:a16="http://schemas.microsoft.com/office/drawing/2014/main" id="{91BF813C-ECED-4C13-A82C-92EAE1379983}"/>
              </a:ext>
            </a:extLst>
          </p:cNvPr>
          <p:cNvSpPr txBox="1"/>
          <p:nvPr/>
        </p:nvSpPr>
        <p:spPr>
          <a:xfrm>
            <a:off x="3256784" y="931673"/>
            <a:ext cx="5313538" cy="369332"/>
          </a:xfrm>
          <a:prstGeom prst="rect">
            <a:avLst/>
          </a:prstGeom>
          <a:noFill/>
        </p:spPr>
        <p:txBody>
          <a:bodyPr wrap="square" rtlCol="0">
            <a:spAutoFit/>
          </a:bodyPr>
          <a:lstStyle/>
          <a:p>
            <a:r>
              <a:rPr lang="en-US" dirty="0">
                <a:solidFill>
                  <a:srgbClr val="0069B8"/>
                </a:solidFill>
              </a:rPr>
              <a:t>	 Y-centroids of 1160 bunches vs. time</a:t>
            </a:r>
          </a:p>
        </p:txBody>
      </p:sp>
    </p:spTree>
    <p:extLst>
      <p:ext uri="{BB962C8B-B14F-4D97-AF65-F5344CB8AC3E}">
        <p14:creationId xmlns:p14="http://schemas.microsoft.com/office/powerpoint/2010/main" val="2239185001"/>
      </p:ext>
    </p:extLst>
  </p:cSld>
  <p:clrMapOvr>
    <a:masterClrMapping/>
  </p:clrMapOvr>
</p:sld>
</file>

<file path=ppt/theme/theme1.xml><?xml version="1.0" encoding="utf-8"?>
<a:theme xmlns:a="http://schemas.openxmlformats.org/drawingml/2006/main" name="BNL">
  <a:themeElements>
    <a:clrScheme name="BNL_NSLS-II">
      <a:dk1>
        <a:srgbClr val="000000"/>
      </a:dk1>
      <a:lt1>
        <a:srgbClr val="FFFFFF"/>
      </a:lt1>
      <a:dk2>
        <a:srgbClr val="105B78"/>
      </a:dk2>
      <a:lt2>
        <a:srgbClr val="00ACDB"/>
      </a:lt2>
      <a:accent1>
        <a:srgbClr val="B2D33A"/>
      </a:accent1>
      <a:accent2>
        <a:srgbClr val="F68A1F"/>
      </a:accent2>
      <a:accent3>
        <a:srgbClr val="B62466"/>
      </a:accent3>
      <a:accent4>
        <a:srgbClr val="FFCC33"/>
      </a:accent4>
      <a:accent5>
        <a:srgbClr val="DA3525"/>
      </a:accent5>
      <a:accent6>
        <a:srgbClr val="50489D"/>
      </a:accent6>
      <a:hlink>
        <a:srgbClr val="4881C3"/>
      </a:hlink>
      <a:folHlink>
        <a:srgbClr val="24B574"/>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BD4832C-E75A-8B44-9E4B-8BDB417DA999}" vid="{8D798E1F-8339-0241-A3F7-289F2473A4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bfd71d5-c7ac-4dca-b865-a609d1eb4074" xsi:nil="true"/>
    <lcf76f155ced4ddcb4097134ff3c332f xmlns="9e4a43c1-b2a9-408a-8cac-448eda25f0f3">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499330D76B4642A0E7B53F4A469F55" ma:contentTypeVersion="14" ma:contentTypeDescription="Create a new document." ma:contentTypeScope="" ma:versionID="9bd72081d61ddd7672fb853d8d442ca6">
  <xsd:schema xmlns:xsd="http://www.w3.org/2001/XMLSchema" xmlns:xs="http://www.w3.org/2001/XMLSchema" xmlns:p="http://schemas.microsoft.com/office/2006/metadata/properties" xmlns:ns2="9e4a43c1-b2a9-408a-8cac-448eda25f0f3" xmlns:ns3="dd7425a4-fa23-406d-b478-3c2992d2d4ba" xmlns:ns4="3bfd71d5-c7ac-4dca-b865-a609d1eb4074" targetNamespace="http://schemas.microsoft.com/office/2006/metadata/properties" ma:root="true" ma:fieldsID="e085e1eba6760f9000955ff7b85eb376" ns2:_="" ns3:_="" ns4:_="">
    <xsd:import namespace="9e4a43c1-b2a9-408a-8cac-448eda25f0f3"/>
    <xsd:import namespace="dd7425a4-fa23-406d-b478-3c2992d2d4ba"/>
    <xsd:import namespace="3bfd71d5-c7ac-4dca-b865-a609d1eb407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4a43c1-b2a9-408a-8cac-448eda25f0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a325a567-783b-4eae-ad25-f71283ef2f6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d7425a4-fa23-406d-b478-3c2992d2d4b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bfd71d5-c7ac-4dca-b865-a609d1eb4074"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c11a0df5-9a12-49e9-8865-351e10a89734}" ma:internalName="TaxCatchAll" ma:showField="CatchAllData" ma:web="dd7425a4-fa23-406d-b478-3c2992d2d4b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52314F-4CD6-41EC-9985-C8730E822EFD}">
  <ds:schemaRefs>
    <ds:schemaRef ds:uri="9e4a43c1-b2a9-408a-8cac-448eda25f0f3"/>
    <ds:schemaRef ds:uri="http://purl.org/dc/terms/"/>
    <ds:schemaRef ds:uri="3bfd71d5-c7ac-4dca-b865-a609d1eb4074"/>
    <ds:schemaRef ds:uri="http://purl.org/dc/dcmitype/"/>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dd7425a4-fa23-406d-b478-3c2992d2d4ba"/>
    <ds:schemaRef ds:uri="http://www.w3.org/XML/1998/namespace"/>
    <ds:schemaRef ds:uri="http://purl.org/dc/elements/1.1/"/>
  </ds:schemaRefs>
</ds:datastoreItem>
</file>

<file path=customXml/itemProps2.xml><?xml version="1.0" encoding="utf-8"?>
<ds:datastoreItem xmlns:ds="http://schemas.openxmlformats.org/officeDocument/2006/customXml" ds:itemID="{CE4DBD0B-6D00-4FFC-A46C-FD055FF622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4a43c1-b2a9-408a-8cac-448eda25f0f3"/>
    <ds:schemaRef ds:uri="dd7425a4-fa23-406d-b478-3c2992d2d4ba"/>
    <ds:schemaRef ds:uri="3bfd71d5-c7ac-4dca-b865-a609d1eb407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68960E5-0CE4-4ACB-908D-1B27D06641F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EIC_PPT_Template_Widescreen_0224</Template>
  <TotalTime>4118</TotalTime>
  <Words>2057</Words>
  <Application>Microsoft Office PowerPoint</Application>
  <PresentationFormat>Widescreen</PresentationFormat>
  <Paragraphs>283</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Cambria Math</vt:lpstr>
      <vt:lpstr>Symbol</vt:lpstr>
      <vt:lpstr>Times New Roman</vt:lpstr>
      <vt:lpstr>BNL</vt:lpstr>
      <vt:lpstr>Beam-Ion Instability in the EIC electron storage ring</vt:lpstr>
      <vt:lpstr>Talk outline</vt:lpstr>
      <vt:lpstr>Introduction to beam-ion instability</vt:lpstr>
      <vt:lpstr>Instability relevance for the EIC ESR</vt:lpstr>
      <vt:lpstr>Early EIC studies and motivation for this work </vt:lpstr>
      <vt:lpstr>BEAMBEAM element in Elegant</vt:lpstr>
      <vt:lpstr>Beam-ion instability simulations in Elegant</vt:lpstr>
      <vt:lpstr>Residual ion pressure and gas composition</vt:lpstr>
      <vt:lpstr>Results without Beam-Beam</vt:lpstr>
      <vt:lpstr>Results with Beam-Beam</vt:lpstr>
      <vt:lpstr>Results with Beam-Beam in frequency domain</vt:lpstr>
      <vt:lpstr>PowerPoint Presentation</vt:lpstr>
      <vt:lpstr>Amplitude of  beam motions we care about</vt:lpstr>
      <vt:lpstr>Residual beam oscillations – a problem?</vt:lpstr>
      <vt:lpstr>Excess instability noise vs. N of macro-particles </vt:lpstr>
      <vt:lpstr>Excess instability noise vs. N of macro-particles </vt:lpstr>
      <vt:lpstr>Summary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(60PT)</dc:title>
  <dc:subject/>
  <dc:creator>Hoffman, Caitlin</dc:creator>
  <cp:keywords/>
  <dc:description/>
  <cp:lastModifiedBy>Podobedov, Boris</cp:lastModifiedBy>
  <cp:revision>308</cp:revision>
  <cp:lastPrinted>2025-02-13T17:07:38Z</cp:lastPrinted>
  <dcterms:created xsi:type="dcterms:W3CDTF">2024-08-16T14:30:35Z</dcterms:created>
  <dcterms:modified xsi:type="dcterms:W3CDTF">2025-03-06T07:30:44Z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0x010100E6499330D76B4642A0E7B53F4A469F55</vt:lpwstr>
  </property>
  <property fmtid="{D5CDD505-2E9C-101B-9397-08002B2CF9AE}" pid="3" name="MediaServiceImageTags">
    <vt:lpwstr/>
  </property>
</Properties>
</file>