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81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4366" r:id="rId4"/>
    <p:sldId id="259" r:id="rId5"/>
    <p:sldId id="260" r:id="rId6"/>
    <p:sldId id="28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2" r:id="rId19"/>
    <p:sldId id="274" r:id="rId20"/>
    <p:sldId id="275" r:id="rId21"/>
    <p:sldId id="276" r:id="rId22"/>
    <p:sldId id="278" r:id="rId23"/>
    <p:sldId id="290" r:id="rId24"/>
    <p:sldId id="5035" r:id="rId25"/>
    <p:sldId id="283" r:id="rId26"/>
    <p:sldId id="285" r:id="rId27"/>
    <p:sldId id="286" r:id="rId28"/>
    <p:sldId id="287" r:id="rId29"/>
    <p:sldId id="288" r:id="rId30"/>
    <p:sldId id="284" r:id="rId31"/>
    <p:sldId id="279" r:id="rId32"/>
    <p:sldId id="280" r:id="rId33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8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BBF43-B0BC-480D-B597-DDE4667C86C6}" type="datetimeFigureOut">
              <a:rPr lang="zh-CN" altLang="en-US" smtClean="0"/>
              <a:t>2025/3/2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A6C80-92DD-49C6-A6D1-26962B25D4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431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defTabSz="914608">
              <a:lnSpc>
                <a:spcPct val="80000"/>
              </a:lnSpc>
              <a:spcBef>
                <a:spcPct val="20000"/>
              </a:spcBef>
              <a:buClr>
                <a:srgbClr val="0000CC"/>
              </a:buClr>
              <a:buSzPct val="100000"/>
              <a:buFont typeface="Arial"/>
              <a:buChar char="•"/>
            </a:pPr>
            <a:endParaRPr lang="en-US" sz="1200" b="1" dirty="0">
              <a:solidFill>
                <a:srgbClr val="302E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339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BA6C80-92DD-49C6-A6D1-26962B25D48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39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E5496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7E7E7E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630"/>
              </a:lnSpc>
            </a:pPr>
            <a:r>
              <a:rPr dirty="0"/>
              <a:t>2024-</a:t>
            </a:r>
            <a:r>
              <a:rPr spc="-20" dirty="0"/>
              <a:t>11</a:t>
            </a:r>
            <a:r>
              <a:rPr spc="-50" dirty="0"/>
              <a:t> </a:t>
            </a:r>
            <a:r>
              <a:rPr dirty="0"/>
              <a:t>FTCF2024</a:t>
            </a:r>
            <a:r>
              <a:rPr spc="-35" dirty="0"/>
              <a:t> </a:t>
            </a:r>
            <a:r>
              <a:rPr spc="-10" dirty="0"/>
              <a:t>Guangzhou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E5496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7E7E7E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630"/>
              </a:lnSpc>
            </a:pPr>
            <a:r>
              <a:rPr dirty="0"/>
              <a:t>2024-</a:t>
            </a:r>
            <a:r>
              <a:rPr spc="-20" dirty="0"/>
              <a:t>11</a:t>
            </a:r>
            <a:r>
              <a:rPr spc="-50" dirty="0"/>
              <a:t> </a:t>
            </a:r>
            <a:r>
              <a:rPr dirty="0"/>
              <a:t>FTCF2024</a:t>
            </a:r>
            <a:r>
              <a:rPr spc="-35" dirty="0"/>
              <a:t> </a:t>
            </a:r>
            <a:r>
              <a:rPr spc="-10" dirty="0"/>
              <a:t>Guangzhou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E5496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7E7E7E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630"/>
              </a:lnSpc>
            </a:pPr>
            <a:r>
              <a:rPr dirty="0"/>
              <a:t>2024-</a:t>
            </a:r>
            <a:r>
              <a:rPr spc="-20" dirty="0"/>
              <a:t>11</a:t>
            </a:r>
            <a:r>
              <a:rPr spc="-50" dirty="0"/>
              <a:t> </a:t>
            </a:r>
            <a:r>
              <a:rPr dirty="0"/>
              <a:t>FTCF2024</a:t>
            </a:r>
            <a:r>
              <a:rPr spc="-35" dirty="0"/>
              <a:t> </a:t>
            </a:r>
            <a:r>
              <a:rPr spc="-10" dirty="0"/>
              <a:t>Guangzhou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2E5496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7E7E7E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630"/>
              </a:lnSpc>
            </a:pPr>
            <a:r>
              <a:rPr dirty="0"/>
              <a:t>2024-</a:t>
            </a:r>
            <a:r>
              <a:rPr spc="-20" dirty="0"/>
              <a:t>11</a:t>
            </a:r>
            <a:r>
              <a:rPr spc="-50" dirty="0"/>
              <a:t> </a:t>
            </a:r>
            <a:r>
              <a:rPr dirty="0"/>
              <a:t>FTCF2024</a:t>
            </a:r>
            <a:r>
              <a:rPr spc="-35" dirty="0"/>
              <a:t> </a:t>
            </a:r>
            <a:r>
              <a:rPr spc="-10" dirty="0"/>
              <a:t>Guangzhou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ECF0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94" y="6573786"/>
            <a:ext cx="12192000" cy="284480"/>
          </a:xfrm>
          <a:custGeom>
            <a:avLst/>
            <a:gdLst/>
            <a:ahLst/>
            <a:cxnLst/>
            <a:rect l="l" t="t" r="r" b="b"/>
            <a:pathLst>
              <a:path w="12192000" h="284479">
                <a:moveTo>
                  <a:pt x="11906563" y="0"/>
                </a:moveTo>
                <a:lnTo>
                  <a:pt x="284983" y="0"/>
                </a:lnTo>
                <a:lnTo>
                  <a:pt x="235506" y="4276"/>
                </a:lnTo>
                <a:lnTo>
                  <a:pt x="188805" y="16625"/>
                </a:lnTo>
                <a:lnTo>
                  <a:pt x="145602" y="36323"/>
                </a:lnTo>
                <a:lnTo>
                  <a:pt x="106619" y="62649"/>
                </a:lnTo>
                <a:lnTo>
                  <a:pt x="72579" y="94881"/>
                </a:lnTo>
                <a:lnTo>
                  <a:pt x="44203" y="132295"/>
                </a:lnTo>
                <a:lnTo>
                  <a:pt x="22215" y="174171"/>
                </a:lnTo>
                <a:lnTo>
                  <a:pt x="0" y="284213"/>
                </a:lnTo>
                <a:lnTo>
                  <a:pt x="12191551" y="284213"/>
                </a:lnTo>
                <a:lnTo>
                  <a:pt x="12169453" y="174171"/>
                </a:lnTo>
                <a:lnTo>
                  <a:pt x="12147459" y="132295"/>
                </a:lnTo>
                <a:lnTo>
                  <a:pt x="12119078" y="94881"/>
                </a:lnTo>
                <a:lnTo>
                  <a:pt x="12085030" y="62649"/>
                </a:lnTo>
                <a:lnTo>
                  <a:pt x="12046035" y="36323"/>
                </a:lnTo>
                <a:lnTo>
                  <a:pt x="12002812" y="16625"/>
                </a:lnTo>
                <a:lnTo>
                  <a:pt x="11956081" y="4276"/>
                </a:lnTo>
                <a:lnTo>
                  <a:pt x="11906563" y="0"/>
                </a:lnTo>
                <a:close/>
              </a:path>
            </a:pathLst>
          </a:custGeom>
          <a:solidFill>
            <a:srgbClr val="2E54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7E7E7E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630"/>
              </a:lnSpc>
            </a:pPr>
            <a:r>
              <a:rPr dirty="0"/>
              <a:t>2024-</a:t>
            </a:r>
            <a:r>
              <a:rPr spc="-20" dirty="0"/>
              <a:t>11</a:t>
            </a:r>
            <a:r>
              <a:rPr spc="-50" dirty="0"/>
              <a:t> </a:t>
            </a:r>
            <a:r>
              <a:rPr dirty="0"/>
              <a:t>FTCF2024</a:t>
            </a:r>
            <a:r>
              <a:rPr spc="-35" dirty="0"/>
              <a:t> </a:t>
            </a:r>
            <a:r>
              <a:rPr spc="-10" dirty="0"/>
              <a:t>Guangzhou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FC33142-A2E7-248F-2F75-6DD679B5BEB8}"/>
              </a:ext>
            </a:extLst>
          </p:cNvPr>
          <p:cNvSpPr/>
          <p:nvPr/>
        </p:nvSpPr>
        <p:spPr>
          <a:xfrm>
            <a:off x="0" y="6596480"/>
            <a:ext cx="12192000" cy="261520"/>
          </a:xfrm>
          <a:prstGeom prst="rect">
            <a:avLst/>
          </a:prstGeom>
          <a:solidFill>
            <a:srgbClr val="283B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ea typeface="ＭＳ Ｐゴシック" charset="0"/>
              <a:cs typeface="MS PGothic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3D3EA2-B6E2-5E95-F6E2-7DA1AE8F3EAC}"/>
              </a:ext>
            </a:extLst>
          </p:cNvPr>
          <p:cNvSpPr/>
          <p:nvPr/>
        </p:nvSpPr>
        <p:spPr>
          <a:xfrm>
            <a:off x="0" y="-12699"/>
            <a:ext cx="12192000" cy="744535"/>
          </a:xfrm>
          <a:prstGeom prst="rect">
            <a:avLst/>
          </a:prstGeom>
          <a:solidFill>
            <a:srgbClr val="283B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latin typeface="MiSans VF Regular" pitchFamily="2" charset="-122"/>
                <a:ea typeface="MiSans VF Regular" pitchFamily="2" charset="-122"/>
                <a:cs typeface="MiSans VF Regular" pitchFamily="2" charset="-122"/>
              </a:defRPr>
            </a:lvl1pPr>
            <a:lvl2pPr>
              <a:defRPr b="0" i="0">
                <a:latin typeface="MiSans VF Regular" pitchFamily="2" charset="-122"/>
                <a:ea typeface="MiSans VF Regular" pitchFamily="2" charset="-122"/>
                <a:cs typeface="MiSans VF Regular" pitchFamily="2" charset="-122"/>
              </a:defRPr>
            </a:lvl2pPr>
            <a:lvl3pPr>
              <a:defRPr b="0" i="0">
                <a:latin typeface="MiSans VF Regular" pitchFamily="2" charset="-122"/>
                <a:ea typeface="MiSans VF Regular" pitchFamily="2" charset="-122"/>
                <a:cs typeface="MiSans VF Regular" pitchFamily="2" charset="-122"/>
              </a:defRPr>
            </a:lvl3pPr>
            <a:lvl4pPr>
              <a:defRPr b="0" i="0">
                <a:latin typeface="MiSans VF Regular" pitchFamily="2" charset="-122"/>
                <a:ea typeface="MiSans VF Regular" pitchFamily="2" charset="-122"/>
                <a:cs typeface="MiSans VF Regular" pitchFamily="2" charset="-122"/>
              </a:defRPr>
            </a:lvl4pPr>
            <a:lvl5pPr>
              <a:defRPr b="0" i="0">
                <a:latin typeface="MiSans VF Regular" pitchFamily="2" charset="-122"/>
                <a:ea typeface="MiSans VF Regular" pitchFamily="2" charset="-122"/>
                <a:cs typeface="MiSans VF Regular" pitchFamily="2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050B02-22C1-029B-20CC-499D87866B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94" t="9926" r="20206" b="43367"/>
          <a:stretch/>
        </p:blipFill>
        <p:spPr>
          <a:xfrm>
            <a:off x="10537144" y="21222"/>
            <a:ext cx="1527191" cy="689391"/>
          </a:xfrm>
          <a:prstGeom prst="rect">
            <a:avLst/>
          </a:prstGeom>
        </p:spPr>
      </p:pic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38931819-B82E-8C23-049D-D4F516C2C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52123" y="6596480"/>
            <a:ext cx="2743200" cy="2615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 i="0">
                <a:solidFill>
                  <a:schemeClr val="bg1"/>
                </a:solidFill>
                <a:latin typeface="MiSans VF Bold" pitchFamily="2" charset="-122"/>
                <a:ea typeface="MiSans VF Bold" pitchFamily="2" charset="-122"/>
                <a:cs typeface="MiSans VF Bold" pitchFamily="2" charset="-122"/>
              </a:defRPr>
            </a:lvl1pPr>
          </a:lstStyle>
          <a:p>
            <a:fld id="{8B80FCF1-5380-5140-9600-F1CFBEB352AB}" type="slidenum">
              <a:rPr lang="en-CN" smtClean="0"/>
              <a:pPr/>
              <a:t>‹#›</a:t>
            </a:fld>
            <a:endParaRPr lang="en-CN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8045377B-A8B2-3F3F-BBC6-92455D397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896" y="0"/>
            <a:ext cx="10008704" cy="73183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CN" dirty="0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FD7714C-C8D5-4A7B-8F64-78EA471F6243}"/>
              </a:ext>
            </a:extLst>
          </p:cNvPr>
          <p:cNvSpPr/>
          <p:nvPr userDrawn="1"/>
        </p:nvSpPr>
        <p:spPr>
          <a:xfrm>
            <a:off x="0" y="-10511"/>
            <a:ext cx="12192000" cy="840828"/>
          </a:xfrm>
          <a:prstGeom prst="rect">
            <a:avLst/>
          </a:prstGeom>
          <a:solidFill>
            <a:srgbClr val="0E4D9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350" dirty="0"/>
          </a:p>
        </p:txBody>
      </p:sp>
      <p:pic>
        <p:nvPicPr>
          <p:cNvPr id="12" name="Picture 5">
            <a:extLst>
              <a:ext uri="{FF2B5EF4-FFF2-40B4-BE49-F238E27FC236}">
                <a16:creationId xmlns:a16="http://schemas.microsoft.com/office/drawing/2014/main" id="{511C07F2-36EA-4E22-99B8-1FCFCAA6A6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1594" t="9926" r="20206" b="43367"/>
          <a:stretch/>
        </p:blipFill>
        <p:spPr>
          <a:xfrm>
            <a:off x="10689544" y="76200"/>
            <a:ext cx="1527191" cy="68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56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ECF0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48589" y="119409"/>
            <a:ext cx="11894820" cy="6619240"/>
          </a:xfrm>
          <a:custGeom>
            <a:avLst/>
            <a:gdLst/>
            <a:ahLst/>
            <a:cxnLst/>
            <a:rect l="l" t="t" r="r" b="b"/>
            <a:pathLst>
              <a:path w="11894820" h="6619240">
                <a:moveTo>
                  <a:pt x="11894820" y="0"/>
                </a:moveTo>
                <a:lnTo>
                  <a:pt x="0" y="0"/>
                </a:lnTo>
                <a:lnTo>
                  <a:pt x="0" y="6619240"/>
                </a:lnTo>
                <a:lnTo>
                  <a:pt x="11894820" y="6619240"/>
                </a:lnTo>
                <a:lnTo>
                  <a:pt x="118948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94" y="6573786"/>
            <a:ext cx="12192000" cy="284480"/>
          </a:xfrm>
          <a:custGeom>
            <a:avLst/>
            <a:gdLst/>
            <a:ahLst/>
            <a:cxnLst/>
            <a:rect l="l" t="t" r="r" b="b"/>
            <a:pathLst>
              <a:path w="12192000" h="284479">
                <a:moveTo>
                  <a:pt x="11906563" y="0"/>
                </a:moveTo>
                <a:lnTo>
                  <a:pt x="284983" y="0"/>
                </a:lnTo>
                <a:lnTo>
                  <a:pt x="235506" y="4276"/>
                </a:lnTo>
                <a:lnTo>
                  <a:pt x="188805" y="16625"/>
                </a:lnTo>
                <a:lnTo>
                  <a:pt x="145602" y="36323"/>
                </a:lnTo>
                <a:lnTo>
                  <a:pt x="106619" y="62649"/>
                </a:lnTo>
                <a:lnTo>
                  <a:pt x="72579" y="94881"/>
                </a:lnTo>
                <a:lnTo>
                  <a:pt x="44203" y="132295"/>
                </a:lnTo>
                <a:lnTo>
                  <a:pt x="22215" y="174171"/>
                </a:lnTo>
                <a:lnTo>
                  <a:pt x="0" y="284213"/>
                </a:lnTo>
                <a:lnTo>
                  <a:pt x="12191551" y="284213"/>
                </a:lnTo>
                <a:lnTo>
                  <a:pt x="12169453" y="174171"/>
                </a:lnTo>
                <a:lnTo>
                  <a:pt x="12147459" y="132295"/>
                </a:lnTo>
                <a:lnTo>
                  <a:pt x="12119078" y="94881"/>
                </a:lnTo>
                <a:lnTo>
                  <a:pt x="12085030" y="62649"/>
                </a:lnTo>
                <a:lnTo>
                  <a:pt x="12046035" y="36323"/>
                </a:lnTo>
                <a:lnTo>
                  <a:pt x="12002812" y="16625"/>
                </a:lnTo>
                <a:lnTo>
                  <a:pt x="11956081" y="4276"/>
                </a:lnTo>
                <a:lnTo>
                  <a:pt x="11906563" y="0"/>
                </a:lnTo>
                <a:close/>
              </a:path>
            </a:pathLst>
          </a:custGeom>
          <a:solidFill>
            <a:srgbClr val="2E549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2676" y="171069"/>
            <a:ext cx="8568055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2E5496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4243" y="2031492"/>
            <a:ext cx="5295265" cy="4387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9044" y="6611426"/>
            <a:ext cx="2303145" cy="222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7E7E7E"/>
                </a:solidFill>
                <a:latin typeface="Times New Roman"/>
                <a:cs typeface="Times New Roman"/>
              </a:defRPr>
            </a:lvl1pPr>
          </a:lstStyle>
          <a:p>
            <a:pPr marL="12700">
              <a:lnSpc>
                <a:spcPts val="1630"/>
              </a:lnSpc>
            </a:pPr>
            <a:r>
              <a:rPr dirty="0"/>
              <a:t>2024-</a:t>
            </a:r>
            <a:r>
              <a:rPr spc="-20" dirty="0"/>
              <a:t>11</a:t>
            </a:r>
            <a:r>
              <a:rPr spc="-50" dirty="0"/>
              <a:t> </a:t>
            </a:r>
            <a:r>
              <a:rPr dirty="0"/>
              <a:t>FTCF2024</a:t>
            </a:r>
            <a:r>
              <a:rPr spc="-35" dirty="0"/>
              <a:t> </a:t>
            </a:r>
            <a:r>
              <a:rPr spc="-10" dirty="0"/>
              <a:t>Guangzhou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67997" y="6579334"/>
            <a:ext cx="293370" cy="2501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7" Type="http://schemas.openxmlformats.org/officeDocument/2006/relationships/image" Target="../media/image1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1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62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9.png"/><Relationship Id="rId7" Type="http://schemas.openxmlformats.org/officeDocument/2006/relationships/image" Target="../media/image72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12.png"/><Relationship Id="rId7" Type="http://schemas.openxmlformats.org/officeDocument/2006/relationships/image" Target="../media/image81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>
            <a:extLst>
              <a:ext uri="{FF2B5EF4-FFF2-40B4-BE49-F238E27FC236}">
                <a16:creationId xmlns:a16="http://schemas.microsoft.com/office/drawing/2014/main" id="{459C9A14-CD0A-454D-8280-633DD71F29C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05200" y="3201008"/>
            <a:ext cx="5012263" cy="2819399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153415" y="131826"/>
            <a:ext cx="11892915" cy="294640"/>
          </a:xfrm>
          <a:custGeom>
            <a:avLst/>
            <a:gdLst/>
            <a:ahLst/>
            <a:cxnLst/>
            <a:rect l="l" t="t" r="r" b="b"/>
            <a:pathLst>
              <a:path w="11892915" h="294640">
                <a:moveTo>
                  <a:pt x="11892788" y="0"/>
                </a:moveTo>
                <a:lnTo>
                  <a:pt x="4502912" y="0"/>
                </a:lnTo>
                <a:lnTo>
                  <a:pt x="0" y="0"/>
                </a:lnTo>
                <a:lnTo>
                  <a:pt x="0" y="78358"/>
                </a:lnTo>
                <a:lnTo>
                  <a:pt x="4521962" y="78358"/>
                </a:lnTo>
                <a:lnTo>
                  <a:pt x="4565078" y="81944"/>
                </a:lnTo>
                <a:lnTo>
                  <a:pt x="4607909" y="92281"/>
                </a:lnTo>
                <a:lnTo>
                  <a:pt x="4648977" y="108737"/>
                </a:lnTo>
                <a:lnTo>
                  <a:pt x="4686808" y="130682"/>
                </a:lnTo>
                <a:lnTo>
                  <a:pt x="4842002" y="238633"/>
                </a:lnTo>
                <a:lnTo>
                  <a:pt x="4879832" y="262467"/>
                </a:lnTo>
                <a:lnTo>
                  <a:pt x="4920900" y="279860"/>
                </a:lnTo>
                <a:lnTo>
                  <a:pt x="4963731" y="290514"/>
                </a:lnTo>
                <a:lnTo>
                  <a:pt x="5006848" y="294132"/>
                </a:lnTo>
                <a:lnTo>
                  <a:pt x="6885939" y="294132"/>
                </a:lnTo>
                <a:lnTo>
                  <a:pt x="6929056" y="290514"/>
                </a:lnTo>
                <a:lnTo>
                  <a:pt x="6971887" y="279860"/>
                </a:lnTo>
                <a:lnTo>
                  <a:pt x="7012955" y="262467"/>
                </a:lnTo>
                <a:lnTo>
                  <a:pt x="7050785" y="238633"/>
                </a:lnTo>
                <a:lnTo>
                  <a:pt x="7205980" y="130682"/>
                </a:lnTo>
                <a:lnTo>
                  <a:pt x="7243810" y="108737"/>
                </a:lnTo>
                <a:lnTo>
                  <a:pt x="7284878" y="92281"/>
                </a:lnTo>
                <a:lnTo>
                  <a:pt x="7327709" y="81944"/>
                </a:lnTo>
                <a:lnTo>
                  <a:pt x="7370826" y="78358"/>
                </a:lnTo>
                <a:lnTo>
                  <a:pt x="11892788" y="78358"/>
                </a:lnTo>
                <a:lnTo>
                  <a:pt x="11892788" y="0"/>
                </a:lnTo>
                <a:close/>
              </a:path>
            </a:pathLst>
          </a:custGeom>
          <a:solidFill>
            <a:srgbClr val="2E549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4049" y="5966294"/>
            <a:ext cx="23875" cy="2387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6759" y="5966294"/>
            <a:ext cx="23876" cy="2387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1338" y="5966294"/>
            <a:ext cx="23876" cy="2387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8628" y="5966294"/>
            <a:ext cx="23875" cy="238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5917" y="5966294"/>
            <a:ext cx="23875" cy="2387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33271" y="5966294"/>
            <a:ext cx="23875" cy="2387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6759" y="6133719"/>
            <a:ext cx="23876" cy="2387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4049" y="6133719"/>
            <a:ext cx="23875" cy="2387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1338" y="6133719"/>
            <a:ext cx="23876" cy="2387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8628" y="6133719"/>
            <a:ext cx="23875" cy="23876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5917" y="6133719"/>
            <a:ext cx="23875" cy="23876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33271" y="6133719"/>
            <a:ext cx="23875" cy="23876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6759" y="6301143"/>
            <a:ext cx="23876" cy="23876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4049" y="6301143"/>
            <a:ext cx="23875" cy="23876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1338" y="6301143"/>
            <a:ext cx="23876" cy="23876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5917" y="6301143"/>
            <a:ext cx="23875" cy="23876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8628" y="6301143"/>
            <a:ext cx="23875" cy="23876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33271" y="6301143"/>
            <a:ext cx="23875" cy="23876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6759" y="6468579"/>
            <a:ext cx="23876" cy="23875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4049" y="6468579"/>
            <a:ext cx="23875" cy="23875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8628" y="6468579"/>
            <a:ext cx="23875" cy="23875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1338" y="6468579"/>
            <a:ext cx="23876" cy="23875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5917" y="6468579"/>
            <a:ext cx="23875" cy="23875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33271" y="6468579"/>
            <a:ext cx="23875" cy="23875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6759" y="6636004"/>
            <a:ext cx="23876" cy="23876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04049" y="6636004"/>
            <a:ext cx="23875" cy="23876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61338" y="6636004"/>
            <a:ext cx="23876" cy="23876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8628" y="6636004"/>
            <a:ext cx="23875" cy="23876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5917" y="6636004"/>
            <a:ext cx="23875" cy="23876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33271" y="6636004"/>
            <a:ext cx="23875" cy="23876"/>
          </a:xfrm>
          <a:prstGeom prst="rect">
            <a:avLst/>
          </a:prstGeom>
        </p:spPr>
      </p:pic>
      <p:sp>
        <p:nvSpPr>
          <p:cNvPr id="34" name="object 34"/>
          <p:cNvSpPr txBox="1"/>
          <p:nvPr/>
        </p:nvSpPr>
        <p:spPr>
          <a:xfrm>
            <a:off x="-228600" y="3168083"/>
            <a:ext cx="12649200" cy="15185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40535" marR="1733550" algn="ctr">
              <a:lnSpc>
                <a:spcPct val="150000"/>
              </a:lnSpc>
              <a:spcBef>
                <a:spcPts val="95"/>
              </a:spcBef>
            </a:pPr>
            <a:r>
              <a:rPr lang="en-US" sz="2000" dirty="0">
                <a:latin typeface="微软雅黑"/>
                <a:cs typeface="微软雅黑"/>
              </a:rPr>
              <a:t>Ailin Zhang</a:t>
            </a:r>
            <a:r>
              <a:rPr lang="zh-CN" altLang="en-US" sz="2000" dirty="0">
                <a:latin typeface="微软雅黑"/>
                <a:cs typeface="微软雅黑"/>
              </a:rPr>
              <a:t>，</a:t>
            </a:r>
            <a:r>
              <a:rPr lang="en-US" sz="2000" spc="-25" dirty="0">
                <a:latin typeface="微软雅黑"/>
                <a:cs typeface="微软雅黑"/>
              </a:rPr>
              <a:t>Duan Gu, </a:t>
            </a:r>
            <a:r>
              <a:rPr lang="en-US" sz="2000" spc="-25" dirty="0" err="1">
                <a:latin typeface="微软雅黑"/>
                <a:cs typeface="微软雅黑"/>
              </a:rPr>
              <a:t>Tongning</a:t>
            </a:r>
            <a:r>
              <a:rPr lang="en-US" sz="2000" spc="-25" dirty="0">
                <a:latin typeface="微软雅黑"/>
                <a:cs typeface="微软雅黑"/>
              </a:rPr>
              <a:t> Hu, </a:t>
            </a:r>
            <a:r>
              <a:rPr lang="en-US" sz="2000" spc="-25" dirty="0" err="1">
                <a:latin typeface="微软雅黑"/>
                <a:cs typeface="微软雅黑"/>
              </a:rPr>
              <a:t>Guoxi</a:t>
            </a:r>
            <a:r>
              <a:rPr lang="en-US" sz="2000" spc="-25" dirty="0">
                <a:latin typeface="微软雅黑"/>
                <a:cs typeface="微软雅黑"/>
              </a:rPr>
              <a:t> Pei, </a:t>
            </a:r>
            <a:br>
              <a:rPr lang="en-US" sz="2000" spc="-25" dirty="0">
                <a:latin typeface="微软雅黑"/>
                <a:cs typeface="微软雅黑"/>
              </a:rPr>
            </a:br>
            <a:r>
              <a:rPr lang="en-US" sz="2000" spc="-25" dirty="0" err="1">
                <a:latin typeface="微软雅黑"/>
                <a:cs typeface="微软雅黑"/>
              </a:rPr>
              <a:t>Jingyu</a:t>
            </a:r>
            <a:r>
              <a:rPr lang="en-US" sz="2000" spc="-25" dirty="0">
                <a:latin typeface="微软雅黑"/>
                <a:cs typeface="微软雅黑"/>
              </a:rPr>
              <a:t> Tang, Youjin Yuan</a:t>
            </a:r>
          </a:p>
          <a:p>
            <a:pPr marL="1740535" marR="1733550" algn="ctr">
              <a:lnSpc>
                <a:spcPct val="150000"/>
              </a:lnSpc>
              <a:spcBef>
                <a:spcPts val="95"/>
              </a:spcBef>
            </a:pPr>
            <a:r>
              <a:rPr lang="en-US" sz="2800" spc="-25" dirty="0">
                <a:latin typeface="微软雅黑"/>
                <a:cs typeface="微软雅黑"/>
              </a:rPr>
              <a:t>The IJPD group of STCF</a:t>
            </a:r>
            <a:endParaRPr sz="2800" dirty="0">
              <a:latin typeface="微软雅黑"/>
              <a:cs typeface="微软雅黑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320063" y="219646"/>
            <a:ext cx="3686175" cy="1036955"/>
            <a:chOff x="320063" y="219646"/>
            <a:chExt cx="3686175" cy="1036955"/>
          </a:xfrm>
        </p:grpSpPr>
        <p:pic>
          <p:nvPicPr>
            <p:cNvPr id="36" name="object 3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79573" y="299211"/>
              <a:ext cx="876630" cy="877443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93973" y="219646"/>
              <a:ext cx="912253" cy="1036637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0063" y="288440"/>
              <a:ext cx="941270" cy="903039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347834" y="328019"/>
              <a:ext cx="831215" cy="824230"/>
            </a:xfrm>
            <a:custGeom>
              <a:avLst/>
              <a:gdLst/>
              <a:ahLst/>
              <a:cxnLst/>
              <a:rect l="l" t="t" r="r" b="b"/>
              <a:pathLst>
                <a:path w="831215" h="824230">
                  <a:moveTo>
                    <a:pt x="415532" y="0"/>
                  </a:moveTo>
                  <a:lnTo>
                    <a:pt x="367072" y="2771"/>
                  </a:lnTo>
                  <a:lnTo>
                    <a:pt x="320255" y="10879"/>
                  </a:lnTo>
                  <a:lnTo>
                    <a:pt x="275391" y="24015"/>
                  </a:lnTo>
                  <a:lnTo>
                    <a:pt x="232792" y="41869"/>
                  </a:lnTo>
                  <a:lnTo>
                    <a:pt x="192771" y="64133"/>
                  </a:lnTo>
                  <a:lnTo>
                    <a:pt x="155639" y="90497"/>
                  </a:lnTo>
                  <a:lnTo>
                    <a:pt x="121707" y="120653"/>
                  </a:lnTo>
                  <a:lnTo>
                    <a:pt x="91288" y="154292"/>
                  </a:lnTo>
                  <a:lnTo>
                    <a:pt x="64694" y="191103"/>
                  </a:lnTo>
                  <a:lnTo>
                    <a:pt x="42235" y="230779"/>
                  </a:lnTo>
                  <a:lnTo>
                    <a:pt x="24225" y="273010"/>
                  </a:lnTo>
                  <a:lnTo>
                    <a:pt x="10974" y="317487"/>
                  </a:lnTo>
                  <a:lnTo>
                    <a:pt x="2795" y="363902"/>
                  </a:lnTo>
                  <a:lnTo>
                    <a:pt x="0" y="411944"/>
                  </a:lnTo>
                  <a:lnTo>
                    <a:pt x="2795" y="459985"/>
                  </a:lnTo>
                  <a:lnTo>
                    <a:pt x="10974" y="506398"/>
                  </a:lnTo>
                  <a:lnTo>
                    <a:pt x="24225" y="550874"/>
                  </a:lnTo>
                  <a:lnTo>
                    <a:pt x="42235" y="593105"/>
                  </a:lnTo>
                  <a:lnTo>
                    <a:pt x="64694" y="632781"/>
                  </a:lnTo>
                  <a:lnTo>
                    <a:pt x="91288" y="669592"/>
                  </a:lnTo>
                  <a:lnTo>
                    <a:pt x="121707" y="703231"/>
                  </a:lnTo>
                  <a:lnTo>
                    <a:pt x="155639" y="733387"/>
                  </a:lnTo>
                  <a:lnTo>
                    <a:pt x="192771" y="759751"/>
                  </a:lnTo>
                  <a:lnTo>
                    <a:pt x="232792" y="782016"/>
                  </a:lnTo>
                  <a:lnTo>
                    <a:pt x="275391" y="799871"/>
                  </a:lnTo>
                  <a:lnTo>
                    <a:pt x="320255" y="813007"/>
                  </a:lnTo>
                  <a:lnTo>
                    <a:pt x="367072" y="821115"/>
                  </a:lnTo>
                  <a:lnTo>
                    <a:pt x="415532" y="823886"/>
                  </a:lnTo>
                  <a:lnTo>
                    <a:pt x="463993" y="821115"/>
                  </a:lnTo>
                  <a:lnTo>
                    <a:pt x="510813" y="813007"/>
                  </a:lnTo>
                  <a:lnTo>
                    <a:pt x="555679" y="799871"/>
                  </a:lnTo>
                  <a:lnTo>
                    <a:pt x="598280" y="782016"/>
                  </a:lnTo>
                  <a:lnTo>
                    <a:pt x="638304" y="759752"/>
                  </a:lnTo>
                  <a:lnTo>
                    <a:pt x="675439" y="733387"/>
                  </a:lnTo>
                  <a:lnTo>
                    <a:pt x="709373" y="703231"/>
                  </a:lnTo>
                  <a:lnTo>
                    <a:pt x="739795" y="669592"/>
                  </a:lnTo>
                  <a:lnTo>
                    <a:pt x="766391" y="632781"/>
                  </a:lnTo>
                  <a:lnTo>
                    <a:pt x="788852" y="593105"/>
                  </a:lnTo>
                  <a:lnTo>
                    <a:pt x="806864" y="550875"/>
                  </a:lnTo>
                  <a:lnTo>
                    <a:pt x="820115" y="506398"/>
                  </a:lnTo>
                  <a:lnTo>
                    <a:pt x="828295" y="459985"/>
                  </a:lnTo>
                  <a:lnTo>
                    <a:pt x="831091" y="411944"/>
                  </a:lnTo>
                  <a:lnTo>
                    <a:pt x="828295" y="363902"/>
                  </a:lnTo>
                  <a:lnTo>
                    <a:pt x="820115" y="317488"/>
                  </a:lnTo>
                  <a:lnTo>
                    <a:pt x="806864" y="273010"/>
                  </a:lnTo>
                  <a:lnTo>
                    <a:pt x="788852" y="230779"/>
                  </a:lnTo>
                  <a:lnTo>
                    <a:pt x="766391" y="191103"/>
                  </a:lnTo>
                  <a:lnTo>
                    <a:pt x="739795" y="154292"/>
                  </a:lnTo>
                  <a:lnTo>
                    <a:pt x="709373" y="120654"/>
                  </a:lnTo>
                  <a:lnTo>
                    <a:pt x="675439" y="90498"/>
                  </a:lnTo>
                  <a:lnTo>
                    <a:pt x="638304" y="64133"/>
                  </a:lnTo>
                  <a:lnTo>
                    <a:pt x="598280" y="41869"/>
                  </a:lnTo>
                  <a:lnTo>
                    <a:pt x="555679" y="24015"/>
                  </a:lnTo>
                  <a:lnTo>
                    <a:pt x="510813" y="10879"/>
                  </a:lnTo>
                  <a:lnTo>
                    <a:pt x="463993" y="2771"/>
                  </a:lnTo>
                  <a:lnTo>
                    <a:pt x="41553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79148" y="920568"/>
              <a:ext cx="185892" cy="260878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37451" y="328579"/>
              <a:ext cx="327589" cy="652196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73381" y="353688"/>
              <a:ext cx="779313" cy="772580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265097" y="337807"/>
              <a:ext cx="876630" cy="814844"/>
            </a:xfrm>
            <a:prstGeom prst="rect">
              <a:avLst/>
            </a:prstGeom>
          </p:spPr>
        </p:pic>
      </p:grpSp>
      <p:sp>
        <p:nvSpPr>
          <p:cNvPr id="49" name="Rectangle 5">
            <a:extLst>
              <a:ext uri="{FF2B5EF4-FFF2-40B4-BE49-F238E27FC236}">
                <a16:creationId xmlns:a16="http://schemas.microsoft.com/office/drawing/2014/main" id="{BD957A9F-EA74-408C-83B8-36267EAF7E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63" y="1555614"/>
            <a:ext cx="1197635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4400" b="1" dirty="0">
                <a:solidFill>
                  <a:srgbClr val="2E5496"/>
                </a:solidFill>
                <a:latin typeface="微软雅黑"/>
                <a:ea typeface="+mj-ea"/>
              </a:rPr>
              <a:t>STCF injector and positron source design 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C483A0C7-2C51-4185-928C-C157B7A1A286}"/>
              </a:ext>
            </a:extLst>
          </p:cNvPr>
          <p:cNvSpPr txBox="1"/>
          <p:nvPr/>
        </p:nvSpPr>
        <p:spPr>
          <a:xfrm>
            <a:off x="2362200" y="5089532"/>
            <a:ext cx="7620000" cy="662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FontTx/>
              <a:buNone/>
              <a:defRPr/>
            </a:pPr>
            <a:r>
              <a:rPr lang="en-US" altLang="zh-CN" sz="2800" spc="-25" dirty="0" err="1">
                <a:latin typeface="微软雅黑"/>
              </a:rPr>
              <a:t>eeFACT</a:t>
            </a:r>
            <a:r>
              <a:rPr lang="en-US" altLang="zh-CN" sz="2800" spc="-25" dirty="0">
                <a:latin typeface="微软雅黑"/>
              </a:rPr>
              <a:t> 2025  Workshop, Tsukuba, Japan</a:t>
            </a:r>
          </a:p>
        </p:txBody>
      </p:sp>
      <p:pic>
        <p:nvPicPr>
          <p:cNvPr id="55" name="图片 54">
            <a:extLst>
              <a:ext uri="{FF2B5EF4-FFF2-40B4-BE49-F238E27FC236}">
                <a16:creationId xmlns:a16="http://schemas.microsoft.com/office/drawing/2014/main" id="{23CAC03D-3A3B-496A-AB4E-79DEDED315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76022" y="294472"/>
            <a:ext cx="2380763" cy="1024981"/>
          </a:xfrm>
          <a:prstGeom prst="rect">
            <a:avLst/>
          </a:prstGeom>
        </p:spPr>
      </p:pic>
      <p:pic>
        <p:nvPicPr>
          <p:cNvPr id="56" name="图片 55">
            <a:extLst>
              <a:ext uri="{FF2B5EF4-FFF2-40B4-BE49-F238E27FC236}">
                <a16:creationId xmlns:a16="http://schemas.microsoft.com/office/drawing/2014/main" id="{7627D1F7-43F8-468D-BD4A-CF151BC4A2C1}"/>
              </a:ext>
            </a:extLst>
          </p:cNvPr>
          <p:cNvPicPr/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10420915" y="449991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30D72457-4123-4298-8B95-A690EA9A78FF}"/>
              </a:ext>
            </a:extLst>
          </p:cNvPr>
          <p:cNvCxnSpPr>
            <a:cxnSpLocks/>
          </p:cNvCxnSpPr>
          <p:nvPr/>
        </p:nvCxnSpPr>
        <p:spPr>
          <a:xfrm>
            <a:off x="153415" y="1447800"/>
            <a:ext cx="11892915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Thermionic</a:t>
            </a:r>
            <a:r>
              <a:rPr spc="-35" dirty="0"/>
              <a:t> </a:t>
            </a:r>
            <a:r>
              <a:rPr dirty="0"/>
              <a:t>gun</a:t>
            </a:r>
            <a:r>
              <a:rPr spc="-15" dirty="0"/>
              <a:t> </a:t>
            </a:r>
            <a:r>
              <a:rPr spc="-20" dirty="0"/>
              <a:t>line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6918" y="769598"/>
            <a:ext cx="11079480" cy="704680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373380" indent="-361315">
              <a:lnSpc>
                <a:spcPct val="100000"/>
              </a:lnSpc>
              <a:spcBef>
                <a:spcPts val="1175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lang="en-US" dirty="0">
                <a:latin typeface="微软雅黑"/>
                <a:cs typeface="微软雅黑"/>
              </a:rPr>
              <a:t>C</a:t>
            </a:r>
            <a:r>
              <a:rPr sz="1800" dirty="0">
                <a:latin typeface="微软雅黑"/>
                <a:cs typeface="微软雅黑"/>
              </a:rPr>
              <a:t>harge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in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main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bunch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&gt;10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nC,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tailing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bunch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lang="en-US" altLang="zh-CN" sz="1800" dirty="0">
                <a:latin typeface="微软雅黑"/>
                <a:cs typeface="微软雅黑"/>
              </a:rPr>
              <a:t>~</a:t>
            </a:r>
            <a:r>
              <a:rPr sz="1800" dirty="0">
                <a:latin typeface="微软雅黑"/>
                <a:cs typeface="微软雅黑"/>
              </a:rPr>
              <a:t>0.1%，with</a:t>
            </a:r>
            <a:r>
              <a:rPr sz="1800" spc="-4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lang="en-US" sz="180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~41um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4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spread&lt;1%</a:t>
            </a:r>
            <a:r>
              <a:rPr lang="en-US" sz="1800" spc="-10" dirty="0">
                <a:latin typeface="微软雅黑"/>
                <a:cs typeface="微软雅黑"/>
              </a:rPr>
              <a:t>, </a:t>
            </a:r>
            <a:r>
              <a:rPr lang="en-US" altLang="zh-CN" sz="1800" dirty="0">
                <a:latin typeface="微软雅黑"/>
                <a:cs typeface="微软雅黑"/>
              </a:rPr>
              <a:t>according</a:t>
            </a:r>
            <a:r>
              <a:rPr lang="en-US" altLang="zh-CN" sz="1800" spc="-10" dirty="0">
                <a:latin typeface="微软雅黑"/>
                <a:cs typeface="微软雅黑"/>
              </a:rPr>
              <a:t> </a:t>
            </a:r>
            <a:r>
              <a:rPr lang="en-US" altLang="zh-CN" sz="1800" dirty="0">
                <a:latin typeface="微软雅黑"/>
                <a:cs typeface="微软雅黑"/>
              </a:rPr>
              <a:t>to the </a:t>
            </a:r>
            <a:r>
              <a:rPr lang="en-US" altLang="zh-CN" sz="1800" spc="-20" dirty="0">
                <a:latin typeface="微软雅黑"/>
                <a:cs typeface="微软雅黑"/>
              </a:rPr>
              <a:t>start-</a:t>
            </a:r>
            <a:r>
              <a:rPr lang="en-US" altLang="zh-CN" sz="1800" spc="-10" dirty="0">
                <a:latin typeface="微软雅黑"/>
                <a:cs typeface="微软雅黑"/>
              </a:rPr>
              <a:t>to-</a:t>
            </a:r>
            <a:r>
              <a:rPr lang="en-US" altLang="zh-CN" sz="1800" dirty="0">
                <a:latin typeface="微软雅黑"/>
                <a:cs typeface="微软雅黑"/>
              </a:rPr>
              <a:t>end</a:t>
            </a:r>
            <a:r>
              <a:rPr lang="en-US" altLang="zh-CN" sz="1800" spc="15" dirty="0">
                <a:latin typeface="微软雅黑"/>
                <a:cs typeface="微软雅黑"/>
              </a:rPr>
              <a:t> </a:t>
            </a:r>
            <a:r>
              <a:rPr lang="en-US" altLang="zh-CN" sz="1800" dirty="0">
                <a:latin typeface="微软雅黑"/>
                <a:cs typeface="微软雅黑"/>
              </a:rPr>
              <a:t>simulation</a:t>
            </a:r>
            <a:endParaRPr sz="1800" dirty="0">
              <a:latin typeface="微软雅黑"/>
              <a:cs typeface="微软雅黑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550727" y="1745170"/>
            <a:ext cx="2776855" cy="1466850"/>
            <a:chOff x="4550727" y="1745170"/>
            <a:chExt cx="2776855" cy="146685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60189" y="1754631"/>
              <a:ext cx="2757678" cy="144754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555490" y="1749932"/>
              <a:ext cx="2767330" cy="1457325"/>
            </a:xfrm>
            <a:custGeom>
              <a:avLst/>
              <a:gdLst/>
              <a:ahLst/>
              <a:cxnLst/>
              <a:rect l="l" t="t" r="r" b="b"/>
              <a:pathLst>
                <a:path w="2767329" h="1457325">
                  <a:moveTo>
                    <a:pt x="0" y="1457071"/>
                  </a:moveTo>
                  <a:lnTo>
                    <a:pt x="2767202" y="1457071"/>
                  </a:lnTo>
                  <a:lnTo>
                    <a:pt x="2767202" y="0"/>
                  </a:lnTo>
                  <a:lnTo>
                    <a:pt x="0" y="0"/>
                  </a:lnTo>
                  <a:lnTo>
                    <a:pt x="0" y="145707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4553839" y="3658361"/>
          <a:ext cx="2865755" cy="552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73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6225">
                <a:tc>
                  <a:txBody>
                    <a:bodyPr/>
                    <a:lstStyle/>
                    <a:p>
                      <a:pPr marR="38735" algn="r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dirty="0">
                          <a:latin typeface="Times New Roman"/>
                          <a:cs typeface="Times New Roman"/>
                        </a:rPr>
                        <a:t>main</a:t>
                      </a:r>
                      <a:r>
                        <a:rPr sz="11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-25" dirty="0">
                          <a:latin typeface="Times New Roman"/>
                          <a:cs typeface="Times New Roman"/>
                        </a:rPr>
                        <a:t>bun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0160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dirty="0">
                          <a:latin typeface="Times New Roman"/>
                          <a:cs typeface="Times New Roman"/>
                        </a:rPr>
                        <a:t>bun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0160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dirty="0">
                          <a:latin typeface="Times New Roman"/>
                          <a:cs typeface="Times New Roman"/>
                        </a:rPr>
                        <a:t>bun</a:t>
                      </a:r>
                      <a:r>
                        <a:rPr sz="1100" b="1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100" b="1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0160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spc="-25" dirty="0">
                          <a:latin typeface="Times New Roman"/>
                          <a:cs typeface="Times New Roman"/>
                        </a:rPr>
                        <a:t>bun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0160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dirty="0">
                          <a:latin typeface="等线"/>
                          <a:cs typeface="等线"/>
                        </a:rPr>
                        <a:t>bun</a:t>
                      </a:r>
                      <a:r>
                        <a:rPr sz="1100" b="1" spc="-3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100" b="1" spc="-50" dirty="0">
                          <a:latin typeface="等线"/>
                          <a:cs typeface="等线"/>
                        </a:rPr>
                        <a:t>4</a:t>
                      </a:r>
                      <a:endParaRPr sz="1100">
                        <a:latin typeface="等线"/>
                        <a:cs typeface="等线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0160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dirty="0">
                          <a:latin typeface="等线"/>
                          <a:cs typeface="等线"/>
                        </a:rPr>
                        <a:t>bun</a:t>
                      </a:r>
                      <a:r>
                        <a:rPr sz="1100" b="1" spc="-3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100" b="1" spc="-50" dirty="0">
                          <a:latin typeface="等线"/>
                          <a:cs typeface="等线"/>
                        </a:rPr>
                        <a:t>5</a:t>
                      </a:r>
                      <a:endParaRPr sz="1100">
                        <a:latin typeface="等线"/>
                        <a:cs typeface="等线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r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99.11%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0.14%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0.06%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0.07%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0.04%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2705">
                        <a:lnSpc>
                          <a:spcPts val="1255"/>
                        </a:lnSpc>
                        <a:spcBef>
                          <a:spcPts val="819"/>
                        </a:spcBef>
                      </a:pPr>
                      <a:r>
                        <a:rPr sz="1100" b="1" spc="-10" dirty="0">
                          <a:latin typeface="Times New Roman"/>
                          <a:cs typeface="Times New Roman"/>
                        </a:rPr>
                        <a:t>0.03%</a:t>
                      </a: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104139" marB="0">
                    <a:lnL w="12700">
                      <a:solidFill>
                        <a:srgbClr val="4471C4"/>
                      </a:solidFill>
                      <a:prstDash val="solid"/>
                    </a:lnL>
                    <a:lnR w="12700">
                      <a:solidFill>
                        <a:srgbClr val="4471C4"/>
                      </a:solidFill>
                      <a:prstDash val="solid"/>
                    </a:lnR>
                    <a:lnT w="12700">
                      <a:solidFill>
                        <a:srgbClr val="4471C4"/>
                      </a:solidFill>
                      <a:prstDash val="solid"/>
                    </a:lnT>
                    <a:lnB w="12700">
                      <a:solidFill>
                        <a:srgbClr val="4471C4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980643" y="6249415"/>
            <a:ext cx="232283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微软雅黑"/>
                <a:cs typeface="微软雅黑"/>
              </a:rPr>
              <a:t>Phase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space</a:t>
            </a:r>
            <a:r>
              <a:rPr sz="2000" spc="-5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at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spc="-20" dirty="0">
                <a:latin typeface="微软雅黑"/>
                <a:cs typeface="微软雅黑"/>
              </a:rPr>
              <a:t>exit</a:t>
            </a:r>
            <a:endParaRPr sz="2000">
              <a:latin typeface="微软雅黑"/>
              <a:cs typeface="微软雅黑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519720"/>
              </p:ext>
            </p:extLst>
          </p:nvPr>
        </p:nvGraphicFramePr>
        <p:xfrm>
          <a:off x="7582027" y="1841500"/>
          <a:ext cx="4354829" cy="44380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8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63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630">
                <a:tc gridSpan="2">
                  <a:txBody>
                    <a:bodyPr/>
                    <a:lstStyle/>
                    <a:p>
                      <a:pPr marL="1025525">
                        <a:lnSpc>
                          <a:spcPts val="2070"/>
                        </a:lnSpc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Main</a:t>
                      </a:r>
                      <a:r>
                        <a:rPr sz="18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parameters</a:t>
                      </a:r>
                      <a:r>
                        <a:rPr sz="18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of </a:t>
                      </a:r>
                      <a:r>
                        <a:rPr sz="1800" b="1" spc="-25" dirty="0">
                          <a:latin typeface="Times New Roman"/>
                          <a:cs typeface="Times New Roman"/>
                        </a:rPr>
                        <a:t>the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040765">
                        <a:lnSpc>
                          <a:spcPts val="2115"/>
                        </a:lnSpc>
                        <a:spcBef>
                          <a:spcPts val="409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thermionic</a:t>
                      </a:r>
                      <a:r>
                        <a:rPr sz="1800" b="1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latin typeface="Times New Roman"/>
                          <a:cs typeface="Times New Roman"/>
                        </a:rPr>
                        <a:t>gun</a:t>
                      </a:r>
                      <a:r>
                        <a:rPr sz="1800" b="1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booster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5465"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Bunch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charge,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Q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636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9184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10.9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nC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636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465"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Energy,</a:t>
                      </a:r>
                      <a:r>
                        <a:rPr sz="1800" spc="-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60" dirty="0">
                          <a:latin typeface="Times New Roman"/>
                          <a:cs typeface="Times New Roman"/>
                        </a:rPr>
                        <a:t>E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636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9024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61.2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MeV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636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7530">
                <a:tc>
                  <a:txBody>
                    <a:bodyPr/>
                    <a:lstStyle/>
                    <a:p>
                      <a:pPr marL="69215">
                        <a:lnSpc>
                          <a:spcPts val="2070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Transmission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2110"/>
                        </a:lnSpc>
                        <a:spcBef>
                          <a:spcPts val="1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efficiency,</a:t>
                      </a:r>
                      <a:r>
                        <a:rPr sz="18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η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4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99.6%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320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5465"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main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bunch</a:t>
                      </a:r>
                      <a:r>
                        <a:rPr sz="18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ratio,</a:t>
                      </a:r>
                      <a:r>
                        <a:rPr sz="18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η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99.1%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5465"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8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Spread,</a:t>
                      </a:r>
                      <a:r>
                        <a:rPr sz="1800" spc="-1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ΔE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0.69%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5465"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Bunch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Length,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σ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13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35" dirty="0">
                          <a:latin typeface="Times New Roman"/>
                          <a:cs typeface="Times New Roman"/>
                        </a:rPr>
                        <a:t>ps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7530">
                <a:tc>
                  <a:txBody>
                    <a:bodyPr/>
                    <a:lstStyle/>
                    <a:p>
                      <a:pPr marL="69215">
                        <a:lnSpc>
                          <a:spcPts val="2075"/>
                        </a:lnSpc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Nor.</a:t>
                      </a:r>
                      <a:r>
                        <a:rPr sz="1800" spc="-9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project</a:t>
                      </a:r>
                      <a:r>
                        <a:rPr lang="en-US" sz="1800" spc="-10" dirty="0">
                          <a:latin typeface="Times New Roman"/>
                          <a:cs typeface="Times New Roman"/>
                        </a:rPr>
                        <a:t>ion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69215">
                        <a:lnSpc>
                          <a:spcPts val="2110"/>
                        </a:lnSpc>
                        <a:spcBef>
                          <a:spcPts val="1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emittance,</a:t>
                      </a:r>
                      <a:r>
                        <a:rPr sz="18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ε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38735" algn="ctr">
                        <a:lnSpc>
                          <a:spcPct val="100000"/>
                        </a:lnSpc>
                        <a:spcBef>
                          <a:spcPts val="1050"/>
                        </a:spcBef>
                      </a:pPr>
                      <a:r>
                        <a:rPr sz="180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41</a:t>
                      </a:r>
                      <a:r>
                        <a:rPr sz="18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mm·mrad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333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63815" y="1723008"/>
            <a:ext cx="2867533" cy="2084958"/>
          </a:xfrm>
          <a:prstGeom prst="rect">
            <a:avLst/>
          </a:prstGeom>
        </p:spPr>
      </p:pic>
      <p:grpSp>
        <p:nvGrpSpPr>
          <p:cNvPr id="11" name="object 11"/>
          <p:cNvGrpSpPr/>
          <p:nvPr/>
        </p:nvGrpSpPr>
        <p:grpSpPr>
          <a:xfrm>
            <a:off x="820813" y="3941381"/>
            <a:ext cx="6647180" cy="2602230"/>
            <a:chOff x="820813" y="3941381"/>
            <a:chExt cx="6647180" cy="2602230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13427" y="4306201"/>
              <a:ext cx="3154045" cy="223685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0813" y="3941381"/>
              <a:ext cx="2971926" cy="2202942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4594986" y="3263265"/>
            <a:ext cx="24872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indent="-34226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1800" dirty="0">
                <a:latin typeface="微软雅黑"/>
                <a:cs typeface="微软雅黑"/>
              </a:rPr>
              <a:t>Bunch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distributions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11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76636F71-2D93-4A3F-B861-D975B1E813DE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97626" y="3358934"/>
            <a:ext cx="4945760" cy="324142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Merg</a:t>
            </a:r>
            <a:r>
              <a:rPr lang="en-US" spc="-10" dirty="0"/>
              <a:t>ing Section</a:t>
            </a:r>
            <a:endParaRPr spc="-10" dirty="0"/>
          </a:p>
        </p:txBody>
      </p:sp>
      <p:sp>
        <p:nvSpPr>
          <p:cNvPr id="4" name="object 4"/>
          <p:cNvSpPr txBox="1"/>
          <p:nvPr/>
        </p:nvSpPr>
        <p:spPr>
          <a:xfrm>
            <a:off x="287832" y="706628"/>
            <a:ext cx="11627485" cy="25288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3380" marR="5080" indent="-361315">
              <a:lnSpc>
                <a:spcPct val="150000"/>
              </a:lnSpc>
              <a:spcBef>
                <a:spcPts val="10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Merger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used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lang="en-US" spc="-20" dirty="0">
                <a:latin typeface="微软雅黑"/>
                <a:cs typeface="微软雅黑"/>
              </a:rPr>
              <a:t>match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two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electron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beams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from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different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guns</a:t>
            </a:r>
            <a:r>
              <a:rPr lang="en-US" sz="1800" dirty="0">
                <a:latin typeface="微软雅黑"/>
                <a:cs typeface="微软雅黑"/>
              </a:rPr>
              <a:t> to linac</a:t>
            </a:r>
          </a:p>
          <a:p>
            <a:pPr marL="373380" marR="5080" indent="-361315">
              <a:lnSpc>
                <a:spcPct val="150000"/>
              </a:lnSpc>
              <a:spcBef>
                <a:spcPts val="10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lang="en-US" dirty="0">
                <a:latin typeface="微软雅黑"/>
                <a:cs typeface="微软雅黑"/>
              </a:rPr>
              <a:t>T</a:t>
            </a:r>
            <a:r>
              <a:rPr sz="1800" dirty="0">
                <a:latin typeface="微软雅黑"/>
                <a:cs typeface="微软雅黑"/>
              </a:rPr>
              <a:t>he quality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 beam from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photo-</a:t>
            </a:r>
            <a:r>
              <a:rPr sz="1800" dirty="0">
                <a:latin typeface="微软雅黑"/>
                <a:cs typeface="微软雅黑"/>
              </a:rPr>
              <a:t>cathode</a:t>
            </a:r>
            <a:r>
              <a:rPr sz="1800" spc="40" dirty="0">
                <a:latin typeface="微软雅黑"/>
                <a:cs typeface="微软雅黑"/>
              </a:rPr>
              <a:t> </a:t>
            </a:r>
            <a:r>
              <a:rPr sz="1800" spc="-20" dirty="0">
                <a:latin typeface="微软雅黑"/>
                <a:cs typeface="微软雅黑"/>
              </a:rPr>
              <a:t>gun</a:t>
            </a:r>
            <a:r>
              <a:rPr lang="en-US" sz="1800" spc="-20" dirty="0">
                <a:latin typeface="微软雅黑"/>
                <a:cs typeface="微软雅黑"/>
              </a:rPr>
              <a:t> has higher priority</a:t>
            </a:r>
            <a:endParaRPr sz="1800" dirty="0">
              <a:latin typeface="微软雅黑"/>
              <a:cs typeface="微软雅黑"/>
            </a:endParaRPr>
          </a:p>
          <a:p>
            <a:pPr marL="373380" indent="-36131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spc="-65" dirty="0">
                <a:latin typeface="微软雅黑"/>
                <a:cs typeface="微软雅黑"/>
              </a:rPr>
              <a:t>To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eliminate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 effects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CSR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high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order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effects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when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passes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merger, </a:t>
            </a:r>
            <a:r>
              <a:rPr sz="1800" dirty="0">
                <a:latin typeface="微软雅黑"/>
                <a:cs typeface="微软雅黑"/>
              </a:rPr>
              <a:t>a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double-</a:t>
            </a:r>
            <a:r>
              <a:rPr sz="1800" spc="-10" dirty="0">
                <a:latin typeface="微软雅黑"/>
                <a:cs typeface="微软雅黑"/>
              </a:rPr>
              <a:t>bend-</a:t>
            </a:r>
            <a:endParaRPr sz="1800" dirty="0">
              <a:latin typeface="微软雅黑"/>
              <a:cs typeface="微软雅黑"/>
            </a:endParaRPr>
          </a:p>
          <a:p>
            <a:pPr marL="373380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latin typeface="微软雅黑"/>
                <a:cs typeface="微软雅黑"/>
              </a:rPr>
              <a:t>achromat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(DBA)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dogleg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designed. Bend angle &lt;20°,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vertical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distance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~2.5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m,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total length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~8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spc="-50" dirty="0">
                <a:latin typeface="微软雅黑"/>
                <a:cs typeface="微软雅黑"/>
              </a:rPr>
              <a:t>m</a:t>
            </a:r>
            <a:endParaRPr sz="1800" dirty="0">
              <a:latin typeface="微软雅黑"/>
              <a:cs typeface="微软雅黑"/>
            </a:endParaRPr>
          </a:p>
          <a:p>
            <a:pPr marL="373380" indent="-36131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5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quadrupoles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4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sextuples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are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used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cancel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R16/R26/T166/T266,</a:t>
            </a:r>
            <a:r>
              <a:rPr sz="1800" spc="-4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suppress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growth</a:t>
            </a:r>
            <a:endParaRPr sz="1800" dirty="0">
              <a:latin typeface="微软雅黑"/>
              <a:cs typeface="微软雅黑"/>
            </a:endParaRPr>
          </a:p>
          <a:p>
            <a:pPr marL="373380" indent="-36131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S2E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shows</a:t>
            </a:r>
            <a:r>
              <a:rPr sz="1800" spc="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growth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&lt;20%,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no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significant change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on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spread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or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bunch length</a:t>
            </a:r>
            <a:endParaRPr sz="1800" dirty="0">
              <a:latin typeface="微软雅黑"/>
              <a:cs typeface="微软雅黑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13562" y="4722177"/>
            <a:ext cx="4618990" cy="17151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50" dirty="0">
              <a:latin typeface="Times New Roman"/>
              <a:cs typeface="Times New Roman"/>
            </a:endParaRPr>
          </a:p>
          <a:p>
            <a:pPr marR="395605" algn="ctr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Times New Roman"/>
                <a:cs typeface="Times New Roman"/>
              </a:rPr>
              <a:t>Merger</a:t>
            </a:r>
            <a:r>
              <a:rPr sz="1800" spc="-9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Layout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12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1E23E1A-AFF4-4438-8468-02BABD213964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73CAA2B-F2C1-4A59-B965-793149DD297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721"/>
          <a:stretch/>
        </p:blipFill>
        <p:spPr>
          <a:xfrm>
            <a:off x="1219200" y="3236397"/>
            <a:ext cx="2627347" cy="1335604"/>
          </a:xfrm>
          <a:prstGeom prst="rect">
            <a:avLst/>
          </a:prstGeom>
        </p:spPr>
      </p:pic>
      <p:pic>
        <p:nvPicPr>
          <p:cNvPr id="12" name="object 5">
            <a:extLst>
              <a:ext uri="{FF2B5EF4-FFF2-40B4-BE49-F238E27FC236}">
                <a16:creationId xmlns:a16="http://schemas.microsoft.com/office/drawing/2014/main" id="{D33E9C97-8F47-469F-845E-C5289B5562BE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18325" y="4767236"/>
            <a:ext cx="4609465" cy="166493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14310793-C93A-4373-9D96-2EA76B45F6C4}"/>
              </a:ext>
            </a:extLst>
          </p:cNvPr>
          <p:cNvSpPr txBox="1"/>
          <p:nvPr/>
        </p:nvSpPr>
        <p:spPr>
          <a:xfrm>
            <a:off x="2011408" y="3358934"/>
            <a:ext cx="61232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spc="-10" dirty="0"/>
              <a:t>Merger</a:t>
            </a:r>
            <a:endParaRPr lang="zh-CN" altLang="en-US" sz="1600" dirty="0"/>
          </a:p>
        </p:txBody>
      </p: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2DCCCB5C-D23E-46FF-B80C-3E096B0E36D6}"/>
              </a:ext>
            </a:extLst>
          </p:cNvPr>
          <p:cNvCxnSpPr>
            <a:cxnSpLocks/>
          </p:cNvCxnSpPr>
          <p:nvPr/>
        </p:nvCxnSpPr>
        <p:spPr>
          <a:xfrm flipH="1">
            <a:off x="2209800" y="3636866"/>
            <a:ext cx="152400" cy="245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Merge</a:t>
            </a:r>
            <a:r>
              <a:rPr spc="-25" dirty="0"/>
              <a:t> </a:t>
            </a:r>
            <a:r>
              <a:rPr dirty="0"/>
              <a:t>point</a:t>
            </a:r>
            <a:r>
              <a:rPr spc="-10" dirty="0"/>
              <a:t> selection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4947" y="713846"/>
            <a:ext cx="10835640" cy="1694695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281940" indent="-269875">
              <a:lnSpc>
                <a:spcPct val="100000"/>
              </a:lnSpc>
              <a:spcBef>
                <a:spcPts val="1175"/>
              </a:spcBef>
              <a:buFont typeface="Wingdings"/>
              <a:buChar char=""/>
              <a:tabLst>
                <a:tab pos="282575" algn="l"/>
              </a:tabLst>
            </a:pPr>
            <a:r>
              <a:rPr sz="1800" dirty="0">
                <a:latin typeface="微软雅黑"/>
                <a:cs typeface="微软雅黑"/>
              </a:rPr>
              <a:t>Beams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from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two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guns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merger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at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same energy</a:t>
            </a:r>
            <a:r>
              <a:rPr sz="1800" spc="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facilitate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linac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design</a:t>
            </a:r>
            <a:r>
              <a:rPr sz="1800" spc="-5" dirty="0">
                <a:latin typeface="微软雅黑"/>
                <a:cs typeface="微软雅黑"/>
              </a:rPr>
              <a:t> </a:t>
            </a:r>
            <a:endParaRPr lang="en-US" sz="1800" spc="-5" dirty="0">
              <a:latin typeface="微软雅黑"/>
              <a:cs typeface="微软雅黑"/>
            </a:endParaRPr>
          </a:p>
          <a:p>
            <a:pPr marL="281940" indent="-269875">
              <a:lnSpc>
                <a:spcPct val="100000"/>
              </a:lnSpc>
              <a:spcBef>
                <a:spcPts val="1175"/>
              </a:spcBef>
              <a:buFont typeface="Wingdings"/>
              <a:buChar char=""/>
              <a:tabLst>
                <a:tab pos="282575" algn="l"/>
              </a:tabLst>
            </a:pPr>
            <a:r>
              <a:rPr lang="en-US" dirty="0">
                <a:latin typeface="微软雅黑"/>
                <a:cs typeface="微软雅黑"/>
              </a:rPr>
              <a:t>A</a:t>
            </a:r>
            <a:r>
              <a:rPr sz="1800" dirty="0">
                <a:latin typeface="微软雅黑"/>
                <a:cs typeface="微软雅黑"/>
              </a:rPr>
              <a:t>ccording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optimization,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merge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point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selected at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200MeV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energy</a:t>
            </a:r>
            <a:endParaRPr sz="1800" dirty="0">
              <a:latin typeface="微软雅黑"/>
              <a:cs typeface="微软雅黑"/>
            </a:endParaRPr>
          </a:p>
          <a:p>
            <a:pPr marL="281940" indent="-26987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282575" algn="l"/>
              </a:tabLst>
            </a:pPr>
            <a:r>
              <a:rPr sz="1800" dirty="0">
                <a:latin typeface="微软雅黑"/>
                <a:cs typeface="微软雅黑"/>
              </a:rPr>
              <a:t>At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Photo-</a:t>
            </a:r>
            <a:r>
              <a:rPr sz="1800" dirty="0">
                <a:latin typeface="微软雅黑"/>
                <a:cs typeface="微软雅黑"/>
              </a:rPr>
              <a:t>cathode</a:t>
            </a:r>
            <a:r>
              <a:rPr sz="1800" spc="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gun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line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exit,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normalized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sz="1800" spc="25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&lt;2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um</a:t>
            </a:r>
            <a:r>
              <a:rPr sz="1800" dirty="0">
                <a:latin typeface="微软雅黑"/>
                <a:cs typeface="微软雅黑"/>
              </a:rPr>
              <a:t>,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spread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&lt;0.1%</a:t>
            </a:r>
            <a:r>
              <a:rPr sz="1800" spc="-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@ 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1.5nC</a:t>
            </a:r>
            <a:endParaRPr sz="1800" dirty="0">
              <a:latin typeface="微软雅黑"/>
              <a:cs typeface="微软雅黑"/>
            </a:endParaRPr>
          </a:p>
          <a:p>
            <a:pPr marL="281940" indent="-26987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282575" algn="l"/>
              </a:tabLst>
            </a:pPr>
            <a:r>
              <a:rPr sz="1800" dirty="0">
                <a:latin typeface="微软雅黑"/>
                <a:cs typeface="微软雅黑"/>
              </a:rPr>
              <a:t>At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Thermionic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gun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line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exit, 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normalized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sz="1800" spc="25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&lt;50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um</a:t>
            </a:r>
            <a:r>
              <a:rPr sz="1800" dirty="0">
                <a:latin typeface="微软雅黑"/>
                <a:cs typeface="微软雅黑"/>
              </a:rPr>
              <a:t>, energy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spread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&lt;5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%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@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10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nC</a:t>
            </a:r>
            <a:endParaRPr sz="1800" dirty="0">
              <a:latin typeface="微软雅黑"/>
              <a:cs typeface="微软雅黑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52601" y="3733291"/>
            <a:ext cx="3149600" cy="234315"/>
            <a:chOff x="852601" y="3733291"/>
            <a:chExt cx="3149600" cy="234315"/>
          </a:xfrm>
        </p:grpSpPr>
        <p:sp>
          <p:nvSpPr>
            <p:cNvPr id="5" name="object 5"/>
            <p:cNvSpPr/>
            <p:nvPr/>
          </p:nvSpPr>
          <p:spPr>
            <a:xfrm>
              <a:off x="1033348" y="3832224"/>
              <a:ext cx="2955925" cy="18415"/>
            </a:xfrm>
            <a:custGeom>
              <a:avLst/>
              <a:gdLst/>
              <a:ahLst/>
              <a:cxnLst/>
              <a:rect l="l" t="t" r="r" b="b"/>
              <a:pathLst>
                <a:path w="2955925" h="18414">
                  <a:moveTo>
                    <a:pt x="0" y="18161"/>
                  </a:moveTo>
                  <a:lnTo>
                    <a:pt x="2955594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2601" y="3733291"/>
              <a:ext cx="187096" cy="234187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37602" y="3739641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89" h="221614">
                  <a:moveTo>
                    <a:pt x="465594" y="0"/>
                  </a:moveTo>
                  <a:lnTo>
                    <a:pt x="27686" y="0"/>
                  </a:lnTo>
                  <a:lnTo>
                    <a:pt x="16909" y="8713"/>
                  </a:lnTo>
                  <a:lnTo>
                    <a:pt x="8108" y="32464"/>
                  </a:lnTo>
                  <a:lnTo>
                    <a:pt x="2175" y="67669"/>
                  </a:lnTo>
                  <a:lnTo>
                    <a:pt x="0" y="110743"/>
                  </a:lnTo>
                  <a:lnTo>
                    <a:pt x="2175" y="153872"/>
                  </a:lnTo>
                  <a:lnTo>
                    <a:pt x="8108" y="189071"/>
                  </a:lnTo>
                  <a:lnTo>
                    <a:pt x="16909" y="212792"/>
                  </a:lnTo>
                  <a:lnTo>
                    <a:pt x="27686" y="221487"/>
                  </a:lnTo>
                  <a:lnTo>
                    <a:pt x="465594" y="221487"/>
                  </a:lnTo>
                  <a:lnTo>
                    <a:pt x="454839" y="212792"/>
                  </a:lnTo>
                  <a:lnTo>
                    <a:pt x="446036" y="189071"/>
                  </a:lnTo>
                  <a:lnTo>
                    <a:pt x="440091" y="153872"/>
                  </a:lnTo>
                  <a:lnTo>
                    <a:pt x="437908" y="110743"/>
                  </a:lnTo>
                  <a:lnTo>
                    <a:pt x="440091" y="67669"/>
                  </a:lnTo>
                  <a:lnTo>
                    <a:pt x="446036" y="32464"/>
                  </a:lnTo>
                  <a:lnTo>
                    <a:pt x="454839" y="8713"/>
                  </a:lnTo>
                  <a:lnTo>
                    <a:pt x="465594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675511" y="3739641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80" h="221614">
                  <a:moveTo>
                    <a:pt x="27686" y="0"/>
                  </a:moveTo>
                  <a:lnTo>
                    <a:pt x="16930" y="8713"/>
                  </a:lnTo>
                  <a:lnTo>
                    <a:pt x="8127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6" y="221487"/>
                  </a:lnTo>
                  <a:lnTo>
                    <a:pt x="38494" y="212792"/>
                  </a:lnTo>
                  <a:lnTo>
                    <a:pt x="47291" y="189071"/>
                  </a:lnTo>
                  <a:lnTo>
                    <a:pt x="53207" y="153872"/>
                  </a:lnTo>
                  <a:lnTo>
                    <a:pt x="55371" y="110743"/>
                  </a:lnTo>
                  <a:lnTo>
                    <a:pt x="53207" y="67669"/>
                  </a:lnTo>
                  <a:lnTo>
                    <a:pt x="47291" y="32464"/>
                  </a:lnTo>
                  <a:lnTo>
                    <a:pt x="38494" y="8713"/>
                  </a:lnTo>
                  <a:lnTo>
                    <a:pt x="27686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237602" y="3739641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4" h="221614">
                  <a:moveTo>
                    <a:pt x="465594" y="221487"/>
                  </a:moveTo>
                  <a:lnTo>
                    <a:pt x="440091" y="153872"/>
                  </a:lnTo>
                  <a:lnTo>
                    <a:pt x="437908" y="110743"/>
                  </a:lnTo>
                  <a:lnTo>
                    <a:pt x="440091" y="67669"/>
                  </a:lnTo>
                  <a:lnTo>
                    <a:pt x="454839" y="8713"/>
                  </a:lnTo>
                  <a:lnTo>
                    <a:pt x="465594" y="0"/>
                  </a:lnTo>
                  <a:lnTo>
                    <a:pt x="476403" y="8713"/>
                  </a:lnTo>
                  <a:lnTo>
                    <a:pt x="485200" y="32464"/>
                  </a:lnTo>
                  <a:lnTo>
                    <a:pt x="491115" y="67669"/>
                  </a:lnTo>
                  <a:lnTo>
                    <a:pt x="493280" y="110743"/>
                  </a:lnTo>
                  <a:lnTo>
                    <a:pt x="491115" y="153872"/>
                  </a:lnTo>
                  <a:lnTo>
                    <a:pt x="485200" y="189071"/>
                  </a:lnTo>
                  <a:lnTo>
                    <a:pt x="476403" y="212792"/>
                  </a:lnTo>
                  <a:lnTo>
                    <a:pt x="465594" y="221487"/>
                  </a:lnTo>
                  <a:lnTo>
                    <a:pt x="27686" y="221487"/>
                  </a:lnTo>
                  <a:lnTo>
                    <a:pt x="16909" y="212792"/>
                  </a:lnTo>
                  <a:lnTo>
                    <a:pt x="8108" y="189071"/>
                  </a:lnTo>
                  <a:lnTo>
                    <a:pt x="2175" y="153872"/>
                  </a:lnTo>
                  <a:lnTo>
                    <a:pt x="0" y="110743"/>
                  </a:lnTo>
                  <a:lnTo>
                    <a:pt x="2175" y="67669"/>
                  </a:lnTo>
                  <a:lnTo>
                    <a:pt x="8108" y="32464"/>
                  </a:lnTo>
                  <a:lnTo>
                    <a:pt x="16909" y="8713"/>
                  </a:lnTo>
                  <a:lnTo>
                    <a:pt x="27686" y="0"/>
                  </a:lnTo>
                  <a:lnTo>
                    <a:pt x="465594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823593" y="3739641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89" h="221614">
                  <a:moveTo>
                    <a:pt x="465708" y="0"/>
                  </a:moveTo>
                  <a:lnTo>
                    <a:pt x="27686" y="0"/>
                  </a:lnTo>
                  <a:lnTo>
                    <a:pt x="16930" y="8713"/>
                  </a:lnTo>
                  <a:lnTo>
                    <a:pt x="8127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6" y="221487"/>
                  </a:lnTo>
                  <a:lnTo>
                    <a:pt x="465708" y="221487"/>
                  </a:lnTo>
                  <a:lnTo>
                    <a:pt x="454900" y="212792"/>
                  </a:lnTo>
                  <a:lnTo>
                    <a:pt x="446103" y="189071"/>
                  </a:lnTo>
                  <a:lnTo>
                    <a:pt x="440187" y="153872"/>
                  </a:lnTo>
                  <a:lnTo>
                    <a:pt x="438023" y="110743"/>
                  </a:lnTo>
                  <a:lnTo>
                    <a:pt x="440187" y="67669"/>
                  </a:lnTo>
                  <a:lnTo>
                    <a:pt x="446103" y="32464"/>
                  </a:lnTo>
                  <a:lnTo>
                    <a:pt x="454900" y="8713"/>
                  </a:lnTo>
                  <a:lnTo>
                    <a:pt x="46570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61616" y="3739641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80" h="221614">
                  <a:moveTo>
                    <a:pt x="27685" y="0"/>
                  </a:moveTo>
                  <a:lnTo>
                    <a:pt x="16877" y="8713"/>
                  </a:lnTo>
                  <a:lnTo>
                    <a:pt x="8080" y="32464"/>
                  </a:lnTo>
                  <a:lnTo>
                    <a:pt x="2164" y="67669"/>
                  </a:lnTo>
                  <a:lnTo>
                    <a:pt x="0" y="110743"/>
                  </a:lnTo>
                  <a:lnTo>
                    <a:pt x="2164" y="153872"/>
                  </a:lnTo>
                  <a:lnTo>
                    <a:pt x="8080" y="189071"/>
                  </a:lnTo>
                  <a:lnTo>
                    <a:pt x="16877" y="212792"/>
                  </a:lnTo>
                  <a:lnTo>
                    <a:pt x="27685" y="221487"/>
                  </a:lnTo>
                  <a:lnTo>
                    <a:pt x="38441" y="212792"/>
                  </a:lnTo>
                  <a:lnTo>
                    <a:pt x="47243" y="189071"/>
                  </a:lnTo>
                  <a:lnTo>
                    <a:pt x="53189" y="153872"/>
                  </a:lnTo>
                  <a:lnTo>
                    <a:pt x="55371" y="110743"/>
                  </a:lnTo>
                  <a:lnTo>
                    <a:pt x="53189" y="67669"/>
                  </a:lnTo>
                  <a:lnTo>
                    <a:pt x="47243" y="32464"/>
                  </a:lnTo>
                  <a:lnTo>
                    <a:pt x="38441" y="8713"/>
                  </a:lnTo>
                  <a:lnTo>
                    <a:pt x="27685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823593" y="3739641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4" h="221614">
                  <a:moveTo>
                    <a:pt x="465708" y="221487"/>
                  </a:moveTo>
                  <a:lnTo>
                    <a:pt x="440187" y="153872"/>
                  </a:lnTo>
                  <a:lnTo>
                    <a:pt x="438023" y="110743"/>
                  </a:lnTo>
                  <a:lnTo>
                    <a:pt x="440187" y="67669"/>
                  </a:lnTo>
                  <a:lnTo>
                    <a:pt x="454900" y="8713"/>
                  </a:lnTo>
                  <a:lnTo>
                    <a:pt x="465708" y="0"/>
                  </a:lnTo>
                  <a:lnTo>
                    <a:pt x="476464" y="8713"/>
                  </a:lnTo>
                  <a:lnTo>
                    <a:pt x="485267" y="32464"/>
                  </a:lnTo>
                  <a:lnTo>
                    <a:pt x="491212" y="67669"/>
                  </a:lnTo>
                  <a:lnTo>
                    <a:pt x="493394" y="110743"/>
                  </a:lnTo>
                  <a:lnTo>
                    <a:pt x="491212" y="153872"/>
                  </a:lnTo>
                  <a:lnTo>
                    <a:pt x="485267" y="189071"/>
                  </a:lnTo>
                  <a:lnTo>
                    <a:pt x="476464" y="212792"/>
                  </a:lnTo>
                  <a:lnTo>
                    <a:pt x="465708" y="221487"/>
                  </a:lnTo>
                  <a:lnTo>
                    <a:pt x="27686" y="221487"/>
                  </a:lnTo>
                  <a:lnTo>
                    <a:pt x="16930" y="212792"/>
                  </a:lnTo>
                  <a:lnTo>
                    <a:pt x="8127" y="189071"/>
                  </a:lnTo>
                  <a:lnTo>
                    <a:pt x="2182" y="153872"/>
                  </a:lnTo>
                  <a:lnTo>
                    <a:pt x="0" y="110743"/>
                  </a:lnTo>
                  <a:lnTo>
                    <a:pt x="2182" y="67669"/>
                  </a:lnTo>
                  <a:lnTo>
                    <a:pt x="8127" y="32464"/>
                  </a:lnTo>
                  <a:lnTo>
                    <a:pt x="16930" y="8713"/>
                  </a:lnTo>
                  <a:lnTo>
                    <a:pt x="27686" y="0"/>
                  </a:lnTo>
                  <a:lnTo>
                    <a:pt x="465708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371980" y="4008882"/>
            <a:ext cx="245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等线"/>
                <a:cs typeface="等线"/>
              </a:rPr>
              <a:t>A1</a:t>
            </a:r>
            <a:endParaRPr sz="1400">
              <a:latin typeface="等线"/>
              <a:cs typeface="等线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960879" y="3997833"/>
            <a:ext cx="245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等线"/>
                <a:cs typeface="等线"/>
              </a:rPr>
              <a:t>A2</a:t>
            </a:r>
            <a:endParaRPr sz="1400">
              <a:latin typeface="等线"/>
              <a:cs typeface="等线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2651" y="3974338"/>
            <a:ext cx="8915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等线"/>
                <a:cs typeface="等线"/>
              </a:rPr>
              <a:t>Photo</a:t>
            </a:r>
            <a:r>
              <a:rPr sz="1400" b="1" spc="-40" dirty="0">
                <a:latin typeface="等线"/>
                <a:cs typeface="等线"/>
              </a:rPr>
              <a:t> </a:t>
            </a:r>
            <a:r>
              <a:rPr sz="1400" b="1" spc="-25" dirty="0">
                <a:latin typeface="等线"/>
                <a:cs typeface="等线"/>
              </a:rPr>
              <a:t>Gun</a:t>
            </a:r>
            <a:endParaRPr sz="1400">
              <a:latin typeface="等线"/>
              <a:cs typeface="等线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1041120" y="4670425"/>
            <a:ext cx="5659755" cy="245745"/>
            <a:chOff x="1041120" y="4670425"/>
            <a:chExt cx="5659755" cy="245745"/>
          </a:xfrm>
        </p:grpSpPr>
        <p:sp>
          <p:nvSpPr>
            <p:cNvPr id="17" name="object 17"/>
            <p:cNvSpPr/>
            <p:nvPr/>
          </p:nvSpPr>
          <p:spPr>
            <a:xfrm>
              <a:off x="1254264" y="4793614"/>
              <a:ext cx="4485640" cy="0"/>
            </a:xfrm>
            <a:custGeom>
              <a:avLst/>
              <a:gdLst/>
              <a:ahLst/>
              <a:cxnLst/>
              <a:rect l="l" t="t" r="r" b="b"/>
              <a:pathLst>
                <a:path w="4485640">
                  <a:moveTo>
                    <a:pt x="0" y="0"/>
                  </a:moveTo>
                  <a:lnTo>
                    <a:pt x="4485373" y="0"/>
                  </a:lnTo>
                </a:path>
              </a:pathLst>
            </a:custGeom>
            <a:ln w="320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7470" y="4693411"/>
              <a:ext cx="271297" cy="207137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047470" y="4693411"/>
              <a:ext cx="271780" cy="207645"/>
            </a:xfrm>
            <a:custGeom>
              <a:avLst/>
              <a:gdLst/>
              <a:ahLst/>
              <a:cxnLst/>
              <a:rect l="l" t="t" r="r" b="b"/>
              <a:pathLst>
                <a:path w="271780" h="207645">
                  <a:moveTo>
                    <a:pt x="245389" y="207137"/>
                  </a:moveTo>
                  <a:lnTo>
                    <a:pt x="221522" y="143861"/>
                  </a:lnTo>
                  <a:lnTo>
                    <a:pt x="219494" y="103505"/>
                  </a:lnTo>
                  <a:lnTo>
                    <a:pt x="221522" y="63222"/>
                  </a:lnTo>
                  <a:lnTo>
                    <a:pt x="235288" y="8135"/>
                  </a:lnTo>
                  <a:lnTo>
                    <a:pt x="245389" y="0"/>
                  </a:lnTo>
                  <a:lnTo>
                    <a:pt x="255438" y="8135"/>
                  </a:lnTo>
                  <a:lnTo>
                    <a:pt x="263677" y="30321"/>
                  </a:lnTo>
                  <a:lnTo>
                    <a:pt x="269249" y="63222"/>
                  </a:lnTo>
                  <a:lnTo>
                    <a:pt x="271297" y="103505"/>
                  </a:lnTo>
                  <a:lnTo>
                    <a:pt x="269249" y="143861"/>
                  </a:lnTo>
                  <a:lnTo>
                    <a:pt x="263677" y="176799"/>
                  </a:lnTo>
                  <a:lnTo>
                    <a:pt x="255438" y="198999"/>
                  </a:lnTo>
                  <a:lnTo>
                    <a:pt x="245389" y="207137"/>
                  </a:lnTo>
                  <a:lnTo>
                    <a:pt x="25882" y="207137"/>
                  </a:lnTo>
                  <a:lnTo>
                    <a:pt x="15805" y="198999"/>
                  </a:lnTo>
                  <a:lnTo>
                    <a:pt x="7578" y="176799"/>
                  </a:lnTo>
                  <a:lnTo>
                    <a:pt x="2033" y="143861"/>
                  </a:lnTo>
                  <a:lnTo>
                    <a:pt x="0" y="103505"/>
                  </a:lnTo>
                  <a:lnTo>
                    <a:pt x="2033" y="63222"/>
                  </a:lnTo>
                  <a:lnTo>
                    <a:pt x="7578" y="30321"/>
                  </a:lnTo>
                  <a:lnTo>
                    <a:pt x="15805" y="8135"/>
                  </a:lnTo>
                  <a:lnTo>
                    <a:pt x="25882" y="0"/>
                  </a:lnTo>
                  <a:lnTo>
                    <a:pt x="245389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59432" y="4680458"/>
              <a:ext cx="122173" cy="219837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2891154" y="4687824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89" h="221614">
                  <a:moveTo>
                    <a:pt x="465708" y="0"/>
                  </a:moveTo>
                  <a:lnTo>
                    <a:pt x="27686" y="0"/>
                  </a:lnTo>
                  <a:lnTo>
                    <a:pt x="16930" y="8695"/>
                  </a:lnTo>
                  <a:lnTo>
                    <a:pt x="8127" y="32416"/>
                  </a:lnTo>
                  <a:lnTo>
                    <a:pt x="2182" y="67615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6" y="221487"/>
                  </a:lnTo>
                  <a:lnTo>
                    <a:pt x="465708" y="221487"/>
                  </a:lnTo>
                  <a:lnTo>
                    <a:pt x="454880" y="212792"/>
                  </a:lnTo>
                  <a:lnTo>
                    <a:pt x="446039" y="189071"/>
                  </a:lnTo>
                  <a:lnTo>
                    <a:pt x="440080" y="153872"/>
                  </a:lnTo>
                  <a:lnTo>
                    <a:pt x="437895" y="110743"/>
                  </a:lnTo>
                  <a:lnTo>
                    <a:pt x="440080" y="67615"/>
                  </a:lnTo>
                  <a:lnTo>
                    <a:pt x="446039" y="32416"/>
                  </a:lnTo>
                  <a:lnTo>
                    <a:pt x="454880" y="8695"/>
                  </a:lnTo>
                  <a:lnTo>
                    <a:pt x="46570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329050" y="4687824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812" y="0"/>
                  </a:moveTo>
                  <a:lnTo>
                    <a:pt x="16984" y="8695"/>
                  </a:lnTo>
                  <a:lnTo>
                    <a:pt x="8143" y="32416"/>
                  </a:lnTo>
                  <a:lnTo>
                    <a:pt x="2184" y="67615"/>
                  </a:lnTo>
                  <a:lnTo>
                    <a:pt x="0" y="110743"/>
                  </a:lnTo>
                  <a:lnTo>
                    <a:pt x="2184" y="153872"/>
                  </a:lnTo>
                  <a:lnTo>
                    <a:pt x="8143" y="189071"/>
                  </a:lnTo>
                  <a:lnTo>
                    <a:pt x="16984" y="212792"/>
                  </a:lnTo>
                  <a:lnTo>
                    <a:pt x="27812" y="221487"/>
                  </a:lnTo>
                  <a:lnTo>
                    <a:pt x="38568" y="212792"/>
                  </a:lnTo>
                  <a:lnTo>
                    <a:pt x="47371" y="189071"/>
                  </a:lnTo>
                  <a:lnTo>
                    <a:pt x="53316" y="153872"/>
                  </a:lnTo>
                  <a:lnTo>
                    <a:pt x="55499" y="110743"/>
                  </a:lnTo>
                  <a:lnTo>
                    <a:pt x="53316" y="67615"/>
                  </a:lnTo>
                  <a:lnTo>
                    <a:pt x="47371" y="32416"/>
                  </a:lnTo>
                  <a:lnTo>
                    <a:pt x="38568" y="8695"/>
                  </a:lnTo>
                  <a:lnTo>
                    <a:pt x="27812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891154" y="4687824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708" y="221487"/>
                  </a:moveTo>
                  <a:lnTo>
                    <a:pt x="440080" y="153872"/>
                  </a:lnTo>
                  <a:lnTo>
                    <a:pt x="437895" y="110743"/>
                  </a:lnTo>
                  <a:lnTo>
                    <a:pt x="440080" y="67615"/>
                  </a:lnTo>
                  <a:lnTo>
                    <a:pt x="454880" y="8695"/>
                  </a:lnTo>
                  <a:lnTo>
                    <a:pt x="465708" y="0"/>
                  </a:lnTo>
                  <a:lnTo>
                    <a:pt x="476464" y="8695"/>
                  </a:lnTo>
                  <a:lnTo>
                    <a:pt x="485267" y="32416"/>
                  </a:lnTo>
                  <a:lnTo>
                    <a:pt x="491212" y="67615"/>
                  </a:lnTo>
                  <a:lnTo>
                    <a:pt x="493394" y="110743"/>
                  </a:lnTo>
                  <a:lnTo>
                    <a:pt x="491212" y="153872"/>
                  </a:lnTo>
                  <a:lnTo>
                    <a:pt x="485267" y="189071"/>
                  </a:lnTo>
                  <a:lnTo>
                    <a:pt x="476464" y="212792"/>
                  </a:lnTo>
                  <a:lnTo>
                    <a:pt x="465708" y="221487"/>
                  </a:lnTo>
                  <a:lnTo>
                    <a:pt x="27686" y="221487"/>
                  </a:lnTo>
                  <a:lnTo>
                    <a:pt x="16930" y="212792"/>
                  </a:lnTo>
                  <a:lnTo>
                    <a:pt x="8127" y="189071"/>
                  </a:lnTo>
                  <a:lnTo>
                    <a:pt x="2182" y="153872"/>
                  </a:lnTo>
                  <a:lnTo>
                    <a:pt x="0" y="110743"/>
                  </a:lnTo>
                  <a:lnTo>
                    <a:pt x="2182" y="67615"/>
                  </a:lnTo>
                  <a:lnTo>
                    <a:pt x="8127" y="32416"/>
                  </a:lnTo>
                  <a:lnTo>
                    <a:pt x="16930" y="8695"/>
                  </a:lnTo>
                  <a:lnTo>
                    <a:pt x="27686" y="0"/>
                  </a:lnTo>
                  <a:lnTo>
                    <a:pt x="465708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448432" y="4676775"/>
              <a:ext cx="324485" cy="203835"/>
            </a:xfrm>
            <a:custGeom>
              <a:avLst/>
              <a:gdLst/>
              <a:ahLst/>
              <a:cxnLst/>
              <a:rect l="l" t="t" r="r" b="b"/>
              <a:pathLst>
                <a:path w="324485" h="203835">
                  <a:moveTo>
                    <a:pt x="324104" y="0"/>
                  </a:moveTo>
                  <a:lnTo>
                    <a:pt x="25400" y="0"/>
                  </a:lnTo>
                  <a:lnTo>
                    <a:pt x="15484" y="7981"/>
                  </a:lnTo>
                  <a:lnTo>
                    <a:pt x="7413" y="29749"/>
                  </a:lnTo>
                  <a:lnTo>
                    <a:pt x="1986" y="62043"/>
                  </a:lnTo>
                  <a:lnTo>
                    <a:pt x="0" y="101600"/>
                  </a:lnTo>
                  <a:lnTo>
                    <a:pt x="1986" y="141176"/>
                  </a:lnTo>
                  <a:lnTo>
                    <a:pt x="7413" y="173513"/>
                  </a:lnTo>
                  <a:lnTo>
                    <a:pt x="15484" y="195325"/>
                  </a:lnTo>
                  <a:lnTo>
                    <a:pt x="25400" y="203326"/>
                  </a:lnTo>
                  <a:lnTo>
                    <a:pt x="324104" y="203326"/>
                  </a:lnTo>
                  <a:lnTo>
                    <a:pt x="314241" y="195325"/>
                  </a:lnTo>
                  <a:lnTo>
                    <a:pt x="306165" y="173513"/>
                  </a:lnTo>
                  <a:lnTo>
                    <a:pt x="300708" y="141176"/>
                  </a:lnTo>
                  <a:lnTo>
                    <a:pt x="298704" y="101600"/>
                  </a:lnTo>
                  <a:lnTo>
                    <a:pt x="300708" y="62043"/>
                  </a:lnTo>
                  <a:lnTo>
                    <a:pt x="306165" y="29749"/>
                  </a:lnTo>
                  <a:lnTo>
                    <a:pt x="314241" y="7981"/>
                  </a:lnTo>
                  <a:lnTo>
                    <a:pt x="32410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747136" y="4676775"/>
              <a:ext cx="51435" cy="203835"/>
            </a:xfrm>
            <a:custGeom>
              <a:avLst/>
              <a:gdLst/>
              <a:ahLst/>
              <a:cxnLst/>
              <a:rect l="l" t="t" r="r" b="b"/>
              <a:pathLst>
                <a:path w="51435" h="203835">
                  <a:moveTo>
                    <a:pt x="25400" y="0"/>
                  </a:moveTo>
                  <a:lnTo>
                    <a:pt x="15537" y="7981"/>
                  </a:lnTo>
                  <a:lnTo>
                    <a:pt x="7461" y="29749"/>
                  </a:lnTo>
                  <a:lnTo>
                    <a:pt x="2004" y="62043"/>
                  </a:lnTo>
                  <a:lnTo>
                    <a:pt x="0" y="101600"/>
                  </a:lnTo>
                  <a:lnTo>
                    <a:pt x="2004" y="141176"/>
                  </a:lnTo>
                  <a:lnTo>
                    <a:pt x="7461" y="173513"/>
                  </a:lnTo>
                  <a:lnTo>
                    <a:pt x="15537" y="195325"/>
                  </a:lnTo>
                  <a:lnTo>
                    <a:pt x="25400" y="203326"/>
                  </a:lnTo>
                  <a:lnTo>
                    <a:pt x="35335" y="195325"/>
                  </a:lnTo>
                  <a:lnTo>
                    <a:pt x="43449" y="173513"/>
                  </a:lnTo>
                  <a:lnTo>
                    <a:pt x="48920" y="141176"/>
                  </a:lnTo>
                  <a:lnTo>
                    <a:pt x="50926" y="101600"/>
                  </a:lnTo>
                  <a:lnTo>
                    <a:pt x="48920" y="62043"/>
                  </a:lnTo>
                  <a:lnTo>
                    <a:pt x="43449" y="29749"/>
                  </a:lnTo>
                  <a:lnTo>
                    <a:pt x="35335" y="7981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8FAA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448432" y="4676775"/>
              <a:ext cx="349885" cy="203835"/>
            </a:xfrm>
            <a:custGeom>
              <a:avLst/>
              <a:gdLst/>
              <a:ahLst/>
              <a:cxnLst/>
              <a:rect l="l" t="t" r="r" b="b"/>
              <a:pathLst>
                <a:path w="349885" h="203835">
                  <a:moveTo>
                    <a:pt x="324104" y="203326"/>
                  </a:moveTo>
                  <a:lnTo>
                    <a:pt x="300708" y="141176"/>
                  </a:lnTo>
                  <a:lnTo>
                    <a:pt x="298704" y="101600"/>
                  </a:lnTo>
                  <a:lnTo>
                    <a:pt x="300708" y="62043"/>
                  </a:lnTo>
                  <a:lnTo>
                    <a:pt x="314241" y="7981"/>
                  </a:lnTo>
                  <a:lnTo>
                    <a:pt x="324104" y="0"/>
                  </a:lnTo>
                  <a:lnTo>
                    <a:pt x="334039" y="7981"/>
                  </a:lnTo>
                  <a:lnTo>
                    <a:pt x="342153" y="29749"/>
                  </a:lnTo>
                  <a:lnTo>
                    <a:pt x="347624" y="62043"/>
                  </a:lnTo>
                  <a:lnTo>
                    <a:pt x="349631" y="101600"/>
                  </a:lnTo>
                  <a:lnTo>
                    <a:pt x="347624" y="141176"/>
                  </a:lnTo>
                  <a:lnTo>
                    <a:pt x="342153" y="173513"/>
                  </a:lnTo>
                  <a:lnTo>
                    <a:pt x="334039" y="195325"/>
                  </a:lnTo>
                  <a:lnTo>
                    <a:pt x="324104" y="203326"/>
                  </a:lnTo>
                  <a:lnTo>
                    <a:pt x="25400" y="203326"/>
                  </a:lnTo>
                  <a:lnTo>
                    <a:pt x="15484" y="195325"/>
                  </a:lnTo>
                  <a:lnTo>
                    <a:pt x="7413" y="173513"/>
                  </a:lnTo>
                  <a:lnTo>
                    <a:pt x="1986" y="141176"/>
                  </a:lnTo>
                  <a:lnTo>
                    <a:pt x="0" y="101600"/>
                  </a:lnTo>
                  <a:lnTo>
                    <a:pt x="1986" y="62043"/>
                  </a:lnTo>
                  <a:lnTo>
                    <a:pt x="7413" y="29749"/>
                  </a:lnTo>
                  <a:lnTo>
                    <a:pt x="15484" y="7981"/>
                  </a:lnTo>
                  <a:lnTo>
                    <a:pt x="25400" y="0"/>
                  </a:lnTo>
                  <a:lnTo>
                    <a:pt x="324104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48687" y="4684268"/>
              <a:ext cx="122174" cy="219837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5956998" y="4793614"/>
              <a:ext cx="727710" cy="0"/>
            </a:xfrm>
            <a:custGeom>
              <a:avLst/>
              <a:gdLst/>
              <a:ahLst/>
              <a:cxnLst/>
              <a:rect l="l" t="t" r="r" b="b"/>
              <a:pathLst>
                <a:path w="727709">
                  <a:moveTo>
                    <a:pt x="0" y="0"/>
                  </a:moveTo>
                  <a:lnTo>
                    <a:pt x="727646" y="0"/>
                  </a:lnTo>
                </a:path>
              </a:pathLst>
            </a:custGeom>
            <a:ln w="3200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1466214" y="5000371"/>
            <a:ext cx="599440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latin typeface="等线"/>
                <a:cs typeface="等线"/>
              </a:rPr>
              <a:t>SHB</a:t>
            </a:r>
            <a:r>
              <a:rPr sz="1100" b="1" spc="-10" dirty="0">
                <a:latin typeface="等线"/>
                <a:cs typeface="等线"/>
              </a:rPr>
              <a:t> </a:t>
            </a:r>
            <a:r>
              <a:rPr sz="1100" b="1" spc="-25" dirty="0">
                <a:latin typeface="等线"/>
                <a:cs typeface="等线"/>
              </a:rPr>
              <a:t>1&amp;2</a:t>
            </a:r>
            <a:endParaRPr sz="1100">
              <a:latin typeface="等线"/>
              <a:cs typeface="等线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457957" y="4945126"/>
            <a:ext cx="8128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9120" algn="l"/>
              </a:tabLst>
            </a:pPr>
            <a:r>
              <a:rPr sz="1400" b="1" spc="-25" dirty="0">
                <a:latin typeface="等线"/>
                <a:cs typeface="等线"/>
              </a:rPr>
              <a:t>BUN</a:t>
            </a:r>
            <a:r>
              <a:rPr sz="1400" b="1" dirty="0">
                <a:latin typeface="等线"/>
                <a:cs typeface="等线"/>
              </a:rPr>
              <a:t>	</a:t>
            </a:r>
            <a:r>
              <a:rPr sz="1400" b="1" spc="-25" dirty="0">
                <a:latin typeface="等线"/>
                <a:cs typeface="等线"/>
              </a:rPr>
              <a:t>A1</a:t>
            </a:r>
            <a:endParaRPr sz="1400">
              <a:latin typeface="等线"/>
              <a:cs typeface="等线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2410714" y="3733291"/>
            <a:ext cx="2730500" cy="1182370"/>
            <a:chOff x="2410714" y="3733291"/>
            <a:chExt cx="2730500" cy="1182370"/>
          </a:xfrm>
        </p:grpSpPr>
        <p:sp>
          <p:nvSpPr>
            <p:cNvPr id="32" name="object 32"/>
            <p:cNvSpPr/>
            <p:nvPr/>
          </p:nvSpPr>
          <p:spPr>
            <a:xfrm>
              <a:off x="2417064" y="3739641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89" h="221614">
                  <a:moveTo>
                    <a:pt x="465709" y="0"/>
                  </a:moveTo>
                  <a:lnTo>
                    <a:pt x="27686" y="0"/>
                  </a:lnTo>
                  <a:lnTo>
                    <a:pt x="16930" y="8713"/>
                  </a:lnTo>
                  <a:lnTo>
                    <a:pt x="8128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8" y="189071"/>
                  </a:lnTo>
                  <a:lnTo>
                    <a:pt x="16930" y="212792"/>
                  </a:lnTo>
                  <a:lnTo>
                    <a:pt x="27686" y="221487"/>
                  </a:lnTo>
                  <a:lnTo>
                    <a:pt x="465709" y="221487"/>
                  </a:lnTo>
                  <a:lnTo>
                    <a:pt x="454880" y="212792"/>
                  </a:lnTo>
                  <a:lnTo>
                    <a:pt x="446039" y="189071"/>
                  </a:lnTo>
                  <a:lnTo>
                    <a:pt x="440080" y="153872"/>
                  </a:lnTo>
                  <a:lnTo>
                    <a:pt x="437896" y="110743"/>
                  </a:lnTo>
                  <a:lnTo>
                    <a:pt x="440080" y="67669"/>
                  </a:lnTo>
                  <a:lnTo>
                    <a:pt x="446039" y="32464"/>
                  </a:lnTo>
                  <a:lnTo>
                    <a:pt x="454880" y="8713"/>
                  </a:lnTo>
                  <a:lnTo>
                    <a:pt x="46570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854960" y="3739641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80" h="221614">
                  <a:moveTo>
                    <a:pt x="27812" y="0"/>
                  </a:moveTo>
                  <a:lnTo>
                    <a:pt x="16984" y="8713"/>
                  </a:lnTo>
                  <a:lnTo>
                    <a:pt x="8143" y="32464"/>
                  </a:lnTo>
                  <a:lnTo>
                    <a:pt x="2184" y="67669"/>
                  </a:lnTo>
                  <a:lnTo>
                    <a:pt x="0" y="110743"/>
                  </a:lnTo>
                  <a:lnTo>
                    <a:pt x="2184" y="153872"/>
                  </a:lnTo>
                  <a:lnTo>
                    <a:pt x="8143" y="189071"/>
                  </a:lnTo>
                  <a:lnTo>
                    <a:pt x="16984" y="212792"/>
                  </a:lnTo>
                  <a:lnTo>
                    <a:pt x="27812" y="221487"/>
                  </a:lnTo>
                  <a:lnTo>
                    <a:pt x="38568" y="212792"/>
                  </a:lnTo>
                  <a:lnTo>
                    <a:pt x="47370" y="189071"/>
                  </a:lnTo>
                  <a:lnTo>
                    <a:pt x="53316" y="153872"/>
                  </a:lnTo>
                  <a:lnTo>
                    <a:pt x="55498" y="110743"/>
                  </a:lnTo>
                  <a:lnTo>
                    <a:pt x="53316" y="67669"/>
                  </a:lnTo>
                  <a:lnTo>
                    <a:pt x="47370" y="32464"/>
                  </a:lnTo>
                  <a:lnTo>
                    <a:pt x="38568" y="8713"/>
                  </a:lnTo>
                  <a:lnTo>
                    <a:pt x="27812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417064" y="3739641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4" h="221614">
                  <a:moveTo>
                    <a:pt x="465709" y="221487"/>
                  </a:moveTo>
                  <a:lnTo>
                    <a:pt x="440080" y="153872"/>
                  </a:lnTo>
                  <a:lnTo>
                    <a:pt x="437896" y="110743"/>
                  </a:lnTo>
                  <a:lnTo>
                    <a:pt x="440080" y="67669"/>
                  </a:lnTo>
                  <a:lnTo>
                    <a:pt x="454880" y="8713"/>
                  </a:lnTo>
                  <a:lnTo>
                    <a:pt x="465709" y="0"/>
                  </a:lnTo>
                  <a:lnTo>
                    <a:pt x="476464" y="8713"/>
                  </a:lnTo>
                  <a:lnTo>
                    <a:pt x="485266" y="32464"/>
                  </a:lnTo>
                  <a:lnTo>
                    <a:pt x="491212" y="67669"/>
                  </a:lnTo>
                  <a:lnTo>
                    <a:pt x="493394" y="110743"/>
                  </a:lnTo>
                  <a:lnTo>
                    <a:pt x="491212" y="153872"/>
                  </a:lnTo>
                  <a:lnTo>
                    <a:pt x="485267" y="189071"/>
                  </a:lnTo>
                  <a:lnTo>
                    <a:pt x="476464" y="212792"/>
                  </a:lnTo>
                  <a:lnTo>
                    <a:pt x="465709" y="221487"/>
                  </a:lnTo>
                  <a:lnTo>
                    <a:pt x="27686" y="221487"/>
                  </a:lnTo>
                  <a:lnTo>
                    <a:pt x="16930" y="212792"/>
                  </a:lnTo>
                  <a:lnTo>
                    <a:pt x="8128" y="189071"/>
                  </a:lnTo>
                  <a:lnTo>
                    <a:pt x="2182" y="153872"/>
                  </a:lnTo>
                  <a:lnTo>
                    <a:pt x="0" y="110743"/>
                  </a:lnTo>
                  <a:lnTo>
                    <a:pt x="2182" y="67669"/>
                  </a:lnTo>
                  <a:lnTo>
                    <a:pt x="8128" y="32464"/>
                  </a:lnTo>
                  <a:lnTo>
                    <a:pt x="16930" y="8713"/>
                  </a:lnTo>
                  <a:lnTo>
                    <a:pt x="27686" y="0"/>
                  </a:lnTo>
                  <a:lnTo>
                    <a:pt x="465709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003042" y="3739641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89" h="221614">
                  <a:moveTo>
                    <a:pt x="465708" y="0"/>
                  </a:moveTo>
                  <a:lnTo>
                    <a:pt x="27685" y="0"/>
                  </a:lnTo>
                  <a:lnTo>
                    <a:pt x="16930" y="8713"/>
                  </a:lnTo>
                  <a:lnTo>
                    <a:pt x="8127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8" y="189071"/>
                  </a:lnTo>
                  <a:lnTo>
                    <a:pt x="16930" y="212792"/>
                  </a:lnTo>
                  <a:lnTo>
                    <a:pt x="27685" y="221487"/>
                  </a:lnTo>
                  <a:lnTo>
                    <a:pt x="465708" y="221487"/>
                  </a:lnTo>
                  <a:lnTo>
                    <a:pt x="454953" y="212792"/>
                  </a:lnTo>
                  <a:lnTo>
                    <a:pt x="446150" y="189071"/>
                  </a:lnTo>
                  <a:lnTo>
                    <a:pt x="440205" y="153872"/>
                  </a:lnTo>
                  <a:lnTo>
                    <a:pt x="438022" y="110743"/>
                  </a:lnTo>
                  <a:lnTo>
                    <a:pt x="440205" y="67669"/>
                  </a:lnTo>
                  <a:lnTo>
                    <a:pt x="446150" y="32464"/>
                  </a:lnTo>
                  <a:lnTo>
                    <a:pt x="454953" y="8713"/>
                  </a:lnTo>
                  <a:lnTo>
                    <a:pt x="46570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441065" y="3739641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6" y="0"/>
                  </a:moveTo>
                  <a:lnTo>
                    <a:pt x="16930" y="8713"/>
                  </a:lnTo>
                  <a:lnTo>
                    <a:pt x="8127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6" y="221487"/>
                  </a:lnTo>
                  <a:lnTo>
                    <a:pt x="38441" y="212792"/>
                  </a:lnTo>
                  <a:lnTo>
                    <a:pt x="47244" y="189071"/>
                  </a:lnTo>
                  <a:lnTo>
                    <a:pt x="53189" y="153872"/>
                  </a:lnTo>
                  <a:lnTo>
                    <a:pt x="55372" y="110743"/>
                  </a:lnTo>
                  <a:lnTo>
                    <a:pt x="53189" y="67669"/>
                  </a:lnTo>
                  <a:lnTo>
                    <a:pt x="47244" y="32464"/>
                  </a:lnTo>
                  <a:lnTo>
                    <a:pt x="38441" y="8713"/>
                  </a:lnTo>
                  <a:lnTo>
                    <a:pt x="27686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003042" y="3739641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708" y="221487"/>
                  </a:moveTo>
                  <a:lnTo>
                    <a:pt x="440205" y="153872"/>
                  </a:lnTo>
                  <a:lnTo>
                    <a:pt x="438022" y="110743"/>
                  </a:lnTo>
                  <a:lnTo>
                    <a:pt x="440205" y="67669"/>
                  </a:lnTo>
                  <a:lnTo>
                    <a:pt x="454953" y="8713"/>
                  </a:lnTo>
                  <a:lnTo>
                    <a:pt x="465708" y="0"/>
                  </a:lnTo>
                  <a:lnTo>
                    <a:pt x="476464" y="8713"/>
                  </a:lnTo>
                  <a:lnTo>
                    <a:pt x="485267" y="32464"/>
                  </a:lnTo>
                  <a:lnTo>
                    <a:pt x="491212" y="67669"/>
                  </a:lnTo>
                  <a:lnTo>
                    <a:pt x="493394" y="110743"/>
                  </a:lnTo>
                  <a:lnTo>
                    <a:pt x="491212" y="153872"/>
                  </a:lnTo>
                  <a:lnTo>
                    <a:pt x="485267" y="189071"/>
                  </a:lnTo>
                  <a:lnTo>
                    <a:pt x="476464" y="212792"/>
                  </a:lnTo>
                  <a:lnTo>
                    <a:pt x="465708" y="221487"/>
                  </a:lnTo>
                  <a:lnTo>
                    <a:pt x="27685" y="221487"/>
                  </a:lnTo>
                  <a:lnTo>
                    <a:pt x="16930" y="212792"/>
                  </a:lnTo>
                  <a:lnTo>
                    <a:pt x="8128" y="189071"/>
                  </a:lnTo>
                  <a:lnTo>
                    <a:pt x="2182" y="153872"/>
                  </a:lnTo>
                  <a:lnTo>
                    <a:pt x="0" y="110743"/>
                  </a:lnTo>
                  <a:lnTo>
                    <a:pt x="2182" y="67669"/>
                  </a:lnTo>
                  <a:lnTo>
                    <a:pt x="8127" y="32464"/>
                  </a:lnTo>
                  <a:lnTo>
                    <a:pt x="16930" y="8713"/>
                  </a:lnTo>
                  <a:lnTo>
                    <a:pt x="27685" y="0"/>
                  </a:lnTo>
                  <a:lnTo>
                    <a:pt x="465708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469640" y="4687823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89" h="221614">
                  <a:moveTo>
                    <a:pt x="465582" y="0"/>
                  </a:moveTo>
                  <a:lnTo>
                    <a:pt x="27686" y="0"/>
                  </a:lnTo>
                  <a:lnTo>
                    <a:pt x="16877" y="8695"/>
                  </a:lnTo>
                  <a:lnTo>
                    <a:pt x="8080" y="32416"/>
                  </a:lnTo>
                  <a:lnTo>
                    <a:pt x="2164" y="67615"/>
                  </a:lnTo>
                  <a:lnTo>
                    <a:pt x="0" y="110743"/>
                  </a:lnTo>
                  <a:lnTo>
                    <a:pt x="2164" y="153872"/>
                  </a:lnTo>
                  <a:lnTo>
                    <a:pt x="8080" y="189071"/>
                  </a:lnTo>
                  <a:lnTo>
                    <a:pt x="16877" y="212792"/>
                  </a:lnTo>
                  <a:lnTo>
                    <a:pt x="27686" y="221487"/>
                  </a:lnTo>
                  <a:lnTo>
                    <a:pt x="465582" y="221487"/>
                  </a:lnTo>
                  <a:lnTo>
                    <a:pt x="454826" y="212792"/>
                  </a:lnTo>
                  <a:lnTo>
                    <a:pt x="446024" y="189071"/>
                  </a:lnTo>
                  <a:lnTo>
                    <a:pt x="440078" y="153872"/>
                  </a:lnTo>
                  <a:lnTo>
                    <a:pt x="437896" y="110743"/>
                  </a:lnTo>
                  <a:lnTo>
                    <a:pt x="440078" y="67615"/>
                  </a:lnTo>
                  <a:lnTo>
                    <a:pt x="446024" y="32416"/>
                  </a:lnTo>
                  <a:lnTo>
                    <a:pt x="454826" y="8695"/>
                  </a:lnTo>
                  <a:lnTo>
                    <a:pt x="46558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907536" y="4687823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6" y="0"/>
                  </a:moveTo>
                  <a:lnTo>
                    <a:pt x="16930" y="8695"/>
                  </a:lnTo>
                  <a:lnTo>
                    <a:pt x="8127" y="32416"/>
                  </a:lnTo>
                  <a:lnTo>
                    <a:pt x="2182" y="67615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6" y="221487"/>
                  </a:lnTo>
                  <a:lnTo>
                    <a:pt x="38494" y="212792"/>
                  </a:lnTo>
                  <a:lnTo>
                    <a:pt x="47291" y="189071"/>
                  </a:lnTo>
                  <a:lnTo>
                    <a:pt x="53207" y="153872"/>
                  </a:lnTo>
                  <a:lnTo>
                    <a:pt x="55372" y="110743"/>
                  </a:lnTo>
                  <a:lnTo>
                    <a:pt x="53207" y="67615"/>
                  </a:lnTo>
                  <a:lnTo>
                    <a:pt x="47291" y="32416"/>
                  </a:lnTo>
                  <a:lnTo>
                    <a:pt x="38494" y="8695"/>
                  </a:lnTo>
                  <a:lnTo>
                    <a:pt x="27686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469640" y="4687823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582" y="221487"/>
                  </a:moveTo>
                  <a:lnTo>
                    <a:pt x="440078" y="153872"/>
                  </a:lnTo>
                  <a:lnTo>
                    <a:pt x="437896" y="110743"/>
                  </a:lnTo>
                  <a:lnTo>
                    <a:pt x="440078" y="67615"/>
                  </a:lnTo>
                  <a:lnTo>
                    <a:pt x="454826" y="8695"/>
                  </a:lnTo>
                  <a:lnTo>
                    <a:pt x="465582" y="0"/>
                  </a:lnTo>
                  <a:lnTo>
                    <a:pt x="476390" y="8695"/>
                  </a:lnTo>
                  <a:lnTo>
                    <a:pt x="485187" y="32416"/>
                  </a:lnTo>
                  <a:lnTo>
                    <a:pt x="491103" y="67615"/>
                  </a:lnTo>
                  <a:lnTo>
                    <a:pt x="493268" y="110743"/>
                  </a:lnTo>
                  <a:lnTo>
                    <a:pt x="491103" y="153872"/>
                  </a:lnTo>
                  <a:lnTo>
                    <a:pt x="485187" y="189071"/>
                  </a:lnTo>
                  <a:lnTo>
                    <a:pt x="476390" y="212792"/>
                  </a:lnTo>
                  <a:lnTo>
                    <a:pt x="465582" y="221487"/>
                  </a:lnTo>
                  <a:lnTo>
                    <a:pt x="27686" y="221487"/>
                  </a:lnTo>
                  <a:lnTo>
                    <a:pt x="16877" y="212792"/>
                  </a:lnTo>
                  <a:lnTo>
                    <a:pt x="8080" y="189071"/>
                  </a:lnTo>
                  <a:lnTo>
                    <a:pt x="2164" y="153872"/>
                  </a:lnTo>
                  <a:lnTo>
                    <a:pt x="0" y="110743"/>
                  </a:lnTo>
                  <a:lnTo>
                    <a:pt x="2164" y="67615"/>
                  </a:lnTo>
                  <a:lnTo>
                    <a:pt x="8080" y="32416"/>
                  </a:lnTo>
                  <a:lnTo>
                    <a:pt x="16877" y="8695"/>
                  </a:lnTo>
                  <a:lnTo>
                    <a:pt x="27686" y="0"/>
                  </a:lnTo>
                  <a:lnTo>
                    <a:pt x="465582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062603" y="4686680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89" h="221614">
                  <a:moveTo>
                    <a:pt x="465709" y="0"/>
                  </a:moveTo>
                  <a:lnTo>
                    <a:pt x="27686" y="0"/>
                  </a:lnTo>
                  <a:lnTo>
                    <a:pt x="16930" y="8695"/>
                  </a:lnTo>
                  <a:lnTo>
                    <a:pt x="8127" y="32416"/>
                  </a:lnTo>
                  <a:lnTo>
                    <a:pt x="2182" y="67615"/>
                  </a:lnTo>
                  <a:lnTo>
                    <a:pt x="0" y="110744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6" y="221488"/>
                  </a:lnTo>
                  <a:lnTo>
                    <a:pt x="465709" y="221488"/>
                  </a:lnTo>
                  <a:lnTo>
                    <a:pt x="454900" y="212792"/>
                  </a:lnTo>
                  <a:lnTo>
                    <a:pt x="446103" y="189071"/>
                  </a:lnTo>
                  <a:lnTo>
                    <a:pt x="440187" y="153872"/>
                  </a:lnTo>
                  <a:lnTo>
                    <a:pt x="438023" y="110744"/>
                  </a:lnTo>
                  <a:lnTo>
                    <a:pt x="440187" y="67615"/>
                  </a:lnTo>
                  <a:lnTo>
                    <a:pt x="446103" y="32416"/>
                  </a:lnTo>
                  <a:lnTo>
                    <a:pt x="454900" y="8695"/>
                  </a:lnTo>
                  <a:lnTo>
                    <a:pt x="46570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500626" y="4686680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6" y="0"/>
                  </a:moveTo>
                  <a:lnTo>
                    <a:pt x="16877" y="8695"/>
                  </a:lnTo>
                  <a:lnTo>
                    <a:pt x="8080" y="32416"/>
                  </a:lnTo>
                  <a:lnTo>
                    <a:pt x="2164" y="67615"/>
                  </a:lnTo>
                  <a:lnTo>
                    <a:pt x="0" y="110744"/>
                  </a:lnTo>
                  <a:lnTo>
                    <a:pt x="2164" y="153872"/>
                  </a:lnTo>
                  <a:lnTo>
                    <a:pt x="8080" y="189071"/>
                  </a:lnTo>
                  <a:lnTo>
                    <a:pt x="16877" y="212792"/>
                  </a:lnTo>
                  <a:lnTo>
                    <a:pt x="27686" y="221488"/>
                  </a:lnTo>
                  <a:lnTo>
                    <a:pt x="38441" y="212792"/>
                  </a:lnTo>
                  <a:lnTo>
                    <a:pt x="47244" y="189071"/>
                  </a:lnTo>
                  <a:lnTo>
                    <a:pt x="53189" y="153872"/>
                  </a:lnTo>
                  <a:lnTo>
                    <a:pt x="55372" y="110744"/>
                  </a:lnTo>
                  <a:lnTo>
                    <a:pt x="53189" y="67615"/>
                  </a:lnTo>
                  <a:lnTo>
                    <a:pt x="47244" y="32416"/>
                  </a:lnTo>
                  <a:lnTo>
                    <a:pt x="38441" y="8695"/>
                  </a:lnTo>
                  <a:lnTo>
                    <a:pt x="27686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4062603" y="4686680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709" y="221488"/>
                  </a:moveTo>
                  <a:lnTo>
                    <a:pt x="440187" y="153872"/>
                  </a:lnTo>
                  <a:lnTo>
                    <a:pt x="438023" y="110744"/>
                  </a:lnTo>
                  <a:lnTo>
                    <a:pt x="440187" y="67615"/>
                  </a:lnTo>
                  <a:lnTo>
                    <a:pt x="454900" y="8695"/>
                  </a:lnTo>
                  <a:lnTo>
                    <a:pt x="465709" y="0"/>
                  </a:lnTo>
                  <a:lnTo>
                    <a:pt x="476464" y="8695"/>
                  </a:lnTo>
                  <a:lnTo>
                    <a:pt x="485267" y="32416"/>
                  </a:lnTo>
                  <a:lnTo>
                    <a:pt x="491212" y="67615"/>
                  </a:lnTo>
                  <a:lnTo>
                    <a:pt x="493395" y="110744"/>
                  </a:lnTo>
                  <a:lnTo>
                    <a:pt x="491212" y="153872"/>
                  </a:lnTo>
                  <a:lnTo>
                    <a:pt x="485267" y="189071"/>
                  </a:lnTo>
                  <a:lnTo>
                    <a:pt x="476464" y="212792"/>
                  </a:lnTo>
                  <a:lnTo>
                    <a:pt x="465709" y="221488"/>
                  </a:lnTo>
                  <a:lnTo>
                    <a:pt x="27686" y="221488"/>
                  </a:lnTo>
                  <a:lnTo>
                    <a:pt x="16930" y="212792"/>
                  </a:lnTo>
                  <a:lnTo>
                    <a:pt x="8127" y="189071"/>
                  </a:lnTo>
                  <a:lnTo>
                    <a:pt x="2182" y="153872"/>
                  </a:lnTo>
                  <a:lnTo>
                    <a:pt x="0" y="110744"/>
                  </a:lnTo>
                  <a:lnTo>
                    <a:pt x="2182" y="67615"/>
                  </a:lnTo>
                  <a:lnTo>
                    <a:pt x="8127" y="32416"/>
                  </a:lnTo>
                  <a:lnTo>
                    <a:pt x="16930" y="8695"/>
                  </a:lnTo>
                  <a:lnTo>
                    <a:pt x="27686" y="0"/>
                  </a:lnTo>
                  <a:lnTo>
                    <a:pt x="465709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641088" y="4686680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89" h="221614">
                  <a:moveTo>
                    <a:pt x="465582" y="0"/>
                  </a:moveTo>
                  <a:lnTo>
                    <a:pt x="27686" y="0"/>
                  </a:lnTo>
                  <a:lnTo>
                    <a:pt x="16877" y="8695"/>
                  </a:lnTo>
                  <a:lnTo>
                    <a:pt x="8080" y="32416"/>
                  </a:lnTo>
                  <a:lnTo>
                    <a:pt x="2164" y="67615"/>
                  </a:lnTo>
                  <a:lnTo>
                    <a:pt x="0" y="110744"/>
                  </a:lnTo>
                  <a:lnTo>
                    <a:pt x="2164" y="153872"/>
                  </a:lnTo>
                  <a:lnTo>
                    <a:pt x="8080" y="189071"/>
                  </a:lnTo>
                  <a:lnTo>
                    <a:pt x="16877" y="212792"/>
                  </a:lnTo>
                  <a:lnTo>
                    <a:pt x="27686" y="221488"/>
                  </a:lnTo>
                  <a:lnTo>
                    <a:pt x="465582" y="221488"/>
                  </a:lnTo>
                  <a:lnTo>
                    <a:pt x="454826" y="212792"/>
                  </a:lnTo>
                  <a:lnTo>
                    <a:pt x="446024" y="189071"/>
                  </a:lnTo>
                  <a:lnTo>
                    <a:pt x="440078" y="153872"/>
                  </a:lnTo>
                  <a:lnTo>
                    <a:pt x="437896" y="110744"/>
                  </a:lnTo>
                  <a:lnTo>
                    <a:pt x="440078" y="67615"/>
                  </a:lnTo>
                  <a:lnTo>
                    <a:pt x="446024" y="32416"/>
                  </a:lnTo>
                  <a:lnTo>
                    <a:pt x="454826" y="8695"/>
                  </a:lnTo>
                  <a:lnTo>
                    <a:pt x="46558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5078984" y="4686680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6" y="0"/>
                  </a:moveTo>
                  <a:lnTo>
                    <a:pt x="16930" y="8695"/>
                  </a:lnTo>
                  <a:lnTo>
                    <a:pt x="8127" y="32416"/>
                  </a:lnTo>
                  <a:lnTo>
                    <a:pt x="2182" y="67615"/>
                  </a:lnTo>
                  <a:lnTo>
                    <a:pt x="0" y="110744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6" y="221488"/>
                  </a:lnTo>
                  <a:lnTo>
                    <a:pt x="38494" y="212792"/>
                  </a:lnTo>
                  <a:lnTo>
                    <a:pt x="47291" y="189071"/>
                  </a:lnTo>
                  <a:lnTo>
                    <a:pt x="53207" y="153872"/>
                  </a:lnTo>
                  <a:lnTo>
                    <a:pt x="55371" y="110744"/>
                  </a:lnTo>
                  <a:lnTo>
                    <a:pt x="53207" y="67615"/>
                  </a:lnTo>
                  <a:lnTo>
                    <a:pt x="47291" y="32416"/>
                  </a:lnTo>
                  <a:lnTo>
                    <a:pt x="38494" y="8695"/>
                  </a:lnTo>
                  <a:lnTo>
                    <a:pt x="27686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641088" y="4686680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582" y="221488"/>
                  </a:moveTo>
                  <a:lnTo>
                    <a:pt x="440078" y="153872"/>
                  </a:lnTo>
                  <a:lnTo>
                    <a:pt x="437896" y="110744"/>
                  </a:lnTo>
                  <a:lnTo>
                    <a:pt x="440078" y="67615"/>
                  </a:lnTo>
                  <a:lnTo>
                    <a:pt x="454826" y="8695"/>
                  </a:lnTo>
                  <a:lnTo>
                    <a:pt x="465582" y="0"/>
                  </a:lnTo>
                  <a:lnTo>
                    <a:pt x="476390" y="8695"/>
                  </a:lnTo>
                  <a:lnTo>
                    <a:pt x="485187" y="32416"/>
                  </a:lnTo>
                  <a:lnTo>
                    <a:pt x="491103" y="67615"/>
                  </a:lnTo>
                  <a:lnTo>
                    <a:pt x="493267" y="110744"/>
                  </a:lnTo>
                  <a:lnTo>
                    <a:pt x="491103" y="153872"/>
                  </a:lnTo>
                  <a:lnTo>
                    <a:pt x="485187" y="189071"/>
                  </a:lnTo>
                  <a:lnTo>
                    <a:pt x="476390" y="212792"/>
                  </a:lnTo>
                  <a:lnTo>
                    <a:pt x="465582" y="221488"/>
                  </a:lnTo>
                  <a:lnTo>
                    <a:pt x="27686" y="221488"/>
                  </a:lnTo>
                  <a:lnTo>
                    <a:pt x="16877" y="212792"/>
                  </a:lnTo>
                  <a:lnTo>
                    <a:pt x="8080" y="189071"/>
                  </a:lnTo>
                  <a:lnTo>
                    <a:pt x="2164" y="153872"/>
                  </a:lnTo>
                  <a:lnTo>
                    <a:pt x="0" y="110744"/>
                  </a:lnTo>
                  <a:lnTo>
                    <a:pt x="2164" y="67615"/>
                  </a:lnTo>
                  <a:lnTo>
                    <a:pt x="8080" y="32416"/>
                  </a:lnTo>
                  <a:lnTo>
                    <a:pt x="16877" y="8695"/>
                  </a:lnTo>
                  <a:lnTo>
                    <a:pt x="27686" y="0"/>
                  </a:lnTo>
                  <a:lnTo>
                    <a:pt x="465582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2551557" y="4008882"/>
            <a:ext cx="245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等线"/>
                <a:cs typeface="等线"/>
              </a:rPr>
              <a:t>A3</a:t>
            </a:r>
            <a:endParaRPr sz="1400">
              <a:latin typeface="等线"/>
              <a:cs typeface="等线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140455" y="3997833"/>
            <a:ext cx="24574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等线"/>
                <a:cs typeface="等线"/>
              </a:rPr>
              <a:t>A4</a:t>
            </a:r>
            <a:endParaRPr sz="1400">
              <a:latin typeface="等线"/>
              <a:cs typeface="等线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3655440" y="3487039"/>
            <a:ext cx="7369175" cy="1435735"/>
            <a:chOff x="3655440" y="3487039"/>
            <a:chExt cx="7369175" cy="1435735"/>
          </a:xfrm>
        </p:grpSpPr>
        <p:pic>
          <p:nvPicPr>
            <p:cNvPr id="50" name="object 5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655440" y="3762883"/>
              <a:ext cx="177292" cy="154050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3947794" y="3696716"/>
              <a:ext cx="165100" cy="271145"/>
            </a:xfrm>
            <a:custGeom>
              <a:avLst/>
              <a:gdLst/>
              <a:ahLst/>
              <a:cxnLst/>
              <a:rect l="l" t="t" r="r" b="b"/>
              <a:pathLst>
                <a:path w="165100" h="271145">
                  <a:moveTo>
                    <a:pt x="82295" y="0"/>
                  </a:moveTo>
                  <a:lnTo>
                    <a:pt x="0" y="271017"/>
                  </a:lnTo>
                  <a:lnTo>
                    <a:pt x="164591" y="271017"/>
                  </a:lnTo>
                  <a:lnTo>
                    <a:pt x="82295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947794" y="3696716"/>
              <a:ext cx="165100" cy="271145"/>
            </a:xfrm>
            <a:custGeom>
              <a:avLst/>
              <a:gdLst/>
              <a:ahLst/>
              <a:cxnLst/>
              <a:rect l="l" t="t" r="r" b="b"/>
              <a:pathLst>
                <a:path w="165100" h="271145">
                  <a:moveTo>
                    <a:pt x="0" y="271017"/>
                  </a:moveTo>
                  <a:lnTo>
                    <a:pt x="82295" y="0"/>
                  </a:lnTo>
                  <a:lnTo>
                    <a:pt x="164591" y="271017"/>
                  </a:lnTo>
                  <a:lnTo>
                    <a:pt x="0" y="271017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4131055" y="3493389"/>
              <a:ext cx="165100" cy="271145"/>
            </a:xfrm>
            <a:custGeom>
              <a:avLst/>
              <a:gdLst/>
              <a:ahLst/>
              <a:cxnLst/>
              <a:rect l="l" t="t" r="r" b="b"/>
              <a:pathLst>
                <a:path w="165100" h="271145">
                  <a:moveTo>
                    <a:pt x="164592" y="0"/>
                  </a:moveTo>
                  <a:lnTo>
                    <a:pt x="0" y="0"/>
                  </a:lnTo>
                  <a:lnTo>
                    <a:pt x="82296" y="271018"/>
                  </a:lnTo>
                  <a:lnTo>
                    <a:pt x="16459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131055" y="3493389"/>
              <a:ext cx="165100" cy="271145"/>
            </a:xfrm>
            <a:custGeom>
              <a:avLst/>
              <a:gdLst/>
              <a:ahLst/>
              <a:cxnLst/>
              <a:rect l="l" t="t" r="r" b="b"/>
              <a:pathLst>
                <a:path w="165100" h="271145">
                  <a:moveTo>
                    <a:pt x="164592" y="0"/>
                  </a:moveTo>
                  <a:lnTo>
                    <a:pt x="82296" y="271018"/>
                  </a:lnTo>
                  <a:lnTo>
                    <a:pt x="0" y="0"/>
                  </a:lnTo>
                  <a:lnTo>
                    <a:pt x="164592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4071238" y="3628898"/>
              <a:ext cx="100965" cy="203835"/>
            </a:xfrm>
            <a:custGeom>
              <a:avLst/>
              <a:gdLst/>
              <a:ahLst/>
              <a:cxnLst/>
              <a:rect l="l" t="t" r="r" b="b"/>
              <a:pathLst>
                <a:path w="100964" h="203835">
                  <a:moveTo>
                    <a:pt x="0" y="203326"/>
                  </a:moveTo>
                  <a:lnTo>
                    <a:pt x="100964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4453127" y="3493389"/>
              <a:ext cx="165100" cy="271145"/>
            </a:xfrm>
            <a:custGeom>
              <a:avLst/>
              <a:gdLst/>
              <a:ahLst/>
              <a:cxnLst/>
              <a:rect l="l" t="t" r="r" b="b"/>
              <a:pathLst>
                <a:path w="165100" h="271145">
                  <a:moveTo>
                    <a:pt x="164592" y="0"/>
                  </a:moveTo>
                  <a:lnTo>
                    <a:pt x="0" y="0"/>
                  </a:lnTo>
                  <a:lnTo>
                    <a:pt x="82296" y="271018"/>
                  </a:lnTo>
                  <a:lnTo>
                    <a:pt x="16459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4453127" y="3493389"/>
              <a:ext cx="165100" cy="271145"/>
            </a:xfrm>
            <a:custGeom>
              <a:avLst/>
              <a:gdLst/>
              <a:ahLst/>
              <a:cxnLst/>
              <a:rect l="l" t="t" r="r" b="b"/>
              <a:pathLst>
                <a:path w="165100" h="271145">
                  <a:moveTo>
                    <a:pt x="164592" y="0"/>
                  </a:moveTo>
                  <a:lnTo>
                    <a:pt x="82296" y="271018"/>
                  </a:lnTo>
                  <a:lnTo>
                    <a:pt x="0" y="0"/>
                  </a:lnTo>
                  <a:lnTo>
                    <a:pt x="164592" y="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4589271" y="3677666"/>
              <a:ext cx="165100" cy="271145"/>
            </a:xfrm>
            <a:custGeom>
              <a:avLst/>
              <a:gdLst/>
              <a:ahLst/>
              <a:cxnLst/>
              <a:rect l="l" t="t" r="r" b="b"/>
              <a:pathLst>
                <a:path w="165100" h="271145">
                  <a:moveTo>
                    <a:pt x="82295" y="0"/>
                  </a:moveTo>
                  <a:lnTo>
                    <a:pt x="0" y="271017"/>
                  </a:lnTo>
                  <a:lnTo>
                    <a:pt x="164591" y="271017"/>
                  </a:lnTo>
                  <a:lnTo>
                    <a:pt x="82295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4589271" y="3677666"/>
              <a:ext cx="165100" cy="271145"/>
            </a:xfrm>
            <a:custGeom>
              <a:avLst/>
              <a:gdLst/>
              <a:ahLst/>
              <a:cxnLst/>
              <a:rect l="l" t="t" r="r" b="b"/>
              <a:pathLst>
                <a:path w="165100" h="271145">
                  <a:moveTo>
                    <a:pt x="0" y="271017"/>
                  </a:moveTo>
                  <a:lnTo>
                    <a:pt x="82295" y="0"/>
                  </a:lnTo>
                  <a:lnTo>
                    <a:pt x="164591" y="271017"/>
                  </a:lnTo>
                  <a:lnTo>
                    <a:pt x="0" y="271017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3826382" y="3628898"/>
              <a:ext cx="804545" cy="211454"/>
            </a:xfrm>
            <a:custGeom>
              <a:avLst/>
              <a:gdLst/>
              <a:ahLst/>
              <a:cxnLst/>
              <a:rect l="l" t="t" r="r" b="b"/>
              <a:pathLst>
                <a:path w="804545" h="211454">
                  <a:moveTo>
                    <a:pt x="804037" y="184276"/>
                  </a:moveTo>
                  <a:lnTo>
                    <a:pt x="750188" y="0"/>
                  </a:lnTo>
                </a:path>
                <a:path w="804545" h="211454">
                  <a:moveTo>
                    <a:pt x="428116" y="0"/>
                  </a:moveTo>
                  <a:lnTo>
                    <a:pt x="667892" y="0"/>
                  </a:lnTo>
                </a:path>
                <a:path w="804545" h="211454">
                  <a:moveTo>
                    <a:pt x="0" y="210946"/>
                  </a:moveTo>
                  <a:lnTo>
                    <a:pt x="162559" y="203326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5739637" y="4694301"/>
              <a:ext cx="217804" cy="213995"/>
            </a:xfrm>
            <a:custGeom>
              <a:avLst/>
              <a:gdLst/>
              <a:ahLst/>
              <a:cxnLst/>
              <a:rect l="l" t="t" r="r" b="b"/>
              <a:pathLst>
                <a:path w="217804" h="213995">
                  <a:moveTo>
                    <a:pt x="217360" y="0"/>
                  </a:moveTo>
                  <a:lnTo>
                    <a:pt x="0" y="0"/>
                  </a:lnTo>
                  <a:lnTo>
                    <a:pt x="0" y="213868"/>
                  </a:lnTo>
                  <a:lnTo>
                    <a:pt x="217360" y="213868"/>
                  </a:lnTo>
                  <a:lnTo>
                    <a:pt x="21736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5739637" y="4694301"/>
              <a:ext cx="217804" cy="213995"/>
            </a:xfrm>
            <a:custGeom>
              <a:avLst/>
              <a:gdLst/>
              <a:ahLst/>
              <a:cxnLst/>
              <a:rect l="l" t="t" r="r" b="b"/>
              <a:pathLst>
                <a:path w="217804" h="213995">
                  <a:moveTo>
                    <a:pt x="0" y="213868"/>
                  </a:moveTo>
                  <a:lnTo>
                    <a:pt x="217360" y="213868"/>
                  </a:lnTo>
                  <a:lnTo>
                    <a:pt x="217360" y="0"/>
                  </a:lnTo>
                  <a:lnTo>
                    <a:pt x="0" y="0"/>
                  </a:lnTo>
                  <a:lnTo>
                    <a:pt x="0" y="213868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4928615" y="3706241"/>
              <a:ext cx="217804" cy="213995"/>
            </a:xfrm>
            <a:custGeom>
              <a:avLst/>
              <a:gdLst/>
              <a:ahLst/>
              <a:cxnLst/>
              <a:rect l="l" t="t" r="r" b="b"/>
              <a:pathLst>
                <a:path w="217804" h="213995">
                  <a:moveTo>
                    <a:pt x="217360" y="0"/>
                  </a:moveTo>
                  <a:lnTo>
                    <a:pt x="0" y="0"/>
                  </a:lnTo>
                  <a:lnTo>
                    <a:pt x="0" y="213868"/>
                  </a:lnTo>
                  <a:lnTo>
                    <a:pt x="217360" y="213868"/>
                  </a:lnTo>
                  <a:lnTo>
                    <a:pt x="21736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4928615" y="3706241"/>
              <a:ext cx="217804" cy="213995"/>
            </a:xfrm>
            <a:custGeom>
              <a:avLst/>
              <a:gdLst/>
              <a:ahLst/>
              <a:cxnLst/>
              <a:rect l="l" t="t" r="r" b="b"/>
              <a:pathLst>
                <a:path w="217804" h="213995">
                  <a:moveTo>
                    <a:pt x="0" y="213868"/>
                  </a:moveTo>
                  <a:lnTo>
                    <a:pt x="217360" y="213868"/>
                  </a:lnTo>
                  <a:lnTo>
                    <a:pt x="217360" y="0"/>
                  </a:lnTo>
                  <a:lnTo>
                    <a:pt x="0" y="0"/>
                  </a:lnTo>
                  <a:lnTo>
                    <a:pt x="0" y="213868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5146039" y="3813175"/>
              <a:ext cx="593725" cy="988060"/>
            </a:xfrm>
            <a:custGeom>
              <a:avLst/>
              <a:gdLst/>
              <a:ahLst/>
              <a:cxnLst/>
              <a:rect l="l" t="t" r="r" b="b"/>
              <a:pathLst>
                <a:path w="593725" h="988060">
                  <a:moveTo>
                    <a:pt x="0" y="0"/>
                  </a:moveTo>
                  <a:lnTo>
                    <a:pt x="593598" y="98806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6085966" y="4679569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90" h="221614">
                  <a:moveTo>
                    <a:pt x="465582" y="0"/>
                  </a:moveTo>
                  <a:lnTo>
                    <a:pt x="27686" y="0"/>
                  </a:lnTo>
                  <a:lnTo>
                    <a:pt x="16877" y="8695"/>
                  </a:lnTo>
                  <a:lnTo>
                    <a:pt x="8080" y="32416"/>
                  </a:lnTo>
                  <a:lnTo>
                    <a:pt x="2164" y="67615"/>
                  </a:lnTo>
                  <a:lnTo>
                    <a:pt x="0" y="110743"/>
                  </a:lnTo>
                  <a:lnTo>
                    <a:pt x="2164" y="153872"/>
                  </a:lnTo>
                  <a:lnTo>
                    <a:pt x="8080" y="189071"/>
                  </a:lnTo>
                  <a:lnTo>
                    <a:pt x="16877" y="212792"/>
                  </a:lnTo>
                  <a:lnTo>
                    <a:pt x="27686" y="221487"/>
                  </a:lnTo>
                  <a:lnTo>
                    <a:pt x="465582" y="221487"/>
                  </a:lnTo>
                  <a:lnTo>
                    <a:pt x="454826" y="212792"/>
                  </a:lnTo>
                  <a:lnTo>
                    <a:pt x="446024" y="189071"/>
                  </a:lnTo>
                  <a:lnTo>
                    <a:pt x="440078" y="153872"/>
                  </a:lnTo>
                  <a:lnTo>
                    <a:pt x="437896" y="110743"/>
                  </a:lnTo>
                  <a:lnTo>
                    <a:pt x="440078" y="67615"/>
                  </a:lnTo>
                  <a:lnTo>
                    <a:pt x="446023" y="32416"/>
                  </a:lnTo>
                  <a:lnTo>
                    <a:pt x="454826" y="8695"/>
                  </a:lnTo>
                  <a:lnTo>
                    <a:pt x="46558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6523862" y="4679569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5" y="0"/>
                  </a:moveTo>
                  <a:lnTo>
                    <a:pt x="16930" y="8695"/>
                  </a:lnTo>
                  <a:lnTo>
                    <a:pt x="8127" y="32416"/>
                  </a:lnTo>
                  <a:lnTo>
                    <a:pt x="2182" y="67615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5" y="221487"/>
                  </a:lnTo>
                  <a:lnTo>
                    <a:pt x="38494" y="212792"/>
                  </a:lnTo>
                  <a:lnTo>
                    <a:pt x="47291" y="189071"/>
                  </a:lnTo>
                  <a:lnTo>
                    <a:pt x="53207" y="153872"/>
                  </a:lnTo>
                  <a:lnTo>
                    <a:pt x="55371" y="110743"/>
                  </a:lnTo>
                  <a:lnTo>
                    <a:pt x="53207" y="67615"/>
                  </a:lnTo>
                  <a:lnTo>
                    <a:pt x="47291" y="32416"/>
                  </a:lnTo>
                  <a:lnTo>
                    <a:pt x="38494" y="8695"/>
                  </a:lnTo>
                  <a:lnTo>
                    <a:pt x="27685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6085966" y="4679569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582" y="221487"/>
                  </a:moveTo>
                  <a:lnTo>
                    <a:pt x="440078" y="153872"/>
                  </a:lnTo>
                  <a:lnTo>
                    <a:pt x="437896" y="110743"/>
                  </a:lnTo>
                  <a:lnTo>
                    <a:pt x="440078" y="67615"/>
                  </a:lnTo>
                  <a:lnTo>
                    <a:pt x="454826" y="8695"/>
                  </a:lnTo>
                  <a:lnTo>
                    <a:pt x="465582" y="0"/>
                  </a:lnTo>
                  <a:lnTo>
                    <a:pt x="476390" y="8695"/>
                  </a:lnTo>
                  <a:lnTo>
                    <a:pt x="485187" y="32416"/>
                  </a:lnTo>
                  <a:lnTo>
                    <a:pt x="491103" y="67615"/>
                  </a:lnTo>
                  <a:lnTo>
                    <a:pt x="493267" y="110743"/>
                  </a:lnTo>
                  <a:lnTo>
                    <a:pt x="491103" y="153872"/>
                  </a:lnTo>
                  <a:lnTo>
                    <a:pt x="485187" y="189071"/>
                  </a:lnTo>
                  <a:lnTo>
                    <a:pt x="476390" y="212792"/>
                  </a:lnTo>
                  <a:lnTo>
                    <a:pt x="465582" y="221487"/>
                  </a:lnTo>
                  <a:lnTo>
                    <a:pt x="27686" y="221487"/>
                  </a:lnTo>
                  <a:lnTo>
                    <a:pt x="16877" y="212792"/>
                  </a:lnTo>
                  <a:lnTo>
                    <a:pt x="8080" y="189071"/>
                  </a:lnTo>
                  <a:lnTo>
                    <a:pt x="2164" y="153872"/>
                  </a:lnTo>
                  <a:lnTo>
                    <a:pt x="0" y="110743"/>
                  </a:lnTo>
                  <a:lnTo>
                    <a:pt x="2164" y="67615"/>
                  </a:lnTo>
                  <a:lnTo>
                    <a:pt x="8080" y="32416"/>
                  </a:lnTo>
                  <a:lnTo>
                    <a:pt x="16877" y="8695"/>
                  </a:lnTo>
                  <a:lnTo>
                    <a:pt x="27686" y="0"/>
                  </a:lnTo>
                  <a:lnTo>
                    <a:pt x="465582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8322055" y="4743069"/>
              <a:ext cx="2702560" cy="118110"/>
            </a:xfrm>
            <a:custGeom>
              <a:avLst/>
              <a:gdLst/>
              <a:ahLst/>
              <a:cxnLst/>
              <a:rect l="l" t="t" r="r" b="b"/>
              <a:pathLst>
                <a:path w="2702559" h="118110">
                  <a:moveTo>
                    <a:pt x="2680563" y="46227"/>
                  </a:moveTo>
                  <a:lnTo>
                    <a:pt x="2677033" y="46227"/>
                  </a:lnTo>
                  <a:lnTo>
                    <a:pt x="2677033" y="71627"/>
                  </a:lnTo>
                  <a:lnTo>
                    <a:pt x="2629935" y="71681"/>
                  </a:lnTo>
                  <a:lnTo>
                    <a:pt x="2588387" y="96011"/>
                  </a:lnTo>
                  <a:lnTo>
                    <a:pt x="2586354" y="103758"/>
                  </a:lnTo>
                  <a:lnTo>
                    <a:pt x="2589911" y="109854"/>
                  </a:lnTo>
                  <a:lnTo>
                    <a:pt x="2593467" y="115823"/>
                  </a:lnTo>
                  <a:lnTo>
                    <a:pt x="2601214" y="117855"/>
                  </a:lnTo>
                  <a:lnTo>
                    <a:pt x="2607310" y="114426"/>
                  </a:lnTo>
                  <a:lnTo>
                    <a:pt x="2702179" y="58800"/>
                  </a:lnTo>
                  <a:lnTo>
                    <a:pt x="2680563" y="46227"/>
                  </a:lnTo>
                  <a:close/>
                </a:path>
                <a:path w="2702559" h="118110">
                  <a:moveTo>
                    <a:pt x="2630045" y="46281"/>
                  </a:moveTo>
                  <a:lnTo>
                    <a:pt x="0" y="49275"/>
                  </a:lnTo>
                  <a:lnTo>
                    <a:pt x="0" y="74675"/>
                  </a:lnTo>
                  <a:lnTo>
                    <a:pt x="2629935" y="71681"/>
                  </a:lnTo>
                  <a:lnTo>
                    <a:pt x="2651741" y="58903"/>
                  </a:lnTo>
                  <a:lnTo>
                    <a:pt x="2630045" y="46281"/>
                  </a:lnTo>
                  <a:close/>
                </a:path>
                <a:path w="2702559" h="118110">
                  <a:moveTo>
                    <a:pt x="2651741" y="58903"/>
                  </a:moveTo>
                  <a:lnTo>
                    <a:pt x="2629935" y="71681"/>
                  </a:lnTo>
                  <a:lnTo>
                    <a:pt x="2677033" y="71627"/>
                  </a:lnTo>
                  <a:lnTo>
                    <a:pt x="2677033" y="69849"/>
                  </a:lnTo>
                  <a:lnTo>
                    <a:pt x="2670555" y="69849"/>
                  </a:lnTo>
                  <a:lnTo>
                    <a:pt x="2651741" y="58903"/>
                  </a:lnTo>
                  <a:close/>
                </a:path>
                <a:path w="2702559" h="118110">
                  <a:moveTo>
                    <a:pt x="2670555" y="47878"/>
                  </a:moveTo>
                  <a:lnTo>
                    <a:pt x="2651741" y="58903"/>
                  </a:lnTo>
                  <a:lnTo>
                    <a:pt x="2670555" y="69849"/>
                  </a:lnTo>
                  <a:lnTo>
                    <a:pt x="2670555" y="47878"/>
                  </a:lnTo>
                  <a:close/>
                </a:path>
                <a:path w="2702559" h="118110">
                  <a:moveTo>
                    <a:pt x="2677033" y="47878"/>
                  </a:moveTo>
                  <a:lnTo>
                    <a:pt x="2670555" y="47878"/>
                  </a:lnTo>
                  <a:lnTo>
                    <a:pt x="2670555" y="69849"/>
                  </a:lnTo>
                  <a:lnTo>
                    <a:pt x="2677033" y="69849"/>
                  </a:lnTo>
                  <a:lnTo>
                    <a:pt x="2677033" y="47878"/>
                  </a:lnTo>
                  <a:close/>
                </a:path>
                <a:path w="2702559" h="118110">
                  <a:moveTo>
                    <a:pt x="2677033" y="46227"/>
                  </a:moveTo>
                  <a:lnTo>
                    <a:pt x="2630045" y="46281"/>
                  </a:lnTo>
                  <a:lnTo>
                    <a:pt x="2651741" y="58903"/>
                  </a:lnTo>
                  <a:lnTo>
                    <a:pt x="2670555" y="47878"/>
                  </a:lnTo>
                  <a:lnTo>
                    <a:pt x="2677033" y="47878"/>
                  </a:lnTo>
                  <a:lnTo>
                    <a:pt x="2677033" y="46227"/>
                  </a:lnTo>
                  <a:close/>
                </a:path>
                <a:path w="2702559" h="118110">
                  <a:moveTo>
                    <a:pt x="2601087" y="0"/>
                  </a:moveTo>
                  <a:lnTo>
                    <a:pt x="2593340" y="2031"/>
                  </a:lnTo>
                  <a:lnTo>
                    <a:pt x="2586228" y="14223"/>
                  </a:lnTo>
                  <a:lnTo>
                    <a:pt x="2588260" y="21970"/>
                  </a:lnTo>
                  <a:lnTo>
                    <a:pt x="2630045" y="46281"/>
                  </a:lnTo>
                  <a:lnTo>
                    <a:pt x="2680563" y="46227"/>
                  </a:lnTo>
                  <a:lnTo>
                    <a:pt x="260108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7182484" y="4801870"/>
              <a:ext cx="1139825" cy="3175"/>
            </a:xfrm>
            <a:custGeom>
              <a:avLst/>
              <a:gdLst/>
              <a:ahLst/>
              <a:cxnLst/>
              <a:rect l="l" t="t" r="r" b="b"/>
              <a:pathLst>
                <a:path w="1139825" h="3175">
                  <a:moveTo>
                    <a:pt x="0" y="0"/>
                  </a:moveTo>
                  <a:lnTo>
                    <a:pt x="1139571" y="3174"/>
                  </a:lnTo>
                </a:path>
              </a:pathLst>
            </a:custGeom>
            <a:ln w="57150">
              <a:solidFill>
                <a:srgbClr val="00000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6671944" y="4679569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90" h="221614">
                  <a:moveTo>
                    <a:pt x="465708" y="0"/>
                  </a:moveTo>
                  <a:lnTo>
                    <a:pt x="27685" y="0"/>
                  </a:lnTo>
                  <a:lnTo>
                    <a:pt x="16930" y="8695"/>
                  </a:lnTo>
                  <a:lnTo>
                    <a:pt x="8127" y="32416"/>
                  </a:lnTo>
                  <a:lnTo>
                    <a:pt x="2182" y="67615"/>
                  </a:lnTo>
                  <a:lnTo>
                    <a:pt x="0" y="110743"/>
                  </a:lnTo>
                  <a:lnTo>
                    <a:pt x="2182" y="153872"/>
                  </a:lnTo>
                  <a:lnTo>
                    <a:pt x="8127" y="189071"/>
                  </a:lnTo>
                  <a:lnTo>
                    <a:pt x="16930" y="212792"/>
                  </a:lnTo>
                  <a:lnTo>
                    <a:pt x="27685" y="221487"/>
                  </a:lnTo>
                  <a:lnTo>
                    <a:pt x="465708" y="221487"/>
                  </a:lnTo>
                  <a:lnTo>
                    <a:pt x="454900" y="212792"/>
                  </a:lnTo>
                  <a:lnTo>
                    <a:pt x="446103" y="189071"/>
                  </a:lnTo>
                  <a:lnTo>
                    <a:pt x="440187" y="153872"/>
                  </a:lnTo>
                  <a:lnTo>
                    <a:pt x="438023" y="110743"/>
                  </a:lnTo>
                  <a:lnTo>
                    <a:pt x="440187" y="67615"/>
                  </a:lnTo>
                  <a:lnTo>
                    <a:pt x="446103" y="32416"/>
                  </a:lnTo>
                  <a:lnTo>
                    <a:pt x="454900" y="8695"/>
                  </a:lnTo>
                  <a:lnTo>
                    <a:pt x="46570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7109967" y="4679569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5" y="0"/>
                  </a:moveTo>
                  <a:lnTo>
                    <a:pt x="16877" y="8695"/>
                  </a:lnTo>
                  <a:lnTo>
                    <a:pt x="8080" y="32416"/>
                  </a:lnTo>
                  <a:lnTo>
                    <a:pt x="2164" y="67615"/>
                  </a:lnTo>
                  <a:lnTo>
                    <a:pt x="0" y="110743"/>
                  </a:lnTo>
                  <a:lnTo>
                    <a:pt x="2164" y="153872"/>
                  </a:lnTo>
                  <a:lnTo>
                    <a:pt x="8080" y="189071"/>
                  </a:lnTo>
                  <a:lnTo>
                    <a:pt x="16877" y="212792"/>
                  </a:lnTo>
                  <a:lnTo>
                    <a:pt x="27685" y="221487"/>
                  </a:lnTo>
                  <a:lnTo>
                    <a:pt x="38441" y="212792"/>
                  </a:lnTo>
                  <a:lnTo>
                    <a:pt x="47244" y="189071"/>
                  </a:lnTo>
                  <a:lnTo>
                    <a:pt x="53189" y="153872"/>
                  </a:lnTo>
                  <a:lnTo>
                    <a:pt x="55372" y="110743"/>
                  </a:lnTo>
                  <a:lnTo>
                    <a:pt x="53189" y="67615"/>
                  </a:lnTo>
                  <a:lnTo>
                    <a:pt x="47244" y="32416"/>
                  </a:lnTo>
                  <a:lnTo>
                    <a:pt x="38441" y="8695"/>
                  </a:lnTo>
                  <a:lnTo>
                    <a:pt x="27685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6671944" y="4679569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708" y="221487"/>
                  </a:moveTo>
                  <a:lnTo>
                    <a:pt x="440187" y="153872"/>
                  </a:lnTo>
                  <a:lnTo>
                    <a:pt x="438023" y="110743"/>
                  </a:lnTo>
                  <a:lnTo>
                    <a:pt x="440187" y="67615"/>
                  </a:lnTo>
                  <a:lnTo>
                    <a:pt x="454900" y="8695"/>
                  </a:lnTo>
                  <a:lnTo>
                    <a:pt x="465708" y="0"/>
                  </a:lnTo>
                  <a:lnTo>
                    <a:pt x="476464" y="8695"/>
                  </a:lnTo>
                  <a:lnTo>
                    <a:pt x="485267" y="32416"/>
                  </a:lnTo>
                  <a:lnTo>
                    <a:pt x="491212" y="67615"/>
                  </a:lnTo>
                  <a:lnTo>
                    <a:pt x="493395" y="110743"/>
                  </a:lnTo>
                  <a:lnTo>
                    <a:pt x="491212" y="153872"/>
                  </a:lnTo>
                  <a:lnTo>
                    <a:pt x="485267" y="189071"/>
                  </a:lnTo>
                  <a:lnTo>
                    <a:pt x="476464" y="212792"/>
                  </a:lnTo>
                  <a:lnTo>
                    <a:pt x="465708" y="221487"/>
                  </a:lnTo>
                  <a:lnTo>
                    <a:pt x="27685" y="221487"/>
                  </a:lnTo>
                  <a:lnTo>
                    <a:pt x="16930" y="212792"/>
                  </a:lnTo>
                  <a:lnTo>
                    <a:pt x="8127" y="189071"/>
                  </a:lnTo>
                  <a:lnTo>
                    <a:pt x="2182" y="153872"/>
                  </a:lnTo>
                  <a:lnTo>
                    <a:pt x="0" y="110743"/>
                  </a:lnTo>
                  <a:lnTo>
                    <a:pt x="2182" y="67615"/>
                  </a:lnTo>
                  <a:lnTo>
                    <a:pt x="8127" y="32416"/>
                  </a:lnTo>
                  <a:lnTo>
                    <a:pt x="16930" y="8695"/>
                  </a:lnTo>
                  <a:lnTo>
                    <a:pt x="27685" y="0"/>
                  </a:lnTo>
                  <a:lnTo>
                    <a:pt x="465708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8322055" y="4694301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90" h="221614">
                  <a:moveTo>
                    <a:pt x="465709" y="0"/>
                  </a:moveTo>
                  <a:lnTo>
                    <a:pt x="27686" y="0"/>
                  </a:lnTo>
                  <a:lnTo>
                    <a:pt x="16930" y="8713"/>
                  </a:lnTo>
                  <a:lnTo>
                    <a:pt x="8127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92"/>
                  </a:lnTo>
                  <a:lnTo>
                    <a:pt x="8127" y="189134"/>
                  </a:lnTo>
                  <a:lnTo>
                    <a:pt x="16930" y="212899"/>
                  </a:lnTo>
                  <a:lnTo>
                    <a:pt x="27686" y="221615"/>
                  </a:lnTo>
                  <a:lnTo>
                    <a:pt x="465709" y="221615"/>
                  </a:lnTo>
                  <a:lnTo>
                    <a:pt x="454900" y="212899"/>
                  </a:lnTo>
                  <a:lnTo>
                    <a:pt x="446103" y="189134"/>
                  </a:lnTo>
                  <a:lnTo>
                    <a:pt x="440187" y="153892"/>
                  </a:lnTo>
                  <a:lnTo>
                    <a:pt x="438023" y="110743"/>
                  </a:lnTo>
                  <a:lnTo>
                    <a:pt x="440187" y="67669"/>
                  </a:lnTo>
                  <a:lnTo>
                    <a:pt x="446103" y="32464"/>
                  </a:lnTo>
                  <a:lnTo>
                    <a:pt x="454900" y="8713"/>
                  </a:lnTo>
                  <a:lnTo>
                    <a:pt x="465709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8760078" y="4694301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6" y="0"/>
                  </a:moveTo>
                  <a:lnTo>
                    <a:pt x="16877" y="8713"/>
                  </a:lnTo>
                  <a:lnTo>
                    <a:pt x="8080" y="32464"/>
                  </a:lnTo>
                  <a:lnTo>
                    <a:pt x="2164" y="67669"/>
                  </a:lnTo>
                  <a:lnTo>
                    <a:pt x="0" y="110743"/>
                  </a:lnTo>
                  <a:lnTo>
                    <a:pt x="2164" y="153892"/>
                  </a:lnTo>
                  <a:lnTo>
                    <a:pt x="8080" y="189134"/>
                  </a:lnTo>
                  <a:lnTo>
                    <a:pt x="16877" y="212899"/>
                  </a:lnTo>
                  <a:lnTo>
                    <a:pt x="27686" y="221615"/>
                  </a:lnTo>
                  <a:lnTo>
                    <a:pt x="38441" y="212899"/>
                  </a:lnTo>
                  <a:lnTo>
                    <a:pt x="47244" y="189134"/>
                  </a:lnTo>
                  <a:lnTo>
                    <a:pt x="53189" y="153892"/>
                  </a:lnTo>
                  <a:lnTo>
                    <a:pt x="55372" y="110743"/>
                  </a:lnTo>
                  <a:lnTo>
                    <a:pt x="53189" y="67669"/>
                  </a:lnTo>
                  <a:lnTo>
                    <a:pt x="47244" y="32464"/>
                  </a:lnTo>
                  <a:lnTo>
                    <a:pt x="38441" y="8713"/>
                  </a:lnTo>
                  <a:lnTo>
                    <a:pt x="27686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8322055" y="4694301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709" y="221615"/>
                  </a:moveTo>
                  <a:lnTo>
                    <a:pt x="440187" y="153892"/>
                  </a:lnTo>
                  <a:lnTo>
                    <a:pt x="438023" y="110743"/>
                  </a:lnTo>
                  <a:lnTo>
                    <a:pt x="440187" y="67669"/>
                  </a:lnTo>
                  <a:lnTo>
                    <a:pt x="454900" y="8713"/>
                  </a:lnTo>
                  <a:lnTo>
                    <a:pt x="465709" y="0"/>
                  </a:lnTo>
                  <a:lnTo>
                    <a:pt x="476464" y="8713"/>
                  </a:lnTo>
                  <a:lnTo>
                    <a:pt x="485267" y="32464"/>
                  </a:lnTo>
                  <a:lnTo>
                    <a:pt x="491212" y="67669"/>
                  </a:lnTo>
                  <a:lnTo>
                    <a:pt x="493395" y="110743"/>
                  </a:lnTo>
                  <a:lnTo>
                    <a:pt x="491212" y="153892"/>
                  </a:lnTo>
                  <a:lnTo>
                    <a:pt x="485267" y="189134"/>
                  </a:lnTo>
                  <a:lnTo>
                    <a:pt x="476464" y="212899"/>
                  </a:lnTo>
                  <a:lnTo>
                    <a:pt x="465709" y="221615"/>
                  </a:lnTo>
                  <a:lnTo>
                    <a:pt x="27686" y="221615"/>
                  </a:lnTo>
                  <a:lnTo>
                    <a:pt x="16930" y="212899"/>
                  </a:lnTo>
                  <a:lnTo>
                    <a:pt x="8127" y="189134"/>
                  </a:lnTo>
                  <a:lnTo>
                    <a:pt x="2182" y="153892"/>
                  </a:lnTo>
                  <a:lnTo>
                    <a:pt x="0" y="110743"/>
                  </a:lnTo>
                  <a:lnTo>
                    <a:pt x="2182" y="67669"/>
                  </a:lnTo>
                  <a:lnTo>
                    <a:pt x="8127" y="32464"/>
                  </a:lnTo>
                  <a:lnTo>
                    <a:pt x="16930" y="8713"/>
                  </a:lnTo>
                  <a:lnTo>
                    <a:pt x="27686" y="0"/>
                  </a:lnTo>
                  <a:lnTo>
                    <a:pt x="465709" y="0"/>
                  </a:lnTo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8908160" y="4694301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90" h="221614">
                  <a:moveTo>
                    <a:pt x="465582" y="0"/>
                  </a:moveTo>
                  <a:lnTo>
                    <a:pt x="27686" y="0"/>
                  </a:lnTo>
                  <a:lnTo>
                    <a:pt x="16877" y="8713"/>
                  </a:lnTo>
                  <a:lnTo>
                    <a:pt x="8080" y="32464"/>
                  </a:lnTo>
                  <a:lnTo>
                    <a:pt x="2164" y="67669"/>
                  </a:lnTo>
                  <a:lnTo>
                    <a:pt x="0" y="110743"/>
                  </a:lnTo>
                  <a:lnTo>
                    <a:pt x="2164" y="153892"/>
                  </a:lnTo>
                  <a:lnTo>
                    <a:pt x="8080" y="189134"/>
                  </a:lnTo>
                  <a:lnTo>
                    <a:pt x="16877" y="212899"/>
                  </a:lnTo>
                  <a:lnTo>
                    <a:pt x="27686" y="221615"/>
                  </a:lnTo>
                  <a:lnTo>
                    <a:pt x="465582" y="221615"/>
                  </a:lnTo>
                  <a:lnTo>
                    <a:pt x="454826" y="212899"/>
                  </a:lnTo>
                  <a:lnTo>
                    <a:pt x="446024" y="189134"/>
                  </a:lnTo>
                  <a:lnTo>
                    <a:pt x="440078" y="153892"/>
                  </a:lnTo>
                  <a:lnTo>
                    <a:pt x="437896" y="110743"/>
                  </a:lnTo>
                  <a:lnTo>
                    <a:pt x="440078" y="67669"/>
                  </a:lnTo>
                  <a:lnTo>
                    <a:pt x="446024" y="32464"/>
                  </a:lnTo>
                  <a:lnTo>
                    <a:pt x="454826" y="8713"/>
                  </a:lnTo>
                  <a:lnTo>
                    <a:pt x="46558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9346056" y="4694301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6" y="0"/>
                  </a:moveTo>
                  <a:lnTo>
                    <a:pt x="16930" y="8713"/>
                  </a:lnTo>
                  <a:lnTo>
                    <a:pt x="8127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92"/>
                  </a:lnTo>
                  <a:lnTo>
                    <a:pt x="8127" y="189134"/>
                  </a:lnTo>
                  <a:lnTo>
                    <a:pt x="16930" y="212899"/>
                  </a:lnTo>
                  <a:lnTo>
                    <a:pt x="27686" y="221615"/>
                  </a:lnTo>
                  <a:lnTo>
                    <a:pt x="38494" y="212899"/>
                  </a:lnTo>
                  <a:lnTo>
                    <a:pt x="47291" y="189134"/>
                  </a:lnTo>
                  <a:lnTo>
                    <a:pt x="53207" y="153892"/>
                  </a:lnTo>
                  <a:lnTo>
                    <a:pt x="55372" y="110743"/>
                  </a:lnTo>
                  <a:lnTo>
                    <a:pt x="53207" y="67669"/>
                  </a:lnTo>
                  <a:lnTo>
                    <a:pt x="47291" y="32464"/>
                  </a:lnTo>
                  <a:lnTo>
                    <a:pt x="38494" y="8713"/>
                  </a:lnTo>
                  <a:lnTo>
                    <a:pt x="27686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8908160" y="4694301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582" y="221615"/>
                  </a:moveTo>
                  <a:lnTo>
                    <a:pt x="440078" y="153892"/>
                  </a:lnTo>
                  <a:lnTo>
                    <a:pt x="437896" y="110743"/>
                  </a:lnTo>
                  <a:lnTo>
                    <a:pt x="440078" y="67669"/>
                  </a:lnTo>
                  <a:lnTo>
                    <a:pt x="454826" y="8713"/>
                  </a:lnTo>
                  <a:lnTo>
                    <a:pt x="465582" y="0"/>
                  </a:lnTo>
                  <a:lnTo>
                    <a:pt x="476390" y="8713"/>
                  </a:lnTo>
                  <a:lnTo>
                    <a:pt x="485187" y="32464"/>
                  </a:lnTo>
                  <a:lnTo>
                    <a:pt x="491103" y="67669"/>
                  </a:lnTo>
                  <a:lnTo>
                    <a:pt x="493268" y="110743"/>
                  </a:lnTo>
                  <a:lnTo>
                    <a:pt x="491103" y="153892"/>
                  </a:lnTo>
                  <a:lnTo>
                    <a:pt x="485187" y="189134"/>
                  </a:lnTo>
                  <a:lnTo>
                    <a:pt x="476390" y="212899"/>
                  </a:lnTo>
                  <a:lnTo>
                    <a:pt x="465582" y="221615"/>
                  </a:lnTo>
                  <a:lnTo>
                    <a:pt x="27686" y="221615"/>
                  </a:lnTo>
                  <a:lnTo>
                    <a:pt x="16877" y="212899"/>
                  </a:lnTo>
                  <a:lnTo>
                    <a:pt x="8080" y="189134"/>
                  </a:lnTo>
                  <a:lnTo>
                    <a:pt x="2164" y="153892"/>
                  </a:lnTo>
                  <a:lnTo>
                    <a:pt x="0" y="110743"/>
                  </a:lnTo>
                  <a:lnTo>
                    <a:pt x="2164" y="67669"/>
                  </a:lnTo>
                  <a:lnTo>
                    <a:pt x="8080" y="32464"/>
                  </a:lnTo>
                  <a:lnTo>
                    <a:pt x="16877" y="8713"/>
                  </a:lnTo>
                  <a:lnTo>
                    <a:pt x="27686" y="0"/>
                  </a:lnTo>
                  <a:lnTo>
                    <a:pt x="465582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9607295" y="4694301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90" h="221614">
                  <a:moveTo>
                    <a:pt x="465581" y="0"/>
                  </a:moveTo>
                  <a:lnTo>
                    <a:pt x="27685" y="0"/>
                  </a:lnTo>
                  <a:lnTo>
                    <a:pt x="16877" y="8713"/>
                  </a:lnTo>
                  <a:lnTo>
                    <a:pt x="8080" y="32464"/>
                  </a:lnTo>
                  <a:lnTo>
                    <a:pt x="2164" y="67669"/>
                  </a:lnTo>
                  <a:lnTo>
                    <a:pt x="0" y="110743"/>
                  </a:lnTo>
                  <a:lnTo>
                    <a:pt x="2164" y="153892"/>
                  </a:lnTo>
                  <a:lnTo>
                    <a:pt x="8080" y="189134"/>
                  </a:lnTo>
                  <a:lnTo>
                    <a:pt x="16877" y="212899"/>
                  </a:lnTo>
                  <a:lnTo>
                    <a:pt x="27685" y="221615"/>
                  </a:lnTo>
                  <a:lnTo>
                    <a:pt x="465581" y="221615"/>
                  </a:lnTo>
                  <a:lnTo>
                    <a:pt x="454826" y="212899"/>
                  </a:lnTo>
                  <a:lnTo>
                    <a:pt x="446024" y="189134"/>
                  </a:lnTo>
                  <a:lnTo>
                    <a:pt x="440078" y="153892"/>
                  </a:lnTo>
                  <a:lnTo>
                    <a:pt x="437896" y="110743"/>
                  </a:lnTo>
                  <a:lnTo>
                    <a:pt x="440078" y="67669"/>
                  </a:lnTo>
                  <a:lnTo>
                    <a:pt x="446024" y="32464"/>
                  </a:lnTo>
                  <a:lnTo>
                    <a:pt x="454826" y="8713"/>
                  </a:lnTo>
                  <a:lnTo>
                    <a:pt x="465581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0045191" y="4694301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5" y="0"/>
                  </a:moveTo>
                  <a:lnTo>
                    <a:pt x="16930" y="8713"/>
                  </a:lnTo>
                  <a:lnTo>
                    <a:pt x="8127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92"/>
                  </a:lnTo>
                  <a:lnTo>
                    <a:pt x="8127" y="189134"/>
                  </a:lnTo>
                  <a:lnTo>
                    <a:pt x="16930" y="212899"/>
                  </a:lnTo>
                  <a:lnTo>
                    <a:pt x="27685" y="221615"/>
                  </a:lnTo>
                  <a:lnTo>
                    <a:pt x="38494" y="212899"/>
                  </a:lnTo>
                  <a:lnTo>
                    <a:pt x="47291" y="189134"/>
                  </a:lnTo>
                  <a:lnTo>
                    <a:pt x="53207" y="153892"/>
                  </a:lnTo>
                  <a:lnTo>
                    <a:pt x="55372" y="110743"/>
                  </a:lnTo>
                  <a:lnTo>
                    <a:pt x="53207" y="67669"/>
                  </a:lnTo>
                  <a:lnTo>
                    <a:pt x="47291" y="32464"/>
                  </a:lnTo>
                  <a:lnTo>
                    <a:pt x="38494" y="8713"/>
                  </a:lnTo>
                  <a:lnTo>
                    <a:pt x="27685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9607295" y="4694301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581" y="221615"/>
                  </a:moveTo>
                  <a:lnTo>
                    <a:pt x="440078" y="153892"/>
                  </a:lnTo>
                  <a:lnTo>
                    <a:pt x="437896" y="110743"/>
                  </a:lnTo>
                  <a:lnTo>
                    <a:pt x="440078" y="67669"/>
                  </a:lnTo>
                  <a:lnTo>
                    <a:pt x="454826" y="8713"/>
                  </a:lnTo>
                  <a:lnTo>
                    <a:pt x="465581" y="0"/>
                  </a:lnTo>
                  <a:lnTo>
                    <a:pt x="476390" y="8713"/>
                  </a:lnTo>
                  <a:lnTo>
                    <a:pt x="485187" y="32464"/>
                  </a:lnTo>
                  <a:lnTo>
                    <a:pt x="491103" y="67669"/>
                  </a:lnTo>
                  <a:lnTo>
                    <a:pt x="493268" y="110743"/>
                  </a:lnTo>
                  <a:lnTo>
                    <a:pt x="491103" y="153892"/>
                  </a:lnTo>
                  <a:lnTo>
                    <a:pt x="485187" y="189134"/>
                  </a:lnTo>
                  <a:lnTo>
                    <a:pt x="476390" y="212899"/>
                  </a:lnTo>
                  <a:lnTo>
                    <a:pt x="465581" y="221615"/>
                  </a:lnTo>
                  <a:lnTo>
                    <a:pt x="27685" y="221615"/>
                  </a:lnTo>
                  <a:lnTo>
                    <a:pt x="16877" y="212899"/>
                  </a:lnTo>
                  <a:lnTo>
                    <a:pt x="8080" y="189134"/>
                  </a:lnTo>
                  <a:lnTo>
                    <a:pt x="2164" y="153892"/>
                  </a:lnTo>
                  <a:lnTo>
                    <a:pt x="0" y="110743"/>
                  </a:lnTo>
                  <a:lnTo>
                    <a:pt x="2164" y="67669"/>
                  </a:lnTo>
                  <a:lnTo>
                    <a:pt x="8080" y="32464"/>
                  </a:lnTo>
                  <a:lnTo>
                    <a:pt x="16877" y="8713"/>
                  </a:lnTo>
                  <a:lnTo>
                    <a:pt x="27685" y="0"/>
                  </a:lnTo>
                  <a:lnTo>
                    <a:pt x="465581" y="0"/>
                  </a:lnTo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10193273" y="4694301"/>
              <a:ext cx="466090" cy="221615"/>
            </a:xfrm>
            <a:custGeom>
              <a:avLst/>
              <a:gdLst/>
              <a:ahLst/>
              <a:cxnLst/>
              <a:rect l="l" t="t" r="r" b="b"/>
              <a:pathLst>
                <a:path w="466090" h="221614">
                  <a:moveTo>
                    <a:pt x="465708" y="0"/>
                  </a:moveTo>
                  <a:lnTo>
                    <a:pt x="27685" y="0"/>
                  </a:lnTo>
                  <a:lnTo>
                    <a:pt x="16930" y="8713"/>
                  </a:lnTo>
                  <a:lnTo>
                    <a:pt x="8127" y="32464"/>
                  </a:lnTo>
                  <a:lnTo>
                    <a:pt x="2182" y="67669"/>
                  </a:lnTo>
                  <a:lnTo>
                    <a:pt x="0" y="110743"/>
                  </a:lnTo>
                  <a:lnTo>
                    <a:pt x="2182" y="153892"/>
                  </a:lnTo>
                  <a:lnTo>
                    <a:pt x="8127" y="189134"/>
                  </a:lnTo>
                  <a:lnTo>
                    <a:pt x="16930" y="212899"/>
                  </a:lnTo>
                  <a:lnTo>
                    <a:pt x="27685" y="221615"/>
                  </a:lnTo>
                  <a:lnTo>
                    <a:pt x="465708" y="221615"/>
                  </a:lnTo>
                  <a:lnTo>
                    <a:pt x="454900" y="212899"/>
                  </a:lnTo>
                  <a:lnTo>
                    <a:pt x="446103" y="189134"/>
                  </a:lnTo>
                  <a:lnTo>
                    <a:pt x="440187" y="153892"/>
                  </a:lnTo>
                  <a:lnTo>
                    <a:pt x="438023" y="110743"/>
                  </a:lnTo>
                  <a:lnTo>
                    <a:pt x="440187" y="67669"/>
                  </a:lnTo>
                  <a:lnTo>
                    <a:pt x="446103" y="32464"/>
                  </a:lnTo>
                  <a:lnTo>
                    <a:pt x="454900" y="8713"/>
                  </a:lnTo>
                  <a:lnTo>
                    <a:pt x="465708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10631297" y="4694301"/>
              <a:ext cx="55880" cy="221615"/>
            </a:xfrm>
            <a:custGeom>
              <a:avLst/>
              <a:gdLst/>
              <a:ahLst/>
              <a:cxnLst/>
              <a:rect l="l" t="t" r="r" b="b"/>
              <a:pathLst>
                <a:path w="55879" h="221614">
                  <a:moveTo>
                    <a:pt x="27685" y="0"/>
                  </a:moveTo>
                  <a:lnTo>
                    <a:pt x="16877" y="8713"/>
                  </a:lnTo>
                  <a:lnTo>
                    <a:pt x="8080" y="32464"/>
                  </a:lnTo>
                  <a:lnTo>
                    <a:pt x="2164" y="67669"/>
                  </a:lnTo>
                  <a:lnTo>
                    <a:pt x="0" y="110743"/>
                  </a:lnTo>
                  <a:lnTo>
                    <a:pt x="2164" y="153892"/>
                  </a:lnTo>
                  <a:lnTo>
                    <a:pt x="8080" y="189134"/>
                  </a:lnTo>
                  <a:lnTo>
                    <a:pt x="16877" y="212899"/>
                  </a:lnTo>
                  <a:lnTo>
                    <a:pt x="27685" y="221615"/>
                  </a:lnTo>
                  <a:lnTo>
                    <a:pt x="38441" y="212899"/>
                  </a:lnTo>
                  <a:lnTo>
                    <a:pt x="47244" y="189134"/>
                  </a:lnTo>
                  <a:lnTo>
                    <a:pt x="53189" y="153892"/>
                  </a:lnTo>
                  <a:lnTo>
                    <a:pt x="55372" y="110743"/>
                  </a:lnTo>
                  <a:lnTo>
                    <a:pt x="53189" y="67669"/>
                  </a:lnTo>
                  <a:lnTo>
                    <a:pt x="47244" y="32464"/>
                  </a:lnTo>
                  <a:lnTo>
                    <a:pt x="38441" y="8713"/>
                  </a:lnTo>
                  <a:lnTo>
                    <a:pt x="27685" y="0"/>
                  </a:lnTo>
                  <a:close/>
                </a:path>
              </a:pathLst>
            </a:custGeom>
            <a:solidFill>
              <a:srgbClr val="FFFF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10193273" y="4694301"/>
              <a:ext cx="493395" cy="221615"/>
            </a:xfrm>
            <a:custGeom>
              <a:avLst/>
              <a:gdLst/>
              <a:ahLst/>
              <a:cxnLst/>
              <a:rect l="l" t="t" r="r" b="b"/>
              <a:pathLst>
                <a:path w="493395" h="221614">
                  <a:moveTo>
                    <a:pt x="465708" y="221615"/>
                  </a:moveTo>
                  <a:lnTo>
                    <a:pt x="440187" y="153892"/>
                  </a:lnTo>
                  <a:lnTo>
                    <a:pt x="438023" y="110743"/>
                  </a:lnTo>
                  <a:lnTo>
                    <a:pt x="440187" y="67669"/>
                  </a:lnTo>
                  <a:lnTo>
                    <a:pt x="454900" y="8713"/>
                  </a:lnTo>
                  <a:lnTo>
                    <a:pt x="465708" y="0"/>
                  </a:lnTo>
                  <a:lnTo>
                    <a:pt x="476464" y="8713"/>
                  </a:lnTo>
                  <a:lnTo>
                    <a:pt x="485267" y="32464"/>
                  </a:lnTo>
                  <a:lnTo>
                    <a:pt x="491212" y="67669"/>
                  </a:lnTo>
                  <a:lnTo>
                    <a:pt x="493395" y="110743"/>
                  </a:lnTo>
                  <a:lnTo>
                    <a:pt x="491212" y="153892"/>
                  </a:lnTo>
                  <a:lnTo>
                    <a:pt x="485267" y="189134"/>
                  </a:lnTo>
                  <a:lnTo>
                    <a:pt x="476464" y="212899"/>
                  </a:lnTo>
                  <a:lnTo>
                    <a:pt x="465708" y="221615"/>
                  </a:lnTo>
                  <a:lnTo>
                    <a:pt x="27685" y="221615"/>
                  </a:lnTo>
                  <a:lnTo>
                    <a:pt x="16930" y="212899"/>
                  </a:lnTo>
                  <a:lnTo>
                    <a:pt x="8127" y="189134"/>
                  </a:lnTo>
                  <a:lnTo>
                    <a:pt x="2182" y="153892"/>
                  </a:lnTo>
                  <a:lnTo>
                    <a:pt x="0" y="110743"/>
                  </a:lnTo>
                  <a:lnTo>
                    <a:pt x="2182" y="67669"/>
                  </a:lnTo>
                  <a:lnTo>
                    <a:pt x="8127" y="32464"/>
                  </a:lnTo>
                  <a:lnTo>
                    <a:pt x="16930" y="8713"/>
                  </a:lnTo>
                  <a:lnTo>
                    <a:pt x="27685" y="0"/>
                  </a:lnTo>
                  <a:lnTo>
                    <a:pt x="465708" y="0"/>
                  </a:lnTo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86"/>
          <p:cNvSpPr txBox="1"/>
          <p:nvPr/>
        </p:nvSpPr>
        <p:spPr>
          <a:xfrm>
            <a:off x="3657727" y="3986276"/>
            <a:ext cx="22288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等线"/>
                <a:cs typeface="等线"/>
              </a:rPr>
              <a:t>LX</a:t>
            </a:r>
            <a:endParaRPr sz="1400">
              <a:latin typeface="等线"/>
              <a:cs typeface="等线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4245609" y="4006088"/>
            <a:ext cx="2451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等线"/>
                <a:cs typeface="等线"/>
              </a:rPr>
              <a:t>BC</a:t>
            </a:r>
            <a:endParaRPr sz="1400">
              <a:latin typeface="等线"/>
              <a:cs typeface="等线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11025631" y="4640960"/>
            <a:ext cx="5727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等线"/>
                <a:cs typeface="等线"/>
              </a:rPr>
              <a:t>1</a:t>
            </a:r>
            <a:r>
              <a:rPr sz="1600" b="1" spc="-15" dirty="0">
                <a:latin typeface="等线"/>
                <a:cs typeface="等线"/>
              </a:rPr>
              <a:t> </a:t>
            </a:r>
            <a:r>
              <a:rPr sz="1600" b="1" spc="-25" dirty="0">
                <a:latin typeface="等线"/>
                <a:cs typeface="等线"/>
              </a:rPr>
              <a:t>GeV</a:t>
            </a:r>
            <a:endParaRPr sz="1600">
              <a:latin typeface="等线"/>
              <a:cs typeface="等线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4712715" y="3164725"/>
            <a:ext cx="6150610" cy="2025650"/>
            <a:chOff x="4712715" y="3164725"/>
            <a:chExt cx="6150610" cy="2025650"/>
          </a:xfrm>
        </p:grpSpPr>
        <p:sp>
          <p:nvSpPr>
            <p:cNvPr id="90" name="object 90"/>
            <p:cNvSpPr/>
            <p:nvPr/>
          </p:nvSpPr>
          <p:spPr>
            <a:xfrm>
              <a:off x="7519714" y="4605273"/>
              <a:ext cx="321310" cy="378460"/>
            </a:xfrm>
            <a:custGeom>
              <a:avLst/>
              <a:gdLst/>
              <a:ahLst/>
              <a:cxnLst/>
              <a:rect l="l" t="t" r="r" b="b"/>
              <a:pathLst>
                <a:path w="321309" h="378460">
                  <a:moveTo>
                    <a:pt x="267925" y="0"/>
                  </a:moveTo>
                  <a:lnTo>
                    <a:pt x="32848" y="12826"/>
                  </a:lnTo>
                  <a:lnTo>
                    <a:pt x="10842" y="42239"/>
                  </a:lnTo>
                  <a:lnTo>
                    <a:pt x="606" y="71003"/>
                  </a:lnTo>
                  <a:lnTo>
                    <a:pt x="0" y="99236"/>
                  </a:lnTo>
                  <a:lnTo>
                    <a:pt x="6883" y="127055"/>
                  </a:lnTo>
                  <a:lnTo>
                    <a:pt x="19117" y="154578"/>
                  </a:lnTo>
                  <a:lnTo>
                    <a:pt x="34561" y="181922"/>
                  </a:lnTo>
                  <a:lnTo>
                    <a:pt x="51074" y="209205"/>
                  </a:lnTo>
                  <a:lnTo>
                    <a:pt x="66518" y="236544"/>
                  </a:lnTo>
                  <a:lnTo>
                    <a:pt x="78752" y="264058"/>
                  </a:lnTo>
                  <a:lnTo>
                    <a:pt x="85635" y="291863"/>
                  </a:lnTo>
                  <a:lnTo>
                    <a:pt x="85029" y="320078"/>
                  </a:lnTo>
                  <a:lnTo>
                    <a:pt x="74793" y="348820"/>
                  </a:lnTo>
                  <a:lnTo>
                    <a:pt x="52787" y="378206"/>
                  </a:lnTo>
                  <a:lnTo>
                    <a:pt x="287864" y="365251"/>
                  </a:lnTo>
                  <a:lnTo>
                    <a:pt x="309870" y="335866"/>
                  </a:lnTo>
                  <a:lnTo>
                    <a:pt x="320106" y="307125"/>
                  </a:lnTo>
                  <a:lnTo>
                    <a:pt x="320712" y="278911"/>
                  </a:lnTo>
                  <a:lnTo>
                    <a:pt x="313829" y="251108"/>
                  </a:lnTo>
                  <a:lnTo>
                    <a:pt x="301595" y="223598"/>
                  </a:lnTo>
                  <a:lnTo>
                    <a:pt x="286151" y="196263"/>
                  </a:lnTo>
                  <a:lnTo>
                    <a:pt x="269638" y="168988"/>
                  </a:lnTo>
                  <a:lnTo>
                    <a:pt x="254194" y="141653"/>
                  </a:lnTo>
                  <a:lnTo>
                    <a:pt x="241960" y="114143"/>
                  </a:lnTo>
                  <a:lnTo>
                    <a:pt x="235077" y="86340"/>
                  </a:lnTo>
                  <a:lnTo>
                    <a:pt x="235683" y="58126"/>
                  </a:lnTo>
                  <a:lnTo>
                    <a:pt x="245919" y="29385"/>
                  </a:lnTo>
                  <a:lnTo>
                    <a:pt x="2679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7519714" y="4605273"/>
              <a:ext cx="321310" cy="378460"/>
            </a:xfrm>
            <a:custGeom>
              <a:avLst/>
              <a:gdLst/>
              <a:ahLst/>
              <a:cxnLst/>
              <a:rect l="l" t="t" r="r" b="b"/>
              <a:pathLst>
                <a:path w="321309" h="378460">
                  <a:moveTo>
                    <a:pt x="32848" y="12826"/>
                  </a:moveTo>
                  <a:lnTo>
                    <a:pt x="10842" y="42239"/>
                  </a:lnTo>
                  <a:lnTo>
                    <a:pt x="606" y="71003"/>
                  </a:lnTo>
                  <a:lnTo>
                    <a:pt x="0" y="99236"/>
                  </a:lnTo>
                  <a:lnTo>
                    <a:pt x="6883" y="127055"/>
                  </a:lnTo>
                  <a:lnTo>
                    <a:pt x="19117" y="154578"/>
                  </a:lnTo>
                  <a:lnTo>
                    <a:pt x="34561" y="181922"/>
                  </a:lnTo>
                  <a:lnTo>
                    <a:pt x="51074" y="209205"/>
                  </a:lnTo>
                  <a:lnTo>
                    <a:pt x="66518" y="236544"/>
                  </a:lnTo>
                  <a:lnTo>
                    <a:pt x="78752" y="264058"/>
                  </a:lnTo>
                  <a:lnTo>
                    <a:pt x="85635" y="291863"/>
                  </a:lnTo>
                  <a:lnTo>
                    <a:pt x="85029" y="320078"/>
                  </a:lnTo>
                  <a:lnTo>
                    <a:pt x="74793" y="348820"/>
                  </a:lnTo>
                  <a:lnTo>
                    <a:pt x="52787" y="378206"/>
                  </a:lnTo>
                  <a:lnTo>
                    <a:pt x="287864" y="365251"/>
                  </a:lnTo>
                  <a:lnTo>
                    <a:pt x="309870" y="335866"/>
                  </a:lnTo>
                  <a:lnTo>
                    <a:pt x="320106" y="307125"/>
                  </a:lnTo>
                  <a:lnTo>
                    <a:pt x="320712" y="278911"/>
                  </a:lnTo>
                  <a:lnTo>
                    <a:pt x="313829" y="251108"/>
                  </a:lnTo>
                  <a:lnTo>
                    <a:pt x="301595" y="223598"/>
                  </a:lnTo>
                  <a:lnTo>
                    <a:pt x="286151" y="196263"/>
                  </a:lnTo>
                  <a:lnTo>
                    <a:pt x="269638" y="168988"/>
                  </a:lnTo>
                  <a:lnTo>
                    <a:pt x="254194" y="141653"/>
                  </a:lnTo>
                  <a:lnTo>
                    <a:pt x="241960" y="114143"/>
                  </a:lnTo>
                  <a:lnTo>
                    <a:pt x="235077" y="86340"/>
                  </a:lnTo>
                  <a:lnTo>
                    <a:pt x="235683" y="58126"/>
                  </a:lnTo>
                  <a:lnTo>
                    <a:pt x="245919" y="29385"/>
                  </a:lnTo>
                  <a:lnTo>
                    <a:pt x="267925" y="0"/>
                  </a:lnTo>
                  <a:lnTo>
                    <a:pt x="32848" y="12826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4712715" y="3813174"/>
              <a:ext cx="215900" cy="0"/>
            </a:xfrm>
            <a:custGeom>
              <a:avLst/>
              <a:gdLst/>
              <a:ahLst/>
              <a:cxnLst/>
              <a:rect l="l" t="t" r="r" b="b"/>
              <a:pathLst>
                <a:path w="215900">
                  <a:moveTo>
                    <a:pt x="0" y="0"/>
                  </a:moveTo>
                  <a:lnTo>
                    <a:pt x="21590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3" name="object 9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15352" y="3174187"/>
              <a:ext cx="3801745" cy="1114221"/>
            </a:xfrm>
            <a:prstGeom prst="rect">
              <a:avLst/>
            </a:prstGeom>
          </p:spPr>
        </p:pic>
        <p:sp>
          <p:nvSpPr>
            <p:cNvPr id="94" name="object 94"/>
            <p:cNvSpPr/>
            <p:nvPr/>
          </p:nvSpPr>
          <p:spPr>
            <a:xfrm>
              <a:off x="7010653" y="3169488"/>
              <a:ext cx="3811270" cy="1123950"/>
            </a:xfrm>
            <a:custGeom>
              <a:avLst/>
              <a:gdLst/>
              <a:ahLst/>
              <a:cxnLst/>
              <a:rect l="l" t="t" r="r" b="b"/>
              <a:pathLst>
                <a:path w="3811270" h="1123950">
                  <a:moveTo>
                    <a:pt x="0" y="1123746"/>
                  </a:moveTo>
                  <a:lnTo>
                    <a:pt x="3811270" y="1123746"/>
                  </a:lnTo>
                  <a:lnTo>
                    <a:pt x="3811270" y="0"/>
                  </a:lnTo>
                  <a:lnTo>
                    <a:pt x="0" y="0"/>
                  </a:lnTo>
                  <a:lnTo>
                    <a:pt x="0" y="1123746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10497693" y="4308728"/>
              <a:ext cx="365760" cy="882015"/>
            </a:xfrm>
            <a:custGeom>
              <a:avLst/>
              <a:gdLst/>
              <a:ahLst/>
              <a:cxnLst/>
              <a:rect l="l" t="t" r="r" b="b"/>
              <a:pathLst>
                <a:path w="365759" h="882014">
                  <a:moveTo>
                    <a:pt x="319405" y="591820"/>
                  </a:moveTo>
                  <a:lnTo>
                    <a:pt x="237998" y="617093"/>
                  </a:lnTo>
                  <a:lnTo>
                    <a:pt x="257784" y="637705"/>
                  </a:lnTo>
                  <a:lnTo>
                    <a:pt x="17907" y="867918"/>
                  </a:lnTo>
                  <a:lnTo>
                    <a:pt x="31115" y="881634"/>
                  </a:lnTo>
                  <a:lnTo>
                    <a:pt x="270979" y="651433"/>
                  </a:lnTo>
                  <a:lnTo>
                    <a:pt x="290830" y="672084"/>
                  </a:lnTo>
                  <a:lnTo>
                    <a:pt x="306197" y="628904"/>
                  </a:lnTo>
                  <a:lnTo>
                    <a:pt x="319405" y="591820"/>
                  </a:lnTo>
                  <a:close/>
                </a:path>
                <a:path w="365759" h="882014">
                  <a:moveTo>
                    <a:pt x="365252" y="407670"/>
                  </a:moveTo>
                  <a:lnTo>
                    <a:pt x="354088" y="366649"/>
                  </a:lnTo>
                  <a:lnTo>
                    <a:pt x="342900" y="325501"/>
                  </a:lnTo>
                  <a:lnTo>
                    <a:pt x="321602" y="344474"/>
                  </a:lnTo>
                  <a:lnTo>
                    <a:pt x="14224" y="0"/>
                  </a:lnTo>
                  <a:lnTo>
                    <a:pt x="0" y="12700"/>
                  </a:lnTo>
                  <a:lnTo>
                    <a:pt x="307365" y="357149"/>
                  </a:lnTo>
                  <a:lnTo>
                    <a:pt x="286004" y="376174"/>
                  </a:lnTo>
                  <a:lnTo>
                    <a:pt x="365252" y="40767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6" name="object 96"/>
          <p:cNvSpPr txBox="1"/>
          <p:nvPr/>
        </p:nvSpPr>
        <p:spPr>
          <a:xfrm>
            <a:off x="5655945" y="4202938"/>
            <a:ext cx="480059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等线"/>
                <a:cs typeface="等线"/>
              </a:rPr>
              <a:t>Pulsed</a:t>
            </a:r>
            <a:endParaRPr sz="1200">
              <a:latin typeface="等线"/>
              <a:cs typeface="等线"/>
            </a:endParaRPr>
          </a:p>
          <a:p>
            <a:pPr marL="64135">
              <a:lnSpc>
                <a:spcPct val="100000"/>
              </a:lnSpc>
            </a:pPr>
            <a:r>
              <a:rPr sz="1200" b="1" spc="-20" dirty="0">
                <a:latin typeface="等线"/>
                <a:cs typeface="等线"/>
              </a:rPr>
              <a:t>bend</a:t>
            </a:r>
            <a:endParaRPr sz="1200">
              <a:latin typeface="等线"/>
              <a:cs typeface="等线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3597655" y="4945126"/>
            <a:ext cx="7969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63880" algn="l"/>
              </a:tabLst>
            </a:pPr>
            <a:r>
              <a:rPr sz="1400" b="1" spc="-25" dirty="0">
                <a:latin typeface="等线"/>
                <a:cs typeface="等线"/>
              </a:rPr>
              <a:t>A2</a:t>
            </a:r>
            <a:r>
              <a:rPr sz="1400" b="1" dirty="0">
                <a:latin typeface="等线"/>
                <a:cs typeface="等线"/>
              </a:rPr>
              <a:t>	</a:t>
            </a:r>
            <a:r>
              <a:rPr sz="1400" b="1" spc="-25" dirty="0">
                <a:latin typeface="等线"/>
                <a:cs typeface="等线"/>
              </a:rPr>
              <a:t>A3</a:t>
            </a:r>
            <a:endParaRPr sz="1400">
              <a:latin typeface="等线"/>
              <a:cs typeface="等线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4662296" y="3184093"/>
            <a:ext cx="937260" cy="521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200MeV</a:t>
            </a:r>
            <a:endParaRPr sz="1800">
              <a:latin typeface="微软雅黑"/>
              <a:cs typeface="微软雅黑"/>
            </a:endParaRPr>
          </a:p>
          <a:p>
            <a:pPr marL="186690">
              <a:lnSpc>
                <a:spcPct val="100000"/>
              </a:lnSpc>
              <a:spcBef>
                <a:spcPts val="65"/>
              </a:spcBef>
            </a:pPr>
            <a:r>
              <a:rPr sz="1400" b="1" spc="-20" dirty="0">
                <a:latin typeface="等线"/>
                <a:cs typeface="等线"/>
              </a:rPr>
              <a:t>Bend</a:t>
            </a:r>
            <a:endParaRPr sz="1400">
              <a:latin typeface="等线"/>
              <a:cs typeface="等线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4697095" y="4920557"/>
            <a:ext cx="935990" cy="574040"/>
          </a:xfrm>
          <a:prstGeom prst="rect">
            <a:avLst/>
          </a:prstGeom>
        </p:spPr>
        <p:txBody>
          <a:bodyPr vert="horz" wrap="square" lIns="0" tIns="39370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310"/>
              </a:spcBef>
            </a:pPr>
            <a:r>
              <a:rPr sz="1400" b="1" spc="-25" dirty="0">
                <a:latin typeface="等线"/>
                <a:cs typeface="等线"/>
              </a:rPr>
              <a:t>A4</a:t>
            </a:r>
            <a:endParaRPr sz="1400">
              <a:latin typeface="等线"/>
              <a:cs typeface="等线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200MeV</a:t>
            </a:r>
            <a:endParaRPr sz="1800">
              <a:latin typeface="微软雅黑"/>
              <a:cs typeface="微软雅黑"/>
            </a:endParaRPr>
          </a:p>
        </p:txBody>
      </p:sp>
      <p:grpSp>
        <p:nvGrpSpPr>
          <p:cNvPr id="100" name="object 100"/>
          <p:cNvGrpSpPr/>
          <p:nvPr/>
        </p:nvGrpSpPr>
        <p:grpSpPr>
          <a:xfrm>
            <a:off x="6739318" y="5255514"/>
            <a:ext cx="4067175" cy="1176020"/>
            <a:chOff x="6739318" y="5255514"/>
            <a:chExt cx="4067175" cy="1176020"/>
          </a:xfrm>
        </p:grpSpPr>
        <p:pic>
          <p:nvPicPr>
            <p:cNvPr id="101" name="object 10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748780" y="5265051"/>
              <a:ext cx="4048125" cy="1156601"/>
            </a:xfrm>
            <a:prstGeom prst="rect">
              <a:avLst/>
            </a:prstGeom>
          </p:spPr>
        </p:pic>
        <p:sp>
          <p:nvSpPr>
            <p:cNvPr id="102" name="object 102"/>
            <p:cNvSpPr/>
            <p:nvPr/>
          </p:nvSpPr>
          <p:spPr>
            <a:xfrm>
              <a:off x="6744081" y="5260276"/>
              <a:ext cx="4057650" cy="1166495"/>
            </a:xfrm>
            <a:custGeom>
              <a:avLst/>
              <a:gdLst/>
              <a:ahLst/>
              <a:cxnLst/>
              <a:rect l="l" t="t" r="r" b="b"/>
              <a:pathLst>
                <a:path w="4057650" h="1166495">
                  <a:moveTo>
                    <a:pt x="0" y="1166139"/>
                  </a:moveTo>
                  <a:lnTo>
                    <a:pt x="4057650" y="1166139"/>
                  </a:lnTo>
                  <a:lnTo>
                    <a:pt x="4057650" y="0"/>
                  </a:lnTo>
                  <a:lnTo>
                    <a:pt x="0" y="0"/>
                  </a:lnTo>
                  <a:lnTo>
                    <a:pt x="0" y="1166139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3" name="object 103"/>
          <p:cNvSpPr txBox="1"/>
          <p:nvPr/>
        </p:nvSpPr>
        <p:spPr>
          <a:xfrm>
            <a:off x="10919841" y="3112770"/>
            <a:ext cx="91503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905"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微软雅黑"/>
                <a:cs typeface="微软雅黑"/>
              </a:rPr>
              <a:t>Photo- cathode </a:t>
            </a:r>
            <a:r>
              <a:rPr sz="1800" dirty="0">
                <a:latin typeface="微软雅黑"/>
                <a:cs typeface="微软雅黑"/>
              </a:rPr>
              <a:t>gun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spc="-20" dirty="0">
                <a:latin typeface="微软雅黑"/>
                <a:cs typeface="微软雅黑"/>
              </a:rPr>
              <a:t>line exit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06" name="object 10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13</a:t>
            </a:r>
          </a:p>
        </p:txBody>
      </p:sp>
      <p:sp>
        <p:nvSpPr>
          <p:cNvPr id="104" name="object 104"/>
          <p:cNvSpPr txBox="1"/>
          <p:nvPr/>
        </p:nvSpPr>
        <p:spPr>
          <a:xfrm>
            <a:off x="10975340" y="5420969"/>
            <a:ext cx="9340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275" marR="5080" indent="-29209" algn="just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微软雅黑"/>
                <a:cs typeface="微软雅黑"/>
              </a:rPr>
              <a:t>Thermio </a:t>
            </a:r>
            <a:r>
              <a:rPr sz="1800" dirty="0">
                <a:latin typeface="微软雅黑"/>
                <a:cs typeface="微软雅黑"/>
              </a:rPr>
              <a:t>nic</a:t>
            </a:r>
            <a:r>
              <a:rPr sz="1800" spc="-25" dirty="0">
                <a:latin typeface="微软雅黑"/>
                <a:cs typeface="微软雅黑"/>
              </a:rPr>
              <a:t> gun </a:t>
            </a:r>
            <a:r>
              <a:rPr sz="1800" dirty="0">
                <a:latin typeface="微软雅黑"/>
                <a:cs typeface="微软雅黑"/>
              </a:rPr>
              <a:t>line</a:t>
            </a:r>
            <a:r>
              <a:rPr sz="1800" spc="-20" dirty="0">
                <a:latin typeface="微软雅黑"/>
                <a:cs typeface="微软雅黑"/>
              </a:rPr>
              <a:t> exit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332333" y="5007102"/>
            <a:ext cx="9271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等线"/>
                <a:cs typeface="等线"/>
              </a:rPr>
              <a:t>Therm</a:t>
            </a:r>
            <a:r>
              <a:rPr sz="1400" b="1" spc="-20" dirty="0">
                <a:latin typeface="等线"/>
                <a:cs typeface="等线"/>
              </a:rPr>
              <a:t> </a:t>
            </a:r>
            <a:r>
              <a:rPr sz="1400" b="1" spc="-25" dirty="0">
                <a:latin typeface="等线"/>
                <a:cs typeface="等线"/>
              </a:rPr>
              <a:t>Gun</a:t>
            </a:r>
            <a:endParaRPr sz="1400">
              <a:latin typeface="等线"/>
              <a:cs typeface="等线"/>
            </a:endParaRPr>
          </a:p>
        </p:txBody>
      </p:sp>
      <p:pic>
        <p:nvPicPr>
          <p:cNvPr id="108" name="图片 107">
            <a:extLst>
              <a:ext uri="{FF2B5EF4-FFF2-40B4-BE49-F238E27FC236}">
                <a16:creationId xmlns:a16="http://schemas.microsoft.com/office/drawing/2014/main" id="{2BE22B56-6AD4-4DB7-A472-3994CB11C50D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3598" y="2857373"/>
            <a:ext cx="5214747" cy="351193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Bypass </a:t>
            </a:r>
            <a:r>
              <a:rPr lang="en-US" spc="-20" dirty="0"/>
              <a:t>l</a:t>
            </a:r>
            <a:r>
              <a:rPr spc="-20" dirty="0"/>
              <a:t>ine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4947" y="713846"/>
            <a:ext cx="11303635" cy="2181816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281940" indent="-269875">
              <a:lnSpc>
                <a:spcPct val="100000"/>
              </a:lnSpc>
              <a:spcBef>
                <a:spcPts val="1175"/>
              </a:spcBef>
              <a:buFont typeface="Wingdings"/>
              <a:buChar char=""/>
              <a:tabLst>
                <a:tab pos="282575" algn="l"/>
              </a:tabLst>
            </a:pPr>
            <a:r>
              <a:rPr lang="en-GB" altLang="zh-CN" sz="1800" dirty="0">
                <a:latin typeface="微软雅黑"/>
                <a:cs typeface="微软雅黑"/>
              </a:rPr>
              <a:t>Bypass line transports e b</a:t>
            </a:r>
            <a:r>
              <a:rPr sz="1800" dirty="0" err="1">
                <a:latin typeface="微软雅黑"/>
                <a:cs typeface="微软雅黑"/>
              </a:rPr>
              <a:t>eam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from the</a:t>
            </a:r>
            <a:r>
              <a:rPr sz="1800" spc="2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Photo-</a:t>
            </a:r>
            <a:r>
              <a:rPr sz="1800" dirty="0">
                <a:latin typeface="微软雅黑"/>
                <a:cs typeface="微软雅黑"/>
              </a:rPr>
              <a:t>cathode</a:t>
            </a:r>
            <a:r>
              <a:rPr sz="1800" spc="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gun</a:t>
            </a:r>
            <a:r>
              <a:rPr lang="en-US" sz="1800" dirty="0">
                <a:latin typeface="微软雅黑"/>
                <a:cs typeface="微软雅黑"/>
              </a:rPr>
              <a:t>, to be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further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accelerated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in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main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linac</a:t>
            </a:r>
            <a:endParaRPr sz="1800" dirty="0">
              <a:latin typeface="微软雅黑"/>
              <a:cs typeface="微软雅黑"/>
            </a:endParaRPr>
          </a:p>
          <a:p>
            <a:pPr marL="281940" marR="87630" indent="-269875">
              <a:lnSpc>
                <a:spcPct val="150000"/>
              </a:lnSpc>
              <a:spcBef>
                <a:spcPts val="1080"/>
              </a:spcBef>
              <a:buFont typeface="Wingdings"/>
              <a:buChar char=""/>
              <a:tabLst>
                <a:tab pos="282575" algn="l"/>
              </a:tabLst>
            </a:pPr>
            <a:r>
              <a:rPr dirty="0">
                <a:latin typeface="微软雅黑"/>
              </a:rPr>
              <a:t>The design </a:t>
            </a:r>
            <a:r>
              <a:rPr lang="en-US" dirty="0">
                <a:latin typeface="微软雅黑"/>
              </a:rPr>
              <a:t>is </a:t>
            </a:r>
            <a:r>
              <a:rPr dirty="0">
                <a:latin typeface="微软雅黑"/>
              </a:rPr>
              <a:t>based on the double DBA dispersion-free scheme, 4 bends with 6°</a:t>
            </a:r>
            <a:r>
              <a:rPr lang="en-US" dirty="0">
                <a:latin typeface="微软雅黑"/>
              </a:rPr>
              <a:t> </a:t>
            </a:r>
            <a:r>
              <a:rPr dirty="0">
                <a:latin typeface="微软雅黑"/>
              </a:rPr>
              <a:t>bend angle</a:t>
            </a:r>
            <a:r>
              <a:rPr lang="en-US" dirty="0">
                <a:latin typeface="微软雅黑"/>
              </a:rPr>
              <a:t> each</a:t>
            </a:r>
            <a:r>
              <a:rPr dirty="0">
                <a:latin typeface="微软雅黑"/>
              </a:rPr>
              <a:t>, the total length ~150 m</a:t>
            </a:r>
          </a:p>
          <a:p>
            <a:pPr marL="281940" marR="87630" indent="-269875">
              <a:lnSpc>
                <a:spcPct val="150000"/>
              </a:lnSpc>
              <a:buFont typeface="Wingdings"/>
              <a:buChar char=""/>
              <a:tabLst>
                <a:tab pos="282575" algn="l"/>
              </a:tabLst>
            </a:pPr>
            <a:r>
              <a:rPr sz="1800" dirty="0">
                <a:latin typeface="微软雅黑"/>
                <a:cs typeface="微软雅黑"/>
              </a:rPr>
              <a:t>At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 exit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 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second</a:t>
            </a:r>
            <a:r>
              <a:rPr sz="1800" spc="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DBA,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R16/R26/T166/T266</a:t>
            </a:r>
            <a:r>
              <a:rPr sz="1800" spc="-4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are all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eliminated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cancel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second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order</a:t>
            </a:r>
            <a:br>
              <a:rPr lang="en-US" sz="1800" spc="-10" dirty="0">
                <a:latin typeface="微软雅黑"/>
                <a:cs typeface="微软雅黑"/>
              </a:rPr>
            </a:br>
            <a:r>
              <a:rPr sz="1800" dirty="0">
                <a:latin typeface="微软雅黑"/>
                <a:cs typeface="微软雅黑"/>
              </a:rPr>
              <a:t>dispersion,</a:t>
            </a:r>
            <a:r>
              <a:rPr sz="1800" spc="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growth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spc="-20" dirty="0">
                <a:latin typeface="微软雅黑"/>
                <a:cs typeface="微软雅黑"/>
              </a:rPr>
              <a:t>&lt;10%</a:t>
            </a:r>
            <a:endParaRPr sz="1800" dirty="0">
              <a:latin typeface="微软雅黑"/>
              <a:cs typeface="微软雅黑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96000" y="2673972"/>
            <a:ext cx="4747386" cy="3666236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14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79044" y="6611426"/>
            <a:ext cx="230314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dirty="0"/>
              <a:t>204-</a:t>
            </a:r>
            <a:r>
              <a:rPr spc="-20" dirty="0"/>
              <a:t>11</a:t>
            </a:r>
            <a:r>
              <a:rPr spc="-50" dirty="0"/>
              <a:t> </a:t>
            </a:r>
            <a:r>
              <a:rPr dirty="0"/>
              <a:t>FTCF2024</a:t>
            </a:r>
            <a:r>
              <a:rPr spc="-35" dirty="0"/>
              <a:t> </a:t>
            </a:r>
            <a:r>
              <a:rPr spc="-10" dirty="0"/>
              <a:t>Guangzhou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EE0D92E-3BE1-4644-B8EE-1F1AA28B44C1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Positron</a:t>
            </a:r>
            <a:r>
              <a:rPr spc="-60" dirty="0"/>
              <a:t> </a:t>
            </a:r>
            <a:r>
              <a:rPr dirty="0"/>
              <a:t>generation</a:t>
            </a:r>
            <a:r>
              <a:rPr spc="-50" dirty="0"/>
              <a:t> </a:t>
            </a:r>
            <a:r>
              <a:rPr dirty="0"/>
              <a:t>and</a:t>
            </a:r>
            <a:r>
              <a:rPr spc="-40" dirty="0"/>
              <a:t> </a:t>
            </a:r>
            <a:r>
              <a:rPr spc="-10" dirty="0"/>
              <a:t>acceleration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5706" y="698181"/>
            <a:ext cx="10774045" cy="869469"/>
          </a:xfrm>
          <a:prstGeom prst="rect">
            <a:avLst/>
          </a:prstGeom>
        </p:spPr>
        <p:txBody>
          <a:bodyPr vert="horz" wrap="square" lIns="0" tIns="172720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1360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r>
              <a:rPr sz="1800" dirty="0">
                <a:latin typeface="微软雅黑"/>
                <a:cs typeface="微软雅黑"/>
              </a:rPr>
              <a:t>Detailed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studies were conducted on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positron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generation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acceleration</a:t>
            </a:r>
            <a:endParaRPr sz="1800" dirty="0">
              <a:latin typeface="Times New Roman"/>
              <a:cs typeface="Times New Roman"/>
            </a:endParaRPr>
          </a:p>
          <a:p>
            <a:pPr marL="469265" indent="-456565">
              <a:lnSpc>
                <a:spcPct val="100000"/>
              </a:lnSpc>
              <a:spcBef>
                <a:spcPts val="1140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r>
              <a:rPr sz="1800" dirty="0">
                <a:latin typeface="微软雅黑"/>
                <a:cs typeface="微软雅黑"/>
              </a:rPr>
              <a:t>After</a:t>
            </a:r>
            <a:r>
              <a:rPr sz="1800" spc="-4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positron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generation</a:t>
            </a:r>
            <a:r>
              <a:rPr lang="en-US" sz="1800" dirty="0">
                <a:latin typeface="微软雅黑"/>
                <a:cs typeface="微软雅黑"/>
              </a:rPr>
              <a:t> and acceleration, a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damping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ring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needed</a:t>
            </a:r>
            <a:endParaRPr sz="1800" dirty="0">
              <a:latin typeface="微软雅黑"/>
              <a:cs typeface="微软雅黑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3507" y="1997812"/>
            <a:ext cx="8427224" cy="1050188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318744" y="3741508"/>
            <a:ext cx="3670300" cy="2107565"/>
            <a:chOff x="318744" y="3741508"/>
            <a:chExt cx="3670300" cy="210756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8269" y="3751033"/>
              <a:ext cx="3650741" cy="2088007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23507" y="3746271"/>
              <a:ext cx="3660775" cy="2098040"/>
            </a:xfrm>
            <a:custGeom>
              <a:avLst/>
              <a:gdLst/>
              <a:ahLst/>
              <a:cxnLst/>
              <a:rect l="l" t="t" r="r" b="b"/>
              <a:pathLst>
                <a:path w="3660775" h="2098040">
                  <a:moveTo>
                    <a:pt x="0" y="2097532"/>
                  </a:moveTo>
                  <a:lnTo>
                    <a:pt x="3660266" y="2097532"/>
                  </a:lnTo>
                  <a:lnTo>
                    <a:pt x="3660266" y="0"/>
                  </a:lnTo>
                  <a:lnTo>
                    <a:pt x="0" y="0"/>
                  </a:lnTo>
                  <a:lnTo>
                    <a:pt x="0" y="209753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414129" y="1585722"/>
            <a:ext cx="2360929" cy="1781937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4236021" y="3741508"/>
            <a:ext cx="2803525" cy="2107565"/>
            <a:chOff x="4236021" y="3741508"/>
            <a:chExt cx="2803525" cy="2107565"/>
          </a:xfrm>
        </p:grpSpPr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45610" y="3751033"/>
              <a:ext cx="2783966" cy="2088007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4240784" y="3746271"/>
              <a:ext cx="2794000" cy="2098040"/>
            </a:xfrm>
            <a:custGeom>
              <a:avLst/>
              <a:gdLst/>
              <a:ahLst/>
              <a:cxnLst/>
              <a:rect l="l" t="t" r="r" b="b"/>
              <a:pathLst>
                <a:path w="2794000" h="2098040">
                  <a:moveTo>
                    <a:pt x="0" y="2097532"/>
                  </a:moveTo>
                  <a:lnTo>
                    <a:pt x="2793491" y="2097532"/>
                  </a:lnTo>
                  <a:lnTo>
                    <a:pt x="2793491" y="0"/>
                  </a:lnTo>
                  <a:lnTo>
                    <a:pt x="0" y="0"/>
                  </a:lnTo>
                  <a:lnTo>
                    <a:pt x="0" y="209753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68901" y="4565027"/>
              <a:ext cx="1268806" cy="951598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4664075" y="4560201"/>
              <a:ext cx="1278890" cy="961390"/>
            </a:xfrm>
            <a:custGeom>
              <a:avLst/>
              <a:gdLst/>
              <a:ahLst/>
              <a:cxnLst/>
              <a:rect l="l" t="t" r="r" b="b"/>
              <a:pathLst>
                <a:path w="1278889" h="961389">
                  <a:moveTo>
                    <a:pt x="0" y="961123"/>
                  </a:moveTo>
                  <a:lnTo>
                    <a:pt x="1278381" y="961123"/>
                  </a:lnTo>
                  <a:lnTo>
                    <a:pt x="1278381" y="0"/>
                  </a:lnTo>
                  <a:lnTo>
                    <a:pt x="0" y="0"/>
                  </a:lnTo>
                  <a:lnTo>
                    <a:pt x="0" y="961123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247894" y="4286630"/>
              <a:ext cx="111125" cy="278765"/>
            </a:xfrm>
            <a:custGeom>
              <a:avLst/>
              <a:gdLst/>
              <a:ahLst/>
              <a:cxnLst/>
              <a:rect l="l" t="t" r="r" b="b"/>
              <a:pathLst>
                <a:path w="111125" h="278764">
                  <a:moveTo>
                    <a:pt x="10667" y="172466"/>
                  </a:moveTo>
                  <a:lnTo>
                    <a:pt x="6095" y="175006"/>
                  </a:lnTo>
                  <a:lnTo>
                    <a:pt x="1523" y="177673"/>
                  </a:lnTo>
                  <a:lnTo>
                    <a:pt x="0" y="183515"/>
                  </a:lnTo>
                  <a:lnTo>
                    <a:pt x="55371" y="278384"/>
                  </a:lnTo>
                  <a:lnTo>
                    <a:pt x="66417" y="259461"/>
                  </a:lnTo>
                  <a:lnTo>
                    <a:pt x="45846" y="259461"/>
                  </a:lnTo>
                  <a:lnTo>
                    <a:pt x="45846" y="224155"/>
                  </a:lnTo>
                  <a:lnTo>
                    <a:pt x="19176" y="178435"/>
                  </a:lnTo>
                  <a:lnTo>
                    <a:pt x="16509" y="173990"/>
                  </a:lnTo>
                  <a:lnTo>
                    <a:pt x="10667" y="172466"/>
                  </a:lnTo>
                  <a:close/>
                </a:path>
                <a:path w="111125" h="278764">
                  <a:moveTo>
                    <a:pt x="45847" y="224155"/>
                  </a:moveTo>
                  <a:lnTo>
                    <a:pt x="45846" y="259461"/>
                  </a:lnTo>
                  <a:lnTo>
                    <a:pt x="64896" y="259461"/>
                  </a:lnTo>
                  <a:lnTo>
                    <a:pt x="64896" y="254635"/>
                  </a:lnTo>
                  <a:lnTo>
                    <a:pt x="47116" y="254635"/>
                  </a:lnTo>
                  <a:lnTo>
                    <a:pt x="55372" y="240483"/>
                  </a:lnTo>
                  <a:lnTo>
                    <a:pt x="45847" y="224155"/>
                  </a:lnTo>
                  <a:close/>
                </a:path>
                <a:path w="111125" h="278764">
                  <a:moveTo>
                    <a:pt x="100075" y="172466"/>
                  </a:moveTo>
                  <a:lnTo>
                    <a:pt x="94233" y="173990"/>
                  </a:lnTo>
                  <a:lnTo>
                    <a:pt x="91566" y="178435"/>
                  </a:lnTo>
                  <a:lnTo>
                    <a:pt x="64896" y="224155"/>
                  </a:lnTo>
                  <a:lnTo>
                    <a:pt x="64896" y="259461"/>
                  </a:lnTo>
                  <a:lnTo>
                    <a:pt x="66417" y="259461"/>
                  </a:lnTo>
                  <a:lnTo>
                    <a:pt x="110743" y="183515"/>
                  </a:lnTo>
                  <a:lnTo>
                    <a:pt x="109219" y="177673"/>
                  </a:lnTo>
                  <a:lnTo>
                    <a:pt x="104647" y="175006"/>
                  </a:lnTo>
                  <a:lnTo>
                    <a:pt x="100075" y="172466"/>
                  </a:lnTo>
                  <a:close/>
                </a:path>
                <a:path w="111125" h="278764">
                  <a:moveTo>
                    <a:pt x="55372" y="240483"/>
                  </a:moveTo>
                  <a:lnTo>
                    <a:pt x="47116" y="254635"/>
                  </a:lnTo>
                  <a:lnTo>
                    <a:pt x="63626" y="254635"/>
                  </a:lnTo>
                  <a:lnTo>
                    <a:pt x="55372" y="240483"/>
                  </a:lnTo>
                  <a:close/>
                </a:path>
                <a:path w="111125" h="278764">
                  <a:moveTo>
                    <a:pt x="64896" y="224155"/>
                  </a:moveTo>
                  <a:lnTo>
                    <a:pt x="55372" y="240483"/>
                  </a:lnTo>
                  <a:lnTo>
                    <a:pt x="63626" y="254635"/>
                  </a:lnTo>
                  <a:lnTo>
                    <a:pt x="64896" y="254635"/>
                  </a:lnTo>
                  <a:lnTo>
                    <a:pt x="64896" y="224155"/>
                  </a:lnTo>
                  <a:close/>
                </a:path>
                <a:path w="111125" h="278764">
                  <a:moveTo>
                    <a:pt x="64896" y="0"/>
                  </a:moveTo>
                  <a:lnTo>
                    <a:pt x="45846" y="0"/>
                  </a:lnTo>
                  <a:lnTo>
                    <a:pt x="45847" y="224155"/>
                  </a:lnTo>
                  <a:lnTo>
                    <a:pt x="55372" y="240483"/>
                  </a:lnTo>
                  <a:lnTo>
                    <a:pt x="64896" y="224155"/>
                  </a:lnTo>
                  <a:lnTo>
                    <a:pt x="6489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6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205731"/>
              </p:ext>
            </p:extLst>
          </p:nvPr>
        </p:nvGraphicFramePr>
        <p:xfrm>
          <a:off x="7971155" y="3731895"/>
          <a:ext cx="3598545" cy="2237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2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29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29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marL="291465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Parameter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Off-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axis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Swap-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out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4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yield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0.16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0.252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405">
                <a:tc>
                  <a:txBody>
                    <a:bodyPr/>
                    <a:lstStyle/>
                    <a:p>
                      <a:pPr marL="140335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spread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0.068%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0.068%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18923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Bunch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length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1.92mm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1.95mm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405">
                <a:tc>
                  <a:txBody>
                    <a:bodyPr/>
                    <a:lstStyle/>
                    <a:p>
                      <a:pPr marL="316865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Beam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size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1.2mm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445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1.2mm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marL="168275"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𝜺</a:t>
                      </a:r>
                      <a:r>
                        <a:rPr sz="1400" baseline="-2500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𝒙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/𝒏𝒎</a:t>
                      </a:r>
                      <a:r>
                        <a:rPr sz="1400" spc="-2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·</a:t>
                      </a:r>
                      <a:r>
                        <a:rPr sz="1400" spc="5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400" spc="-25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𝒓𝒂𝒅</a:t>
                      </a:r>
                      <a:endParaRPr sz="1400" dirty="0">
                        <a:latin typeface="Cambria Math"/>
                        <a:cs typeface="Cambria Math"/>
                      </a:endParaRPr>
                    </a:p>
                  </a:txBody>
                  <a:tcPr marL="0" marR="0" marT="641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795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769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405">
                <a:tc>
                  <a:txBody>
                    <a:bodyPr/>
                    <a:lstStyle/>
                    <a:p>
                      <a:pPr marL="24384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𝜺</a:t>
                      </a:r>
                      <a:r>
                        <a:rPr sz="1400" baseline="-2500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𝒚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/𝒏𝒎</a:t>
                      </a:r>
                      <a:r>
                        <a:rPr sz="1400" spc="-3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 </a:t>
                      </a:r>
                      <a:r>
                        <a:rPr sz="1400" spc="-20" dirty="0">
                          <a:solidFill>
                            <a:srgbClr val="FFFFFF"/>
                          </a:solidFill>
                          <a:latin typeface="Cambria Math"/>
                          <a:cs typeface="Cambria Math"/>
                        </a:rPr>
                        <a:t>·</a:t>
                      </a:r>
                      <a:r>
                        <a:rPr sz="1400" b="1" i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rad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1168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1185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831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15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986773" y="3340353"/>
            <a:ext cx="2894965" cy="1936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85420" algn="l"/>
              </a:tabLst>
            </a:pPr>
            <a:r>
              <a:rPr sz="1100" b="1" dirty="0">
                <a:latin typeface="微软雅黑"/>
                <a:cs typeface="微软雅黑"/>
              </a:rPr>
              <a:t>Phase</a:t>
            </a:r>
            <a:r>
              <a:rPr sz="1100" b="1" spc="-30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optimization</a:t>
            </a:r>
            <a:r>
              <a:rPr sz="1100" b="1" spc="-45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of</a:t>
            </a:r>
            <a:r>
              <a:rPr sz="1100" b="1" spc="-10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Capture</a:t>
            </a:r>
            <a:r>
              <a:rPr sz="1100" b="1" spc="-60" dirty="0">
                <a:latin typeface="微软雅黑"/>
                <a:cs typeface="微软雅黑"/>
              </a:rPr>
              <a:t> </a:t>
            </a:r>
            <a:r>
              <a:rPr sz="1100" b="1" spc="-10" dirty="0">
                <a:latin typeface="微软雅黑"/>
                <a:cs typeface="微软雅黑"/>
              </a:rPr>
              <a:t>Section</a:t>
            </a:r>
            <a:endParaRPr sz="1100">
              <a:latin typeface="微软雅黑"/>
              <a:cs typeface="微软雅黑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545842" y="6178092"/>
            <a:ext cx="272097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185420" algn="l"/>
              </a:tabLst>
            </a:pPr>
            <a:r>
              <a:rPr sz="1100" b="1" dirty="0">
                <a:latin typeface="微软雅黑"/>
                <a:cs typeface="微软雅黑"/>
              </a:rPr>
              <a:t>Phase</a:t>
            </a:r>
            <a:r>
              <a:rPr sz="1100" b="1" spc="-30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space</a:t>
            </a:r>
            <a:r>
              <a:rPr sz="1100" b="1" spc="-45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of</a:t>
            </a:r>
            <a:r>
              <a:rPr sz="1100" b="1" spc="-15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1GeV</a:t>
            </a:r>
            <a:r>
              <a:rPr sz="1100" b="1" spc="-45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positron</a:t>
            </a:r>
            <a:r>
              <a:rPr sz="1100" b="1" spc="-20" dirty="0">
                <a:latin typeface="微软雅黑"/>
                <a:cs typeface="微软雅黑"/>
              </a:rPr>
              <a:t> beam</a:t>
            </a:r>
            <a:endParaRPr sz="1100">
              <a:latin typeface="微软雅黑"/>
              <a:cs typeface="微软雅黑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330945" y="6170472"/>
            <a:ext cx="2583815" cy="1943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84785" indent="-172720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185420" algn="l"/>
              </a:tabLst>
            </a:pPr>
            <a:r>
              <a:rPr sz="1100" b="1" dirty="0">
                <a:latin typeface="微软雅黑"/>
                <a:cs typeface="微软雅黑"/>
              </a:rPr>
              <a:t>Main</a:t>
            </a:r>
            <a:r>
              <a:rPr sz="1100" b="1" spc="-55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parameter</a:t>
            </a:r>
            <a:r>
              <a:rPr sz="1100" b="1" spc="-55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of</a:t>
            </a:r>
            <a:r>
              <a:rPr sz="1100" b="1" spc="-30" dirty="0">
                <a:latin typeface="微软雅黑"/>
                <a:cs typeface="微软雅黑"/>
              </a:rPr>
              <a:t> </a:t>
            </a:r>
            <a:r>
              <a:rPr sz="1100" b="1" dirty="0">
                <a:latin typeface="微软雅黑"/>
                <a:cs typeface="微软雅黑"/>
              </a:rPr>
              <a:t>positron</a:t>
            </a:r>
            <a:r>
              <a:rPr sz="1100" b="1" spc="-40" dirty="0">
                <a:latin typeface="微软雅黑"/>
                <a:cs typeface="微软雅黑"/>
              </a:rPr>
              <a:t> </a:t>
            </a:r>
            <a:r>
              <a:rPr sz="1100" b="1" spc="-20" dirty="0">
                <a:latin typeface="微软雅黑"/>
                <a:cs typeface="微软雅黑"/>
              </a:rPr>
              <a:t>beam</a:t>
            </a:r>
            <a:endParaRPr sz="1100">
              <a:latin typeface="微软雅黑"/>
              <a:cs typeface="微软雅黑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F474DC90-1716-4C38-BBE8-E48971BAFFE6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676" y="171069"/>
            <a:ext cx="6381826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Damping</a:t>
            </a:r>
            <a:r>
              <a:rPr spc="-20" dirty="0"/>
              <a:t> </a:t>
            </a:r>
            <a:r>
              <a:rPr lang="en-US" dirty="0"/>
              <a:t>r</a:t>
            </a:r>
            <a:r>
              <a:rPr dirty="0"/>
              <a:t>ing</a:t>
            </a:r>
            <a:r>
              <a:rPr spc="-25" dirty="0"/>
              <a:t> </a:t>
            </a:r>
            <a:r>
              <a:rPr dirty="0"/>
              <a:t>for</a:t>
            </a:r>
            <a:r>
              <a:rPr spc="-50" dirty="0"/>
              <a:t> </a:t>
            </a:r>
            <a:r>
              <a:rPr spc="-10" dirty="0"/>
              <a:t>positron</a:t>
            </a:r>
            <a:r>
              <a:rPr lang="en-US" spc="-10" dirty="0"/>
              <a:t> bunch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457200" y="694191"/>
            <a:ext cx="11200765" cy="126720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92100" marR="17780" indent="-266700">
              <a:lnSpc>
                <a:spcPct val="146300"/>
              </a:lnSpc>
              <a:spcBef>
                <a:spcPts val="229"/>
              </a:spcBef>
              <a:buFont typeface="Wingdings"/>
              <a:buChar char=""/>
              <a:tabLst>
                <a:tab pos="292100" algn="l"/>
              </a:tabLst>
            </a:pPr>
            <a:r>
              <a:rPr sz="1800" dirty="0">
                <a:latin typeface="微软雅黑"/>
                <a:cs typeface="微软雅黑"/>
              </a:rPr>
              <a:t>After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positron</a:t>
            </a:r>
            <a:r>
              <a:rPr sz="1800" spc="20" dirty="0">
                <a:latin typeface="微软雅黑"/>
                <a:cs typeface="微软雅黑"/>
              </a:rPr>
              <a:t> </a:t>
            </a:r>
            <a:r>
              <a:rPr lang="en-US" sz="1800" spc="20" dirty="0">
                <a:latin typeface="微软雅黑"/>
                <a:cs typeface="微软雅黑"/>
              </a:rPr>
              <a:t>bunch </a:t>
            </a:r>
            <a:r>
              <a:rPr sz="1800" dirty="0">
                <a:latin typeface="微软雅黑"/>
                <a:cs typeface="微软雅黑"/>
              </a:rPr>
              <a:t>generation,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Cambria Math"/>
                <a:cs typeface="Cambria Math"/>
              </a:rPr>
              <a:t>𝜀</a:t>
            </a:r>
            <a:r>
              <a:rPr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sz="2175" spc="337" baseline="-1532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&gt;1400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 err="1">
                <a:solidFill>
                  <a:srgbClr val="FF0000"/>
                </a:solidFill>
                <a:latin typeface="微软雅黑"/>
                <a:cs typeface="微软雅黑"/>
              </a:rPr>
              <a:t>nm·rad</a:t>
            </a:r>
            <a:r>
              <a:rPr sz="1800" dirty="0">
                <a:latin typeface="微软雅黑"/>
                <a:cs typeface="微软雅黑"/>
              </a:rPr>
              <a:t>,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 damping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ring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should </a:t>
            </a:r>
            <a:r>
              <a:rPr sz="1800" dirty="0">
                <a:latin typeface="微软雅黑"/>
                <a:cs typeface="微软雅黑"/>
              </a:rPr>
              <a:t>reduce 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 spread to acceptable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level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(</a:t>
            </a:r>
            <a:r>
              <a:rPr sz="1800" dirty="0">
                <a:solidFill>
                  <a:srgbClr val="FF0000"/>
                </a:solidFill>
                <a:latin typeface="Cambria Math"/>
                <a:cs typeface="Cambria Math"/>
              </a:rPr>
              <a:t>𝜀</a:t>
            </a:r>
            <a:r>
              <a:rPr sz="1950" baseline="-14957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sz="1950" spc="315" baseline="-14957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≤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11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10" dirty="0" err="1">
                <a:solidFill>
                  <a:srgbClr val="FF0000"/>
                </a:solidFill>
                <a:latin typeface="微软雅黑"/>
                <a:cs typeface="微软雅黑"/>
              </a:rPr>
              <a:t>nm·rad</a:t>
            </a:r>
            <a:r>
              <a:rPr sz="1800" spc="-10" dirty="0">
                <a:latin typeface="微软雅黑"/>
                <a:cs typeface="微软雅黑"/>
              </a:rPr>
              <a:t>)</a:t>
            </a:r>
            <a:endParaRPr lang="en-US" sz="1800" spc="-10" dirty="0">
              <a:latin typeface="微软雅黑"/>
              <a:cs typeface="微软雅黑"/>
            </a:endParaRPr>
          </a:p>
          <a:p>
            <a:pPr marL="292100" marR="17780" indent="-266700">
              <a:lnSpc>
                <a:spcPct val="146300"/>
              </a:lnSpc>
              <a:spcBef>
                <a:spcPts val="229"/>
              </a:spcBef>
              <a:buFont typeface="Wingdings"/>
              <a:buChar char=""/>
              <a:tabLst>
                <a:tab pos="292100" algn="l"/>
              </a:tabLst>
            </a:pPr>
            <a:r>
              <a:rPr lang="en-US" spc="-10" dirty="0">
                <a:latin typeface="微软雅黑"/>
                <a:cs typeface="微软雅黑"/>
              </a:rPr>
              <a:t>Several bunches are stored in DR to get sufficient damping before extraction</a:t>
            </a:r>
            <a:endParaRPr sz="1800" dirty="0">
              <a:latin typeface="微软雅黑"/>
              <a:cs typeface="微软雅黑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6251066" y="2818510"/>
            <a:ext cx="2487930" cy="2179320"/>
            <a:chOff x="6251066" y="2818510"/>
            <a:chExt cx="2487930" cy="2179320"/>
          </a:xfrm>
        </p:grpSpPr>
        <p:sp>
          <p:nvSpPr>
            <p:cNvPr id="5" name="object 5"/>
            <p:cNvSpPr/>
            <p:nvPr/>
          </p:nvSpPr>
          <p:spPr>
            <a:xfrm>
              <a:off x="7479029" y="2837560"/>
              <a:ext cx="869315" cy="493395"/>
            </a:xfrm>
            <a:custGeom>
              <a:avLst/>
              <a:gdLst/>
              <a:ahLst/>
              <a:cxnLst/>
              <a:rect l="l" t="t" r="r" b="b"/>
              <a:pathLst>
                <a:path w="869315" h="493395">
                  <a:moveTo>
                    <a:pt x="869061" y="0"/>
                  </a:moveTo>
                  <a:lnTo>
                    <a:pt x="0" y="493267"/>
                  </a:lnTo>
                </a:path>
              </a:pathLst>
            </a:custGeom>
            <a:ln w="38100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617586" y="4768468"/>
              <a:ext cx="1121410" cy="229870"/>
            </a:xfrm>
            <a:custGeom>
              <a:avLst/>
              <a:gdLst/>
              <a:ahLst/>
              <a:cxnLst/>
              <a:rect l="l" t="t" r="r" b="b"/>
              <a:pathLst>
                <a:path w="1121409" h="229870">
                  <a:moveTo>
                    <a:pt x="1005376" y="191673"/>
                  </a:moveTo>
                  <a:lnTo>
                    <a:pt x="999617" y="229361"/>
                  </a:lnTo>
                  <a:lnTo>
                    <a:pt x="1107502" y="194563"/>
                  </a:lnTo>
                  <a:lnTo>
                    <a:pt x="1024255" y="194563"/>
                  </a:lnTo>
                  <a:lnTo>
                    <a:pt x="1005376" y="191673"/>
                  </a:lnTo>
                  <a:close/>
                </a:path>
                <a:path w="1121409" h="229870">
                  <a:moveTo>
                    <a:pt x="1011120" y="154082"/>
                  </a:moveTo>
                  <a:lnTo>
                    <a:pt x="1005376" y="191673"/>
                  </a:lnTo>
                  <a:lnTo>
                    <a:pt x="1024255" y="194563"/>
                  </a:lnTo>
                  <a:lnTo>
                    <a:pt x="1029970" y="156971"/>
                  </a:lnTo>
                  <a:lnTo>
                    <a:pt x="1011120" y="154082"/>
                  </a:lnTo>
                  <a:close/>
                </a:path>
                <a:path w="1121409" h="229870">
                  <a:moveTo>
                    <a:pt x="1016889" y="116331"/>
                  </a:moveTo>
                  <a:lnTo>
                    <a:pt x="1011120" y="154082"/>
                  </a:lnTo>
                  <a:lnTo>
                    <a:pt x="1029970" y="156971"/>
                  </a:lnTo>
                  <a:lnTo>
                    <a:pt x="1024255" y="194563"/>
                  </a:lnTo>
                  <a:lnTo>
                    <a:pt x="1107502" y="194563"/>
                  </a:lnTo>
                  <a:lnTo>
                    <a:pt x="1121283" y="190118"/>
                  </a:lnTo>
                  <a:lnTo>
                    <a:pt x="1016889" y="116331"/>
                  </a:lnTo>
                  <a:close/>
                </a:path>
                <a:path w="1121409" h="229870">
                  <a:moveTo>
                    <a:pt x="5842" y="0"/>
                  </a:moveTo>
                  <a:lnTo>
                    <a:pt x="0" y="37718"/>
                  </a:lnTo>
                  <a:lnTo>
                    <a:pt x="1005376" y="191673"/>
                  </a:lnTo>
                  <a:lnTo>
                    <a:pt x="1011120" y="154082"/>
                  </a:lnTo>
                  <a:lnTo>
                    <a:pt x="584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289166" y="3386327"/>
              <a:ext cx="2370455" cy="1371600"/>
            </a:xfrm>
            <a:custGeom>
              <a:avLst/>
              <a:gdLst/>
              <a:ahLst/>
              <a:cxnLst/>
              <a:rect l="l" t="t" r="r" b="b"/>
              <a:pathLst>
                <a:path w="2370454" h="1371600">
                  <a:moveTo>
                    <a:pt x="1185164" y="0"/>
                  </a:moveTo>
                  <a:lnTo>
                    <a:pt x="1246153" y="892"/>
                  </a:lnTo>
                  <a:lnTo>
                    <a:pt x="1306341" y="3541"/>
                  </a:lnTo>
                  <a:lnTo>
                    <a:pt x="1365655" y="7902"/>
                  </a:lnTo>
                  <a:lnTo>
                    <a:pt x="1424018" y="13934"/>
                  </a:lnTo>
                  <a:lnTo>
                    <a:pt x="1481358" y="21593"/>
                  </a:lnTo>
                  <a:lnTo>
                    <a:pt x="1537599" y="30835"/>
                  </a:lnTo>
                  <a:lnTo>
                    <a:pt x="1592667" y="41618"/>
                  </a:lnTo>
                  <a:lnTo>
                    <a:pt x="1646487" y="53899"/>
                  </a:lnTo>
                  <a:lnTo>
                    <a:pt x="1698985" y="67634"/>
                  </a:lnTo>
                  <a:lnTo>
                    <a:pt x="1750087" y="82780"/>
                  </a:lnTo>
                  <a:lnTo>
                    <a:pt x="1799719" y="99295"/>
                  </a:lnTo>
                  <a:lnTo>
                    <a:pt x="1847804" y="117135"/>
                  </a:lnTo>
                  <a:lnTo>
                    <a:pt x="1894270" y="136256"/>
                  </a:lnTo>
                  <a:lnTo>
                    <a:pt x="1939042" y="156617"/>
                  </a:lnTo>
                  <a:lnTo>
                    <a:pt x="1982045" y="178173"/>
                  </a:lnTo>
                  <a:lnTo>
                    <a:pt x="2023205" y="200882"/>
                  </a:lnTo>
                  <a:lnTo>
                    <a:pt x="2062447" y="224700"/>
                  </a:lnTo>
                  <a:lnTo>
                    <a:pt x="2099697" y="249585"/>
                  </a:lnTo>
                  <a:lnTo>
                    <a:pt x="2134880" y="275493"/>
                  </a:lnTo>
                  <a:lnTo>
                    <a:pt x="2167923" y="302381"/>
                  </a:lnTo>
                  <a:lnTo>
                    <a:pt x="2198750" y="330206"/>
                  </a:lnTo>
                  <a:lnTo>
                    <a:pt x="2227287" y="358925"/>
                  </a:lnTo>
                  <a:lnTo>
                    <a:pt x="2253459" y="388496"/>
                  </a:lnTo>
                  <a:lnTo>
                    <a:pt x="2277193" y="418873"/>
                  </a:lnTo>
                  <a:lnTo>
                    <a:pt x="2317046" y="481879"/>
                  </a:lnTo>
                  <a:lnTo>
                    <a:pt x="2346250" y="547599"/>
                  </a:lnTo>
                  <a:lnTo>
                    <a:pt x="2364209" y="615688"/>
                  </a:lnTo>
                  <a:lnTo>
                    <a:pt x="2370328" y="685800"/>
                  </a:lnTo>
                  <a:lnTo>
                    <a:pt x="2368785" y="721087"/>
                  </a:lnTo>
                  <a:lnTo>
                    <a:pt x="2356672" y="790230"/>
                  </a:lnTo>
                  <a:lnTo>
                    <a:pt x="2333016" y="857177"/>
                  </a:lnTo>
                  <a:lnTo>
                    <a:pt x="2298413" y="921583"/>
                  </a:lnTo>
                  <a:lnTo>
                    <a:pt x="2253459" y="983103"/>
                  </a:lnTo>
                  <a:lnTo>
                    <a:pt x="2227287" y="1012674"/>
                  </a:lnTo>
                  <a:lnTo>
                    <a:pt x="2198750" y="1041393"/>
                  </a:lnTo>
                  <a:lnTo>
                    <a:pt x="2167923" y="1069218"/>
                  </a:lnTo>
                  <a:lnTo>
                    <a:pt x="2134880" y="1096106"/>
                  </a:lnTo>
                  <a:lnTo>
                    <a:pt x="2099697" y="1122014"/>
                  </a:lnTo>
                  <a:lnTo>
                    <a:pt x="2062447" y="1146899"/>
                  </a:lnTo>
                  <a:lnTo>
                    <a:pt x="2023205" y="1170717"/>
                  </a:lnTo>
                  <a:lnTo>
                    <a:pt x="1982045" y="1193426"/>
                  </a:lnTo>
                  <a:lnTo>
                    <a:pt x="1939042" y="1214982"/>
                  </a:lnTo>
                  <a:lnTo>
                    <a:pt x="1894270" y="1235343"/>
                  </a:lnTo>
                  <a:lnTo>
                    <a:pt x="1847804" y="1254464"/>
                  </a:lnTo>
                  <a:lnTo>
                    <a:pt x="1799719" y="1272304"/>
                  </a:lnTo>
                  <a:lnTo>
                    <a:pt x="1750087" y="1288819"/>
                  </a:lnTo>
                  <a:lnTo>
                    <a:pt x="1698985" y="1303965"/>
                  </a:lnTo>
                  <a:lnTo>
                    <a:pt x="1646487" y="1317700"/>
                  </a:lnTo>
                  <a:lnTo>
                    <a:pt x="1592667" y="1329981"/>
                  </a:lnTo>
                  <a:lnTo>
                    <a:pt x="1537599" y="1340764"/>
                  </a:lnTo>
                  <a:lnTo>
                    <a:pt x="1481358" y="1350006"/>
                  </a:lnTo>
                  <a:lnTo>
                    <a:pt x="1424018" y="1357665"/>
                  </a:lnTo>
                  <a:lnTo>
                    <a:pt x="1365655" y="1363697"/>
                  </a:lnTo>
                  <a:lnTo>
                    <a:pt x="1306341" y="1368058"/>
                  </a:lnTo>
                  <a:lnTo>
                    <a:pt x="1246153" y="1370707"/>
                  </a:lnTo>
                  <a:lnTo>
                    <a:pt x="1185164" y="1371600"/>
                  </a:lnTo>
                  <a:lnTo>
                    <a:pt x="1124174" y="1370707"/>
                  </a:lnTo>
                  <a:lnTo>
                    <a:pt x="1063986" y="1368058"/>
                  </a:lnTo>
                  <a:lnTo>
                    <a:pt x="1004672" y="1363697"/>
                  </a:lnTo>
                  <a:lnTo>
                    <a:pt x="946309" y="1357665"/>
                  </a:lnTo>
                  <a:lnTo>
                    <a:pt x="888969" y="1350006"/>
                  </a:lnTo>
                  <a:lnTo>
                    <a:pt x="832728" y="1340764"/>
                  </a:lnTo>
                  <a:lnTo>
                    <a:pt x="777660" y="1329981"/>
                  </a:lnTo>
                  <a:lnTo>
                    <a:pt x="723840" y="1317700"/>
                  </a:lnTo>
                  <a:lnTo>
                    <a:pt x="671342" y="1303965"/>
                  </a:lnTo>
                  <a:lnTo>
                    <a:pt x="620240" y="1288819"/>
                  </a:lnTo>
                  <a:lnTo>
                    <a:pt x="570608" y="1272304"/>
                  </a:lnTo>
                  <a:lnTo>
                    <a:pt x="522523" y="1254464"/>
                  </a:lnTo>
                  <a:lnTo>
                    <a:pt x="476057" y="1235343"/>
                  </a:lnTo>
                  <a:lnTo>
                    <a:pt x="431285" y="1214982"/>
                  </a:lnTo>
                  <a:lnTo>
                    <a:pt x="388282" y="1193426"/>
                  </a:lnTo>
                  <a:lnTo>
                    <a:pt x="347122" y="1170717"/>
                  </a:lnTo>
                  <a:lnTo>
                    <a:pt x="307880" y="1146899"/>
                  </a:lnTo>
                  <a:lnTo>
                    <a:pt x="270630" y="1122014"/>
                  </a:lnTo>
                  <a:lnTo>
                    <a:pt x="235447" y="1096106"/>
                  </a:lnTo>
                  <a:lnTo>
                    <a:pt x="202404" y="1069218"/>
                  </a:lnTo>
                  <a:lnTo>
                    <a:pt x="171577" y="1041393"/>
                  </a:lnTo>
                  <a:lnTo>
                    <a:pt x="143040" y="1012674"/>
                  </a:lnTo>
                  <a:lnTo>
                    <a:pt x="116868" y="983103"/>
                  </a:lnTo>
                  <a:lnTo>
                    <a:pt x="93134" y="952726"/>
                  </a:lnTo>
                  <a:lnTo>
                    <a:pt x="53281" y="889720"/>
                  </a:lnTo>
                  <a:lnTo>
                    <a:pt x="24077" y="824000"/>
                  </a:lnTo>
                  <a:lnTo>
                    <a:pt x="6118" y="755911"/>
                  </a:lnTo>
                  <a:lnTo>
                    <a:pt x="0" y="685800"/>
                  </a:lnTo>
                  <a:lnTo>
                    <a:pt x="1542" y="650512"/>
                  </a:lnTo>
                  <a:lnTo>
                    <a:pt x="13655" y="581369"/>
                  </a:lnTo>
                  <a:lnTo>
                    <a:pt x="37311" y="514422"/>
                  </a:lnTo>
                  <a:lnTo>
                    <a:pt x="71914" y="450016"/>
                  </a:lnTo>
                  <a:lnTo>
                    <a:pt x="116868" y="388496"/>
                  </a:lnTo>
                  <a:lnTo>
                    <a:pt x="143040" y="358925"/>
                  </a:lnTo>
                  <a:lnTo>
                    <a:pt x="171577" y="330206"/>
                  </a:lnTo>
                  <a:lnTo>
                    <a:pt x="202404" y="302381"/>
                  </a:lnTo>
                  <a:lnTo>
                    <a:pt x="235447" y="275493"/>
                  </a:lnTo>
                  <a:lnTo>
                    <a:pt x="270630" y="249585"/>
                  </a:lnTo>
                  <a:lnTo>
                    <a:pt x="307880" y="224700"/>
                  </a:lnTo>
                  <a:lnTo>
                    <a:pt x="347122" y="200882"/>
                  </a:lnTo>
                  <a:lnTo>
                    <a:pt x="388282" y="178173"/>
                  </a:lnTo>
                  <a:lnTo>
                    <a:pt x="431285" y="156617"/>
                  </a:lnTo>
                  <a:lnTo>
                    <a:pt x="476057" y="136256"/>
                  </a:lnTo>
                  <a:lnTo>
                    <a:pt x="522523" y="117135"/>
                  </a:lnTo>
                  <a:lnTo>
                    <a:pt x="570608" y="99295"/>
                  </a:lnTo>
                  <a:lnTo>
                    <a:pt x="620240" y="82780"/>
                  </a:lnTo>
                  <a:lnTo>
                    <a:pt x="671342" y="67634"/>
                  </a:lnTo>
                  <a:lnTo>
                    <a:pt x="723840" y="53899"/>
                  </a:lnTo>
                  <a:lnTo>
                    <a:pt x="777660" y="41618"/>
                  </a:lnTo>
                  <a:lnTo>
                    <a:pt x="832728" y="30835"/>
                  </a:lnTo>
                  <a:lnTo>
                    <a:pt x="888969" y="21593"/>
                  </a:lnTo>
                  <a:lnTo>
                    <a:pt x="946309" y="13934"/>
                  </a:lnTo>
                  <a:lnTo>
                    <a:pt x="1004672" y="7902"/>
                  </a:lnTo>
                  <a:lnTo>
                    <a:pt x="1063986" y="3541"/>
                  </a:lnTo>
                  <a:lnTo>
                    <a:pt x="1124174" y="892"/>
                  </a:lnTo>
                  <a:lnTo>
                    <a:pt x="1185164" y="0"/>
                  </a:lnTo>
                  <a:close/>
                </a:path>
              </a:pathLst>
            </a:custGeom>
            <a:ln w="762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90891" y="3300094"/>
              <a:ext cx="246252" cy="246125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7390891" y="3300094"/>
              <a:ext cx="246379" cy="246379"/>
            </a:xfrm>
            <a:custGeom>
              <a:avLst/>
              <a:gdLst/>
              <a:ahLst/>
              <a:cxnLst/>
              <a:rect l="l" t="t" r="r" b="b"/>
              <a:pathLst>
                <a:path w="246379" h="246379">
                  <a:moveTo>
                    <a:pt x="0" y="123062"/>
                  </a:moveTo>
                  <a:lnTo>
                    <a:pt x="9673" y="75116"/>
                  </a:lnTo>
                  <a:lnTo>
                    <a:pt x="36052" y="36004"/>
                  </a:lnTo>
                  <a:lnTo>
                    <a:pt x="75170" y="9655"/>
                  </a:lnTo>
                  <a:lnTo>
                    <a:pt x="123062" y="0"/>
                  </a:lnTo>
                  <a:lnTo>
                    <a:pt x="171029" y="9655"/>
                  </a:lnTo>
                  <a:lnTo>
                    <a:pt x="210184" y="36004"/>
                  </a:lnTo>
                  <a:lnTo>
                    <a:pt x="236577" y="75116"/>
                  </a:lnTo>
                  <a:lnTo>
                    <a:pt x="246252" y="123062"/>
                  </a:lnTo>
                  <a:lnTo>
                    <a:pt x="236577" y="170955"/>
                  </a:lnTo>
                  <a:lnTo>
                    <a:pt x="210184" y="210073"/>
                  </a:lnTo>
                  <a:lnTo>
                    <a:pt x="171029" y="236452"/>
                  </a:lnTo>
                  <a:lnTo>
                    <a:pt x="123062" y="246125"/>
                  </a:lnTo>
                  <a:lnTo>
                    <a:pt x="75170" y="236452"/>
                  </a:lnTo>
                  <a:lnTo>
                    <a:pt x="36052" y="210073"/>
                  </a:lnTo>
                  <a:lnTo>
                    <a:pt x="9673" y="170955"/>
                  </a:lnTo>
                  <a:lnTo>
                    <a:pt x="0" y="12306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375395" y="3659250"/>
              <a:ext cx="246125" cy="24612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8375395" y="3659250"/>
              <a:ext cx="246379" cy="246379"/>
            </a:xfrm>
            <a:custGeom>
              <a:avLst/>
              <a:gdLst/>
              <a:ahLst/>
              <a:cxnLst/>
              <a:rect l="l" t="t" r="r" b="b"/>
              <a:pathLst>
                <a:path w="246379" h="246379">
                  <a:moveTo>
                    <a:pt x="0" y="123062"/>
                  </a:moveTo>
                  <a:lnTo>
                    <a:pt x="9673" y="75170"/>
                  </a:lnTo>
                  <a:lnTo>
                    <a:pt x="36052" y="36052"/>
                  </a:lnTo>
                  <a:lnTo>
                    <a:pt x="75170" y="9673"/>
                  </a:lnTo>
                  <a:lnTo>
                    <a:pt x="123062" y="0"/>
                  </a:lnTo>
                  <a:lnTo>
                    <a:pt x="170955" y="9673"/>
                  </a:lnTo>
                  <a:lnTo>
                    <a:pt x="210073" y="36052"/>
                  </a:lnTo>
                  <a:lnTo>
                    <a:pt x="236452" y="75170"/>
                  </a:lnTo>
                  <a:lnTo>
                    <a:pt x="246125" y="123062"/>
                  </a:lnTo>
                  <a:lnTo>
                    <a:pt x="236452" y="170955"/>
                  </a:lnTo>
                  <a:lnTo>
                    <a:pt x="210073" y="210073"/>
                  </a:lnTo>
                  <a:lnTo>
                    <a:pt x="170955" y="236452"/>
                  </a:lnTo>
                  <a:lnTo>
                    <a:pt x="123062" y="246125"/>
                  </a:lnTo>
                  <a:lnTo>
                    <a:pt x="75170" y="236452"/>
                  </a:lnTo>
                  <a:lnTo>
                    <a:pt x="36052" y="210073"/>
                  </a:lnTo>
                  <a:lnTo>
                    <a:pt x="9673" y="170955"/>
                  </a:lnTo>
                  <a:lnTo>
                    <a:pt x="0" y="12306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8429625" y="3625722"/>
            <a:ext cx="139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6312027" y="3662298"/>
            <a:ext cx="259079" cy="259079"/>
            <a:chOff x="6312027" y="3662298"/>
            <a:chExt cx="259079" cy="259079"/>
          </a:xfrm>
        </p:grpSpPr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18377" y="3668648"/>
              <a:ext cx="246125" cy="246125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6318377" y="3668648"/>
              <a:ext cx="246379" cy="246379"/>
            </a:xfrm>
            <a:custGeom>
              <a:avLst/>
              <a:gdLst/>
              <a:ahLst/>
              <a:cxnLst/>
              <a:rect l="l" t="t" r="r" b="b"/>
              <a:pathLst>
                <a:path w="246379" h="246379">
                  <a:moveTo>
                    <a:pt x="0" y="123062"/>
                  </a:moveTo>
                  <a:lnTo>
                    <a:pt x="9673" y="75170"/>
                  </a:lnTo>
                  <a:lnTo>
                    <a:pt x="36052" y="36052"/>
                  </a:lnTo>
                  <a:lnTo>
                    <a:pt x="75170" y="9673"/>
                  </a:lnTo>
                  <a:lnTo>
                    <a:pt x="123062" y="0"/>
                  </a:lnTo>
                  <a:lnTo>
                    <a:pt x="170955" y="9673"/>
                  </a:lnTo>
                  <a:lnTo>
                    <a:pt x="210073" y="36052"/>
                  </a:lnTo>
                  <a:lnTo>
                    <a:pt x="236452" y="75170"/>
                  </a:lnTo>
                  <a:lnTo>
                    <a:pt x="246125" y="123062"/>
                  </a:lnTo>
                  <a:lnTo>
                    <a:pt x="236452" y="170955"/>
                  </a:lnTo>
                  <a:lnTo>
                    <a:pt x="210073" y="210073"/>
                  </a:lnTo>
                  <a:lnTo>
                    <a:pt x="170955" y="236452"/>
                  </a:lnTo>
                  <a:lnTo>
                    <a:pt x="123062" y="246125"/>
                  </a:lnTo>
                  <a:lnTo>
                    <a:pt x="75170" y="236452"/>
                  </a:lnTo>
                  <a:lnTo>
                    <a:pt x="36052" y="210073"/>
                  </a:lnTo>
                  <a:lnTo>
                    <a:pt x="9673" y="170955"/>
                  </a:lnTo>
                  <a:lnTo>
                    <a:pt x="0" y="12306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6372605" y="3635120"/>
            <a:ext cx="139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8494268" y="5197475"/>
            <a:ext cx="2496185" cy="407034"/>
            <a:chOff x="8494268" y="5197475"/>
            <a:chExt cx="2496185" cy="407034"/>
          </a:xfrm>
        </p:grpSpPr>
        <p:sp>
          <p:nvSpPr>
            <p:cNvPr id="18" name="object 18"/>
            <p:cNvSpPr/>
            <p:nvPr/>
          </p:nvSpPr>
          <p:spPr>
            <a:xfrm>
              <a:off x="8500618" y="5203825"/>
              <a:ext cx="2483485" cy="394335"/>
            </a:xfrm>
            <a:custGeom>
              <a:avLst/>
              <a:gdLst/>
              <a:ahLst/>
              <a:cxnLst/>
              <a:rect l="l" t="t" r="r" b="b"/>
              <a:pathLst>
                <a:path w="2483484" h="394335">
                  <a:moveTo>
                    <a:pt x="2053971" y="0"/>
                  </a:moveTo>
                  <a:lnTo>
                    <a:pt x="2053971" y="98552"/>
                  </a:lnTo>
                  <a:lnTo>
                    <a:pt x="0" y="98552"/>
                  </a:lnTo>
                  <a:lnTo>
                    <a:pt x="0" y="295528"/>
                  </a:lnTo>
                  <a:lnTo>
                    <a:pt x="2053971" y="295528"/>
                  </a:lnTo>
                  <a:lnTo>
                    <a:pt x="2053971" y="393941"/>
                  </a:lnTo>
                  <a:lnTo>
                    <a:pt x="2482977" y="196977"/>
                  </a:lnTo>
                  <a:lnTo>
                    <a:pt x="205397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500618" y="5203825"/>
              <a:ext cx="2483485" cy="394335"/>
            </a:xfrm>
            <a:custGeom>
              <a:avLst/>
              <a:gdLst/>
              <a:ahLst/>
              <a:cxnLst/>
              <a:rect l="l" t="t" r="r" b="b"/>
              <a:pathLst>
                <a:path w="2483484" h="394335">
                  <a:moveTo>
                    <a:pt x="0" y="98552"/>
                  </a:moveTo>
                  <a:lnTo>
                    <a:pt x="2053971" y="98552"/>
                  </a:lnTo>
                  <a:lnTo>
                    <a:pt x="2053971" y="0"/>
                  </a:lnTo>
                  <a:lnTo>
                    <a:pt x="2482977" y="196977"/>
                  </a:lnTo>
                  <a:lnTo>
                    <a:pt x="2053971" y="393941"/>
                  </a:lnTo>
                  <a:lnTo>
                    <a:pt x="2053971" y="295528"/>
                  </a:lnTo>
                  <a:lnTo>
                    <a:pt x="0" y="295528"/>
                  </a:lnTo>
                  <a:lnTo>
                    <a:pt x="0" y="9855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9179432" y="4398645"/>
            <a:ext cx="143383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Collider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spc="-20" dirty="0">
                <a:latin typeface="微软雅黑"/>
                <a:cs typeface="微软雅黑"/>
              </a:rPr>
              <a:t>Ring </a:t>
            </a:r>
            <a:r>
              <a:rPr sz="1800" spc="-10" dirty="0">
                <a:latin typeface="微软雅黑"/>
                <a:cs typeface="微软雅黑"/>
              </a:rPr>
              <a:t>1.5nC/3</a:t>
            </a:r>
            <a:r>
              <a:rPr lang="en-US" sz="1800" spc="-10" dirty="0">
                <a:latin typeface="微软雅黑"/>
                <a:cs typeface="微软雅黑"/>
              </a:rPr>
              <a:t>0</a:t>
            </a:r>
            <a:r>
              <a:rPr sz="1800" spc="-10" dirty="0">
                <a:latin typeface="微软雅黑"/>
                <a:cs typeface="微软雅黑"/>
              </a:rPr>
              <a:t>Hz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11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nm·rad</a:t>
            </a:r>
            <a:endParaRPr sz="1800" dirty="0">
              <a:latin typeface="微软雅黑"/>
              <a:cs typeface="微软雅黑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7820914" y="2821051"/>
            <a:ext cx="3016885" cy="775970"/>
            <a:chOff x="7820914" y="2821051"/>
            <a:chExt cx="3016885" cy="775970"/>
          </a:xfrm>
        </p:grpSpPr>
        <p:sp>
          <p:nvSpPr>
            <p:cNvPr id="22" name="object 22"/>
            <p:cNvSpPr/>
            <p:nvPr/>
          </p:nvSpPr>
          <p:spPr>
            <a:xfrm>
              <a:off x="7820914" y="2821050"/>
              <a:ext cx="3010535" cy="770255"/>
            </a:xfrm>
            <a:custGeom>
              <a:avLst/>
              <a:gdLst/>
              <a:ahLst/>
              <a:cxnLst/>
              <a:rect l="l" t="t" r="r" b="b"/>
              <a:pathLst>
                <a:path w="3010534" h="770254">
                  <a:moveTo>
                    <a:pt x="536702" y="33020"/>
                  </a:moveTo>
                  <a:lnTo>
                    <a:pt x="517779" y="0"/>
                  </a:lnTo>
                  <a:lnTo>
                    <a:pt x="89509" y="246672"/>
                  </a:lnTo>
                  <a:lnTo>
                    <a:pt x="70485" y="213614"/>
                  </a:lnTo>
                  <a:lnTo>
                    <a:pt x="0" y="320167"/>
                  </a:lnTo>
                  <a:lnTo>
                    <a:pt x="127508" y="312674"/>
                  </a:lnTo>
                  <a:lnTo>
                    <a:pt x="113982" y="289179"/>
                  </a:lnTo>
                  <a:lnTo>
                    <a:pt x="108521" y="279704"/>
                  </a:lnTo>
                  <a:lnTo>
                    <a:pt x="536702" y="33020"/>
                  </a:lnTo>
                  <a:close/>
                </a:path>
                <a:path w="3010534" h="770254">
                  <a:moveTo>
                    <a:pt x="3010154" y="474218"/>
                  </a:moveTo>
                  <a:lnTo>
                    <a:pt x="956310" y="474218"/>
                  </a:lnTo>
                  <a:lnTo>
                    <a:pt x="956310" y="375666"/>
                  </a:lnTo>
                  <a:lnTo>
                    <a:pt x="527177" y="572643"/>
                  </a:lnTo>
                  <a:lnTo>
                    <a:pt x="956310" y="769632"/>
                  </a:lnTo>
                  <a:lnTo>
                    <a:pt x="956310" y="671068"/>
                  </a:lnTo>
                  <a:lnTo>
                    <a:pt x="3010154" y="671068"/>
                  </a:lnTo>
                  <a:lnTo>
                    <a:pt x="3010154" y="474218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348091" y="3196717"/>
              <a:ext cx="2483485" cy="394335"/>
            </a:xfrm>
            <a:custGeom>
              <a:avLst/>
              <a:gdLst/>
              <a:ahLst/>
              <a:cxnLst/>
              <a:rect l="l" t="t" r="r" b="b"/>
              <a:pathLst>
                <a:path w="2483484" h="394335">
                  <a:moveTo>
                    <a:pt x="2482977" y="295402"/>
                  </a:moveTo>
                  <a:lnTo>
                    <a:pt x="429132" y="295402"/>
                  </a:lnTo>
                  <a:lnTo>
                    <a:pt x="429132" y="393954"/>
                  </a:lnTo>
                  <a:lnTo>
                    <a:pt x="0" y="196977"/>
                  </a:lnTo>
                  <a:lnTo>
                    <a:pt x="429132" y="0"/>
                  </a:lnTo>
                  <a:lnTo>
                    <a:pt x="429132" y="98552"/>
                  </a:lnTo>
                  <a:lnTo>
                    <a:pt x="2482977" y="98552"/>
                  </a:lnTo>
                  <a:lnTo>
                    <a:pt x="2482977" y="29540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8918193" y="2299842"/>
            <a:ext cx="1397635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微软雅黑"/>
                <a:cs typeface="微软雅黑"/>
              </a:rPr>
              <a:t>Positron: 1.5nC/3</a:t>
            </a:r>
            <a:r>
              <a:rPr lang="en-US" sz="1800" spc="-10" dirty="0">
                <a:latin typeface="微软雅黑"/>
                <a:cs typeface="微软雅黑"/>
              </a:rPr>
              <a:t>0</a:t>
            </a:r>
            <a:r>
              <a:rPr sz="1800" spc="-10" dirty="0">
                <a:latin typeface="微软雅黑"/>
                <a:cs typeface="微软雅黑"/>
              </a:rPr>
              <a:t>Hz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1400</a:t>
            </a:r>
            <a:r>
              <a:rPr sz="1800" spc="-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nm·rad</a:t>
            </a:r>
            <a:endParaRPr sz="1800" dirty="0">
              <a:latin typeface="微软雅黑"/>
              <a:cs typeface="微软雅黑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584950" y="3266008"/>
            <a:ext cx="1759585" cy="1101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33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1800">
              <a:latin typeface="Times New Roman"/>
              <a:cs typeface="Times New Roman"/>
            </a:endParaRPr>
          </a:p>
          <a:p>
            <a:pPr marL="12700" marR="5080" indent="54610" algn="just">
              <a:lnSpc>
                <a:spcPct val="100000"/>
              </a:lnSpc>
              <a:spcBef>
                <a:spcPts val="1270"/>
              </a:spcBef>
            </a:pPr>
            <a:r>
              <a:rPr sz="1400" dirty="0">
                <a:latin typeface="微软雅黑"/>
                <a:cs typeface="微软雅黑"/>
              </a:rPr>
              <a:t>Bunch</a:t>
            </a:r>
            <a:r>
              <a:rPr sz="1400" spc="-40" dirty="0">
                <a:latin typeface="微软雅黑"/>
                <a:cs typeface="微软雅黑"/>
              </a:rPr>
              <a:t> </a:t>
            </a:r>
            <a:r>
              <a:rPr sz="1400" dirty="0">
                <a:latin typeface="微软雅黑"/>
                <a:cs typeface="微软雅黑"/>
              </a:rPr>
              <a:t>space</a:t>
            </a:r>
            <a:r>
              <a:rPr sz="1400" spc="-20" dirty="0">
                <a:latin typeface="微软雅黑"/>
                <a:cs typeface="微软雅黑"/>
              </a:rPr>
              <a:t> </a:t>
            </a:r>
            <a:r>
              <a:rPr sz="1400" spc="-10" dirty="0">
                <a:latin typeface="微软雅黑"/>
                <a:cs typeface="微软雅黑"/>
              </a:rPr>
              <a:t>100ns </a:t>
            </a:r>
            <a:r>
              <a:rPr sz="1400" dirty="0">
                <a:latin typeface="微软雅黑"/>
                <a:cs typeface="微软雅黑"/>
              </a:rPr>
              <a:t>Store</a:t>
            </a:r>
            <a:r>
              <a:rPr sz="1400" spc="-35" dirty="0">
                <a:latin typeface="微软雅黑"/>
                <a:cs typeface="微软雅黑"/>
              </a:rPr>
              <a:t> </a:t>
            </a:r>
            <a:r>
              <a:rPr sz="1400" dirty="0">
                <a:latin typeface="微软雅黑"/>
                <a:cs typeface="微软雅黑"/>
              </a:rPr>
              <a:t>time</a:t>
            </a:r>
            <a:r>
              <a:rPr sz="1400" spc="-40" dirty="0">
                <a:latin typeface="微软雅黑"/>
                <a:cs typeface="微软雅黑"/>
              </a:rPr>
              <a:t> </a:t>
            </a:r>
            <a:r>
              <a:rPr sz="1400" dirty="0">
                <a:latin typeface="微软雅黑"/>
                <a:cs typeface="微软雅黑"/>
              </a:rPr>
              <a:t>100</a:t>
            </a:r>
            <a:r>
              <a:rPr sz="1400" spc="-35" dirty="0">
                <a:latin typeface="微软雅黑"/>
                <a:cs typeface="微软雅黑"/>
              </a:rPr>
              <a:t> </a:t>
            </a:r>
            <a:r>
              <a:rPr sz="1400" spc="-25" dirty="0">
                <a:latin typeface="微软雅黑"/>
                <a:cs typeface="微软雅黑"/>
              </a:rPr>
              <a:t>ms </a:t>
            </a:r>
            <a:r>
              <a:rPr sz="1400" dirty="0">
                <a:latin typeface="微软雅黑"/>
                <a:cs typeface="微软雅黑"/>
              </a:rPr>
              <a:t>Damping</a:t>
            </a:r>
            <a:r>
              <a:rPr sz="1400" spc="-20" dirty="0">
                <a:latin typeface="微软雅黑"/>
                <a:cs typeface="微软雅黑"/>
              </a:rPr>
              <a:t> </a:t>
            </a:r>
            <a:r>
              <a:rPr sz="1400" dirty="0">
                <a:latin typeface="微软雅黑"/>
                <a:cs typeface="微软雅黑"/>
              </a:rPr>
              <a:t>time</a:t>
            </a:r>
            <a:r>
              <a:rPr sz="1400" spc="-10" dirty="0">
                <a:latin typeface="微软雅黑"/>
                <a:cs typeface="微软雅黑"/>
              </a:rPr>
              <a:t> </a:t>
            </a:r>
            <a:r>
              <a:rPr sz="1400" spc="-20" dirty="0">
                <a:latin typeface="微软雅黑"/>
                <a:cs typeface="微软雅黑"/>
              </a:rPr>
              <a:t>30ms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683766" y="5191455"/>
            <a:ext cx="296545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STCF</a:t>
            </a:r>
            <a:r>
              <a:rPr sz="1800" b="1" spc="-9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Positron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Damping</a:t>
            </a:r>
            <a:r>
              <a:rPr sz="1800" b="1" spc="-20" dirty="0">
                <a:latin typeface="Times New Roman"/>
                <a:cs typeface="Times New Roman"/>
              </a:rPr>
              <a:t> Ring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634123" y="2275332"/>
            <a:ext cx="4428490" cy="2529205"/>
            <a:chOff x="634123" y="2275332"/>
            <a:chExt cx="4428490" cy="2529205"/>
          </a:xfrm>
        </p:grpSpPr>
        <p:pic>
          <p:nvPicPr>
            <p:cNvPr id="28" name="object 2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54912" y="2275332"/>
              <a:ext cx="3907154" cy="252895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634123" y="2873489"/>
              <a:ext cx="2024380" cy="369570"/>
            </a:xfrm>
            <a:custGeom>
              <a:avLst/>
              <a:gdLst/>
              <a:ahLst/>
              <a:cxnLst/>
              <a:rect l="l" t="t" r="r" b="b"/>
              <a:pathLst>
                <a:path w="2024380" h="369569">
                  <a:moveTo>
                    <a:pt x="2024380" y="0"/>
                  </a:moveTo>
                  <a:lnTo>
                    <a:pt x="0" y="0"/>
                  </a:lnTo>
                  <a:lnTo>
                    <a:pt x="0" y="369328"/>
                  </a:lnTo>
                  <a:lnTo>
                    <a:pt x="2024380" y="369328"/>
                  </a:lnTo>
                  <a:lnTo>
                    <a:pt x="202438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806602" y="2898140"/>
            <a:ext cx="16814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0000"/>
                </a:solidFill>
                <a:latin typeface="微软雅黑"/>
                <a:cs typeface="微软雅黑"/>
              </a:rPr>
              <a:t>Damping</a:t>
            </a:r>
            <a:r>
              <a:rPr sz="1800" b="1" spc="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b="1" spc="-20" dirty="0">
                <a:solidFill>
                  <a:srgbClr val="FF0000"/>
                </a:solidFill>
                <a:latin typeface="微软雅黑"/>
                <a:cs typeface="微软雅黑"/>
              </a:rPr>
              <a:t>Ring</a:t>
            </a:r>
            <a:endParaRPr sz="1800">
              <a:latin typeface="微软雅黑"/>
              <a:cs typeface="微软雅黑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6722491" y="4540630"/>
            <a:ext cx="259079" cy="259079"/>
            <a:chOff x="6722491" y="4540630"/>
            <a:chExt cx="259079" cy="259079"/>
          </a:xfrm>
        </p:grpSpPr>
        <p:pic>
          <p:nvPicPr>
            <p:cNvPr id="32" name="object 3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728841" y="4546980"/>
              <a:ext cx="246252" cy="246125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6728841" y="4546980"/>
              <a:ext cx="246379" cy="246379"/>
            </a:xfrm>
            <a:custGeom>
              <a:avLst/>
              <a:gdLst/>
              <a:ahLst/>
              <a:cxnLst/>
              <a:rect l="l" t="t" r="r" b="b"/>
              <a:pathLst>
                <a:path w="246379" h="246379">
                  <a:moveTo>
                    <a:pt x="0" y="123063"/>
                  </a:moveTo>
                  <a:lnTo>
                    <a:pt x="9673" y="75170"/>
                  </a:lnTo>
                  <a:lnTo>
                    <a:pt x="36052" y="36052"/>
                  </a:lnTo>
                  <a:lnTo>
                    <a:pt x="75170" y="9673"/>
                  </a:lnTo>
                  <a:lnTo>
                    <a:pt x="123062" y="0"/>
                  </a:lnTo>
                  <a:lnTo>
                    <a:pt x="171029" y="9673"/>
                  </a:lnTo>
                  <a:lnTo>
                    <a:pt x="210184" y="36052"/>
                  </a:lnTo>
                  <a:lnTo>
                    <a:pt x="236577" y="75170"/>
                  </a:lnTo>
                  <a:lnTo>
                    <a:pt x="246252" y="123063"/>
                  </a:lnTo>
                  <a:lnTo>
                    <a:pt x="236577" y="170955"/>
                  </a:lnTo>
                  <a:lnTo>
                    <a:pt x="210184" y="210073"/>
                  </a:lnTo>
                  <a:lnTo>
                    <a:pt x="171029" y="236452"/>
                  </a:lnTo>
                  <a:lnTo>
                    <a:pt x="123062" y="246126"/>
                  </a:lnTo>
                  <a:lnTo>
                    <a:pt x="75170" y="236452"/>
                  </a:lnTo>
                  <a:lnTo>
                    <a:pt x="36052" y="210073"/>
                  </a:lnTo>
                  <a:lnTo>
                    <a:pt x="9673" y="170955"/>
                  </a:lnTo>
                  <a:lnTo>
                    <a:pt x="0" y="123063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6782816" y="4513579"/>
            <a:ext cx="139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7955026" y="4511802"/>
            <a:ext cx="259079" cy="259079"/>
            <a:chOff x="7955026" y="4511802"/>
            <a:chExt cx="259079" cy="259079"/>
          </a:xfrm>
        </p:grpSpPr>
        <p:pic>
          <p:nvPicPr>
            <p:cNvPr id="36" name="object 3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61376" y="4518152"/>
              <a:ext cx="246252" cy="246253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7961376" y="4518152"/>
              <a:ext cx="246379" cy="246379"/>
            </a:xfrm>
            <a:custGeom>
              <a:avLst/>
              <a:gdLst/>
              <a:ahLst/>
              <a:cxnLst/>
              <a:rect l="l" t="t" r="r" b="b"/>
              <a:pathLst>
                <a:path w="246379" h="246379">
                  <a:moveTo>
                    <a:pt x="0" y="123062"/>
                  </a:moveTo>
                  <a:lnTo>
                    <a:pt x="9675" y="75170"/>
                  </a:lnTo>
                  <a:lnTo>
                    <a:pt x="36068" y="36052"/>
                  </a:lnTo>
                  <a:lnTo>
                    <a:pt x="75223" y="9673"/>
                  </a:lnTo>
                  <a:lnTo>
                    <a:pt x="123190" y="0"/>
                  </a:lnTo>
                  <a:lnTo>
                    <a:pt x="171082" y="9673"/>
                  </a:lnTo>
                  <a:lnTo>
                    <a:pt x="210200" y="36052"/>
                  </a:lnTo>
                  <a:lnTo>
                    <a:pt x="236579" y="75170"/>
                  </a:lnTo>
                  <a:lnTo>
                    <a:pt x="246252" y="123062"/>
                  </a:lnTo>
                  <a:lnTo>
                    <a:pt x="236579" y="171029"/>
                  </a:lnTo>
                  <a:lnTo>
                    <a:pt x="210200" y="210185"/>
                  </a:lnTo>
                  <a:lnTo>
                    <a:pt x="171082" y="236577"/>
                  </a:lnTo>
                  <a:lnTo>
                    <a:pt x="123190" y="246253"/>
                  </a:lnTo>
                  <a:lnTo>
                    <a:pt x="75223" y="236577"/>
                  </a:lnTo>
                  <a:lnTo>
                    <a:pt x="36068" y="210185"/>
                  </a:lnTo>
                  <a:lnTo>
                    <a:pt x="9675" y="171029"/>
                  </a:lnTo>
                  <a:lnTo>
                    <a:pt x="0" y="12306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8015731" y="4484878"/>
            <a:ext cx="1397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9" name="object 3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16</a:t>
            </a:r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DD2D4C80-1464-4D60-9676-855A21051802}"/>
              </a:ext>
            </a:extLst>
          </p:cNvPr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9186" y="1990305"/>
            <a:ext cx="5637403" cy="464007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2676" y="171069"/>
            <a:ext cx="6341567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Damping</a:t>
            </a:r>
            <a:r>
              <a:rPr spc="-20" dirty="0"/>
              <a:t> </a:t>
            </a:r>
            <a:r>
              <a:rPr lang="en-US" dirty="0"/>
              <a:t>r</a:t>
            </a:r>
            <a:r>
              <a:rPr dirty="0"/>
              <a:t>ing</a:t>
            </a:r>
            <a:r>
              <a:rPr spc="-25" dirty="0"/>
              <a:t> </a:t>
            </a:r>
            <a:r>
              <a:rPr dirty="0"/>
              <a:t>for</a:t>
            </a:r>
            <a:r>
              <a:rPr spc="-50" dirty="0"/>
              <a:t> </a:t>
            </a:r>
            <a:r>
              <a:rPr spc="-10" dirty="0"/>
              <a:t>positron</a:t>
            </a:r>
            <a:r>
              <a:rPr lang="en-US" spc="-10" dirty="0"/>
              <a:t> bunch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17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35686" y="638048"/>
            <a:ext cx="11645900" cy="1264449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279400" indent="-266700">
              <a:lnSpc>
                <a:spcPct val="100000"/>
              </a:lnSpc>
              <a:spcBef>
                <a:spcPts val="1180"/>
              </a:spcBef>
              <a:buFont typeface="Wingdings"/>
              <a:buChar char=""/>
              <a:tabLst>
                <a:tab pos="279400" algn="l"/>
              </a:tabLst>
            </a:pPr>
            <a:r>
              <a:rPr lang="en-GB" sz="1800" dirty="0">
                <a:latin typeface="微软雅黑"/>
                <a:cs typeface="微软雅黑"/>
              </a:rPr>
              <a:t>Preliminary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lattice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design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for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DR,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lang="en-US" sz="1800" spc="-15" dirty="0">
                <a:latin typeface="微软雅黑"/>
                <a:cs typeface="微软雅黑"/>
              </a:rPr>
              <a:t>C=</a:t>
            </a:r>
            <a:r>
              <a:rPr sz="1800" dirty="0">
                <a:latin typeface="微软雅黑"/>
                <a:cs typeface="微软雅黑"/>
              </a:rPr>
              <a:t>150m，damping</a:t>
            </a:r>
            <a:r>
              <a:rPr sz="1800" spc="-5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time~30ms,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natural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emittance~8</a:t>
            </a:r>
            <a:r>
              <a:rPr lang="en-US" sz="1800" spc="-10" dirty="0">
                <a:latin typeface="微软雅黑"/>
                <a:cs typeface="微软雅黑"/>
              </a:rPr>
              <a:t> </a:t>
            </a:r>
            <a:r>
              <a:rPr sz="1800" spc="-10" dirty="0" err="1">
                <a:latin typeface="微软雅黑"/>
                <a:cs typeface="微软雅黑"/>
              </a:rPr>
              <a:t>nm·rad</a:t>
            </a:r>
            <a:endParaRPr sz="1800" dirty="0">
              <a:latin typeface="微软雅黑"/>
              <a:cs typeface="微软雅黑"/>
            </a:endParaRPr>
          </a:p>
          <a:p>
            <a:pPr marL="279400" indent="-266700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279400" algn="l"/>
              </a:tabLst>
            </a:pPr>
            <a:r>
              <a:rPr sz="1800" dirty="0">
                <a:latin typeface="微软雅黑"/>
                <a:cs typeface="微软雅黑"/>
              </a:rPr>
              <a:t>Reverse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bend</a:t>
            </a:r>
            <a:r>
              <a:rPr lang="en-US" sz="1800" dirty="0">
                <a:latin typeface="微软雅黑"/>
                <a:cs typeface="微软雅黑"/>
              </a:rPr>
              <a:t>ing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lang="en-US" sz="1800" spc="-30" dirty="0">
                <a:latin typeface="微软雅黑"/>
                <a:cs typeface="微软雅黑"/>
              </a:rPr>
              <a:t>tech. is </a:t>
            </a:r>
            <a:r>
              <a:rPr sz="1800" dirty="0">
                <a:latin typeface="微软雅黑"/>
                <a:cs typeface="微软雅黑"/>
              </a:rPr>
              <a:t>u</a:t>
            </a:r>
            <a:r>
              <a:rPr lang="en-US" sz="1800" dirty="0">
                <a:latin typeface="微软雅黑"/>
                <a:cs typeface="微软雅黑"/>
              </a:rPr>
              <a:t>se</a:t>
            </a:r>
            <a:r>
              <a:rPr sz="1800" dirty="0">
                <a:latin typeface="微软雅黑"/>
                <a:cs typeface="微软雅黑"/>
              </a:rPr>
              <a:t>d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reduce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damping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spc="-20" dirty="0">
                <a:latin typeface="微软雅黑"/>
                <a:cs typeface="微软雅黑"/>
              </a:rPr>
              <a:t>time</a:t>
            </a:r>
            <a:endParaRPr sz="1800" dirty="0">
              <a:latin typeface="微软雅黑"/>
              <a:cs typeface="微软雅黑"/>
            </a:endParaRPr>
          </a:p>
          <a:p>
            <a:pPr marL="279400" indent="-266700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279400" algn="l"/>
              </a:tabLst>
            </a:pPr>
            <a:r>
              <a:rPr sz="1800" dirty="0">
                <a:latin typeface="微软雅黑"/>
                <a:cs typeface="微软雅黑"/>
              </a:rPr>
              <a:t>Preliminary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results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meets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requirements,</a:t>
            </a:r>
            <a:r>
              <a:rPr sz="1800" spc="25" dirty="0"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further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studies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on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DA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ongoing</a:t>
            </a:r>
            <a:endParaRPr sz="1800" dirty="0">
              <a:latin typeface="微软雅黑"/>
              <a:cs typeface="微软雅黑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524243" y="2031492"/>
          <a:ext cx="5282565" cy="4387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1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1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Main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Parameters</a:t>
                      </a:r>
                      <a:r>
                        <a:rPr sz="18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of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STCF</a:t>
                      </a:r>
                      <a:r>
                        <a:rPr sz="1800" b="1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DR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8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(GeV)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1.0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Circumference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(m)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149.986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Number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bunches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Total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current</a:t>
                      </a:r>
                      <a:r>
                        <a:rPr sz="18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(mA)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15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Bending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radius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(m)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4.456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Dipole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strength</a:t>
                      </a:r>
                      <a:r>
                        <a:rPr sz="18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B0</a:t>
                      </a:r>
                      <a:r>
                        <a:rPr sz="18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(T)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0.749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Damping</a:t>
                      </a:r>
                      <a:r>
                        <a:rPr sz="18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time</a:t>
                      </a:r>
                      <a:r>
                        <a:rPr sz="18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τx/τy/τz</a:t>
                      </a:r>
                      <a:r>
                        <a:rPr sz="18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(ms)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28.8/28.6/14.2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Natural</a:t>
                      </a:r>
                      <a:r>
                        <a:rPr sz="18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emittance</a:t>
                      </a:r>
                      <a:r>
                        <a:rPr sz="18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(nm·rad)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8.25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Natural</a:t>
                      </a:r>
                      <a:r>
                        <a:rPr sz="18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8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spread</a:t>
                      </a:r>
                      <a:r>
                        <a:rPr sz="18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0.031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Momentum</a:t>
                      </a:r>
                      <a:r>
                        <a:rPr sz="18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compaction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0.0064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Chromaticity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x/y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-15.0/-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15.3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49241E3F-9CDB-448E-A74D-CBF10E2516AC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Summary</a:t>
            </a:r>
            <a:r>
              <a:rPr spc="-25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lang="en-US" dirty="0"/>
              <a:t>i</a:t>
            </a:r>
            <a:r>
              <a:rPr dirty="0"/>
              <a:t>njector</a:t>
            </a:r>
            <a:r>
              <a:rPr spc="-75" dirty="0"/>
              <a:t> </a:t>
            </a:r>
            <a:r>
              <a:rPr lang="en-US" dirty="0"/>
              <a:t>d</a:t>
            </a:r>
            <a:r>
              <a:rPr dirty="0"/>
              <a:t>esign</a:t>
            </a:r>
            <a:r>
              <a:rPr spc="-25" dirty="0"/>
              <a:t> </a:t>
            </a:r>
            <a:r>
              <a:rPr dirty="0"/>
              <a:t>for</a:t>
            </a:r>
            <a:r>
              <a:rPr spc="-50" dirty="0"/>
              <a:t> </a:t>
            </a:r>
            <a:r>
              <a:rPr dirty="0"/>
              <a:t>off-axis</a:t>
            </a:r>
            <a:r>
              <a:rPr spc="-30" dirty="0"/>
              <a:t> </a:t>
            </a:r>
            <a:r>
              <a:rPr spc="-10" dirty="0"/>
              <a:t>injection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18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9806" y="866005"/>
            <a:ext cx="11630660" cy="4593693"/>
          </a:xfrm>
          <a:prstGeom prst="rect">
            <a:avLst/>
          </a:prstGeom>
        </p:spPr>
        <p:txBody>
          <a:bodyPr vert="horz" wrap="square" lIns="0" tIns="135890" rIns="0" bIns="0" rtlCol="0">
            <a:spAutoFit/>
          </a:bodyPr>
          <a:lstStyle/>
          <a:p>
            <a:pPr marL="307340" indent="-269875">
              <a:lnSpc>
                <a:spcPct val="100000"/>
              </a:lnSpc>
              <a:spcBef>
                <a:spcPts val="1070"/>
              </a:spcBef>
              <a:buFont typeface="Wingdings"/>
              <a:buChar char=""/>
              <a:tabLst>
                <a:tab pos="307975" algn="l"/>
              </a:tabLst>
            </a:pPr>
            <a:r>
              <a:rPr sz="1800" dirty="0">
                <a:latin typeface="微软雅黑"/>
                <a:cs typeface="微软雅黑"/>
              </a:rPr>
              <a:t>Two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guns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generate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different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bunch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charge：</a:t>
            </a:r>
            <a:endParaRPr sz="1800" dirty="0">
              <a:latin typeface="微软雅黑"/>
              <a:cs typeface="微软雅黑"/>
            </a:endParaRPr>
          </a:p>
          <a:p>
            <a:pPr marL="781685" lvl="1" indent="-287020">
              <a:lnSpc>
                <a:spcPct val="100000"/>
              </a:lnSpc>
              <a:spcBef>
                <a:spcPts val="1085"/>
              </a:spcBef>
              <a:buFont typeface="Wingdings"/>
              <a:buChar char=""/>
              <a:tabLst>
                <a:tab pos="782320" algn="l"/>
              </a:tabLst>
            </a:pPr>
            <a:r>
              <a:rPr sz="1800" dirty="0">
                <a:latin typeface="微软雅黑"/>
                <a:cs typeface="微软雅黑"/>
              </a:rPr>
              <a:t>P-gun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line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exit,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Q~1.5nC,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55" dirty="0">
                <a:solidFill>
                  <a:srgbClr val="FF0000"/>
                </a:solidFill>
                <a:latin typeface="Cambria Math"/>
                <a:cs typeface="Cambria Math"/>
              </a:rPr>
              <a:t>𝜀</a:t>
            </a:r>
            <a:r>
              <a:rPr sz="2175" spc="82" baseline="-15325" dirty="0">
                <a:solidFill>
                  <a:srgbClr val="FF0000"/>
                </a:solidFill>
                <a:latin typeface="Cambria Math"/>
                <a:cs typeface="Cambria Math"/>
              </a:rPr>
              <a:t>𝑛𝑥</a:t>
            </a:r>
            <a:r>
              <a:rPr sz="1800" spc="55" dirty="0">
                <a:solidFill>
                  <a:srgbClr val="FF0000"/>
                </a:solidFill>
                <a:latin typeface="微软雅黑"/>
                <a:cs typeface="微软雅黑"/>
              </a:rPr>
              <a:t>&lt;2</a:t>
            </a:r>
            <a:r>
              <a:rPr sz="1800" spc="-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mm·mrad,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Cambria Math"/>
                <a:cs typeface="Cambria Math"/>
              </a:rPr>
              <a:t>𝜎</a:t>
            </a:r>
            <a:r>
              <a:rPr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𝐸</a:t>
            </a:r>
            <a:r>
              <a:rPr sz="2175" spc="330" baseline="-1532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&lt;0.1%</a:t>
            </a:r>
            <a:r>
              <a:rPr sz="1800" dirty="0">
                <a:latin typeface="微软雅黑"/>
                <a:cs typeface="微软雅黑"/>
              </a:rPr>
              <a:t>,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fulfill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requirement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direct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injection</a:t>
            </a:r>
            <a:endParaRPr sz="1800" dirty="0">
              <a:latin typeface="微软雅黑"/>
              <a:cs typeface="微软雅黑"/>
            </a:endParaRPr>
          </a:p>
          <a:p>
            <a:pPr marL="781685" lvl="1" indent="-287020">
              <a:lnSpc>
                <a:spcPct val="100000"/>
              </a:lnSpc>
              <a:spcBef>
                <a:spcPts val="1115"/>
              </a:spcBef>
              <a:buFont typeface="Wingdings"/>
              <a:buChar char=""/>
              <a:tabLst>
                <a:tab pos="782320" algn="l"/>
              </a:tabLst>
            </a:pPr>
            <a:r>
              <a:rPr sz="1800" spc="-10" dirty="0">
                <a:latin typeface="微软雅黑"/>
                <a:cs typeface="微软雅黑"/>
              </a:rPr>
              <a:t>T-</a:t>
            </a:r>
            <a:r>
              <a:rPr sz="1800" dirty="0">
                <a:latin typeface="微软雅黑"/>
                <a:cs typeface="微软雅黑"/>
              </a:rPr>
              <a:t>gun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line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exit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,</a:t>
            </a:r>
            <a:r>
              <a:rPr sz="1800" spc="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Q~10</a:t>
            </a:r>
            <a:r>
              <a:rPr sz="1800" spc="-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nC,</a:t>
            </a:r>
            <a:r>
              <a:rPr sz="1800" spc="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Cambria Math"/>
                <a:cs typeface="Cambria Math"/>
              </a:rPr>
              <a:t>𝜀</a:t>
            </a:r>
            <a:r>
              <a:rPr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𝑛𝑥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&lt;50</a:t>
            </a:r>
            <a:r>
              <a:rPr sz="1800" spc="-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mm·mrad,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Cambria Math"/>
                <a:cs typeface="Cambria Math"/>
              </a:rPr>
              <a:t>𝜎</a:t>
            </a:r>
            <a:r>
              <a:rPr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𝐸</a:t>
            </a:r>
            <a:r>
              <a:rPr sz="2175" spc="359" baseline="-1532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&lt;5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%,</a:t>
            </a:r>
            <a:r>
              <a:rPr sz="1800" spc="-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fulfill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requirement</a:t>
            </a:r>
            <a:r>
              <a:rPr sz="1800" spc="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positron</a:t>
            </a:r>
            <a:r>
              <a:rPr sz="1800" spc="2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production</a:t>
            </a:r>
            <a:endParaRPr sz="1800" dirty="0">
              <a:latin typeface="微软雅黑"/>
              <a:cs typeface="微软雅黑"/>
            </a:endParaRPr>
          </a:p>
          <a:p>
            <a:pPr marL="324485" indent="-287020">
              <a:lnSpc>
                <a:spcPct val="100000"/>
              </a:lnSpc>
              <a:spcBef>
                <a:spcPts val="1115"/>
              </a:spcBef>
              <a:buFont typeface="Wingdings"/>
              <a:buChar char=""/>
              <a:tabLst>
                <a:tab pos="325120" algn="l"/>
              </a:tabLst>
            </a:pPr>
            <a:r>
              <a:rPr sz="1800" dirty="0">
                <a:latin typeface="微软雅黑"/>
                <a:cs typeface="微软雅黑"/>
              </a:rPr>
              <a:t>Merger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Bypass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line：</a:t>
            </a:r>
            <a:endParaRPr sz="1800" dirty="0">
              <a:latin typeface="微软雅黑"/>
              <a:cs typeface="微软雅黑"/>
            </a:endParaRPr>
          </a:p>
          <a:p>
            <a:pPr marL="758825" lvl="1" indent="-264160">
              <a:lnSpc>
                <a:spcPct val="100000"/>
              </a:lnSpc>
              <a:spcBef>
                <a:spcPts val="1080"/>
              </a:spcBef>
              <a:buFont typeface="Wingdings"/>
              <a:buChar char=""/>
              <a:tabLst>
                <a:tab pos="759460" algn="l"/>
              </a:tabLst>
            </a:pPr>
            <a:r>
              <a:rPr sz="1800" spc="-10" dirty="0">
                <a:latin typeface="微软雅黑"/>
                <a:cs typeface="微软雅黑"/>
              </a:rPr>
              <a:t>Dispersion-</a:t>
            </a:r>
            <a:r>
              <a:rPr sz="1800" dirty="0">
                <a:latin typeface="微软雅黑"/>
                <a:cs typeface="微软雅黑"/>
              </a:rPr>
              <a:t>free</a:t>
            </a:r>
            <a:r>
              <a:rPr sz="1800" spc="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DBA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design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reduce emittance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growth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in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bending </a:t>
            </a:r>
            <a:r>
              <a:rPr sz="1800" spc="-10" dirty="0">
                <a:latin typeface="微软雅黑"/>
                <a:cs typeface="微软雅黑"/>
              </a:rPr>
              <a:t>section</a:t>
            </a:r>
            <a:endParaRPr sz="1800" dirty="0">
              <a:latin typeface="微软雅黑"/>
              <a:cs typeface="微软雅黑"/>
            </a:endParaRPr>
          </a:p>
          <a:p>
            <a:pPr marL="324485" indent="-287020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25120" algn="l"/>
              </a:tabLst>
            </a:pPr>
            <a:r>
              <a:rPr sz="1800" dirty="0">
                <a:latin typeface="微软雅黑"/>
                <a:cs typeface="微软雅黑"/>
              </a:rPr>
              <a:t>Positron</a:t>
            </a:r>
            <a:r>
              <a:rPr sz="1800" spc="-9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generation：</a:t>
            </a:r>
            <a:endParaRPr sz="1800" dirty="0">
              <a:latin typeface="微软雅黑"/>
              <a:cs typeface="微软雅黑"/>
            </a:endParaRPr>
          </a:p>
          <a:p>
            <a:pPr marL="758825" lvl="1" indent="-264160">
              <a:lnSpc>
                <a:spcPct val="100000"/>
              </a:lnSpc>
              <a:spcBef>
                <a:spcPts val="1080"/>
              </a:spcBef>
              <a:buFont typeface="Wingdings"/>
              <a:buChar char=""/>
              <a:tabLst>
                <a:tab pos="759460" algn="l"/>
              </a:tabLst>
            </a:pPr>
            <a:r>
              <a:rPr sz="1800" dirty="0">
                <a:latin typeface="微软雅黑"/>
                <a:cs typeface="微软雅黑"/>
              </a:rPr>
              <a:t>Complete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 design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200MeV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positron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production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1GeV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acceleration</a:t>
            </a:r>
            <a:endParaRPr sz="1800" dirty="0">
              <a:latin typeface="微软雅黑"/>
              <a:cs typeface="微软雅黑"/>
            </a:endParaRPr>
          </a:p>
          <a:p>
            <a:pPr marL="324485" indent="-287020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25120" algn="l"/>
              </a:tabLst>
            </a:pPr>
            <a:r>
              <a:rPr sz="1800" dirty="0">
                <a:latin typeface="微软雅黑"/>
                <a:cs typeface="微软雅黑"/>
              </a:rPr>
              <a:t>Damping </a:t>
            </a:r>
            <a:r>
              <a:rPr sz="1800" spc="-10" dirty="0">
                <a:latin typeface="微软雅黑"/>
                <a:cs typeface="微软雅黑"/>
              </a:rPr>
              <a:t>Ring：</a:t>
            </a:r>
            <a:endParaRPr sz="1800" dirty="0">
              <a:latin typeface="微软雅黑"/>
              <a:cs typeface="微软雅黑"/>
            </a:endParaRPr>
          </a:p>
          <a:p>
            <a:pPr marL="758825" lvl="1" indent="-264160">
              <a:lnSpc>
                <a:spcPct val="100000"/>
              </a:lnSpc>
              <a:spcBef>
                <a:spcPts val="1080"/>
              </a:spcBef>
              <a:buFont typeface="Wingdings"/>
              <a:buChar char=""/>
              <a:tabLst>
                <a:tab pos="759460" algn="l"/>
              </a:tabLst>
            </a:pPr>
            <a:r>
              <a:rPr sz="1800" dirty="0">
                <a:latin typeface="微软雅黑"/>
                <a:cs typeface="微软雅黑"/>
              </a:rPr>
              <a:t>Complete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preliminary design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zh-CN" altLang="en-US" sz="1850" dirty="0">
              <a:latin typeface="微软雅黑"/>
              <a:cs typeface="微软雅黑"/>
            </a:endParaRPr>
          </a:p>
          <a:p>
            <a:pPr marL="494665" marR="1217930" indent="-456565">
              <a:lnSpc>
                <a:spcPct val="150000"/>
              </a:lnSpc>
              <a:buFont typeface="Wingdings"/>
              <a:buChar char=""/>
              <a:tabLst>
                <a:tab pos="494665" algn="l"/>
                <a:tab pos="495300" algn="l"/>
              </a:tabLst>
            </a:pPr>
            <a:r>
              <a:rPr lang="en-US" sz="2400" dirty="0">
                <a:solidFill>
                  <a:srgbClr val="001F5F"/>
                </a:solidFill>
                <a:latin typeface="微软雅黑"/>
                <a:cs typeface="微软雅黑"/>
              </a:rPr>
              <a:t>In</a:t>
            </a:r>
            <a:r>
              <a:rPr lang="en-US" sz="2400" spc="-40" dirty="0">
                <a:solidFill>
                  <a:srgbClr val="001F5F"/>
                </a:solidFill>
                <a:latin typeface="微软雅黑"/>
                <a:cs typeface="微软雅黑"/>
              </a:rPr>
              <a:t> </a:t>
            </a:r>
            <a:r>
              <a:rPr lang="en-US" sz="2400" dirty="0">
                <a:solidFill>
                  <a:srgbClr val="001F5F"/>
                </a:solidFill>
                <a:latin typeface="微软雅黑"/>
                <a:cs typeface="微软雅黑"/>
              </a:rPr>
              <a:t>general,</a:t>
            </a:r>
            <a:r>
              <a:rPr lang="en-US" sz="2400" spc="-25" dirty="0">
                <a:solidFill>
                  <a:srgbClr val="001F5F"/>
                </a:solidFill>
                <a:latin typeface="微软雅黑"/>
                <a:cs typeface="微软雅黑"/>
              </a:rPr>
              <a:t> </a:t>
            </a:r>
            <a:r>
              <a:rPr lang="en-US" sz="2400" dirty="0">
                <a:solidFill>
                  <a:srgbClr val="001F5F"/>
                </a:solidFill>
                <a:latin typeface="微软雅黑"/>
                <a:cs typeface="微软雅黑"/>
              </a:rPr>
              <a:t>the</a:t>
            </a:r>
            <a:r>
              <a:rPr lang="en-US" sz="2400" spc="-35" dirty="0">
                <a:solidFill>
                  <a:srgbClr val="001F5F"/>
                </a:solidFill>
                <a:latin typeface="微软雅黑"/>
                <a:cs typeface="微软雅黑"/>
              </a:rPr>
              <a:t> </a:t>
            </a:r>
            <a:r>
              <a:rPr lang="en-US" sz="2400" dirty="0">
                <a:solidFill>
                  <a:srgbClr val="001F5F"/>
                </a:solidFill>
                <a:latin typeface="微软雅黑"/>
                <a:cs typeface="微软雅黑"/>
              </a:rPr>
              <a:t>injector</a:t>
            </a:r>
            <a:r>
              <a:rPr lang="en-US" sz="2400" spc="-20" dirty="0">
                <a:solidFill>
                  <a:srgbClr val="001F5F"/>
                </a:solidFill>
                <a:latin typeface="微软雅黑"/>
                <a:cs typeface="微软雅黑"/>
              </a:rPr>
              <a:t> </a:t>
            </a:r>
            <a:r>
              <a:rPr lang="en-US" sz="2400" dirty="0">
                <a:solidFill>
                  <a:srgbClr val="001F5F"/>
                </a:solidFill>
                <a:latin typeface="微软雅黑"/>
                <a:cs typeface="微软雅黑"/>
              </a:rPr>
              <a:t>design</a:t>
            </a:r>
            <a:r>
              <a:rPr lang="en-US" sz="2400" spc="-30" dirty="0">
                <a:solidFill>
                  <a:srgbClr val="001F5F"/>
                </a:solidFill>
                <a:latin typeface="微软雅黑"/>
                <a:cs typeface="微软雅黑"/>
              </a:rPr>
              <a:t> </a:t>
            </a:r>
            <a:r>
              <a:rPr lang="en-US" sz="2400" dirty="0">
                <a:solidFill>
                  <a:srgbClr val="001F5F"/>
                </a:solidFill>
                <a:latin typeface="微软雅黑"/>
                <a:cs typeface="微软雅黑"/>
              </a:rPr>
              <a:t>faces little challenges.</a:t>
            </a:r>
            <a:endParaRPr lang="en-US" sz="2400" dirty="0">
              <a:latin typeface="微软雅黑"/>
              <a:cs typeface="微软雅黑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34F927D-C7EA-4CF3-B527-00678842BD8D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7660" y="241450"/>
            <a:ext cx="2794000" cy="92964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4400" spc="195" dirty="0">
                <a:solidFill>
                  <a:srgbClr val="C00000"/>
                </a:solidFill>
              </a:rPr>
              <a:t>OUTLINE</a:t>
            </a:r>
            <a:endParaRPr sz="4400" dirty="0"/>
          </a:p>
          <a:p>
            <a:pPr marL="596265">
              <a:lnSpc>
                <a:spcPct val="100000"/>
              </a:lnSpc>
              <a:spcBef>
                <a:spcPts val="85"/>
              </a:spcBef>
            </a:pPr>
            <a:r>
              <a:rPr sz="1200" b="0" dirty="0">
                <a:latin typeface="Times New Roman"/>
                <a:cs typeface="Times New Roman"/>
              </a:rPr>
              <a:t>C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O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4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E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spc="-50" dirty="0">
                <a:latin typeface="Times New Roman"/>
                <a:cs typeface="Times New Roman"/>
              </a:rPr>
              <a:t>S</a:t>
            </a:r>
            <a:endParaRPr sz="1200" dirty="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625598" y="1454022"/>
            <a:ext cx="7207250" cy="882650"/>
            <a:chOff x="2625598" y="1454022"/>
            <a:chExt cx="7207250" cy="882650"/>
          </a:xfrm>
        </p:grpSpPr>
        <p:sp>
          <p:nvSpPr>
            <p:cNvPr id="4" name="object 4"/>
            <p:cNvSpPr/>
            <p:nvPr/>
          </p:nvSpPr>
          <p:spPr>
            <a:xfrm>
              <a:off x="2625598" y="145402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79"/>
                  </a:lnTo>
                  <a:lnTo>
                    <a:pt x="277905" y="24456"/>
                  </a:lnTo>
                  <a:lnTo>
                    <a:pt x="234912" y="42637"/>
                  </a:lnTo>
                  <a:lnTo>
                    <a:pt x="194523" y="65308"/>
                  </a:lnTo>
                  <a:lnTo>
                    <a:pt x="157050" y="92153"/>
                  </a:lnTo>
                  <a:lnTo>
                    <a:pt x="122808" y="122856"/>
                  </a:lnTo>
                  <a:lnTo>
                    <a:pt x="92113" y="157103"/>
                  </a:lnTo>
                  <a:lnTo>
                    <a:pt x="65277" y="194579"/>
                  </a:lnTo>
                  <a:lnTo>
                    <a:pt x="42615" y="234968"/>
                  </a:lnTo>
                  <a:lnTo>
                    <a:pt x="24442" y="277955"/>
                  </a:lnTo>
                  <a:lnTo>
                    <a:pt x="11073" y="323225"/>
                  </a:lnTo>
                  <a:lnTo>
                    <a:pt x="2820" y="370463"/>
                  </a:lnTo>
                  <a:lnTo>
                    <a:pt x="0" y="419353"/>
                  </a:lnTo>
                  <a:lnTo>
                    <a:pt x="2820" y="468269"/>
                  </a:lnTo>
                  <a:lnTo>
                    <a:pt x="11073" y="515529"/>
                  </a:lnTo>
                  <a:lnTo>
                    <a:pt x="24442" y="560817"/>
                  </a:lnTo>
                  <a:lnTo>
                    <a:pt x="42615" y="603820"/>
                  </a:lnTo>
                  <a:lnTo>
                    <a:pt x="65277" y="644221"/>
                  </a:lnTo>
                  <a:lnTo>
                    <a:pt x="92113" y="681707"/>
                  </a:lnTo>
                  <a:lnTo>
                    <a:pt x="122808" y="715962"/>
                  </a:lnTo>
                  <a:lnTo>
                    <a:pt x="157050" y="746671"/>
                  </a:lnTo>
                  <a:lnTo>
                    <a:pt x="194523" y="773520"/>
                  </a:lnTo>
                  <a:lnTo>
                    <a:pt x="234912" y="796194"/>
                  </a:lnTo>
                  <a:lnTo>
                    <a:pt x="277905" y="814377"/>
                  </a:lnTo>
                  <a:lnTo>
                    <a:pt x="323185" y="827754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4"/>
                  </a:lnTo>
                  <a:lnTo>
                    <a:pt x="560802" y="814377"/>
                  </a:lnTo>
                  <a:lnTo>
                    <a:pt x="603795" y="796194"/>
                  </a:lnTo>
                  <a:lnTo>
                    <a:pt x="644184" y="773520"/>
                  </a:lnTo>
                  <a:lnTo>
                    <a:pt x="681657" y="746671"/>
                  </a:lnTo>
                  <a:lnTo>
                    <a:pt x="715898" y="715962"/>
                  </a:lnTo>
                  <a:lnTo>
                    <a:pt x="746594" y="681707"/>
                  </a:lnTo>
                  <a:lnTo>
                    <a:pt x="773430" y="644221"/>
                  </a:lnTo>
                  <a:lnTo>
                    <a:pt x="796092" y="603820"/>
                  </a:lnTo>
                  <a:lnTo>
                    <a:pt x="814265" y="560817"/>
                  </a:lnTo>
                  <a:lnTo>
                    <a:pt x="827634" y="515529"/>
                  </a:lnTo>
                  <a:lnTo>
                    <a:pt x="835887" y="468269"/>
                  </a:lnTo>
                  <a:lnTo>
                    <a:pt x="838707" y="419353"/>
                  </a:lnTo>
                  <a:lnTo>
                    <a:pt x="835887" y="370463"/>
                  </a:lnTo>
                  <a:lnTo>
                    <a:pt x="827634" y="323225"/>
                  </a:lnTo>
                  <a:lnTo>
                    <a:pt x="814265" y="277955"/>
                  </a:lnTo>
                  <a:lnTo>
                    <a:pt x="796092" y="234968"/>
                  </a:lnTo>
                  <a:lnTo>
                    <a:pt x="773430" y="194579"/>
                  </a:lnTo>
                  <a:lnTo>
                    <a:pt x="746594" y="157103"/>
                  </a:lnTo>
                  <a:lnTo>
                    <a:pt x="715899" y="122856"/>
                  </a:lnTo>
                  <a:lnTo>
                    <a:pt x="681657" y="92153"/>
                  </a:lnTo>
                  <a:lnTo>
                    <a:pt x="644184" y="65308"/>
                  </a:lnTo>
                  <a:lnTo>
                    <a:pt x="603795" y="42637"/>
                  </a:lnTo>
                  <a:lnTo>
                    <a:pt x="560802" y="24456"/>
                  </a:lnTo>
                  <a:lnTo>
                    <a:pt x="515522" y="11079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5996" y="1458442"/>
              <a:ext cx="6816852" cy="87784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1777" y="1485264"/>
              <a:ext cx="6714998" cy="775843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841241" y="1609090"/>
            <a:ext cx="19564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Introduction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30144" y="152590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625598" y="2468055"/>
            <a:ext cx="7207250" cy="882015"/>
            <a:chOff x="2625598" y="2675001"/>
            <a:chExt cx="7207250" cy="882015"/>
          </a:xfrm>
        </p:grpSpPr>
        <p:sp>
          <p:nvSpPr>
            <p:cNvPr id="10" name="object 10"/>
            <p:cNvSpPr/>
            <p:nvPr/>
          </p:nvSpPr>
          <p:spPr>
            <a:xfrm>
              <a:off x="2625598" y="2675001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3"/>
                  </a:lnTo>
                  <a:lnTo>
                    <a:pt x="2820" y="468267"/>
                  </a:lnTo>
                  <a:lnTo>
                    <a:pt x="11073" y="515522"/>
                  </a:lnTo>
                  <a:lnTo>
                    <a:pt x="24442" y="560802"/>
                  </a:lnTo>
                  <a:lnTo>
                    <a:pt x="42615" y="603795"/>
                  </a:lnTo>
                  <a:lnTo>
                    <a:pt x="65277" y="644184"/>
                  </a:lnTo>
                  <a:lnTo>
                    <a:pt x="92113" y="681657"/>
                  </a:lnTo>
                  <a:lnTo>
                    <a:pt x="122808" y="715899"/>
                  </a:lnTo>
                  <a:lnTo>
                    <a:pt x="157050" y="746594"/>
                  </a:lnTo>
                  <a:lnTo>
                    <a:pt x="194523" y="773430"/>
                  </a:lnTo>
                  <a:lnTo>
                    <a:pt x="234912" y="796092"/>
                  </a:lnTo>
                  <a:lnTo>
                    <a:pt x="277905" y="814265"/>
                  </a:lnTo>
                  <a:lnTo>
                    <a:pt x="323185" y="827634"/>
                  </a:lnTo>
                  <a:lnTo>
                    <a:pt x="370440" y="835887"/>
                  </a:lnTo>
                  <a:lnTo>
                    <a:pt x="419353" y="838708"/>
                  </a:lnTo>
                  <a:lnTo>
                    <a:pt x="468267" y="835887"/>
                  </a:lnTo>
                  <a:lnTo>
                    <a:pt x="515522" y="827634"/>
                  </a:lnTo>
                  <a:lnTo>
                    <a:pt x="560802" y="814265"/>
                  </a:lnTo>
                  <a:lnTo>
                    <a:pt x="603795" y="796092"/>
                  </a:lnTo>
                  <a:lnTo>
                    <a:pt x="644184" y="773430"/>
                  </a:lnTo>
                  <a:lnTo>
                    <a:pt x="681657" y="746594"/>
                  </a:lnTo>
                  <a:lnTo>
                    <a:pt x="715898" y="715899"/>
                  </a:lnTo>
                  <a:lnTo>
                    <a:pt x="746594" y="681657"/>
                  </a:lnTo>
                  <a:lnTo>
                    <a:pt x="773430" y="644184"/>
                  </a:lnTo>
                  <a:lnTo>
                    <a:pt x="796092" y="603795"/>
                  </a:lnTo>
                  <a:lnTo>
                    <a:pt x="814265" y="560802"/>
                  </a:lnTo>
                  <a:lnTo>
                    <a:pt x="827634" y="515522"/>
                  </a:lnTo>
                  <a:lnTo>
                    <a:pt x="835887" y="468267"/>
                  </a:lnTo>
                  <a:lnTo>
                    <a:pt x="838707" y="419353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15996" y="2679166"/>
              <a:ext cx="6816852" cy="8778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1777" y="2706116"/>
              <a:ext cx="6714998" cy="775843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3841241" y="2622944"/>
            <a:ext cx="56457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2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7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14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Off-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Axis</a:t>
            </a:r>
            <a:r>
              <a:rPr sz="2800" b="1" spc="-6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30144" y="2540063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625598" y="3438654"/>
            <a:ext cx="7207250" cy="883919"/>
            <a:chOff x="2625598" y="3895852"/>
            <a:chExt cx="7207250" cy="883919"/>
          </a:xfrm>
        </p:grpSpPr>
        <p:sp>
          <p:nvSpPr>
            <p:cNvPr id="16" name="object 16"/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841241" y="359435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5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2E5496"/>
                </a:solidFill>
                <a:latin typeface="Times New Roman"/>
                <a:cs typeface="Times New Roman"/>
              </a:rPr>
              <a:t>Swap-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Out</a:t>
            </a:r>
            <a:r>
              <a:rPr sz="2800" b="1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30144" y="351104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969127" y="1343025"/>
            <a:ext cx="601980" cy="0"/>
          </a:xfrm>
          <a:custGeom>
            <a:avLst/>
            <a:gdLst/>
            <a:ahLst/>
            <a:cxnLst/>
            <a:rect l="l" t="t" r="r" b="b"/>
            <a:pathLst>
              <a:path w="601979">
                <a:moveTo>
                  <a:pt x="0" y="0"/>
                </a:moveTo>
                <a:lnTo>
                  <a:pt x="601979" y="0"/>
                </a:lnTo>
              </a:path>
            </a:pathLst>
          </a:custGeom>
          <a:ln w="28575">
            <a:solidFill>
              <a:srgbClr val="2E54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2625598" y="5476875"/>
            <a:ext cx="7207250" cy="883285"/>
            <a:chOff x="2625598" y="5116829"/>
            <a:chExt cx="7207250" cy="883285"/>
          </a:xfrm>
        </p:grpSpPr>
        <p:sp>
          <p:nvSpPr>
            <p:cNvPr id="23" name="object 23"/>
            <p:cNvSpPr/>
            <p:nvPr/>
          </p:nvSpPr>
          <p:spPr>
            <a:xfrm>
              <a:off x="2625598" y="5116829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4"/>
                  </a:lnTo>
                  <a:lnTo>
                    <a:pt x="2820" y="468266"/>
                  </a:lnTo>
                  <a:lnTo>
                    <a:pt x="11073" y="515520"/>
                  </a:lnTo>
                  <a:lnTo>
                    <a:pt x="24442" y="560802"/>
                  </a:lnTo>
                  <a:lnTo>
                    <a:pt x="42615" y="603797"/>
                  </a:lnTo>
                  <a:lnTo>
                    <a:pt x="65277" y="644190"/>
                  </a:lnTo>
                  <a:lnTo>
                    <a:pt x="92113" y="681667"/>
                  </a:lnTo>
                  <a:lnTo>
                    <a:pt x="122808" y="715913"/>
                  </a:lnTo>
                  <a:lnTo>
                    <a:pt x="157050" y="746613"/>
                  </a:lnTo>
                  <a:lnTo>
                    <a:pt x="194523" y="773454"/>
                  </a:lnTo>
                  <a:lnTo>
                    <a:pt x="234912" y="796120"/>
                  </a:lnTo>
                  <a:lnTo>
                    <a:pt x="277905" y="814297"/>
                  </a:lnTo>
                  <a:lnTo>
                    <a:pt x="323185" y="827670"/>
                  </a:lnTo>
                  <a:lnTo>
                    <a:pt x="370440" y="835924"/>
                  </a:lnTo>
                  <a:lnTo>
                    <a:pt x="419353" y="838746"/>
                  </a:lnTo>
                  <a:lnTo>
                    <a:pt x="468267" y="835924"/>
                  </a:lnTo>
                  <a:lnTo>
                    <a:pt x="515522" y="827670"/>
                  </a:lnTo>
                  <a:lnTo>
                    <a:pt x="560802" y="814297"/>
                  </a:lnTo>
                  <a:lnTo>
                    <a:pt x="603795" y="796120"/>
                  </a:lnTo>
                  <a:lnTo>
                    <a:pt x="644184" y="773454"/>
                  </a:lnTo>
                  <a:lnTo>
                    <a:pt x="681657" y="746613"/>
                  </a:lnTo>
                  <a:lnTo>
                    <a:pt x="715898" y="715913"/>
                  </a:lnTo>
                  <a:lnTo>
                    <a:pt x="746594" y="681667"/>
                  </a:lnTo>
                  <a:lnTo>
                    <a:pt x="773430" y="644190"/>
                  </a:lnTo>
                  <a:lnTo>
                    <a:pt x="796092" y="603797"/>
                  </a:lnTo>
                  <a:lnTo>
                    <a:pt x="814265" y="560802"/>
                  </a:lnTo>
                  <a:lnTo>
                    <a:pt x="827634" y="515520"/>
                  </a:lnTo>
                  <a:lnTo>
                    <a:pt x="835887" y="468266"/>
                  </a:lnTo>
                  <a:lnTo>
                    <a:pt x="838707" y="419354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5122163"/>
              <a:ext cx="6816852" cy="87784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1777" y="5148071"/>
              <a:ext cx="6714998" cy="775741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3841241" y="5632882"/>
            <a:ext cx="15259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Summary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18</a:t>
            </a:fld>
            <a:endParaRPr spc="-5" dirty="0"/>
          </a:p>
        </p:txBody>
      </p:sp>
      <p:sp>
        <p:nvSpPr>
          <p:cNvPr id="27" name="object 27"/>
          <p:cNvSpPr txBox="1"/>
          <p:nvPr/>
        </p:nvSpPr>
        <p:spPr>
          <a:xfrm>
            <a:off x="2930144" y="5549062"/>
            <a:ext cx="2546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600" dirty="0">
              <a:latin typeface="Times New Roman"/>
              <a:cs typeface="Times New Roman"/>
            </a:endParaRPr>
          </a:p>
        </p:txBody>
      </p:sp>
      <p:grpSp>
        <p:nvGrpSpPr>
          <p:cNvPr id="30" name="object 15">
            <a:extLst>
              <a:ext uri="{FF2B5EF4-FFF2-40B4-BE49-F238E27FC236}">
                <a16:creationId xmlns:a16="http://schemas.microsoft.com/office/drawing/2014/main" id="{4430EA31-744C-4AC9-BC68-11B56B99B6AB}"/>
              </a:ext>
            </a:extLst>
          </p:cNvPr>
          <p:cNvGrpSpPr/>
          <p:nvPr/>
        </p:nvGrpSpPr>
        <p:grpSpPr>
          <a:xfrm>
            <a:off x="2625598" y="4482334"/>
            <a:ext cx="7207250" cy="883919"/>
            <a:chOff x="2625598" y="3895852"/>
            <a:chExt cx="7207250" cy="883919"/>
          </a:xfrm>
        </p:grpSpPr>
        <p:sp>
          <p:nvSpPr>
            <p:cNvPr id="31" name="object 16">
              <a:extLst>
                <a:ext uri="{FF2B5EF4-FFF2-40B4-BE49-F238E27FC236}">
                  <a16:creationId xmlns:a16="http://schemas.microsoft.com/office/drawing/2014/main" id="{BA620DD0-6C83-4A25-A851-090C17372D78}"/>
                </a:ext>
              </a:extLst>
            </p:cNvPr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7">
              <a:extLst>
                <a:ext uri="{FF2B5EF4-FFF2-40B4-BE49-F238E27FC236}">
                  <a16:creationId xmlns:a16="http://schemas.microsoft.com/office/drawing/2014/main" id="{0F0AD774-59FF-40E1-A0DA-EBAF085F3AD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33" name="object 18">
              <a:extLst>
                <a:ext uri="{FF2B5EF4-FFF2-40B4-BE49-F238E27FC236}">
                  <a16:creationId xmlns:a16="http://schemas.microsoft.com/office/drawing/2014/main" id="{398F0F2C-7587-4376-91FA-C3F22774E82B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34" name="object 19">
            <a:extLst>
              <a:ext uri="{FF2B5EF4-FFF2-40B4-BE49-F238E27FC236}">
                <a16:creationId xmlns:a16="http://schemas.microsoft.com/office/drawing/2014/main" id="{4DA72076-130E-4914-895F-FB569404E278}"/>
              </a:ext>
            </a:extLst>
          </p:cNvPr>
          <p:cNvSpPr txBox="1"/>
          <p:nvPr/>
        </p:nvSpPr>
        <p:spPr>
          <a:xfrm>
            <a:off x="3841241" y="463803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altLang="zh-CN"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The positron source design of STCF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5" name="object 20">
            <a:extLst>
              <a:ext uri="{FF2B5EF4-FFF2-40B4-BE49-F238E27FC236}">
                <a16:creationId xmlns:a16="http://schemas.microsoft.com/office/drawing/2014/main" id="{A7603907-D2D9-4B1B-88CC-C7B344D268F4}"/>
              </a:ext>
            </a:extLst>
          </p:cNvPr>
          <p:cNvSpPr txBox="1"/>
          <p:nvPr/>
        </p:nvSpPr>
        <p:spPr>
          <a:xfrm>
            <a:off x="2930144" y="455472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3D3200CB-CB0E-4544-A2F7-49F96177CE75}"/>
              </a:ext>
            </a:extLst>
          </p:cNvPr>
          <p:cNvSpPr/>
          <p:nvPr/>
        </p:nvSpPr>
        <p:spPr>
          <a:xfrm>
            <a:off x="2514600" y="1396679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9B22157C-F5E5-4C9C-B601-28EF3DA2985B}"/>
              </a:ext>
            </a:extLst>
          </p:cNvPr>
          <p:cNvSpPr/>
          <p:nvPr/>
        </p:nvSpPr>
        <p:spPr>
          <a:xfrm>
            <a:off x="2415032" y="2440610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220C9B49-A2AF-4665-B292-1D95D67B9734}"/>
              </a:ext>
            </a:extLst>
          </p:cNvPr>
          <p:cNvSpPr/>
          <p:nvPr/>
        </p:nvSpPr>
        <p:spPr>
          <a:xfrm>
            <a:off x="2465463" y="4382180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51BC81D-425E-4C5E-A042-68389080D147}"/>
              </a:ext>
            </a:extLst>
          </p:cNvPr>
          <p:cNvSpPr/>
          <p:nvPr/>
        </p:nvSpPr>
        <p:spPr>
          <a:xfrm>
            <a:off x="2484500" y="5449415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3AC648D2-7B71-43F4-A987-8041BD793CAC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8731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9039" y="758443"/>
            <a:ext cx="11443970" cy="30649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139065" indent="-287020">
              <a:lnSpc>
                <a:spcPct val="150000"/>
              </a:lnSpc>
              <a:spcBef>
                <a:spcPts val="100"/>
              </a:spcBef>
              <a:buFont typeface="Wingdings"/>
              <a:buChar char=""/>
              <a:tabLst>
                <a:tab pos="299720" algn="l"/>
              </a:tabLst>
            </a:pPr>
            <a:r>
              <a:rPr lang="en-US" sz="1800" dirty="0">
                <a:latin typeface="微软雅黑"/>
                <a:cs typeface="微软雅黑"/>
              </a:rPr>
              <a:t>T</a:t>
            </a:r>
            <a:r>
              <a:rPr sz="1800" dirty="0">
                <a:latin typeface="微软雅黑"/>
                <a:cs typeface="微软雅黑"/>
              </a:rPr>
              <a:t>he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injector need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 provide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at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least</a:t>
            </a:r>
            <a:r>
              <a:rPr sz="1800" spc="-70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30Hz/8nC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electron</a:t>
            </a:r>
            <a:r>
              <a:rPr sz="1800" spc="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bunches</a:t>
            </a:r>
            <a:r>
              <a:rPr sz="1800" spc="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25" dirty="0">
                <a:latin typeface="微软雅黑"/>
                <a:cs typeface="微软雅黑"/>
              </a:rPr>
              <a:t>and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30Hz/8nC</a:t>
            </a:r>
            <a:r>
              <a:rPr sz="1800" spc="-4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positron</a:t>
            </a:r>
            <a:r>
              <a:rPr sz="1800" spc="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bunches</a:t>
            </a:r>
            <a:r>
              <a:rPr sz="1800" spc="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,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which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poses great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challenges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design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injector</a:t>
            </a:r>
            <a:endParaRPr sz="1800" dirty="0">
              <a:latin typeface="微软雅黑"/>
              <a:cs typeface="微软雅黑"/>
            </a:endParaRPr>
          </a:p>
          <a:p>
            <a:pPr marL="299085" marR="146685" indent="-287020">
              <a:lnSpc>
                <a:spcPct val="150000"/>
              </a:lnSpc>
              <a:buFont typeface="Wingdings"/>
              <a:buChar char=""/>
              <a:tabLst>
                <a:tab pos="299720" algn="l"/>
                <a:tab pos="932815" algn="l"/>
              </a:tabLst>
            </a:pPr>
            <a:r>
              <a:rPr lang="en-GB" altLang="zh-CN" dirty="0">
                <a:latin typeface="微软雅黑"/>
                <a:cs typeface="微软雅黑"/>
              </a:rPr>
              <a:t>H</a:t>
            </a:r>
            <a:r>
              <a:rPr lang="en-GB" altLang="zh-CN" sz="1800" dirty="0">
                <a:latin typeface="微软雅黑"/>
                <a:cs typeface="微软雅黑"/>
              </a:rPr>
              <a:t>igh</a:t>
            </a:r>
            <a:r>
              <a:rPr lang="en-GB" altLang="zh-CN" sz="1800" spc="-15" dirty="0">
                <a:latin typeface="微软雅黑"/>
                <a:cs typeface="微软雅黑"/>
              </a:rPr>
              <a:t> </a:t>
            </a:r>
            <a:r>
              <a:rPr lang="en-GB" altLang="zh-CN" sz="1800" dirty="0">
                <a:latin typeface="微软雅黑"/>
                <a:cs typeface="微软雅黑"/>
              </a:rPr>
              <a:t>charge </a:t>
            </a:r>
            <a:r>
              <a:rPr lang="en-US" altLang="zh-CN" sz="1800" dirty="0">
                <a:latin typeface="微软雅黑"/>
                <a:cs typeface="微软雅黑"/>
              </a:rPr>
              <a:t>(&gt;</a:t>
            </a:r>
            <a:r>
              <a:rPr lang="en-GB" altLang="zh-CN" sz="1800" dirty="0">
                <a:latin typeface="微软雅黑"/>
                <a:cs typeface="微软雅黑"/>
              </a:rPr>
              <a:t> 8</a:t>
            </a:r>
            <a:r>
              <a:rPr lang="en-GB" altLang="zh-CN" sz="1800" spc="-25" dirty="0">
                <a:latin typeface="微软雅黑"/>
                <a:cs typeface="微软雅黑"/>
              </a:rPr>
              <a:t> </a:t>
            </a:r>
            <a:r>
              <a:rPr lang="en-GB" altLang="zh-CN" sz="1800" dirty="0" err="1">
                <a:latin typeface="微软雅黑"/>
                <a:cs typeface="微软雅黑"/>
              </a:rPr>
              <a:t>nC</a:t>
            </a:r>
            <a:r>
              <a:rPr lang="en-US" altLang="zh-CN" sz="1800" dirty="0">
                <a:latin typeface="微软雅黑"/>
                <a:cs typeface="微软雅黑"/>
              </a:rPr>
              <a:t>) </a:t>
            </a:r>
            <a:r>
              <a:rPr sz="1800" dirty="0">
                <a:latin typeface="微软雅黑"/>
                <a:cs typeface="微软雅黑"/>
              </a:rPr>
              <a:t>positron</a:t>
            </a:r>
            <a:r>
              <a:rPr lang="en-US" sz="1800" dirty="0">
                <a:latin typeface="微软雅黑"/>
                <a:cs typeface="微软雅黑"/>
              </a:rPr>
              <a:t> bunch with </a:t>
            </a:r>
            <a:r>
              <a:rPr lang="en-GB" altLang="zh-CN" sz="1800" spc="-10" dirty="0">
                <a:latin typeface="微软雅黑"/>
                <a:cs typeface="微软雅黑"/>
              </a:rPr>
              <a:t> proper quality</a:t>
            </a:r>
            <a:r>
              <a:rPr lang="en-GB" altLang="zh-CN" spc="-10" dirty="0">
                <a:latin typeface="微软雅黑"/>
                <a:cs typeface="微软雅黑"/>
              </a:rPr>
              <a:t> can not </a:t>
            </a:r>
            <a:r>
              <a:rPr lang="en-US" sz="1800" dirty="0">
                <a:latin typeface="微软雅黑"/>
                <a:cs typeface="微软雅黑"/>
              </a:rPr>
              <a:t>be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produce</a:t>
            </a:r>
            <a:r>
              <a:rPr lang="en-US" sz="1800" dirty="0">
                <a:latin typeface="微软雅黑"/>
                <a:cs typeface="微软雅黑"/>
              </a:rPr>
              <a:t>d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lang="en-US" sz="1800" spc="5" dirty="0">
                <a:latin typeface="微软雅黑"/>
                <a:cs typeface="微软雅黑"/>
              </a:rPr>
              <a:t>directly </a:t>
            </a:r>
            <a:r>
              <a:rPr lang="en-US" altLang="zh-CN" sz="1800" spc="5" dirty="0">
                <a:latin typeface="微软雅黑"/>
                <a:cs typeface="微软雅黑"/>
              </a:rPr>
              <a:t>from target</a:t>
            </a:r>
            <a:r>
              <a:rPr sz="1800" dirty="0">
                <a:latin typeface="微软雅黑"/>
                <a:cs typeface="微软雅黑"/>
              </a:rPr>
              <a:t>,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so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Accumulator </a:t>
            </a:r>
            <a:r>
              <a:rPr sz="1800" spc="-20" dirty="0">
                <a:solidFill>
                  <a:srgbClr val="FF0000"/>
                </a:solidFill>
                <a:latin typeface="微软雅黑"/>
                <a:cs typeface="微软雅黑"/>
              </a:rPr>
              <a:t>Ring</a:t>
            </a:r>
            <a:r>
              <a:rPr lang="en-US" sz="1800" spc="-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(AR)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lang="en-US" sz="1800" spc="-20" dirty="0">
                <a:latin typeface="微软雅黑"/>
                <a:cs typeface="微软雅黑"/>
              </a:rPr>
              <a:t>necessary.</a:t>
            </a:r>
            <a:endParaRPr sz="1800" dirty="0">
              <a:latin typeface="微软雅黑"/>
              <a:cs typeface="微软雅黑"/>
            </a:endParaRPr>
          </a:p>
          <a:p>
            <a:pPr marL="299085" marR="146685" indent="-287020">
              <a:lnSpc>
                <a:spcPct val="150000"/>
              </a:lnSpc>
              <a:spcBef>
                <a:spcPts val="1080"/>
              </a:spcBef>
              <a:buFont typeface="Wingdings"/>
              <a:buChar char=""/>
              <a:tabLst>
                <a:tab pos="299720" algn="l"/>
                <a:tab pos="932815" algn="l"/>
              </a:tabLst>
            </a:pPr>
            <a:r>
              <a:rPr lang="en-US" altLang="zh-CN" dirty="0">
                <a:latin typeface="微软雅黑"/>
              </a:rPr>
              <a:t>The </a:t>
            </a:r>
            <a:r>
              <a:rPr dirty="0">
                <a:latin typeface="微软雅黑"/>
              </a:rPr>
              <a:t>thermionic gun </a:t>
            </a:r>
            <a:r>
              <a:rPr lang="en-US" altLang="zh-CN" dirty="0">
                <a:latin typeface="微软雅黑"/>
              </a:rPr>
              <a:t>and the linacs for positron bunch production have a </a:t>
            </a:r>
            <a:r>
              <a:rPr dirty="0">
                <a:latin typeface="微软雅黑"/>
              </a:rPr>
              <a:t>repetition rate over </a:t>
            </a:r>
            <a:r>
              <a:rPr lang="en-US" altLang="zh-CN" dirty="0">
                <a:latin typeface="微软雅黑"/>
              </a:rPr>
              <a:t>9</a:t>
            </a:r>
            <a:r>
              <a:rPr dirty="0">
                <a:latin typeface="微软雅黑"/>
              </a:rPr>
              <a:t>0Hz</a:t>
            </a:r>
            <a:r>
              <a:rPr lang="en-US" dirty="0">
                <a:latin typeface="微软雅黑"/>
              </a:rPr>
              <a:t>. It is</a:t>
            </a:r>
            <a:r>
              <a:rPr dirty="0">
                <a:latin typeface="微软雅黑"/>
              </a:rPr>
              <a:t> </a:t>
            </a:r>
            <a:r>
              <a:rPr lang="en-US" dirty="0">
                <a:latin typeface="微软雅黑"/>
              </a:rPr>
              <a:t>near</a:t>
            </a:r>
            <a:r>
              <a:rPr dirty="0">
                <a:latin typeface="微软雅黑"/>
              </a:rPr>
              <a:t> the limitation of commercial klystrons, so</a:t>
            </a:r>
            <a:r>
              <a:rPr lang="en-US" dirty="0">
                <a:latin typeface="微软雅黑"/>
              </a:rPr>
              <a:t> </a:t>
            </a:r>
            <a:r>
              <a:rPr dirty="0">
                <a:latin typeface="微软雅黑"/>
              </a:rPr>
              <a:t>a Double</a:t>
            </a:r>
            <a:r>
              <a:rPr lang="en-US" dirty="0">
                <a:latin typeface="微软雅黑"/>
              </a:rPr>
              <a:t>-</a:t>
            </a:r>
            <a:r>
              <a:rPr dirty="0">
                <a:latin typeface="微软雅黑"/>
              </a:rPr>
              <a:t>Pulse scheme is under consideration</a:t>
            </a:r>
          </a:p>
          <a:p>
            <a:pPr marL="299085" indent="-287020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299720" algn="l"/>
              </a:tabLst>
            </a:pPr>
            <a:r>
              <a:rPr lang="en-US" sz="1800" dirty="0">
                <a:latin typeface="微软雅黑"/>
                <a:cs typeface="微软雅黑"/>
              </a:rPr>
              <a:t>T</a:t>
            </a:r>
            <a:r>
              <a:rPr sz="1800" dirty="0">
                <a:latin typeface="微软雅黑"/>
                <a:cs typeface="微软雅黑"/>
              </a:rPr>
              <a:t>he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electron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lang="en-US" sz="1800" spc="-10" dirty="0">
                <a:latin typeface="微软雅黑"/>
                <a:cs typeface="微软雅黑"/>
              </a:rPr>
              <a:t>increased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2.5GeV</a:t>
            </a:r>
            <a:r>
              <a:rPr lang="en-US"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lang="en-US" sz="1800" spc="-10" dirty="0">
                <a:solidFill>
                  <a:schemeClr val="tx1"/>
                </a:solidFill>
                <a:latin typeface="微软雅黑"/>
                <a:cs typeface="微软雅黑"/>
              </a:rPr>
              <a:t>for</a:t>
            </a:r>
            <a:r>
              <a:rPr lang="en-US"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lang="en-US" sz="1800" spc="-10" dirty="0">
                <a:solidFill>
                  <a:schemeClr val="tx1"/>
                </a:solidFill>
                <a:latin typeface="微软雅黑"/>
                <a:cs typeface="微软雅黑"/>
              </a:rPr>
              <a:t>production of </a:t>
            </a:r>
            <a:r>
              <a:rPr lang="en-US" altLang="zh-CN" sz="1800" spc="-10" dirty="0">
                <a:solidFill>
                  <a:srgbClr val="FF0000"/>
                </a:solidFill>
                <a:latin typeface="微软雅黑"/>
                <a:cs typeface="微软雅黑"/>
              </a:rPr>
              <a:t>&gt;2.5 </a:t>
            </a:r>
            <a:r>
              <a:rPr lang="en-US" altLang="zh-CN" sz="1800" spc="-10" dirty="0" err="1">
                <a:solidFill>
                  <a:srgbClr val="FF0000"/>
                </a:solidFill>
                <a:latin typeface="微软雅黑"/>
                <a:cs typeface="微软雅黑"/>
              </a:rPr>
              <a:t>nC</a:t>
            </a:r>
            <a:r>
              <a:rPr lang="en-US" altLang="zh-CN"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lang="en-US" sz="1800" spc="-10" dirty="0">
                <a:solidFill>
                  <a:schemeClr val="tx1"/>
                </a:solidFill>
                <a:latin typeface="微软雅黑"/>
                <a:cs typeface="微软雅黑"/>
              </a:rPr>
              <a:t>positron bunch</a:t>
            </a:r>
            <a:endParaRPr sz="1800" dirty="0">
              <a:latin typeface="微软雅黑"/>
              <a:cs typeface="微软雅黑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506331" y="3799840"/>
            <a:ext cx="2501900" cy="2720975"/>
          </a:xfrm>
          <a:custGeom>
            <a:avLst/>
            <a:gdLst/>
            <a:ahLst/>
            <a:cxnLst/>
            <a:rect l="l" t="t" r="r" b="b"/>
            <a:pathLst>
              <a:path w="2501900" h="2720975">
                <a:moveTo>
                  <a:pt x="1193927" y="438531"/>
                </a:moveTo>
                <a:lnTo>
                  <a:pt x="1193927" y="2720428"/>
                </a:lnTo>
              </a:path>
              <a:path w="2501900" h="2720975">
                <a:moveTo>
                  <a:pt x="1809750" y="438531"/>
                </a:moveTo>
                <a:lnTo>
                  <a:pt x="1809750" y="2720428"/>
                </a:lnTo>
              </a:path>
              <a:path w="2501900" h="2720975">
                <a:moveTo>
                  <a:pt x="0" y="2262784"/>
                </a:moveTo>
                <a:lnTo>
                  <a:pt x="2501900" y="2262784"/>
                </a:lnTo>
              </a:path>
              <a:path w="2501900" h="2720975">
                <a:moveTo>
                  <a:pt x="6350" y="0"/>
                </a:moveTo>
                <a:lnTo>
                  <a:pt x="6350" y="2720428"/>
                </a:lnTo>
              </a:path>
              <a:path w="2501900" h="2720975">
                <a:moveTo>
                  <a:pt x="2495550" y="0"/>
                </a:moveTo>
                <a:lnTo>
                  <a:pt x="2495550" y="2720428"/>
                </a:lnTo>
              </a:path>
              <a:path w="2501900" h="2720975">
                <a:moveTo>
                  <a:pt x="0" y="2714078"/>
                </a:moveTo>
                <a:lnTo>
                  <a:pt x="2501900" y="2714078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913511"/>
              </p:ext>
            </p:extLst>
          </p:nvPr>
        </p:nvGraphicFramePr>
        <p:xfrm>
          <a:off x="215267" y="4099857"/>
          <a:ext cx="2527933" cy="22097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757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83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8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5195">
                <a:tc gridSpan="3"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Main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parameters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injector</a:t>
                      </a:r>
                      <a:r>
                        <a:rPr sz="1400" b="1" spc="-7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for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swap-out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scheme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5715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568">
                <a:tc>
                  <a:txBody>
                    <a:bodyPr/>
                    <a:lstStyle/>
                    <a:p>
                      <a:pPr marR="65405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lang="en-US" sz="1400" dirty="0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unch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charge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82245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8</a:t>
                      </a:r>
                    </a:p>
                  </a:txBody>
                  <a:tcPr marL="0" marR="0" marT="113030" marB="0" anchor="ctr"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nC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568">
                <a:tc>
                  <a:txBody>
                    <a:bodyPr/>
                    <a:lstStyle/>
                    <a:p>
                      <a:pPr marR="66675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Lifetime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200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s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568">
                <a:tc>
                  <a:txBody>
                    <a:bodyPr/>
                    <a:lstStyle/>
                    <a:p>
                      <a:pPr marR="66040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Bunches</a:t>
                      </a:r>
                      <a:r>
                        <a:rPr lang="en-US" sz="1400" spc="-10" dirty="0">
                          <a:latin typeface="Times New Roman"/>
                          <a:cs typeface="Times New Roman"/>
                        </a:rPr>
                        <a:t> in CR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707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179">
                <a:tc>
                  <a:txBody>
                    <a:bodyPr/>
                    <a:lstStyle/>
                    <a:p>
                      <a:pPr marL="0" marR="85090" indent="17463" algn="ctr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lang="en-US" sz="1400" dirty="0">
                          <a:latin typeface="Times New Roman"/>
                          <a:cs typeface="Times New Roman"/>
                        </a:rPr>
                        <a:t>Injection b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unch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charge</a:t>
                      </a:r>
                      <a:r>
                        <a:rPr lang="en-US" sz="1400" dirty="0">
                          <a:latin typeface="Times New Roman"/>
                          <a:cs typeface="Times New Roman"/>
                        </a:rPr>
                        <a:t> in AR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1557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2.5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ctr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nC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13030" marB="0" anchor="ctr"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721">
                <a:tc>
                  <a:txBody>
                    <a:bodyPr/>
                    <a:lstStyle/>
                    <a:p>
                      <a:pPr marR="66040" algn="ctr">
                        <a:lnSpc>
                          <a:spcPts val="1605"/>
                        </a:lnSpc>
                        <a:spcBef>
                          <a:spcPts val="455"/>
                        </a:spcBef>
                      </a:pPr>
                      <a:r>
                        <a:rPr lang="en-US" sz="1400" dirty="0">
                          <a:latin typeface="Times New Roman"/>
                          <a:cs typeface="Times New Roman"/>
                        </a:rPr>
                        <a:t>Refill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current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785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36525">
                        <a:lnSpc>
                          <a:spcPts val="1605"/>
                        </a:lnSpc>
                        <a:spcBef>
                          <a:spcPts val="455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90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7785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R="29845" algn="ctr">
                        <a:lnSpc>
                          <a:spcPts val="1605"/>
                        </a:lnSpc>
                        <a:spcBef>
                          <a:spcPts val="45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%</a:t>
                      </a:r>
                    </a:p>
                  </a:txBody>
                  <a:tcPr marL="0" marR="0" marT="57785" marB="0" anchor="ctr"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20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Overview</a:t>
            </a:r>
            <a:r>
              <a:rPr spc="-25" dirty="0"/>
              <a:t> </a:t>
            </a:r>
            <a:r>
              <a:rPr dirty="0"/>
              <a:t>of</a:t>
            </a:r>
            <a:r>
              <a:rPr spc="-5" dirty="0"/>
              <a:t> </a:t>
            </a:r>
            <a:r>
              <a:rPr lang="en-US" dirty="0"/>
              <a:t>i</a:t>
            </a:r>
            <a:r>
              <a:rPr dirty="0"/>
              <a:t>njector</a:t>
            </a:r>
            <a:r>
              <a:rPr spc="-75" dirty="0"/>
              <a:t> </a:t>
            </a:r>
            <a:r>
              <a:rPr dirty="0"/>
              <a:t>for</a:t>
            </a:r>
            <a:r>
              <a:rPr spc="-60" dirty="0"/>
              <a:t> </a:t>
            </a:r>
            <a:r>
              <a:rPr dirty="0"/>
              <a:t>swap-out</a:t>
            </a:r>
            <a:r>
              <a:rPr spc="-25" dirty="0"/>
              <a:t> </a:t>
            </a:r>
            <a:r>
              <a:rPr spc="-10" dirty="0"/>
              <a:t>scheme</a:t>
            </a: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0333241"/>
              </p:ext>
            </p:extLst>
          </p:nvPr>
        </p:nvGraphicFramePr>
        <p:xfrm>
          <a:off x="2743200" y="4612132"/>
          <a:ext cx="9236504" cy="1468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8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63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9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75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0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641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5904">
                <a:tc>
                  <a:txBody>
                    <a:bodyPr/>
                    <a:lstStyle/>
                    <a:p>
                      <a:pPr marL="1270" algn="ctr">
                        <a:lnSpc>
                          <a:spcPts val="1664"/>
                        </a:lnSpc>
                        <a:spcBef>
                          <a:spcPts val="25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Refilling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Charge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64"/>
                        </a:lnSpc>
                        <a:spcBef>
                          <a:spcPts val="25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Beam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lifetime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64"/>
                        </a:lnSpc>
                        <a:spcBef>
                          <a:spcPts val="25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Refilling</a:t>
                      </a:r>
                      <a:r>
                        <a:rPr sz="1400" b="1" spc="-6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time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for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64"/>
                        </a:lnSpc>
                        <a:spcBef>
                          <a:spcPts val="25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Extraction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freq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64"/>
                        </a:lnSpc>
                        <a:spcBef>
                          <a:spcPts val="25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Injector</a:t>
                      </a:r>
                      <a:r>
                        <a:rPr sz="1400" b="1" spc="-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freq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64"/>
                        </a:lnSpc>
                        <a:spcBef>
                          <a:spcPts val="250"/>
                        </a:spcBef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Injector</a:t>
                      </a:r>
                      <a:r>
                        <a:rPr sz="1400" b="1" spc="-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freq</a:t>
                      </a:r>
                      <a:r>
                        <a:rPr sz="14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400" b="1" spc="-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AR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with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570">
                <a:tc>
                  <a:txBody>
                    <a:bodyPr/>
                    <a:lstStyle/>
                    <a:p>
                      <a:pPr marL="635" algn="ctr">
                        <a:lnSpc>
                          <a:spcPts val="1595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43180" algn="ctr">
                        <a:lnSpc>
                          <a:spcPts val="1595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CR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τ(s)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42545" algn="ctr">
                        <a:lnSpc>
                          <a:spcPts val="1595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707</a:t>
                      </a:r>
                      <a:r>
                        <a:rPr sz="14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bunches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(s)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ts val="1595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400" b="1" spc="-1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AR</a:t>
                      </a:r>
                      <a:r>
                        <a:rPr sz="14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(Hz)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ctr">
                        <a:lnSpc>
                          <a:spcPts val="1595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400" b="1" spc="-9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AR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(Hz)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95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bunches</a:t>
                      </a:r>
                      <a:r>
                        <a:rPr sz="14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(Hz)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100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10.54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5"/>
                        </a:lnSpc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67.1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268.4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134.2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150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15.80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25"/>
                        </a:lnSpc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44.7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178.9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5"/>
                        </a:lnSpc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89.5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6705">
                <a:tc>
                  <a:txBody>
                    <a:bodyPr/>
                    <a:lstStyle/>
                    <a:p>
                      <a:pPr algn="ctr">
                        <a:lnSpc>
                          <a:spcPts val="1130"/>
                        </a:lnSpc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90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200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21.07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33.6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134.2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67.1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300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31.61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645"/>
                        </a:lnSpc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22.4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645"/>
                        </a:lnSpc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89.5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45"/>
                        </a:lnSpc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44.7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1" name="图片 10">
            <a:extLst>
              <a:ext uri="{FF2B5EF4-FFF2-40B4-BE49-F238E27FC236}">
                <a16:creationId xmlns:a16="http://schemas.microsoft.com/office/drawing/2014/main" id="{532FD266-D9FD-49FD-A44F-42ACBAF9A4D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7660" y="241450"/>
            <a:ext cx="2794000" cy="92964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4400" spc="195" dirty="0">
                <a:solidFill>
                  <a:srgbClr val="C00000"/>
                </a:solidFill>
              </a:rPr>
              <a:t>OUTLINE</a:t>
            </a:r>
            <a:endParaRPr sz="4400" dirty="0"/>
          </a:p>
          <a:p>
            <a:pPr marL="596265">
              <a:lnSpc>
                <a:spcPct val="100000"/>
              </a:lnSpc>
              <a:spcBef>
                <a:spcPts val="85"/>
              </a:spcBef>
            </a:pPr>
            <a:r>
              <a:rPr sz="1200" b="0" dirty="0">
                <a:latin typeface="Times New Roman"/>
                <a:cs typeface="Times New Roman"/>
              </a:rPr>
              <a:t>C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O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4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E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spc="-50" dirty="0">
                <a:latin typeface="Times New Roman"/>
                <a:cs typeface="Times New Roman"/>
              </a:rPr>
              <a:t>S</a:t>
            </a:r>
            <a:endParaRPr sz="1200" dirty="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625598" y="1454022"/>
            <a:ext cx="7207250" cy="882650"/>
            <a:chOff x="2625598" y="1454022"/>
            <a:chExt cx="7207250" cy="882650"/>
          </a:xfrm>
        </p:grpSpPr>
        <p:sp>
          <p:nvSpPr>
            <p:cNvPr id="4" name="object 4"/>
            <p:cNvSpPr/>
            <p:nvPr/>
          </p:nvSpPr>
          <p:spPr>
            <a:xfrm>
              <a:off x="2625598" y="145402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79"/>
                  </a:lnTo>
                  <a:lnTo>
                    <a:pt x="277905" y="24456"/>
                  </a:lnTo>
                  <a:lnTo>
                    <a:pt x="234912" y="42637"/>
                  </a:lnTo>
                  <a:lnTo>
                    <a:pt x="194523" y="65308"/>
                  </a:lnTo>
                  <a:lnTo>
                    <a:pt x="157050" y="92153"/>
                  </a:lnTo>
                  <a:lnTo>
                    <a:pt x="122808" y="122856"/>
                  </a:lnTo>
                  <a:lnTo>
                    <a:pt x="92113" y="157103"/>
                  </a:lnTo>
                  <a:lnTo>
                    <a:pt x="65277" y="194579"/>
                  </a:lnTo>
                  <a:lnTo>
                    <a:pt x="42615" y="234968"/>
                  </a:lnTo>
                  <a:lnTo>
                    <a:pt x="24442" y="277955"/>
                  </a:lnTo>
                  <a:lnTo>
                    <a:pt x="11073" y="323225"/>
                  </a:lnTo>
                  <a:lnTo>
                    <a:pt x="2820" y="370463"/>
                  </a:lnTo>
                  <a:lnTo>
                    <a:pt x="0" y="419353"/>
                  </a:lnTo>
                  <a:lnTo>
                    <a:pt x="2820" y="468269"/>
                  </a:lnTo>
                  <a:lnTo>
                    <a:pt x="11073" y="515529"/>
                  </a:lnTo>
                  <a:lnTo>
                    <a:pt x="24442" y="560817"/>
                  </a:lnTo>
                  <a:lnTo>
                    <a:pt x="42615" y="603820"/>
                  </a:lnTo>
                  <a:lnTo>
                    <a:pt x="65277" y="644221"/>
                  </a:lnTo>
                  <a:lnTo>
                    <a:pt x="92113" y="681707"/>
                  </a:lnTo>
                  <a:lnTo>
                    <a:pt x="122808" y="715962"/>
                  </a:lnTo>
                  <a:lnTo>
                    <a:pt x="157050" y="746671"/>
                  </a:lnTo>
                  <a:lnTo>
                    <a:pt x="194523" y="773520"/>
                  </a:lnTo>
                  <a:lnTo>
                    <a:pt x="234912" y="796194"/>
                  </a:lnTo>
                  <a:lnTo>
                    <a:pt x="277905" y="814377"/>
                  </a:lnTo>
                  <a:lnTo>
                    <a:pt x="323185" y="827754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4"/>
                  </a:lnTo>
                  <a:lnTo>
                    <a:pt x="560802" y="814377"/>
                  </a:lnTo>
                  <a:lnTo>
                    <a:pt x="603795" y="796194"/>
                  </a:lnTo>
                  <a:lnTo>
                    <a:pt x="644184" y="773520"/>
                  </a:lnTo>
                  <a:lnTo>
                    <a:pt x="681657" y="746671"/>
                  </a:lnTo>
                  <a:lnTo>
                    <a:pt x="715898" y="715962"/>
                  </a:lnTo>
                  <a:lnTo>
                    <a:pt x="746594" y="681707"/>
                  </a:lnTo>
                  <a:lnTo>
                    <a:pt x="773430" y="644221"/>
                  </a:lnTo>
                  <a:lnTo>
                    <a:pt x="796092" y="603820"/>
                  </a:lnTo>
                  <a:lnTo>
                    <a:pt x="814265" y="560817"/>
                  </a:lnTo>
                  <a:lnTo>
                    <a:pt x="827634" y="515529"/>
                  </a:lnTo>
                  <a:lnTo>
                    <a:pt x="835887" y="468269"/>
                  </a:lnTo>
                  <a:lnTo>
                    <a:pt x="838707" y="419353"/>
                  </a:lnTo>
                  <a:lnTo>
                    <a:pt x="835887" y="370463"/>
                  </a:lnTo>
                  <a:lnTo>
                    <a:pt x="827634" y="323225"/>
                  </a:lnTo>
                  <a:lnTo>
                    <a:pt x="814265" y="277955"/>
                  </a:lnTo>
                  <a:lnTo>
                    <a:pt x="796092" y="234968"/>
                  </a:lnTo>
                  <a:lnTo>
                    <a:pt x="773430" y="194579"/>
                  </a:lnTo>
                  <a:lnTo>
                    <a:pt x="746594" y="157103"/>
                  </a:lnTo>
                  <a:lnTo>
                    <a:pt x="715899" y="122856"/>
                  </a:lnTo>
                  <a:lnTo>
                    <a:pt x="681657" y="92153"/>
                  </a:lnTo>
                  <a:lnTo>
                    <a:pt x="644184" y="65308"/>
                  </a:lnTo>
                  <a:lnTo>
                    <a:pt x="603795" y="42637"/>
                  </a:lnTo>
                  <a:lnTo>
                    <a:pt x="560802" y="24456"/>
                  </a:lnTo>
                  <a:lnTo>
                    <a:pt x="515522" y="11079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5996" y="1458442"/>
              <a:ext cx="6816852" cy="87784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1777" y="1485264"/>
              <a:ext cx="6714998" cy="775843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841241" y="1609090"/>
            <a:ext cx="19564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Introduction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30144" y="152590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625598" y="2468055"/>
            <a:ext cx="7207250" cy="882015"/>
            <a:chOff x="2625598" y="2675001"/>
            <a:chExt cx="7207250" cy="882015"/>
          </a:xfrm>
        </p:grpSpPr>
        <p:sp>
          <p:nvSpPr>
            <p:cNvPr id="10" name="object 10"/>
            <p:cNvSpPr/>
            <p:nvPr/>
          </p:nvSpPr>
          <p:spPr>
            <a:xfrm>
              <a:off x="2625598" y="2675001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3"/>
                  </a:lnTo>
                  <a:lnTo>
                    <a:pt x="2820" y="468267"/>
                  </a:lnTo>
                  <a:lnTo>
                    <a:pt x="11073" y="515522"/>
                  </a:lnTo>
                  <a:lnTo>
                    <a:pt x="24442" y="560802"/>
                  </a:lnTo>
                  <a:lnTo>
                    <a:pt x="42615" y="603795"/>
                  </a:lnTo>
                  <a:lnTo>
                    <a:pt x="65277" y="644184"/>
                  </a:lnTo>
                  <a:lnTo>
                    <a:pt x="92113" y="681657"/>
                  </a:lnTo>
                  <a:lnTo>
                    <a:pt x="122808" y="715899"/>
                  </a:lnTo>
                  <a:lnTo>
                    <a:pt x="157050" y="746594"/>
                  </a:lnTo>
                  <a:lnTo>
                    <a:pt x="194523" y="773430"/>
                  </a:lnTo>
                  <a:lnTo>
                    <a:pt x="234912" y="796092"/>
                  </a:lnTo>
                  <a:lnTo>
                    <a:pt x="277905" y="814265"/>
                  </a:lnTo>
                  <a:lnTo>
                    <a:pt x="323185" y="827634"/>
                  </a:lnTo>
                  <a:lnTo>
                    <a:pt x="370440" y="835887"/>
                  </a:lnTo>
                  <a:lnTo>
                    <a:pt x="419353" y="838708"/>
                  </a:lnTo>
                  <a:lnTo>
                    <a:pt x="468267" y="835887"/>
                  </a:lnTo>
                  <a:lnTo>
                    <a:pt x="515522" y="827634"/>
                  </a:lnTo>
                  <a:lnTo>
                    <a:pt x="560802" y="814265"/>
                  </a:lnTo>
                  <a:lnTo>
                    <a:pt x="603795" y="796092"/>
                  </a:lnTo>
                  <a:lnTo>
                    <a:pt x="644184" y="773430"/>
                  </a:lnTo>
                  <a:lnTo>
                    <a:pt x="681657" y="746594"/>
                  </a:lnTo>
                  <a:lnTo>
                    <a:pt x="715898" y="715899"/>
                  </a:lnTo>
                  <a:lnTo>
                    <a:pt x="746594" y="681657"/>
                  </a:lnTo>
                  <a:lnTo>
                    <a:pt x="773430" y="644184"/>
                  </a:lnTo>
                  <a:lnTo>
                    <a:pt x="796092" y="603795"/>
                  </a:lnTo>
                  <a:lnTo>
                    <a:pt x="814265" y="560802"/>
                  </a:lnTo>
                  <a:lnTo>
                    <a:pt x="827634" y="515522"/>
                  </a:lnTo>
                  <a:lnTo>
                    <a:pt x="835887" y="468267"/>
                  </a:lnTo>
                  <a:lnTo>
                    <a:pt x="838707" y="419353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15996" y="2679166"/>
              <a:ext cx="6816852" cy="8778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1777" y="2706116"/>
              <a:ext cx="6714998" cy="775843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3841241" y="2622944"/>
            <a:ext cx="56457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2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7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14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lang="en-GB"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O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ff-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Axis</a:t>
            </a:r>
            <a:r>
              <a:rPr sz="2800" b="1" spc="-6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30144" y="2540063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625598" y="3438654"/>
            <a:ext cx="7207250" cy="883919"/>
            <a:chOff x="2625598" y="3895852"/>
            <a:chExt cx="7207250" cy="883919"/>
          </a:xfrm>
        </p:grpSpPr>
        <p:sp>
          <p:nvSpPr>
            <p:cNvPr id="16" name="object 16"/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841241" y="359435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5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2E5496"/>
                </a:solidFill>
                <a:latin typeface="Times New Roman"/>
                <a:cs typeface="Times New Roman"/>
              </a:rPr>
              <a:t>Swap-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Out</a:t>
            </a:r>
            <a:r>
              <a:rPr sz="2800" b="1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30144" y="351104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969127" y="1343025"/>
            <a:ext cx="601980" cy="0"/>
          </a:xfrm>
          <a:custGeom>
            <a:avLst/>
            <a:gdLst/>
            <a:ahLst/>
            <a:cxnLst/>
            <a:rect l="l" t="t" r="r" b="b"/>
            <a:pathLst>
              <a:path w="601979">
                <a:moveTo>
                  <a:pt x="0" y="0"/>
                </a:moveTo>
                <a:lnTo>
                  <a:pt x="601979" y="0"/>
                </a:lnTo>
              </a:path>
            </a:pathLst>
          </a:custGeom>
          <a:ln w="28575">
            <a:solidFill>
              <a:srgbClr val="2E54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2625598" y="5476875"/>
            <a:ext cx="7207250" cy="883285"/>
            <a:chOff x="2625598" y="5116829"/>
            <a:chExt cx="7207250" cy="883285"/>
          </a:xfrm>
        </p:grpSpPr>
        <p:sp>
          <p:nvSpPr>
            <p:cNvPr id="23" name="object 23"/>
            <p:cNvSpPr/>
            <p:nvPr/>
          </p:nvSpPr>
          <p:spPr>
            <a:xfrm>
              <a:off x="2625598" y="5116829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4"/>
                  </a:lnTo>
                  <a:lnTo>
                    <a:pt x="2820" y="468266"/>
                  </a:lnTo>
                  <a:lnTo>
                    <a:pt x="11073" y="515520"/>
                  </a:lnTo>
                  <a:lnTo>
                    <a:pt x="24442" y="560802"/>
                  </a:lnTo>
                  <a:lnTo>
                    <a:pt x="42615" y="603797"/>
                  </a:lnTo>
                  <a:lnTo>
                    <a:pt x="65277" y="644190"/>
                  </a:lnTo>
                  <a:lnTo>
                    <a:pt x="92113" y="681667"/>
                  </a:lnTo>
                  <a:lnTo>
                    <a:pt x="122808" y="715913"/>
                  </a:lnTo>
                  <a:lnTo>
                    <a:pt x="157050" y="746613"/>
                  </a:lnTo>
                  <a:lnTo>
                    <a:pt x="194523" y="773454"/>
                  </a:lnTo>
                  <a:lnTo>
                    <a:pt x="234912" y="796120"/>
                  </a:lnTo>
                  <a:lnTo>
                    <a:pt x="277905" y="814297"/>
                  </a:lnTo>
                  <a:lnTo>
                    <a:pt x="323185" y="827670"/>
                  </a:lnTo>
                  <a:lnTo>
                    <a:pt x="370440" y="835924"/>
                  </a:lnTo>
                  <a:lnTo>
                    <a:pt x="419353" y="838746"/>
                  </a:lnTo>
                  <a:lnTo>
                    <a:pt x="468267" y="835924"/>
                  </a:lnTo>
                  <a:lnTo>
                    <a:pt x="515522" y="827670"/>
                  </a:lnTo>
                  <a:lnTo>
                    <a:pt x="560802" y="814297"/>
                  </a:lnTo>
                  <a:lnTo>
                    <a:pt x="603795" y="796120"/>
                  </a:lnTo>
                  <a:lnTo>
                    <a:pt x="644184" y="773454"/>
                  </a:lnTo>
                  <a:lnTo>
                    <a:pt x="681657" y="746613"/>
                  </a:lnTo>
                  <a:lnTo>
                    <a:pt x="715898" y="715913"/>
                  </a:lnTo>
                  <a:lnTo>
                    <a:pt x="746594" y="681667"/>
                  </a:lnTo>
                  <a:lnTo>
                    <a:pt x="773430" y="644190"/>
                  </a:lnTo>
                  <a:lnTo>
                    <a:pt x="796092" y="603797"/>
                  </a:lnTo>
                  <a:lnTo>
                    <a:pt x="814265" y="560802"/>
                  </a:lnTo>
                  <a:lnTo>
                    <a:pt x="827634" y="515520"/>
                  </a:lnTo>
                  <a:lnTo>
                    <a:pt x="835887" y="468266"/>
                  </a:lnTo>
                  <a:lnTo>
                    <a:pt x="838707" y="419354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5122163"/>
              <a:ext cx="6816852" cy="87784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1777" y="5148071"/>
              <a:ext cx="6714998" cy="775741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3841241" y="5632882"/>
            <a:ext cx="15259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Summary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2</a:t>
            </a:fld>
            <a:endParaRPr spc="-5" dirty="0"/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5"/>
          </p:nvPr>
        </p:nvSpPr>
        <p:spPr>
          <a:xfrm>
            <a:off x="79044" y="6611426"/>
            <a:ext cx="2303145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lang="en-US" altLang="zh-CN" sz="1400" spc="-25" dirty="0" err="1">
                <a:latin typeface="微软雅黑"/>
              </a:rPr>
              <a:t>eeFACT</a:t>
            </a:r>
            <a:r>
              <a:rPr lang="en-US" altLang="zh-CN" sz="1400" spc="-25" dirty="0">
                <a:latin typeface="微软雅黑"/>
              </a:rPr>
              <a:t> 2025</a:t>
            </a:r>
            <a:endParaRPr spc="-10" dirty="0"/>
          </a:p>
        </p:txBody>
      </p:sp>
      <p:sp>
        <p:nvSpPr>
          <p:cNvPr id="27" name="object 27"/>
          <p:cNvSpPr txBox="1"/>
          <p:nvPr/>
        </p:nvSpPr>
        <p:spPr>
          <a:xfrm>
            <a:off x="2930144" y="5549062"/>
            <a:ext cx="2546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600" dirty="0">
              <a:latin typeface="Times New Roman"/>
              <a:cs typeface="Times New Roman"/>
            </a:endParaRPr>
          </a:p>
        </p:txBody>
      </p:sp>
      <p:grpSp>
        <p:nvGrpSpPr>
          <p:cNvPr id="30" name="object 15">
            <a:extLst>
              <a:ext uri="{FF2B5EF4-FFF2-40B4-BE49-F238E27FC236}">
                <a16:creationId xmlns:a16="http://schemas.microsoft.com/office/drawing/2014/main" id="{4430EA31-744C-4AC9-BC68-11B56B99B6AB}"/>
              </a:ext>
            </a:extLst>
          </p:cNvPr>
          <p:cNvGrpSpPr/>
          <p:nvPr/>
        </p:nvGrpSpPr>
        <p:grpSpPr>
          <a:xfrm>
            <a:off x="2625598" y="4482334"/>
            <a:ext cx="7207250" cy="883919"/>
            <a:chOff x="2625598" y="3895852"/>
            <a:chExt cx="7207250" cy="883919"/>
          </a:xfrm>
        </p:grpSpPr>
        <p:sp>
          <p:nvSpPr>
            <p:cNvPr id="31" name="object 16">
              <a:extLst>
                <a:ext uri="{FF2B5EF4-FFF2-40B4-BE49-F238E27FC236}">
                  <a16:creationId xmlns:a16="http://schemas.microsoft.com/office/drawing/2014/main" id="{BA620DD0-6C83-4A25-A851-090C17372D78}"/>
                </a:ext>
              </a:extLst>
            </p:cNvPr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7">
              <a:extLst>
                <a:ext uri="{FF2B5EF4-FFF2-40B4-BE49-F238E27FC236}">
                  <a16:creationId xmlns:a16="http://schemas.microsoft.com/office/drawing/2014/main" id="{0F0AD774-59FF-40E1-A0DA-EBAF085F3AD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33" name="object 18">
              <a:extLst>
                <a:ext uri="{FF2B5EF4-FFF2-40B4-BE49-F238E27FC236}">
                  <a16:creationId xmlns:a16="http://schemas.microsoft.com/office/drawing/2014/main" id="{398F0F2C-7587-4376-91FA-C3F22774E82B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34" name="object 19">
            <a:extLst>
              <a:ext uri="{FF2B5EF4-FFF2-40B4-BE49-F238E27FC236}">
                <a16:creationId xmlns:a16="http://schemas.microsoft.com/office/drawing/2014/main" id="{4DA72076-130E-4914-895F-FB569404E278}"/>
              </a:ext>
            </a:extLst>
          </p:cNvPr>
          <p:cNvSpPr txBox="1"/>
          <p:nvPr/>
        </p:nvSpPr>
        <p:spPr>
          <a:xfrm>
            <a:off x="3841241" y="463803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altLang="zh-CN"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The positron source design of STCF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5" name="object 20">
            <a:extLst>
              <a:ext uri="{FF2B5EF4-FFF2-40B4-BE49-F238E27FC236}">
                <a16:creationId xmlns:a16="http://schemas.microsoft.com/office/drawing/2014/main" id="{A7603907-D2D9-4B1B-88CC-C7B344D268F4}"/>
              </a:ext>
            </a:extLst>
          </p:cNvPr>
          <p:cNvSpPr txBox="1"/>
          <p:nvPr/>
        </p:nvSpPr>
        <p:spPr>
          <a:xfrm>
            <a:off x="2930144" y="455472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600" dirty="0">
              <a:latin typeface="Times New Roman"/>
              <a:cs typeface="Times New Roman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:a16="http://schemas.microsoft.com/office/drawing/2014/main" id="{332C988B-2B42-4C64-8150-12740793EF21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>
            <a:extLst>
              <a:ext uri="{FF2B5EF4-FFF2-40B4-BE49-F238E27FC236}">
                <a16:creationId xmlns:a16="http://schemas.microsoft.com/office/drawing/2014/main" id="{F3E1BE0C-769D-4399-9572-AE553E075C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583084"/>
            <a:ext cx="11332504" cy="3454399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74359AC-2840-535E-23CB-62402B35A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667000"/>
            <a:ext cx="11332504" cy="3276599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Injector</a:t>
            </a:r>
            <a:r>
              <a:rPr spc="-75" dirty="0"/>
              <a:t> </a:t>
            </a:r>
            <a:r>
              <a:rPr dirty="0"/>
              <a:t>Plan</a:t>
            </a:r>
            <a:r>
              <a:rPr lang="en-US" dirty="0"/>
              <a:t> </a:t>
            </a:r>
            <a:endParaRPr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占位符 4">
                <a:extLst>
                  <a:ext uri="{FF2B5EF4-FFF2-40B4-BE49-F238E27FC236}">
                    <a16:creationId xmlns:a16="http://schemas.microsoft.com/office/drawing/2014/main" id="{D9EA3FD8-12C3-99C1-FBF3-03D2A9CB0D6F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356918" y="835729"/>
                <a:ext cx="11484904" cy="1846659"/>
              </a:xfrm>
            </p:spPr>
            <p:txBody>
              <a:bodyPr/>
              <a:lstStyle/>
              <a:p>
                <a:pPr marL="299085" marR="5080" indent="-287020">
                  <a:lnSpc>
                    <a:spcPct val="150000"/>
                  </a:lnSpc>
                  <a:spcBef>
                    <a:spcPts val="95"/>
                  </a:spcBef>
                  <a:buFont typeface="Wingdings"/>
                  <a:buChar char=""/>
                  <a:tabLst>
                    <a:tab pos="299720" algn="l"/>
                  </a:tabLst>
                </a:pPr>
                <a:r>
                  <a:rPr lang="en-US" altLang="zh-CN" sz="2000" dirty="0">
                    <a:latin typeface="微软雅黑"/>
                    <a:cs typeface="微软雅黑"/>
                  </a:rPr>
                  <a:t>Two</a:t>
                </a:r>
                <a:r>
                  <a:rPr lang="en-US" altLang="zh-CN" sz="2000" spc="-55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plans</a:t>
                </a:r>
                <a:r>
                  <a:rPr lang="en-US" altLang="zh-CN" sz="2000" spc="-30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to</a:t>
                </a:r>
                <a:r>
                  <a:rPr lang="en-US" altLang="zh-CN" sz="2000" spc="-35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generate</a:t>
                </a:r>
                <a:r>
                  <a:rPr lang="en-US" altLang="zh-CN" sz="2000" spc="-50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8 </a:t>
                </a:r>
                <a:r>
                  <a:rPr lang="en-US" altLang="zh-CN" sz="2000" dirty="0" err="1">
                    <a:latin typeface="微软雅黑"/>
                    <a:cs typeface="微软雅黑"/>
                  </a:rPr>
                  <a:t>nC</a:t>
                </a:r>
                <a:r>
                  <a:rPr lang="en-US" altLang="zh-CN" sz="2000" spc="-25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high</a:t>
                </a:r>
                <a:r>
                  <a:rPr lang="en-US" altLang="zh-CN" sz="2000" spc="-25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quality</a:t>
                </a:r>
                <a:r>
                  <a:rPr lang="en-US" altLang="zh-CN" sz="2000" spc="-10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e bunches</a:t>
                </a:r>
                <a:r>
                  <a:rPr lang="en-US" altLang="zh-CN" sz="2000" spc="-35" dirty="0">
                    <a:latin typeface="微软雅黑"/>
                    <a:cs typeface="微软雅黑"/>
                  </a:rPr>
                  <a:t>, accelerated and injected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to</a:t>
                </a:r>
                <a:r>
                  <a:rPr lang="en-US" altLang="zh-CN" sz="2000" spc="-30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CR </a:t>
                </a:r>
                <a:r>
                  <a:rPr lang="en-US" altLang="zh-CN" sz="2000" spc="-10" dirty="0">
                    <a:latin typeface="微软雅黑"/>
                    <a:cs typeface="微软雅黑"/>
                  </a:rPr>
                  <a:t>directly</a:t>
                </a:r>
                <a:endParaRPr lang="en-US" altLang="zh-CN" sz="2000" dirty="0">
                  <a:solidFill>
                    <a:srgbClr val="FF0000"/>
                  </a:solidFill>
                  <a:latin typeface="微软雅黑"/>
                  <a:cs typeface="微软雅黑"/>
                </a:endParaRPr>
              </a:p>
              <a:p>
                <a:pPr marL="756285" lvl="4" indent="-287020">
                  <a:spcBef>
                    <a:spcPts val="1200"/>
                  </a:spcBef>
                  <a:buFont typeface="Wingdings"/>
                  <a:buChar char=""/>
                  <a:tabLst>
                    <a:tab pos="299720" algn="l"/>
                    <a:tab pos="1284605" algn="l"/>
                  </a:tabLst>
                </a:pPr>
                <a:r>
                  <a:rPr lang="en-US" altLang="zh-CN" sz="2000" dirty="0">
                    <a:latin typeface="微软雅黑"/>
                    <a:cs typeface="微软雅黑"/>
                  </a:rPr>
                  <a:t>Plan</a:t>
                </a:r>
                <a:r>
                  <a:rPr lang="en-US" altLang="zh-CN" sz="2000" spc="-10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spc="-25" dirty="0">
                    <a:latin typeface="微软雅黑"/>
                    <a:cs typeface="微软雅黑"/>
                  </a:rPr>
                  <a:t>A: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	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8.5 </a:t>
                </a:r>
                <a:r>
                  <a:rPr lang="en-US" altLang="zh-CN" sz="2000" dirty="0" err="1">
                    <a:solidFill>
                      <a:srgbClr val="FF0000"/>
                    </a:solidFill>
                    <a:latin typeface="微软雅黑"/>
                    <a:cs typeface="微软雅黑"/>
                  </a:rPr>
                  <a:t>nC</a:t>
                </a:r>
                <a:r>
                  <a:rPr lang="en-US" altLang="zh-CN" sz="2000" spc="-45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electron bunches</a:t>
                </a:r>
                <a:r>
                  <a:rPr lang="en-US" altLang="zh-CN" sz="2000" spc="-3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with</a:t>
                </a:r>
                <a:r>
                  <a:rPr lang="en-US" altLang="zh-CN" sz="2000" spc="-15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thermionic</a:t>
                </a:r>
                <a:r>
                  <a:rPr lang="en-US" altLang="zh-CN" sz="2000" spc="-15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gun </a:t>
                </a:r>
              </a:p>
              <a:p>
                <a:pPr marL="756285" lvl="4" indent="-287020">
                  <a:spcBef>
                    <a:spcPts val="1200"/>
                  </a:spcBef>
                  <a:buFont typeface="Wingdings"/>
                  <a:buChar char=""/>
                  <a:tabLst>
                    <a:tab pos="299720" algn="l"/>
                    <a:tab pos="1284605" algn="l"/>
                  </a:tabLst>
                </a:pPr>
                <a:r>
                  <a:rPr lang="en-US" altLang="zh-CN" sz="2000" dirty="0">
                    <a:latin typeface="微软雅黑"/>
                    <a:cs typeface="微软雅黑"/>
                  </a:rPr>
                  <a:t>Plan</a:t>
                </a:r>
                <a:r>
                  <a:rPr lang="en-US" altLang="zh-CN" sz="2000" spc="-10" dirty="0">
                    <a:latin typeface="微软雅黑"/>
                    <a:cs typeface="微软雅黑"/>
                  </a:rPr>
                  <a:t> </a:t>
                </a:r>
                <a:r>
                  <a:rPr lang="en-US" altLang="zh-CN" sz="2000" spc="-25" dirty="0">
                    <a:latin typeface="微软雅黑"/>
                    <a:cs typeface="微软雅黑"/>
                  </a:rPr>
                  <a:t>B: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	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8.5 </a:t>
                </a:r>
                <a:r>
                  <a:rPr lang="en-US" altLang="zh-CN" sz="2000" dirty="0" err="1">
                    <a:solidFill>
                      <a:srgbClr val="FF0000"/>
                    </a:solidFill>
                    <a:latin typeface="微软雅黑"/>
                    <a:cs typeface="微软雅黑"/>
                  </a:rPr>
                  <a:t>nC</a:t>
                </a:r>
                <a:r>
                  <a:rPr lang="en-US" altLang="zh-CN" sz="2000" spc="-25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electron bunches</a:t>
                </a:r>
                <a:r>
                  <a:rPr lang="en-US" altLang="zh-CN" sz="2000" spc="-25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with</a:t>
                </a:r>
                <a:r>
                  <a:rPr lang="en-US" altLang="zh-CN" sz="2000" spc="-15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spc="-1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L-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band</a:t>
                </a:r>
                <a:r>
                  <a:rPr lang="en-US" altLang="zh-CN" sz="2000" spc="-55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spc="-1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photo-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cathode</a:t>
                </a:r>
                <a:r>
                  <a:rPr lang="en-US" altLang="zh-CN" sz="2000" spc="-35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  <a:latin typeface="微软雅黑"/>
                    <a:cs typeface="微软雅黑"/>
                  </a:rPr>
                  <a:t>gun</a:t>
                </a:r>
              </a:p>
              <a:p>
                <a:pPr marL="299085" indent="-287020">
                  <a:spcBef>
                    <a:spcPts val="1200"/>
                  </a:spcBef>
                  <a:buFont typeface="Wingdings"/>
                  <a:buChar char=""/>
                  <a:tabLst>
                    <a:tab pos="299720" algn="l"/>
                    <a:tab pos="1284605" algn="l"/>
                  </a:tabLst>
                </a:pPr>
                <a:r>
                  <a:rPr lang="en-US" altLang="zh-CN" sz="2000" dirty="0">
                    <a:latin typeface="微软雅黑"/>
                    <a:cs typeface="微软雅黑"/>
                  </a:rPr>
                  <a:t>Accumulating Ring in used to prepare high quality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000" dirty="0">
                    <a:latin typeface="微软雅黑"/>
                    <a:cs typeface="微软雅黑"/>
                  </a:rPr>
                  <a:t> bunches: </a:t>
                </a:r>
                <a:r>
                  <a:rPr lang="en-US" altLang="zh-CN" sz="2000" dirty="0" err="1">
                    <a:latin typeface="微软雅黑"/>
                    <a:cs typeface="微软雅黑"/>
                  </a:rPr>
                  <a:t>accum</a:t>
                </a:r>
                <a:r>
                  <a:rPr lang="en-US" altLang="zh-CN" sz="2000" dirty="0">
                    <a:latin typeface="微软雅黑"/>
                    <a:cs typeface="微软雅黑"/>
                  </a:rPr>
                  <a:t>. and damping.</a:t>
                </a:r>
                <a:endParaRPr lang="zh-CN" altLang="en-US" dirty="0"/>
              </a:p>
            </p:txBody>
          </p:sp>
        </mc:Choice>
        <mc:Fallback>
          <p:sp>
            <p:nvSpPr>
              <p:cNvPr id="5" name="文本占位符 4">
                <a:extLst>
                  <a:ext uri="{FF2B5EF4-FFF2-40B4-BE49-F238E27FC236}">
                    <a16:creationId xmlns:a16="http://schemas.microsoft.com/office/drawing/2014/main" id="{D9EA3FD8-12C3-99C1-FBF3-03D2A9CB0D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56918" y="835729"/>
                <a:ext cx="11484904" cy="1846659"/>
              </a:xfrm>
              <a:blipFill>
                <a:blip r:embed="rId4"/>
                <a:stretch>
                  <a:fillRect l="-1168" b="-72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object 5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21</a:t>
            </a:r>
          </a:p>
        </p:txBody>
      </p:sp>
      <p:pic>
        <p:nvPicPr>
          <p:cNvPr id="57" name="图片 56">
            <a:extLst>
              <a:ext uri="{FF2B5EF4-FFF2-40B4-BE49-F238E27FC236}">
                <a16:creationId xmlns:a16="http://schemas.microsoft.com/office/drawing/2014/main" id="{53355448-C95E-4C89-9C0F-32E760E089DB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/>
              <a:t>e </a:t>
            </a:r>
            <a:r>
              <a:rPr dirty="0"/>
              <a:t>Injector</a:t>
            </a:r>
            <a:r>
              <a:rPr spc="-75" dirty="0"/>
              <a:t> </a:t>
            </a:r>
            <a:r>
              <a:rPr dirty="0"/>
              <a:t>Plan</a:t>
            </a:r>
            <a:r>
              <a:rPr spc="-200" dirty="0"/>
              <a:t> </a:t>
            </a:r>
            <a:r>
              <a:rPr spc="-50" dirty="0"/>
              <a:t>A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66126" y="3873296"/>
            <a:ext cx="3459733" cy="2314321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903844" y="6179616"/>
            <a:ext cx="3589654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600" dirty="0">
                <a:latin typeface="Times New Roman"/>
                <a:cs typeface="Times New Roman"/>
              </a:rPr>
              <a:t>Phase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space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as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buncher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and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injector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exit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22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13537" y="740362"/>
            <a:ext cx="11590020" cy="2481580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295"/>
              </a:spcBef>
              <a:tabLst>
                <a:tab pos="1844039" algn="l"/>
              </a:tabLst>
            </a:pPr>
            <a:r>
              <a:rPr sz="2000" spc="-10" dirty="0">
                <a:latin typeface="微软雅黑"/>
                <a:cs typeface="微软雅黑"/>
              </a:rPr>
              <a:t>Advantage:</a:t>
            </a:r>
            <a:r>
              <a:rPr sz="2000" dirty="0">
                <a:latin typeface="微软雅黑"/>
                <a:cs typeface="微软雅黑"/>
              </a:rPr>
              <a:t>	Thermionic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gun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easy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to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produce</a:t>
            </a:r>
            <a:r>
              <a:rPr sz="2000" spc="-5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electrons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over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spc="-25" dirty="0">
                <a:latin typeface="微软雅黑"/>
                <a:cs typeface="微软雅黑"/>
              </a:rPr>
              <a:t>8nC</a:t>
            </a:r>
            <a:endParaRPr sz="2000">
              <a:latin typeface="微软雅黑"/>
              <a:cs typeface="微软雅黑"/>
            </a:endParaRPr>
          </a:p>
          <a:p>
            <a:pPr marL="25400">
              <a:lnSpc>
                <a:spcPct val="100000"/>
              </a:lnSpc>
              <a:spcBef>
                <a:spcPts val="1200"/>
              </a:spcBef>
              <a:tabLst>
                <a:tab pos="1885314" algn="l"/>
              </a:tabLst>
            </a:pPr>
            <a:r>
              <a:rPr sz="2000" spc="-10" dirty="0">
                <a:latin typeface="微软雅黑"/>
                <a:cs typeface="微软雅黑"/>
              </a:rPr>
              <a:t>Disadvantage:</a:t>
            </a:r>
            <a:r>
              <a:rPr sz="2000" dirty="0">
                <a:latin typeface="微软雅黑"/>
                <a:cs typeface="微软雅黑"/>
              </a:rPr>
              <a:t>	Beam</a:t>
            </a:r>
            <a:r>
              <a:rPr sz="2000" spc="-6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qualities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are</a:t>
            </a:r>
            <a:r>
              <a:rPr sz="2000" spc="-5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hard</a:t>
            </a:r>
            <a:r>
              <a:rPr sz="2000" spc="-6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to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control,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emittance/energy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spread</a:t>
            </a:r>
            <a:r>
              <a:rPr sz="2000" spc="-8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need</a:t>
            </a:r>
            <a:r>
              <a:rPr sz="2000" spc="-4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to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be</a:t>
            </a:r>
            <a:r>
              <a:rPr sz="2000" spc="-4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verified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550">
              <a:latin typeface="微软雅黑"/>
              <a:cs typeface="微软雅黑"/>
            </a:endParaRPr>
          </a:p>
          <a:p>
            <a:pPr marL="462280" indent="-287655">
              <a:lnSpc>
                <a:spcPct val="100000"/>
              </a:lnSpc>
              <a:buFont typeface="Wingdings"/>
              <a:buChar char=""/>
              <a:tabLst>
                <a:tab pos="462915" algn="l"/>
              </a:tabLst>
            </a:pPr>
            <a:r>
              <a:rPr sz="1800" dirty="0">
                <a:latin typeface="微软雅黑"/>
                <a:cs typeface="微软雅黑"/>
              </a:rPr>
              <a:t>Based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on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S2E, at the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injector</a:t>
            </a:r>
            <a:r>
              <a:rPr sz="1800" spc="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exit, the</a:t>
            </a:r>
            <a:r>
              <a:rPr sz="1800" spc="80" dirty="0"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Cambria Math"/>
                <a:cs typeface="Cambria Math"/>
              </a:rPr>
              <a:t>𝜀</a:t>
            </a:r>
            <a:r>
              <a:rPr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𝑛</a:t>
            </a:r>
            <a:r>
              <a:rPr sz="2175" spc="555" baseline="-1532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~42</a:t>
            </a:r>
            <a:r>
              <a:rPr sz="1800" spc="-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um</a:t>
            </a:r>
            <a:r>
              <a:rPr sz="1800" spc="-25" dirty="0">
                <a:latin typeface="微软雅黑"/>
                <a:cs typeface="微软雅黑"/>
              </a:rPr>
              <a:t>,</a:t>
            </a:r>
            <a:endParaRPr sz="1800">
              <a:latin typeface="微软雅黑"/>
              <a:cs typeface="微软雅黑"/>
            </a:endParaRPr>
          </a:p>
          <a:p>
            <a:pPr marL="462280">
              <a:lnSpc>
                <a:spcPct val="100000"/>
              </a:lnSpc>
              <a:spcBef>
                <a:spcPts val="1140"/>
              </a:spcBef>
            </a:pPr>
            <a:r>
              <a:rPr sz="1800" dirty="0">
                <a:solidFill>
                  <a:srgbClr val="FF0000"/>
                </a:solidFill>
                <a:latin typeface="Cambria Math"/>
                <a:cs typeface="Cambria Math"/>
              </a:rPr>
              <a:t>𝜎</a:t>
            </a:r>
            <a:r>
              <a:rPr sz="1950" baseline="-14957" dirty="0">
                <a:solidFill>
                  <a:srgbClr val="FF0000"/>
                </a:solidFill>
                <a:latin typeface="Cambria Math"/>
                <a:cs typeface="Cambria Math"/>
              </a:rPr>
              <a:t>𝐸</a:t>
            </a:r>
            <a:r>
              <a:rPr sz="1950" spc="292" baseline="-14957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&lt;0.5%</a:t>
            </a:r>
            <a:r>
              <a:rPr sz="1800" spc="-3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(RMS)</a:t>
            </a:r>
            <a:r>
              <a:rPr sz="1800" dirty="0">
                <a:latin typeface="微软雅黑"/>
                <a:cs typeface="微软雅黑"/>
              </a:rPr>
              <a:t>，</a:t>
            </a:r>
            <a:r>
              <a:rPr sz="1800" spc="-110" dirty="0">
                <a:latin typeface="微软雅黑"/>
                <a:cs typeface="微软雅黑"/>
              </a:rPr>
              <a:t> </a:t>
            </a:r>
            <a:r>
              <a:rPr sz="2000" dirty="0">
                <a:latin typeface="Cambria Math"/>
                <a:cs typeface="Cambria Math"/>
              </a:rPr>
              <a:t>𝜎</a:t>
            </a:r>
            <a:r>
              <a:rPr sz="2175" baseline="-15325" dirty="0">
                <a:latin typeface="Cambria Math"/>
                <a:cs typeface="Cambria Math"/>
              </a:rPr>
              <a:t>𝐸</a:t>
            </a:r>
            <a:r>
              <a:rPr sz="2175" spc="337" baseline="-15325" dirty="0">
                <a:latin typeface="Cambria Math"/>
                <a:cs typeface="Cambria Math"/>
              </a:rPr>
              <a:t> </a:t>
            </a:r>
            <a:r>
              <a:rPr sz="1800" dirty="0">
                <a:latin typeface="微软雅黑"/>
                <a:cs typeface="微软雅黑"/>
              </a:rPr>
              <a:t>~0.15%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(within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6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Cambria Math"/>
                <a:cs typeface="Cambria Math"/>
              </a:rPr>
              <a:t>𝜎</a:t>
            </a:r>
            <a:r>
              <a:rPr sz="1800" dirty="0">
                <a:latin typeface="微软雅黑"/>
                <a:cs typeface="微软雅黑"/>
              </a:rPr>
              <a:t>),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meet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spc="-25" dirty="0">
                <a:latin typeface="微软雅黑"/>
                <a:cs typeface="微软雅黑"/>
              </a:rPr>
              <a:t>the</a:t>
            </a:r>
            <a:endParaRPr sz="1800">
              <a:latin typeface="微软雅黑"/>
              <a:cs typeface="微软雅黑"/>
            </a:endParaRPr>
          </a:p>
          <a:p>
            <a:pPr marL="462280">
              <a:lnSpc>
                <a:spcPct val="100000"/>
              </a:lnSpc>
              <a:spcBef>
                <a:spcPts val="1115"/>
              </a:spcBef>
            </a:pPr>
            <a:r>
              <a:rPr sz="1800" dirty="0">
                <a:latin typeface="微软雅黑"/>
                <a:cs typeface="微软雅黑"/>
              </a:rPr>
              <a:t>requirements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swap-out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injection</a:t>
            </a:r>
            <a:endParaRPr sz="1800">
              <a:latin typeface="微软雅黑"/>
              <a:cs typeface="微软雅黑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7859776" y="1813432"/>
          <a:ext cx="3604895" cy="18281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8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Frequency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Voltage/Gain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Gun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DC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200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kV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SHB1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1/18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RF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100kV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SHB2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1/6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RF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100kV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TW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Buncher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2.998GHz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12.8MeV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16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ACC*39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2.998GHz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51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MeV*39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06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611251" y="3497453"/>
          <a:ext cx="6627493" cy="22866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5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7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9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059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84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Position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Energy(MeV)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Charge(nC)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8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Spread(%)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850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Gun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0.2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10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ACC-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63.84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99.74%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1.61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ACC-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113.29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99.74%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1.61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ACC-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3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163.41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99.74%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1.72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Injector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End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2002.0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9.974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20" dirty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0.44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96796879-6FD8-43DD-B8C5-6F743F08D0A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dirty="0"/>
              <a:t>e </a:t>
            </a:r>
            <a:r>
              <a:rPr dirty="0"/>
              <a:t>Injector</a:t>
            </a:r>
            <a:r>
              <a:rPr spc="-80" dirty="0"/>
              <a:t> </a:t>
            </a:r>
            <a:r>
              <a:rPr dirty="0"/>
              <a:t>Plan</a:t>
            </a:r>
            <a:r>
              <a:rPr spc="-15" dirty="0"/>
              <a:t> </a:t>
            </a:r>
            <a:r>
              <a:rPr spc="-50" dirty="0"/>
              <a:t>B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94383" y="3149536"/>
            <a:ext cx="11572240" cy="2858135"/>
            <a:chOff x="94383" y="3149536"/>
            <a:chExt cx="11572240" cy="2858135"/>
          </a:xfrm>
        </p:grpSpPr>
        <p:sp>
          <p:nvSpPr>
            <p:cNvPr id="4" name="object 4"/>
            <p:cNvSpPr/>
            <p:nvPr/>
          </p:nvSpPr>
          <p:spPr>
            <a:xfrm>
              <a:off x="2227453" y="4625593"/>
              <a:ext cx="211454" cy="1068070"/>
            </a:xfrm>
            <a:custGeom>
              <a:avLst/>
              <a:gdLst/>
              <a:ahLst/>
              <a:cxnLst/>
              <a:rect l="l" t="t" r="r" b="b"/>
              <a:pathLst>
                <a:path w="211455" h="1068070">
                  <a:moveTo>
                    <a:pt x="97364" y="900354"/>
                  </a:moveTo>
                  <a:lnTo>
                    <a:pt x="40640" y="906525"/>
                  </a:lnTo>
                  <a:lnTo>
                    <a:pt x="144399" y="1067714"/>
                  </a:lnTo>
                  <a:lnTo>
                    <a:pt x="195950" y="928750"/>
                  </a:lnTo>
                  <a:lnTo>
                    <a:pt x="100457" y="928750"/>
                  </a:lnTo>
                  <a:lnTo>
                    <a:pt x="97364" y="900354"/>
                  </a:lnTo>
                  <a:close/>
                </a:path>
                <a:path w="211455" h="1068070">
                  <a:moveTo>
                    <a:pt x="154260" y="894164"/>
                  </a:moveTo>
                  <a:lnTo>
                    <a:pt x="97364" y="900354"/>
                  </a:lnTo>
                  <a:lnTo>
                    <a:pt x="100457" y="928750"/>
                  </a:lnTo>
                  <a:lnTo>
                    <a:pt x="157353" y="922527"/>
                  </a:lnTo>
                  <a:lnTo>
                    <a:pt x="154260" y="894164"/>
                  </a:lnTo>
                  <a:close/>
                </a:path>
                <a:path w="211455" h="1068070">
                  <a:moveTo>
                    <a:pt x="211074" y="887983"/>
                  </a:moveTo>
                  <a:lnTo>
                    <a:pt x="154260" y="894164"/>
                  </a:lnTo>
                  <a:lnTo>
                    <a:pt x="157353" y="922527"/>
                  </a:lnTo>
                  <a:lnTo>
                    <a:pt x="100457" y="928750"/>
                  </a:lnTo>
                  <a:lnTo>
                    <a:pt x="195950" y="928750"/>
                  </a:lnTo>
                  <a:lnTo>
                    <a:pt x="211074" y="887983"/>
                  </a:lnTo>
                  <a:close/>
                </a:path>
                <a:path w="211455" h="1068070">
                  <a:moveTo>
                    <a:pt x="56769" y="0"/>
                  </a:moveTo>
                  <a:lnTo>
                    <a:pt x="0" y="6222"/>
                  </a:lnTo>
                  <a:lnTo>
                    <a:pt x="97364" y="900354"/>
                  </a:lnTo>
                  <a:lnTo>
                    <a:pt x="154260" y="894164"/>
                  </a:lnTo>
                  <a:lnTo>
                    <a:pt x="5676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908" y="3311778"/>
              <a:ext cx="4303903" cy="1316990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99146" y="3306952"/>
              <a:ext cx="4313555" cy="1326515"/>
            </a:xfrm>
            <a:custGeom>
              <a:avLst/>
              <a:gdLst/>
              <a:ahLst/>
              <a:cxnLst/>
              <a:rect l="l" t="t" r="r" b="b"/>
              <a:pathLst>
                <a:path w="4313555" h="1326514">
                  <a:moveTo>
                    <a:pt x="0" y="1326515"/>
                  </a:moveTo>
                  <a:lnTo>
                    <a:pt x="4313428" y="1326515"/>
                  </a:lnTo>
                  <a:lnTo>
                    <a:pt x="4313428" y="0"/>
                  </a:lnTo>
                  <a:lnTo>
                    <a:pt x="0" y="0"/>
                  </a:lnTo>
                  <a:lnTo>
                    <a:pt x="0" y="132651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4741" y="5677877"/>
              <a:ext cx="321310" cy="322580"/>
            </a:xfrm>
            <a:custGeom>
              <a:avLst/>
              <a:gdLst/>
              <a:ahLst/>
              <a:cxnLst/>
              <a:rect l="l" t="t" r="r" b="b"/>
              <a:pathLst>
                <a:path w="321309" h="322579">
                  <a:moveTo>
                    <a:pt x="267677" y="0"/>
                  </a:moveTo>
                  <a:lnTo>
                    <a:pt x="53543" y="0"/>
                  </a:lnTo>
                  <a:lnTo>
                    <a:pt x="32698" y="4206"/>
                  </a:lnTo>
                  <a:lnTo>
                    <a:pt x="15679" y="15679"/>
                  </a:lnTo>
                  <a:lnTo>
                    <a:pt x="4206" y="32698"/>
                  </a:lnTo>
                  <a:lnTo>
                    <a:pt x="0" y="53543"/>
                  </a:lnTo>
                  <a:lnTo>
                    <a:pt x="0" y="268452"/>
                  </a:lnTo>
                  <a:lnTo>
                    <a:pt x="4206" y="289291"/>
                  </a:lnTo>
                  <a:lnTo>
                    <a:pt x="15679" y="306311"/>
                  </a:lnTo>
                  <a:lnTo>
                    <a:pt x="32698" y="317787"/>
                  </a:lnTo>
                  <a:lnTo>
                    <a:pt x="53543" y="321995"/>
                  </a:lnTo>
                  <a:lnTo>
                    <a:pt x="267677" y="321995"/>
                  </a:lnTo>
                  <a:lnTo>
                    <a:pt x="288515" y="317787"/>
                  </a:lnTo>
                  <a:lnTo>
                    <a:pt x="305530" y="306311"/>
                  </a:lnTo>
                  <a:lnTo>
                    <a:pt x="317001" y="289291"/>
                  </a:lnTo>
                  <a:lnTo>
                    <a:pt x="321208" y="268452"/>
                  </a:lnTo>
                  <a:lnTo>
                    <a:pt x="321208" y="53543"/>
                  </a:lnTo>
                  <a:lnTo>
                    <a:pt x="317001" y="32698"/>
                  </a:lnTo>
                  <a:lnTo>
                    <a:pt x="305530" y="15679"/>
                  </a:lnTo>
                  <a:lnTo>
                    <a:pt x="288515" y="4206"/>
                  </a:lnTo>
                  <a:lnTo>
                    <a:pt x="267677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4741" y="5677877"/>
              <a:ext cx="321310" cy="322580"/>
            </a:xfrm>
            <a:custGeom>
              <a:avLst/>
              <a:gdLst/>
              <a:ahLst/>
              <a:cxnLst/>
              <a:rect l="l" t="t" r="r" b="b"/>
              <a:pathLst>
                <a:path w="321309" h="322579">
                  <a:moveTo>
                    <a:pt x="0" y="53543"/>
                  </a:moveTo>
                  <a:lnTo>
                    <a:pt x="4206" y="32698"/>
                  </a:lnTo>
                  <a:lnTo>
                    <a:pt x="15679" y="15679"/>
                  </a:lnTo>
                  <a:lnTo>
                    <a:pt x="32698" y="4206"/>
                  </a:lnTo>
                  <a:lnTo>
                    <a:pt x="53543" y="0"/>
                  </a:lnTo>
                  <a:lnTo>
                    <a:pt x="267677" y="0"/>
                  </a:lnTo>
                  <a:lnTo>
                    <a:pt x="288515" y="4206"/>
                  </a:lnTo>
                  <a:lnTo>
                    <a:pt x="305530" y="15679"/>
                  </a:lnTo>
                  <a:lnTo>
                    <a:pt x="317001" y="32698"/>
                  </a:lnTo>
                  <a:lnTo>
                    <a:pt x="321208" y="53543"/>
                  </a:lnTo>
                  <a:lnTo>
                    <a:pt x="321208" y="268452"/>
                  </a:lnTo>
                  <a:lnTo>
                    <a:pt x="317001" y="289291"/>
                  </a:lnTo>
                  <a:lnTo>
                    <a:pt x="305530" y="306311"/>
                  </a:lnTo>
                  <a:lnTo>
                    <a:pt x="288515" y="317787"/>
                  </a:lnTo>
                  <a:lnTo>
                    <a:pt x="267677" y="321995"/>
                  </a:lnTo>
                  <a:lnTo>
                    <a:pt x="53543" y="321995"/>
                  </a:lnTo>
                  <a:lnTo>
                    <a:pt x="32698" y="317787"/>
                  </a:lnTo>
                  <a:lnTo>
                    <a:pt x="15679" y="306311"/>
                  </a:lnTo>
                  <a:lnTo>
                    <a:pt x="4206" y="289291"/>
                  </a:lnTo>
                  <a:lnTo>
                    <a:pt x="0" y="268452"/>
                  </a:lnTo>
                  <a:lnTo>
                    <a:pt x="0" y="53543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260182" y="5677877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4" h="322579">
                  <a:moveTo>
                    <a:pt x="891324" y="0"/>
                  </a:moveTo>
                  <a:lnTo>
                    <a:pt x="53632" y="0"/>
                  </a:lnTo>
                  <a:lnTo>
                    <a:pt x="32768" y="4217"/>
                  </a:lnTo>
                  <a:lnTo>
                    <a:pt x="15719" y="15719"/>
                  </a:lnTo>
                  <a:lnTo>
                    <a:pt x="4218" y="32779"/>
                  </a:lnTo>
                  <a:lnTo>
                    <a:pt x="0" y="53670"/>
                  </a:lnTo>
                  <a:lnTo>
                    <a:pt x="0" y="268325"/>
                  </a:lnTo>
                  <a:lnTo>
                    <a:pt x="4218" y="289216"/>
                  </a:lnTo>
                  <a:lnTo>
                    <a:pt x="15719" y="306276"/>
                  </a:lnTo>
                  <a:lnTo>
                    <a:pt x="32768" y="317778"/>
                  </a:lnTo>
                  <a:lnTo>
                    <a:pt x="53632" y="321995"/>
                  </a:lnTo>
                  <a:lnTo>
                    <a:pt x="891324" y="321995"/>
                  </a:lnTo>
                  <a:lnTo>
                    <a:pt x="912255" y="317778"/>
                  </a:lnTo>
                  <a:lnTo>
                    <a:pt x="929328" y="306276"/>
                  </a:lnTo>
                  <a:lnTo>
                    <a:pt x="940830" y="289216"/>
                  </a:lnTo>
                  <a:lnTo>
                    <a:pt x="945045" y="268325"/>
                  </a:lnTo>
                  <a:lnTo>
                    <a:pt x="945045" y="53670"/>
                  </a:lnTo>
                  <a:lnTo>
                    <a:pt x="940830" y="32779"/>
                  </a:lnTo>
                  <a:lnTo>
                    <a:pt x="929328" y="15719"/>
                  </a:lnTo>
                  <a:lnTo>
                    <a:pt x="912255" y="4217"/>
                  </a:lnTo>
                  <a:lnTo>
                    <a:pt x="891324" y="0"/>
                  </a:lnTo>
                  <a:close/>
                </a:path>
              </a:pathLst>
            </a:custGeom>
            <a:solidFill>
              <a:srgbClr val="5B9B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260182" y="5677877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4" h="322579">
                  <a:moveTo>
                    <a:pt x="0" y="53670"/>
                  </a:moveTo>
                  <a:lnTo>
                    <a:pt x="4218" y="32779"/>
                  </a:lnTo>
                  <a:lnTo>
                    <a:pt x="15719" y="15719"/>
                  </a:lnTo>
                  <a:lnTo>
                    <a:pt x="32768" y="4217"/>
                  </a:lnTo>
                  <a:lnTo>
                    <a:pt x="53632" y="0"/>
                  </a:lnTo>
                  <a:lnTo>
                    <a:pt x="891324" y="0"/>
                  </a:lnTo>
                  <a:lnTo>
                    <a:pt x="912255" y="4217"/>
                  </a:lnTo>
                  <a:lnTo>
                    <a:pt x="929328" y="15719"/>
                  </a:lnTo>
                  <a:lnTo>
                    <a:pt x="940830" y="32779"/>
                  </a:lnTo>
                  <a:lnTo>
                    <a:pt x="945045" y="53670"/>
                  </a:lnTo>
                  <a:lnTo>
                    <a:pt x="945045" y="268325"/>
                  </a:lnTo>
                  <a:lnTo>
                    <a:pt x="940830" y="289216"/>
                  </a:lnTo>
                  <a:lnTo>
                    <a:pt x="929328" y="306276"/>
                  </a:lnTo>
                  <a:lnTo>
                    <a:pt x="912255" y="317778"/>
                  </a:lnTo>
                  <a:lnTo>
                    <a:pt x="891324" y="321995"/>
                  </a:lnTo>
                  <a:lnTo>
                    <a:pt x="53632" y="321995"/>
                  </a:lnTo>
                  <a:lnTo>
                    <a:pt x="32768" y="317778"/>
                  </a:lnTo>
                  <a:lnTo>
                    <a:pt x="15719" y="306276"/>
                  </a:lnTo>
                  <a:lnTo>
                    <a:pt x="4218" y="289216"/>
                  </a:lnTo>
                  <a:lnTo>
                    <a:pt x="0" y="268325"/>
                  </a:lnTo>
                  <a:lnTo>
                    <a:pt x="0" y="5367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568956" y="5678868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4" h="322579">
                  <a:moveTo>
                    <a:pt x="891285" y="0"/>
                  </a:moveTo>
                  <a:lnTo>
                    <a:pt x="53593" y="0"/>
                  </a:lnTo>
                  <a:lnTo>
                    <a:pt x="32736" y="4217"/>
                  </a:lnTo>
                  <a:lnTo>
                    <a:pt x="15700" y="15719"/>
                  </a:lnTo>
                  <a:lnTo>
                    <a:pt x="4212" y="32779"/>
                  </a:lnTo>
                  <a:lnTo>
                    <a:pt x="0" y="53670"/>
                  </a:lnTo>
                  <a:lnTo>
                    <a:pt x="0" y="268325"/>
                  </a:lnTo>
                  <a:lnTo>
                    <a:pt x="4212" y="289216"/>
                  </a:lnTo>
                  <a:lnTo>
                    <a:pt x="15700" y="306276"/>
                  </a:lnTo>
                  <a:lnTo>
                    <a:pt x="32736" y="317778"/>
                  </a:lnTo>
                  <a:lnTo>
                    <a:pt x="53593" y="321995"/>
                  </a:lnTo>
                  <a:lnTo>
                    <a:pt x="891285" y="321995"/>
                  </a:lnTo>
                  <a:lnTo>
                    <a:pt x="912163" y="317778"/>
                  </a:lnTo>
                  <a:lnTo>
                    <a:pt x="929243" y="306276"/>
                  </a:lnTo>
                  <a:lnTo>
                    <a:pt x="940774" y="289216"/>
                  </a:lnTo>
                  <a:lnTo>
                    <a:pt x="945007" y="268325"/>
                  </a:lnTo>
                  <a:lnTo>
                    <a:pt x="945007" y="53670"/>
                  </a:lnTo>
                  <a:lnTo>
                    <a:pt x="940774" y="32779"/>
                  </a:lnTo>
                  <a:lnTo>
                    <a:pt x="929243" y="15719"/>
                  </a:lnTo>
                  <a:lnTo>
                    <a:pt x="912163" y="4217"/>
                  </a:lnTo>
                  <a:lnTo>
                    <a:pt x="891285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568956" y="5678868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4" h="322579">
                  <a:moveTo>
                    <a:pt x="0" y="53670"/>
                  </a:moveTo>
                  <a:lnTo>
                    <a:pt x="4212" y="32779"/>
                  </a:lnTo>
                  <a:lnTo>
                    <a:pt x="15700" y="15719"/>
                  </a:lnTo>
                  <a:lnTo>
                    <a:pt x="32736" y="4217"/>
                  </a:lnTo>
                  <a:lnTo>
                    <a:pt x="53593" y="0"/>
                  </a:lnTo>
                  <a:lnTo>
                    <a:pt x="891285" y="0"/>
                  </a:lnTo>
                  <a:lnTo>
                    <a:pt x="912163" y="4217"/>
                  </a:lnTo>
                  <a:lnTo>
                    <a:pt x="929243" y="15719"/>
                  </a:lnTo>
                  <a:lnTo>
                    <a:pt x="940774" y="32779"/>
                  </a:lnTo>
                  <a:lnTo>
                    <a:pt x="945007" y="53670"/>
                  </a:lnTo>
                  <a:lnTo>
                    <a:pt x="945007" y="268325"/>
                  </a:lnTo>
                  <a:lnTo>
                    <a:pt x="940774" y="289216"/>
                  </a:lnTo>
                  <a:lnTo>
                    <a:pt x="929243" y="306276"/>
                  </a:lnTo>
                  <a:lnTo>
                    <a:pt x="912163" y="317778"/>
                  </a:lnTo>
                  <a:lnTo>
                    <a:pt x="891285" y="321995"/>
                  </a:lnTo>
                  <a:lnTo>
                    <a:pt x="53593" y="321995"/>
                  </a:lnTo>
                  <a:lnTo>
                    <a:pt x="32736" y="317778"/>
                  </a:lnTo>
                  <a:lnTo>
                    <a:pt x="15700" y="306276"/>
                  </a:lnTo>
                  <a:lnTo>
                    <a:pt x="4212" y="289216"/>
                  </a:lnTo>
                  <a:lnTo>
                    <a:pt x="0" y="268325"/>
                  </a:lnTo>
                  <a:lnTo>
                    <a:pt x="0" y="5367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65949" y="5838875"/>
              <a:ext cx="1703070" cy="1270"/>
            </a:xfrm>
            <a:custGeom>
              <a:avLst/>
              <a:gdLst/>
              <a:ahLst/>
              <a:cxnLst/>
              <a:rect l="l" t="t" r="r" b="b"/>
              <a:pathLst>
                <a:path w="1703070" h="1270">
                  <a:moveTo>
                    <a:pt x="0" y="0"/>
                  </a:moveTo>
                  <a:lnTo>
                    <a:pt x="394233" y="0"/>
                  </a:lnTo>
                </a:path>
                <a:path w="1703070" h="1270">
                  <a:moveTo>
                    <a:pt x="1339278" y="0"/>
                  </a:moveTo>
                  <a:lnTo>
                    <a:pt x="1703006" y="99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73066" y="3328923"/>
              <a:ext cx="4909312" cy="1511173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4468368" y="3324224"/>
              <a:ext cx="4919345" cy="1520825"/>
            </a:xfrm>
            <a:custGeom>
              <a:avLst/>
              <a:gdLst/>
              <a:ahLst/>
              <a:cxnLst/>
              <a:rect l="l" t="t" r="r" b="b"/>
              <a:pathLst>
                <a:path w="4919345" h="1520825">
                  <a:moveTo>
                    <a:pt x="0" y="1520698"/>
                  </a:moveTo>
                  <a:lnTo>
                    <a:pt x="4918837" y="1520698"/>
                  </a:lnTo>
                  <a:lnTo>
                    <a:pt x="4918837" y="0"/>
                  </a:lnTo>
                  <a:lnTo>
                    <a:pt x="0" y="0"/>
                  </a:lnTo>
                  <a:lnTo>
                    <a:pt x="0" y="152069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865114" y="4819269"/>
              <a:ext cx="1082675" cy="1019810"/>
            </a:xfrm>
            <a:custGeom>
              <a:avLst/>
              <a:gdLst/>
              <a:ahLst/>
              <a:cxnLst/>
              <a:rect l="l" t="t" r="r" b="b"/>
              <a:pathLst>
                <a:path w="1082675" h="1019810">
                  <a:moveTo>
                    <a:pt x="66166" y="839723"/>
                  </a:moveTo>
                  <a:lnTo>
                    <a:pt x="0" y="1019606"/>
                  </a:lnTo>
                  <a:lnTo>
                    <a:pt x="183641" y="964653"/>
                  </a:lnTo>
                  <a:lnTo>
                    <a:pt x="162886" y="942581"/>
                  </a:lnTo>
                  <a:lnTo>
                    <a:pt x="123698" y="942581"/>
                  </a:lnTo>
                  <a:lnTo>
                    <a:pt x="84455" y="900937"/>
                  </a:lnTo>
                  <a:lnTo>
                    <a:pt x="105303" y="881343"/>
                  </a:lnTo>
                  <a:lnTo>
                    <a:pt x="66166" y="839723"/>
                  </a:lnTo>
                  <a:close/>
                </a:path>
                <a:path w="1082675" h="1019810">
                  <a:moveTo>
                    <a:pt x="105303" y="881343"/>
                  </a:moveTo>
                  <a:lnTo>
                    <a:pt x="84455" y="900937"/>
                  </a:lnTo>
                  <a:lnTo>
                    <a:pt x="123698" y="942581"/>
                  </a:lnTo>
                  <a:lnTo>
                    <a:pt x="144500" y="923028"/>
                  </a:lnTo>
                  <a:lnTo>
                    <a:pt x="105303" y="881343"/>
                  </a:lnTo>
                  <a:close/>
                </a:path>
                <a:path w="1082675" h="1019810">
                  <a:moveTo>
                    <a:pt x="144500" y="923028"/>
                  </a:moveTo>
                  <a:lnTo>
                    <a:pt x="123698" y="942581"/>
                  </a:lnTo>
                  <a:lnTo>
                    <a:pt x="162886" y="942581"/>
                  </a:lnTo>
                  <a:lnTo>
                    <a:pt x="144500" y="923028"/>
                  </a:lnTo>
                  <a:close/>
                </a:path>
                <a:path w="1082675" h="1019810">
                  <a:moveTo>
                    <a:pt x="1043051" y="0"/>
                  </a:moveTo>
                  <a:lnTo>
                    <a:pt x="105303" y="881343"/>
                  </a:lnTo>
                  <a:lnTo>
                    <a:pt x="144500" y="923028"/>
                  </a:lnTo>
                  <a:lnTo>
                    <a:pt x="1082166" y="41655"/>
                  </a:lnTo>
                  <a:lnTo>
                    <a:pt x="1043051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74993" y="3158997"/>
              <a:ext cx="4981829" cy="1574545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6670294" y="3154298"/>
              <a:ext cx="4991735" cy="1584325"/>
            </a:xfrm>
            <a:custGeom>
              <a:avLst/>
              <a:gdLst/>
              <a:ahLst/>
              <a:cxnLst/>
              <a:rect l="l" t="t" r="r" b="b"/>
              <a:pathLst>
                <a:path w="4991734" h="1584325">
                  <a:moveTo>
                    <a:pt x="0" y="1584070"/>
                  </a:moveTo>
                  <a:lnTo>
                    <a:pt x="4991354" y="1584070"/>
                  </a:lnTo>
                  <a:lnTo>
                    <a:pt x="4991354" y="0"/>
                  </a:lnTo>
                  <a:lnTo>
                    <a:pt x="0" y="0"/>
                  </a:lnTo>
                  <a:lnTo>
                    <a:pt x="0" y="158407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901809" y="4722494"/>
              <a:ext cx="459740" cy="1011555"/>
            </a:xfrm>
            <a:custGeom>
              <a:avLst/>
              <a:gdLst/>
              <a:ahLst/>
              <a:cxnLst/>
              <a:rect l="l" t="t" r="r" b="b"/>
              <a:pathLst>
                <a:path w="459740" h="1011554">
                  <a:moveTo>
                    <a:pt x="354038" y="864122"/>
                  </a:moveTo>
                  <a:lnTo>
                    <a:pt x="301371" y="886294"/>
                  </a:lnTo>
                  <a:lnTo>
                    <a:pt x="446786" y="1011110"/>
                  </a:lnTo>
                  <a:lnTo>
                    <a:pt x="454712" y="890485"/>
                  </a:lnTo>
                  <a:lnTo>
                    <a:pt x="365125" y="890485"/>
                  </a:lnTo>
                  <a:lnTo>
                    <a:pt x="354038" y="864122"/>
                  </a:lnTo>
                  <a:close/>
                </a:path>
                <a:path w="459740" h="1011554">
                  <a:moveTo>
                    <a:pt x="406630" y="841982"/>
                  </a:moveTo>
                  <a:lnTo>
                    <a:pt x="354038" y="864122"/>
                  </a:lnTo>
                  <a:lnTo>
                    <a:pt x="365125" y="890485"/>
                  </a:lnTo>
                  <a:lnTo>
                    <a:pt x="417702" y="868324"/>
                  </a:lnTo>
                  <a:lnTo>
                    <a:pt x="406630" y="841982"/>
                  </a:lnTo>
                  <a:close/>
                </a:path>
                <a:path w="459740" h="1011554">
                  <a:moveTo>
                    <a:pt x="459359" y="819784"/>
                  </a:moveTo>
                  <a:lnTo>
                    <a:pt x="406630" y="841982"/>
                  </a:lnTo>
                  <a:lnTo>
                    <a:pt x="417702" y="868324"/>
                  </a:lnTo>
                  <a:lnTo>
                    <a:pt x="365125" y="890485"/>
                  </a:lnTo>
                  <a:lnTo>
                    <a:pt x="454712" y="890485"/>
                  </a:lnTo>
                  <a:lnTo>
                    <a:pt x="459359" y="819784"/>
                  </a:lnTo>
                  <a:close/>
                </a:path>
                <a:path w="459740" h="1011554">
                  <a:moveTo>
                    <a:pt x="52705" y="0"/>
                  </a:moveTo>
                  <a:lnTo>
                    <a:pt x="0" y="22224"/>
                  </a:lnTo>
                  <a:lnTo>
                    <a:pt x="354038" y="864122"/>
                  </a:lnTo>
                  <a:lnTo>
                    <a:pt x="406630" y="841982"/>
                  </a:lnTo>
                  <a:lnTo>
                    <a:pt x="5270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513963" y="5839866"/>
              <a:ext cx="974090" cy="6985"/>
            </a:xfrm>
            <a:custGeom>
              <a:avLst/>
              <a:gdLst/>
              <a:ahLst/>
              <a:cxnLst/>
              <a:rect l="l" t="t" r="r" b="b"/>
              <a:pathLst>
                <a:path w="974089" h="6985">
                  <a:moveTo>
                    <a:pt x="0" y="0"/>
                  </a:moveTo>
                  <a:lnTo>
                    <a:pt x="973582" y="6718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438708" y="5105146"/>
            <a:ext cx="711200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55575" marR="5080" indent="-14351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微软雅黑"/>
                <a:cs typeface="微软雅黑"/>
              </a:rPr>
              <a:t>L-</a:t>
            </a:r>
            <a:r>
              <a:rPr sz="1600" spc="-20" dirty="0">
                <a:latin typeface="微软雅黑"/>
                <a:cs typeface="微软雅黑"/>
              </a:rPr>
              <a:t>band </a:t>
            </a:r>
            <a:r>
              <a:rPr sz="1600" spc="-25" dirty="0">
                <a:latin typeface="微软雅黑"/>
                <a:cs typeface="微软雅黑"/>
              </a:rPr>
              <a:t>Gun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309242" y="5117719"/>
            <a:ext cx="835025" cy="8350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微软雅黑"/>
                <a:cs typeface="微软雅黑"/>
              </a:rPr>
              <a:t>L1</a:t>
            </a:r>
            <a:endParaRPr sz="16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</a:pPr>
            <a:r>
              <a:rPr sz="1600" spc="-10" dirty="0">
                <a:latin typeface="微软雅黑"/>
                <a:cs typeface="微软雅黑"/>
              </a:rPr>
              <a:t>2*Lband</a:t>
            </a:r>
            <a:endParaRPr sz="1600">
              <a:latin typeface="微软雅黑"/>
              <a:cs typeface="微软雅黑"/>
            </a:endParaRPr>
          </a:p>
          <a:p>
            <a:pPr marL="12065" algn="ctr">
              <a:lnSpc>
                <a:spcPct val="100000"/>
              </a:lnSpc>
              <a:spcBef>
                <a:spcPts val="855"/>
              </a:spcBef>
            </a:pPr>
            <a:r>
              <a:rPr sz="1400" spc="-10" dirty="0">
                <a:solidFill>
                  <a:srgbClr val="FFFFFF"/>
                </a:solidFill>
                <a:latin typeface="微软雅黑"/>
                <a:cs typeface="微软雅黑"/>
              </a:rPr>
              <a:t>Booster</a:t>
            </a:r>
            <a:endParaRPr sz="1400">
              <a:latin typeface="微软雅黑"/>
              <a:cs typeface="微软雅黑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3776853" y="5342890"/>
            <a:ext cx="7033259" cy="664845"/>
            <a:chOff x="3776853" y="5342890"/>
            <a:chExt cx="7033259" cy="664845"/>
          </a:xfrm>
        </p:grpSpPr>
        <p:sp>
          <p:nvSpPr>
            <p:cNvPr id="24" name="object 24"/>
            <p:cNvSpPr/>
            <p:nvPr/>
          </p:nvSpPr>
          <p:spPr>
            <a:xfrm>
              <a:off x="4487545" y="5342890"/>
              <a:ext cx="1289685" cy="664845"/>
            </a:xfrm>
            <a:custGeom>
              <a:avLst/>
              <a:gdLst/>
              <a:ahLst/>
              <a:cxnLst/>
              <a:rect l="l" t="t" r="r" b="b"/>
              <a:pathLst>
                <a:path w="1289685" h="664845">
                  <a:moveTo>
                    <a:pt x="188849" y="374192"/>
                  </a:moveTo>
                  <a:lnTo>
                    <a:pt x="186372" y="361950"/>
                  </a:lnTo>
                  <a:lnTo>
                    <a:pt x="179616" y="351942"/>
                  </a:lnTo>
                  <a:lnTo>
                    <a:pt x="169608" y="345186"/>
                  </a:lnTo>
                  <a:lnTo>
                    <a:pt x="157353" y="342709"/>
                  </a:lnTo>
                  <a:lnTo>
                    <a:pt x="31496" y="342709"/>
                  </a:lnTo>
                  <a:lnTo>
                    <a:pt x="19227" y="345186"/>
                  </a:lnTo>
                  <a:lnTo>
                    <a:pt x="9220" y="351942"/>
                  </a:lnTo>
                  <a:lnTo>
                    <a:pt x="2463" y="361950"/>
                  </a:lnTo>
                  <a:lnTo>
                    <a:pt x="0" y="374192"/>
                  </a:lnTo>
                  <a:lnTo>
                    <a:pt x="0" y="633209"/>
                  </a:lnTo>
                  <a:lnTo>
                    <a:pt x="2463" y="645464"/>
                  </a:lnTo>
                  <a:lnTo>
                    <a:pt x="9220" y="655472"/>
                  </a:lnTo>
                  <a:lnTo>
                    <a:pt x="19227" y="662228"/>
                  </a:lnTo>
                  <a:lnTo>
                    <a:pt x="31496" y="664692"/>
                  </a:lnTo>
                  <a:lnTo>
                    <a:pt x="157353" y="664692"/>
                  </a:lnTo>
                  <a:lnTo>
                    <a:pt x="169608" y="662228"/>
                  </a:lnTo>
                  <a:lnTo>
                    <a:pt x="179616" y="655472"/>
                  </a:lnTo>
                  <a:lnTo>
                    <a:pt x="186372" y="645464"/>
                  </a:lnTo>
                  <a:lnTo>
                    <a:pt x="188849" y="633209"/>
                  </a:lnTo>
                  <a:lnTo>
                    <a:pt x="188849" y="374192"/>
                  </a:lnTo>
                  <a:close/>
                </a:path>
                <a:path w="1289685" h="664845">
                  <a:moveTo>
                    <a:pt x="555625" y="31369"/>
                  </a:moveTo>
                  <a:lnTo>
                    <a:pt x="553148" y="19189"/>
                  </a:lnTo>
                  <a:lnTo>
                    <a:pt x="546392" y="9207"/>
                  </a:lnTo>
                  <a:lnTo>
                    <a:pt x="536384" y="2476"/>
                  </a:lnTo>
                  <a:lnTo>
                    <a:pt x="524129" y="0"/>
                  </a:lnTo>
                  <a:lnTo>
                    <a:pt x="398145" y="0"/>
                  </a:lnTo>
                  <a:lnTo>
                    <a:pt x="385876" y="2476"/>
                  </a:lnTo>
                  <a:lnTo>
                    <a:pt x="375869" y="9207"/>
                  </a:lnTo>
                  <a:lnTo>
                    <a:pt x="369112" y="19189"/>
                  </a:lnTo>
                  <a:lnTo>
                    <a:pt x="366649" y="31369"/>
                  </a:lnTo>
                  <a:lnTo>
                    <a:pt x="366649" y="290436"/>
                  </a:lnTo>
                  <a:lnTo>
                    <a:pt x="369112" y="302704"/>
                  </a:lnTo>
                  <a:lnTo>
                    <a:pt x="375869" y="312712"/>
                  </a:lnTo>
                  <a:lnTo>
                    <a:pt x="385876" y="319468"/>
                  </a:lnTo>
                  <a:lnTo>
                    <a:pt x="398145" y="321932"/>
                  </a:lnTo>
                  <a:lnTo>
                    <a:pt x="524129" y="321932"/>
                  </a:lnTo>
                  <a:lnTo>
                    <a:pt x="536384" y="319468"/>
                  </a:lnTo>
                  <a:lnTo>
                    <a:pt x="546392" y="312712"/>
                  </a:lnTo>
                  <a:lnTo>
                    <a:pt x="553148" y="302704"/>
                  </a:lnTo>
                  <a:lnTo>
                    <a:pt x="555625" y="290436"/>
                  </a:lnTo>
                  <a:lnTo>
                    <a:pt x="555625" y="31369"/>
                  </a:lnTo>
                  <a:close/>
                </a:path>
                <a:path w="1289685" h="664845">
                  <a:moveTo>
                    <a:pt x="922401" y="31369"/>
                  </a:moveTo>
                  <a:lnTo>
                    <a:pt x="919924" y="19189"/>
                  </a:lnTo>
                  <a:lnTo>
                    <a:pt x="913168" y="9207"/>
                  </a:lnTo>
                  <a:lnTo>
                    <a:pt x="903160" y="2476"/>
                  </a:lnTo>
                  <a:lnTo>
                    <a:pt x="890905" y="0"/>
                  </a:lnTo>
                  <a:lnTo>
                    <a:pt x="764921" y="0"/>
                  </a:lnTo>
                  <a:lnTo>
                    <a:pt x="752652" y="2476"/>
                  </a:lnTo>
                  <a:lnTo>
                    <a:pt x="742645" y="9207"/>
                  </a:lnTo>
                  <a:lnTo>
                    <a:pt x="735888" y="19189"/>
                  </a:lnTo>
                  <a:lnTo>
                    <a:pt x="733425" y="31369"/>
                  </a:lnTo>
                  <a:lnTo>
                    <a:pt x="733425" y="290436"/>
                  </a:lnTo>
                  <a:lnTo>
                    <a:pt x="735888" y="302704"/>
                  </a:lnTo>
                  <a:lnTo>
                    <a:pt x="742645" y="312712"/>
                  </a:lnTo>
                  <a:lnTo>
                    <a:pt x="752652" y="319468"/>
                  </a:lnTo>
                  <a:lnTo>
                    <a:pt x="764921" y="321932"/>
                  </a:lnTo>
                  <a:lnTo>
                    <a:pt x="890905" y="321932"/>
                  </a:lnTo>
                  <a:lnTo>
                    <a:pt x="903160" y="319468"/>
                  </a:lnTo>
                  <a:lnTo>
                    <a:pt x="913168" y="312712"/>
                  </a:lnTo>
                  <a:lnTo>
                    <a:pt x="919924" y="302704"/>
                  </a:lnTo>
                  <a:lnTo>
                    <a:pt x="922401" y="290436"/>
                  </a:lnTo>
                  <a:lnTo>
                    <a:pt x="922401" y="31369"/>
                  </a:lnTo>
                  <a:close/>
                </a:path>
                <a:path w="1289685" h="664845">
                  <a:moveTo>
                    <a:pt x="1289177" y="374192"/>
                  </a:moveTo>
                  <a:lnTo>
                    <a:pt x="1286700" y="361950"/>
                  </a:lnTo>
                  <a:lnTo>
                    <a:pt x="1279944" y="351942"/>
                  </a:lnTo>
                  <a:lnTo>
                    <a:pt x="1269936" y="345186"/>
                  </a:lnTo>
                  <a:lnTo>
                    <a:pt x="1257681" y="342709"/>
                  </a:lnTo>
                  <a:lnTo>
                    <a:pt x="1131697" y="342709"/>
                  </a:lnTo>
                  <a:lnTo>
                    <a:pt x="1119428" y="345186"/>
                  </a:lnTo>
                  <a:lnTo>
                    <a:pt x="1109421" y="351942"/>
                  </a:lnTo>
                  <a:lnTo>
                    <a:pt x="1102664" y="361950"/>
                  </a:lnTo>
                  <a:lnTo>
                    <a:pt x="1100201" y="374192"/>
                  </a:lnTo>
                  <a:lnTo>
                    <a:pt x="1100201" y="633209"/>
                  </a:lnTo>
                  <a:lnTo>
                    <a:pt x="1102664" y="645464"/>
                  </a:lnTo>
                  <a:lnTo>
                    <a:pt x="1109421" y="655472"/>
                  </a:lnTo>
                  <a:lnTo>
                    <a:pt x="1119428" y="662228"/>
                  </a:lnTo>
                  <a:lnTo>
                    <a:pt x="1131697" y="664692"/>
                  </a:lnTo>
                  <a:lnTo>
                    <a:pt x="1257681" y="664692"/>
                  </a:lnTo>
                  <a:lnTo>
                    <a:pt x="1269936" y="662228"/>
                  </a:lnTo>
                  <a:lnTo>
                    <a:pt x="1279944" y="655472"/>
                  </a:lnTo>
                  <a:lnTo>
                    <a:pt x="1286700" y="645464"/>
                  </a:lnTo>
                  <a:lnTo>
                    <a:pt x="1289177" y="633209"/>
                  </a:lnTo>
                  <a:lnTo>
                    <a:pt x="1289177" y="374192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676394" y="5503799"/>
              <a:ext cx="911860" cy="342900"/>
            </a:xfrm>
            <a:custGeom>
              <a:avLst/>
              <a:gdLst/>
              <a:ahLst/>
              <a:cxnLst/>
              <a:rect l="l" t="t" r="r" b="b"/>
              <a:pathLst>
                <a:path w="911860" h="342900">
                  <a:moveTo>
                    <a:pt x="0" y="342785"/>
                  </a:moveTo>
                  <a:lnTo>
                    <a:pt x="177800" y="0"/>
                  </a:lnTo>
                </a:path>
                <a:path w="911860" h="342900">
                  <a:moveTo>
                    <a:pt x="366775" y="0"/>
                  </a:moveTo>
                  <a:lnTo>
                    <a:pt x="544576" y="0"/>
                  </a:lnTo>
                </a:path>
                <a:path w="911860" h="342900">
                  <a:moveTo>
                    <a:pt x="733551" y="0"/>
                  </a:moveTo>
                  <a:lnTo>
                    <a:pt x="911351" y="342785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0213467" y="5791263"/>
              <a:ext cx="596265" cy="111125"/>
            </a:xfrm>
            <a:custGeom>
              <a:avLst/>
              <a:gdLst/>
              <a:ahLst/>
              <a:cxnLst/>
              <a:rect l="l" t="t" r="r" b="b"/>
              <a:pathLst>
                <a:path w="596265" h="111125">
                  <a:moveTo>
                    <a:pt x="558404" y="55321"/>
                  </a:moveTo>
                  <a:lnTo>
                    <a:pt x="491743" y="94195"/>
                  </a:lnTo>
                  <a:lnTo>
                    <a:pt x="490219" y="100025"/>
                  </a:lnTo>
                  <a:lnTo>
                    <a:pt x="495553" y="109118"/>
                  </a:lnTo>
                  <a:lnTo>
                    <a:pt x="501396" y="110655"/>
                  </a:lnTo>
                  <a:lnTo>
                    <a:pt x="505840" y="108000"/>
                  </a:lnTo>
                  <a:lnTo>
                    <a:pt x="579811" y="64846"/>
                  </a:lnTo>
                  <a:lnTo>
                    <a:pt x="577341" y="64846"/>
                  </a:lnTo>
                  <a:lnTo>
                    <a:pt x="577341" y="63550"/>
                  </a:lnTo>
                  <a:lnTo>
                    <a:pt x="572515" y="63550"/>
                  </a:lnTo>
                  <a:lnTo>
                    <a:pt x="558404" y="55321"/>
                  </a:lnTo>
                  <a:close/>
                </a:path>
                <a:path w="596265" h="111125">
                  <a:moveTo>
                    <a:pt x="542071" y="45796"/>
                  </a:moveTo>
                  <a:lnTo>
                    <a:pt x="0" y="45796"/>
                  </a:lnTo>
                  <a:lnTo>
                    <a:pt x="0" y="64846"/>
                  </a:lnTo>
                  <a:lnTo>
                    <a:pt x="542071" y="64846"/>
                  </a:lnTo>
                  <a:lnTo>
                    <a:pt x="558404" y="55321"/>
                  </a:lnTo>
                  <a:lnTo>
                    <a:pt x="542071" y="45796"/>
                  </a:lnTo>
                  <a:close/>
                </a:path>
                <a:path w="596265" h="111125">
                  <a:moveTo>
                    <a:pt x="579811" y="45796"/>
                  </a:moveTo>
                  <a:lnTo>
                    <a:pt x="577341" y="45796"/>
                  </a:lnTo>
                  <a:lnTo>
                    <a:pt x="577341" y="64846"/>
                  </a:lnTo>
                  <a:lnTo>
                    <a:pt x="579811" y="64846"/>
                  </a:lnTo>
                  <a:lnTo>
                    <a:pt x="596137" y="55321"/>
                  </a:lnTo>
                  <a:lnTo>
                    <a:pt x="579811" y="45796"/>
                  </a:lnTo>
                  <a:close/>
                </a:path>
                <a:path w="596265" h="111125">
                  <a:moveTo>
                    <a:pt x="572515" y="47091"/>
                  </a:moveTo>
                  <a:lnTo>
                    <a:pt x="558404" y="55321"/>
                  </a:lnTo>
                  <a:lnTo>
                    <a:pt x="572515" y="63550"/>
                  </a:lnTo>
                  <a:lnTo>
                    <a:pt x="572515" y="47091"/>
                  </a:lnTo>
                  <a:close/>
                </a:path>
                <a:path w="596265" h="111125">
                  <a:moveTo>
                    <a:pt x="577341" y="47091"/>
                  </a:moveTo>
                  <a:lnTo>
                    <a:pt x="572515" y="47091"/>
                  </a:lnTo>
                  <a:lnTo>
                    <a:pt x="572515" y="63550"/>
                  </a:lnTo>
                  <a:lnTo>
                    <a:pt x="577341" y="63550"/>
                  </a:lnTo>
                  <a:lnTo>
                    <a:pt x="577341" y="47091"/>
                  </a:lnTo>
                  <a:close/>
                </a:path>
                <a:path w="596265" h="111125">
                  <a:moveTo>
                    <a:pt x="501396" y="0"/>
                  </a:moveTo>
                  <a:lnTo>
                    <a:pt x="495553" y="1536"/>
                  </a:lnTo>
                  <a:lnTo>
                    <a:pt x="490219" y="10617"/>
                  </a:lnTo>
                  <a:lnTo>
                    <a:pt x="491743" y="16446"/>
                  </a:lnTo>
                  <a:lnTo>
                    <a:pt x="558404" y="55321"/>
                  </a:lnTo>
                  <a:lnTo>
                    <a:pt x="572515" y="47091"/>
                  </a:lnTo>
                  <a:lnTo>
                    <a:pt x="577341" y="47091"/>
                  </a:lnTo>
                  <a:lnTo>
                    <a:pt x="577341" y="45796"/>
                  </a:lnTo>
                  <a:lnTo>
                    <a:pt x="579811" y="45796"/>
                  </a:lnTo>
                  <a:lnTo>
                    <a:pt x="505840" y="2641"/>
                  </a:lnTo>
                  <a:lnTo>
                    <a:pt x="50139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776853" y="5693308"/>
              <a:ext cx="496570" cy="299085"/>
            </a:xfrm>
            <a:custGeom>
              <a:avLst/>
              <a:gdLst/>
              <a:ahLst/>
              <a:cxnLst/>
              <a:rect l="l" t="t" r="r" b="b"/>
              <a:pathLst>
                <a:path w="496570" h="299085">
                  <a:moveTo>
                    <a:pt x="446532" y="0"/>
                  </a:moveTo>
                  <a:lnTo>
                    <a:pt x="49784" y="0"/>
                  </a:lnTo>
                  <a:lnTo>
                    <a:pt x="30378" y="3910"/>
                  </a:lnTo>
                  <a:lnTo>
                    <a:pt x="14557" y="14573"/>
                  </a:lnTo>
                  <a:lnTo>
                    <a:pt x="3903" y="30389"/>
                  </a:lnTo>
                  <a:lnTo>
                    <a:pt x="0" y="49758"/>
                  </a:lnTo>
                  <a:lnTo>
                    <a:pt x="0" y="248754"/>
                  </a:lnTo>
                  <a:lnTo>
                    <a:pt x="3903" y="268116"/>
                  </a:lnTo>
                  <a:lnTo>
                    <a:pt x="14557" y="283929"/>
                  </a:lnTo>
                  <a:lnTo>
                    <a:pt x="30378" y="294590"/>
                  </a:lnTo>
                  <a:lnTo>
                    <a:pt x="49784" y="298500"/>
                  </a:lnTo>
                  <a:lnTo>
                    <a:pt x="446532" y="298500"/>
                  </a:lnTo>
                  <a:lnTo>
                    <a:pt x="465883" y="294590"/>
                  </a:lnTo>
                  <a:lnTo>
                    <a:pt x="481711" y="283929"/>
                  </a:lnTo>
                  <a:lnTo>
                    <a:pt x="492394" y="268116"/>
                  </a:lnTo>
                  <a:lnTo>
                    <a:pt x="496316" y="248754"/>
                  </a:lnTo>
                  <a:lnTo>
                    <a:pt x="496316" y="49758"/>
                  </a:lnTo>
                  <a:lnTo>
                    <a:pt x="492394" y="30389"/>
                  </a:lnTo>
                  <a:lnTo>
                    <a:pt x="481711" y="14573"/>
                  </a:lnTo>
                  <a:lnTo>
                    <a:pt x="465883" y="3910"/>
                  </a:lnTo>
                  <a:lnTo>
                    <a:pt x="44653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3603752" y="5151831"/>
            <a:ext cx="798195" cy="83311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X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spc="-20" dirty="0">
                <a:latin typeface="微软雅黑"/>
                <a:cs typeface="微软雅黑"/>
              </a:rPr>
              <a:t>band</a:t>
            </a:r>
            <a:endParaRPr sz="1800">
              <a:latin typeface="微软雅黑"/>
              <a:cs typeface="微软雅黑"/>
            </a:endParaRPr>
          </a:p>
          <a:p>
            <a:pPr marL="42545" algn="ctr">
              <a:lnSpc>
                <a:spcPct val="100000"/>
              </a:lnSpc>
              <a:spcBef>
                <a:spcPts val="2035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X</a:t>
            </a:r>
            <a:endParaRPr sz="1800">
              <a:latin typeface="微软雅黑"/>
              <a:cs typeface="微软雅黑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6031357" y="5679249"/>
            <a:ext cx="958215" cy="335280"/>
            <a:chOff x="6031357" y="5679249"/>
            <a:chExt cx="958215" cy="335280"/>
          </a:xfrm>
        </p:grpSpPr>
        <p:sp>
          <p:nvSpPr>
            <p:cNvPr id="30" name="object 30"/>
            <p:cNvSpPr/>
            <p:nvPr/>
          </p:nvSpPr>
          <p:spPr>
            <a:xfrm>
              <a:off x="6037707" y="5685599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5" h="322579">
                  <a:moveTo>
                    <a:pt x="891286" y="0"/>
                  </a:moveTo>
                  <a:lnTo>
                    <a:pt x="53593" y="0"/>
                  </a:lnTo>
                  <a:lnTo>
                    <a:pt x="32736" y="4217"/>
                  </a:lnTo>
                  <a:lnTo>
                    <a:pt x="15700" y="15717"/>
                  </a:lnTo>
                  <a:lnTo>
                    <a:pt x="4212" y="32773"/>
                  </a:lnTo>
                  <a:lnTo>
                    <a:pt x="0" y="53657"/>
                  </a:lnTo>
                  <a:lnTo>
                    <a:pt x="0" y="268312"/>
                  </a:lnTo>
                  <a:lnTo>
                    <a:pt x="4212" y="289204"/>
                  </a:lnTo>
                  <a:lnTo>
                    <a:pt x="15700" y="306263"/>
                  </a:lnTo>
                  <a:lnTo>
                    <a:pt x="32736" y="317765"/>
                  </a:lnTo>
                  <a:lnTo>
                    <a:pt x="53593" y="321983"/>
                  </a:lnTo>
                  <a:lnTo>
                    <a:pt x="891286" y="321983"/>
                  </a:lnTo>
                  <a:lnTo>
                    <a:pt x="912163" y="317765"/>
                  </a:lnTo>
                  <a:lnTo>
                    <a:pt x="929243" y="306263"/>
                  </a:lnTo>
                  <a:lnTo>
                    <a:pt x="940774" y="289204"/>
                  </a:lnTo>
                  <a:lnTo>
                    <a:pt x="945007" y="268312"/>
                  </a:lnTo>
                  <a:lnTo>
                    <a:pt x="945007" y="53657"/>
                  </a:lnTo>
                  <a:lnTo>
                    <a:pt x="940774" y="32773"/>
                  </a:lnTo>
                  <a:lnTo>
                    <a:pt x="929243" y="15717"/>
                  </a:lnTo>
                  <a:lnTo>
                    <a:pt x="912163" y="4217"/>
                  </a:lnTo>
                  <a:lnTo>
                    <a:pt x="89128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037707" y="5685599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5" h="322579">
                  <a:moveTo>
                    <a:pt x="0" y="53657"/>
                  </a:moveTo>
                  <a:lnTo>
                    <a:pt x="4212" y="32773"/>
                  </a:lnTo>
                  <a:lnTo>
                    <a:pt x="15700" y="15717"/>
                  </a:lnTo>
                  <a:lnTo>
                    <a:pt x="32736" y="4217"/>
                  </a:lnTo>
                  <a:lnTo>
                    <a:pt x="53593" y="0"/>
                  </a:lnTo>
                  <a:lnTo>
                    <a:pt x="891286" y="0"/>
                  </a:lnTo>
                  <a:lnTo>
                    <a:pt x="912163" y="4217"/>
                  </a:lnTo>
                  <a:lnTo>
                    <a:pt x="929243" y="15717"/>
                  </a:lnTo>
                  <a:lnTo>
                    <a:pt x="940774" y="32773"/>
                  </a:lnTo>
                  <a:lnTo>
                    <a:pt x="945007" y="53657"/>
                  </a:lnTo>
                  <a:lnTo>
                    <a:pt x="945007" y="268312"/>
                  </a:lnTo>
                  <a:lnTo>
                    <a:pt x="940774" y="289204"/>
                  </a:lnTo>
                  <a:lnTo>
                    <a:pt x="929243" y="306263"/>
                  </a:lnTo>
                  <a:lnTo>
                    <a:pt x="912163" y="317765"/>
                  </a:lnTo>
                  <a:lnTo>
                    <a:pt x="891286" y="321983"/>
                  </a:lnTo>
                  <a:lnTo>
                    <a:pt x="53593" y="321983"/>
                  </a:lnTo>
                  <a:lnTo>
                    <a:pt x="32736" y="317765"/>
                  </a:lnTo>
                  <a:lnTo>
                    <a:pt x="15700" y="306263"/>
                  </a:lnTo>
                  <a:lnTo>
                    <a:pt x="4212" y="289204"/>
                  </a:lnTo>
                  <a:lnTo>
                    <a:pt x="0" y="268312"/>
                  </a:lnTo>
                  <a:lnTo>
                    <a:pt x="0" y="53657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6148196" y="5705652"/>
            <a:ext cx="7251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solidFill>
                  <a:srgbClr val="FFFFFF"/>
                </a:solidFill>
                <a:latin typeface="微软雅黑"/>
                <a:cs typeface="微软雅黑"/>
              </a:rPr>
              <a:t>S-</a:t>
            </a:r>
            <a:r>
              <a:rPr sz="1600" spc="-20" dirty="0">
                <a:solidFill>
                  <a:srgbClr val="FFFFFF"/>
                </a:solidFill>
                <a:latin typeface="微软雅黑"/>
                <a:cs typeface="微软雅黑"/>
              </a:rPr>
              <a:t>band</a:t>
            </a:r>
            <a:endParaRPr sz="1600">
              <a:latin typeface="微软雅黑"/>
              <a:cs typeface="微软雅黑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5776721" y="5679249"/>
            <a:ext cx="4443095" cy="335280"/>
            <a:chOff x="5776721" y="5679249"/>
            <a:chExt cx="4443095" cy="335280"/>
          </a:xfrm>
        </p:grpSpPr>
        <p:sp>
          <p:nvSpPr>
            <p:cNvPr id="34" name="object 34"/>
            <p:cNvSpPr/>
            <p:nvPr/>
          </p:nvSpPr>
          <p:spPr>
            <a:xfrm>
              <a:off x="5776721" y="5846584"/>
              <a:ext cx="260985" cy="0"/>
            </a:xfrm>
            <a:custGeom>
              <a:avLst/>
              <a:gdLst/>
              <a:ahLst/>
              <a:cxnLst/>
              <a:rect l="l" t="t" r="r" b="b"/>
              <a:pathLst>
                <a:path w="260985">
                  <a:moveTo>
                    <a:pt x="0" y="0"/>
                  </a:moveTo>
                  <a:lnTo>
                    <a:pt x="260985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085075" y="5685599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5" h="322579">
                  <a:moveTo>
                    <a:pt x="891413" y="0"/>
                  </a:moveTo>
                  <a:lnTo>
                    <a:pt x="53721" y="0"/>
                  </a:lnTo>
                  <a:lnTo>
                    <a:pt x="32843" y="4215"/>
                  </a:lnTo>
                  <a:lnTo>
                    <a:pt x="15763" y="15713"/>
                  </a:lnTo>
                  <a:lnTo>
                    <a:pt x="4232" y="32768"/>
                  </a:lnTo>
                  <a:lnTo>
                    <a:pt x="0" y="53657"/>
                  </a:lnTo>
                  <a:lnTo>
                    <a:pt x="0" y="268312"/>
                  </a:lnTo>
                  <a:lnTo>
                    <a:pt x="4232" y="289204"/>
                  </a:lnTo>
                  <a:lnTo>
                    <a:pt x="15763" y="306263"/>
                  </a:lnTo>
                  <a:lnTo>
                    <a:pt x="32843" y="317765"/>
                  </a:lnTo>
                  <a:lnTo>
                    <a:pt x="53721" y="321983"/>
                  </a:lnTo>
                  <a:lnTo>
                    <a:pt x="891413" y="321983"/>
                  </a:lnTo>
                  <a:lnTo>
                    <a:pt x="912270" y="317765"/>
                  </a:lnTo>
                  <a:lnTo>
                    <a:pt x="929306" y="306263"/>
                  </a:lnTo>
                  <a:lnTo>
                    <a:pt x="940794" y="289204"/>
                  </a:lnTo>
                  <a:lnTo>
                    <a:pt x="945006" y="268312"/>
                  </a:lnTo>
                  <a:lnTo>
                    <a:pt x="945006" y="53657"/>
                  </a:lnTo>
                  <a:lnTo>
                    <a:pt x="940794" y="32768"/>
                  </a:lnTo>
                  <a:lnTo>
                    <a:pt x="929306" y="15713"/>
                  </a:lnTo>
                  <a:lnTo>
                    <a:pt x="912270" y="4215"/>
                  </a:lnTo>
                  <a:lnTo>
                    <a:pt x="891413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7085075" y="5685599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5" h="322579">
                  <a:moveTo>
                    <a:pt x="0" y="53657"/>
                  </a:moveTo>
                  <a:lnTo>
                    <a:pt x="4232" y="32768"/>
                  </a:lnTo>
                  <a:lnTo>
                    <a:pt x="15763" y="15713"/>
                  </a:lnTo>
                  <a:lnTo>
                    <a:pt x="32843" y="4215"/>
                  </a:lnTo>
                  <a:lnTo>
                    <a:pt x="53721" y="0"/>
                  </a:lnTo>
                  <a:lnTo>
                    <a:pt x="891413" y="0"/>
                  </a:lnTo>
                  <a:lnTo>
                    <a:pt x="912270" y="4215"/>
                  </a:lnTo>
                  <a:lnTo>
                    <a:pt x="929306" y="15713"/>
                  </a:lnTo>
                  <a:lnTo>
                    <a:pt x="940794" y="32768"/>
                  </a:lnTo>
                  <a:lnTo>
                    <a:pt x="945006" y="53657"/>
                  </a:lnTo>
                  <a:lnTo>
                    <a:pt x="945006" y="268312"/>
                  </a:lnTo>
                  <a:lnTo>
                    <a:pt x="940794" y="289204"/>
                  </a:lnTo>
                  <a:lnTo>
                    <a:pt x="929306" y="306263"/>
                  </a:lnTo>
                  <a:lnTo>
                    <a:pt x="912270" y="317765"/>
                  </a:lnTo>
                  <a:lnTo>
                    <a:pt x="891413" y="321983"/>
                  </a:lnTo>
                  <a:lnTo>
                    <a:pt x="53721" y="321983"/>
                  </a:lnTo>
                  <a:lnTo>
                    <a:pt x="32843" y="317765"/>
                  </a:lnTo>
                  <a:lnTo>
                    <a:pt x="15763" y="306263"/>
                  </a:lnTo>
                  <a:lnTo>
                    <a:pt x="4232" y="289204"/>
                  </a:lnTo>
                  <a:lnTo>
                    <a:pt x="0" y="268312"/>
                  </a:lnTo>
                  <a:lnTo>
                    <a:pt x="0" y="53657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030082" y="5846584"/>
              <a:ext cx="191135" cy="0"/>
            </a:xfrm>
            <a:custGeom>
              <a:avLst/>
              <a:gdLst/>
              <a:ahLst/>
              <a:cxnLst/>
              <a:rect l="l" t="t" r="r" b="b"/>
              <a:pathLst>
                <a:path w="191134">
                  <a:moveTo>
                    <a:pt x="0" y="0"/>
                  </a:moveTo>
                  <a:lnTo>
                    <a:pt x="190881" y="0"/>
                  </a:lnTo>
                </a:path>
              </a:pathLst>
            </a:custGeom>
            <a:ln w="19050">
              <a:solidFill>
                <a:srgbClr val="000000"/>
              </a:solidFill>
              <a:prstDash val="sys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982713" y="5846584"/>
              <a:ext cx="102870" cy="0"/>
            </a:xfrm>
            <a:custGeom>
              <a:avLst/>
              <a:gdLst/>
              <a:ahLst/>
              <a:cxnLst/>
              <a:rect l="l" t="t" r="r" b="b"/>
              <a:pathLst>
                <a:path w="102870">
                  <a:moveTo>
                    <a:pt x="0" y="0"/>
                  </a:moveTo>
                  <a:lnTo>
                    <a:pt x="102361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8220963" y="5685599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5" h="322579">
                  <a:moveTo>
                    <a:pt x="891285" y="0"/>
                  </a:moveTo>
                  <a:lnTo>
                    <a:pt x="53593" y="0"/>
                  </a:lnTo>
                  <a:lnTo>
                    <a:pt x="32736" y="4217"/>
                  </a:lnTo>
                  <a:lnTo>
                    <a:pt x="15700" y="15717"/>
                  </a:lnTo>
                  <a:lnTo>
                    <a:pt x="4212" y="32773"/>
                  </a:lnTo>
                  <a:lnTo>
                    <a:pt x="0" y="53657"/>
                  </a:lnTo>
                  <a:lnTo>
                    <a:pt x="0" y="268312"/>
                  </a:lnTo>
                  <a:lnTo>
                    <a:pt x="4212" y="289204"/>
                  </a:lnTo>
                  <a:lnTo>
                    <a:pt x="15700" y="306263"/>
                  </a:lnTo>
                  <a:lnTo>
                    <a:pt x="32736" y="317765"/>
                  </a:lnTo>
                  <a:lnTo>
                    <a:pt x="53593" y="321983"/>
                  </a:lnTo>
                  <a:lnTo>
                    <a:pt x="891285" y="321983"/>
                  </a:lnTo>
                  <a:lnTo>
                    <a:pt x="912217" y="317765"/>
                  </a:lnTo>
                  <a:lnTo>
                    <a:pt x="929290" y="306263"/>
                  </a:lnTo>
                  <a:lnTo>
                    <a:pt x="940792" y="289204"/>
                  </a:lnTo>
                  <a:lnTo>
                    <a:pt x="945006" y="268312"/>
                  </a:lnTo>
                  <a:lnTo>
                    <a:pt x="945006" y="53657"/>
                  </a:lnTo>
                  <a:lnTo>
                    <a:pt x="940792" y="32773"/>
                  </a:lnTo>
                  <a:lnTo>
                    <a:pt x="929290" y="15717"/>
                  </a:lnTo>
                  <a:lnTo>
                    <a:pt x="912217" y="4217"/>
                  </a:lnTo>
                  <a:lnTo>
                    <a:pt x="891285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8220963" y="5685599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5" h="322579">
                  <a:moveTo>
                    <a:pt x="0" y="53657"/>
                  </a:moveTo>
                  <a:lnTo>
                    <a:pt x="4212" y="32773"/>
                  </a:lnTo>
                  <a:lnTo>
                    <a:pt x="15700" y="15717"/>
                  </a:lnTo>
                  <a:lnTo>
                    <a:pt x="32736" y="4217"/>
                  </a:lnTo>
                  <a:lnTo>
                    <a:pt x="53593" y="0"/>
                  </a:lnTo>
                  <a:lnTo>
                    <a:pt x="891285" y="0"/>
                  </a:lnTo>
                  <a:lnTo>
                    <a:pt x="912217" y="4217"/>
                  </a:lnTo>
                  <a:lnTo>
                    <a:pt x="929290" y="15717"/>
                  </a:lnTo>
                  <a:lnTo>
                    <a:pt x="940792" y="32773"/>
                  </a:lnTo>
                  <a:lnTo>
                    <a:pt x="945006" y="53657"/>
                  </a:lnTo>
                  <a:lnTo>
                    <a:pt x="945006" y="268312"/>
                  </a:lnTo>
                  <a:lnTo>
                    <a:pt x="940792" y="289204"/>
                  </a:lnTo>
                  <a:lnTo>
                    <a:pt x="929290" y="306263"/>
                  </a:lnTo>
                  <a:lnTo>
                    <a:pt x="912217" y="317765"/>
                  </a:lnTo>
                  <a:lnTo>
                    <a:pt x="891285" y="321983"/>
                  </a:lnTo>
                  <a:lnTo>
                    <a:pt x="53593" y="321983"/>
                  </a:lnTo>
                  <a:lnTo>
                    <a:pt x="32736" y="317765"/>
                  </a:lnTo>
                  <a:lnTo>
                    <a:pt x="15700" y="306263"/>
                  </a:lnTo>
                  <a:lnTo>
                    <a:pt x="4212" y="289204"/>
                  </a:lnTo>
                  <a:lnTo>
                    <a:pt x="0" y="268312"/>
                  </a:lnTo>
                  <a:lnTo>
                    <a:pt x="0" y="53657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9268459" y="5685599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5" h="322579">
                  <a:moveTo>
                    <a:pt x="891286" y="0"/>
                  </a:moveTo>
                  <a:lnTo>
                    <a:pt x="53594" y="0"/>
                  </a:lnTo>
                  <a:lnTo>
                    <a:pt x="32736" y="4215"/>
                  </a:lnTo>
                  <a:lnTo>
                    <a:pt x="15700" y="15713"/>
                  </a:lnTo>
                  <a:lnTo>
                    <a:pt x="4212" y="32768"/>
                  </a:lnTo>
                  <a:lnTo>
                    <a:pt x="0" y="53657"/>
                  </a:lnTo>
                  <a:lnTo>
                    <a:pt x="0" y="268312"/>
                  </a:lnTo>
                  <a:lnTo>
                    <a:pt x="4212" y="289204"/>
                  </a:lnTo>
                  <a:lnTo>
                    <a:pt x="15700" y="306263"/>
                  </a:lnTo>
                  <a:lnTo>
                    <a:pt x="32736" y="317765"/>
                  </a:lnTo>
                  <a:lnTo>
                    <a:pt x="53594" y="321983"/>
                  </a:lnTo>
                  <a:lnTo>
                    <a:pt x="891286" y="321983"/>
                  </a:lnTo>
                  <a:lnTo>
                    <a:pt x="912217" y="317765"/>
                  </a:lnTo>
                  <a:lnTo>
                    <a:pt x="929290" y="306263"/>
                  </a:lnTo>
                  <a:lnTo>
                    <a:pt x="940792" y="289204"/>
                  </a:lnTo>
                  <a:lnTo>
                    <a:pt x="945007" y="268312"/>
                  </a:lnTo>
                  <a:lnTo>
                    <a:pt x="945007" y="53657"/>
                  </a:lnTo>
                  <a:lnTo>
                    <a:pt x="940792" y="32768"/>
                  </a:lnTo>
                  <a:lnTo>
                    <a:pt x="929290" y="15713"/>
                  </a:lnTo>
                  <a:lnTo>
                    <a:pt x="912217" y="4215"/>
                  </a:lnTo>
                  <a:lnTo>
                    <a:pt x="891286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9268459" y="5685599"/>
              <a:ext cx="945515" cy="322580"/>
            </a:xfrm>
            <a:custGeom>
              <a:avLst/>
              <a:gdLst/>
              <a:ahLst/>
              <a:cxnLst/>
              <a:rect l="l" t="t" r="r" b="b"/>
              <a:pathLst>
                <a:path w="945515" h="322579">
                  <a:moveTo>
                    <a:pt x="0" y="53657"/>
                  </a:moveTo>
                  <a:lnTo>
                    <a:pt x="4212" y="32768"/>
                  </a:lnTo>
                  <a:lnTo>
                    <a:pt x="15700" y="15713"/>
                  </a:lnTo>
                  <a:lnTo>
                    <a:pt x="32736" y="4215"/>
                  </a:lnTo>
                  <a:lnTo>
                    <a:pt x="53594" y="0"/>
                  </a:lnTo>
                  <a:lnTo>
                    <a:pt x="891286" y="0"/>
                  </a:lnTo>
                  <a:lnTo>
                    <a:pt x="912217" y="4215"/>
                  </a:lnTo>
                  <a:lnTo>
                    <a:pt x="929290" y="15713"/>
                  </a:lnTo>
                  <a:lnTo>
                    <a:pt x="940792" y="32768"/>
                  </a:lnTo>
                  <a:lnTo>
                    <a:pt x="945007" y="53657"/>
                  </a:lnTo>
                  <a:lnTo>
                    <a:pt x="945007" y="268312"/>
                  </a:lnTo>
                  <a:lnTo>
                    <a:pt x="940792" y="289204"/>
                  </a:lnTo>
                  <a:lnTo>
                    <a:pt x="929290" y="306263"/>
                  </a:lnTo>
                  <a:lnTo>
                    <a:pt x="912217" y="317765"/>
                  </a:lnTo>
                  <a:lnTo>
                    <a:pt x="891286" y="321983"/>
                  </a:lnTo>
                  <a:lnTo>
                    <a:pt x="53594" y="321983"/>
                  </a:lnTo>
                  <a:lnTo>
                    <a:pt x="32736" y="317765"/>
                  </a:lnTo>
                  <a:lnTo>
                    <a:pt x="15700" y="306263"/>
                  </a:lnTo>
                  <a:lnTo>
                    <a:pt x="4212" y="289204"/>
                  </a:lnTo>
                  <a:lnTo>
                    <a:pt x="0" y="268312"/>
                  </a:lnTo>
                  <a:lnTo>
                    <a:pt x="0" y="53657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9165970" y="5846584"/>
              <a:ext cx="102870" cy="0"/>
            </a:xfrm>
            <a:custGeom>
              <a:avLst/>
              <a:gdLst/>
              <a:ahLst/>
              <a:cxnLst/>
              <a:rect l="l" t="t" r="r" b="b"/>
              <a:pathLst>
                <a:path w="102870">
                  <a:moveTo>
                    <a:pt x="0" y="0"/>
                  </a:moveTo>
                  <a:lnTo>
                    <a:pt x="102488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4996941" y="4933569"/>
            <a:ext cx="3219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微软雅黑"/>
                <a:cs typeface="微软雅黑"/>
              </a:rPr>
              <a:t>BC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24</a:t>
            </a:r>
          </a:p>
        </p:txBody>
      </p:sp>
      <p:sp>
        <p:nvSpPr>
          <p:cNvPr id="45" name="object 45"/>
          <p:cNvSpPr txBox="1"/>
          <p:nvPr/>
        </p:nvSpPr>
        <p:spPr>
          <a:xfrm>
            <a:off x="2593085" y="5105146"/>
            <a:ext cx="848360" cy="8769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微软雅黑"/>
                <a:cs typeface="微软雅黑"/>
              </a:rPr>
              <a:t>L2</a:t>
            </a:r>
            <a:endParaRPr sz="16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</a:pPr>
            <a:r>
              <a:rPr sz="1600" spc="-10" dirty="0">
                <a:latin typeface="微软雅黑"/>
                <a:cs typeface="微软雅黑"/>
              </a:rPr>
              <a:t>2*Sband</a:t>
            </a:r>
            <a:endParaRPr sz="1600">
              <a:latin typeface="微软雅黑"/>
              <a:cs typeface="微软雅黑"/>
            </a:endParaRPr>
          </a:p>
          <a:p>
            <a:pPr marL="46990" algn="ctr">
              <a:lnSpc>
                <a:spcPct val="100000"/>
              </a:lnSpc>
              <a:spcBef>
                <a:spcPts val="705"/>
              </a:spcBef>
            </a:pPr>
            <a:r>
              <a:rPr sz="1800" spc="-10" dirty="0">
                <a:solidFill>
                  <a:srgbClr val="FFFFFF"/>
                </a:solidFill>
                <a:latin typeface="微软雅黑"/>
                <a:cs typeface="微软雅黑"/>
              </a:rPr>
              <a:t>chirp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584440" y="5075301"/>
            <a:ext cx="108775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95"/>
              </a:spcBef>
            </a:pPr>
            <a:r>
              <a:rPr sz="1600" spc="-25" dirty="0">
                <a:latin typeface="微软雅黑"/>
                <a:cs typeface="微软雅黑"/>
              </a:rPr>
              <a:t>L3</a:t>
            </a:r>
            <a:endParaRPr sz="16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</a:pPr>
            <a:r>
              <a:rPr sz="1600" dirty="0">
                <a:latin typeface="微软雅黑"/>
                <a:cs typeface="微软雅黑"/>
              </a:rPr>
              <a:t>20</a:t>
            </a:r>
            <a:r>
              <a:rPr sz="1600" spc="-15" dirty="0">
                <a:latin typeface="微软雅黑"/>
                <a:cs typeface="微软雅黑"/>
              </a:rPr>
              <a:t> </a:t>
            </a:r>
            <a:r>
              <a:rPr sz="1600" dirty="0">
                <a:latin typeface="微软雅黑"/>
                <a:cs typeface="微软雅黑"/>
              </a:rPr>
              <a:t>*</a:t>
            </a:r>
            <a:r>
              <a:rPr sz="1600" spc="-15" dirty="0">
                <a:latin typeface="微软雅黑"/>
                <a:cs typeface="微软雅黑"/>
              </a:rPr>
              <a:t> </a:t>
            </a:r>
            <a:r>
              <a:rPr sz="1600" spc="-10" dirty="0">
                <a:latin typeface="微软雅黑"/>
                <a:cs typeface="微软雅黑"/>
              </a:rPr>
              <a:t>Sband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36193" y="6202171"/>
            <a:ext cx="65532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2E5496"/>
                </a:solidFill>
                <a:latin typeface="微软雅黑"/>
                <a:cs typeface="微软雅黑"/>
              </a:rPr>
              <a:t>7</a:t>
            </a:r>
            <a:r>
              <a:rPr sz="1600" spc="-10" dirty="0">
                <a:solidFill>
                  <a:srgbClr val="2E5496"/>
                </a:solidFill>
                <a:latin typeface="微软雅黑"/>
                <a:cs typeface="微软雅黑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微软雅黑"/>
                <a:cs typeface="微软雅黑"/>
              </a:rPr>
              <a:t>MeV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2000250" y="6202171"/>
            <a:ext cx="7740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2E5496"/>
                </a:solidFill>
                <a:latin typeface="微软雅黑"/>
                <a:cs typeface="微软雅黑"/>
              </a:rPr>
              <a:t>40</a:t>
            </a:r>
            <a:r>
              <a:rPr sz="1600" spc="-20" dirty="0">
                <a:solidFill>
                  <a:srgbClr val="2E5496"/>
                </a:solidFill>
                <a:latin typeface="微软雅黑"/>
                <a:cs typeface="微软雅黑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微软雅黑"/>
                <a:cs typeface="微软雅黑"/>
              </a:rPr>
              <a:t>MeV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3177285" y="6202171"/>
            <a:ext cx="8928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2E5496"/>
                </a:solidFill>
                <a:latin typeface="微软雅黑"/>
                <a:cs typeface="微软雅黑"/>
              </a:rPr>
              <a:t>140</a:t>
            </a:r>
            <a:r>
              <a:rPr sz="1600" spc="-35" dirty="0">
                <a:solidFill>
                  <a:srgbClr val="2E5496"/>
                </a:solidFill>
                <a:latin typeface="微软雅黑"/>
                <a:cs typeface="微软雅黑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微软雅黑"/>
                <a:cs typeface="微软雅黑"/>
              </a:rPr>
              <a:t>MeV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685791" y="6202171"/>
            <a:ext cx="89281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solidFill>
                  <a:srgbClr val="2E5496"/>
                </a:solidFill>
                <a:latin typeface="微软雅黑"/>
                <a:cs typeface="微软雅黑"/>
              </a:rPr>
              <a:t>130</a:t>
            </a:r>
            <a:r>
              <a:rPr sz="1600" spc="-35" dirty="0">
                <a:solidFill>
                  <a:srgbClr val="2E5496"/>
                </a:solidFill>
                <a:latin typeface="微软雅黑"/>
                <a:cs typeface="微软雅黑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微软雅黑"/>
                <a:cs typeface="微软雅黑"/>
              </a:rPr>
              <a:t>MeV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10318242" y="6202171"/>
            <a:ext cx="5467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solidFill>
                  <a:srgbClr val="2E5496"/>
                </a:solidFill>
                <a:latin typeface="微软雅黑"/>
                <a:cs typeface="微软雅黑"/>
              </a:rPr>
              <a:t>1GeV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88136" y="740362"/>
            <a:ext cx="11218063" cy="2333331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295"/>
              </a:spcBef>
              <a:tabLst>
                <a:tab pos="1869439" algn="l"/>
              </a:tabLst>
            </a:pPr>
            <a:r>
              <a:rPr sz="2000" spc="-10" dirty="0">
                <a:latin typeface="微软雅黑"/>
                <a:cs typeface="微软雅黑"/>
              </a:rPr>
              <a:t>Advantage:</a:t>
            </a:r>
            <a:r>
              <a:rPr sz="2000" dirty="0">
                <a:latin typeface="微软雅黑"/>
                <a:cs typeface="微软雅黑"/>
              </a:rPr>
              <a:t>	</a:t>
            </a:r>
            <a:r>
              <a:rPr sz="2000" spc="-10" dirty="0">
                <a:latin typeface="微软雅黑"/>
                <a:cs typeface="微软雅黑"/>
              </a:rPr>
              <a:t>L-</a:t>
            </a:r>
            <a:r>
              <a:rPr sz="2000" dirty="0">
                <a:latin typeface="微软雅黑"/>
                <a:cs typeface="微软雅黑"/>
              </a:rPr>
              <a:t>band</a:t>
            </a:r>
            <a:r>
              <a:rPr sz="2000" spc="-6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photo</a:t>
            </a:r>
            <a:r>
              <a:rPr lang="en-US" sz="2000" spc="-10" dirty="0">
                <a:latin typeface="微软雅黑"/>
                <a:cs typeface="微软雅黑"/>
              </a:rPr>
              <a:t>n</a:t>
            </a:r>
            <a:r>
              <a:rPr sz="2000" spc="-10" dirty="0">
                <a:latin typeface="微软雅黑"/>
                <a:cs typeface="微软雅黑"/>
              </a:rPr>
              <a:t>-</a:t>
            </a:r>
            <a:r>
              <a:rPr sz="2000" dirty="0">
                <a:latin typeface="微软雅黑"/>
                <a:cs typeface="微软雅黑"/>
              </a:rPr>
              <a:t>gun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can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provide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much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better</a:t>
            </a:r>
            <a:r>
              <a:rPr sz="2000" spc="-2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emittance</a:t>
            </a:r>
            <a:r>
              <a:rPr sz="2000" spc="-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and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energy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spread</a:t>
            </a:r>
            <a:endParaRPr sz="2000" dirty="0">
              <a:latin typeface="微软雅黑"/>
              <a:cs typeface="微软雅黑"/>
            </a:endParaRPr>
          </a:p>
          <a:p>
            <a:pPr marL="50800">
              <a:lnSpc>
                <a:spcPct val="100000"/>
              </a:lnSpc>
              <a:spcBef>
                <a:spcPts val="1200"/>
              </a:spcBef>
              <a:tabLst>
                <a:tab pos="1910714" algn="l"/>
              </a:tabLst>
            </a:pPr>
            <a:r>
              <a:rPr sz="2000" spc="-10" dirty="0">
                <a:latin typeface="微软雅黑"/>
                <a:cs typeface="微软雅黑"/>
              </a:rPr>
              <a:t>Disadvantage:</a:t>
            </a:r>
            <a:r>
              <a:rPr sz="2000" dirty="0">
                <a:latin typeface="微软雅黑"/>
                <a:cs typeface="微软雅黑"/>
              </a:rPr>
              <a:t>	High</a:t>
            </a:r>
            <a:r>
              <a:rPr sz="2000" spc="-6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demands</a:t>
            </a:r>
            <a:r>
              <a:rPr sz="2000" spc="-7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on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vacuum,</a:t>
            </a:r>
            <a:r>
              <a:rPr sz="2000" spc="-5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laser,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cathode</a:t>
            </a:r>
            <a:r>
              <a:rPr sz="2000" spc="-6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and</a:t>
            </a:r>
            <a:r>
              <a:rPr sz="2000" spc="-6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lack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of</a:t>
            </a:r>
            <a:r>
              <a:rPr sz="2000" spc="-5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experiences</a:t>
            </a:r>
            <a:r>
              <a:rPr sz="2000" spc="-6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of</a:t>
            </a:r>
            <a:r>
              <a:rPr sz="2000" spc="-5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large</a:t>
            </a:r>
            <a:endParaRPr sz="2000" dirty="0">
              <a:latin typeface="微软雅黑"/>
              <a:cs typeface="微软雅黑"/>
            </a:endParaRPr>
          </a:p>
          <a:p>
            <a:pPr marL="1916430">
              <a:lnSpc>
                <a:spcPct val="100000"/>
              </a:lnSpc>
              <a:spcBef>
                <a:spcPts val="1200"/>
              </a:spcBef>
            </a:pPr>
            <a:r>
              <a:rPr sz="2000" dirty="0">
                <a:latin typeface="微软雅黑"/>
                <a:cs typeface="微软雅黑"/>
              </a:rPr>
              <a:t>bunch</a:t>
            </a:r>
            <a:r>
              <a:rPr sz="2000" spc="-5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charge</a:t>
            </a:r>
            <a:r>
              <a:rPr sz="2000" spc="-6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generation,</a:t>
            </a:r>
            <a:r>
              <a:rPr sz="2000" spc="-2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long</a:t>
            </a:r>
            <a:r>
              <a:rPr sz="2000" spc="-2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term</a:t>
            </a:r>
            <a:r>
              <a:rPr sz="2000" spc="-4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stability</a:t>
            </a:r>
            <a:endParaRPr sz="2000" dirty="0">
              <a:latin typeface="微软雅黑"/>
              <a:cs typeface="微软雅黑"/>
            </a:endParaRPr>
          </a:p>
          <a:p>
            <a:pPr marL="337185" indent="-287020">
              <a:lnSpc>
                <a:spcPct val="100000"/>
              </a:lnSpc>
              <a:spcBef>
                <a:spcPts val="1310"/>
              </a:spcBef>
              <a:buFont typeface="Wingdings"/>
              <a:buChar char=""/>
              <a:tabLst>
                <a:tab pos="337820" algn="l"/>
              </a:tabLst>
            </a:pPr>
            <a:r>
              <a:rPr sz="2000" dirty="0">
                <a:latin typeface="微软雅黑"/>
                <a:cs typeface="微软雅黑"/>
              </a:rPr>
              <a:t>Based</a:t>
            </a:r>
            <a:r>
              <a:rPr sz="2000" spc="-4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on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the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S2E,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at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the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injector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exit,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the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Cambria Math"/>
                <a:cs typeface="Cambria Math"/>
              </a:rPr>
              <a:t>𝜀</a:t>
            </a:r>
            <a:r>
              <a:rPr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𝑛</a:t>
            </a:r>
            <a:r>
              <a:rPr sz="2175" spc="532" baseline="-1532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0000"/>
                </a:solidFill>
                <a:latin typeface="微软雅黑"/>
                <a:cs typeface="微软雅黑"/>
              </a:rPr>
              <a:t>~6</a:t>
            </a:r>
            <a:r>
              <a:rPr sz="20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微软雅黑"/>
                <a:cs typeface="微软雅黑"/>
              </a:rPr>
              <a:t>um</a:t>
            </a:r>
            <a:r>
              <a:rPr sz="2000" dirty="0">
                <a:latin typeface="微软雅黑"/>
                <a:cs typeface="微软雅黑"/>
              </a:rPr>
              <a:t>,</a:t>
            </a:r>
            <a:r>
              <a:rPr sz="2000" spc="-5" dirty="0"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Cambria Math"/>
                <a:cs typeface="Cambria Math"/>
              </a:rPr>
              <a:t>𝜎</a:t>
            </a:r>
            <a:r>
              <a:rPr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𝐸</a:t>
            </a:r>
            <a:r>
              <a:rPr sz="2175" spc="352" baseline="-1532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2000" dirty="0">
                <a:solidFill>
                  <a:srgbClr val="FF0000"/>
                </a:solidFill>
                <a:latin typeface="微软雅黑"/>
                <a:cs typeface="微软雅黑"/>
              </a:rPr>
              <a:t>&lt;0.16</a:t>
            </a:r>
            <a:r>
              <a:rPr sz="2000" spc="-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微软雅黑"/>
                <a:cs typeface="微软雅黑"/>
              </a:rPr>
              <a:t>%</a:t>
            </a:r>
            <a:r>
              <a:rPr sz="2000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微软雅黑"/>
                <a:cs typeface="微软雅黑"/>
              </a:rPr>
              <a:t>(RMS)</a:t>
            </a:r>
            <a:endParaRPr sz="2000" dirty="0">
              <a:latin typeface="微软雅黑"/>
              <a:cs typeface="微软雅黑"/>
            </a:endParaRPr>
          </a:p>
          <a:p>
            <a:pPr marL="337185" indent="-287020">
              <a:lnSpc>
                <a:spcPct val="100000"/>
              </a:lnSpc>
              <a:spcBef>
                <a:spcPts val="1200"/>
              </a:spcBef>
              <a:buFont typeface="Wingdings"/>
              <a:buChar char=""/>
              <a:tabLst>
                <a:tab pos="337820" algn="l"/>
              </a:tabLst>
            </a:pPr>
            <a:r>
              <a:rPr sz="2000" dirty="0">
                <a:latin typeface="微软雅黑"/>
                <a:cs typeface="微软雅黑"/>
              </a:rPr>
              <a:t>Much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better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results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compared</a:t>
            </a:r>
            <a:r>
              <a:rPr sz="2000" spc="-6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with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plan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(</a:t>
            </a:r>
            <a:r>
              <a:rPr sz="2000" dirty="0">
                <a:latin typeface="Cambria Math"/>
                <a:cs typeface="Cambria Math"/>
              </a:rPr>
              <a:t>𝜀</a:t>
            </a:r>
            <a:r>
              <a:rPr sz="2175" baseline="-15325" dirty="0">
                <a:latin typeface="Cambria Math"/>
                <a:cs typeface="Cambria Math"/>
              </a:rPr>
              <a:t>𝑛</a:t>
            </a:r>
            <a:r>
              <a:rPr sz="2175" spc="509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微软雅黑"/>
                <a:cs typeface="微软雅黑"/>
              </a:rPr>
              <a:t>~42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um,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Cambria Math"/>
                <a:cs typeface="Cambria Math"/>
              </a:rPr>
              <a:t>𝜎</a:t>
            </a:r>
            <a:r>
              <a:rPr sz="2175" baseline="-15325" dirty="0">
                <a:latin typeface="Cambria Math"/>
                <a:cs typeface="Cambria Math"/>
              </a:rPr>
              <a:t>𝐸</a:t>
            </a:r>
            <a:r>
              <a:rPr sz="2175" spc="352" baseline="-15325" dirty="0">
                <a:latin typeface="Cambria Math"/>
                <a:cs typeface="Cambria Math"/>
              </a:rPr>
              <a:t> </a:t>
            </a:r>
            <a:r>
              <a:rPr sz="2000" dirty="0">
                <a:latin typeface="微软雅黑"/>
                <a:cs typeface="微软雅黑"/>
              </a:rPr>
              <a:t>&lt;0.5%)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Wingdings"/>
                <a:cs typeface="Wingdings"/>
              </a:rPr>
              <a:t></a:t>
            </a:r>
            <a:r>
              <a:rPr sz="2000" spc="65" dirty="0"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0000"/>
                </a:solidFill>
                <a:latin typeface="微软雅黑"/>
                <a:cs typeface="微软雅黑"/>
              </a:rPr>
              <a:t>higher</a:t>
            </a:r>
            <a:r>
              <a:rPr sz="20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10" dirty="0">
                <a:solidFill>
                  <a:srgbClr val="FF0000"/>
                </a:solidFill>
                <a:latin typeface="微软雅黑"/>
                <a:cs typeface="微软雅黑"/>
              </a:rPr>
              <a:t>luminosity!</a:t>
            </a:r>
            <a:endParaRPr sz="2000" dirty="0">
              <a:latin typeface="微软雅黑"/>
              <a:cs typeface="微软雅黑"/>
            </a:endParaRPr>
          </a:p>
        </p:txBody>
      </p:sp>
      <p:pic>
        <p:nvPicPr>
          <p:cNvPr id="55" name="图片 54">
            <a:extLst>
              <a:ext uri="{FF2B5EF4-FFF2-40B4-BE49-F238E27FC236}">
                <a16:creationId xmlns:a16="http://schemas.microsoft.com/office/drawing/2014/main" id="{04610624-A8AB-425C-B717-FABE114D2BF7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517D62-3C06-4967-9655-2153DD498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76" y="171069"/>
            <a:ext cx="8568055" cy="492443"/>
          </a:xfrm>
        </p:spPr>
        <p:txBody>
          <a:bodyPr/>
          <a:lstStyle/>
          <a:p>
            <a:r>
              <a:rPr lang="en-US" altLang="zh-CN" dirty="0"/>
              <a:t>Accumulating Ring design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03497B8-0440-4852-A147-9D9DF3675C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3518048"/>
            <a:ext cx="3657599" cy="280655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98299C2-59BE-4A83-830F-1018FAB5C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724799"/>
              </p:ext>
            </p:extLst>
          </p:nvPr>
        </p:nvGraphicFramePr>
        <p:xfrm>
          <a:off x="5943600" y="2362200"/>
          <a:ext cx="5282565" cy="4387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1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1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 grid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Main</a:t>
                      </a:r>
                      <a:r>
                        <a:rPr sz="1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Parameters</a:t>
                      </a:r>
                      <a:r>
                        <a:rPr sz="18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of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STCF</a:t>
                      </a:r>
                      <a:r>
                        <a:rPr sz="1800" b="1" spc="-7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DR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8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(GeV)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1.0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Circumference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(m)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1</a:t>
                      </a:r>
                      <a:r>
                        <a:rPr lang="en-US" sz="1800" spc="-10" dirty="0">
                          <a:latin typeface="Times New Roman"/>
                          <a:cs typeface="Times New Roman"/>
                        </a:rPr>
                        <a:t>55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.9</a:t>
                      </a:r>
                      <a:r>
                        <a:rPr lang="en-US" sz="1800" spc="-10" dirty="0">
                          <a:latin typeface="Times New Roman"/>
                          <a:cs typeface="Times New Roman"/>
                        </a:rPr>
                        <a:t>9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Number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 bunches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lang="en-US" sz="1800" dirty="0">
                          <a:latin typeface="Times New Roman"/>
                          <a:cs typeface="Times New Roman"/>
                        </a:rPr>
                        <a:t>&gt;4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Total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current</a:t>
                      </a:r>
                      <a:r>
                        <a:rPr sz="18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(mA)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lang="en-US" sz="1800" spc="-25" dirty="0">
                          <a:latin typeface="Times New Roman"/>
                          <a:cs typeface="Times New Roman"/>
                        </a:rPr>
                        <a:t>6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lang="en-US" sz="1800" spc="-25" dirty="0">
                          <a:latin typeface="Times New Roman"/>
                          <a:cs typeface="Times New Roman"/>
                        </a:rPr>
                        <a:t>.4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Bending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radius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(m)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lang="en-US" sz="1800" spc="-10" dirty="0"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.</a:t>
                      </a:r>
                      <a:r>
                        <a:rPr lang="en-US" sz="1800" spc="-10" dirty="0">
                          <a:latin typeface="Times New Roman"/>
                          <a:cs typeface="Times New Roman"/>
                        </a:rPr>
                        <a:t>37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Dipole</a:t>
                      </a:r>
                      <a:r>
                        <a:rPr sz="18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strength</a:t>
                      </a:r>
                      <a:r>
                        <a:rPr sz="18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B0</a:t>
                      </a:r>
                      <a:r>
                        <a:rPr sz="18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(T)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0.</a:t>
                      </a:r>
                      <a:r>
                        <a:rPr lang="en-US" sz="1800" spc="-10" dirty="0">
                          <a:latin typeface="Times New Roman"/>
                          <a:cs typeface="Times New Roman"/>
                        </a:rPr>
                        <a:t>998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873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Damping</a:t>
                      </a:r>
                      <a:r>
                        <a:rPr sz="18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time</a:t>
                      </a:r>
                      <a:r>
                        <a:rPr sz="18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τx/τy/τz</a:t>
                      </a:r>
                      <a:r>
                        <a:rPr sz="18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0" dirty="0">
                          <a:latin typeface="Times New Roman"/>
                          <a:cs typeface="Times New Roman"/>
                        </a:rPr>
                        <a:t>(ms)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spc="-1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28.8/28.6/14.2</a:t>
                      </a:r>
                      <a:endParaRPr sz="1800" dirty="0">
                        <a:solidFill>
                          <a:srgbClr val="C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12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Natural</a:t>
                      </a:r>
                      <a:r>
                        <a:rPr sz="18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emittance</a:t>
                      </a:r>
                      <a:r>
                        <a:rPr sz="18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(nm·rad)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en-US" altLang="zh-CN" sz="1800" spc="-2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3.52/0.1</a:t>
                      </a: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Natural</a:t>
                      </a:r>
                      <a:r>
                        <a:rPr sz="1800" spc="-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8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dirty="0">
                          <a:latin typeface="Times New Roman"/>
                          <a:cs typeface="Times New Roman"/>
                        </a:rPr>
                        <a:t>spread</a:t>
                      </a:r>
                      <a:r>
                        <a:rPr sz="18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(%)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en-US" altLang="zh-CN" sz="1800" spc="-10" dirty="0">
                          <a:solidFill>
                            <a:srgbClr val="C00000"/>
                          </a:solidFill>
                          <a:latin typeface="Times New Roman"/>
                          <a:cs typeface="Times New Roman"/>
                        </a:rPr>
                        <a:t>0.0465</a:t>
                      </a: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Momentum</a:t>
                      </a:r>
                      <a:r>
                        <a:rPr sz="18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spc="-10" dirty="0">
                          <a:latin typeface="Times New Roman"/>
                          <a:cs typeface="Times New Roman"/>
                        </a:rPr>
                        <a:t>compaction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lang="en-US" altLang="zh-CN" sz="1800" kern="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0.0027</a:t>
                      </a: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393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800" dirty="0">
                          <a:latin typeface="Times New Roman"/>
                          <a:cs typeface="Times New Roman"/>
                        </a:rPr>
                        <a:t>Chromaticity</a:t>
                      </a:r>
                      <a:r>
                        <a:rPr sz="1800" spc="-25" dirty="0">
                          <a:latin typeface="Times New Roman"/>
                          <a:cs typeface="Times New Roman"/>
                        </a:rPr>
                        <a:t> x/y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lang="en-US" altLang="zh-CN" sz="1800" spc="-10" dirty="0">
                          <a:latin typeface="Times New Roman"/>
                          <a:cs typeface="Times New Roman"/>
                        </a:rPr>
                        <a:t>-21.4/-22.3</a:t>
                      </a:r>
                    </a:p>
                  </a:txBody>
                  <a:tcPr marL="0" marR="0" marT="393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object 3">
            <a:extLst>
              <a:ext uri="{FF2B5EF4-FFF2-40B4-BE49-F238E27FC236}">
                <a16:creationId xmlns:a16="http://schemas.microsoft.com/office/drawing/2014/main" id="{087664E2-6640-BA79-21CC-9C5ADA1C4379}"/>
              </a:ext>
            </a:extLst>
          </p:cNvPr>
          <p:cNvSpPr txBox="1"/>
          <p:nvPr/>
        </p:nvSpPr>
        <p:spPr>
          <a:xfrm>
            <a:off x="457200" y="694191"/>
            <a:ext cx="11200765" cy="2531718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92100" marR="17780" indent="-266700">
              <a:lnSpc>
                <a:spcPct val="146300"/>
              </a:lnSpc>
              <a:spcBef>
                <a:spcPts val="229"/>
              </a:spcBef>
              <a:buFont typeface="Wingdings"/>
              <a:buChar char=""/>
              <a:tabLst>
                <a:tab pos="292100" algn="l"/>
              </a:tabLst>
            </a:pPr>
            <a:r>
              <a:rPr sz="1800" dirty="0">
                <a:latin typeface="微软雅黑"/>
                <a:cs typeface="微软雅黑"/>
              </a:rPr>
              <a:t>After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positron</a:t>
            </a:r>
            <a:r>
              <a:rPr sz="1800" spc="20" dirty="0">
                <a:latin typeface="微软雅黑"/>
                <a:cs typeface="微软雅黑"/>
              </a:rPr>
              <a:t> </a:t>
            </a:r>
            <a:r>
              <a:rPr lang="en-US" sz="1800" spc="20" dirty="0">
                <a:latin typeface="微软雅黑"/>
                <a:cs typeface="微软雅黑"/>
              </a:rPr>
              <a:t>bunch </a:t>
            </a:r>
            <a:r>
              <a:rPr sz="1800" dirty="0">
                <a:latin typeface="微软雅黑"/>
                <a:cs typeface="微软雅黑"/>
              </a:rPr>
              <a:t>generation,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Cambria Math"/>
                <a:cs typeface="Cambria Math"/>
              </a:rPr>
              <a:t>𝜀</a:t>
            </a:r>
            <a:r>
              <a:rPr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lang="en-US" sz="2175" baseline="-15325" dirty="0">
                <a:solidFill>
                  <a:srgbClr val="FF0000"/>
                </a:solidFill>
                <a:latin typeface="Cambria Math"/>
                <a:cs typeface="Cambria Math"/>
              </a:rPr>
              <a:t>,y</a:t>
            </a:r>
            <a:r>
              <a:rPr sz="2175" spc="337" baseline="-15325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&gt;1400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 err="1">
                <a:solidFill>
                  <a:srgbClr val="FF0000"/>
                </a:solidFill>
                <a:latin typeface="微软雅黑"/>
                <a:cs typeface="微软雅黑"/>
              </a:rPr>
              <a:t>nm·rad</a:t>
            </a:r>
            <a:r>
              <a:rPr lang="en-US" sz="1800" dirty="0">
                <a:solidFill>
                  <a:srgbClr val="FF0000"/>
                </a:solidFill>
                <a:latin typeface="微软雅黑"/>
                <a:cs typeface="微软雅黑"/>
              </a:rPr>
              <a:t>, </a:t>
            </a:r>
            <a:r>
              <a:rPr lang="en-US" sz="1800" dirty="0">
                <a:solidFill>
                  <a:schemeClr val="tx1"/>
                </a:solidFill>
                <a:latin typeface="微软雅黑"/>
                <a:cs typeface="微软雅黑"/>
              </a:rPr>
              <a:t>m</a:t>
            </a:r>
            <a:r>
              <a:rPr lang="en-US" dirty="0">
                <a:solidFill>
                  <a:schemeClr val="tx1"/>
                </a:solidFill>
                <a:latin typeface="微软雅黑"/>
                <a:cs typeface="微软雅黑"/>
              </a:rPr>
              <a:t>ultiturn injection requires</a:t>
            </a:r>
            <a:r>
              <a:rPr lang="en-US" dirty="0">
                <a:solidFill>
                  <a:srgbClr val="FF0000"/>
                </a:solidFill>
                <a:latin typeface="微软雅黑"/>
                <a:cs typeface="微软雅黑"/>
              </a:rPr>
              <a:t> high acceptance and large kicker strength. Difficult.</a:t>
            </a:r>
          </a:p>
          <a:p>
            <a:pPr marL="292100" marR="17780" indent="-266700">
              <a:lnSpc>
                <a:spcPct val="146300"/>
              </a:lnSpc>
              <a:spcBef>
                <a:spcPts val="229"/>
              </a:spcBef>
              <a:buFont typeface="Wingdings"/>
              <a:buChar char=""/>
              <a:tabLst>
                <a:tab pos="292100" algn="l"/>
              </a:tabLst>
            </a:pPr>
            <a:r>
              <a:rPr lang="en-US" dirty="0">
                <a:latin typeface="微软雅黑"/>
                <a:cs typeface="微软雅黑"/>
              </a:rPr>
              <a:t>Large beam emittance needs more damping time to </a:t>
            </a:r>
            <a:r>
              <a:rPr sz="1800" dirty="0">
                <a:latin typeface="微软雅黑"/>
                <a:cs typeface="微软雅黑"/>
              </a:rPr>
              <a:t>reduce 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 spread to acceptable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level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(</a:t>
            </a:r>
            <a:r>
              <a:rPr sz="1800" dirty="0">
                <a:solidFill>
                  <a:srgbClr val="FF0000"/>
                </a:solidFill>
                <a:latin typeface="Cambria Math"/>
                <a:cs typeface="Cambria Math"/>
              </a:rPr>
              <a:t>𝜀</a:t>
            </a:r>
            <a:r>
              <a:rPr sz="1950" baseline="-14957" dirty="0">
                <a:solidFill>
                  <a:srgbClr val="FF0000"/>
                </a:solidFill>
                <a:latin typeface="Cambria Math"/>
                <a:cs typeface="Cambria Math"/>
              </a:rPr>
              <a:t>𝑥</a:t>
            </a:r>
            <a:r>
              <a:rPr sz="1950" spc="315" baseline="-14957" dirty="0">
                <a:solidFill>
                  <a:srgbClr val="FF0000"/>
                </a:solidFill>
                <a:latin typeface="Cambria Math"/>
                <a:cs typeface="Cambria Math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≤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11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10" dirty="0" err="1">
                <a:solidFill>
                  <a:srgbClr val="FF0000"/>
                </a:solidFill>
                <a:latin typeface="微软雅黑"/>
                <a:cs typeface="微软雅黑"/>
              </a:rPr>
              <a:t>nm·rad</a:t>
            </a:r>
            <a:r>
              <a:rPr sz="1800" spc="-10" dirty="0">
                <a:latin typeface="微软雅黑"/>
                <a:cs typeface="微软雅黑"/>
              </a:rPr>
              <a:t>)</a:t>
            </a:r>
            <a:r>
              <a:rPr lang="en-US" sz="1800" spc="-10" dirty="0">
                <a:latin typeface="微软雅黑"/>
                <a:cs typeface="微软雅黑"/>
              </a:rPr>
              <a:t>. Many bunches should be stored. </a:t>
            </a:r>
          </a:p>
          <a:p>
            <a:pPr marL="292100" marR="17780" indent="-266700">
              <a:lnSpc>
                <a:spcPct val="146300"/>
              </a:lnSpc>
              <a:spcBef>
                <a:spcPts val="229"/>
              </a:spcBef>
              <a:buFont typeface="Wingdings"/>
              <a:buChar char=""/>
              <a:tabLst>
                <a:tab pos="292100" algn="l"/>
              </a:tabLst>
            </a:pPr>
            <a:r>
              <a:rPr lang="en-US" sz="1800" dirty="0">
                <a:latin typeface="微软雅黑"/>
                <a:cs typeface="微软雅黑"/>
              </a:rPr>
              <a:t>Better to be after a Damping Ring.</a:t>
            </a:r>
          </a:p>
          <a:p>
            <a:pPr marL="292100" marR="17780" indent="-266700">
              <a:lnSpc>
                <a:spcPct val="146300"/>
              </a:lnSpc>
              <a:spcBef>
                <a:spcPts val="229"/>
              </a:spcBef>
              <a:buFont typeface="Wingdings"/>
              <a:buChar char=""/>
              <a:tabLst>
                <a:tab pos="292100" algn="l"/>
              </a:tabLst>
            </a:pPr>
            <a:r>
              <a:rPr lang="en-US" altLang="zh-CN" sz="1800" dirty="0">
                <a:latin typeface="微软雅黑"/>
                <a:cs typeface="微软雅黑"/>
              </a:rPr>
              <a:t>Design of DR+AR scheme is ongoing.</a:t>
            </a:r>
            <a:endParaRPr sz="18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9167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0D4F7647-8458-F614-9E47-7C6930B413AA}"/>
              </a:ext>
            </a:extLst>
          </p:cNvPr>
          <p:cNvSpPr txBox="1"/>
          <p:nvPr/>
        </p:nvSpPr>
        <p:spPr>
          <a:xfrm>
            <a:off x="1371600" y="228601"/>
            <a:ext cx="914400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A compatible injector design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1FFFB63-3C93-4074-9CA9-2E689140DC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B80FCF1-5380-5140-9600-F1CFBEB352AB}" type="slidenum">
              <a:rPr lang="en-CN" smtClean="0"/>
              <a:pPr/>
              <a:t>24</a:t>
            </a:fld>
            <a:endParaRPr lang="en-CN" dirty="0"/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1896BEF-2965-93F3-EDE2-E76A5B772B73}"/>
              </a:ext>
            </a:extLst>
          </p:cNvPr>
          <p:cNvSpPr txBox="1"/>
          <p:nvPr/>
        </p:nvSpPr>
        <p:spPr>
          <a:xfrm>
            <a:off x="342391" y="914400"/>
            <a:ext cx="11347450" cy="18429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marR="5080" indent="-287020">
              <a:lnSpc>
                <a:spcPct val="150000"/>
              </a:lnSpc>
              <a:spcBef>
                <a:spcPts val="95"/>
              </a:spcBef>
              <a:buFont typeface="Wingdings"/>
              <a:buChar char=""/>
              <a:tabLst>
                <a:tab pos="299720" algn="l"/>
              </a:tabLst>
            </a:pPr>
            <a:r>
              <a:rPr lang="en-US" altLang="zh-CN" sz="2000" dirty="0">
                <a:latin typeface="微软雅黑"/>
                <a:cs typeface="微软雅黑"/>
              </a:rPr>
              <a:t>Compatible for both Off-Axis and Swap-Out injection of Colliding Rings</a:t>
            </a:r>
          </a:p>
          <a:p>
            <a:pPr marL="299085" marR="5080" indent="-287020">
              <a:lnSpc>
                <a:spcPct val="150000"/>
              </a:lnSpc>
              <a:spcBef>
                <a:spcPts val="95"/>
              </a:spcBef>
              <a:buFont typeface="Wingdings"/>
              <a:buChar char=""/>
              <a:tabLst>
                <a:tab pos="299720" algn="l"/>
              </a:tabLst>
            </a:pPr>
            <a:r>
              <a:rPr lang="en-US" altLang="zh-CN" sz="2000" dirty="0">
                <a:latin typeface="微软雅黑"/>
                <a:cs typeface="微软雅黑"/>
              </a:rPr>
              <a:t>Project construction can be two stages</a:t>
            </a:r>
          </a:p>
          <a:p>
            <a:pPr marL="299085" marR="5080" indent="-287020">
              <a:lnSpc>
                <a:spcPct val="150000"/>
              </a:lnSpc>
              <a:spcBef>
                <a:spcPts val="95"/>
              </a:spcBef>
              <a:buFont typeface="Wingdings"/>
              <a:buChar char=""/>
              <a:tabLst>
                <a:tab pos="299720" algn="l"/>
              </a:tabLst>
            </a:pPr>
            <a:r>
              <a:rPr lang="en-US" altLang="zh-CN" sz="2000" dirty="0">
                <a:latin typeface="微软雅黑"/>
                <a:cs typeface="微软雅黑"/>
              </a:rPr>
              <a:t>Accumulation of high quality bunches from DR into AR</a:t>
            </a:r>
          </a:p>
          <a:p>
            <a:pPr marL="299085" marR="5080" indent="-287020">
              <a:lnSpc>
                <a:spcPct val="150000"/>
              </a:lnSpc>
              <a:spcBef>
                <a:spcPts val="95"/>
              </a:spcBef>
              <a:buFont typeface="Wingdings"/>
              <a:buChar char=""/>
              <a:tabLst>
                <a:tab pos="299720" algn="l"/>
              </a:tabLst>
            </a:pPr>
            <a:r>
              <a:rPr lang="en-US" altLang="zh-CN" sz="2000" dirty="0">
                <a:latin typeface="微软雅黑"/>
                <a:cs typeface="微软雅黑"/>
              </a:rPr>
              <a:t>No obvious challenges in layout and hardware components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5C2C8454-C930-AD1D-C920-D570EA8DC01D}"/>
              </a:ext>
            </a:extLst>
          </p:cNvPr>
          <p:cNvGrpSpPr/>
          <p:nvPr/>
        </p:nvGrpSpPr>
        <p:grpSpPr>
          <a:xfrm>
            <a:off x="484663" y="1981200"/>
            <a:ext cx="13307537" cy="4180831"/>
            <a:chOff x="174689" y="2108200"/>
            <a:chExt cx="12017311" cy="3690375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4CC60F7-7723-B1C0-CE5B-19AD0DC411E1}"/>
                </a:ext>
              </a:extLst>
            </p:cNvPr>
            <p:cNvGrpSpPr/>
            <p:nvPr/>
          </p:nvGrpSpPr>
          <p:grpSpPr>
            <a:xfrm>
              <a:off x="174689" y="2108200"/>
              <a:ext cx="12017311" cy="3279860"/>
              <a:chOff x="-492254" y="593429"/>
              <a:chExt cx="16822177" cy="4688279"/>
            </a:xfrm>
          </p:grpSpPr>
          <p:sp>
            <p:nvSpPr>
              <p:cNvPr id="14" name="任意多边形: 形状 13">
                <a:extLst>
                  <a:ext uri="{FF2B5EF4-FFF2-40B4-BE49-F238E27FC236}">
                    <a16:creationId xmlns:a16="http://schemas.microsoft.com/office/drawing/2014/main" id="{740D8AAB-BC98-2CE1-B928-5A766D9D003D}"/>
                  </a:ext>
                </a:extLst>
              </p:cNvPr>
              <p:cNvSpPr/>
              <p:nvPr/>
            </p:nvSpPr>
            <p:spPr>
              <a:xfrm>
                <a:off x="5770419" y="3484418"/>
                <a:ext cx="1633623" cy="729673"/>
              </a:xfrm>
              <a:custGeom>
                <a:avLst/>
                <a:gdLst>
                  <a:gd name="connsiteX0" fmla="*/ 0 w 1524000"/>
                  <a:gd name="connsiteY0" fmla="*/ 0 h 729673"/>
                  <a:gd name="connsiteX1" fmla="*/ 1191491 w 1524000"/>
                  <a:gd name="connsiteY1" fmla="*/ 0 h 729673"/>
                  <a:gd name="connsiteX2" fmla="*/ 1524000 w 1524000"/>
                  <a:gd name="connsiteY2" fmla="*/ 166255 h 729673"/>
                  <a:gd name="connsiteX3" fmla="*/ 1524000 w 1524000"/>
                  <a:gd name="connsiteY3" fmla="*/ 729673 h 729673"/>
                  <a:gd name="connsiteX4" fmla="*/ 1524000 w 1524000"/>
                  <a:gd name="connsiteY4" fmla="*/ 729673 h 729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0" h="729673">
                    <a:moveTo>
                      <a:pt x="0" y="0"/>
                    </a:moveTo>
                    <a:lnTo>
                      <a:pt x="1191491" y="0"/>
                    </a:lnTo>
                    <a:lnTo>
                      <a:pt x="1524000" y="166255"/>
                    </a:lnTo>
                    <a:lnTo>
                      <a:pt x="1524000" y="729673"/>
                    </a:lnTo>
                    <a:lnTo>
                      <a:pt x="1524000" y="729673"/>
                    </a:lnTo>
                  </a:path>
                </a:pathLst>
              </a:custGeom>
              <a:ln w="19050">
                <a:solidFill>
                  <a:srgbClr val="FF0000"/>
                </a:solidFill>
              </a:ln>
              <a:effectLst>
                <a:glow rad="38100">
                  <a:schemeClr val="tx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5" name="任意多边形: 形状 14">
                <a:extLst>
                  <a:ext uri="{FF2B5EF4-FFF2-40B4-BE49-F238E27FC236}">
                    <a16:creationId xmlns:a16="http://schemas.microsoft.com/office/drawing/2014/main" id="{9D2C4533-EE0E-A064-F035-681C5310FF8D}"/>
                  </a:ext>
                </a:extLst>
              </p:cNvPr>
              <p:cNvSpPr/>
              <p:nvPr/>
            </p:nvSpPr>
            <p:spPr>
              <a:xfrm>
                <a:off x="6573982" y="3225800"/>
                <a:ext cx="443346" cy="1016000"/>
              </a:xfrm>
              <a:custGeom>
                <a:avLst/>
                <a:gdLst>
                  <a:gd name="connsiteX0" fmla="*/ 73891 w 480291"/>
                  <a:gd name="connsiteY0" fmla="*/ 1016000 h 1016000"/>
                  <a:gd name="connsiteX1" fmla="*/ 0 w 480291"/>
                  <a:gd name="connsiteY1" fmla="*/ 415636 h 1016000"/>
                  <a:gd name="connsiteX2" fmla="*/ 480291 w 480291"/>
                  <a:gd name="connsiteY2" fmla="*/ 0 h 1016000"/>
                  <a:gd name="connsiteX0" fmla="*/ 36946 w 443346"/>
                  <a:gd name="connsiteY0" fmla="*/ 1016000 h 1016000"/>
                  <a:gd name="connsiteX1" fmla="*/ 0 w 443346"/>
                  <a:gd name="connsiteY1" fmla="*/ 406400 h 1016000"/>
                  <a:gd name="connsiteX2" fmla="*/ 443346 w 443346"/>
                  <a:gd name="connsiteY2" fmla="*/ 0 h 101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43346" h="1016000">
                    <a:moveTo>
                      <a:pt x="36946" y="1016000"/>
                    </a:moveTo>
                    <a:lnTo>
                      <a:pt x="0" y="406400"/>
                    </a:lnTo>
                    <a:cubicBezTo>
                      <a:pt x="160097" y="267855"/>
                      <a:pt x="283249" y="138545"/>
                      <a:pt x="443346" y="0"/>
                    </a:cubicBezTo>
                  </a:path>
                </a:pathLst>
              </a:custGeom>
              <a:ln w="19050">
                <a:solidFill>
                  <a:srgbClr val="FF0000"/>
                </a:solidFill>
              </a:ln>
              <a:effectLst>
                <a:glow rad="38100">
                  <a:schemeClr val="tx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6" name="空心弧 15">
                <a:extLst>
                  <a:ext uri="{FF2B5EF4-FFF2-40B4-BE49-F238E27FC236}">
                    <a16:creationId xmlns:a16="http://schemas.microsoft.com/office/drawing/2014/main" id="{E05E6DDC-9CE0-F01A-53FE-80957ED846A2}"/>
                  </a:ext>
                </a:extLst>
              </p:cNvPr>
              <p:cNvSpPr/>
              <p:nvPr/>
            </p:nvSpPr>
            <p:spPr>
              <a:xfrm>
                <a:off x="10088302" y="1549274"/>
                <a:ext cx="2052000" cy="1235452"/>
              </a:xfrm>
              <a:prstGeom prst="blockArc">
                <a:avLst>
                  <a:gd name="adj1" fmla="val 319714"/>
                  <a:gd name="adj2" fmla="val 5394017"/>
                  <a:gd name="adj3" fmla="val 5957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空心弧 16">
                <a:extLst>
                  <a:ext uri="{FF2B5EF4-FFF2-40B4-BE49-F238E27FC236}">
                    <a16:creationId xmlns:a16="http://schemas.microsoft.com/office/drawing/2014/main" id="{7BCC6854-D12F-C8EA-E9EE-3BFEB14D7404}"/>
                  </a:ext>
                </a:extLst>
              </p:cNvPr>
              <p:cNvSpPr/>
              <p:nvPr/>
            </p:nvSpPr>
            <p:spPr>
              <a:xfrm flipV="1">
                <a:off x="10093562" y="2796633"/>
                <a:ext cx="2052000" cy="1235452"/>
              </a:xfrm>
              <a:prstGeom prst="blockArc">
                <a:avLst>
                  <a:gd name="adj1" fmla="val 319714"/>
                  <a:gd name="adj2" fmla="val 5394017"/>
                  <a:gd name="adj3" fmla="val 5957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AFD5D685-F623-55DF-A518-1C04F5072F07}"/>
                  </a:ext>
                </a:extLst>
              </p:cNvPr>
              <p:cNvSpPr/>
              <p:nvPr/>
            </p:nvSpPr>
            <p:spPr>
              <a:xfrm>
                <a:off x="6209163" y="2664323"/>
                <a:ext cx="252000" cy="252000"/>
              </a:xfrm>
              <a:prstGeom prst="rect">
                <a:avLst/>
              </a:prstGeom>
              <a:solidFill>
                <a:srgbClr val="6B24AA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D75089D7-7DDB-E6B6-7B31-8CC956A9BB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4813" y="2783973"/>
                <a:ext cx="1764000" cy="0"/>
              </a:xfrm>
              <a:prstGeom prst="line">
                <a:avLst/>
              </a:prstGeom>
              <a:ln w="38100">
                <a:solidFill>
                  <a:srgbClr val="6416A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EB13A0F1-0945-2058-42D4-303C2B3BD0E2}"/>
                  </a:ext>
                </a:extLst>
              </p:cNvPr>
              <p:cNvSpPr/>
              <p:nvPr/>
            </p:nvSpPr>
            <p:spPr>
              <a:xfrm>
                <a:off x="6543610" y="2694741"/>
                <a:ext cx="1440000" cy="180000"/>
              </a:xfrm>
              <a:prstGeom prst="rect">
                <a:avLst/>
              </a:prstGeom>
              <a:solidFill>
                <a:srgbClr val="4281CA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2E93EAEF-9698-A388-16D8-2B8E9DBFEE7D}"/>
                  </a:ext>
                </a:extLst>
              </p:cNvPr>
              <p:cNvSpPr/>
              <p:nvPr/>
            </p:nvSpPr>
            <p:spPr>
              <a:xfrm>
                <a:off x="8228103" y="2704266"/>
                <a:ext cx="2880000" cy="72000"/>
              </a:xfrm>
              <a:prstGeom prst="rect">
                <a:avLst/>
              </a:prstGeom>
              <a:solidFill>
                <a:srgbClr val="4281CA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AE8D9B77-A6ED-F3E2-7D97-B77268731A70}"/>
                  </a:ext>
                </a:extLst>
              </p:cNvPr>
              <p:cNvSpPr/>
              <p:nvPr/>
            </p:nvSpPr>
            <p:spPr>
              <a:xfrm>
                <a:off x="8226958" y="2799650"/>
                <a:ext cx="2880000" cy="72000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C15CFBCB-1EAE-1305-2E6A-336D6ED229AB}"/>
                  </a:ext>
                </a:extLst>
              </p:cNvPr>
              <p:cNvSpPr/>
              <p:nvPr/>
            </p:nvSpPr>
            <p:spPr>
              <a:xfrm>
                <a:off x="7993363" y="2586011"/>
                <a:ext cx="216000" cy="396000"/>
              </a:xfrm>
              <a:prstGeom prst="rect">
                <a:avLst/>
              </a:prstGeom>
              <a:solidFill>
                <a:srgbClr val="E39D9B"/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id="{0DCD47F0-7318-0651-285E-F13D232C1099}"/>
                  </a:ext>
                </a:extLst>
              </p:cNvPr>
              <p:cNvGrpSpPr/>
              <p:nvPr/>
            </p:nvGrpSpPr>
            <p:grpSpPr>
              <a:xfrm>
                <a:off x="-492254" y="2399592"/>
                <a:ext cx="6259794" cy="2156326"/>
                <a:chOff x="546369" y="3144564"/>
                <a:chExt cx="6259794" cy="2156326"/>
              </a:xfrm>
            </p:grpSpPr>
            <p:sp>
              <p:nvSpPr>
                <p:cNvPr id="41" name="矩形 40">
                  <a:extLst>
                    <a:ext uri="{FF2B5EF4-FFF2-40B4-BE49-F238E27FC236}">
                      <a16:creationId xmlns:a16="http://schemas.microsoft.com/office/drawing/2014/main" id="{AC61D4FA-DD04-6789-5F4F-05D1037A42A3}"/>
                    </a:ext>
                  </a:extLst>
                </p:cNvPr>
                <p:cNvSpPr/>
                <p:nvPr/>
              </p:nvSpPr>
              <p:spPr>
                <a:xfrm>
                  <a:off x="795518" y="4103831"/>
                  <a:ext cx="252000" cy="252000"/>
                </a:xfrm>
                <a:prstGeom prst="rect">
                  <a:avLst/>
                </a:prstGeom>
                <a:solidFill>
                  <a:srgbClr val="6B24AA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cxnSp>
              <p:nvCxnSpPr>
                <p:cNvPr id="42" name="直接连接符 41">
                  <a:extLst>
                    <a:ext uri="{FF2B5EF4-FFF2-40B4-BE49-F238E27FC236}">
                      <a16:creationId xmlns:a16="http://schemas.microsoft.com/office/drawing/2014/main" id="{F824EDF4-E232-6DAF-88A9-A7D8B617E2D9}"/>
                    </a:ext>
                  </a:extLst>
                </p:cNvPr>
                <p:cNvCxnSpPr>
                  <a:cxnSpLocks/>
                  <a:stCxn id="41" idx="3"/>
                </p:cNvCxnSpPr>
                <p:nvPr/>
              </p:nvCxnSpPr>
              <p:spPr>
                <a:xfrm>
                  <a:off x="1047518" y="4229831"/>
                  <a:ext cx="3888000" cy="0"/>
                </a:xfrm>
                <a:prstGeom prst="line">
                  <a:avLst/>
                </a:prstGeom>
                <a:ln w="38100">
                  <a:solidFill>
                    <a:srgbClr val="6416A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矩形 42">
                  <a:extLst>
                    <a:ext uri="{FF2B5EF4-FFF2-40B4-BE49-F238E27FC236}">
                      <a16:creationId xmlns:a16="http://schemas.microsoft.com/office/drawing/2014/main" id="{464D1691-5EF4-2E24-14E0-DBFD396A6EDA}"/>
                    </a:ext>
                  </a:extLst>
                </p:cNvPr>
                <p:cNvSpPr/>
                <p:nvPr/>
              </p:nvSpPr>
              <p:spPr>
                <a:xfrm>
                  <a:off x="1129965" y="4134249"/>
                  <a:ext cx="3528000" cy="180000"/>
                </a:xfrm>
                <a:prstGeom prst="rect">
                  <a:avLst/>
                </a:prstGeom>
                <a:solidFill>
                  <a:srgbClr val="4281CA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id="{E95E0D3C-C958-4269-48B4-14B73E92D3E3}"/>
                    </a:ext>
                  </a:extLst>
                </p:cNvPr>
                <p:cNvSpPr/>
                <p:nvPr/>
              </p:nvSpPr>
              <p:spPr>
                <a:xfrm>
                  <a:off x="4738496" y="3976470"/>
                  <a:ext cx="142435" cy="5056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6B24AA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45" name="箭头: 五边形 44">
                  <a:extLst>
                    <a:ext uri="{FF2B5EF4-FFF2-40B4-BE49-F238E27FC236}">
                      <a16:creationId xmlns:a16="http://schemas.microsoft.com/office/drawing/2014/main" id="{9182F637-D43B-79AE-BAFD-6A03B157FF7B}"/>
                    </a:ext>
                  </a:extLst>
                </p:cNvPr>
                <p:cNvSpPr/>
                <p:nvPr/>
              </p:nvSpPr>
              <p:spPr>
                <a:xfrm flipH="1">
                  <a:off x="4934721" y="4019633"/>
                  <a:ext cx="432000" cy="432000"/>
                </a:xfrm>
                <a:prstGeom prst="homePlate">
                  <a:avLst/>
                </a:prstGeom>
                <a:solidFill>
                  <a:srgbClr val="FF0000"/>
                </a:solidFill>
                <a:ln w="28575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sp>
              <p:nvSpPr>
                <p:cNvPr id="46" name="矩形 45">
                  <a:extLst>
                    <a:ext uri="{FF2B5EF4-FFF2-40B4-BE49-F238E27FC236}">
                      <a16:creationId xmlns:a16="http://schemas.microsoft.com/office/drawing/2014/main" id="{A21B9A0C-55FF-FB07-3818-BE8AD0441AC4}"/>
                    </a:ext>
                  </a:extLst>
                </p:cNvPr>
                <p:cNvSpPr/>
                <p:nvPr/>
              </p:nvSpPr>
              <p:spPr>
                <a:xfrm>
                  <a:off x="5366163" y="4135128"/>
                  <a:ext cx="1440000" cy="180000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/>
                </a:p>
              </p:txBody>
            </p:sp>
            <p:grpSp>
              <p:nvGrpSpPr>
                <p:cNvPr id="47" name="组合 46">
                  <a:extLst>
                    <a:ext uri="{FF2B5EF4-FFF2-40B4-BE49-F238E27FC236}">
                      <a16:creationId xmlns:a16="http://schemas.microsoft.com/office/drawing/2014/main" id="{DCA1331D-6B63-8188-1B54-8A2BCCF67419}"/>
                    </a:ext>
                  </a:extLst>
                </p:cNvPr>
                <p:cNvGrpSpPr/>
                <p:nvPr/>
              </p:nvGrpSpPr>
              <p:grpSpPr>
                <a:xfrm>
                  <a:off x="546369" y="3144564"/>
                  <a:ext cx="6155835" cy="2156326"/>
                  <a:chOff x="546369" y="3144564"/>
                  <a:chExt cx="6155835" cy="2156326"/>
                </a:xfrm>
              </p:grpSpPr>
              <p:sp>
                <p:nvSpPr>
                  <p:cNvPr id="48" name="文本框 47">
                    <a:extLst>
                      <a:ext uri="{FF2B5EF4-FFF2-40B4-BE49-F238E27FC236}">
                        <a16:creationId xmlns:a16="http://schemas.microsoft.com/office/drawing/2014/main" id="{9B889F02-7B52-270D-0415-BBF2747ECCE4}"/>
                      </a:ext>
                    </a:extLst>
                  </p:cNvPr>
                  <p:cNvSpPr txBox="1"/>
                  <p:nvPr/>
                </p:nvSpPr>
                <p:spPr>
                  <a:xfrm>
                    <a:off x="546369" y="3144564"/>
                    <a:ext cx="1167190" cy="83879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10nC/</a:t>
                    </a:r>
                    <a:r>
                      <a:rPr lang="en-US" altLang="zh-CN" sz="1200" b="1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11.6 </a:t>
                    </a:r>
                    <a:r>
                      <a:rPr lang="en-US" altLang="zh-CN" sz="1200" b="1" dirty="0" err="1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nC</a:t>
                    </a:r>
                    <a:endParaRPr lang="en-US" altLang="zh-CN" sz="1200" b="1" dirty="0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Thermionic-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Cathode Gun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30Hz/</a:t>
                    </a:r>
                    <a:r>
                      <a:rPr lang="en-US" altLang="zh-CN" sz="1200" b="1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90 Hz</a:t>
                    </a:r>
                    <a:endParaRPr lang="zh-CN" altLang="en-US" sz="1200" b="1" dirty="0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49" name="文本框 48">
                        <a:extLst>
                          <a:ext uri="{FF2B5EF4-FFF2-40B4-BE49-F238E27FC236}">
                            <a16:creationId xmlns:a16="http://schemas.microsoft.com/office/drawing/2014/main" id="{BF25D03A-D400-AF89-5289-2B1191845E1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980703" y="4474313"/>
                        <a:ext cx="1458988" cy="62909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 algn="ctr">
                          <a:lnSpc>
                            <a:spcPct val="90000"/>
                          </a:lnSpc>
                        </a:pPr>
                        <a14:m>
                          <m:oMath xmlns:m="http://schemas.openxmlformats.org/officeDocument/2006/math">
                            <m:sSup>
                              <m:sSupPr>
                                <m:ctrlPr>
                                  <a:rPr lang="en-GB" altLang="zh-CN" sz="12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1" i="1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altLang="zh-CN" sz="1200" b="1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en-US" altLang="zh-CN" sz="12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oMath>
                        </a14:m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Linac</a:t>
                        </a:r>
                      </a:p>
                      <a:p>
                        <a:pPr algn="ctr">
                          <a:lnSpc>
                            <a:spcPct val="90000"/>
                          </a:lnSpc>
                        </a:pP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1.5 GeV/</a:t>
                        </a:r>
                        <a:r>
                          <a:rPr lang="en-US" altLang="zh-CN" sz="1200" b="1" dirty="0">
                            <a:solidFill>
                              <a:srgbClr val="C00000"/>
                            </a:solidFill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2.5 GeV</a:t>
                        </a:r>
                      </a:p>
                      <a:p>
                        <a:pPr algn="ctr">
                          <a:lnSpc>
                            <a:spcPct val="90000"/>
                          </a:lnSpc>
                        </a:pP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30 Hz/</a:t>
                        </a:r>
                        <a:r>
                          <a:rPr lang="en-US" altLang="zh-CN" sz="1200" b="1" dirty="0">
                            <a:solidFill>
                              <a:srgbClr val="C00000"/>
                            </a:solidFill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90 Hz</a:t>
                        </a:r>
                        <a:endParaRPr lang="zh-CN" altLang="en-US" sz="1200" b="1" dirty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49" name="文本框 48">
                        <a:extLst>
                          <a:ext uri="{FF2B5EF4-FFF2-40B4-BE49-F238E27FC236}">
                            <a16:creationId xmlns:a16="http://schemas.microsoft.com/office/drawing/2014/main" id="{BF25D03A-D400-AF89-5289-2B1191845E10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1980703" y="4474313"/>
                        <a:ext cx="1458988" cy="629095"/>
                      </a:xfrm>
                      <a:prstGeom prst="rect">
                        <a:avLst/>
                      </a:prstGeom>
                      <a:blipFill>
                        <a:blip r:embed="rId2"/>
                        <a:stretch>
                          <a:fillRect l="-7937" t="-13415" r="-7407" b="-18293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CN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0" name="文本框 49">
                        <a:extLst>
                          <a:ext uri="{FF2B5EF4-FFF2-40B4-BE49-F238E27FC236}">
                            <a16:creationId xmlns:a16="http://schemas.microsoft.com/office/drawing/2014/main" id="{C1B3C8CC-E25F-B774-D669-9E1A1CD8715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361536" y="3201441"/>
                        <a:ext cx="1290798" cy="629095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 algn="ctr">
                          <a:lnSpc>
                            <a:spcPct val="90000"/>
                          </a:lnSpc>
                        </a:pPr>
                        <a14:m>
                          <m:oMath xmlns:m="http://schemas.openxmlformats.org/officeDocument/2006/math">
                            <m:sSup>
                              <m:sSupPr>
                                <m:ctrlPr>
                                  <a:rPr lang="en-GB" altLang="zh-CN" sz="12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1" i="1" smtClean="0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altLang="zh-CN" sz="1200" b="1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oMath>
                        </a14:m>
                        <a:r>
                          <a:rPr lang="zh-CN" altLang="en-US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 </a:t>
                        </a: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production</a:t>
                        </a:r>
                      </a:p>
                      <a:p>
                        <a:pPr algn="ctr">
                          <a:lnSpc>
                            <a:spcPct val="90000"/>
                          </a:lnSpc>
                        </a:pP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Target &amp; AMD</a:t>
                        </a:r>
                      </a:p>
                      <a:p>
                        <a:pPr algn="ctr">
                          <a:lnSpc>
                            <a:spcPct val="90000"/>
                          </a:lnSpc>
                        </a:pP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30 Hz/</a:t>
                        </a:r>
                        <a:r>
                          <a:rPr lang="en-US" altLang="zh-CN" sz="1200" b="1" dirty="0">
                            <a:solidFill>
                              <a:srgbClr val="C00000"/>
                            </a:solidFill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90 Hz</a:t>
                        </a:r>
                        <a:endParaRPr lang="zh-CN" altLang="en-US" sz="1200" b="1" dirty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50" name="文本框 49">
                        <a:extLst>
                          <a:ext uri="{FF2B5EF4-FFF2-40B4-BE49-F238E27FC236}">
                            <a16:creationId xmlns:a16="http://schemas.microsoft.com/office/drawing/2014/main" id="{C1B3C8CC-E25F-B774-D669-9E1A1CD87155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4361536" y="3201441"/>
                        <a:ext cx="1290798" cy="629095"/>
                      </a:xfrm>
                      <a:prstGeom prst="rect">
                        <a:avLst/>
                      </a:prstGeom>
                      <a:blipFill>
                        <a:blip r:embed="rId3"/>
                        <a:stretch>
                          <a:fillRect l="-4790" t="-13415" r="-8383" b="-19512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CN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51" name="文本框 50">
                        <a:extLst>
                          <a:ext uri="{FF2B5EF4-FFF2-40B4-BE49-F238E27FC236}">
                            <a16:creationId xmlns:a16="http://schemas.microsoft.com/office/drawing/2014/main" id="{2C5E5669-584F-60EE-444E-5B757C8D280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437747" y="4462097"/>
                        <a:ext cx="1264457" cy="83879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pPr algn="ctr">
                          <a:lnSpc>
                            <a:spcPct val="90000"/>
                          </a:lnSpc>
                        </a:pPr>
                        <a14:m>
                          <m:oMath xmlns:m="http://schemas.openxmlformats.org/officeDocument/2006/math">
                            <m:sSup>
                              <m:sSupPr>
                                <m:ctrlPr>
                                  <a:rPr lang="en-GB" altLang="zh-CN" sz="1200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200" b="1" i="1"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e>
                              <m:sup>
                                <m:r>
                                  <a:rPr lang="en-US" altLang="zh-CN" sz="1200" b="1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</m:sup>
                            </m:sSup>
                          </m:oMath>
                        </a14:m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 Linac</a:t>
                        </a:r>
                      </a:p>
                      <a:p>
                        <a:pPr algn="ctr">
                          <a:lnSpc>
                            <a:spcPct val="90000"/>
                          </a:lnSpc>
                        </a:pP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1.0 GeV</a:t>
                        </a:r>
                      </a:p>
                      <a:p>
                        <a:pPr algn="ctr">
                          <a:lnSpc>
                            <a:spcPct val="90000"/>
                          </a:lnSpc>
                        </a:pP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1.6 </a:t>
                        </a:r>
                        <a:r>
                          <a:rPr lang="en-US" altLang="zh-CN" sz="1200" b="1" dirty="0" err="1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nC</a:t>
                        </a: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/2.9 </a:t>
                        </a:r>
                        <a:r>
                          <a:rPr lang="en-US" altLang="zh-CN" sz="1200" b="1" dirty="0" err="1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nC</a:t>
                        </a:r>
                        <a:endParaRPr lang="en-US" altLang="zh-CN" sz="1200" b="1" dirty="0">
                          <a:latin typeface="黑体" panose="02010609060101010101" pitchFamily="49" charset="-122"/>
                          <a:ea typeface="黑体" panose="02010609060101010101" pitchFamily="49" charset="-122"/>
                        </a:endParaRPr>
                      </a:p>
                      <a:p>
                        <a:pPr algn="ctr">
                          <a:lnSpc>
                            <a:spcPct val="90000"/>
                          </a:lnSpc>
                        </a:pPr>
                        <a:r>
                          <a:rPr lang="en-US" altLang="zh-CN" sz="1200" b="1" dirty="0"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30 Hz/</a:t>
                        </a:r>
                        <a:r>
                          <a:rPr lang="en-US" altLang="zh-CN" sz="1200" b="1" dirty="0">
                            <a:solidFill>
                              <a:srgbClr val="C00000"/>
                            </a:solidFill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90</a:t>
                        </a:r>
                        <a:r>
                          <a:rPr lang="zh-CN" altLang="en-US" sz="1200" b="1" dirty="0">
                            <a:solidFill>
                              <a:srgbClr val="C00000"/>
                            </a:solidFill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 </a:t>
                        </a:r>
                        <a:r>
                          <a:rPr lang="en-US" altLang="zh-CN" sz="1200" b="1" dirty="0">
                            <a:solidFill>
                              <a:srgbClr val="C00000"/>
                            </a:solidFill>
                            <a:latin typeface="黑体" panose="02010609060101010101" pitchFamily="49" charset="-122"/>
                            <a:ea typeface="黑体" panose="02010609060101010101" pitchFamily="49" charset="-122"/>
                          </a:rPr>
                          <a:t>Hz</a:t>
                        </a:r>
                        <a:endParaRPr lang="zh-CN" altLang="en-US" sz="1200" b="1" dirty="0">
                          <a:solidFill>
                            <a:srgbClr val="C0000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51" name="文本框 50">
                        <a:extLst>
                          <a:ext uri="{FF2B5EF4-FFF2-40B4-BE49-F238E27FC236}">
                            <a16:creationId xmlns:a16="http://schemas.microsoft.com/office/drawing/2014/main" id="{2C5E5669-584F-60EE-444E-5B757C8D280E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5437747" y="4462097"/>
                        <a:ext cx="1264457" cy="838793"/>
                      </a:xfrm>
                      <a:prstGeom prst="rect">
                        <a:avLst/>
                      </a:prstGeom>
                      <a:blipFill>
                        <a:blip r:embed="rId4"/>
                        <a:stretch>
                          <a:fillRect l="-8537" t="-10092" r="-9146" b="-14679"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zh-CN" alt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1F4EB212-7A13-FA6A-5D54-B558CDB6BDD9}"/>
                      </a:ext>
                    </a:extLst>
                  </p:cNvPr>
                  <p:cNvSpPr txBox="1"/>
                  <p:nvPr/>
                </p:nvSpPr>
                <p:spPr>
                  <a:xfrm>
                    <a:off x="6725102" y="1839257"/>
                    <a:ext cx="1264457" cy="83879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>
                      <a:lnSpc>
                        <a:spcPct val="90000"/>
                      </a:lnSpc>
                    </a:pP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GB" altLang="zh-CN" sz="12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2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CN" sz="12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a14:m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 Linac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1.0 GeV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1.5 </a:t>
                    </a:r>
                    <a:r>
                      <a:rPr lang="en-US" altLang="zh-CN" sz="1200" b="1" dirty="0" err="1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nC</a:t>
                    </a: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/</a:t>
                    </a:r>
                    <a:r>
                      <a:rPr lang="en-US" altLang="zh-CN" sz="1200" b="1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8.5 </a:t>
                    </a:r>
                    <a:r>
                      <a:rPr lang="en-US" altLang="zh-CN" sz="1200" b="1" dirty="0" err="1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nC</a:t>
                    </a:r>
                    <a:endParaRPr lang="en-US" altLang="zh-CN" sz="1200" b="1" dirty="0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30 Hz</a:t>
                    </a:r>
                    <a:endParaRPr lang="zh-CN" altLang="en-US" sz="1200" b="1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</mc:Choice>
            <mc:Fallback xmlns="">
              <p:sp>
                <p:nvSpPr>
                  <p:cNvPr id="27" name="文本框 26">
                    <a:extLst>
                      <a:ext uri="{FF2B5EF4-FFF2-40B4-BE49-F238E27FC236}">
                        <a16:creationId xmlns:a16="http://schemas.microsoft.com/office/drawing/2014/main" id="{1F4EB212-7A13-FA6A-5D54-B558CDB6BDD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725102" y="1839257"/>
                    <a:ext cx="1264457" cy="838793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8537" t="-10092" r="-9146" b="-13761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28A14733-8573-74F0-5EDD-6346362DCC9E}"/>
                      </a:ext>
                    </a:extLst>
                  </p:cNvPr>
                  <p:cNvSpPr txBox="1"/>
                  <p:nvPr/>
                </p:nvSpPr>
                <p:spPr>
                  <a:xfrm>
                    <a:off x="8816705" y="1834820"/>
                    <a:ext cx="1264457" cy="83879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algn="ctr">
                      <a:lnSpc>
                        <a:spcPct val="90000"/>
                      </a:lnSpc>
                    </a:pP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GB" altLang="zh-CN" sz="12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2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CN" sz="12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altLang="zh-CN" sz="12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GB" altLang="zh-CN" sz="12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1200" b="1" i="1"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altLang="zh-CN" sz="12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a14:m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 Linac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0 - 2.5 GeV</a:t>
                    </a: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1.5 </a:t>
                    </a:r>
                    <a:r>
                      <a:rPr lang="en-US" altLang="zh-CN" sz="1200" b="1" dirty="0" err="1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nC</a:t>
                    </a: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/</a:t>
                    </a:r>
                    <a:r>
                      <a:rPr lang="en-US" altLang="zh-CN" sz="1200" b="1" dirty="0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8.5 </a:t>
                    </a:r>
                    <a:r>
                      <a:rPr lang="en-US" altLang="zh-CN" sz="1200" b="1" dirty="0" err="1">
                        <a:solidFill>
                          <a:srgbClr val="C0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nC</a:t>
                    </a:r>
                    <a:endParaRPr lang="en-US" altLang="zh-CN" sz="1200" b="1" dirty="0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  <a:p>
                    <a:pPr algn="ctr">
                      <a:lnSpc>
                        <a:spcPct val="90000"/>
                      </a:lnSpc>
                    </a:pP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30 Hz + 30</a:t>
                    </a:r>
                    <a:r>
                      <a:rPr lang="zh-CN" altLang="en-US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 </a:t>
                    </a:r>
                    <a:r>
                      <a:rPr lang="en-US" altLang="zh-CN" sz="12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Hz</a:t>
                    </a:r>
                    <a:endParaRPr lang="zh-CN" altLang="en-US" sz="1200" b="1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</mc:Choice>
            <mc:Fallback xmlns="">
              <p:sp>
                <p:nvSpPr>
                  <p:cNvPr id="28" name="文本框 27">
                    <a:extLst>
                      <a:ext uri="{FF2B5EF4-FFF2-40B4-BE49-F238E27FC236}">
                        <a16:creationId xmlns:a16="http://schemas.microsoft.com/office/drawing/2014/main" id="{28A14733-8573-74F0-5EDD-6346362DCC9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16705" y="1834820"/>
                    <a:ext cx="1264457" cy="83879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9146" t="-10092" r="-8537" b="-14679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id="{BFDCCD61-C9D5-8D50-D379-9FF302FA4771}"/>
                  </a:ext>
                </a:extLst>
              </p:cNvPr>
              <p:cNvGrpSpPr/>
              <p:nvPr/>
            </p:nvGrpSpPr>
            <p:grpSpPr>
              <a:xfrm>
                <a:off x="6447521" y="3702896"/>
                <a:ext cx="1847954" cy="1578812"/>
                <a:chOff x="7546655" y="4095498"/>
                <a:chExt cx="1847954" cy="1578812"/>
              </a:xfrm>
            </p:grpSpPr>
            <p:sp>
              <p:nvSpPr>
                <p:cNvPr id="36" name="圆: 空心 35">
                  <a:extLst>
                    <a:ext uri="{FF2B5EF4-FFF2-40B4-BE49-F238E27FC236}">
                      <a16:creationId xmlns:a16="http://schemas.microsoft.com/office/drawing/2014/main" id="{FEEFDD06-D4D8-5C08-A52D-2A177DA7971E}"/>
                    </a:ext>
                  </a:extLst>
                </p:cNvPr>
                <p:cNvSpPr/>
                <p:nvPr/>
              </p:nvSpPr>
              <p:spPr>
                <a:xfrm rot="5400000">
                  <a:off x="7543800" y="4185498"/>
                  <a:ext cx="1080000" cy="900000"/>
                </a:xfrm>
                <a:prstGeom prst="donut">
                  <a:avLst>
                    <a:gd name="adj" fmla="val 8641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圆: 空心 36">
                  <a:extLst>
                    <a:ext uri="{FF2B5EF4-FFF2-40B4-BE49-F238E27FC236}">
                      <a16:creationId xmlns:a16="http://schemas.microsoft.com/office/drawing/2014/main" id="{C5791AE3-247E-9EE5-2DC8-9304386C198D}"/>
                    </a:ext>
                  </a:extLst>
                </p:cNvPr>
                <p:cNvSpPr/>
                <p:nvPr/>
              </p:nvSpPr>
              <p:spPr>
                <a:xfrm rot="5400000">
                  <a:off x="7636655" y="4101056"/>
                  <a:ext cx="900000" cy="1080000"/>
                </a:xfrm>
                <a:prstGeom prst="donut">
                  <a:avLst>
                    <a:gd name="adj" fmla="val 8516"/>
                  </a:avLst>
                </a:prstGeom>
                <a:solidFill>
                  <a:srgbClr val="FF0000"/>
                </a:solidFill>
                <a:ln w="19050"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任意多边形: 形状 37">
                  <a:extLst>
                    <a:ext uri="{FF2B5EF4-FFF2-40B4-BE49-F238E27FC236}">
                      <a16:creationId xmlns:a16="http://schemas.microsoft.com/office/drawing/2014/main" id="{B8B4D397-899B-8BF1-6499-7C7BB00CF42B}"/>
                    </a:ext>
                  </a:extLst>
                </p:cNvPr>
                <p:cNvSpPr/>
                <p:nvPr/>
              </p:nvSpPr>
              <p:spPr>
                <a:xfrm rot="5400000" flipH="1" flipV="1">
                  <a:off x="7772465" y="4205175"/>
                  <a:ext cx="322251" cy="370064"/>
                </a:xfrm>
                <a:custGeom>
                  <a:avLst/>
                  <a:gdLst>
                    <a:gd name="connsiteX0" fmla="*/ 347663 w 347663"/>
                    <a:gd name="connsiteY0" fmla="*/ 176212 h 176212"/>
                    <a:gd name="connsiteX1" fmla="*/ 190500 w 347663"/>
                    <a:gd name="connsiteY1" fmla="*/ 90487 h 176212"/>
                    <a:gd name="connsiteX2" fmla="*/ 0 w 347663"/>
                    <a:gd name="connsiteY2" fmla="*/ 0 h 176212"/>
                    <a:gd name="connsiteX0" fmla="*/ 347663 w 347663"/>
                    <a:gd name="connsiteY0" fmla="*/ 176212 h 176212"/>
                    <a:gd name="connsiteX1" fmla="*/ 270849 w 347663"/>
                    <a:gd name="connsiteY1" fmla="*/ 25823 h 176212"/>
                    <a:gd name="connsiteX2" fmla="*/ 0 w 347663"/>
                    <a:gd name="connsiteY2" fmla="*/ 0 h 176212"/>
                    <a:gd name="connsiteX0" fmla="*/ 347663 w 347663"/>
                    <a:gd name="connsiteY0" fmla="*/ 176212 h 176212"/>
                    <a:gd name="connsiteX1" fmla="*/ 236414 w 347663"/>
                    <a:gd name="connsiteY1" fmla="*/ 38756 h 176212"/>
                    <a:gd name="connsiteX2" fmla="*/ 0 w 347663"/>
                    <a:gd name="connsiteY2" fmla="*/ 0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7663" h="176212">
                      <a:moveTo>
                        <a:pt x="347663" y="176212"/>
                      </a:moveTo>
                      <a:lnTo>
                        <a:pt x="236414" y="38756"/>
                      </a:lnTo>
                      <a:cubicBezTo>
                        <a:pt x="172914" y="8594"/>
                        <a:pt x="63500" y="30162"/>
                        <a:pt x="0" y="0"/>
                      </a:cubicBezTo>
                    </a:path>
                  </a:pathLst>
                </a:custGeom>
                <a:ln w="38100">
                  <a:solidFill>
                    <a:srgbClr val="6B24AA"/>
                  </a:solidFill>
                  <a:head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562D239B-634E-3E44-C9B1-710929120F5D}"/>
                    </a:ext>
                  </a:extLst>
                </p:cNvPr>
                <p:cNvSpPr txBox="1"/>
                <p:nvPr/>
              </p:nvSpPr>
              <p:spPr>
                <a:xfrm>
                  <a:off x="7747681" y="5254913"/>
                  <a:ext cx="680862" cy="41939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altLang="zh-CN" sz="1200" b="1" dirty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DR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zh-CN" sz="1200" b="1" dirty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1.0 GeV</a:t>
                  </a:r>
                  <a:endParaRPr lang="zh-CN" altLang="en-US" sz="1200" b="1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40" name="文本框 39">
                  <a:extLst>
                    <a:ext uri="{FF2B5EF4-FFF2-40B4-BE49-F238E27FC236}">
                      <a16:creationId xmlns:a16="http://schemas.microsoft.com/office/drawing/2014/main" id="{74D6709B-DD74-E6CE-EEE4-0EFEFD572B4B}"/>
                    </a:ext>
                  </a:extLst>
                </p:cNvPr>
                <p:cNvSpPr txBox="1"/>
                <p:nvPr/>
              </p:nvSpPr>
              <p:spPr>
                <a:xfrm>
                  <a:off x="8713747" y="4348590"/>
                  <a:ext cx="680862" cy="62909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>
                    <a:lnSpc>
                      <a:spcPct val="90000"/>
                    </a:lnSpc>
                  </a:pPr>
                  <a:r>
                    <a:rPr lang="en-US" altLang="zh-CN" sz="1200" b="1" dirty="0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AR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zh-CN" sz="1200" b="1" dirty="0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1.0 GeV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zh-CN" sz="1200" b="1" dirty="0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8.5 </a:t>
                  </a:r>
                  <a:r>
                    <a:rPr lang="en-US" altLang="zh-CN" sz="1200" b="1" dirty="0" err="1">
                      <a:solidFill>
                        <a:srgbClr val="C0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rPr>
                    <a:t>nC</a:t>
                  </a:r>
                  <a:endParaRPr lang="zh-CN" altLang="en-US" sz="1200" b="1" dirty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37824A1D-36AD-97EA-0208-E8BDE0BA75CD}"/>
                  </a:ext>
                </a:extLst>
              </p:cNvPr>
              <p:cNvSpPr txBox="1"/>
              <p:nvPr/>
            </p:nvSpPr>
            <p:spPr>
              <a:xfrm flipH="1">
                <a:off x="5418720" y="1773450"/>
                <a:ext cx="1264457" cy="8387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altLang="zh-CN" sz="12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1.5 </a:t>
                </a:r>
                <a:r>
                  <a:rPr lang="en-US" altLang="zh-CN" sz="1200" b="1" dirty="0" err="1">
                    <a:latin typeface="黑体" panose="02010609060101010101" pitchFamily="49" charset="-122"/>
                    <a:ea typeface="黑体" panose="02010609060101010101" pitchFamily="49" charset="-122"/>
                  </a:rPr>
                  <a:t>nC</a:t>
                </a:r>
                <a:r>
                  <a:rPr lang="en-US" altLang="zh-CN" sz="12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/</a:t>
                </a:r>
                <a:r>
                  <a:rPr lang="en-US" altLang="zh-CN" sz="1200" b="1" dirty="0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8.5 </a:t>
                </a:r>
                <a:r>
                  <a:rPr lang="en-US" altLang="zh-CN" sz="1200" b="1" dirty="0" err="1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nC</a:t>
                </a:r>
                <a:endParaRPr lang="en-US" altLang="zh-CN" sz="12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en-US" altLang="zh-CN" sz="12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Photo-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US" altLang="zh-CN" sz="12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Cathode Gun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en-US" altLang="zh-CN" sz="12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30Hz</a:t>
                </a:r>
                <a:endParaRPr lang="zh-CN" altLang="en-US" sz="12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BA3D15CD-B93C-58E6-BC02-B1F0E00DCF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09324" y="2923761"/>
                <a:ext cx="955067" cy="30203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  <a:effectLst>
                <a:glow rad="38100">
                  <a:schemeClr val="tx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任意多边形: 形状 31">
                <a:extLst>
                  <a:ext uri="{FF2B5EF4-FFF2-40B4-BE49-F238E27FC236}">
                    <a16:creationId xmlns:a16="http://schemas.microsoft.com/office/drawing/2014/main" id="{35BBE25F-8C1D-1D78-5B07-1AAA87D368D8}"/>
                  </a:ext>
                </a:extLst>
              </p:cNvPr>
              <p:cNvSpPr/>
              <p:nvPr/>
            </p:nvSpPr>
            <p:spPr>
              <a:xfrm>
                <a:off x="6366320" y="3641397"/>
                <a:ext cx="214713" cy="888557"/>
              </a:xfrm>
              <a:custGeom>
                <a:avLst/>
                <a:gdLst>
                  <a:gd name="connsiteX0" fmla="*/ 751438 w 2190939"/>
                  <a:gd name="connsiteY0" fmla="*/ 1050202 h 1050202"/>
                  <a:gd name="connsiteX1" fmla="*/ 162962 w 2190939"/>
                  <a:gd name="connsiteY1" fmla="*/ 1041149 h 1050202"/>
                  <a:gd name="connsiteX2" fmla="*/ 0 w 2190939"/>
                  <a:gd name="connsiteY2" fmla="*/ 796705 h 1050202"/>
                  <a:gd name="connsiteX3" fmla="*/ 0 w 2190939"/>
                  <a:gd name="connsiteY3" fmla="*/ 208230 h 1050202"/>
                  <a:gd name="connsiteX4" fmla="*/ 307818 w 2190939"/>
                  <a:gd name="connsiteY4" fmla="*/ 0 h 1050202"/>
                  <a:gd name="connsiteX5" fmla="*/ 2190939 w 2190939"/>
                  <a:gd name="connsiteY5" fmla="*/ 9054 h 1050202"/>
                  <a:gd name="connsiteX0" fmla="*/ 751439 w 2190940"/>
                  <a:gd name="connsiteY0" fmla="*/ 1050202 h 1050202"/>
                  <a:gd name="connsiteX1" fmla="*/ 0 w 2190940"/>
                  <a:gd name="connsiteY1" fmla="*/ 805759 h 1050202"/>
                  <a:gd name="connsiteX2" fmla="*/ 1 w 2190940"/>
                  <a:gd name="connsiteY2" fmla="*/ 796705 h 1050202"/>
                  <a:gd name="connsiteX3" fmla="*/ 1 w 2190940"/>
                  <a:gd name="connsiteY3" fmla="*/ 208230 h 1050202"/>
                  <a:gd name="connsiteX4" fmla="*/ 307819 w 2190940"/>
                  <a:gd name="connsiteY4" fmla="*/ 0 h 1050202"/>
                  <a:gd name="connsiteX5" fmla="*/ 2190940 w 2190940"/>
                  <a:gd name="connsiteY5" fmla="*/ 9054 h 1050202"/>
                  <a:gd name="connsiteX0" fmla="*/ 0 w 2209045"/>
                  <a:gd name="connsiteY0" fmla="*/ 814812 h 814812"/>
                  <a:gd name="connsiteX1" fmla="*/ 18105 w 2209045"/>
                  <a:gd name="connsiteY1" fmla="*/ 805759 h 814812"/>
                  <a:gd name="connsiteX2" fmla="*/ 18106 w 2209045"/>
                  <a:gd name="connsiteY2" fmla="*/ 796705 h 814812"/>
                  <a:gd name="connsiteX3" fmla="*/ 18106 w 2209045"/>
                  <a:gd name="connsiteY3" fmla="*/ 208230 h 814812"/>
                  <a:gd name="connsiteX4" fmla="*/ 325924 w 2209045"/>
                  <a:gd name="connsiteY4" fmla="*/ 0 h 814812"/>
                  <a:gd name="connsiteX5" fmla="*/ 2209045 w 2209045"/>
                  <a:gd name="connsiteY5" fmla="*/ 9054 h 814812"/>
                  <a:gd name="connsiteX0" fmla="*/ 0 w 2209045"/>
                  <a:gd name="connsiteY0" fmla="*/ 805828 h 805828"/>
                  <a:gd name="connsiteX1" fmla="*/ 18105 w 2209045"/>
                  <a:gd name="connsiteY1" fmla="*/ 796775 h 805828"/>
                  <a:gd name="connsiteX2" fmla="*/ 18106 w 2209045"/>
                  <a:gd name="connsiteY2" fmla="*/ 787721 h 805828"/>
                  <a:gd name="connsiteX3" fmla="*/ 18106 w 2209045"/>
                  <a:gd name="connsiteY3" fmla="*/ 199246 h 805828"/>
                  <a:gd name="connsiteX4" fmla="*/ 1026968 w 2209045"/>
                  <a:gd name="connsiteY4" fmla="*/ 90882 h 805828"/>
                  <a:gd name="connsiteX5" fmla="*/ 2209045 w 2209045"/>
                  <a:gd name="connsiteY5" fmla="*/ 70 h 805828"/>
                  <a:gd name="connsiteX0" fmla="*/ 0 w 2209045"/>
                  <a:gd name="connsiteY0" fmla="*/ 805828 h 805828"/>
                  <a:gd name="connsiteX1" fmla="*/ 18105 w 2209045"/>
                  <a:gd name="connsiteY1" fmla="*/ 796775 h 805828"/>
                  <a:gd name="connsiteX2" fmla="*/ 18106 w 2209045"/>
                  <a:gd name="connsiteY2" fmla="*/ 787721 h 805828"/>
                  <a:gd name="connsiteX3" fmla="*/ 218410 w 2209045"/>
                  <a:gd name="connsiteY3" fmla="*/ 289126 h 805828"/>
                  <a:gd name="connsiteX4" fmla="*/ 1026968 w 2209045"/>
                  <a:gd name="connsiteY4" fmla="*/ 90882 h 805828"/>
                  <a:gd name="connsiteX5" fmla="*/ 2209045 w 2209045"/>
                  <a:gd name="connsiteY5" fmla="*/ 70 h 805828"/>
                  <a:gd name="connsiteX0" fmla="*/ 82038 w 2291083"/>
                  <a:gd name="connsiteY0" fmla="*/ 805828 h 805828"/>
                  <a:gd name="connsiteX1" fmla="*/ 100143 w 2291083"/>
                  <a:gd name="connsiteY1" fmla="*/ 796775 h 805828"/>
                  <a:gd name="connsiteX2" fmla="*/ 100144 w 2291083"/>
                  <a:gd name="connsiteY2" fmla="*/ 787721 h 805828"/>
                  <a:gd name="connsiteX3" fmla="*/ 0 w 2291083"/>
                  <a:gd name="connsiteY3" fmla="*/ 289126 h 805828"/>
                  <a:gd name="connsiteX4" fmla="*/ 1109006 w 2291083"/>
                  <a:gd name="connsiteY4" fmla="*/ 90882 h 805828"/>
                  <a:gd name="connsiteX5" fmla="*/ 2291083 w 2291083"/>
                  <a:gd name="connsiteY5" fmla="*/ 70 h 805828"/>
                  <a:gd name="connsiteX0" fmla="*/ 82038 w 2489758"/>
                  <a:gd name="connsiteY0" fmla="*/ 814813 h 814813"/>
                  <a:gd name="connsiteX1" fmla="*/ 100143 w 2489758"/>
                  <a:gd name="connsiteY1" fmla="*/ 805760 h 814813"/>
                  <a:gd name="connsiteX2" fmla="*/ 100144 w 2489758"/>
                  <a:gd name="connsiteY2" fmla="*/ 796706 h 814813"/>
                  <a:gd name="connsiteX3" fmla="*/ 0 w 2489758"/>
                  <a:gd name="connsiteY3" fmla="*/ 298111 h 814813"/>
                  <a:gd name="connsiteX4" fmla="*/ 2310795 w 2489758"/>
                  <a:gd name="connsiteY4" fmla="*/ 0 h 814813"/>
                  <a:gd name="connsiteX5" fmla="*/ 2291083 w 2489758"/>
                  <a:gd name="connsiteY5" fmla="*/ 9055 h 814813"/>
                  <a:gd name="connsiteX0" fmla="*/ 82049 w 2489769"/>
                  <a:gd name="connsiteY0" fmla="*/ 814813 h 814813"/>
                  <a:gd name="connsiteX1" fmla="*/ 100154 w 2489769"/>
                  <a:gd name="connsiteY1" fmla="*/ 805760 h 814813"/>
                  <a:gd name="connsiteX2" fmla="*/ 0 w 2489769"/>
                  <a:gd name="connsiteY2" fmla="*/ 796706 h 814813"/>
                  <a:gd name="connsiteX3" fmla="*/ 11 w 2489769"/>
                  <a:gd name="connsiteY3" fmla="*/ 298111 h 814813"/>
                  <a:gd name="connsiteX4" fmla="*/ 2310806 w 2489769"/>
                  <a:gd name="connsiteY4" fmla="*/ 0 h 814813"/>
                  <a:gd name="connsiteX5" fmla="*/ 2291094 w 2489769"/>
                  <a:gd name="connsiteY5" fmla="*/ 9055 h 814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89769" h="814813">
                    <a:moveTo>
                      <a:pt x="82049" y="814813"/>
                    </a:moveTo>
                    <a:lnTo>
                      <a:pt x="100154" y="805760"/>
                    </a:lnTo>
                    <a:cubicBezTo>
                      <a:pt x="100154" y="802742"/>
                      <a:pt x="0" y="799724"/>
                      <a:pt x="0" y="796706"/>
                    </a:cubicBezTo>
                    <a:cubicBezTo>
                      <a:pt x="4" y="630508"/>
                      <a:pt x="7" y="464309"/>
                      <a:pt x="11" y="298111"/>
                    </a:cubicBezTo>
                    <a:lnTo>
                      <a:pt x="2310806" y="0"/>
                    </a:lnTo>
                    <a:cubicBezTo>
                      <a:pt x="2938513" y="3018"/>
                      <a:pt x="1663387" y="6037"/>
                      <a:pt x="2291094" y="9055"/>
                    </a:cubicBezTo>
                  </a:path>
                </a:pathLst>
              </a:custGeom>
              <a:ln w="19050">
                <a:solidFill>
                  <a:srgbClr val="FF0000"/>
                </a:solidFill>
              </a:ln>
              <a:effectLst>
                <a:glow rad="38100">
                  <a:schemeClr val="tx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cxnSp>
            <p:nvCxnSpPr>
              <p:cNvPr id="33" name="直接连接符 32">
                <a:extLst>
                  <a:ext uri="{FF2B5EF4-FFF2-40B4-BE49-F238E27FC236}">
                    <a16:creationId xmlns:a16="http://schemas.microsoft.com/office/drawing/2014/main" id="{85422634-5334-30E0-199A-82C6919F5A83}"/>
                  </a:ext>
                </a:extLst>
              </p:cNvPr>
              <p:cNvCxnSpPr>
                <a:cxnSpLocks/>
                <a:stCxn id="37" idx="6"/>
                <a:endCxn id="32" idx="0"/>
              </p:cNvCxnSpPr>
              <p:nvPr/>
            </p:nvCxnSpPr>
            <p:spPr>
              <a:xfrm flipH="1" flipV="1">
                <a:off x="6373396" y="4529953"/>
                <a:ext cx="614124" cy="168501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  <a:effectLst>
                <a:glow rad="38100">
                  <a:schemeClr val="tx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圆: 空心 33">
                <a:extLst>
                  <a:ext uri="{FF2B5EF4-FFF2-40B4-BE49-F238E27FC236}">
                    <a16:creationId xmlns:a16="http://schemas.microsoft.com/office/drawing/2014/main" id="{1BB7AC5A-FBC7-D5C6-BE4E-BB1F0232E516}"/>
                  </a:ext>
                </a:extLst>
              </p:cNvPr>
              <p:cNvSpPr/>
              <p:nvPr/>
            </p:nvSpPr>
            <p:spPr>
              <a:xfrm>
                <a:off x="12009923" y="593429"/>
                <a:ext cx="4320000" cy="4320000"/>
              </a:xfrm>
              <a:prstGeom prst="donut">
                <a:avLst>
                  <a:gd name="adj" fmla="val 2206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圆: 空心 34">
                <a:extLst>
                  <a:ext uri="{FF2B5EF4-FFF2-40B4-BE49-F238E27FC236}">
                    <a16:creationId xmlns:a16="http://schemas.microsoft.com/office/drawing/2014/main" id="{9F04E63B-9E04-9373-C746-6300991E52A3}"/>
                  </a:ext>
                </a:extLst>
              </p:cNvPr>
              <p:cNvSpPr/>
              <p:nvPr/>
            </p:nvSpPr>
            <p:spPr>
              <a:xfrm>
                <a:off x="12003511" y="762762"/>
                <a:ext cx="4320000" cy="4320000"/>
              </a:xfrm>
              <a:prstGeom prst="donut">
                <a:avLst>
                  <a:gd name="adj" fmla="val 2202"/>
                </a:avLst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B1BCE618-1250-D08D-78F2-0DFF1DDFED8C}"/>
                </a:ext>
              </a:extLst>
            </p:cNvPr>
            <p:cNvCxnSpPr>
              <a:cxnSpLocks/>
            </p:cNvCxnSpPr>
            <p:nvPr/>
          </p:nvCxnSpPr>
          <p:spPr>
            <a:xfrm>
              <a:off x="281539" y="5538507"/>
              <a:ext cx="8917509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A814C27C-98C0-E7EA-3E60-B0CF1DCFD3C8}"/>
                </a:ext>
              </a:extLst>
            </p:cNvPr>
            <p:cNvSpPr txBox="1"/>
            <p:nvPr/>
          </p:nvSpPr>
          <p:spPr>
            <a:xfrm>
              <a:off x="3633524" y="5651873"/>
              <a:ext cx="2603973" cy="1467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altLang="zh-CN" sz="1200" b="1" dirty="0"/>
                <a:t> ~700 m</a:t>
              </a:r>
              <a:endParaRPr lang="zh-CN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990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7660" y="241450"/>
            <a:ext cx="2794000" cy="92964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4400" spc="195" dirty="0">
                <a:solidFill>
                  <a:srgbClr val="C00000"/>
                </a:solidFill>
              </a:rPr>
              <a:t>OUTLINE</a:t>
            </a:r>
            <a:endParaRPr sz="4400" dirty="0"/>
          </a:p>
          <a:p>
            <a:pPr marL="596265">
              <a:lnSpc>
                <a:spcPct val="100000"/>
              </a:lnSpc>
              <a:spcBef>
                <a:spcPts val="85"/>
              </a:spcBef>
            </a:pPr>
            <a:r>
              <a:rPr sz="1200" b="0" dirty="0">
                <a:latin typeface="Times New Roman"/>
                <a:cs typeface="Times New Roman"/>
              </a:rPr>
              <a:t>C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O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4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E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spc="-50" dirty="0">
                <a:latin typeface="Times New Roman"/>
                <a:cs typeface="Times New Roman"/>
              </a:rPr>
              <a:t>S</a:t>
            </a:r>
            <a:endParaRPr sz="1200" dirty="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625598" y="1454022"/>
            <a:ext cx="7207250" cy="882650"/>
            <a:chOff x="2625598" y="1454022"/>
            <a:chExt cx="7207250" cy="882650"/>
          </a:xfrm>
        </p:grpSpPr>
        <p:sp>
          <p:nvSpPr>
            <p:cNvPr id="4" name="object 4"/>
            <p:cNvSpPr/>
            <p:nvPr/>
          </p:nvSpPr>
          <p:spPr>
            <a:xfrm>
              <a:off x="2625598" y="145402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79"/>
                  </a:lnTo>
                  <a:lnTo>
                    <a:pt x="277905" y="24456"/>
                  </a:lnTo>
                  <a:lnTo>
                    <a:pt x="234912" y="42637"/>
                  </a:lnTo>
                  <a:lnTo>
                    <a:pt x="194523" y="65308"/>
                  </a:lnTo>
                  <a:lnTo>
                    <a:pt x="157050" y="92153"/>
                  </a:lnTo>
                  <a:lnTo>
                    <a:pt x="122808" y="122856"/>
                  </a:lnTo>
                  <a:lnTo>
                    <a:pt x="92113" y="157103"/>
                  </a:lnTo>
                  <a:lnTo>
                    <a:pt x="65277" y="194579"/>
                  </a:lnTo>
                  <a:lnTo>
                    <a:pt x="42615" y="234968"/>
                  </a:lnTo>
                  <a:lnTo>
                    <a:pt x="24442" y="277955"/>
                  </a:lnTo>
                  <a:lnTo>
                    <a:pt x="11073" y="323225"/>
                  </a:lnTo>
                  <a:lnTo>
                    <a:pt x="2820" y="370463"/>
                  </a:lnTo>
                  <a:lnTo>
                    <a:pt x="0" y="419353"/>
                  </a:lnTo>
                  <a:lnTo>
                    <a:pt x="2820" y="468269"/>
                  </a:lnTo>
                  <a:lnTo>
                    <a:pt x="11073" y="515529"/>
                  </a:lnTo>
                  <a:lnTo>
                    <a:pt x="24442" y="560817"/>
                  </a:lnTo>
                  <a:lnTo>
                    <a:pt x="42615" y="603820"/>
                  </a:lnTo>
                  <a:lnTo>
                    <a:pt x="65277" y="644221"/>
                  </a:lnTo>
                  <a:lnTo>
                    <a:pt x="92113" y="681707"/>
                  </a:lnTo>
                  <a:lnTo>
                    <a:pt x="122808" y="715962"/>
                  </a:lnTo>
                  <a:lnTo>
                    <a:pt x="157050" y="746671"/>
                  </a:lnTo>
                  <a:lnTo>
                    <a:pt x="194523" y="773520"/>
                  </a:lnTo>
                  <a:lnTo>
                    <a:pt x="234912" y="796194"/>
                  </a:lnTo>
                  <a:lnTo>
                    <a:pt x="277905" y="814377"/>
                  </a:lnTo>
                  <a:lnTo>
                    <a:pt x="323185" y="827754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4"/>
                  </a:lnTo>
                  <a:lnTo>
                    <a:pt x="560802" y="814377"/>
                  </a:lnTo>
                  <a:lnTo>
                    <a:pt x="603795" y="796194"/>
                  </a:lnTo>
                  <a:lnTo>
                    <a:pt x="644184" y="773520"/>
                  </a:lnTo>
                  <a:lnTo>
                    <a:pt x="681657" y="746671"/>
                  </a:lnTo>
                  <a:lnTo>
                    <a:pt x="715898" y="715962"/>
                  </a:lnTo>
                  <a:lnTo>
                    <a:pt x="746594" y="681707"/>
                  </a:lnTo>
                  <a:lnTo>
                    <a:pt x="773430" y="644221"/>
                  </a:lnTo>
                  <a:lnTo>
                    <a:pt x="796092" y="603820"/>
                  </a:lnTo>
                  <a:lnTo>
                    <a:pt x="814265" y="560817"/>
                  </a:lnTo>
                  <a:lnTo>
                    <a:pt x="827634" y="515529"/>
                  </a:lnTo>
                  <a:lnTo>
                    <a:pt x="835887" y="468269"/>
                  </a:lnTo>
                  <a:lnTo>
                    <a:pt x="838707" y="419353"/>
                  </a:lnTo>
                  <a:lnTo>
                    <a:pt x="835887" y="370463"/>
                  </a:lnTo>
                  <a:lnTo>
                    <a:pt x="827634" y="323225"/>
                  </a:lnTo>
                  <a:lnTo>
                    <a:pt x="814265" y="277955"/>
                  </a:lnTo>
                  <a:lnTo>
                    <a:pt x="796092" y="234968"/>
                  </a:lnTo>
                  <a:lnTo>
                    <a:pt x="773430" y="194579"/>
                  </a:lnTo>
                  <a:lnTo>
                    <a:pt x="746594" y="157103"/>
                  </a:lnTo>
                  <a:lnTo>
                    <a:pt x="715899" y="122856"/>
                  </a:lnTo>
                  <a:lnTo>
                    <a:pt x="681657" y="92153"/>
                  </a:lnTo>
                  <a:lnTo>
                    <a:pt x="644184" y="65308"/>
                  </a:lnTo>
                  <a:lnTo>
                    <a:pt x="603795" y="42637"/>
                  </a:lnTo>
                  <a:lnTo>
                    <a:pt x="560802" y="24456"/>
                  </a:lnTo>
                  <a:lnTo>
                    <a:pt x="515522" y="11079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5996" y="1458442"/>
              <a:ext cx="6816852" cy="87784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1777" y="1485264"/>
              <a:ext cx="6714998" cy="775843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841241" y="1609090"/>
            <a:ext cx="19564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Introduction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30144" y="152590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625598" y="2468055"/>
            <a:ext cx="7207250" cy="882015"/>
            <a:chOff x="2625598" y="2675001"/>
            <a:chExt cx="7207250" cy="882015"/>
          </a:xfrm>
        </p:grpSpPr>
        <p:sp>
          <p:nvSpPr>
            <p:cNvPr id="10" name="object 10"/>
            <p:cNvSpPr/>
            <p:nvPr/>
          </p:nvSpPr>
          <p:spPr>
            <a:xfrm>
              <a:off x="2625598" y="2675001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3"/>
                  </a:lnTo>
                  <a:lnTo>
                    <a:pt x="2820" y="468267"/>
                  </a:lnTo>
                  <a:lnTo>
                    <a:pt x="11073" y="515522"/>
                  </a:lnTo>
                  <a:lnTo>
                    <a:pt x="24442" y="560802"/>
                  </a:lnTo>
                  <a:lnTo>
                    <a:pt x="42615" y="603795"/>
                  </a:lnTo>
                  <a:lnTo>
                    <a:pt x="65277" y="644184"/>
                  </a:lnTo>
                  <a:lnTo>
                    <a:pt x="92113" y="681657"/>
                  </a:lnTo>
                  <a:lnTo>
                    <a:pt x="122808" y="715899"/>
                  </a:lnTo>
                  <a:lnTo>
                    <a:pt x="157050" y="746594"/>
                  </a:lnTo>
                  <a:lnTo>
                    <a:pt x="194523" y="773430"/>
                  </a:lnTo>
                  <a:lnTo>
                    <a:pt x="234912" y="796092"/>
                  </a:lnTo>
                  <a:lnTo>
                    <a:pt x="277905" y="814265"/>
                  </a:lnTo>
                  <a:lnTo>
                    <a:pt x="323185" y="827634"/>
                  </a:lnTo>
                  <a:lnTo>
                    <a:pt x="370440" y="835887"/>
                  </a:lnTo>
                  <a:lnTo>
                    <a:pt x="419353" y="838708"/>
                  </a:lnTo>
                  <a:lnTo>
                    <a:pt x="468267" y="835887"/>
                  </a:lnTo>
                  <a:lnTo>
                    <a:pt x="515522" y="827634"/>
                  </a:lnTo>
                  <a:lnTo>
                    <a:pt x="560802" y="814265"/>
                  </a:lnTo>
                  <a:lnTo>
                    <a:pt x="603795" y="796092"/>
                  </a:lnTo>
                  <a:lnTo>
                    <a:pt x="644184" y="773430"/>
                  </a:lnTo>
                  <a:lnTo>
                    <a:pt x="681657" y="746594"/>
                  </a:lnTo>
                  <a:lnTo>
                    <a:pt x="715898" y="715899"/>
                  </a:lnTo>
                  <a:lnTo>
                    <a:pt x="746594" y="681657"/>
                  </a:lnTo>
                  <a:lnTo>
                    <a:pt x="773430" y="644184"/>
                  </a:lnTo>
                  <a:lnTo>
                    <a:pt x="796092" y="603795"/>
                  </a:lnTo>
                  <a:lnTo>
                    <a:pt x="814265" y="560802"/>
                  </a:lnTo>
                  <a:lnTo>
                    <a:pt x="827634" y="515522"/>
                  </a:lnTo>
                  <a:lnTo>
                    <a:pt x="835887" y="468267"/>
                  </a:lnTo>
                  <a:lnTo>
                    <a:pt x="838707" y="419353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15996" y="2679166"/>
              <a:ext cx="6816852" cy="8778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1777" y="2706116"/>
              <a:ext cx="6714998" cy="775843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3841241" y="2622944"/>
            <a:ext cx="56457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2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7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14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Off-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Axis</a:t>
            </a:r>
            <a:r>
              <a:rPr sz="2800" b="1" spc="-6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30144" y="2540063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625598" y="3438654"/>
            <a:ext cx="7207250" cy="883919"/>
            <a:chOff x="2625598" y="3895852"/>
            <a:chExt cx="7207250" cy="883919"/>
          </a:xfrm>
        </p:grpSpPr>
        <p:sp>
          <p:nvSpPr>
            <p:cNvPr id="16" name="object 16"/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841241" y="359435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5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2E5496"/>
                </a:solidFill>
                <a:latin typeface="Times New Roman"/>
                <a:cs typeface="Times New Roman"/>
              </a:rPr>
              <a:t>Swap-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Out</a:t>
            </a:r>
            <a:r>
              <a:rPr sz="2800" b="1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30144" y="351104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969127" y="1343025"/>
            <a:ext cx="601980" cy="0"/>
          </a:xfrm>
          <a:custGeom>
            <a:avLst/>
            <a:gdLst/>
            <a:ahLst/>
            <a:cxnLst/>
            <a:rect l="l" t="t" r="r" b="b"/>
            <a:pathLst>
              <a:path w="601979">
                <a:moveTo>
                  <a:pt x="0" y="0"/>
                </a:moveTo>
                <a:lnTo>
                  <a:pt x="601979" y="0"/>
                </a:lnTo>
              </a:path>
            </a:pathLst>
          </a:custGeom>
          <a:ln w="28575">
            <a:solidFill>
              <a:srgbClr val="2E54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2625598" y="5476875"/>
            <a:ext cx="7207250" cy="883285"/>
            <a:chOff x="2625598" y="5116829"/>
            <a:chExt cx="7207250" cy="883285"/>
          </a:xfrm>
        </p:grpSpPr>
        <p:sp>
          <p:nvSpPr>
            <p:cNvPr id="23" name="object 23"/>
            <p:cNvSpPr/>
            <p:nvPr/>
          </p:nvSpPr>
          <p:spPr>
            <a:xfrm>
              <a:off x="2625598" y="5116829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4"/>
                  </a:lnTo>
                  <a:lnTo>
                    <a:pt x="2820" y="468266"/>
                  </a:lnTo>
                  <a:lnTo>
                    <a:pt x="11073" y="515520"/>
                  </a:lnTo>
                  <a:lnTo>
                    <a:pt x="24442" y="560802"/>
                  </a:lnTo>
                  <a:lnTo>
                    <a:pt x="42615" y="603797"/>
                  </a:lnTo>
                  <a:lnTo>
                    <a:pt x="65277" y="644190"/>
                  </a:lnTo>
                  <a:lnTo>
                    <a:pt x="92113" y="681667"/>
                  </a:lnTo>
                  <a:lnTo>
                    <a:pt x="122808" y="715913"/>
                  </a:lnTo>
                  <a:lnTo>
                    <a:pt x="157050" y="746613"/>
                  </a:lnTo>
                  <a:lnTo>
                    <a:pt x="194523" y="773454"/>
                  </a:lnTo>
                  <a:lnTo>
                    <a:pt x="234912" y="796120"/>
                  </a:lnTo>
                  <a:lnTo>
                    <a:pt x="277905" y="814297"/>
                  </a:lnTo>
                  <a:lnTo>
                    <a:pt x="323185" y="827670"/>
                  </a:lnTo>
                  <a:lnTo>
                    <a:pt x="370440" y="835924"/>
                  </a:lnTo>
                  <a:lnTo>
                    <a:pt x="419353" y="838746"/>
                  </a:lnTo>
                  <a:lnTo>
                    <a:pt x="468267" y="835924"/>
                  </a:lnTo>
                  <a:lnTo>
                    <a:pt x="515522" y="827670"/>
                  </a:lnTo>
                  <a:lnTo>
                    <a:pt x="560802" y="814297"/>
                  </a:lnTo>
                  <a:lnTo>
                    <a:pt x="603795" y="796120"/>
                  </a:lnTo>
                  <a:lnTo>
                    <a:pt x="644184" y="773454"/>
                  </a:lnTo>
                  <a:lnTo>
                    <a:pt x="681657" y="746613"/>
                  </a:lnTo>
                  <a:lnTo>
                    <a:pt x="715898" y="715913"/>
                  </a:lnTo>
                  <a:lnTo>
                    <a:pt x="746594" y="681667"/>
                  </a:lnTo>
                  <a:lnTo>
                    <a:pt x="773430" y="644190"/>
                  </a:lnTo>
                  <a:lnTo>
                    <a:pt x="796092" y="603797"/>
                  </a:lnTo>
                  <a:lnTo>
                    <a:pt x="814265" y="560802"/>
                  </a:lnTo>
                  <a:lnTo>
                    <a:pt x="827634" y="515520"/>
                  </a:lnTo>
                  <a:lnTo>
                    <a:pt x="835887" y="468266"/>
                  </a:lnTo>
                  <a:lnTo>
                    <a:pt x="838707" y="419354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5122163"/>
              <a:ext cx="6816852" cy="87784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1777" y="5148071"/>
              <a:ext cx="6714998" cy="775741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3841241" y="5632882"/>
            <a:ext cx="15259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Summary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25</a:t>
            </a:fld>
            <a:endParaRPr spc="-5" dirty="0"/>
          </a:p>
        </p:txBody>
      </p:sp>
      <p:sp>
        <p:nvSpPr>
          <p:cNvPr id="27" name="object 27"/>
          <p:cNvSpPr txBox="1"/>
          <p:nvPr/>
        </p:nvSpPr>
        <p:spPr>
          <a:xfrm>
            <a:off x="2930144" y="5549062"/>
            <a:ext cx="2546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600" dirty="0">
              <a:latin typeface="Times New Roman"/>
              <a:cs typeface="Times New Roman"/>
            </a:endParaRPr>
          </a:p>
        </p:txBody>
      </p:sp>
      <p:grpSp>
        <p:nvGrpSpPr>
          <p:cNvPr id="30" name="object 15">
            <a:extLst>
              <a:ext uri="{FF2B5EF4-FFF2-40B4-BE49-F238E27FC236}">
                <a16:creationId xmlns:a16="http://schemas.microsoft.com/office/drawing/2014/main" id="{4430EA31-744C-4AC9-BC68-11B56B99B6AB}"/>
              </a:ext>
            </a:extLst>
          </p:cNvPr>
          <p:cNvGrpSpPr/>
          <p:nvPr/>
        </p:nvGrpSpPr>
        <p:grpSpPr>
          <a:xfrm>
            <a:off x="2625598" y="4482334"/>
            <a:ext cx="7207250" cy="883919"/>
            <a:chOff x="2625598" y="3895852"/>
            <a:chExt cx="7207250" cy="883919"/>
          </a:xfrm>
        </p:grpSpPr>
        <p:sp>
          <p:nvSpPr>
            <p:cNvPr id="31" name="object 16">
              <a:extLst>
                <a:ext uri="{FF2B5EF4-FFF2-40B4-BE49-F238E27FC236}">
                  <a16:creationId xmlns:a16="http://schemas.microsoft.com/office/drawing/2014/main" id="{BA620DD0-6C83-4A25-A851-090C17372D78}"/>
                </a:ext>
              </a:extLst>
            </p:cNvPr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7">
              <a:extLst>
                <a:ext uri="{FF2B5EF4-FFF2-40B4-BE49-F238E27FC236}">
                  <a16:creationId xmlns:a16="http://schemas.microsoft.com/office/drawing/2014/main" id="{0F0AD774-59FF-40E1-A0DA-EBAF085F3AD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33" name="object 18">
              <a:extLst>
                <a:ext uri="{FF2B5EF4-FFF2-40B4-BE49-F238E27FC236}">
                  <a16:creationId xmlns:a16="http://schemas.microsoft.com/office/drawing/2014/main" id="{398F0F2C-7587-4376-91FA-C3F22774E82B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34" name="object 19">
            <a:extLst>
              <a:ext uri="{FF2B5EF4-FFF2-40B4-BE49-F238E27FC236}">
                <a16:creationId xmlns:a16="http://schemas.microsoft.com/office/drawing/2014/main" id="{4DA72076-130E-4914-895F-FB569404E278}"/>
              </a:ext>
            </a:extLst>
          </p:cNvPr>
          <p:cNvSpPr txBox="1"/>
          <p:nvPr/>
        </p:nvSpPr>
        <p:spPr>
          <a:xfrm>
            <a:off x="3841241" y="463803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altLang="zh-CN"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The positron source design of STCF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5" name="object 20">
            <a:extLst>
              <a:ext uri="{FF2B5EF4-FFF2-40B4-BE49-F238E27FC236}">
                <a16:creationId xmlns:a16="http://schemas.microsoft.com/office/drawing/2014/main" id="{A7603907-D2D9-4B1B-88CC-C7B344D268F4}"/>
              </a:ext>
            </a:extLst>
          </p:cNvPr>
          <p:cNvSpPr txBox="1"/>
          <p:nvPr/>
        </p:nvSpPr>
        <p:spPr>
          <a:xfrm>
            <a:off x="2930144" y="455472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3D3200CB-CB0E-4544-A2F7-49F96177CE75}"/>
              </a:ext>
            </a:extLst>
          </p:cNvPr>
          <p:cNvSpPr/>
          <p:nvPr/>
        </p:nvSpPr>
        <p:spPr>
          <a:xfrm>
            <a:off x="2514600" y="1396679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9B22157C-F5E5-4C9C-B601-28EF3DA2985B}"/>
              </a:ext>
            </a:extLst>
          </p:cNvPr>
          <p:cNvSpPr/>
          <p:nvPr/>
        </p:nvSpPr>
        <p:spPr>
          <a:xfrm>
            <a:off x="2415032" y="2440610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220C9B49-A2AF-4665-B292-1D95D67B9734}"/>
              </a:ext>
            </a:extLst>
          </p:cNvPr>
          <p:cNvSpPr/>
          <p:nvPr/>
        </p:nvSpPr>
        <p:spPr>
          <a:xfrm>
            <a:off x="2452244" y="3445458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51BC81D-425E-4C5E-A042-68389080D147}"/>
              </a:ext>
            </a:extLst>
          </p:cNvPr>
          <p:cNvSpPr/>
          <p:nvPr/>
        </p:nvSpPr>
        <p:spPr>
          <a:xfrm>
            <a:off x="2484500" y="5449415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C754430E-39FB-4FD7-9F0E-C20FFCBF114A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769615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xfrm>
            <a:off x="11506200" y="6579334"/>
            <a:ext cx="455167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26</a:t>
            </a:fld>
            <a:endParaRPr spc="-5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51BC81D-425E-4C5E-A042-68389080D147}"/>
              </a:ext>
            </a:extLst>
          </p:cNvPr>
          <p:cNvSpPr/>
          <p:nvPr/>
        </p:nvSpPr>
        <p:spPr>
          <a:xfrm>
            <a:off x="2484500" y="5449415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C754430E-39FB-4FD7-9F0E-C20FFCBF114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1" name="标题 40">
            <a:extLst>
              <a:ext uri="{FF2B5EF4-FFF2-40B4-BE49-F238E27FC236}">
                <a16:creationId xmlns:a16="http://schemas.microsoft.com/office/drawing/2014/main" id="{FD3D40CC-D41E-40AF-89B3-4259A12EF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76" y="171069"/>
            <a:ext cx="8568055" cy="492443"/>
          </a:xfrm>
        </p:spPr>
        <p:txBody>
          <a:bodyPr/>
          <a:lstStyle/>
          <a:p>
            <a:r>
              <a:rPr lang="en-US" altLang="zh-CN" dirty="0"/>
              <a:t>Positron source design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9DAC6B0-1919-4355-A5CF-FFF6D0882E9E}"/>
              </a:ext>
            </a:extLst>
          </p:cNvPr>
          <p:cNvSpPr txBox="1"/>
          <p:nvPr/>
        </p:nvSpPr>
        <p:spPr>
          <a:xfrm>
            <a:off x="381000" y="777789"/>
            <a:ext cx="11430000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>
                <a:latin typeface="微软雅黑"/>
              </a:rPr>
              <a:t>Simulation tools </a:t>
            </a:r>
            <a:r>
              <a:rPr lang="zh-CN" altLang="en-US" sz="2000" dirty="0">
                <a:latin typeface="微软雅黑"/>
              </a:rPr>
              <a:t>：</a:t>
            </a:r>
            <a:r>
              <a:rPr lang="en-US" altLang="zh-CN" sz="2000" dirty="0">
                <a:latin typeface="微软雅黑"/>
              </a:rPr>
              <a:t>Geant4</a:t>
            </a:r>
            <a:r>
              <a:rPr lang="zh-CN" altLang="en-US" sz="2000" dirty="0">
                <a:latin typeface="微软雅黑"/>
              </a:rPr>
              <a:t>、</a:t>
            </a:r>
            <a:r>
              <a:rPr lang="en-US" altLang="zh-CN" sz="2000" dirty="0" err="1">
                <a:latin typeface="微软雅黑"/>
              </a:rPr>
              <a:t>Fluka</a:t>
            </a:r>
            <a:endParaRPr lang="en-US" altLang="zh-CN" sz="2000" dirty="0">
              <a:latin typeface="微软雅黑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lang="en-US" altLang="zh-CN" sz="2000" dirty="0">
                <a:latin typeface="微软雅黑"/>
              </a:rPr>
              <a:t>Tungsten, with thicknesses of 13mm and 15mm respectively, and PEDD less than 35J/g.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p"/>
              <a:tabLst/>
              <a:defRPr/>
            </a:pPr>
            <a:r>
              <a:rPr lang="en-US" altLang="zh-CN" sz="2000" dirty="0">
                <a:latin typeface="微软雅黑"/>
              </a:rPr>
              <a:t>The peak deposition power, may cause metal lattice changes and affect the yield.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:a16="http://schemas.microsoft.com/office/drawing/2014/main" id="{4FEB6DD4-1305-4273-894D-7FA1158EF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286000"/>
            <a:ext cx="4191000" cy="3889489"/>
          </a:xfrm>
          <a:prstGeom prst="rect">
            <a:avLst/>
          </a:prstGeom>
        </p:spPr>
      </p:pic>
      <p:graphicFrame>
        <p:nvGraphicFramePr>
          <p:cNvPr id="45" name="表格 44">
            <a:extLst>
              <a:ext uri="{FF2B5EF4-FFF2-40B4-BE49-F238E27FC236}">
                <a16:creationId xmlns:a16="http://schemas.microsoft.com/office/drawing/2014/main" id="{BFB27E0F-C437-41F6-812F-61BF73778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731531"/>
              </p:ext>
            </p:extLst>
          </p:nvPr>
        </p:nvGraphicFramePr>
        <p:xfrm>
          <a:off x="6019800" y="2390025"/>
          <a:ext cx="4902903" cy="36901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76223078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805451280"/>
                    </a:ext>
                  </a:extLst>
                </a:gridCol>
                <a:gridCol w="1473903">
                  <a:extLst>
                    <a:ext uri="{9D8B030D-6E8A-4147-A177-3AD203B41FA5}">
                      <a16:colId xmlns:a16="http://schemas.microsoft.com/office/drawing/2014/main" val="908016093"/>
                    </a:ext>
                  </a:extLst>
                </a:gridCol>
              </a:tblGrid>
              <a:tr h="2821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Parameter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Off-axis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Swap-out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887313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Electron bunch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en-US" sz="1400" kern="100" dirty="0" err="1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nC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11.6 </a:t>
                      </a:r>
                      <a:r>
                        <a:rPr lang="en-US" sz="1400" kern="100" dirty="0" err="1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nC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3532803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Electron energy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1.5 GeV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2.5 GeV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9738285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Rep. rate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30 Hz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90 Hz</a:t>
                      </a:r>
                      <a:endParaRPr lang="zh-CN" sz="1400" kern="100" dirty="0"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5645791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Beam size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0.5 mm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0.5 mm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43723718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Magnetic field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0.5 T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↘</a:t>
                      </a: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0.5 T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9397487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Target thickness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13 mm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15 mm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777891"/>
                  </a:ext>
                </a:extLst>
              </a:tr>
              <a:tr h="28214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Target material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Tungsten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Tungsten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0749577"/>
                  </a:ext>
                </a:extLst>
              </a:tr>
              <a:tr h="2814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e+ yield efficiency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0.15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0.25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8233930"/>
                  </a:ext>
                </a:extLst>
              </a:tr>
              <a:tr h="2814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PEDD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rgbClr val="C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6.3 J/g</a:t>
                      </a:r>
                      <a:endParaRPr lang="zh-CN" sz="1400" kern="100" dirty="0">
                        <a:solidFill>
                          <a:srgbClr val="C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rgbClr val="C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11.5 J/g</a:t>
                      </a:r>
                      <a:endParaRPr lang="zh-CN" sz="1400" kern="100" dirty="0">
                        <a:solidFill>
                          <a:srgbClr val="C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38122702"/>
                  </a:ext>
                </a:extLst>
              </a:tr>
              <a:tr h="281458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Deposit power(w)</a:t>
                      </a:r>
                      <a:endParaRPr lang="zh-CN" altLang="en-US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rgbClr val="C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141 w</a:t>
                      </a:r>
                      <a:endParaRPr lang="zh-CN" sz="1400" kern="100" dirty="0">
                        <a:solidFill>
                          <a:srgbClr val="C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rgbClr val="C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495 w</a:t>
                      </a:r>
                      <a:endParaRPr lang="zh-CN" sz="1400" kern="100" dirty="0">
                        <a:solidFill>
                          <a:srgbClr val="C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7114405"/>
                  </a:ext>
                </a:extLst>
              </a:tr>
              <a:tr h="5846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Peak deposit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>
                          <a:solidFill>
                            <a:schemeClr val="lt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power density</a:t>
                      </a:r>
                      <a:endParaRPr lang="zh-CN" altLang="zh-CN" sz="1400" b="1" kern="100" dirty="0">
                        <a:solidFill>
                          <a:schemeClr val="lt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rgbClr val="C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6.09 kw/cm^3</a:t>
                      </a:r>
                      <a:endParaRPr lang="zh-CN" sz="1400" kern="100" dirty="0">
                        <a:solidFill>
                          <a:srgbClr val="C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dirty="0">
                          <a:solidFill>
                            <a:srgbClr val="C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22.34 kw/cm^3</a:t>
                      </a:r>
                      <a:endParaRPr lang="zh-CN" sz="1400" kern="100" dirty="0">
                        <a:solidFill>
                          <a:srgbClr val="C00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3936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49964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xfrm>
            <a:off x="11506200" y="6579334"/>
            <a:ext cx="455167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27</a:t>
            </a:fld>
            <a:endParaRPr spc="-5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51BC81D-425E-4C5E-A042-68389080D147}"/>
              </a:ext>
            </a:extLst>
          </p:cNvPr>
          <p:cNvSpPr/>
          <p:nvPr/>
        </p:nvSpPr>
        <p:spPr>
          <a:xfrm>
            <a:off x="2484500" y="5449415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C754430E-39FB-4FD7-9F0E-C20FFCBF114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1" name="标题 40">
            <a:extLst>
              <a:ext uri="{FF2B5EF4-FFF2-40B4-BE49-F238E27FC236}">
                <a16:creationId xmlns:a16="http://schemas.microsoft.com/office/drawing/2014/main" id="{FD3D40CC-D41E-40AF-89B3-4259A12EF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76" y="171069"/>
            <a:ext cx="8568055" cy="492443"/>
          </a:xfrm>
        </p:spPr>
        <p:txBody>
          <a:bodyPr/>
          <a:lstStyle/>
          <a:p>
            <a:r>
              <a:rPr lang="en-US" altLang="zh-CN" dirty="0"/>
              <a:t>Positron source design</a:t>
            </a:r>
            <a:r>
              <a:rPr lang="zh-CN" altLang="en-US" dirty="0"/>
              <a:t>：</a:t>
            </a:r>
            <a:r>
              <a:rPr lang="en-US" altLang="zh-CN" dirty="0"/>
              <a:t>Positron production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9DAC6B0-1919-4355-A5CF-FFF6D0882E9E}"/>
              </a:ext>
            </a:extLst>
          </p:cNvPr>
          <p:cNvSpPr txBox="1"/>
          <p:nvPr/>
        </p:nvSpPr>
        <p:spPr>
          <a:xfrm>
            <a:off x="381000" y="777789"/>
            <a:ext cx="1143000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>
                <a:latin typeface="微软雅黑"/>
              </a:rPr>
              <a:t>Beam size(1mm): thereby reducing PEDD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>
                <a:latin typeface="微软雅黑"/>
              </a:rPr>
              <a:t>The average deposition power of the two injection methods is 141w and 495w, resp.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104917A-86BB-435D-9E2A-C26F074904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05" y="1819274"/>
            <a:ext cx="3366978" cy="1980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D0379905-27F6-48A0-B2AD-4A71F273C3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70" y="4182194"/>
            <a:ext cx="3366978" cy="1980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076BD84-1C55-4A66-9CD9-0936EB135E2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2619" y="1870056"/>
            <a:ext cx="2544120" cy="1936900"/>
          </a:xfrm>
          <a:prstGeom prst="rect">
            <a:avLst/>
          </a:prstGeom>
        </p:spPr>
      </p:pic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id="{04FCF5EE-790C-4667-B3B1-F6DEFE8122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8482787"/>
              </p:ext>
            </p:extLst>
          </p:nvPr>
        </p:nvGraphicFramePr>
        <p:xfrm>
          <a:off x="4563668" y="4191030"/>
          <a:ext cx="2685600" cy="2290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xGlyph" r:id="rId6" imgW="3405842" imgH="2510994" progId="AxGlyph.Document">
                  <p:embed/>
                </p:oleObj>
              </mc:Choice>
              <mc:Fallback>
                <p:oleObj name="AxGlyph" r:id="rId6" imgW="3405842" imgH="2510994" progId="AxGlyph.Document">
                  <p:embed/>
                  <p:pic>
                    <p:nvPicPr>
                      <p:cNvPr id="31" name="对象 30">
                        <a:extLst>
                          <a:ext uri="{FF2B5EF4-FFF2-40B4-BE49-F238E27FC236}">
                            <a16:creationId xmlns:a16="http://schemas.microsoft.com/office/drawing/2014/main" id="{D8956493-A861-0833-9288-4178DABAF62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3668" y="4191030"/>
                        <a:ext cx="2685600" cy="22908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图片 12">
            <a:extLst>
              <a:ext uri="{FF2B5EF4-FFF2-40B4-BE49-F238E27FC236}">
                <a16:creationId xmlns:a16="http://schemas.microsoft.com/office/drawing/2014/main" id="{1A205E76-769F-43A2-B9E8-25785654789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01"/>
          <a:stretch/>
        </p:blipFill>
        <p:spPr>
          <a:xfrm>
            <a:off x="7621052" y="1796073"/>
            <a:ext cx="3060000" cy="195347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F3118436-E9E5-4864-B9F8-6711E9029DC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5"/>
          <a:stretch/>
        </p:blipFill>
        <p:spPr>
          <a:xfrm>
            <a:off x="7697149" y="4168119"/>
            <a:ext cx="3060000" cy="205873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FF2420F8-8C88-443B-93C4-15B79C779F9B}"/>
              </a:ext>
            </a:extLst>
          </p:cNvPr>
          <p:cNvSpPr txBox="1"/>
          <p:nvPr/>
        </p:nvSpPr>
        <p:spPr>
          <a:xfrm>
            <a:off x="4279559" y="3928278"/>
            <a:ext cx="33798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Positron yield under 1.5 GeV electron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CDBE026-F8BE-4268-9B09-56962B04B190}"/>
              </a:ext>
            </a:extLst>
          </p:cNvPr>
          <p:cNvSpPr txBox="1"/>
          <p:nvPr/>
        </p:nvSpPr>
        <p:spPr>
          <a:xfrm>
            <a:off x="7442539" y="3830367"/>
            <a:ext cx="35692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Energy deposition of a 1.5 GeV electron beam in a 13 mm thick tungsten</a:t>
            </a:r>
            <a:endParaRPr lang="zh-CN" altLang="en-US" sz="10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2FD7E56-E7FC-4CD3-BBFB-1D883F6086DC}"/>
              </a:ext>
            </a:extLst>
          </p:cNvPr>
          <p:cNvSpPr txBox="1"/>
          <p:nvPr/>
        </p:nvSpPr>
        <p:spPr>
          <a:xfrm>
            <a:off x="7859462" y="6149105"/>
            <a:ext cx="302499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Energy deposition of a 2.5 GeV electron beam in a 15 mm thick tungsten</a:t>
            </a:r>
            <a:endParaRPr lang="zh-CN" altLang="en-US" sz="10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BBD809F-BC4D-43B9-A7AF-43844DCB2571}"/>
              </a:ext>
            </a:extLst>
          </p:cNvPr>
          <p:cNvSpPr txBox="1"/>
          <p:nvPr/>
        </p:nvSpPr>
        <p:spPr>
          <a:xfrm>
            <a:off x="4712619" y="6236845"/>
            <a:ext cx="26466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Positron yield under 2.5 GeV electron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43AC160-3E8C-4EBE-BC46-527C8FE442E3}"/>
              </a:ext>
            </a:extLst>
          </p:cNvPr>
          <p:cNvSpPr txBox="1"/>
          <p:nvPr/>
        </p:nvSpPr>
        <p:spPr>
          <a:xfrm>
            <a:off x="910851" y="3806546"/>
            <a:ext cx="33798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5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Positron yield and PEDD of different electron size(1.5Gev)</a:t>
            </a:r>
            <a:endParaRPr kumimoji="0" lang="zh-CN" alt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60BE21D-95BD-4161-B8DD-3D02784D8191}"/>
              </a:ext>
            </a:extLst>
          </p:cNvPr>
          <p:cNvSpPr txBox="1"/>
          <p:nvPr/>
        </p:nvSpPr>
        <p:spPr>
          <a:xfrm>
            <a:off x="1146078" y="6155929"/>
            <a:ext cx="33798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05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/>
              <a:t>Positron yield and PEDD of different electron size(2.5Gev)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35257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xfrm>
            <a:off x="11506200" y="6579334"/>
            <a:ext cx="455167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28</a:t>
            </a:fld>
            <a:endParaRPr spc="-5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51BC81D-425E-4C5E-A042-68389080D147}"/>
              </a:ext>
            </a:extLst>
          </p:cNvPr>
          <p:cNvSpPr/>
          <p:nvPr/>
        </p:nvSpPr>
        <p:spPr>
          <a:xfrm>
            <a:off x="2484500" y="5449415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C754430E-39FB-4FD7-9F0E-C20FFCBF114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1" name="标题 40">
            <a:extLst>
              <a:ext uri="{FF2B5EF4-FFF2-40B4-BE49-F238E27FC236}">
                <a16:creationId xmlns:a16="http://schemas.microsoft.com/office/drawing/2014/main" id="{FD3D40CC-D41E-40AF-89B3-4259A12EF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76" y="171069"/>
            <a:ext cx="8568055" cy="492443"/>
          </a:xfrm>
        </p:spPr>
        <p:txBody>
          <a:bodyPr/>
          <a:lstStyle/>
          <a:p>
            <a:r>
              <a:rPr lang="en-US" altLang="zh-CN" dirty="0"/>
              <a:t>Positron source design</a:t>
            </a:r>
            <a:r>
              <a:rPr lang="zh-CN" altLang="en-US" dirty="0"/>
              <a:t> ：</a:t>
            </a:r>
            <a:r>
              <a:rPr lang="en-US" altLang="zh-CN" dirty="0"/>
              <a:t>Positron production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9DAC6B0-1919-4355-A5CF-FFF6D0882E9E}"/>
              </a:ext>
            </a:extLst>
          </p:cNvPr>
          <p:cNvSpPr txBox="1"/>
          <p:nvPr/>
        </p:nvSpPr>
        <p:spPr>
          <a:xfrm>
            <a:off x="381000" y="777789"/>
            <a:ext cx="11430000" cy="961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>
                <a:latin typeface="微软雅黑"/>
              </a:rPr>
              <a:t>The energy spread of the electron has small impact on the electron yield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>
                <a:latin typeface="微软雅黑"/>
              </a:rPr>
              <a:t>Eccentric distance of electron beam should &lt;0.3mm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AD4FD22-B6F1-4DD2-A4B7-EA708081BC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34" y="2319581"/>
            <a:ext cx="4108307" cy="227480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C2249FE-5D46-495E-80DC-F4A4225D68A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771" y="2297257"/>
            <a:ext cx="4320000" cy="2392020"/>
          </a:xfrm>
          <a:prstGeom prst="rect">
            <a:avLst/>
          </a:prstGeom>
        </p:spPr>
      </p:pic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0A3685F5-9FAA-4E14-8704-E7C3E3A0571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373029"/>
              </p:ext>
            </p:extLst>
          </p:nvPr>
        </p:nvGraphicFramePr>
        <p:xfrm>
          <a:off x="8442453" y="2286000"/>
          <a:ext cx="3462586" cy="22202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xGlyph" r:id="rId5" imgW="2968001" imgH="1777845" progId="AxGlyph.Document">
                  <p:embed/>
                </p:oleObj>
              </mc:Choice>
              <mc:Fallback>
                <p:oleObj name="AxGlyph" r:id="rId5" imgW="2968001" imgH="1777845" progId="AxGlyph.Document">
                  <p:embed/>
                  <p:pic>
                    <p:nvPicPr>
                      <p:cNvPr id="13" name="对象 12">
                        <a:extLst>
                          <a:ext uri="{FF2B5EF4-FFF2-40B4-BE49-F238E27FC236}">
                            <a16:creationId xmlns:a16="http://schemas.microsoft.com/office/drawing/2014/main" id="{B4127D8F-0E58-FFAB-3CC3-1C1688F348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442453" y="2286000"/>
                        <a:ext cx="3462586" cy="22202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文本框 1">
            <a:extLst>
              <a:ext uri="{FF2B5EF4-FFF2-40B4-BE49-F238E27FC236}">
                <a16:creationId xmlns:a16="http://schemas.microsoft.com/office/drawing/2014/main" id="{2396145A-9ACD-4A06-BBA3-D8D4E70713EF}"/>
              </a:ext>
            </a:extLst>
          </p:cNvPr>
          <p:cNvSpPr txBox="1"/>
          <p:nvPr/>
        </p:nvSpPr>
        <p:spPr>
          <a:xfrm>
            <a:off x="8054028" y="4601119"/>
            <a:ext cx="4270754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marL="342900" indent="-3429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 sz="2000" kern="1200">
                <a:solidFill>
                  <a:schemeClr val="tx1"/>
                </a:solidFill>
                <a:latin typeface="微软雅黑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/>
              <a:t>The effect of electron beam target displacement on positron yield</a:t>
            </a:r>
            <a:endParaRPr lang="zh-CN" altLang="en-US" sz="18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E63BA92-67F5-4056-A80D-98B01F70B247}"/>
              </a:ext>
            </a:extLst>
          </p:cNvPr>
          <p:cNvSpPr txBox="1"/>
          <p:nvPr/>
        </p:nvSpPr>
        <p:spPr>
          <a:xfrm>
            <a:off x="4706862" y="4610992"/>
            <a:ext cx="3766909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marL="342900" indent="-3429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 sz="2000" kern="1200">
                <a:solidFill>
                  <a:schemeClr val="tx1"/>
                </a:solidFill>
                <a:latin typeface="微软雅黑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/>
              <a:t>Positron yield of different electron energy spread(2.5Gev)</a:t>
            </a:r>
            <a:endParaRPr lang="zh-CN" altLang="en-US" sz="18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5C61F95-D056-49F7-B7FE-16A483FF8CD6}"/>
              </a:ext>
            </a:extLst>
          </p:cNvPr>
          <p:cNvSpPr txBox="1"/>
          <p:nvPr/>
        </p:nvSpPr>
        <p:spPr>
          <a:xfrm>
            <a:off x="696171" y="4648200"/>
            <a:ext cx="3740445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kern="0"/>
            </a:defPPr>
            <a:lvl1pPr marL="342900" indent="-342900" algn="l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p"/>
              <a:defRPr sz="2000" kern="1200">
                <a:solidFill>
                  <a:schemeClr val="tx1"/>
                </a:solidFill>
                <a:latin typeface="微软雅黑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800" dirty="0"/>
              <a:t>Positron yield of different electron energy spread(1.5Gev)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27841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2481F58-A0AC-4573-AD39-E90345BA3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105162"/>
            <a:ext cx="9220200" cy="2184565"/>
          </a:xfrm>
          <a:prstGeom prst="rect">
            <a:avLst/>
          </a:prstGeom>
        </p:spPr>
      </p:pic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xfrm>
            <a:off x="11430000" y="6579334"/>
            <a:ext cx="531367" cy="2308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29</a:t>
            </a:fld>
            <a:endParaRPr spc="-5" dirty="0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51BC81D-425E-4C5E-A042-68389080D147}"/>
              </a:ext>
            </a:extLst>
          </p:cNvPr>
          <p:cNvSpPr/>
          <p:nvPr/>
        </p:nvSpPr>
        <p:spPr>
          <a:xfrm>
            <a:off x="2484500" y="5449415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C754430E-39FB-4FD7-9F0E-C20FFCBF114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1" name="标题 40">
            <a:extLst>
              <a:ext uri="{FF2B5EF4-FFF2-40B4-BE49-F238E27FC236}">
                <a16:creationId xmlns:a16="http://schemas.microsoft.com/office/drawing/2014/main" id="{FD3D40CC-D41E-40AF-89B3-4259A12EF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76" y="171069"/>
            <a:ext cx="8568055" cy="492443"/>
          </a:xfrm>
        </p:spPr>
        <p:txBody>
          <a:bodyPr/>
          <a:lstStyle/>
          <a:p>
            <a:r>
              <a:rPr lang="en-US" altLang="zh-CN" dirty="0"/>
              <a:t>Positron source design: Capture section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9DAC6B0-1919-4355-A5CF-FFF6D0882E9E}"/>
              </a:ext>
            </a:extLst>
          </p:cNvPr>
          <p:cNvSpPr txBox="1"/>
          <p:nvPr/>
        </p:nvSpPr>
        <p:spPr>
          <a:xfrm>
            <a:off x="381000" y="777789"/>
            <a:ext cx="11658600" cy="1422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defRPr>
            </a:lvl9pPr>
          </a:lstStyle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>
                <a:latin typeface="微软雅黑"/>
              </a:rPr>
              <a:t>1m acceleration sections, four 3m acceleration sections, φ30mm tube.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>
                <a:latin typeface="微软雅黑"/>
              </a:rPr>
              <a:t>The peak magnetic field of AMD is 5T, and solenoid is 0.5T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en-US" altLang="zh-CN" sz="2000" dirty="0">
                <a:latin typeface="微软雅黑"/>
              </a:rPr>
              <a:t>Acceleration gradient : 20MV/m</a:t>
            </a:r>
          </a:p>
        </p:txBody>
      </p:sp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3EB1D39D-0912-43BE-ADAC-04DEE3123C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2393"/>
              </p:ext>
            </p:extLst>
          </p:nvPr>
        </p:nvGraphicFramePr>
        <p:xfrm>
          <a:off x="4343400" y="4195049"/>
          <a:ext cx="3322204" cy="2269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xGlyph" r:id="rId4" imgW="407160" imgH="267840" progId="AxGlyph.Document">
                  <p:embed/>
                </p:oleObj>
              </mc:Choice>
              <mc:Fallback>
                <p:oleObj name="AxGlyph" r:id="rId4" imgW="407160" imgH="267840" progId="AxGlyph.Document">
                  <p:embed/>
                  <p:pic>
                    <p:nvPicPr>
                      <p:cNvPr id="24" name="对象 23">
                        <a:extLst>
                          <a:ext uri="{FF2B5EF4-FFF2-40B4-BE49-F238E27FC236}">
                            <a16:creationId xmlns:a16="http://schemas.microsoft.com/office/drawing/2014/main" id="{2D03EFBC-1BD9-4312-B42E-95BAB4E4568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195049"/>
                        <a:ext cx="3322204" cy="226954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" name="图片 16">
            <a:extLst>
              <a:ext uri="{FF2B5EF4-FFF2-40B4-BE49-F238E27FC236}">
                <a16:creationId xmlns:a16="http://schemas.microsoft.com/office/drawing/2014/main" id="{98B8FF54-5002-453D-807C-FF204433FFA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3"/>
          <a:stretch/>
        </p:blipFill>
        <p:spPr>
          <a:xfrm>
            <a:off x="764085" y="4188298"/>
            <a:ext cx="3247276" cy="230354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DB9B8761-60BC-46F9-96B7-A5B303F98C0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8442073" y="4345926"/>
            <a:ext cx="2756466" cy="2129551"/>
          </a:xfrm>
          <a:prstGeom prst="rect">
            <a:avLst/>
          </a:prstGeom>
        </p:spPr>
      </p:pic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D9D2CE49-4A23-4B7B-B7BB-A56566A19EC4}"/>
              </a:ext>
            </a:extLst>
          </p:cNvPr>
          <p:cNvCxnSpPr/>
          <p:nvPr/>
        </p:nvCxnSpPr>
        <p:spPr>
          <a:xfrm flipV="1">
            <a:off x="3276600" y="3649146"/>
            <a:ext cx="228600" cy="545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DC4F5E77-3704-4A6E-A19B-52C3CCB56A6D}"/>
              </a:ext>
            </a:extLst>
          </p:cNvPr>
          <p:cNvCxnSpPr>
            <a:cxnSpLocks/>
          </p:cNvCxnSpPr>
          <p:nvPr/>
        </p:nvCxnSpPr>
        <p:spPr>
          <a:xfrm flipH="1" flipV="1">
            <a:off x="3622876" y="3657600"/>
            <a:ext cx="1253924" cy="632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>
            <a:extLst>
              <a:ext uri="{FF2B5EF4-FFF2-40B4-BE49-F238E27FC236}">
                <a16:creationId xmlns:a16="http://schemas.microsoft.com/office/drawing/2014/main" id="{2D9E53C3-5B1E-466A-A432-4D73AAFF4068}"/>
              </a:ext>
            </a:extLst>
          </p:cNvPr>
          <p:cNvCxnSpPr>
            <a:cxnSpLocks/>
          </p:cNvCxnSpPr>
          <p:nvPr/>
        </p:nvCxnSpPr>
        <p:spPr>
          <a:xfrm flipH="1" flipV="1">
            <a:off x="9525000" y="3908773"/>
            <a:ext cx="503300" cy="511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>
            <a:extLst>
              <a:ext uri="{FF2B5EF4-FFF2-40B4-BE49-F238E27FC236}">
                <a16:creationId xmlns:a16="http://schemas.microsoft.com/office/drawing/2014/main" id="{57CE1FB9-5663-409F-9C65-C27BB7B969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0339" y="2675370"/>
            <a:ext cx="1676400" cy="12573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7706DAFE-7241-4BDF-BF33-F25F0F066B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05800" y="1749592"/>
            <a:ext cx="1676400" cy="1131837"/>
          </a:xfrm>
          <a:prstGeom prst="rect">
            <a:avLst/>
          </a:prstGeom>
        </p:spPr>
      </p:pic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505F3FB0-F133-4442-9AE9-5AFBEE9CBB52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8153400" y="2315511"/>
            <a:ext cx="152400" cy="502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9239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>
            <a:extLst>
              <a:ext uri="{FF2B5EF4-FFF2-40B4-BE49-F238E27FC236}">
                <a16:creationId xmlns:a16="http://schemas.microsoft.com/office/drawing/2014/main" id="{929935C3-EE14-2139-DD2A-B305FBEA298F}"/>
              </a:ext>
            </a:extLst>
          </p:cNvPr>
          <p:cNvGrpSpPr>
            <a:grpSpLocks noChangeAspect="1"/>
          </p:cNvGrpSpPr>
          <p:nvPr/>
        </p:nvGrpSpPr>
        <p:grpSpPr>
          <a:xfrm>
            <a:off x="101214" y="1530460"/>
            <a:ext cx="11988643" cy="5302919"/>
            <a:chOff x="758669" y="2800129"/>
            <a:chExt cx="22904248" cy="1022468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5EB4630-50E9-EE21-06FC-DC5DE49360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58669" y="2800129"/>
              <a:ext cx="22904248" cy="10224680"/>
              <a:chOff x="4386398" y="844834"/>
              <a:chExt cx="25161990" cy="11232559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DECA70D3-510A-A859-EF0A-C6D3566B6D28}"/>
                  </a:ext>
                </a:extLst>
              </p:cNvPr>
              <p:cNvGrpSpPr/>
              <p:nvPr/>
            </p:nvGrpSpPr>
            <p:grpSpPr>
              <a:xfrm>
                <a:off x="4386398" y="844834"/>
                <a:ext cx="21140538" cy="11232559"/>
                <a:chOff x="5056069" y="147617"/>
                <a:chExt cx="22918612" cy="12999078"/>
              </a:xfrm>
            </p:grpSpPr>
            <p:pic>
              <p:nvPicPr>
                <p:cNvPr id="62" name="图片 5">
                  <a:extLst>
                    <a:ext uri="{FF2B5EF4-FFF2-40B4-BE49-F238E27FC236}">
                      <a16:creationId xmlns:a16="http://schemas.microsoft.com/office/drawing/2014/main" id="{5472AF48-7228-C88B-BF1B-6192EE3E71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8149" t="8434" b="20292"/>
                <a:stretch/>
              </p:blipFill>
              <p:spPr>
                <a:xfrm>
                  <a:off x="5056069" y="147617"/>
                  <a:ext cx="22918612" cy="12999078"/>
                </a:xfrm>
                <a:prstGeom prst="rect">
                  <a:avLst/>
                </a:prstGeom>
                <a:ln>
                  <a:solidFill>
                    <a:srgbClr val="C00000"/>
                  </a:solidFill>
                </a:ln>
                <a:effectLst>
                  <a:outerShdw blurRad="50800" dist="50800" dir="5400000" algn="ctr" rotWithShape="0">
                    <a:srgbClr val="000000">
                      <a:alpha val="51459"/>
                    </a:srgbClr>
                  </a:outerShdw>
                  <a:softEdge rad="285365"/>
                </a:effectLst>
              </p:spPr>
            </p:pic>
            <p:pic>
              <p:nvPicPr>
                <p:cNvPr id="63" name="Picture 62">
                  <a:extLst>
                    <a:ext uri="{FF2B5EF4-FFF2-40B4-BE49-F238E27FC236}">
                      <a16:creationId xmlns:a16="http://schemas.microsoft.com/office/drawing/2014/main" id="{8F98E590-2EBB-AB88-5EA4-1CF81782E6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7625"/>
                <a:stretch/>
              </p:blipFill>
              <p:spPr>
                <a:xfrm>
                  <a:off x="8112492" y="1514727"/>
                  <a:ext cx="18206992" cy="9453063"/>
                </a:xfrm>
                <a:prstGeom prst="rect">
                  <a:avLst/>
                </a:prstGeom>
                <a:effectLst/>
              </p:spPr>
            </p:pic>
          </p:grp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7E76885B-BA63-2059-2908-0CC588D266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698829" y="3013154"/>
                <a:ext cx="1329472" cy="2051324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oval"/>
              </a:ln>
              <a:effectLst>
                <a:outerShdw blurRad="50800" dist="38100" dir="2700000" sx="98850" sy="98850" algn="tl" rotWithShape="0">
                  <a:schemeClr val="bg1">
                    <a:alpha val="99893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9EB1AE28-07C9-46B4-CF17-24E00099A6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70940" y="4017942"/>
                <a:ext cx="2273725" cy="1573118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oval"/>
              </a:ln>
              <a:effectLst>
                <a:outerShdw blurRad="50800" dist="38100" dir="2700000" sx="91457" sy="91457" algn="tl" rotWithShape="0">
                  <a:schemeClr val="bg1">
                    <a:alpha val="99893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5EE74BF6-3BB8-3964-56E2-36F191735F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388133" y="3393523"/>
                <a:ext cx="943276" cy="2132291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oval"/>
              </a:ln>
              <a:effectLst>
                <a:outerShdw blurRad="50800" dir="900000" sx="101000" sy="101000" algn="tl" rotWithShape="0">
                  <a:schemeClr val="bg1">
                    <a:alpha val="99893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5" name="Group">
                <a:extLst>
                  <a:ext uri="{FF2B5EF4-FFF2-40B4-BE49-F238E27FC236}">
                    <a16:creationId xmlns:a16="http://schemas.microsoft.com/office/drawing/2014/main" id="{E0C8795A-4C46-8B5D-342C-3C2186F90FC3}"/>
                  </a:ext>
                </a:extLst>
              </p:cNvPr>
              <p:cNvGrpSpPr/>
              <p:nvPr/>
            </p:nvGrpSpPr>
            <p:grpSpPr>
              <a:xfrm>
                <a:off x="22256580" y="6582755"/>
                <a:ext cx="7291808" cy="5087205"/>
                <a:chOff x="723143" y="71310"/>
                <a:chExt cx="4943169" cy="3738356"/>
              </a:xfrm>
            </p:grpSpPr>
            <p:pic>
              <p:nvPicPr>
                <p:cNvPr id="57" name="Image" descr="Image">
                  <a:extLst>
                    <a:ext uri="{FF2B5EF4-FFF2-40B4-BE49-F238E27FC236}">
                      <a16:creationId xmlns:a16="http://schemas.microsoft.com/office/drawing/2014/main" id="{8FB1E749-BD27-30DD-3831-CF01F627BE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l="5042" t="6146" r="4212" b="2834"/>
                <a:stretch>
                  <a:fillRect/>
                </a:stretch>
              </p:blipFill>
              <p:spPr>
                <a:xfrm>
                  <a:off x="1045100" y="71310"/>
                  <a:ext cx="4621212" cy="37383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85" extrusionOk="0">
                      <a:moveTo>
                        <a:pt x="15423" y="5"/>
                      </a:moveTo>
                      <a:cubicBezTo>
                        <a:pt x="15189" y="15"/>
                        <a:pt x="14808" y="41"/>
                        <a:pt x="14210" y="88"/>
                      </a:cubicBezTo>
                      <a:cubicBezTo>
                        <a:pt x="13969" y="107"/>
                        <a:pt x="13396" y="150"/>
                        <a:pt x="12937" y="185"/>
                      </a:cubicBezTo>
                      <a:cubicBezTo>
                        <a:pt x="12478" y="220"/>
                        <a:pt x="11814" y="272"/>
                        <a:pt x="11460" y="299"/>
                      </a:cubicBezTo>
                      <a:cubicBezTo>
                        <a:pt x="11107" y="326"/>
                        <a:pt x="9209" y="460"/>
                        <a:pt x="7244" y="595"/>
                      </a:cubicBezTo>
                      <a:cubicBezTo>
                        <a:pt x="5279" y="731"/>
                        <a:pt x="3614" y="849"/>
                        <a:pt x="3543" y="858"/>
                      </a:cubicBezTo>
                      <a:cubicBezTo>
                        <a:pt x="3472" y="867"/>
                        <a:pt x="3257" y="882"/>
                        <a:pt x="3066" y="891"/>
                      </a:cubicBezTo>
                      <a:cubicBezTo>
                        <a:pt x="2876" y="901"/>
                        <a:pt x="2605" y="916"/>
                        <a:pt x="2463" y="927"/>
                      </a:cubicBezTo>
                      <a:cubicBezTo>
                        <a:pt x="2322" y="938"/>
                        <a:pt x="2131" y="951"/>
                        <a:pt x="2039" y="955"/>
                      </a:cubicBezTo>
                      <a:cubicBezTo>
                        <a:pt x="1947" y="960"/>
                        <a:pt x="1725" y="974"/>
                        <a:pt x="1545" y="989"/>
                      </a:cubicBezTo>
                      <a:lnTo>
                        <a:pt x="1221" y="1015"/>
                      </a:lnTo>
                      <a:lnTo>
                        <a:pt x="1117" y="1396"/>
                      </a:lnTo>
                      <a:cubicBezTo>
                        <a:pt x="1060" y="1606"/>
                        <a:pt x="785" y="2653"/>
                        <a:pt x="506" y="3724"/>
                      </a:cubicBezTo>
                      <a:lnTo>
                        <a:pt x="0" y="5673"/>
                      </a:lnTo>
                      <a:lnTo>
                        <a:pt x="72" y="7256"/>
                      </a:lnTo>
                      <a:cubicBezTo>
                        <a:pt x="112" y="8127"/>
                        <a:pt x="150" y="8920"/>
                        <a:pt x="154" y="9020"/>
                      </a:cubicBezTo>
                      <a:cubicBezTo>
                        <a:pt x="158" y="9119"/>
                        <a:pt x="194" y="9969"/>
                        <a:pt x="236" y="10909"/>
                      </a:cubicBezTo>
                      <a:lnTo>
                        <a:pt x="312" y="12618"/>
                      </a:lnTo>
                      <a:lnTo>
                        <a:pt x="430" y="13094"/>
                      </a:lnTo>
                      <a:cubicBezTo>
                        <a:pt x="496" y="13356"/>
                        <a:pt x="606" y="13783"/>
                        <a:pt x="675" y="14045"/>
                      </a:cubicBezTo>
                      <a:cubicBezTo>
                        <a:pt x="744" y="14307"/>
                        <a:pt x="912" y="14965"/>
                        <a:pt x="1048" y="15507"/>
                      </a:cubicBezTo>
                      <a:cubicBezTo>
                        <a:pt x="1750" y="18306"/>
                        <a:pt x="1912" y="18904"/>
                        <a:pt x="1983" y="18975"/>
                      </a:cubicBezTo>
                      <a:cubicBezTo>
                        <a:pt x="2058" y="19050"/>
                        <a:pt x="2084" y="19082"/>
                        <a:pt x="3350" y="20580"/>
                      </a:cubicBezTo>
                      <a:cubicBezTo>
                        <a:pt x="3997" y="21345"/>
                        <a:pt x="4224" y="21595"/>
                        <a:pt x="4263" y="21585"/>
                      </a:cubicBezTo>
                      <a:cubicBezTo>
                        <a:pt x="4291" y="21578"/>
                        <a:pt x="4360" y="21557"/>
                        <a:pt x="4417" y="21538"/>
                      </a:cubicBezTo>
                      <a:cubicBezTo>
                        <a:pt x="4473" y="21519"/>
                        <a:pt x="4594" y="21488"/>
                        <a:pt x="4686" y="21469"/>
                      </a:cubicBezTo>
                      <a:cubicBezTo>
                        <a:pt x="4777" y="21450"/>
                        <a:pt x="4867" y="21416"/>
                        <a:pt x="4884" y="21398"/>
                      </a:cubicBezTo>
                      <a:cubicBezTo>
                        <a:pt x="4902" y="21379"/>
                        <a:pt x="4925" y="21373"/>
                        <a:pt x="4938" y="21384"/>
                      </a:cubicBezTo>
                      <a:cubicBezTo>
                        <a:pt x="4951" y="21394"/>
                        <a:pt x="5001" y="21386"/>
                        <a:pt x="5049" y="21367"/>
                      </a:cubicBezTo>
                      <a:cubicBezTo>
                        <a:pt x="5150" y="21327"/>
                        <a:pt x="5378" y="21249"/>
                        <a:pt x="5509" y="21208"/>
                      </a:cubicBezTo>
                      <a:cubicBezTo>
                        <a:pt x="5614" y="21176"/>
                        <a:pt x="7431" y="20586"/>
                        <a:pt x="7489" y="20566"/>
                      </a:cubicBezTo>
                      <a:cubicBezTo>
                        <a:pt x="7510" y="20558"/>
                        <a:pt x="7856" y="20450"/>
                        <a:pt x="8259" y="20324"/>
                      </a:cubicBezTo>
                      <a:cubicBezTo>
                        <a:pt x="8662" y="20198"/>
                        <a:pt x="9270" y="20006"/>
                        <a:pt x="9609" y="19897"/>
                      </a:cubicBezTo>
                      <a:cubicBezTo>
                        <a:pt x="9948" y="19789"/>
                        <a:pt x="10770" y="19528"/>
                        <a:pt x="11434" y="19319"/>
                      </a:cubicBezTo>
                      <a:cubicBezTo>
                        <a:pt x="12099" y="19110"/>
                        <a:pt x="12759" y="18900"/>
                        <a:pt x="12900" y="18854"/>
                      </a:cubicBezTo>
                      <a:cubicBezTo>
                        <a:pt x="13041" y="18808"/>
                        <a:pt x="13579" y="18639"/>
                        <a:pt x="14095" y="18477"/>
                      </a:cubicBezTo>
                      <a:cubicBezTo>
                        <a:pt x="14611" y="18315"/>
                        <a:pt x="15049" y="18175"/>
                        <a:pt x="15070" y="18167"/>
                      </a:cubicBezTo>
                      <a:cubicBezTo>
                        <a:pt x="15091" y="18159"/>
                        <a:pt x="15492" y="18034"/>
                        <a:pt x="15959" y="17890"/>
                      </a:cubicBezTo>
                      <a:cubicBezTo>
                        <a:pt x="16425" y="17745"/>
                        <a:pt x="16921" y="17589"/>
                        <a:pt x="17063" y="17541"/>
                      </a:cubicBezTo>
                      <a:cubicBezTo>
                        <a:pt x="17204" y="17494"/>
                        <a:pt x="17350" y="17449"/>
                        <a:pt x="17385" y="17442"/>
                      </a:cubicBezTo>
                      <a:cubicBezTo>
                        <a:pt x="17421" y="17434"/>
                        <a:pt x="17508" y="17405"/>
                        <a:pt x="17578" y="17380"/>
                      </a:cubicBezTo>
                      <a:cubicBezTo>
                        <a:pt x="17649" y="17355"/>
                        <a:pt x="17782" y="17318"/>
                        <a:pt x="17873" y="17297"/>
                      </a:cubicBezTo>
                      <a:cubicBezTo>
                        <a:pt x="17965" y="17276"/>
                        <a:pt x="18051" y="17251"/>
                        <a:pt x="18064" y="17240"/>
                      </a:cubicBezTo>
                      <a:cubicBezTo>
                        <a:pt x="18078" y="17229"/>
                        <a:pt x="18123" y="17215"/>
                        <a:pt x="18164" y="17209"/>
                      </a:cubicBezTo>
                      <a:cubicBezTo>
                        <a:pt x="18206" y="17203"/>
                        <a:pt x="18255" y="17184"/>
                        <a:pt x="18272" y="17167"/>
                      </a:cubicBezTo>
                      <a:cubicBezTo>
                        <a:pt x="18289" y="17149"/>
                        <a:pt x="18357" y="17124"/>
                        <a:pt x="18424" y="17112"/>
                      </a:cubicBezTo>
                      <a:cubicBezTo>
                        <a:pt x="18520" y="17095"/>
                        <a:pt x="18574" y="17060"/>
                        <a:pt x="18667" y="16951"/>
                      </a:cubicBezTo>
                      <a:cubicBezTo>
                        <a:pt x="18733" y="16874"/>
                        <a:pt x="19379" y="16135"/>
                        <a:pt x="20105" y="15308"/>
                      </a:cubicBezTo>
                      <a:cubicBezTo>
                        <a:pt x="20831" y="14481"/>
                        <a:pt x="21429" y="13789"/>
                        <a:pt x="21435" y="13770"/>
                      </a:cubicBezTo>
                      <a:cubicBezTo>
                        <a:pt x="21445" y="13734"/>
                        <a:pt x="21600" y="10472"/>
                        <a:pt x="21600" y="10285"/>
                      </a:cubicBezTo>
                      <a:lnTo>
                        <a:pt x="21600" y="10183"/>
                      </a:lnTo>
                      <a:lnTo>
                        <a:pt x="21144" y="10010"/>
                      </a:lnTo>
                      <a:cubicBezTo>
                        <a:pt x="20893" y="9915"/>
                        <a:pt x="20600" y="9801"/>
                        <a:pt x="20494" y="9759"/>
                      </a:cubicBezTo>
                      <a:cubicBezTo>
                        <a:pt x="20388" y="9718"/>
                        <a:pt x="20082" y="9601"/>
                        <a:pt x="19814" y="9501"/>
                      </a:cubicBezTo>
                      <a:cubicBezTo>
                        <a:pt x="19545" y="9400"/>
                        <a:pt x="19236" y="9281"/>
                        <a:pt x="19127" y="9235"/>
                      </a:cubicBezTo>
                      <a:cubicBezTo>
                        <a:pt x="18915" y="9146"/>
                        <a:pt x="18904" y="9148"/>
                        <a:pt x="18105" y="9204"/>
                      </a:cubicBezTo>
                      <a:cubicBezTo>
                        <a:pt x="17943" y="9216"/>
                        <a:pt x="17791" y="9224"/>
                        <a:pt x="17769" y="9223"/>
                      </a:cubicBezTo>
                      <a:cubicBezTo>
                        <a:pt x="17733" y="9222"/>
                        <a:pt x="17148" y="9286"/>
                        <a:pt x="17090" y="9297"/>
                      </a:cubicBezTo>
                      <a:cubicBezTo>
                        <a:pt x="17076" y="9300"/>
                        <a:pt x="17050" y="9312"/>
                        <a:pt x="17033" y="9325"/>
                      </a:cubicBezTo>
                      <a:cubicBezTo>
                        <a:pt x="17016" y="9339"/>
                        <a:pt x="16995" y="9334"/>
                        <a:pt x="16987" y="9316"/>
                      </a:cubicBezTo>
                      <a:cubicBezTo>
                        <a:pt x="16978" y="9297"/>
                        <a:pt x="16946" y="9283"/>
                        <a:pt x="16916" y="9283"/>
                      </a:cubicBezTo>
                      <a:cubicBezTo>
                        <a:pt x="16865" y="9283"/>
                        <a:pt x="16872" y="9328"/>
                        <a:pt x="16923" y="9337"/>
                      </a:cubicBezTo>
                      <a:cubicBezTo>
                        <a:pt x="16972" y="9346"/>
                        <a:pt x="16976" y="9350"/>
                        <a:pt x="16961" y="9382"/>
                      </a:cubicBezTo>
                      <a:cubicBezTo>
                        <a:pt x="16952" y="9401"/>
                        <a:pt x="16931" y="9405"/>
                        <a:pt x="16914" y="9392"/>
                      </a:cubicBezTo>
                      <a:cubicBezTo>
                        <a:pt x="16897" y="9378"/>
                        <a:pt x="16873" y="9364"/>
                        <a:pt x="16859" y="9363"/>
                      </a:cubicBezTo>
                      <a:cubicBezTo>
                        <a:pt x="16844" y="9362"/>
                        <a:pt x="16835" y="9345"/>
                        <a:pt x="16838" y="9325"/>
                      </a:cubicBezTo>
                      <a:cubicBezTo>
                        <a:pt x="16841" y="9305"/>
                        <a:pt x="16823" y="9293"/>
                        <a:pt x="16799" y="9299"/>
                      </a:cubicBezTo>
                      <a:cubicBezTo>
                        <a:pt x="16775" y="9305"/>
                        <a:pt x="16672" y="9312"/>
                        <a:pt x="16571" y="9313"/>
                      </a:cubicBezTo>
                      <a:cubicBezTo>
                        <a:pt x="16434" y="9315"/>
                        <a:pt x="16383" y="9329"/>
                        <a:pt x="16373" y="9366"/>
                      </a:cubicBezTo>
                      <a:cubicBezTo>
                        <a:pt x="16365" y="9392"/>
                        <a:pt x="16356" y="9538"/>
                        <a:pt x="16354" y="9693"/>
                      </a:cubicBezTo>
                      <a:cubicBezTo>
                        <a:pt x="16350" y="9982"/>
                        <a:pt x="16335" y="10031"/>
                        <a:pt x="16259" y="9987"/>
                      </a:cubicBezTo>
                      <a:cubicBezTo>
                        <a:pt x="16235" y="9973"/>
                        <a:pt x="16163" y="9959"/>
                        <a:pt x="16100" y="9958"/>
                      </a:cubicBezTo>
                      <a:cubicBezTo>
                        <a:pt x="15991" y="9956"/>
                        <a:pt x="15984" y="9951"/>
                        <a:pt x="15985" y="9866"/>
                      </a:cubicBezTo>
                      <a:cubicBezTo>
                        <a:pt x="15985" y="9816"/>
                        <a:pt x="15977" y="9776"/>
                        <a:pt x="15966" y="9776"/>
                      </a:cubicBezTo>
                      <a:cubicBezTo>
                        <a:pt x="15956" y="9776"/>
                        <a:pt x="15915" y="9759"/>
                        <a:pt x="15875" y="9738"/>
                      </a:cubicBezTo>
                      <a:cubicBezTo>
                        <a:pt x="15836" y="9717"/>
                        <a:pt x="15797" y="9696"/>
                        <a:pt x="15790" y="9693"/>
                      </a:cubicBezTo>
                      <a:cubicBezTo>
                        <a:pt x="15783" y="9690"/>
                        <a:pt x="15749" y="9674"/>
                        <a:pt x="15714" y="9655"/>
                      </a:cubicBezTo>
                      <a:cubicBezTo>
                        <a:pt x="15679" y="9636"/>
                        <a:pt x="15627" y="9614"/>
                        <a:pt x="15599" y="9607"/>
                      </a:cubicBezTo>
                      <a:cubicBezTo>
                        <a:pt x="15565" y="9599"/>
                        <a:pt x="15512" y="9512"/>
                        <a:pt x="15447" y="9354"/>
                      </a:cubicBezTo>
                      <a:lnTo>
                        <a:pt x="15349" y="9110"/>
                      </a:lnTo>
                      <a:lnTo>
                        <a:pt x="15376" y="7766"/>
                      </a:lnTo>
                      <a:lnTo>
                        <a:pt x="15406" y="6422"/>
                      </a:lnTo>
                      <a:lnTo>
                        <a:pt x="15562" y="6163"/>
                      </a:lnTo>
                      <a:cubicBezTo>
                        <a:pt x="15705" y="5928"/>
                        <a:pt x="15737" y="5894"/>
                        <a:pt x="15961" y="5751"/>
                      </a:cubicBezTo>
                      <a:cubicBezTo>
                        <a:pt x="16095" y="5665"/>
                        <a:pt x="16216" y="5566"/>
                        <a:pt x="16230" y="5533"/>
                      </a:cubicBezTo>
                      <a:cubicBezTo>
                        <a:pt x="16244" y="5499"/>
                        <a:pt x="16282" y="5474"/>
                        <a:pt x="16313" y="5473"/>
                      </a:cubicBezTo>
                      <a:cubicBezTo>
                        <a:pt x="16344" y="5473"/>
                        <a:pt x="16398" y="5442"/>
                        <a:pt x="16434" y="5407"/>
                      </a:cubicBezTo>
                      <a:cubicBezTo>
                        <a:pt x="16469" y="5372"/>
                        <a:pt x="16520" y="5343"/>
                        <a:pt x="16549" y="5343"/>
                      </a:cubicBezTo>
                      <a:cubicBezTo>
                        <a:pt x="16577" y="5343"/>
                        <a:pt x="16616" y="5313"/>
                        <a:pt x="16634" y="5277"/>
                      </a:cubicBezTo>
                      <a:cubicBezTo>
                        <a:pt x="16652" y="5241"/>
                        <a:pt x="16692" y="5210"/>
                        <a:pt x="16725" y="5210"/>
                      </a:cubicBezTo>
                      <a:cubicBezTo>
                        <a:pt x="16758" y="5210"/>
                        <a:pt x="16812" y="5173"/>
                        <a:pt x="16846" y="5127"/>
                      </a:cubicBezTo>
                      <a:cubicBezTo>
                        <a:pt x="16882" y="5077"/>
                        <a:pt x="16933" y="5047"/>
                        <a:pt x="16977" y="5047"/>
                      </a:cubicBezTo>
                      <a:cubicBezTo>
                        <a:pt x="17024" y="5047"/>
                        <a:pt x="17050" y="5030"/>
                        <a:pt x="17050" y="4999"/>
                      </a:cubicBezTo>
                      <a:cubicBezTo>
                        <a:pt x="17050" y="4973"/>
                        <a:pt x="17071" y="4936"/>
                        <a:pt x="17096" y="4919"/>
                      </a:cubicBezTo>
                      <a:cubicBezTo>
                        <a:pt x="17137" y="4889"/>
                        <a:pt x="17145" y="4710"/>
                        <a:pt x="17196" y="2823"/>
                      </a:cubicBezTo>
                      <a:cubicBezTo>
                        <a:pt x="17267" y="202"/>
                        <a:pt x="17268" y="262"/>
                        <a:pt x="17213" y="235"/>
                      </a:cubicBezTo>
                      <a:cubicBezTo>
                        <a:pt x="17140" y="199"/>
                        <a:pt x="16100" y="54"/>
                        <a:pt x="16059" y="74"/>
                      </a:cubicBezTo>
                      <a:cubicBezTo>
                        <a:pt x="16038" y="84"/>
                        <a:pt x="16004" y="74"/>
                        <a:pt x="15983" y="52"/>
                      </a:cubicBezTo>
                      <a:cubicBezTo>
                        <a:pt x="15959" y="27"/>
                        <a:pt x="15912" y="20"/>
                        <a:pt x="15857" y="33"/>
                      </a:cubicBezTo>
                      <a:cubicBezTo>
                        <a:pt x="15807" y="45"/>
                        <a:pt x="15762" y="40"/>
                        <a:pt x="15753" y="22"/>
                      </a:cubicBezTo>
                      <a:cubicBezTo>
                        <a:pt x="15743" y="0"/>
                        <a:pt x="15656" y="-5"/>
                        <a:pt x="15423" y="5"/>
                      </a:cubicBezTo>
                      <a:close/>
                    </a:path>
                  </a:pathLst>
                </a:custGeom>
                <a:ln w="25400" cap="flat">
                  <a:solidFill>
                    <a:srgbClr val="FFFFFF"/>
                  </a:solidFill>
                  <a:prstDash val="solid"/>
                  <a:miter lim="400000"/>
                </a:ln>
                <a:effectLst>
                  <a:glow rad="64053">
                    <a:schemeClr val="accent3">
                      <a:satMod val="175000"/>
                      <a:alpha val="73000"/>
                    </a:schemeClr>
                  </a:glow>
                </a:effectLst>
              </p:spPr>
            </p:pic>
            <p:sp>
              <p:nvSpPr>
                <p:cNvPr id="59" name="Shape">
                  <a:extLst>
                    <a:ext uri="{FF2B5EF4-FFF2-40B4-BE49-F238E27FC236}">
                      <a16:creationId xmlns:a16="http://schemas.microsoft.com/office/drawing/2014/main" id="{9F160726-7D84-C966-6166-7BA2AFEEBC2F}"/>
                    </a:ext>
                  </a:extLst>
                </p:cNvPr>
                <p:cNvSpPr/>
                <p:nvPr/>
              </p:nvSpPr>
              <p:spPr>
                <a:xfrm rot="10105591">
                  <a:off x="3329309" y="1248382"/>
                  <a:ext cx="1812142" cy="47197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40" y="2657"/>
                      </a:moveTo>
                      <a:lnTo>
                        <a:pt x="17547" y="6638"/>
                      </a:lnTo>
                      <a:lnTo>
                        <a:pt x="17078" y="0"/>
                      </a:lnTo>
                      <a:lnTo>
                        <a:pt x="21600" y="10429"/>
                      </a:lnTo>
                      <a:lnTo>
                        <a:pt x="16824" y="21600"/>
                      </a:lnTo>
                      <a:lnTo>
                        <a:pt x="17378" y="15309"/>
                      </a:lnTo>
                      <a:lnTo>
                        <a:pt x="0" y="19711"/>
                      </a:lnTo>
                      <a:lnTo>
                        <a:pt x="40" y="2657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0096FF"/>
                    </a:gs>
                    <a:gs pos="100000">
                      <a:srgbClr val="011993"/>
                    </a:gs>
                  </a:gsLst>
                  <a:lin ang="0" scaled="0"/>
                </a:gradFill>
                <a:ln w="12700" cap="flat">
                  <a:noFill/>
                  <a:miter lim="400000"/>
                </a:ln>
                <a:effectLst>
                  <a:outerShdw blurRad="139700" dist="25400" dir="10015175" rotWithShape="0">
                    <a:srgbClr val="FFFFFF"/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1" name="Group">
                  <a:extLst>
                    <a:ext uri="{FF2B5EF4-FFF2-40B4-BE49-F238E27FC236}">
                      <a16:creationId xmlns:a16="http://schemas.microsoft.com/office/drawing/2014/main" id="{A1B0FC08-9159-E9C8-0551-96364548425A}"/>
                    </a:ext>
                  </a:extLst>
                </p:cNvPr>
                <p:cNvSpPr/>
                <p:nvPr/>
              </p:nvSpPr>
              <p:spPr>
                <a:xfrm>
                  <a:off x="4099688" y="1343424"/>
                  <a:ext cx="281895" cy="281893"/>
                </a:xfrm>
                <a:prstGeom prst="ellipse">
                  <a:avLst/>
                </a:prstGeom>
                <a:gradFill flip="none" rotWithShape="1">
                  <a:gsLst>
                    <a:gs pos="54513">
                      <a:srgbClr val="FFFFFF"/>
                    </a:gs>
                    <a:gs pos="74426">
                      <a:srgbClr val="FFC980"/>
                    </a:gs>
                    <a:gs pos="100000">
                      <a:schemeClr val="accent4">
                        <a:hueOff val="-858837"/>
                        <a:lumOff val="-9791"/>
                      </a:schemeClr>
                    </a:gs>
                  </a:gsLst>
                  <a:path path="shape">
                    <a:fillToRect l="27536" t="57492" r="72463" b="42507"/>
                  </a:path>
                </a:gra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>
                  <a:outerShdw blurRad="25400" dist="43793" dir="6877683" rotWithShape="0">
                    <a:srgbClr val="FFFFFF">
                      <a:alpha val="52467"/>
                    </a:srgbClr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825500">
                    <a:defRPr sz="3000">
                      <a:solidFill>
                        <a:srgbClr val="D5D5D5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  <p:sp>
              <p:nvSpPr>
                <p:cNvPr id="58" name="Shape">
                  <a:extLst>
                    <a:ext uri="{FF2B5EF4-FFF2-40B4-BE49-F238E27FC236}">
                      <a16:creationId xmlns:a16="http://schemas.microsoft.com/office/drawing/2014/main" id="{6AD6A15D-E90A-332C-B4AE-F4D958F2F28D}"/>
                    </a:ext>
                  </a:extLst>
                </p:cNvPr>
                <p:cNvSpPr/>
                <p:nvPr/>
              </p:nvSpPr>
              <p:spPr>
                <a:xfrm rot="21060000">
                  <a:off x="723143" y="1729076"/>
                  <a:ext cx="2472493" cy="54751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7" y="0"/>
                      </a:moveTo>
                      <a:lnTo>
                        <a:pt x="18630" y="5886"/>
                      </a:lnTo>
                      <a:lnTo>
                        <a:pt x="18286" y="164"/>
                      </a:lnTo>
                      <a:lnTo>
                        <a:pt x="21600" y="9154"/>
                      </a:lnTo>
                      <a:lnTo>
                        <a:pt x="18099" y="18784"/>
                      </a:lnTo>
                      <a:lnTo>
                        <a:pt x="18505" y="13360"/>
                      </a:lnTo>
                      <a:lnTo>
                        <a:pt x="0" y="21600"/>
                      </a:lnTo>
                      <a:lnTo>
                        <a:pt x="177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5"/>
                    </a:gs>
                    <a:gs pos="100000">
                      <a:schemeClr val="accent5">
                        <a:lumOff val="-29866"/>
                      </a:schemeClr>
                    </a:gs>
                  </a:gsLst>
                  <a:lin ang="0" scaled="0"/>
                </a:gradFill>
                <a:ln w="12700" cap="flat">
                  <a:noFill/>
                  <a:miter lim="400000"/>
                </a:ln>
                <a:effectLst>
                  <a:outerShdw blurRad="139700" dist="25400" dir="5400000" rotWithShape="0">
                    <a:srgbClr val="FFFFFF"/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0" name="Group">
                  <a:extLst>
                    <a:ext uri="{FF2B5EF4-FFF2-40B4-BE49-F238E27FC236}">
                      <a16:creationId xmlns:a16="http://schemas.microsoft.com/office/drawing/2014/main" id="{DE7F5CA9-8EFD-2C45-AA48-253204356A72}"/>
                    </a:ext>
                  </a:extLst>
                </p:cNvPr>
                <p:cNvSpPr/>
                <p:nvPr/>
              </p:nvSpPr>
              <p:spPr>
                <a:xfrm>
                  <a:off x="2074907" y="1799542"/>
                  <a:ext cx="281895" cy="281893"/>
                </a:xfrm>
                <a:prstGeom prst="ellipse">
                  <a:avLst/>
                </a:prstGeom>
                <a:gradFill flip="none" rotWithShape="1">
                  <a:gsLst>
                    <a:gs pos="54513">
                      <a:srgbClr val="FFFFFF"/>
                    </a:gs>
                    <a:gs pos="74426">
                      <a:srgbClr val="FFC980"/>
                    </a:gs>
                    <a:gs pos="100000">
                      <a:schemeClr val="accent4">
                        <a:hueOff val="-858837"/>
                        <a:lumOff val="-9791"/>
                      </a:schemeClr>
                    </a:gs>
                  </a:gsLst>
                  <a:path path="shape">
                    <a:fillToRect l="141018" t="31811" r="-41018" b="68188"/>
                  </a:path>
                </a:gra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>
                  <a:outerShdw blurRad="25400" dist="43793" dir="6877683" rotWithShape="0">
                    <a:srgbClr val="FFFFFF">
                      <a:alpha val="52467"/>
                    </a:srgbClr>
                  </a:outerShdw>
                </a:effectLst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defTabSz="825500">
                    <a:defRPr sz="3000">
                      <a:solidFill>
                        <a:srgbClr val="D5D5D5"/>
                      </a:solidFill>
                      <a:latin typeface="Helvetica Neue Medium"/>
                      <a:ea typeface="Helvetica Neue Medium"/>
                      <a:cs typeface="Helvetica Neue Medium"/>
                      <a:sym typeface="Helvetica Neue Medium"/>
                    </a:defRPr>
                  </a:pPr>
                  <a:endParaRPr/>
                </a:p>
              </p:txBody>
            </p:sp>
          </p:grp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D0CC4F99-6D5C-3D66-E868-B81F6E7C01B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775171" y="6665616"/>
                <a:ext cx="1705882" cy="1377054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oval"/>
              </a:ln>
              <a:effectLst>
                <a:outerShdw blurRad="50800" dist="38100" dir="2700000" sx="91457" sy="91457" algn="tl" rotWithShape="0">
                  <a:schemeClr val="bg1">
                    <a:alpha val="99893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522A5D6B-6DC3-8386-47DD-5D34584D4591}"/>
                </a:ext>
              </a:extLst>
            </p:cNvPr>
            <p:cNvSpPr/>
            <p:nvPr/>
          </p:nvSpPr>
          <p:spPr>
            <a:xfrm>
              <a:off x="1019034" y="4116495"/>
              <a:ext cx="5505971" cy="1519586"/>
            </a:xfrm>
            <a:prstGeom prst="rect">
              <a:avLst/>
            </a:prstGeom>
            <a:noFill/>
            <a:effectLst>
              <a:glow rad="1905000">
                <a:schemeClr val="accent3">
                  <a:satMod val="175000"/>
                </a:schemeClr>
              </a:glo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Linear  Accelerator</a:t>
              </a:r>
              <a:endParaRPr lang="en-CN" sz="22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  <a:p>
              <a:pPr algn="ctr"/>
              <a:r>
                <a:rPr lang="en-US" altLang="zh-CN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400</a:t>
              </a:r>
              <a:r>
                <a:rPr lang="zh-CN" altLang="en-US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 </a:t>
              </a:r>
              <a:r>
                <a:rPr lang="en-US" altLang="zh-CN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m</a:t>
              </a:r>
              <a:endParaRPr lang="en-US" sz="22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8465DBC-ACD7-2D81-09C1-267507BBE0D4}"/>
                </a:ext>
              </a:extLst>
            </p:cNvPr>
            <p:cNvSpPr/>
            <p:nvPr/>
          </p:nvSpPr>
          <p:spPr>
            <a:xfrm>
              <a:off x="8513076" y="3438394"/>
              <a:ext cx="4116653" cy="1483577"/>
            </a:xfrm>
            <a:prstGeom prst="rect">
              <a:avLst/>
            </a:prstGeom>
            <a:noFill/>
            <a:effectLst>
              <a:glow rad="1905000">
                <a:schemeClr val="accent3">
                  <a:satMod val="175000"/>
                </a:schemeClr>
              </a:glo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D</a:t>
              </a:r>
              <a:r>
                <a:rPr lang="en-US" altLang="zh-CN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a</a:t>
              </a:r>
              <a:r>
                <a:rPr lang="en-US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mping Ring</a:t>
              </a:r>
              <a:endParaRPr lang="en-CN" sz="22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  <a:p>
              <a:pPr algn="ctr"/>
              <a:r>
                <a:rPr lang="en-US" altLang="zh-CN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150</a:t>
              </a:r>
              <a:r>
                <a:rPr lang="zh-CN" altLang="en-US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 </a:t>
              </a:r>
              <a:r>
                <a:rPr lang="en-US" altLang="zh-CN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m</a:t>
              </a:r>
              <a:endParaRPr lang="en-US" sz="22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BEFED51-FC0B-1C6B-A019-214739A7956C}"/>
                </a:ext>
              </a:extLst>
            </p:cNvPr>
            <p:cNvSpPr/>
            <p:nvPr/>
          </p:nvSpPr>
          <p:spPr>
            <a:xfrm>
              <a:off x="13565645" y="3697983"/>
              <a:ext cx="3712400" cy="1483577"/>
            </a:xfrm>
            <a:prstGeom prst="rect">
              <a:avLst/>
            </a:prstGeom>
            <a:noFill/>
            <a:effectLst>
              <a:glow rad="1905000">
                <a:schemeClr val="accent3">
                  <a:satMod val="175000"/>
                </a:schemeClr>
              </a:glow>
            </a:effectLst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Collier Rings</a:t>
              </a:r>
              <a:endParaRPr lang="en-CN" sz="22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  <a:p>
              <a:pPr algn="ctr"/>
              <a:r>
                <a:rPr lang="en-US" altLang="zh-CN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800-1000</a:t>
              </a:r>
              <a:r>
                <a:rPr lang="zh-CN" altLang="en-US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 </a:t>
              </a:r>
              <a:r>
                <a:rPr lang="en-US" altLang="zh-CN" sz="2200" b="1" dirty="0">
                  <a:ln w="25400" cap="sq" cmpd="sng">
                    <a:noFill/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glow rad="190500">
                      <a:schemeClr val="accent2">
                        <a:lumMod val="75000"/>
                      </a:schemeClr>
                    </a:glow>
                  </a:effectLst>
                  <a:latin typeface="STZhongsong" panose="02010600040101010101" pitchFamily="2" charset="-122"/>
                  <a:ea typeface="STZhongsong" panose="02010600040101010101" pitchFamily="2" charset="-122"/>
                </a:rPr>
                <a:t>m</a:t>
              </a:r>
              <a:endParaRPr lang="en-US" sz="2200" b="1" cap="none" spc="0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1"/>
            <a:ext cx="12192000" cy="792000"/>
          </a:xfrm>
        </p:spPr>
        <p:txBody>
          <a:bodyPr>
            <a:noAutofit/>
          </a:bodyPr>
          <a:lstStyle/>
          <a:p>
            <a:pPr defTabSz="914400"/>
            <a:r>
              <a:rPr lang="en-US" altLang="zh-CN" sz="4800" dirty="0">
                <a:solidFill>
                  <a:srgbClr val="C00000"/>
                </a:solidFill>
                <a:latin typeface="+mj-lt"/>
                <a:ea typeface="STZhongsong" panose="02010600040101010101" pitchFamily="2" charset="-122"/>
                <a:cs typeface="+mj-cs"/>
              </a:rPr>
              <a:t>Super Tau Charm Facility (STCF)</a:t>
            </a:r>
            <a:endParaRPr lang="zh-CN" altLang="en-US" sz="4800" dirty="0">
              <a:solidFill>
                <a:srgbClr val="C00000"/>
              </a:solidFill>
              <a:latin typeface="+mj-lt"/>
              <a:ea typeface="STZhongsong" panose="02010600040101010101" pitchFamily="2" charset="-122"/>
              <a:cs typeface="+mj-cs"/>
            </a:endParaRPr>
          </a:p>
        </p:txBody>
      </p:sp>
      <p:grpSp>
        <p:nvGrpSpPr>
          <p:cNvPr id="44" name="Group 13">
            <a:extLst>
              <a:ext uri="{FF2B5EF4-FFF2-40B4-BE49-F238E27FC236}">
                <a16:creationId xmlns:a16="http://schemas.microsoft.com/office/drawing/2014/main" id="{0A897D2D-6AFF-48BC-F638-B2746D78B311}"/>
              </a:ext>
            </a:extLst>
          </p:cNvPr>
          <p:cNvGrpSpPr/>
          <p:nvPr/>
        </p:nvGrpSpPr>
        <p:grpSpPr>
          <a:xfrm>
            <a:off x="9072433" y="887211"/>
            <a:ext cx="2929441" cy="2552513"/>
            <a:chOff x="9522520" y="999142"/>
            <a:chExt cx="2545760" cy="2236828"/>
          </a:xfrm>
        </p:grpSpPr>
        <p:pic>
          <p:nvPicPr>
            <p:cNvPr id="45" name="Picture 4">
              <a:extLst>
                <a:ext uri="{FF2B5EF4-FFF2-40B4-BE49-F238E27FC236}">
                  <a16:creationId xmlns:a16="http://schemas.microsoft.com/office/drawing/2014/main" id="{967388F7-C87A-BE63-4DAC-B252D186C4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22520" y="999142"/>
              <a:ext cx="2545760" cy="2236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6" name="Group 6">
              <a:extLst>
                <a:ext uri="{FF2B5EF4-FFF2-40B4-BE49-F238E27FC236}">
                  <a16:creationId xmlns:a16="http://schemas.microsoft.com/office/drawing/2014/main" id="{9ECF45A1-C728-469A-E976-72B325EFB95C}"/>
                </a:ext>
              </a:extLst>
            </p:cNvPr>
            <p:cNvGrpSpPr/>
            <p:nvPr/>
          </p:nvGrpSpPr>
          <p:grpSpPr>
            <a:xfrm>
              <a:off x="10009700" y="1298170"/>
              <a:ext cx="566240" cy="1271101"/>
              <a:chOff x="9943200" y="1198420"/>
              <a:chExt cx="566240" cy="1271101"/>
            </a:xfrm>
          </p:grpSpPr>
          <p:sp>
            <p:nvSpPr>
              <p:cNvPr id="47" name="Rectangle 7">
                <a:extLst>
                  <a:ext uri="{FF2B5EF4-FFF2-40B4-BE49-F238E27FC236}">
                    <a16:creationId xmlns:a16="http://schemas.microsoft.com/office/drawing/2014/main" id="{C8D4604C-4C3A-EFA1-700E-902D2485F4C7}"/>
                  </a:ext>
                </a:extLst>
              </p:cNvPr>
              <p:cNvSpPr/>
              <p:nvPr/>
            </p:nvSpPr>
            <p:spPr>
              <a:xfrm>
                <a:off x="9943200" y="1198420"/>
                <a:ext cx="280800" cy="305706"/>
              </a:xfrm>
              <a:prstGeom prst="rect">
                <a:avLst/>
              </a:prstGeom>
              <a:solidFill>
                <a:srgbClr val="FFD579">
                  <a:alpha val="40000"/>
                </a:srgbClr>
              </a:solidFill>
              <a:ln w="28575">
                <a:solidFill>
                  <a:srgbClr val="FFD57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N"/>
              </a:p>
            </p:txBody>
          </p:sp>
          <p:sp>
            <p:nvSpPr>
              <p:cNvPr id="48" name="Rectangle 12">
                <a:extLst>
                  <a:ext uri="{FF2B5EF4-FFF2-40B4-BE49-F238E27FC236}">
                    <a16:creationId xmlns:a16="http://schemas.microsoft.com/office/drawing/2014/main" id="{F9D1CFD2-8017-D336-19E8-F2BDF7176786}"/>
                  </a:ext>
                </a:extLst>
              </p:cNvPr>
              <p:cNvSpPr/>
              <p:nvPr/>
            </p:nvSpPr>
            <p:spPr>
              <a:xfrm>
                <a:off x="10228640" y="2163815"/>
                <a:ext cx="280800" cy="305706"/>
              </a:xfrm>
              <a:prstGeom prst="rect">
                <a:avLst/>
              </a:prstGeom>
              <a:solidFill>
                <a:srgbClr val="FFD579">
                  <a:alpha val="40000"/>
                </a:srgbClr>
              </a:solidFill>
              <a:ln w="28575">
                <a:solidFill>
                  <a:srgbClr val="FFD579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N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内容占位符 2">
                <a:extLst>
                  <a:ext uri="{FF2B5EF4-FFF2-40B4-BE49-F238E27FC236}">
                    <a16:creationId xmlns:a16="http://schemas.microsoft.com/office/drawing/2014/main" id="{32DE58B6-628A-49F0-0207-D4D64366899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16505" y="5620856"/>
                <a:ext cx="8365898" cy="104000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1750">
                <a:solidFill>
                  <a:srgbClr val="C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2075" tIns="46038" rIns="92075" bIns="46038" numCol="1" anchor="ctr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3200" b="1">
                    <a:solidFill>
                      <a:srgbClr val="000066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800" b="1">
                    <a:solidFill>
                      <a:srgbClr val="000099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400" b="1">
                    <a:solidFill>
                      <a:schemeClr val="accent1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Times New Roman" panose="02020603050405020304" pitchFamily="18" charset="0"/>
                    <a:ea typeface="华文楷体" panose="02010600040101010101" pitchFamily="2" charset="-122"/>
                    <a:cs typeface="Times New Roman" panose="02020603050405020304" pitchFamily="18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+mn-lt"/>
                    <a:ea typeface="+mn-ea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+mn-lt"/>
                    <a:ea typeface="+mn-ea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+mn-lt"/>
                    <a:ea typeface="+mn-ea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FF3399"/>
                  </a:buClr>
                  <a:buFont typeface="Wingdings 2" pitchFamily="18" charset="2"/>
                  <a:buChar char="è"/>
                  <a:defRPr sz="2000" b="1">
                    <a:solidFill>
                      <a:srgbClr val="000066"/>
                    </a:solidFill>
                    <a:latin typeface="+mn-lt"/>
                    <a:ea typeface="+mn-ea"/>
                  </a:defRPr>
                </a:lvl9pPr>
              </a:lstStyle>
              <a:p>
                <a:pPr marL="234000" indent="-198000">
                  <a:lnSpc>
                    <a:spcPct val="120000"/>
                  </a:lnSpc>
                  <a:spcBef>
                    <a:spcPts val="0"/>
                  </a:spcBef>
                  <a:buClrTx/>
                  <a:buSzPct val="100000"/>
                  <a:buFont typeface="Arial" panose="020B0604020202020204" pitchFamily="34" charset="0"/>
                  <a:buChar char="•"/>
                </a:pPr>
                <a:r>
                  <a:rPr kumimoji="1" lang="en-US" altLang="zh-CN" sz="18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E</a:t>
                </a:r>
                <a:r>
                  <a:rPr kumimoji="1" lang="en-US" altLang="zh-CN" sz="1800" baseline="-2500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cm</a:t>
                </a:r>
                <a:r>
                  <a:rPr kumimoji="1"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= </a:t>
                </a:r>
                <a:r>
                  <a:rPr kumimoji="1" lang="en-US" altLang="zh-CN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2-7 </a:t>
                </a:r>
                <a:r>
                  <a:rPr kumimoji="1"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GeV</a:t>
                </a:r>
                <a:r>
                  <a:rPr kumimoji="1" lang="zh-CN" altLang="en-US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，</a:t>
                </a:r>
                <a14:m>
                  <m:oMath xmlns:m="http://schemas.openxmlformats.org/officeDocument/2006/math">
                    <m:r>
                      <a:rPr kumimoji="1" lang="zh-CN" altLang="en-US" sz="1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𝓛</m:t>
                    </m:r>
                    <m:r>
                      <a:rPr kumimoji="1" lang="en-US" altLang="zh-CN" sz="18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&gt;</m:t>
                    </m:r>
                  </m:oMath>
                </a14:m>
                <a:r>
                  <a:rPr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0.5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</a:t>
                </a:r>
                <a:r>
                  <a:rPr lang="en-US" altLang="zh-CN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US" altLang="zh-CN" sz="1800" baseline="300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35  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cm</a:t>
                </a:r>
                <a:r>
                  <a:rPr lang="en-US" altLang="zh-CN" sz="1800" baseline="30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-2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</a:t>
                </a:r>
                <a:r>
                  <a:rPr lang="en-US" altLang="zh-CN" sz="1800" baseline="30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 </a:t>
                </a:r>
                <a:endParaRPr kumimoji="1" lang="en-US" altLang="zh-CN" sz="1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endParaRPr>
              </a:p>
              <a:p>
                <a:pPr marL="234000" indent="-198000">
                  <a:lnSpc>
                    <a:spcPct val="120000"/>
                  </a:lnSpc>
                  <a:spcBef>
                    <a:spcPts val="0"/>
                  </a:spcBef>
                  <a:buClrTx/>
                  <a:buSzPct val="100000"/>
                  <a:buFont typeface="Arial" panose="020B0604020202020204" pitchFamily="34" charset="0"/>
                  <a:buChar char="•"/>
                </a:pPr>
                <a:r>
                  <a:rPr kumimoji="1"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Potential for upgrade to </a:t>
                </a:r>
                <a:r>
                  <a:rPr kumimoji="1" lang="en-US" altLang="zh-CN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increase luminosity </a:t>
                </a:r>
                <a:r>
                  <a:rPr kumimoji="1"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and realize </a:t>
                </a:r>
                <a:r>
                  <a:rPr kumimoji="1" lang="en-US" altLang="zh-CN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Symbol" panose="05050102010706020507" pitchFamily="18" charset="2"/>
                  </a:rPr>
                  <a:t>polarized beam</a:t>
                </a:r>
              </a:p>
              <a:p>
                <a:pPr marL="234000" indent="-198000">
                  <a:lnSpc>
                    <a:spcPct val="120000"/>
                  </a:lnSpc>
                  <a:spcBef>
                    <a:spcPts val="0"/>
                  </a:spcBef>
                  <a:buClrTx/>
                  <a:buSzPct val="100000"/>
                  <a:buFont typeface="Arial" panose="020B0604020202020204" pitchFamily="34" charset="0"/>
                  <a:buChar char="•"/>
                </a:pPr>
                <a:r>
                  <a:rPr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Site: 1 km</a:t>
                </a:r>
                <a:r>
                  <a:rPr lang="en-US" altLang="zh-CN" sz="1800" baseline="30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kumimoji="1" lang="en-US" altLang="zh-CN" sz="1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Hefei’s suburban </a:t>
                </a:r>
                <a:r>
                  <a:rPr kumimoji="1" lang="en-US" altLang="zh-CN" sz="18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"Future Big Science City"</a:t>
                </a:r>
              </a:p>
            </p:txBody>
          </p:sp>
        </mc:Choice>
        <mc:Fallback xmlns="">
          <p:sp>
            <p:nvSpPr>
              <p:cNvPr id="49" name="内容占位符 2">
                <a:extLst>
                  <a:ext uri="{FF2B5EF4-FFF2-40B4-BE49-F238E27FC236}">
                    <a16:creationId xmlns:a16="http://schemas.microsoft.com/office/drawing/2014/main" id="{32DE58B6-628A-49F0-0207-D4D6436689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6505" y="5620856"/>
                <a:ext cx="8365898" cy="1040005"/>
              </a:xfrm>
              <a:prstGeom prst="rect">
                <a:avLst/>
              </a:prstGeom>
              <a:blipFill>
                <a:blip r:embed="rId7"/>
                <a:stretch>
                  <a:fillRect b="-7955"/>
                </a:stretch>
              </a:blipFill>
              <a:ln w="31750">
                <a:solidFill>
                  <a:srgbClr val="C00000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文本框 29">
            <a:extLst>
              <a:ext uri="{FF2B5EF4-FFF2-40B4-BE49-F238E27FC236}">
                <a16:creationId xmlns:a16="http://schemas.microsoft.com/office/drawing/2014/main" id="{D55A1A84-10E7-42FE-AF0B-AC4389AFC9AA}"/>
              </a:ext>
            </a:extLst>
          </p:cNvPr>
          <p:cNvSpPr txBox="1"/>
          <p:nvPr/>
        </p:nvSpPr>
        <p:spPr>
          <a:xfrm>
            <a:off x="227525" y="929287"/>
            <a:ext cx="8621352" cy="67813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 factory producing massive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tau lepton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hadrons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, to unravel the mystery of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quarks form matter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lang="en-US" altLang="zh-CN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symmetries 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of fundamental interactions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66">
            <a:extLst>
              <a:ext uri="{FF2B5EF4-FFF2-40B4-BE49-F238E27FC236}">
                <a16:creationId xmlns:a16="http://schemas.microsoft.com/office/drawing/2014/main" id="{4BE815E9-E264-4754-9971-4AC338A27ED3}"/>
              </a:ext>
            </a:extLst>
          </p:cNvPr>
          <p:cNvSpPr/>
          <p:nvPr/>
        </p:nvSpPr>
        <p:spPr>
          <a:xfrm>
            <a:off x="8905017" y="3464649"/>
            <a:ext cx="2581030" cy="830997"/>
          </a:xfrm>
          <a:prstGeom prst="rect">
            <a:avLst/>
          </a:prstGeom>
          <a:noFill/>
          <a:effectLst>
            <a:glow rad="1905000">
              <a:schemeClr val="accent3">
                <a:satMod val="175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25400" cap="sq" cmpd="sng">
                  <a:noFill/>
                  <a:prstDash val="solid"/>
                  <a:miter lim="800000"/>
                </a:ln>
                <a:solidFill>
                  <a:srgbClr val="FFFF00"/>
                </a:solidFill>
                <a:effectLst>
                  <a:glow rad="190500">
                    <a:schemeClr val="accent2">
                      <a:lumMod val="75000"/>
                    </a:schemeClr>
                  </a:glow>
                </a:effectLst>
                <a:latin typeface="STZhongsong" panose="02010600040101010101" pitchFamily="2" charset="-122"/>
                <a:ea typeface="STZhongsong" panose="02010600040101010101" pitchFamily="2" charset="-122"/>
              </a:rPr>
              <a:t>New generation Spectrometer</a:t>
            </a:r>
            <a:endParaRPr lang="en-US" sz="2400" b="1" cap="none" spc="0" dirty="0">
              <a:ln w="25400" cap="sq" cmpd="sng">
                <a:noFill/>
                <a:prstDash val="solid"/>
                <a:miter lim="800000"/>
              </a:ln>
              <a:solidFill>
                <a:srgbClr val="FFFF00"/>
              </a:solidFill>
              <a:effectLst>
                <a:glow rad="190500">
                  <a:schemeClr val="accent2">
                    <a:lumMod val="75000"/>
                  </a:schemeClr>
                </a:glow>
              </a:effectLst>
              <a:latin typeface="STZhongsong" panose="02010600040101010101" pitchFamily="2" charset="-122"/>
              <a:ea typeface="STZhongsong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21187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7660" y="241450"/>
            <a:ext cx="2794000" cy="92964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4400" spc="195" dirty="0">
                <a:solidFill>
                  <a:srgbClr val="C00000"/>
                </a:solidFill>
              </a:rPr>
              <a:t>OUTLINE</a:t>
            </a:r>
            <a:endParaRPr sz="4400" dirty="0"/>
          </a:p>
          <a:p>
            <a:pPr marL="596265">
              <a:lnSpc>
                <a:spcPct val="100000"/>
              </a:lnSpc>
              <a:spcBef>
                <a:spcPts val="85"/>
              </a:spcBef>
            </a:pPr>
            <a:r>
              <a:rPr sz="1200" b="0" dirty="0">
                <a:latin typeface="Times New Roman"/>
                <a:cs typeface="Times New Roman"/>
              </a:rPr>
              <a:t>C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O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4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E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spc="-50" dirty="0">
                <a:latin typeface="Times New Roman"/>
                <a:cs typeface="Times New Roman"/>
              </a:rPr>
              <a:t>S</a:t>
            </a:r>
            <a:endParaRPr sz="1200" dirty="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625598" y="1454022"/>
            <a:ext cx="7207250" cy="882650"/>
            <a:chOff x="2625598" y="1454022"/>
            <a:chExt cx="7207250" cy="882650"/>
          </a:xfrm>
        </p:grpSpPr>
        <p:sp>
          <p:nvSpPr>
            <p:cNvPr id="4" name="object 4"/>
            <p:cNvSpPr/>
            <p:nvPr/>
          </p:nvSpPr>
          <p:spPr>
            <a:xfrm>
              <a:off x="2625598" y="145402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79"/>
                  </a:lnTo>
                  <a:lnTo>
                    <a:pt x="277905" y="24456"/>
                  </a:lnTo>
                  <a:lnTo>
                    <a:pt x="234912" y="42637"/>
                  </a:lnTo>
                  <a:lnTo>
                    <a:pt x="194523" y="65308"/>
                  </a:lnTo>
                  <a:lnTo>
                    <a:pt x="157050" y="92153"/>
                  </a:lnTo>
                  <a:lnTo>
                    <a:pt x="122808" y="122856"/>
                  </a:lnTo>
                  <a:lnTo>
                    <a:pt x="92113" y="157103"/>
                  </a:lnTo>
                  <a:lnTo>
                    <a:pt x="65277" y="194579"/>
                  </a:lnTo>
                  <a:lnTo>
                    <a:pt x="42615" y="234968"/>
                  </a:lnTo>
                  <a:lnTo>
                    <a:pt x="24442" y="277955"/>
                  </a:lnTo>
                  <a:lnTo>
                    <a:pt x="11073" y="323225"/>
                  </a:lnTo>
                  <a:lnTo>
                    <a:pt x="2820" y="370463"/>
                  </a:lnTo>
                  <a:lnTo>
                    <a:pt x="0" y="419353"/>
                  </a:lnTo>
                  <a:lnTo>
                    <a:pt x="2820" y="468269"/>
                  </a:lnTo>
                  <a:lnTo>
                    <a:pt x="11073" y="515529"/>
                  </a:lnTo>
                  <a:lnTo>
                    <a:pt x="24442" y="560817"/>
                  </a:lnTo>
                  <a:lnTo>
                    <a:pt x="42615" y="603820"/>
                  </a:lnTo>
                  <a:lnTo>
                    <a:pt x="65277" y="644221"/>
                  </a:lnTo>
                  <a:lnTo>
                    <a:pt x="92113" y="681707"/>
                  </a:lnTo>
                  <a:lnTo>
                    <a:pt x="122808" y="715962"/>
                  </a:lnTo>
                  <a:lnTo>
                    <a:pt x="157050" y="746671"/>
                  </a:lnTo>
                  <a:lnTo>
                    <a:pt x="194523" y="773520"/>
                  </a:lnTo>
                  <a:lnTo>
                    <a:pt x="234912" y="796194"/>
                  </a:lnTo>
                  <a:lnTo>
                    <a:pt x="277905" y="814377"/>
                  </a:lnTo>
                  <a:lnTo>
                    <a:pt x="323185" y="827754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4"/>
                  </a:lnTo>
                  <a:lnTo>
                    <a:pt x="560802" y="814377"/>
                  </a:lnTo>
                  <a:lnTo>
                    <a:pt x="603795" y="796194"/>
                  </a:lnTo>
                  <a:lnTo>
                    <a:pt x="644184" y="773520"/>
                  </a:lnTo>
                  <a:lnTo>
                    <a:pt x="681657" y="746671"/>
                  </a:lnTo>
                  <a:lnTo>
                    <a:pt x="715898" y="715962"/>
                  </a:lnTo>
                  <a:lnTo>
                    <a:pt x="746594" y="681707"/>
                  </a:lnTo>
                  <a:lnTo>
                    <a:pt x="773430" y="644221"/>
                  </a:lnTo>
                  <a:lnTo>
                    <a:pt x="796092" y="603820"/>
                  </a:lnTo>
                  <a:lnTo>
                    <a:pt x="814265" y="560817"/>
                  </a:lnTo>
                  <a:lnTo>
                    <a:pt x="827634" y="515529"/>
                  </a:lnTo>
                  <a:lnTo>
                    <a:pt x="835887" y="468269"/>
                  </a:lnTo>
                  <a:lnTo>
                    <a:pt x="838707" y="419353"/>
                  </a:lnTo>
                  <a:lnTo>
                    <a:pt x="835887" y="370463"/>
                  </a:lnTo>
                  <a:lnTo>
                    <a:pt x="827634" y="323225"/>
                  </a:lnTo>
                  <a:lnTo>
                    <a:pt x="814265" y="277955"/>
                  </a:lnTo>
                  <a:lnTo>
                    <a:pt x="796092" y="234968"/>
                  </a:lnTo>
                  <a:lnTo>
                    <a:pt x="773430" y="194579"/>
                  </a:lnTo>
                  <a:lnTo>
                    <a:pt x="746594" y="157103"/>
                  </a:lnTo>
                  <a:lnTo>
                    <a:pt x="715899" y="122856"/>
                  </a:lnTo>
                  <a:lnTo>
                    <a:pt x="681657" y="92153"/>
                  </a:lnTo>
                  <a:lnTo>
                    <a:pt x="644184" y="65308"/>
                  </a:lnTo>
                  <a:lnTo>
                    <a:pt x="603795" y="42637"/>
                  </a:lnTo>
                  <a:lnTo>
                    <a:pt x="560802" y="24456"/>
                  </a:lnTo>
                  <a:lnTo>
                    <a:pt x="515522" y="11079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5996" y="1458442"/>
              <a:ext cx="6816852" cy="87784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1777" y="1485264"/>
              <a:ext cx="6714998" cy="775843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841241" y="1609090"/>
            <a:ext cx="19564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Introduction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30144" y="152590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625598" y="2468055"/>
            <a:ext cx="7207250" cy="882015"/>
            <a:chOff x="2625598" y="2675001"/>
            <a:chExt cx="7207250" cy="882015"/>
          </a:xfrm>
        </p:grpSpPr>
        <p:sp>
          <p:nvSpPr>
            <p:cNvPr id="10" name="object 10"/>
            <p:cNvSpPr/>
            <p:nvPr/>
          </p:nvSpPr>
          <p:spPr>
            <a:xfrm>
              <a:off x="2625598" y="2675001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3"/>
                  </a:lnTo>
                  <a:lnTo>
                    <a:pt x="2820" y="468267"/>
                  </a:lnTo>
                  <a:lnTo>
                    <a:pt x="11073" y="515522"/>
                  </a:lnTo>
                  <a:lnTo>
                    <a:pt x="24442" y="560802"/>
                  </a:lnTo>
                  <a:lnTo>
                    <a:pt x="42615" y="603795"/>
                  </a:lnTo>
                  <a:lnTo>
                    <a:pt x="65277" y="644184"/>
                  </a:lnTo>
                  <a:lnTo>
                    <a:pt x="92113" y="681657"/>
                  </a:lnTo>
                  <a:lnTo>
                    <a:pt x="122808" y="715899"/>
                  </a:lnTo>
                  <a:lnTo>
                    <a:pt x="157050" y="746594"/>
                  </a:lnTo>
                  <a:lnTo>
                    <a:pt x="194523" y="773430"/>
                  </a:lnTo>
                  <a:lnTo>
                    <a:pt x="234912" y="796092"/>
                  </a:lnTo>
                  <a:lnTo>
                    <a:pt x="277905" y="814265"/>
                  </a:lnTo>
                  <a:lnTo>
                    <a:pt x="323185" y="827634"/>
                  </a:lnTo>
                  <a:lnTo>
                    <a:pt x="370440" y="835887"/>
                  </a:lnTo>
                  <a:lnTo>
                    <a:pt x="419353" y="838708"/>
                  </a:lnTo>
                  <a:lnTo>
                    <a:pt x="468267" y="835887"/>
                  </a:lnTo>
                  <a:lnTo>
                    <a:pt x="515522" y="827634"/>
                  </a:lnTo>
                  <a:lnTo>
                    <a:pt x="560802" y="814265"/>
                  </a:lnTo>
                  <a:lnTo>
                    <a:pt x="603795" y="796092"/>
                  </a:lnTo>
                  <a:lnTo>
                    <a:pt x="644184" y="773430"/>
                  </a:lnTo>
                  <a:lnTo>
                    <a:pt x="681657" y="746594"/>
                  </a:lnTo>
                  <a:lnTo>
                    <a:pt x="715898" y="715899"/>
                  </a:lnTo>
                  <a:lnTo>
                    <a:pt x="746594" y="681657"/>
                  </a:lnTo>
                  <a:lnTo>
                    <a:pt x="773430" y="644184"/>
                  </a:lnTo>
                  <a:lnTo>
                    <a:pt x="796092" y="603795"/>
                  </a:lnTo>
                  <a:lnTo>
                    <a:pt x="814265" y="560802"/>
                  </a:lnTo>
                  <a:lnTo>
                    <a:pt x="827634" y="515522"/>
                  </a:lnTo>
                  <a:lnTo>
                    <a:pt x="835887" y="468267"/>
                  </a:lnTo>
                  <a:lnTo>
                    <a:pt x="838707" y="419353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15996" y="2679166"/>
              <a:ext cx="6816852" cy="8778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1777" y="2706116"/>
              <a:ext cx="6714998" cy="775843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3841241" y="2622944"/>
            <a:ext cx="56457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2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7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14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Off-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Axis</a:t>
            </a:r>
            <a:r>
              <a:rPr sz="2800" b="1" spc="-6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30144" y="2540063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625598" y="3438654"/>
            <a:ext cx="7207250" cy="883919"/>
            <a:chOff x="2625598" y="3895852"/>
            <a:chExt cx="7207250" cy="883919"/>
          </a:xfrm>
        </p:grpSpPr>
        <p:sp>
          <p:nvSpPr>
            <p:cNvPr id="16" name="object 16"/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841241" y="359435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5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2E5496"/>
                </a:solidFill>
                <a:latin typeface="Times New Roman"/>
                <a:cs typeface="Times New Roman"/>
              </a:rPr>
              <a:t>Swap-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Out</a:t>
            </a:r>
            <a:r>
              <a:rPr sz="2800" b="1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30144" y="351104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969127" y="1343025"/>
            <a:ext cx="601980" cy="0"/>
          </a:xfrm>
          <a:custGeom>
            <a:avLst/>
            <a:gdLst/>
            <a:ahLst/>
            <a:cxnLst/>
            <a:rect l="l" t="t" r="r" b="b"/>
            <a:pathLst>
              <a:path w="601979">
                <a:moveTo>
                  <a:pt x="0" y="0"/>
                </a:moveTo>
                <a:lnTo>
                  <a:pt x="601979" y="0"/>
                </a:lnTo>
              </a:path>
            </a:pathLst>
          </a:custGeom>
          <a:ln w="28575">
            <a:solidFill>
              <a:srgbClr val="2E54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2625598" y="5476875"/>
            <a:ext cx="7207250" cy="883285"/>
            <a:chOff x="2625598" y="5116829"/>
            <a:chExt cx="7207250" cy="883285"/>
          </a:xfrm>
        </p:grpSpPr>
        <p:sp>
          <p:nvSpPr>
            <p:cNvPr id="23" name="object 23"/>
            <p:cNvSpPr/>
            <p:nvPr/>
          </p:nvSpPr>
          <p:spPr>
            <a:xfrm>
              <a:off x="2625598" y="5116829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4"/>
                  </a:lnTo>
                  <a:lnTo>
                    <a:pt x="2820" y="468266"/>
                  </a:lnTo>
                  <a:lnTo>
                    <a:pt x="11073" y="515520"/>
                  </a:lnTo>
                  <a:lnTo>
                    <a:pt x="24442" y="560802"/>
                  </a:lnTo>
                  <a:lnTo>
                    <a:pt x="42615" y="603797"/>
                  </a:lnTo>
                  <a:lnTo>
                    <a:pt x="65277" y="644190"/>
                  </a:lnTo>
                  <a:lnTo>
                    <a:pt x="92113" y="681667"/>
                  </a:lnTo>
                  <a:lnTo>
                    <a:pt x="122808" y="715913"/>
                  </a:lnTo>
                  <a:lnTo>
                    <a:pt x="157050" y="746613"/>
                  </a:lnTo>
                  <a:lnTo>
                    <a:pt x="194523" y="773454"/>
                  </a:lnTo>
                  <a:lnTo>
                    <a:pt x="234912" y="796120"/>
                  </a:lnTo>
                  <a:lnTo>
                    <a:pt x="277905" y="814297"/>
                  </a:lnTo>
                  <a:lnTo>
                    <a:pt x="323185" y="827670"/>
                  </a:lnTo>
                  <a:lnTo>
                    <a:pt x="370440" y="835924"/>
                  </a:lnTo>
                  <a:lnTo>
                    <a:pt x="419353" y="838746"/>
                  </a:lnTo>
                  <a:lnTo>
                    <a:pt x="468267" y="835924"/>
                  </a:lnTo>
                  <a:lnTo>
                    <a:pt x="515522" y="827670"/>
                  </a:lnTo>
                  <a:lnTo>
                    <a:pt x="560802" y="814297"/>
                  </a:lnTo>
                  <a:lnTo>
                    <a:pt x="603795" y="796120"/>
                  </a:lnTo>
                  <a:lnTo>
                    <a:pt x="644184" y="773454"/>
                  </a:lnTo>
                  <a:lnTo>
                    <a:pt x="681657" y="746613"/>
                  </a:lnTo>
                  <a:lnTo>
                    <a:pt x="715898" y="715913"/>
                  </a:lnTo>
                  <a:lnTo>
                    <a:pt x="746594" y="681667"/>
                  </a:lnTo>
                  <a:lnTo>
                    <a:pt x="773430" y="644190"/>
                  </a:lnTo>
                  <a:lnTo>
                    <a:pt x="796092" y="603797"/>
                  </a:lnTo>
                  <a:lnTo>
                    <a:pt x="814265" y="560802"/>
                  </a:lnTo>
                  <a:lnTo>
                    <a:pt x="827634" y="515520"/>
                  </a:lnTo>
                  <a:lnTo>
                    <a:pt x="835887" y="468266"/>
                  </a:lnTo>
                  <a:lnTo>
                    <a:pt x="838707" y="419354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5122163"/>
              <a:ext cx="6816852" cy="87784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1777" y="5148071"/>
              <a:ext cx="6714998" cy="775741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3841241" y="5632882"/>
            <a:ext cx="15259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Summary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30</a:t>
            </a:fld>
            <a:endParaRPr spc="-5" dirty="0"/>
          </a:p>
        </p:txBody>
      </p:sp>
      <p:sp>
        <p:nvSpPr>
          <p:cNvPr id="29" name="object 2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30"/>
              </a:lnSpc>
            </a:pPr>
            <a:r>
              <a:rPr dirty="0"/>
              <a:t>2024-</a:t>
            </a:r>
            <a:r>
              <a:rPr spc="-20" dirty="0"/>
              <a:t>11</a:t>
            </a:r>
            <a:r>
              <a:rPr spc="-50" dirty="0"/>
              <a:t> </a:t>
            </a:r>
            <a:r>
              <a:rPr dirty="0"/>
              <a:t>FTCF2024</a:t>
            </a:r>
            <a:r>
              <a:rPr spc="-35" dirty="0"/>
              <a:t> </a:t>
            </a:r>
            <a:r>
              <a:rPr spc="-10" dirty="0"/>
              <a:t>Guangzhou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930144" y="5549062"/>
            <a:ext cx="2546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600" dirty="0">
              <a:latin typeface="Times New Roman"/>
              <a:cs typeface="Times New Roman"/>
            </a:endParaRPr>
          </a:p>
        </p:txBody>
      </p:sp>
      <p:grpSp>
        <p:nvGrpSpPr>
          <p:cNvPr id="30" name="object 15">
            <a:extLst>
              <a:ext uri="{FF2B5EF4-FFF2-40B4-BE49-F238E27FC236}">
                <a16:creationId xmlns:a16="http://schemas.microsoft.com/office/drawing/2014/main" id="{4430EA31-744C-4AC9-BC68-11B56B99B6AB}"/>
              </a:ext>
            </a:extLst>
          </p:cNvPr>
          <p:cNvGrpSpPr/>
          <p:nvPr/>
        </p:nvGrpSpPr>
        <p:grpSpPr>
          <a:xfrm>
            <a:off x="2625598" y="4482334"/>
            <a:ext cx="7207250" cy="883919"/>
            <a:chOff x="2625598" y="3895852"/>
            <a:chExt cx="7207250" cy="883919"/>
          </a:xfrm>
        </p:grpSpPr>
        <p:sp>
          <p:nvSpPr>
            <p:cNvPr id="31" name="object 16">
              <a:extLst>
                <a:ext uri="{FF2B5EF4-FFF2-40B4-BE49-F238E27FC236}">
                  <a16:creationId xmlns:a16="http://schemas.microsoft.com/office/drawing/2014/main" id="{BA620DD0-6C83-4A25-A851-090C17372D78}"/>
                </a:ext>
              </a:extLst>
            </p:cNvPr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7">
              <a:extLst>
                <a:ext uri="{FF2B5EF4-FFF2-40B4-BE49-F238E27FC236}">
                  <a16:creationId xmlns:a16="http://schemas.microsoft.com/office/drawing/2014/main" id="{0F0AD774-59FF-40E1-A0DA-EBAF085F3AD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33" name="object 18">
              <a:extLst>
                <a:ext uri="{FF2B5EF4-FFF2-40B4-BE49-F238E27FC236}">
                  <a16:creationId xmlns:a16="http://schemas.microsoft.com/office/drawing/2014/main" id="{398F0F2C-7587-4376-91FA-C3F22774E82B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34" name="object 19">
            <a:extLst>
              <a:ext uri="{FF2B5EF4-FFF2-40B4-BE49-F238E27FC236}">
                <a16:creationId xmlns:a16="http://schemas.microsoft.com/office/drawing/2014/main" id="{4DA72076-130E-4914-895F-FB569404E278}"/>
              </a:ext>
            </a:extLst>
          </p:cNvPr>
          <p:cNvSpPr txBox="1"/>
          <p:nvPr/>
        </p:nvSpPr>
        <p:spPr>
          <a:xfrm>
            <a:off x="3841241" y="463803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altLang="zh-CN"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The positron design of STCF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5" name="object 20">
            <a:extLst>
              <a:ext uri="{FF2B5EF4-FFF2-40B4-BE49-F238E27FC236}">
                <a16:creationId xmlns:a16="http://schemas.microsoft.com/office/drawing/2014/main" id="{A7603907-D2D9-4B1B-88CC-C7B344D268F4}"/>
              </a:ext>
            </a:extLst>
          </p:cNvPr>
          <p:cNvSpPr txBox="1"/>
          <p:nvPr/>
        </p:nvSpPr>
        <p:spPr>
          <a:xfrm>
            <a:off x="2930144" y="455472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3D3200CB-CB0E-4544-A2F7-49F96177CE75}"/>
              </a:ext>
            </a:extLst>
          </p:cNvPr>
          <p:cNvSpPr/>
          <p:nvPr/>
        </p:nvSpPr>
        <p:spPr>
          <a:xfrm>
            <a:off x="2514600" y="1396679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9B22157C-F5E5-4C9C-B601-28EF3DA2985B}"/>
              </a:ext>
            </a:extLst>
          </p:cNvPr>
          <p:cNvSpPr/>
          <p:nvPr/>
        </p:nvSpPr>
        <p:spPr>
          <a:xfrm>
            <a:off x="2415032" y="2440610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220C9B49-A2AF-4665-B292-1D95D67B9734}"/>
              </a:ext>
            </a:extLst>
          </p:cNvPr>
          <p:cNvSpPr/>
          <p:nvPr/>
        </p:nvSpPr>
        <p:spPr>
          <a:xfrm>
            <a:off x="2452244" y="3445458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51BC81D-425E-4C5E-A042-68389080D147}"/>
              </a:ext>
            </a:extLst>
          </p:cNvPr>
          <p:cNvSpPr/>
          <p:nvPr/>
        </p:nvSpPr>
        <p:spPr>
          <a:xfrm>
            <a:off x="2452244" y="4413654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F9CE0582-EF47-407B-88F9-4857D9AC536D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36983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Summary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25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143000"/>
            <a:ext cx="11413490" cy="5109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265" indent="-456565">
              <a:lnSpc>
                <a:spcPct val="100000"/>
              </a:lnSpc>
              <a:spcBef>
                <a:spcPts val="1140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r>
              <a:rPr lang="en-US" sz="1900" dirty="0">
                <a:latin typeface="微软雅黑"/>
                <a:cs typeface="微软雅黑"/>
              </a:rPr>
              <a:t>Two </a:t>
            </a:r>
            <a:r>
              <a:rPr sz="1900" dirty="0">
                <a:latin typeface="微软雅黑"/>
                <a:cs typeface="微软雅黑"/>
              </a:rPr>
              <a:t>injector</a:t>
            </a:r>
            <a:r>
              <a:rPr sz="1900" spc="65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designs</a:t>
            </a:r>
            <a:r>
              <a:rPr sz="1900" spc="55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for</a:t>
            </a:r>
            <a:r>
              <a:rPr sz="1900" spc="75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both</a:t>
            </a:r>
            <a:r>
              <a:rPr sz="1900" spc="75" dirty="0">
                <a:latin typeface="微软雅黑"/>
                <a:cs typeface="微软雅黑"/>
              </a:rPr>
              <a:t> </a:t>
            </a:r>
            <a:r>
              <a:rPr sz="1900" spc="-50" dirty="0">
                <a:latin typeface="微软雅黑"/>
                <a:cs typeface="微软雅黑"/>
              </a:rPr>
              <a:t>off-</a:t>
            </a:r>
            <a:r>
              <a:rPr sz="1900" dirty="0">
                <a:latin typeface="微软雅黑"/>
                <a:cs typeface="微软雅黑"/>
              </a:rPr>
              <a:t>axis</a:t>
            </a:r>
            <a:r>
              <a:rPr sz="1900" spc="70" dirty="0">
                <a:latin typeface="微软雅黑"/>
                <a:cs typeface="微软雅黑"/>
              </a:rPr>
              <a:t> </a:t>
            </a:r>
            <a:r>
              <a:rPr sz="1900" spc="-25" dirty="0">
                <a:latin typeface="微软雅黑"/>
                <a:cs typeface="微软雅黑"/>
              </a:rPr>
              <a:t>and</a:t>
            </a:r>
            <a:r>
              <a:rPr lang="en-US" sz="1900" spc="-25" dirty="0">
                <a:latin typeface="微软雅黑"/>
                <a:cs typeface="微软雅黑"/>
              </a:rPr>
              <a:t> </a:t>
            </a:r>
            <a:r>
              <a:rPr sz="1900" spc="-20" dirty="0">
                <a:latin typeface="微软雅黑"/>
                <a:cs typeface="微软雅黑"/>
              </a:rPr>
              <a:t>swap-</a:t>
            </a:r>
            <a:r>
              <a:rPr sz="1900" dirty="0">
                <a:latin typeface="微软雅黑"/>
                <a:cs typeface="微软雅黑"/>
              </a:rPr>
              <a:t>out</a:t>
            </a:r>
            <a:r>
              <a:rPr sz="1900" spc="-35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injection</a:t>
            </a:r>
            <a:r>
              <a:rPr sz="1900" spc="-30" dirty="0">
                <a:latin typeface="微软雅黑"/>
                <a:cs typeface="微软雅黑"/>
              </a:rPr>
              <a:t> </a:t>
            </a:r>
            <a:r>
              <a:rPr sz="1900" spc="-10" dirty="0">
                <a:latin typeface="微软雅黑"/>
                <a:cs typeface="微软雅黑"/>
              </a:rPr>
              <a:t>scheme.</a:t>
            </a:r>
            <a:endParaRPr sz="1900" dirty="0">
              <a:latin typeface="微软雅黑"/>
              <a:cs typeface="微软雅黑"/>
            </a:endParaRPr>
          </a:p>
          <a:p>
            <a:pPr marL="469265" marR="6350" indent="-456565">
              <a:lnSpc>
                <a:spcPct val="150000"/>
              </a:lnSpc>
              <a:spcBef>
                <a:spcPts val="5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r>
              <a:rPr sz="1900" dirty="0">
                <a:latin typeface="微软雅黑"/>
              </a:rPr>
              <a:t>For off-axis scheme, the injector with two beams generated by two guns was studied, together</a:t>
            </a:r>
            <a:r>
              <a:rPr lang="en-US" sz="1900" dirty="0">
                <a:latin typeface="微软雅黑"/>
              </a:rPr>
              <a:t> </a:t>
            </a:r>
            <a:r>
              <a:rPr sz="1900" dirty="0">
                <a:latin typeface="微软雅黑"/>
              </a:rPr>
              <a:t>with Damping Ring, both the electron and positron</a:t>
            </a:r>
            <a:r>
              <a:rPr lang="en-US" sz="1900" dirty="0">
                <a:latin typeface="微软雅黑"/>
              </a:rPr>
              <a:t> bunche</a:t>
            </a:r>
            <a:r>
              <a:rPr sz="1900" dirty="0">
                <a:latin typeface="微软雅黑"/>
              </a:rPr>
              <a:t>s can meet the requirements.</a:t>
            </a:r>
          </a:p>
          <a:p>
            <a:pPr marL="469265" marR="6350" indent="-456565">
              <a:lnSpc>
                <a:spcPct val="150000"/>
              </a:lnSpc>
              <a:spcBef>
                <a:spcPts val="5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r>
              <a:rPr sz="1900" dirty="0">
                <a:latin typeface="微软雅黑"/>
                <a:cs typeface="微软雅黑"/>
              </a:rPr>
              <a:t>For</a:t>
            </a:r>
            <a:r>
              <a:rPr sz="1900" spc="55" dirty="0">
                <a:latin typeface="微软雅黑"/>
                <a:cs typeface="微软雅黑"/>
              </a:rPr>
              <a:t> </a:t>
            </a:r>
            <a:r>
              <a:rPr sz="1900" spc="-10" dirty="0">
                <a:latin typeface="微软雅黑"/>
                <a:cs typeface="微软雅黑"/>
              </a:rPr>
              <a:t>swap-</a:t>
            </a:r>
            <a:r>
              <a:rPr sz="1900" dirty="0">
                <a:latin typeface="微软雅黑"/>
                <a:cs typeface="微软雅黑"/>
              </a:rPr>
              <a:t>out</a:t>
            </a:r>
            <a:r>
              <a:rPr sz="1900" spc="80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scheme,</a:t>
            </a:r>
            <a:r>
              <a:rPr sz="1900" spc="50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we</a:t>
            </a:r>
            <a:r>
              <a:rPr sz="1900" spc="80" dirty="0">
                <a:latin typeface="微软雅黑"/>
                <a:cs typeface="微软雅黑"/>
              </a:rPr>
              <a:t> </a:t>
            </a:r>
            <a:r>
              <a:rPr lang="en-US" sz="1900" dirty="0">
                <a:latin typeface="微软雅黑"/>
                <a:cs typeface="微软雅黑"/>
              </a:rPr>
              <a:t>studi</a:t>
            </a:r>
            <a:r>
              <a:rPr sz="1900" dirty="0">
                <a:latin typeface="微软雅黑"/>
                <a:cs typeface="微软雅黑"/>
              </a:rPr>
              <a:t>ed</a:t>
            </a:r>
            <a:r>
              <a:rPr sz="1900" spc="60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two</a:t>
            </a:r>
            <a:r>
              <a:rPr sz="1900" spc="60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plans</a:t>
            </a:r>
            <a:r>
              <a:rPr sz="1900" spc="70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(thermionic</a:t>
            </a:r>
            <a:r>
              <a:rPr sz="1900" spc="65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gun</a:t>
            </a:r>
            <a:r>
              <a:rPr sz="1900" spc="70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/</a:t>
            </a:r>
            <a:r>
              <a:rPr sz="1900" spc="65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L</a:t>
            </a:r>
            <a:r>
              <a:rPr sz="1900" spc="60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band</a:t>
            </a:r>
            <a:r>
              <a:rPr sz="1900" spc="60" dirty="0">
                <a:latin typeface="微软雅黑"/>
                <a:cs typeface="微软雅黑"/>
              </a:rPr>
              <a:t> </a:t>
            </a:r>
            <a:r>
              <a:rPr sz="1900" dirty="0">
                <a:latin typeface="微软雅黑"/>
                <a:cs typeface="微软雅黑"/>
              </a:rPr>
              <a:t>gun)</a:t>
            </a:r>
            <a:r>
              <a:rPr lang="en-US" sz="1900" dirty="0">
                <a:latin typeface="微软雅黑"/>
                <a:cs typeface="微软雅黑"/>
              </a:rPr>
              <a:t> for electron injector</a:t>
            </a:r>
            <a:r>
              <a:rPr sz="1900" dirty="0">
                <a:latin typeface="微软雅黑"/>
                <a:cs typeface="微软雅黑"/>
              </a:rPr>
              <a:t>,</a:t>
            </a:r>
            <a:r>
              <a:rPr sz="1900" spc="70" dirty="0">
                <a:latin typeface="微软雅黑"/>
                <a:cs typeface="微软雅黑"/>
              </a:rPr>
              <a:t> </a:t>
            </a:r>
            <a:r>
              <a:rPr lang="en-GB" altLang="zh-CN" sz="1900" dirty="0">
                <a:latin typeface="微软雅黑"/>
                <a:cs typeface="微软雅黑"/>
              </a:rPr>
              <a:t>L</a:t>
            </a:r>
            <a:r>
              <a:rPr lang="en-GB" altLang="zh-CN" sz="1900" spc="60" dirty="0">
                <a:latin typeface="微软雅黑"/>
                <a:cs typeface="微软雅黑"/>
              </a:rPr>
              <a:t> </a:t>
            </a:r>
            <a:r>
              <a:rPr lang="en-GB" altLang="zh-CN" sz="1900" dirty="0">
                <a:latin typeface="微软雅黑"/>
                <a:cs typeface="微软雅黑"/>
              </a:rPr>
              <a:t>band</a:t>
            </a:r>
            <a:r>
              <a:rPr lang="en-GB" altLang="zh-CN" sz="1900" spc="60" dirty="0">
                <a:latin typeface="微软雅黑"/>
                <a:cs typeface="微软雅黑"/>
              </a:rPr>
              <a:t> photocathode </a:t>
            </a:r>
            <a:r>
              <a:rPr lang="en-GB" altLang="zh-CN" sz="1900" dirty="0">
                <a:latin typeface="微软雅黑"/>
                <a:cs typeface="微软雅黑"/>
              </a:rPr>
              <a:t>gun is preferred</a:t>
            </a:r>
            <a:r>
              <a:rPr sz="1900" spc="-10" dirty="0">
                <a:latin typeface="微软雅黑"/>
                <a:cs typeface="微软雅黑"/>
              </a:rPr>
              <a:t>.</a:t>
            </a:r>
            <a:r>
              <a:rPr lang="en-US" sz="1900" spc="-10" dirty="0">
                <a:latin typeface="微软雅黑"/>
                <a:cs typeface="微软雅黑"/>
              </a:rPr>
              <a:t> Accumulation Ring for positron beam is necessary and challenging.</a:t>
            </a:r>
            <a:endParaRPr sz="1900" dirty="0">
              <a:latin typeface="微软雅黑"/>
              <a:cs typeface="微软雅黑"/>
            </a:endParaRPr>
          </a:p>
          <a:p>
            <a:pPr marL="469265" marR="6350" indent="-456565">
              <a:lnSpc>
                <a:spcPct val="150000"/>
              </a:lnSpc>
              <a:spcBef>
                <a:spcPts val="5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r>
              <a:rPr lang="en-US" sz="1900" dirty="0">
                <a:latin typeface="微软雅黑"/>
              </a:rPr>
              <a:t>A compatible design for </a:t>
            </a:r>
            <a:r>
              <a:rPr lang="en-GB" altLang="zh-CN" sz="1900" dirty="0">
                <a:latin typeface="微软雅黑"/>
              </a:rPr>
              <a:t>off-axis and swap-out injection schemes is proposed. DR+</a:t>
            </a:r>
            <a:r>
              <a:rPr lang="en-US" altLang="zh-CN" sz="1900" dirty="0">
                <a:latin typeface="微软雅黑"/>
              </a:rPr>
              <a:t>AR scheme is chosen to easily realize both injection schemes for positron beam. </a:t>
            </a:r>
            <a:endParaRPr sz="1900" dirty="0">
              <a:latin typeface="微软雅黑"/>
            </a:endParaRPr>
          </a:p>
          <a:p>
            <a:pPr marL="469265" indent="-456565">
              <a:lnSpc>
                <a:spcPct val="100000"/>
              </a:lnSpc>
              <a:spcBef>
                <a:spcPts val="1140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r>
              <a:rPr lang="en-US" altLang="zh-CN" sz="1900" dirty="0">
                <a:latin typeface="微软雅黑"/>
                <a:cs typeface="微软雅黑"/>
              </a:rPr>
              <a:t>Positron bunch production and preparation is studied for both injection schemes.</a:t>
            </a:r>
          </a:p>
          <a:p>
            <a:pPr marL="469265" indent="-456565">
              <a:spcBef>
                <a:spcPts val="1140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r>
              <a:rPr lang="en-US" altLang="zh-CN" sz="1900" dirty="0">
                <a:latin typeface="微软雅黑"/>
                <a:cs typeface="微软雅黑"/>
              </a:rPr>
              <a:t>Further</a:t>
            </a:r>
            <a:r>
              <a:rPr lang="en-US" altLang="zh-CN" sz="1900" spc="-15" dirty="0">
                <a:latin typeface="微软雅黑"/>
                <a:cs typeface="微软雅黑"/>
              </a:rPr>
              <a:t> </a:t>
            </a:r>
            <a:r>
              <a:rPr lang="en-US" altLang="zh-CN" sz="1900" dirty="0">
                <a:latin typeface="微软雅黑"/>
                <a:cs typeface="微软雅黑"/>
              </a:rPr>
              <a:t>studies</a:t>
            </a:r>
            <a:r>
              <a:rPr lang="en-US" altLang="zh-CN" sz="1900" spc="-45" dirty="0">
                <a:latin typeface="微软雅黑"/>
                <a:cs typeface="微软雅黑"/>
              </a:rPr>
              <a:t> </a:t>
            </a:r>
            <a:r>
              <a:rPr lang="en-US" altLang="zh-CN" sz="1900" dirty="0">
                <a:latin typeface="微软雅黑"/>
                <a:cs typeface="微软雅黑"/>
              </a:rPr>
              <a:t>are </a:t>
            </a:r>
            <a:r>
              <a:rPr lang="en-US" altLang="zh-CN" sz="1900" spc="-10" dirty="0">
                <a:latin typeface="微软雅黑"/>
                <a:cs typeface="微软雅黑"/>
              </a:rPr>
              <a:t>ongoing.</a:t>
            </a:r>
          </a:p>
          <a:p>
            <a:pPr marL="469265" indent="-456565">
              <a:lnSpc>
                <a:spcPct val="100000"/>
              </a:lnSpc>
              <a:spcBef>
                <a:spcPts val="1140"/>
              </a:spcBef>
              <a:buFont typeface="Wingdings"/>
              <a:buChar char=""/>
              <a:tabLst>
                <a:tab pos="469265" algn="l"/>
                <a:tab pos="469900" algn="l"/>
              </a:tabLst>
            </a:pPr>
            <a:endParaRPr lang="en-US" altLang="zh-CN" sz="1900" dirty="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140"/>
              </a:spcBef>
              <a:tabLst>
                <a:tab pos="469265" algn="l"/>
                <a:tab pos="469900" algn="l"/>
              </a:tabLst>
            </a:pPr>
            <a:endParaRPr lang="zh-CN" altLang="en-US" sz="1900" dirty="0">
              <a:latin typeface="微软雅黑"/>
              <a:cs typeface="微软雅黑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D8FCFDD-827A-41CE-95F2-F62FD44178D5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77594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3415" y="131826"/>
            <a:ext cx="11892915" cy="294640"/>
          </a:xfrm>
          <a:custGeom>
            <a:avLst/>
            <a:gdLst/>
            <a:ahLst/>
            <a:cxnLst/>
            <a:rect l="l" t="t" r="r" b="b"/>
            <a:pathLst>
              <a:path w="11892915" h="294640">
                <a:moveTo>
                  <a:pt x="11892788" y="0"/>
                </a:moveTo>
                <a:lnTo>
                  <a:pt x="4502912" y="0"/>
                </a:lnTo>
                <a:lnTo>
                  <a:pt x="0" y="0"/>
                </a:lnTo>
                <a:lnTo>
                  <a:pt x="0" y="78358"/>
                </a:lnTo>
                <a:lnTo>
                  <a:pt x="4521962" y="78358"/>
                </a:lnTo>
                <a:lnTo>
                  <a:pt x="4565078" y="81944"/>
                </a:lnTo>
                <a:lnTo>
                  <a:pt x="4607909" y="92281"/>
                </a:lnTo>
                <a:lnTo>
                  <a:pt x="4648977" y="108737"/>
                </a:lnTo>
                <a:lnTo>
                  <a:pt x="4686808" y="130682"/>
                </a:lnTo>
                <a:lnTo>
                  <a:pt x="4842002" y="238633"/>
                </a:lnTo>
                <a:lnTo>
                  <a:pt x="4879832" y="262467"/>
                </a:lnTo>
                <a:lnTo>
                  <a:pt x="4920900" y="279860"/>
                </a:lnTo>
                <a:lnTo>
                  <a:pt x="4963731" y="290514"/>
                </a:lnTo>
                <a:lnTo>
                  <a:pt x="5006848" y="294132"/>
                </a:lnTo>
                <a:lnTo>
                  <a:pt x="6885939" y="294132"/>
                </a:lnTo>
                <a:lnTo>
                  <a:pt x="6929056" y="290514"/>
                </a:lnTo>
                <a:lnTo>
                  <a:pt x="6971887" y="279860"/>
                </a:lnTo>
                <a:lnTo>
                  <a:pt x="7012955" y="262467"/>
                </a:lnTo>
                <a:lnTo>
                  <a:pt x="7050785" y="238633"/>
                </a:lnTo>
                <a:lnTo>
                  <a:pt x="7205980" y="130682"/>
                </a:lnTo>
                <a:lnTo>
                  <a:pt x="7243810" y="108737"/>
                </a:lnTo>
                <a:lnTo>
                  <a:pt x="7284878" y="92281"/>
                </a:lnTo>
                <a:lnTo>
                  <a:pt x="7327709" y="81944"/>
                </a:lnTo>
                <a:lnTo>
                  <a:pt x="7370826" y="78358"/>
                </a:lnTo>
                <a:lnTo>
                  <a:pt x="11892788" y="78358"/>
                </a:lnTo>
                <a:lnTo>
                  <a:pt x="11892788" y="0"/>
                </a:lnTo>
                <a:close/>
              </a:path>
            </a:pathLst>
          </a:custGeom>
          <a:solidFill>
            <a:srgbClr val="2E549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4049" y="5966294"/>
            <a:ext cx="23875" cy="23875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59" y="5966294"/>
            <a:ext cx="23876" cy="2387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1338" y="5966294"/>
            <a:ext cx="23876" cy="2387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8628" y="5966294"/>
            <a:ext cx="23875" cy="2387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5917" y="5966294"/>
            <a:ext cx="23875" cy="2387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3271" y="5966294"/>
            <a:ext cx="23875" cy="2387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59" y="6133719"/>
            <a:ext cx="23876" cy="2387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4049" y="6133719"/>
            <a:ext cx="23875" cy="2387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1338" y="6133719"/>
            <a:ext cx="23876" cy="2387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8628" y="6133719"/>
            <a:ext cx="23875" cy="23876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5917" y="6133719"/>
            <a:ext cx="23875" cy="23876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3271" y="6133719"/>
            <a:ext cx="23875" cy="23876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59" y="6301143"/>
            <a:ext cx="23876" cy="23876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4049" y="6301143"/>
            <a:ext cx="23875" cy="23876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1338" y="6301143"/>
            <a:ext cx="23876" cy="23876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5917" y="6301143"/>
            <a:ext cx="23875" cy="23876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8628" y="6301143"/>
            <a:ext cx="23875" cy="23876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3271" y="6301143"/>
            <a:ext cx="23875" cy="23876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59" y="6468579"/>
            <a:ext cx="23876" cy="23875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4049" y="6468579"/>
            <a:ext cx="23875" cy="23875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8628" y="6468579"/>
            <a:ext cx="23875" cy="23875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1338" y="6468579"/>
            <a:ext cx="23876" cy="23875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5917" y="6468579"/>
            <a:ext cx="23875" cy="23875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3271" y="6468579"/>
            <a:ext cx="23875" cy="23875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6759" y="6636004"/>
            <a:ext cx="23876" cy="23876"/>
          </a:xfrm>
          <a:prstGeom prst="rect">
            <a:avLst/>
          </a:prstGeom>
        </p:spPr>
      </p:pic>
      <p:pic>
        <p:nvPicPr>
          <p:cNvPr id="28" name="object 2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4049" y="6636004"/>
            <a:ext cx="23875" cy="23876"/>
          </a:xfrm>
          <a:prstGeom prst="rect">
            <a:avLst/>
          </a:prstGeom>
        </p:spPr>
      </p:pic>
      <p:pic>
        <p:nvPicPr>
          <p:cNvPr id="29" name="object 2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1338" y="6636004"/>
            <a:ext cx="23876" cy="23876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18628" y="6636004"/>
            <a:ext cx="23875" cy="23876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75917" y="6636004"/>
            <a:ext cx="23875" cy="23876"/>
          </a:xfrm>
          <a:prstGeom prst="rect">
            <a:avLst/>
          </a:prstGeom>
        </p:spPr>
      </p:pic>
      <p:pic>
        <p:nvPicPr>
          <p:cNvPr id="32" name="object 3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33271" y="6636004"/>
            <a:ext cx="23875" cy="23876"/>
          </a:xfrm>
          <a:prstGeom prst="rect">
            <a:avLst/>
          </a:prstGeom>
        </p:spPr>
      </p:pic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3505200" y="2438400"/>
            <a:ext cx="5257800" cy="124457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8000" dirty="0"/>
              <a:t>Thank </a:t>
            </a:r>
            <a:r>
              <a:rPr sz="8000" spc="-20" dirty="0"/>
              <a:t>you!</a:t>
            </a:r>
            <a:endParaRPr sz="8000" dirty="0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165DD80C-6015-4A09-BEC4-D5BDE9407752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10430635" y="253492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044" y="6592011"/>
            <a:ext cx="1155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solidFill>
                  <a:srgbClr val="7E7E7E"/>
                </a:solidFill>
                <a:latin typeface="Times New Roman"/>
                <a:cs typeface="Times New Roman"/>
              </a:rPr>
              <a:t>2</a:t>
            </a:r>
            <a:endParaRPr sz="1400">
              <a:latin typeface="Times New Roman"/>
              <a:cs typeface="Times New Roman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989377"/>
              </p:ext>
            </p:extLst>
          </p:nvPr>
        </p:nvGraphicFramePr>
        <p:xfrm>
          <a:off x="129539" y="119409"/>
          <a:ext cx="11943074" cy="63555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2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37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37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26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3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0721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423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423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039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764726">
                <a:tc gridSpan="10">
                  <a:txBody>
                    <a:bodyPr/>
                    <a:lstStyle/>
                    <a:p>
                      <a:pPr marL="46355">
                        <a:lnSpc>
                          <a:spcPct val="100000"/>
                        </a:lnSpc>
                        <a:spcBef>
                          <a:spcPts val="509"/>
                        </a:spcBef>
                      </a:pPr>
                      <a:r>
                        <a:rPr sz="3200" b="1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Main</a:t>
                      </a:r>
                      <a:r>
                        <a:rPr sz="3200" b="1" spc="-30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parameters</a:t>
                      </a:r>
                      <a:r>
                        <a:rPr sz="3200" b="1" spc="-35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of</a:t>
                      </a:r>
                      <a:r>
                        <a:rPr sz="3200" b="1" spc="-15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the STCF</a:t>
                      </a:r>
                      <a:r>
                        <a:rPr sz="3200" b="1" spc="-120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3200" b="1" spc="-10" dirty="0">
                          <a:solidFill>
                            <a:srgbClr val="2E5496"/>
                          </a:solidFill>
                          <a:latin typeface="Times New Roman"/>
                          <a:cs typeface="Times New Roman"/>
                        </a:rPr>
                        <a:t>injector</a:t>
                      </a:r>
                      <a:endParaRPr sz="3200" dirty="0">
                        <a:latin typeface="Times New Roman"/>
                        <a:cs typeface="Times New Roman"/>
                      </a:endParaRPr>
                    </a:p>
                    <a:p>
                      <a:pPr marL="549275" indent="-343535">
                        <a:lnSpc>
                          <a:spcPct val="100000"/>
                        </a:lnSpc>
                        <a:spcBef>
                          <a:spcPts val="1570"/>
                        </a:spcBef>
                        <a:buFont typeface="Wingdings"/>
                        <a:buChar char=""/>
                        <a:tabLst>
                          <a:tab pos="549910" algn="l"/>
                        </a:tabLst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Main</a:t>
                      </a:r>
                      <a:r>
                        <a:rPr sz="2000" spc="-4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parameters</a:t>
                      </a:r>
                      <a:r>
                        <a:rPr sz="2000" spc="-6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of</a:t>
                      </a:r>
                      <a:r>
                        <a:rPr sz="2000" spc="-4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injector</a:t>
                      </a:r>
                      <a:r>
                        <a:rPr sz="2000" spc="-25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for</a:t>
                      </a:r>
                      <a:r>
                        <a:rPr sz="2000" spc="-4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each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injection</a:t>
                      </a:r>
                      <a:r>
                        <a:rPr sz="2000" spc="-1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scheme</a:t>
                      </a:r>
                      <a:r>
                        <a:rPr sz="2000" spc="-45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were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spc="-10" dirty="0">
                          <a:latin typeface="微软雅黑"/>
                          <a:cs typeface="微软雅黑"/>
                        </a:rPr>
                        <a:t>studied</a:t>
                      </a:r>
                      <a:endParaRPr sz="2000" dirty="0">
                        <a:latin typeface="微软雅黑"/>
                        <a:cs typeface="微软雅黑"/>
                      </a:endParaRPr>
                    </a:p>
                    <a:p>
                      <a:pPr marL="567055" indent="-360680">
                        <a:lnSpc>
                          <a:spcPct val="100000"/>
                        </a:lnSpc>
                        <a:spcBef>
                          <a:spcPts val="1200"/>
                        </a:spcBef>
                        <a:buFont typeface="Wingdings"/>
                        <a:buChar char=""/>
                        <a:tabLst>
                          <a:tab pos="567055" algn="l"/>
                          <a:tab pos="567690" algn="l"/>
                        </a:tabLst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Difference</a:t>
                      </a:r>
                      <a:r>
                        <a:rPr sz="2000" spc="-7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on</a:t>
                      </a:r>
                      <a:r>
                        <a:rPr sz="2000" spc="-25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bunch</a:t>
                      </a:r>
                      <a:r>
                        <a:rPr sz="2000" spc="-4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charge,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emittance</a:t>
                      </a:r>
                      <a:r>
                        <a:rPr sz="2000" spc="-3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and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injection</a:t>
                      </a:r>
                      <a:r>
                        <a:rPr sz="2000" spc="-5" dirty="0">
                          <a:latin typeface="微软雅黑"/>
                          <a:cs typeface="微软雅黑"/>
                        </a:rPr>
                        <a:t> </a:t>
                      </a:r>
                      <a:r>
                        <a:rPr sz="2000" spc="-10" dirty="0">
                          <a:latin typeface="微软雅黑"/>
                          <a:cs typeface="微软雅黑"/>
                        </a:rPr>
                        <a:t>frequency</a:t>
                      </a:r>
                      <a:endParaRPr sz="2000" dirty="0">
                        <a:latin typeface="微软雅黑"/>
                        <a:cs typeface="微软雅黑"/>
                      </a:endParaRPr>
                    </a:p>
                  </a:txBody>
                  <a:tcPr marL="0" marR="0" marT="64769" marB="0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567055" indent="-360680">
                        <a:lnSpc>
                          <a:spcPct val="100000"/>
                        </a:lnSpc>
                        <a:spcBef>
                          <a:spcPts val="1200"/>
                        </a:spcBef>
                        <a:buFont typeface="Wingdings"/>
                        <a:buChar char=""/>
                        <a:tabLst>
                          <a:tab pos="567055" algn="l"/>
                          <a:tab pos="567690" algn="l"/>
                        </a:tabLst>
                      </a:pPr>
                      <a:endParaRPr sz="2000" dirty="0">
                        <a:latin typeface="微软雅黑"/>
                        <a:cs typeface="微软雅黑"/>
                      </a:endParaRPr>
                    </a:p>
                  </a:txBody>
                  <a:tcPr marL="0" marR="0" marT="64769" marB="0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567055" indent="-360680">
                        <a:lnSpc>
                          <a:spcPct val="100000"/>
                        </a:lnSpc>
                        <a:spcBef>
                          <a:spcPts val="1200"/>
                        </a:spcBef>
                        <a:buFont typeface="Wingdings"/>
                        <a:buChar char=""/>
                        <a:tabLst>
                          <a:tab pos="567055" algn="l"/>
                          <a:tab pos="567690" algn="l"/>
                        </a:tabLst>
                      </a:pPr>
                      <a:endParaRPr sz="2000" dirty="0">
                        <a:latin typeface="微软雅黑"/>
                        <a:cs typeface="微软雅黑"/>
                      </a:endParaRPr>
                    </a:p>
                  </a:txBody>
                  <a:tcPr marL="0" marR="0" marT="64769" marB="0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912">
                <a:tc rowSpan="1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81710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Parameters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Value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Unit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6985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1C4"/>
                    </a:solidFill>
                  </a:tcPr>
                </a:tc>
                <a:tc rowSpan="19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Parameters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704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Value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704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7048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55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Unit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7048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4471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10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Collider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ring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scheme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Off-axis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Swap-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out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FFFFFF"/>
                    </a:solidFill>
                  </a:tcPr>
                </a:tc>
                <a:tc rowSpan="18">
                  <a:txBody>
                    <a:bodyPr/>
                    <a:lstStyle/>
                    <a:p>
                      <a:pPr marL="55244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linac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for</a:t>
                      </a:r>
                      <a:r>
                        <a:rPr sz="1600" b="1" spc="-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direct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55244" marR="640715">
                        <a:lnSpc>
                          <a:spcPct val="1127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for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production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55244" marR="660400">
                        <a:lnSpc>
                          <a:spcPct val="1127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Main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linac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for</a:t>
                      </a:r>
                      <a:r>
                        <a:rPr sz="1600" b="1" spc="-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/e+ </a:t>
                      </a: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lang="en-US"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DR/AR</a:t>
                      </a:r>
                      <a:r>
                        <a:rPr lang="en-US" sz="16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bunch</a:t>
                      </a:r>
                      <a:r>
                        <a:rPr lang="en-US" sz="16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numbers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sz="16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DR/AR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RF</a:t>
                      </a:r>
                      <a:r>
                        <a:rPr sz="1600" b="1" spc="-9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frequency</a:t>
                      </a:r>
                      <a:r>
                        <a:rPr sz="1600" b="1" spc="5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DR/AR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charge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55244" marR="386080" algn="just">
                        <a:lnSpc>
                          <a:spcPct val="108400"/>
                        </a:lnSpc>
                        <a:spcBef>
                          <a:spcPts val="8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DR/AR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frequency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DR/AR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emittance (X/Y)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55244" marR="283845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DR/AR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extraction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emittance (X/Y)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57150">
                      <a:solidFill>
                        <a:srgbClr val="FFFFFF"/>
                      </a:solidFill>
                      <a:prstDash val="soli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GeV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>
                      <a:solidFill>
                        <a:srgbClr val="FFFFFF"/>
                      </a:solidFill>
                      <a:prstDash val="solid"/>
                    </a:lnL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63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gun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type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38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1844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Photo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3462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/Therm.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Therm.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34620">
                        <a:lnSpc>
                          <a:spcPct val="100000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/Therm.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20955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1.0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dirty="0">
                          <a:latin typeface="Times New Roman"/>
                          <a:cs typeface="Times New Roman"/>
                        </a:rPr>
                        <a:t>+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0.5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2.5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GeV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96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38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GeV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2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gun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charge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98755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1.5/10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00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8.5/11.5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nC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119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0-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59410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0-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GeV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144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bunch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charge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8.5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nC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097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-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16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e+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bunch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charge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8.5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nC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2075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265">
                        <a:lnSpc>
                          <a:spcPts val="1785"/>
                        </a:lnSpc>
                        <a:spcBef>
                          <a:spcPts val="7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499.7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42265">
                        <a:lnSpc>
                          <a:spcPts val="1785"/>
                        </a:lnSpc>
                        <a:spcBef>
                          <a:spcPts val="75"/>
                        </a:spcBef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499.7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93675">
                        <a:lnSpc>
                          <a:spcPts val="1785"/>
                        </a:lnSpc>
                        <a:spcBef>
                          <a:spcPts val="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MHz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941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68275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1.0-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3.5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68275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1.0-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3.5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0180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GeV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2300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1.5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175" algn="ctr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nC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0000"/>
                      </a:solidFill>
                      <a:prstDash val="soli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153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Optimal</a:t>
                      </a:r>
                      <a:r>
                        <a:rPr sz="1600" b="1" spc="-4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2.0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70180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GeV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492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49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49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0000"/>
                      </a:solidFill>
                      <a:prstDash val="solid"/>
                    </a:lnR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8087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lang="en-US" sz="1600" spc="-25" dirty="0">
                          <a:latin typeface="Times New Roman"/>
                          <a:cs typeface="Times New Roman"/>
                        </a:rPr>
                        <a:t>90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80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Hz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01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0000"/>
                      </a:solidFill>
                      <a:prstDash val="solid"/>
                    </a:lnR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343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MW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frequency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2998.2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2998.2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MHz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160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1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01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>
                      <a:solidFill>
                        <a:srgbClr val="FF0000"/>
                      </a:solidFill>
                      <a:prstDash val="soli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1506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54610" marR="122745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emittance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(X/Y,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Geo,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rms)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254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600" spc="-25" dirty="0">
                          <a:latin typeface="Symbol"/>
                          <a:cs typeface="Symbol"/>
                        </a:rPr>
                        <a:t>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6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99720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600" spc="-25" dirty="0">
                          <a:latin typeface="Symbol"/>
                          <a:cs typeface="Symbol"/>
                        </a:rPr>
                        <a:t></a:t>
                      </a: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9850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nm-rad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244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600" spc="-10" dirty="0">
                          <a:latin typeface="Symbol"/>
                          <a:cs typeface="Symbol"/>
                        </a:rPr>
                        <a:t>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1400/1400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88900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600" spc="-10" dirty="0">
                          <a:latin typeface="Symbol"/>
                          <a:cs typeface="Symbol"/>
                        </a:rPr>
                        <a:t>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1400/1400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8890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700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nm-rad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8890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F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254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446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44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2446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210820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1600" spc="-10" dirty="0">
                          <a:latin typeface="Symbol"/>
                          <a:cs typeface="Symbol"/>
                        </a:rPr>
                        <a:t>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11/0.12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4160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283210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1600" spc="-10" dirty="0">
                          <a:latin typeface="Symbol"/>
                          <a:cs typeface="Symbol"/>
                        </a:rPr>
                        <a:t></a:t>
                      </a: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30/30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4160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111125">
                        <a:lnSpc>
                          <a:spcPct val="100000"/>
                        </a:lnSpc>
                        <a:spcBef>
                          <a:spcPts val="1115"/>
                        </a:spcBef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nm-rad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4160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241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3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energy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spread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(rms)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0" dirty="0">
                          <a:latin typeface="Symbol"/>
                          <a:cs typeface="Symbol"/>
                        </a:rPr>
                        <a:t>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0.1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20" dirty="0">
                          <a:latin typeface="Symbol"/>
                          <a:cs typeface="Symbol"/>
                        </a:rPr>
                        <a:t></a:t>
                      </a:r>
                      <a:r>
                        <a:rPr sz="1600" spc="-20" dirty="0">
                          <a:latin typeface="Times New Roman"/>
                          <a:cs typeface="Times New Roman"/>
                        </a:rPr>
                        <a:t>0.5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885"/>
                        </a:lnSpc>
                      </a:pPr>
                      <a:r>
                        <a:rPr sz="1600" dirty="0">
                          <a:latin typeface="Times New Roman"/>
                          <a:cs typeface="Times New Roman"/>
                        </a:rPr>
                        <a:t>%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160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160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160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22416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ts val="1885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Injection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frequency</a:t>
                      </a:r>
                      <a:r>
                        <a:rPr sz="1600" b="1" spc="-5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e-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/e+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30/30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85"/>
                        </a:lnSpc>
                      </a:pPr>
                      <a:r>
                        <a:rPr sz="1600" spc="-10" dirty="0">
                          <a:latin typeface="Times New Roman"/>
                          <a:cs typeface="Times New Roman"/>
                        </a:rPr>
                        <a:t>30/30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885"/>
                        </a:lnSpc>
                      </a:pPr>
                      <a:r>
                        <a:rPr sz="1600" spc="-25" dirty="0">
                          <a:latin typeface="Times New Roman"/>
                          <a:cs typeface="Times New Roman"/>
                        </a:rPr>
                        <a:t>Hz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952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4471C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1605" marB="0">
                    <a:lnL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160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9EB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4160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871130">
                <a:tc grid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  <a:p>
                      <a:pPr marL="33020">
                        <a:lnSpc>
                          <a:spcPts val="1150"/>
                        </a:lnSpc>
                        <a:tabLst>
                          <a:tab pos="11659235" algn="l"/>
                        </a:tabLst>
                      </a:pPr>
                      <a:r>
                        <a:rPr sz="1400" dirty="0">
                          <a:solidFill>
                            <a:srgbClr val="7E7E7E"/>
                          </a:solidFill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sz="2400" spc="-75" baseline="3472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2400" baseline="3472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3020">
                        <a:lnSpc>
                          <a:spcPts val="1150"/>
                        </a:lnSpc>
                        <a:tabLst>
                          <a:tab pos="11659235" algn="l"/>
                        </a:tabLst>
                      </a:pPr>
                      <a:endParaRPr sz="2400" baseline="3472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marL="33020">
                        <a:lnSpc>
                          <a:spcPts val="1150"/>
                        </a:lnSpc>
                        <a:tabLst>
                          <a:tab pos="11659235" algn="l"/>
                        </a:tabLst>
                      </a:pPr>
                      <a:endParaRPr sz="2400" baseline="3472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pic>
        <p:nvPicPr>
          <p:cNvPr id="4" name="图片 3">
            <a:extLst>
              <a:ext uri="{FF2B5EF4-FFF2-40B4-BE49-F238E27FC236}">
                <a16:creationId xmlns:a16="http://schemas.microsoft.com/office/drawing/2014/main" id="{3D7963DD-5874-4615-A644-9E67913F625F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676" y="171069"/>
            <a:ext cx="192468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Challenges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6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03732" y="659104"/>
            <a:ext cx="10416540" cy="555280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11785" indent="-287020">
              <a:lnSpc>
                <a:spcPct val="100000"/>
              </a:lnSpc>
              <a:spcBef>
                <a:spcPts val="1300"/>
              </a:spcBef>
              <a:buFont typeface="Wingdings"/>
              <a:buChar char=""/>
              <a:tabLst>
                <a:tab pos="312420" algn="l"/>
              </a:tabLst>
            </a:pPr>
            <a:r>
              <a:rPr sz="2000" dirty="0">
                <a:latin typeface="微软雅黑"/>
                <a:cs typeface="微软雅黑"/>
              </a:rPr>
              <a:t>For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spc="-35" dirty="0">
                <a:latin typeface="微软雅黑"/>
                <a:cs typeface="微软雅黑"/>
              </a:rPr>
              <a:t>Off-</a:t>
            </a:r>
            <a:r>
              <a:rPr sz="2000" dirty="0">
                <a:latin typeface="微软雅黑"/>
                <a:cs typeface="微软雅黑"/>
              </a:rPr>
              <a:t>Axis</a:t>
            </a:r>
            <a:r>
              <a:rPr sz="2000" spc="-4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injection</a:t>
            </a:r>
            <a:r>
              <a:rPr sz="2000" spc="1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scheme：</a:t>
            </a:r>
            <a:endParaRPr sz="2000" dirty="0">
              <a:latin typeface="微软雅黑"/>
              <a:cs typeface="微软雅黑"/>
            </a:endParaRPr>
          </a:p>
          <a:p>
            <a:pPr marL="825500" marR="17780" lvl="1" indent="-343535">
              <a:lnSpc>
                <a:spcPct val="150000"/>
              </a:lnSpc>
              <a:buFont typeface="Arial"/>
              <a:buChar char="•"/>
              <a:tabLst>
                <a:tab pos="825500" algn="l"/>
                <a:tab pos="826135" algn="l"/>
              </a:tabLst>
            </a:pP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Merg</a:t>
            </a:r>
            <a:r>
              <a:rPr lang="en-US" sz="2000" b="1" dirty="0">
                <a:solidFill>
                  <a:srgbClr val="FF0000"/>
                </a:solidFill>
                <a:latin typeface="微软雅黑"/>
                <a:cs typeface="微软雅黑"/>
              </a:rPr>
              <a:t>er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design</a:t>
            </a:r>
            <a:r>
              <a:rPr sz="2000" b="1" spc="-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for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two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beam</a:t>
            </a:r>
            <a:r>
              <a:rPr sz="2000" spc="-4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generated</a:t>
            </a:r>
            <a:r>
              <a:rPr sz="2000" spc="-5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by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different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guns,</a:t>
            </a:r>
            <a:r>
              <a:rPr sz="2000" spc="-2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with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different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bunch </a:t>
            </a:r>
            <a:r>
              <a:rPr sz="2000" dirty="0">
                <a:latin typeface="微软雅黑"/>
                <a:cs typeface="微软雅黑"/>
              </a:rPr>
              <a:t>charge,</a:t>
            </a:r>
            <a:r>
              <a:rPr sz="2000" spc="-4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bunch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length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and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emittance,</a:t>
            </a:r>
            <a:r>
              <a:rPr sz="2000" spc="5" dirty="0"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share</a:t>
            </a:r>
            <a:r>
              <a:rPr sz="2000" b="1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the</a:t>
            </a:r>
            <a:r>
              <a:rPr sz="2000" b="1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1</a:t>
            </a:r>
            <a:r>
              <a:rPr sz="1950" b="1" baseline="25641" dirty="0">
                <a:solidFill>
                  <a:srgbClr val="FF0000"/>
                </a:solidFill>
                <a:latin typeface="微软雅黑"/>
                <a:cs typeface="微软雅黑"/>
              </a:rPr>
              <a:t>st</a:t>
            </a:r>
            <a:r>
              <a:rPr sz="1950" b="1" spc="262" baseline="25641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linac</a:t>
            </a:r>
            <a:r>
              <a:rPr sz="2000" b="1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微软雅黑"/>
                <a:cs typeface="微软雅黑"/>
              </a:rPr>
              <a:t>section</a:t>
            </a:r>
            <a:endParaRPr sz="2000" b="1" dirty="0">
              <a:solidFill>
                <a:srgbClr val="FF0000"/>
              </a:solidFill>
              <a:latin typeface="微软雅黑"/>
              <a:cs typeface="微软雅黑"/>
            </a:endParaRPr>
          </a:p>
          <a:p>
            <a:pPr marL="825500" lvl="1" indent="-343535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825500" algn="l"/>
                <a:tab pos="826135" algn="l"/>
              </a:tabLst>
            </a:pP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Positron</a:t>
            </a:r>
            <a:r>
              <a:rPr sz="2000" b="1" spc="-4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generation</a:t>
            </a:r>
            <a:r>
              <a:rPr sz="2000" b="1" spc="-6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and</a:t>
            </a:r>
            <a:r>
              <a:rPr sz="2000" spc="-6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transportation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(target</a:t>
            </a:r>
            <a:r>
              <a:rPr sz="2000" spc="-7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material,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capture</a:t>
            </a:r>
            <a:r>
              <a:rPr sz="2000" spc="-7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efficiency…)</a:t>
            </a:r>
            <a:endParaRPr sz="2000" dirty="0">
              <a:latin typeface="微软雅黑"/>
              <a:cs typeface="微软雅黑"/>
            </a:endParaRPr>
          </a:p>
          <a:p>
            <a:pPr marL="825500" lvl="1" indent="-343535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825500" algn="l"/>
                <a:tab pos="826135" algn="l"/>
              </a:tabLst>
            </a:pPr>
            <a:r>
              <a:rPr sz="2000" dirty="0">
                <a:latin typeface="微软雅黑"/>
                <a:cs typeface="微软雅黑"/>
              </a:rPr>
              <a:t>Damping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ring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design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to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reduce</a:t>
            </a:r>
            <a:r>
              <a:rPr sz="2000" spc="-6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the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positron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emittance</a:t>
            </a:r>
            <a:r>
              <a:rPr sz="2000" spc="-1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and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energy</a:t>
            </a:r>
            <a:r>
              <a:rPr sz="2000" spc="-4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spread</a:t>
            </a:r>
            <a:endParaRPr sz="2000" dirty="0">
              <a:latin typeface="微软雅黑"/>
              <a:cs typeface="微软雅黑"/>
            </a:endParaRPr>
          </a:p>
          <a:p>
            <a:pPr marL="825500" lvl="1" indent="-343535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825500" algn="l"/>
                <a:tab pos="826135" algn="l"/>
                <a:tab pos="4018279" algn="l"/>
              </a:tabLst>
            </a:pPr>
            <a:r>
              <a:rPr sz="2000" dirty="0">
                <a:latin typeface="微软雅黑"/>
                <a:cs typeface="微软雅黑"/>
              </a:rPr>
              <a:t>Beam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transportation</a:t>
            </a:r>
            <a:r>
              <a:rPr sz="2000" spc="20" dirty="0">
                <a:latin typeface="微软雅黑"/>
                <a:cs typeface="微软雅黑"/>
              </a:rPr>
              <a:t> </a:t>
            </a:r>
            <a:r>
              <a:rPr sz="2000" spc="-25" dirty="0">
                <a:latin typeface="微软雅黑"/>
                <a:cs typeface="微软雅黑"/>
              </a:rPr>
              <a:t>and</a:t>
            </a:r>
            <a:r>
              <a:rPr lang="zh-CN" altLang="en-US" sz="2000" dirty="0">
                <a:latin typeface="微软雅黑"/>
                <a:cs typeface="微软雅黑"/>
              </a:rPr>
              <a:t>	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emittance</a:t>
            </a:r>
            <a:r>
              <a:rPr sz="2000" b="1" spc="-5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spc="-10" dirty="0">
                <a:solidFill>
                  <a:srgbClr val="FF0000"/>
                </a:solidFill>
                <a:latin typeface="微软雅黑"/>
                <a:cs typeface="微软雅黑"/>
              </a:rPr>
              <a:t>preservation</a:t>
            </a:r>
            <a:endParaRPr sz="2000" b="1" dirty="0">
              <a:solidFill>
                <a:srgbClr val="FF0000"/>
              </a:solidFill>
              <a:latin typeface="微软雅黑"/>
              <a:cs typeface="微软雅黑"/>
            </a:endParaRPr>
          </a:p>
          <a:p>
            <a:pPr marL="311785" indent="-287020">
              <a:lnSpc>
                <a:spcPct val="100000"/>
              </a:lnSpc>
              <a:spcBef>
                <a:spcPts val="1205"/>
              </a:spcBef>
              <a:buFont typeface="Wingdings"/>
              <a:buChar char=""/>
              <a:tabLst>
                <a:tab pos="312420" algn="l"/>
              </a:tabLst>
            </a:pPr>
            <a:r>
              <a:rPr sz="2000" dirty="0">
                <a:latin typeface="微软雅黑"/>
                <a:cs typeface="微软雅黑"/>
              </a:rPr>
              <a:t>For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Swap-</a:t>
            </a:r>
            <a:r>
              <a:rPr sz="2000" dirty="0">
                <a:latin typeface="微软雅黑"/>
                <a:cs typeface="微软雅黑"/>
              </a:rPr>
              <a:t>Out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injection</a:t>
            </a:r>
            <a:r>
              <a:rPr sz="2000" spc="-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scheme：</a:t>
            </a:r>
            <a:endParaRPr sz="2000" dirty="0">
              <a:latin typeface="微软雅黑"/>
              <a:cs typeface="微软雅黑"/>
            </a:endParaRPr>
          </a:p>
          <a:p>
            <a:pPr marL="825500" lvl="1" indent="-343535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825500" algn="l"/>
                <a:tab pos="826135" algn="l"/>
              </a:tabLst>
            </a:pPr>
            <a:r>
              <a:rPr sz="2000" dirty="0">
                <a:latin typeface="微软雅黑"/>
                <a:cs typeface="微软雅黑"/>
              </a:rPr>
              <a:t>Get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微软雅黑"/>
                <a:cs typeface="微软雅黑"/>
              </a:rPr>
              <a:t>high </a:t>
            </a:r>
            <a:r>
              <a:rPr lang="en-GB" altLang="zh-CN" sz="2000" b="1" dirty="0">
                <a:solidFill>
                  <a:srgbClr val="FF0000"/>
                </a:solidFill>
                <a:latin typeface="微软雅黑"/>
                <a:cs typeface="微软雅黑"/>
              </a:rPr>
              <a:t>charge</a:t>
            </a:r>
            <a:r>
              <a:rPr sz="2000" b="1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electron</a:t>
            </a:r>
            <a:r>
              <a:rPr sz="2000" b="1" spc="-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bunch</a:t>
            </a:r>
            <a:r>
              <a:rPr sz="2000" b="1" spc="-4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(up</a:t>
            </a:r>
            <a:r>
              <a:rPr sz="2000" spc="-4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to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10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nC)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for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positron</a:t>
            </a:r>
            <a:r>
              <a:rPr sz="2000" spc="-15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production</a:t>
            </a:r>
            <a:endParaRPr sz="2000" dirty="0">
              <a:latin typeface="微软雅黑"/>
              <a:cs typeface="微软雅黑"/>
            </a:endParaRPr>
          </a:p>
          <a:p>
            <a:pPr marL="825500" lvl="1" indent="-343535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825500" algn="l"/>
                <a:tab pos="826135" algn="l"/>
              </a:tabLst>
            </a:pP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Injector</a:t>
            </a:r>
            <a:r>
              <a:rPr sz="2000" b="1" spc="-6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repetition</a:t>
            </a:r>
            <a:r>
              <a:rPr sz="2000" b="1" spc="-3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b="1" dirty="0">
                <a:solidFill>
                  <a:srgbClr val="FF0000"/>
                </a:solidFill>
                <a:latin typeface="微软雅黑"/>
                <a:cs typeface="微软雅黑"/>
              </a:rPr>
              <a:t>rate</a:t>
            </a:r>
            <a:r>
              <a:rPr sz="2000" b="1" spc="-4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(Modulator</a:t>
            </a:r>
            <a:r>
              <a:rPr sz="2000" spc="-50" dirty="0">
                <a:latin typeface="微软雅黑"/>
                <a:cs typeface="微软雅黑"/>
              </a:rPr>
              <a:t> </a:t>
            </a:r>
            <a:r>
              <a:rPr sz="2000" spc="-10" dirty="0">
                <a:latin typeface="微软雅黑"/>
                <a:cs typeface="微软雅黑"/>
              </a:rPr>
              <a:t>limitation)</a:t>
            </a:r>
            <a:endParaRPr sz="2000" dirty="0">
              <a:latin typeface="微软雅黑"/>
              <a:cs typeface="微软雅黑"/>
            </a:endParaRPr>
          </a:p>
          <a:p>
            <a:pPr marL="825500" lvl="1" indent="-343535">
              <a:spcBef>
                <a:spcPts val="1200"/>
              </a:spcBef>
              <a:buFont typeface="Arial"/>
              <a:buChar char="•"/>
              <a:tabLst>
                <a:tab pos="825500" algn="l"/>
                <a:tab pos="826135" algn="l"/>
                <a:tab pos="3138805" algn="l"/>
              </a:tabLst>
            </a:pPr>
            <a:r>
              <a:rPr lang="en-US" altLang="zh-CN" sz="2000" b="1" dirty="0">
                <a:solidFill>
                  <a:srgbClr val="FF0000"/>
                </a:solidFill>
                <a:latin typeface="微软雅黑"/>
                <a:cs typeface="微软雅黑"/>
              </a:rPr>
              <a:t>Accumulator</a:t>
            </a:r>
            <a:r>
              <a:rPr lang="en-US" altLang="zh-CN" sz="2000" b="1" spc="-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lang="en-US" altLang="zh-CN" sz="2000" b="1" dirty="0">
                <a:solidFill>
                  <a:srgbClr val="FF0000"/>
                </a:solidFill>
                <a:latin typeface="微软雅黑"/>
                <a:cs typeface="微软雅黑"/>
              </a:rPr>
              <a:t>ring</a:t>
            </a:r>
            <a:r>
              <a:rPr lang="en-US" altLang="zh-CN" sz="2000" b="1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lang="en-US" altLang="zh-CN" sz="2000" spc="-20" dirty="0">
                <a:latin typeface="微软雅黑"/>
                <a:cs typeface="微软雅黑"/>
              </a:rPr>
              <a:t>(AR) for positron</a:t>
            </a:r>
            <a:endParaRPr lang="en-US" altLang="zh-CN" sz="2000" dirty="0">
              <a:latin typeface="微软雅黑"/>
              <a:cs typeface="微软雅黑"/>
            </a:endParaRPr>
          </a:p>
          <a:p>
            <a:pPr marL="825500" lvl="1" indent="-343535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825500" algn="l"/>
                <a:tab pos="826135" algn="l"/>
                <a:tab pos="3138805" algn="l"/>
              </a:tabLst>
            </a:pPr>
            <a:r>
              <a:rPr lang="en-US" sz="2000" dirty="0">
                <a:latin typeface="微软雅黑"/>
                <a:cs typeface="微软雅黑"/>
              </a:rPr>
              <a:t>Transportation and</a:t>
            </a:r>
            <a:r>
              <a:rPr sz="2000" spc="-3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injection</a:t>
            </a:r>
            <a:r>
              <a:rPr sz="2000" spc="-30" dirty="0">
                <a:latin typeface="微软雅黑"/>
                <a:cs typeface="微软雅黑"/>
              </a:rPr>
              <a:t> </a:t>
            </a:r>
            <a:r>
              <a:rPr sz="2000" spc="-25" dirty="0">
                <a:latin typeface="微软雅黑"/>
                <a:cs typeface="微软雅黑"/>
              </a:rPr>
              <a:t>of</a:t>
            </a:r>
            <a:r>
              <a:rPr lang="en-US" sz="2000" spc="-2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high</a:t>
            </a:r>
            <a:r>
              <a:rPr sz="2000" spc="-2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bunch</a:t>
            </a:r>
            <a:r>
              <a:rPr sz="2000" spc="-50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charge</a:t>
            </a:r>
            <a:r>
              <a:rPr sz="2000" spc="-55" dirty="0">
                <a:latin typeface="微软雅黑"/>
                <a:cs typeface="微软雅黑"/>
              </a:rPr>
              <a:t> </a:t>
            </a:r>
            <a:r>
              <a:rPr sz="2000" dirty="0">
                <a:latin typeface="微软雅黑"/>
                <a:cs typeface="微软雅黑"/>
              </a:rPr>
              <a:t>electron</a:t>
            </a:r>
          </a:p>
          <a:p>
            <a:pPr marL="825500" lvl="1" indent="-343535">
              <a:lnSpc>
                <a:spcPct val="100000"/>
              </a:lnSpc>
              <a:spcBef>
                <a:spcPts val="1200"/>
              </a:spcBef>
              <a:buFont typeface="Arial"/>
              <a:buChar char="•"/>
              <a:tabLst>
                <a:tab pos="825500" algn="l"/>
                <a:tab pos="826135" algn="l"/>
              </a:tabLst>
            </a:pPr>
            <a:r>
              <a:rPr sz="2000" dirty="0">
                <a:solidFill>
                  <a:srgbClr val="FF0000"/>
                </a:solidFill>
                <a:latin typeface="微软雅黑"/>
                <a:cs typeface="微软雅黑"/>
              </a:rPr>
              <a:t>and</a:t>
            </a:r>
            <a:r>
              <a:rPr sz="2000" spc="-4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dirty="0">
                <a:solidFill>
                  <a:srgbClr val="FF0000"/>
                </a:solidFill>
                <a:latin typeface="微软雅黑"/>
                <a:cs typeface="微软雅黑"/>
              </a:rPr>
              <a:t>more</a:t>
            </a:r>
            <a:r>
              <a:rPr sz="2000" spc="-3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2000" spc="-50" dirty="0">
                <a:solidFill>
                  <a:srgbClr val="FF0000"/>
                </a:solidFill>
                <a:latin typeface="微软雅黑"/>
                <a:cs typeface="微软雅黑"/>
              </a:rPr>
              <a:t>…</a:t>
            </a:r>
            <a:endParaRPr sz="2000" dirty="0">
              <a:latin typeface="微软雅黑"/>
              <a:cs typeface="微软雅黑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4F44598-FA39-463C-BE8A-B7FE69750833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7660" y="241450"/>
            <a:ext cx="2794000" cy="929640"/>
          </a:xfrm>
          <a:prstGeom prst="rect">
            <a:avLst/>
          </a:prstGeom>
        </p:spPr>
        <p:txBody>
          <a:bodyPr vert="horz" wrap="square" lIns="0" tIns="5206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4400" spc="195" dirty="0">
                <a:solidFill>
                  <a:srgbClr val="C00000"/>
                </a:solidFill>
              </a:rPr>
              <a:t>OUTLINE</a:t>
            </a:r>
            <a:endParaRPr sz="4400" dirty="0"/>
          </a:p>
          <a:p>
            <a:pPr marL="596265">
              <a:lnSpc>
                <a:spcPct val="100000"/>
              </a:lnSpc>
              <a:spcBef>
                <a:spcPts val="85"/>
              </a:spcBef>
            </a:pPr>
            <a:r>
              <a:rPr sz="1200" b="0" dirty="0">
                <a:latin typeface="Times New Roman"/>
                <a:cs typeface="Times New Roman"/>
              </a:rPr>
              <a:t>C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O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4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E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N</a:t>
            </a:r>
            <a:r>
              <a:rPr sz="1200" b="0" spc="105" dirty="0">
                <a:latin typeface="Times New Roman"/>
                <a:cs typeface="Times New Roman"/>
              </a:rPr>
              <a:t>  </a:t>
            </a:r>
            <a:r>
              <a:rPr sz="1200" b="0" dirty="0">
                <a:latin typeface="Times New Roman"/>
                <a:cs typeface="Times New Roman"/>
              </a:rPr>
              <a:t>T</a:t>
            </a:r>
            <a:r>
              <a:rPr sz="1200" b="0" spc="110" dirty="0">
                <a:latin typeface="Times New Roman"/>
                <a:cs typeface="Times New Roman"/>
              </a:rPr>
              <a:t>  </a:t>
            </a:r>
            <a:r>
              <a:rPr sz="1200" b="0" spc="-50" dirty="0">
                <a:latin typeface="Times New Roman"/>
                <a:cs typeface="Times New Roman"/>
              </a:rPr>
              <a:t>S</a:t>
            </a:r>
            <a:endParaRPr sz="1200" dirty="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625598" y="1454022"/>
            <a:ext cx="7207250" cy="882650"/>
            <a:chOff x="2625598" y="1454022"/>
            <a:chExt cx="7207250" cy="882650"/>
          </a:xfrm>
        </p:grpSpPr>
        <p:sp>
          <p:nvSpPr>
            <p:cNvPr id="4" name="object 4"/>
            <p:cNvSpPr/>
            <p:nvPr/>
          </p:nvSpPr>
          <p:spPr>
            <a:xfrm>
              <a:off x="2625598" y="145402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79"/>
                  </a:lnTo>
                  <a:lnTo>
                    <a:pt x="277905" y="24456"/>
                  </a:lnTo>
                  <a:lnTo>
                    <a:pt x="234912" y="42637"/>
                  </a:lnTo>
                  <a:lnTo>
                    <a:pt x="194523" y="65308"/>
                  </a:lnTo>
                  <a:lnTo>
                    <a:pt x="157050" y="92153"/>
                  </a:lnTo>
                  <a:lnTo>
                    <a:pt x="122808" y="122856"/>
                  </a:lnTo>
                  <a:lnTo>
                    <a:pt x="92113" y="157103"/>
                  </a:lnTo>
                  <a:lnTo>
                    <a:pt x="65277" y="194579"/>
                  </a:lnTo>
                  <a:lnTo>
                    <a:pt x="42615" y="234968"/>
                  </a:lnTo>
                  <a:lnTo>
                    <a:pt x="24442" y="277955"/>
                  </a:lnTo>
                  <a:lnTo>
                    <a:pt x="11073" y="323225"/>
                  </a:lnTo>
                  <a:lnTo>
                    <a:pt x="2820" y="370463"/>
                  </a:lnTo>
                  <a:lnTo>
                    <a:pt x="0" y="419353"/>
                  </a:lnTo>
                  <a:lnTo>
                    <a:pt x="2820" y="468269"/>
                  </a:lnTo>
                  <a:lnTo>
                    <a:pt x="11073" y="515529"/>
                  </a:lnTo>
                  <a:lnTo>
                    <a:pt x="24442" y="560817"/>
                  </a:lnTo>
                  <a:lnTo>
                    <a:pt x="42615" y="603820"/>
                  </a:lnTo>
                  <a:lnTo>
                    <a:pt x="65277" y="644221"/>
                  </a:lnTo>
                  <a:lnTo>
                    <a:pt x="92113" y="681707"/>
                  </a:lnTo>
                  <a:lnTo>
                    <a:pt x="122808" y="715962"/>
                  </a:lnTo>
                  <a:lnTo>
                    <a:pt x="157050" y="746671"/>
                  </a:lnTo>
                  <a:lnTo>
                    <a:pt x="194523" y="773520"/>
                  </a:lnTo>
                  <a:lnTo>
                    <a:pt x="234912" y="796194"/>
                  </a:lnTo>
                  <a:lnTo>
                    <a:pt x="277905" y="814377"/>
                  </a:lnTo>
                  <a:lnTo>
                    <a:pt x="323185" y="827754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4"/>
                  </a:lnTo>
                  <a:lnTo>
                    <a:pt x="560802" y="814377"/>
                  </a:lnTo>
                  <a:lnTo>
                    <a:pt x="603795" y="796194"/>
                  </a:lnTo>
                  <a:lnTo>
                    <a:pt x="644184" y="773520"/>
                  </a:lnTo>
                  <a:lnTo>
                    <a:pt x="681657" y="746671"/>
                  </a:lnTo>
                  <a:lnTo>
                    <a:pt x="715898" y="715962"/>
                  </a:lnTo>
                  <a:lnTo>
                    <a:pt x="746594" y="681707"/>
                  </a:lnTo>
                  <a:lnTo>
                    <a:pt x="773430" y="644221"/>
                  </a:lnTo>
                  <a:lnTo>
                    <a:pt x="796092" y="603820"/>
                  </a:lnTo>
                  <a:lnTo>
                    <a:pt x="814265" y="560817"/>
                  </a:lnTo>
                  <a:lnTo>
                    <a:pt x="827634" y="515529"/>
                  </a:lnTo>
                  <a:lnTo>
                    <a:pt x="835887" y="468269"/>
                  </a:lnTo>
                  <a:lnTo>
                    <a:pt x="838707" y="419353"/>
                  </a:lnTo>
                  <a:lnTo>
                    <a:pt x="835887" y="370463"/>
                  </a:lnTo>
                  <a:lnTo>
                    <a:pt x="827634" y="323225"/>
                  </a:lnTo>
                  <a:lnTo>
                    <a:pt x="814265" y="277955"/>
                  </a:lnTo>
                  <a:lnTo>
                    <a:pt x="796092" y="234968"/>
                  </a:lnTo>
                  <a:lnTo>
                    <a:pt x="773430" y="194579"/>
                  </a:lnTo>
                  <a:lnTo>
                    <a:pt x="746594" y="157103"/>
                  </a:lnTo>
                  <a:lnTo>
                    <a:pt x="715899" y="122856"/>
                  </a:lnTo>
                  <a:lnTo>
                    <a:pt x="681657" y="92153"/>
                  </a:lnTo>
                  <a:lnTo>
                    <a:pt x="644184" y="65308"/>
                  </a:lnTo>
                  <a:lnTo>
                    <a:pt x="603795" y="42637"/>
                  </a:lnTo>
                  <a:lnTo>
                    <a:pt x="560802" y="24456"/>
                  </a:lnTo>
                  <a:lnTo>
                    <a:pt x="515522" y="11079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15996" y="1458442"/>
              <a:ext cx="6816852" cy="87784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1777" y="1485264"/>
              <a:ext cx="6714998" cy="775843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3841241" y="1609090"/>
            <a:ext cx="195643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Introduction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930144" y="152590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625598" y="2468055"/>
            <a:ext cx="7207250" cy="882015"/>
            <a:chOff x="2625598" y="2675001"/>
            <a:chExt cx="7207250" cy="882015"/>
          </a:xfrm>
        </p:grpSpPr>
        <p:sp>
          <p:nvSpPr>
            <p:cNvPr id="10" name="object 10"/>
            <p:cNvSpPr/>
            <p:nvPr/>
          </p:nvSpPr>
          <p:spPr>
            <a:xfrm>
              <a:off x="2625598" y="2675001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3"/>
                  </a:lnTo>
                  <a:lnTo>
                    <a:pt x="2820" y="468267"/>
                  </a:lnTo>
                  <a:lnTo>
                    <a:pt x="11073" y="515522"/>
                  </a:lnTo>
                  <a:lnTo>
                    <a:pt x="24442" y="560802"/>
                  </a:lnTo>
                  <a:lnTo>
                    <a:pt x="42615" y="603795"/>
                  </a:lnTo>
                  <a:lnTo>
                    <a:pt x="65277" y="644184"/>
                  </a:lnTo>
                  <a:lnTo>
                    <a:pt x="92113" y="681657"/>
                  </a:lnTo>
                  <a:lnTo>
                    <a:pt x="122808" y="715899"/>
                  </a:lnTo>
                  <a:lnTo>
                    <a:pt x="157050" y="746594"/>
                  </a:lnTo>
                  <a:lnTo>
                    <a:pt x="194523" y="773430"/>
                  </a:lnTo>
                  <a:lnTo>
                    <a:pt x="234912" y="796092"/>
                  </a:lnTo>
                  <a:lnTo>
                    <a:pt x="277905" y="814265"/>
                  </a:lnTo>
                  <a:lnTo>
                    <a:pt x="323185" y="827634"/>
                  </a:lnTo>
                  <a:lnTo>
                    <a:pt x="370440" y="835887"/>
                  </a:lnTo>
                  <a:lnTo>
                    <a:pt x="419353" y="838708"/>
                  </a:lnTo>
                  <a:lnTo>
                    <a:pt x="468267" y="835887"/>
                  </a:lnTo>
                  <a:lnTo>
                    <a:pt x="515522" y="827634"/>
                  </a:lnTo>
                  <a:lnTo>
                    <a:pt x="560802" y="814265"/>
                  </a:lnTo>
                  <a:lnTo>
                    <a:pt x="603795" y="796092"/>
                  </a:lnTo>
                  <a:lnTo>
                    <a:pt x="644184" y="773430"/>
                  </a:lnTo>
                  <a:lnTo>
                    <a:pt x="681657" y="746594"/>
                  </a:lnTo>
                  <a:lnTo>
                    <a:pt x="715898" y="715899"/>
                  </a:lnTo>
                  <a:lnTo>
                    <a:pt x="746594" y="681657"/>
                  </a:lnTo>
                  <a:lnTo>
                    <a:pt x="773430" y="644184"/>
                  </a:lnTo>
                  <a:lnTo>
                    <a:pt x="796092" y="603795"/>
                  </a:lnTo>
                  <a:lnTo>
                    <a:pt x="814265" y="560802"/>
                  </a:lnTo>
                  <a:lnTo>
                    <a:pt x="827634" y="515522"/>
                  </a:lnTo>
                  <a:lnTo>
                    <a:pt x="835887" y="468267"/>
                  </a:lnTo>
                  <a:lnTo>
                    <a:pt x="838707" y="419353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15996" y="2679166"/>
              <a:ext cx="6816852" cy="87784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1777" y="2706116"/>
              <a:ext cx="6714998" cy="775843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3841241" y="2622944"/>
            <a:ext cx="564578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2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7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14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Off-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Axis</a:t>
            </a:r>
            <a:r>
              <a:rPr sz="2800" b="1" spc="-6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30144" y="2540063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3600">
              <a:latin typeface="Times New Roman"/>
              <a:cs typeface="Times New Roman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2625598" y="3438654"/>
            <a:ext cx="7207250" cy="883919"/>
            <a:chOff x="2625598" y="3895852"/>
            <a:chExt cx="7207250" cy="883919"/>
          </a:xfrm>
        </p:grpSpPr>
        <p:sp>
          <p:nvSpPr>
            <p:cNvPr id="16" name="object 16"/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841241" y="359435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Injector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design</a:t>
            </a:r>
            <a:r>
              <a:rPr sz="2800" b="1" spc="-5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for</a:t>
            </a:r>
            <a:r>
              <a:rPr sz="2800" b="1" spc="-100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>
                <a:solidFill>
                  <a:srgbClr val="2E5496"/>
                </a:solidFill>
                <a:latin typeface="Times New Roman"/>
                <a:cs typeface="Times New Roman"/>
              </a:rPr>
              <a:t>Swap-</a:t>
            </a:r>
            <a:r>
              <a:rPr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Out</a:t>
            </a:r>
            <a:r>
              <a:rPr sz="2800" b="1" spc="-5" dirty="0">
                <a:solidFill>
                  <a:srgbClr val="2E5496"/>
                </a:solidFill>
                <a:latin typeface="Times New Roman"/>
                <a:cs typeface="Times New Roman"/>
              </a:rPr>
              <a:t> </a:t>
            </a: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injection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930144" y="351104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5969127" y="1343025"/>
            <a:ext cx="601980" cy="0"/>
          </a:xfrm>
          <a:custGeom>
            <a:avLst/>
            <a:gdLst/>
            <a:ahLst/>
            <a:cxnLst/>
            <a:rect l="l" t="t" r="r" b="b"/>
            <a:pathLst>
              <a:path w="601979">
                <a:moveTo>
                  <a:pt x="0" y="0"/>
                </a:moveTo>
                <a:lnTo>
                  <a:pt x="601979" y="0"/>
                </a:lnTo>
              </a:path>
            </a:pathLst>
          </a:custGeom>
          <a:ln w="28575">
            <a:solidFill>
              <a:srgbClr val="2E549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2625598" y="5476875"/>
            <a:ext cx="7207250" cy="883285"/>
            <a:chOff x="2625598" y="5116829"/>
            <a:chExt cx="7207250" cy="883285"/>
          </a:xfrm>
        </p:grpSpPr>
        <p:sp>
          <p:nvSpPr>
            <p:cNvPr id="23" name="object 23"/>
            <p:cNvSpPr/>
            <p:nvPr/>
          </p:nvSpPr>
          <p:spPr>
            <a:xfrm>
              <a:off x="2625598" y="5116829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0"/>
                  </a:lnTo>
                  <a:lnTo>
                    <a:pt x="323185" y="11073"/>
                  </a:lnTo>
                  <a:lnTo>
                    <a:pt x="277905" y="24442"/>
                  </a:lnTo>
                  <a:lnTo>
                    <a:pt x="234912" y="42615"/>
                  </a:lnTo>
                  <a:lnTo>
                    <a:pt x="194523" y="65277"/>
                  </a:lnTo>
                  <a:lnTo>
                    <a:pt x="157050" y="92113"/>
                  </a:lnTo>
                  <a:lnTo>
                    <a:pt x="122808" y="122809"/>
                  </a:lnTo>
                  <a:lnTo>
                    <a:pt x="92113" y="157050"/>
                  </a:lnTo>
                  <a:lnTo>
                    <a:pt x="65277" y="194523"/>
                  </a:lnTo>
                  <a:lnTo>
                    <a:pt x="42615" y="234912"/>
                  </a:lnTo>
                  <a:lnTo>
                    <a:pt x="24442" y="277905"/>
                  </a:lnTo>
                  <a:lnTo>
                    <a:pt x="11073" y="323185"/>
                  </a:lnTo>
                  <a:lnTo>
                    <a:pt x="2820" y="370440"/>
                  </a:lnTo>
                  <a:lnTo>
                    <a:pt x="0" y="419354"/>
                  </a:lnTo>
                  <a:lnTo>
                    <a:pt x="2820" y="468266"/>
                  </a:lnTo>
                  <a:lnTo>
                    <a:pt x="11073" y="515520"/>
                  </a:lnTo>
                  <a:lnTo>
                    <a:pt x="24442" y="560802"/>
                  </a:lnTo>
                  <a:lnTo>
                    <a:pt x="42615" y="603797"/>
                  </a:lnTo>
                  <a:lnTo>
                    <a:pt x="65277" y="644190"/>
                  </a:lnTo>
                  <a:lnTo>
                    <a:pt x="92113" y="681667"/>
                  </a:lnTo>
                  <a:lnTo>
                    <a:pt x="122808" y="715913"/>
                  </a:lnTo>
                  <a:lnTo>
                    <a:pt x="157050" y="746613"/>
                  </a:lnTo>
                  <a:lnTo>
                    <a:pt x="194523" y="773454"/>
                  </a:lnTo>
                  <a:lnTo>
                    <a:pt x="234912" y="796120"/>
                  </a:lnTo>
                  <a:lnTo>
                    <a:pt x="277905" y="814297"/>
                  </a:lnTo>
                  <a:lnTo>
                    <a:pt x="323185" y="827670"/>
                  </a:lnTo>
                  <a:lnTo>
                    <a:pt x="370440" y="835924"/>
                  </a:lnTo>
                  <a:lnTo>
                    <a:pt x="419353" y="838746"/>
                  </a:lnTo>
                  <a:lnTo>
                    <a:pt x="468267" y="835924"/>
                  </a:lnTo>
                  <a:lnTo>
                    <a:pt x="515522" y="827670"/>
                  </a:lnTo>
                  <a:lnTo>
                    <a:pt x="560802" y="814297"/>
                  </a:lnTo>
                  <a:lnTo>
                    <a:pt x="603795" y="796120"/>
                  </a:lnTo>
                  <a:lnTo>
                    <a:pt x="644184" y="773454"/>
                  </a:lnTo>
                  <a:lnTo>
                    <a:pt x="681657" y="746613"/>
                  </a:lnTo>
                  <a:lnTo>
                    <a:pt x="715898" y="715913"/>
                  </a:lnTo>
                  <a:lnTo>
                    <a:pt x="746594" y="681667"/>
                  </a:lnTo>
                  <a:lnTo>
                    <a:pt x="773430" y="644190"/>
                  </a:lnTo>
                  <a:lnTo>
                    <a:pt x="796092" y="603797"/>
                  </a:lnTo>
                  <a:lnTo>
                    <a:pt x="814265" y="560802"/>
                  </a:lnTo>
                  <a:lnTo>
                    <a:pt x="827634" y="515520"/>
                  </a:lnTo>
                  <a:lnTo>
                    <a:pt x="835887" y="468266"/>
                  </a:lnTo>
                  <a:lnTo>
                    <a:pt x="838707" y="419354"/>
                  </a:lnTo>
                  <a:lnTo>
                    <a:pt x="835887" y="370440"/>
                  </a:lnTo>
                  <a:lnTo>
                    <a:pt x="827634" y="323185"/>
                  </a:lnTo>
                  <a:lnTo>
                    <a:pt x="814265" y="277905"/>
                  </a:lnTo>
                  <a:lnTo>
                    <a:pt x="796092" y="234912"/>
                  </a:lnTo>
                  <a:lnTo>
                    <a:pt x="773430" y="194523"/>
                  </a:lnTo>
                  <a:lnTo>
                    <a:pt x="746594" y="157050"/>
                  </a:lnTo>
                  <a:lnTo>
                    <a:pt x="715899" y="122809"/>
                  </a:lnTo>
                  <a:lnTo>
                    <a:pt x="681657" y="92113"/>
                  </a:lnTo>
                  <a:lnTo>
                    <a:pt x="644184" y="65277"/>
                  </a:lnTo>
                  <a:lnTo>
                    <a:pt x="603795" y="42615"/>
                  </a:lnTo>
                  <a:lnTo>
                    <a:pt x="560802" y="24442"/>
                  </a:lnTo>
                  <a:lnTo>
                    <a:pt x="515522" y="11073"/>
                  </a:lnTo>
                  <a:lnTo>
                    <a:pt x="468267" y="2820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5122163"/>
              <a:ext cx="6816852" cy="87784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041777" y="5148071"/>
              <a:ext cx="6714998" cy="775741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3841241" y="5632882"/>
            <a:ext cx="15259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solidFill>
                  <a:srgbClr val="2E5496"/>
                </a:solidFill>
                <a:latin typeface="Times New Roman"/>
                <a:cs typeface="Times New Roman"/>
              </a:rPr>
              <a:t>Summary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9700">
              <a:lnSpc>
                <a:spcPts val="1839"/>
              </a:lnSpc>
            </a:pPr>
            <a:fld id="{81D60167-4931-47E6-BA6A-407CBD079E47}" type="slidenum">
              <a:rPr spc="-5" dirty="0"/>
              <a:t>6</a:t>
            </a:fld>
            <a:endParaRPr spc="-5" dirty="0"/>
          </a:p>
        </p:txBody>
      </p:sp>
      <p:sp>
        <p:nvSpPr>
          <p:cNvPr id="27" name="object 27"/>
          <p:cNvSpPr txBox="1"/>
          <p:nvPr/>
        </p:nvSpPr>
        <p:spPr>
          <a:xfrm>
            <a:off x="2930144" y="5549062"/>
            <a:ext cx="254635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3600" dirty="0">
              <a:latin typeface="Times New Roman"/>
              <a:cs typeface="Times New Roman"/>
            </a:endParaRPr>
          </a:p>
        </p:txBody>
      </p:sp>
      <p:grpSp>
        <p:nvGrpSpPr>
          <p:cNvPr id="30" name="object 15">
            <a:extLst>
              <a:ext uri="{FF2B5EF4-FFF2-40B4-BE49-F238E27FC236}">
                <a16:creationId xmlns:a16="http://schemas.microsoft.com/office/drawing/2014/main" id="{4430EA31-744C-4AC9-BC68-11B56B99B6AB}"/>
              </a:ext>
            </a:extLst>
          </p:cNvPr>
          <p:cNvGrpSpPr/>
          <p:nvPr/>
        </p:nvGrpSpPr>
        <p:grpSpPr>
          <a:xfrm>
            <a:off x="2625598" y="4482334"/>
            <a:ext cx="7207250" cy="883919"/>
            <a:chOff x="2625598" y="3895852"/>
            <a:chExt cx="7207250" cy="883919"/>
          </a:xfrm>
        </p:grpSpPr>
        <p:sp>
          <p:nvSpPr>
            <p:cNvPr id="31" name="object 16">
              <a:extLst>
                <a:ext uri="{FF2B5EF4-FFF2-40B4-BE49-F238E27FC236}">
                  <a16:creationId xmlns:a16="http://schemas.microsoft.com/office/drawing/2014/main" id="{BA620DD0-6C83-4A25-A851-090C17372D78}"/>
                </a:ext>
              </a:extLst>
            </p:cNvPr>
            <p:cNvSpPr/>
            <p:nvPr/>
          </p:nvSpPr>
          <p:spPr>
            <a:xfrm>
              <a:off x="2625598" y="3895852"/>
              <a:ext cx="838835" cy="838835"/>
            </a:xfrm>
            <a:custGeom>
              <a:avLst/>
              <a:gdLst/>
              <a:ahLst/>
              <a:cxnLst/>
              <a:rect l="l" t="t" r="r" b="b"/>
              <a:pathLst>
                <a:path w="838835" h="838835">
                  <a:moveTo>
                    <a:pt x="419353" y="0"/>
                  </a:moveTo>
                  <a:lnTo>
                    <a:pt x="370440" y="2822"/>
                  </a:lnTo>
                  <a:lnTo>
                    <a:pt x="323185" y="11080"/>
                  </a:lnTo>
                  <a:lnTo>
                    <a:pt x="277905" y="24457"/>
                  </a:lnTo>
                  <a:lnTo>
                    <a:pt x="234912" y="42640"/>
                  </a:lnTo>
                  <a:lnTo>
                    <a:pt x="194523" y="65314"/>
                  </a:lnTo>
                  <a:lnTo>
                    <a:pt x="157050" y="92163"/>
                  </a:lnTo>
                  <a:lnTo>
                    <a:pt x="122808" y="122872"/>
                  </a:lnTo>
                  <a:lnTo>
                    <a:pt x="92113" y="157127"/>
                  </a:lnTo>
                  <a:lnTo>
                    <a:pt x="65277" y="194613"/>
                  </a:lnTo>
                  <a:lnTo>
                    <a:pt x="42615" y="235014"/>
                  </a:lnTo>
                  <a:lnTo>
                    <a:pt x="24442" y="278017"/>
                  </a:lnTo>
                  <a:lnTo>
                    <a:pt x="11073" y="323305"/>
                  </a:lnTo>
                  <a:lnTo>
                    <a:pt x="2820" y="370565"/>
                  </a:lnTo>
                  <a:lnTo>
                    <a:pt x="0" y="419481"/>
                  </a:lnTo>
                  <a:lnTo>
                    <a:pt x="2820" y="468371"/>
                  </a:lnTo>
                  <a:lnTo>
                    <a:pt x="11073" y="515609"/>
                  </a:lnTo>
                  <a:lnTo>
                    <a:pt x="24442" y="560879"/>
                  </a:lnTo>
                  <a:lnTo>
                    <a:pt x="42615" y="603866"/>
                  </a:lnTo>
                  <a:lnTo>
                    <a:pt x="65277" y="644255"/>
                  </a:lnTo>
                  <a:lnTo>
                    <a:pt x="92113" y="681731"/>
                  </a:lnTo>
                  <a:lnTo>
                    <a:pt x="122808" y="715978"/>
                  </a:lnTo>
                  <a:lnTo>
                    <a:pt x="157050" y="746681"/>
                  </a:lnTo>
                  <a:lnTo>
                    <a:pt x="194523" y="773526"/>
                  </a:lnTo>
                  <a:lnTo>
                    <a:pt x="234912" y="796197"/>
                  </a:lnTo>
                  <a:lnTo>
                    <a:pt x="277905" y="814378"/>
                  </a:lnTo>
                  <a:lnTo>
                    <a:pt x="323185" y="827755"/>
                  </a:lnTo>
                  <a:lnTo>
                    <a:pt x="370440" y="836012"/>
                  </a:lnTo>
                  <a:lnTo>
                    <a:pt x="419353" y="838835"/>
                  </a:lnTo>
                  <a:lnTo>
                    <a:pt x="468267" y="836012"/>
                  </a:lnTo>
                  <a:lnTo>
                    <a:pt x="515522" y="827755"/>
                  </a:lnTo>
                  <a:lnTo>
                    <a:pt x="560802" y="814378"/>
                  </a:lnTo>
                  <a:lnTo>
                    <a:pt x="603795" y="796197"/>
                  </a:lnTo>
                  <a:lnTo>
                    <a:pt x="644184" y="773526"/>
                  </a:lnTo>
                  <a:lnTo>
                    <a:pt x="681657" y="746681"/>
                  </a:lnTo>
                  <a:lnTo>
                    <a:pt x="715898" y="715978"/>
                  </a:lnTo>
                  <a:lnTo>
                    <a:pt x="746594" y="681731"/>
                  </a:lnTo>
                  <a:lnTo>
                    <a:pt x="773430" y="644255"/>
                  </a:lnTo>
                  <a:lnTo>
                    <a:pt x="796092" y="603866"/>
                  </a:lnTo>
                  <a:lnTo>
                    <a:pt x="814265" y="560879"/>
                  </a:lnTo>
                  <a:lnTo>
                    <a:pt x="827634" y="515609"/>
                  </a:lnTo>
                  <a:lnTo>
                    <a:pt x="835887" y="468371"/>
                  </a:lnTo>
                  <a:lnTo>
                    <a:pt x="838707" y="419481"/>
                  </a:lnTo>
                  <a:lnTo>
                    <a:pt x="835887" y="370565"/>
                  </a:lnTo>
                  <a:lnTo>
                    <a:pt x="827634" y="323305"/>
                  </a:lnTo>
                  <a:lnTo>
                    <a:pt x="814265" y="278017"/>
                  </a:lnTo>
                  <a:lnTo>
                    <a:pt x="796092" y="235014"/>
                  </a:lnTo>
                  <a:lnTo>
                    <a:pt x="773430" y="194613"/>
                  </a:lnTo>
                  <a:lnTo>
                    <a:pt x="746594" y="157127"/>
                  </a:lnTo>
                  <a:lnTo>
                    <a:pt x="715899" y="122872"/>
                  </a:lnTo>
                  <a:lnTo>
                    <a:pt x="681657" y="92163"/>
                  </a:lnTo>
                  <a:lnTo>
                    <a:pt x="644184" y="65314"/>
                  </a:lnTo>
                  <a:lnTo>
                    <a:pt x="603795" y="42640"/>
                  </a:lnTo>
                  <a:lnTo>
                    <a:pt x="560802" y="24457"/>
                  </a:lnTo>
                  <a:lnTo>
                    <a:pt x="515522" y="11080"/>
                  </a:lnTo>
                  <a:lnTo>
                    <a:pt x="468267" y="2822"/>
                  </a:lnTo>
                  <a:lnTo>
                    <a:pt x="419353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17">
              <a:extLst>
                <a:ext uri="{FF2B5EF4-FFF2-40B4-BE49-F238E27FC236}">
                  <a16:creationId xmlns:a16="http://schemas.microsoft.com/office/drawing/2014/main" id="{0F0AD774-59FF-40E1-A0DA-EBAF085F3AD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015996" y="3901414"/>
              <a:ext cx="6816852" cy="877849"/>
            </a:xfrm>
            <a:prstGeom prst="rect">
              <a:avLst/>
            </a:prstGeom>
          </p:spPr>
        </p:pic>
        <p:pic>
          <p:nvPicPr>
            <p:cNvPr id="33" name="object 18">
              <a:extLst>
                <a:ext uri="{FF2B5EF4-FFF2-40B4-BE49-F238E27FC236}">
                  <a16:creationId xmlns:a16="http://schemas.microsoft.com/office/drawing/2014/main" id="{398F0F2C-7587-4376-91FA-C3F22774E82B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041777" y="3927094"/>
              <a:ext cx="6714998" cy="775843"/>
            </a:xfrm>
            <a:prstGeom prst="rect">
              <a:avLst/>
            </a:prstGeom>
          </p:spPr>
        </p:pic>
      </p:grpSp>
      <p:sp>
        <p:nvSpPr>
          <p:cNvPr id="34" name="object 19">
            <a:extLst>
              <a:ext uri="{FF2B5EF4-FFF2-40B4-BE49-F238E27FC236}">
                <a16:creationId xmlns:a16="http://schemas.microsoft.com/office/drawing/2014/main" id="{4DA72076-130E-4914-895F-FB569404E278}"/>
              </a:ext>
            </a:extLst>
          </p:cNvPr>
          <p:cNvSpPr txBox="1"/>
          <p:nvPr/>
        </p:nvSpPr>
        <p:spPr>
          <a:xfrm>
            <a:off x="3841241" y="4638035"/>
            <a:ext cx="588327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altLang="zh-CN" sz="2800" b="1" dirty="0">
                <a:solidFill>
                  <a:srgbClr val="2E5496"/>
                </a:solidFill>
                <a:latin typeface="Times New Roman"/>
                <a:cs typeface="Times New Roman"/>
              </a:rPr>
              <a:t>The positron source design of STCF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35" name="object 20">
            <a:extLst>
              <a:ext uri="{FF2B5EF4-FFF2-40B4-BE49-F238E27FC236}">
                <a16:creationId xmlns:a16="http://schemas.microsoft.com/office/drawing/2014/main" id="{A7603907-D2D9-4B1B-88CC-C7B344D268F4}"/>
              </a:ext>
            </a:extLst>
          </p:cNvPr>
          <p:cNvSpPr txBox="1"/>
          <p:nvPr/>
        </p:nvSpPr>
        <p:spPr>
          <a:xfrm>
            <a:off x="2930144" y="4554724"/>
            <a:ext cx="2540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3600" b="1" dirty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3D3200CB-CB0E-4544-A2F7-49F96177CE75}"/>
              </a:ext>
            </a:extLst>
          </p:cNvPr>
          <p:cNvSpPr/>
          <p:nvPr/>
        </p:nvSpPr>
        <p:spPr>
          <a:xfrm>
            <a:off x="2514600" y="1396679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9B22157C-F5E5-4C9C-B601-28EF3DA2985B}"/>
              </a:ext>
            </a:extLst>
          </p:cNvPr>
          <p:cNvSpPr/>
          <p:nvPr/>
        </p:nvSpPr>
        <p:spPr>
          <a:xfrm>
            <a:off x="2354072" y="3431697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220C9B49-A2AF-4665-B292-1D95D67B9734}"/>
              </a:ext>
            </a:extLst>
          </p:cNvPr>
          <p:cNvSpPr/>
          <p:nvPr/>
        </p:nvSpPr>
        <p:spPr>
          <a:xfrm>
            <a:off x="2498217" y="4426973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E51BC81D-425E-4C5E-A042-68389080D147}"/>
              </a:ext>
            </a:extLst>
          </p:cNvPr>
          <p:cNvSpPr/>
          <p:nvPr/>
        </p:nvSpPr>
        <p:spPr>
          <a:xfrm>
            <a:off x="2484500" y="5449415"/>
            <a:ext cx="7543800" cy="943435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D2018853-8304-425F-9A17-52C71CCA5CDC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5653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Overview</a:t>
            </a:r>
            <a:r>
              <a:rPr spc="-30" dirty="0"/>
              <a:t> </a:t>
            </a:r>
            <a:r>
              <a:rPr dirty="0"/>
              <a:t>of</a:t>
            </a:r>
            <a:r>
              <a:rPr spc="-5" dirty="0"/>
              <a:t> </a:t>
            </a:r>
            <a:r>
              <a:rPr lang="en-US" dirty="0"/>
              <a:t>i</a:t>
            </a:r>
            <a:r>
              <a:rPr dirty="0"/>
              <a:t>njector</a:t>
            </a:r>
            <a:r>
              <a:rPr spc="-70" dirty="0"/>
              <a:t> </a:t>
            </a:r>
            <a:r>
              <a:rPr dirty="0"/>
              <a:t>for</a:t>
            </a:r>
            <a:r>
              <a:rPr spc="-65" dirty="0"/>
              <a:t> </a:t>
            </a:r>
            <a:r>
              <a:rPr dirty="0"/>
              <a:t>off-axis</a:t>
            </a:r>
            <a:r>
              <a:rPr spc="-20" dirty="0"/>
              <a:t> </a:t>
            </a:r>
            <a:r>
              <a:rPr spc="-10" dirty="0"/>
              <a:t>scheme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356741" y="3799649"/>
            <a:ext cx="5179060" cy="1303020"/>
            <a:chOff x="1356741" y="3799649"/>
            <a:chExt cx="5179060" cy="1303020"/>
          </a:xfrm>
        </p:grpSpPr>
        <p:sp>
          <p:nvSpPr>
            <p:cNvPr id="4" name="object 4"/>
            <p:cNvSpPr/>
            <p:nvPr/>
          </p:nvSpPr>
          <p:spPr>
            <a:xfrm>
              <a:off x="5671693" y="4039996"/>
              <a:ext cx="819150" cy="733425"/>
            </a:xfrm>
            <a:custGeom>
              <a:avLst/>
              <a:gdLst/>
              <a:ahLst/>
              <a:cxnLst/>
              <a:rect l="l" t="t" r="r" b="b"/>
              <a:pathLst>
                <a:path w="819150" h="733425">
                  <a:moveTo>
                    <a:pt x="200025" y="0"/>
                  </a:moveTo>
                  <a:lnTo>
                    <a:pt x="0" y="0"/>
                  </a:lnTo>
                  <a:lnTo>
                    <a:pt x="618744" y="732916"/>
                  </a:lnTo>
                  <a:lnTo>
                    <a:pt x="818769" y="732916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671693" y="4039996"/>
              <a:ext cx="819150" cy="733425"/>
            </a:xfrm>
            <a:custGeom>
              <a:avLst/>
              <a:gdLst/>
              <a:ahLst/>
              <a:cxnLst/>
              <a:rect l="l" t="t" r="r" b="b"/>
              <a:pathLst>
                <a:path w="819150" h="733425">
                  <a:moveTo>
                    <a:pt x="818769" y="732916"/>
                  </a:moveTo>
                  <a:lnTo>
                    <a:pt x="200025" y="0"/>
                  </a:lnTo>
                  <a:lnTo>
                    <a:pt x="0" y="0"/>
                  </a:lnTo>
                  <a:lnTo>
                    <a:pt x="618744" y="732916"/>
                  </a:lnTo>
                  <a:lnTo>
                    <a:pt x="818769" y="732916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903217" y="4003878"/>
              <a:ext cx="1768475" cy="174625"/>
            </a:xfrm>
            <a:custGeom>
              <a:avLst/>
              <a:gdLst/>
              <a:ahLst/>
              <a:cxnLst/>
              <a:rect l="l" t="t" r="r" b="b"/>
              <a:pathLst>
                <a:path w="1768475" h="174625">
                  <a:moveTo>
                    <a:pt x="1768475" y="0"/>
                  </a:moveTo>
                  <a:lnTo>
                    <a:pt x="0" y="0"/>
                  </a:lnTo>
                  <a:lnTo>
                    <a:pt x="0" y="174167"/>
                  </a:lnTo>
                  <a:lnTo>
                    <a:pt x="1768475" y="174167"/>
                  </a:lnTo>
                  <a:lnTo>
                    <a:pt x="1768475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903217" y="4003878"/>
              <a:ext cx="1768475" cy="174625"/>
            </a:xfrm>
            <a:custGeom>
              <a:avLst/>
              <a:gdLst/>
              <a:ahLst/>
              <a:cxnLst/>
              <a:rect l="l" t="t" r="r" b="b"/>
              <a:pathLst>
                <a:path w="1768475" h="174625">
                  <a:moveTo>
                    <a:pt x="0" y="174167"/>
                  </a:moveTo>
                  <a:lnTo>
                    <a:pt x="1768475" y="174167"/>
                  </a:lnTo>
                  <a:lnTo>
                    <a:pt x="1768475" y="0"/>
                  </a:lnTo>
                  <a:lnTo>
                    <a:pt x="0" y="0"/>
                  </a:lnTo>
                  <a:lnTo>
                    <a:pt x="0" y="174167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92757" y="4736922"/>
              <a:ext cx="1102995" cy="149860"/>
            </a:xfrm>
            <a:custGeom>
              <a:avLst/>
              <a:gdLst/>
              <a:ahLst/>
              <a:cxnLst/>
              <a:rect l="l" t="t" r="r" b="b"/>
              <a:pathLst>
                <a:path w="1102995" h="149860">
                  <a:moveTo>
                    <a:pt x="1102436" y="0"/>
                  </a:moveTo>
                  <a:lnTo>
                    <a:pt x="0" y="0"/>
                  </a:lnTo>
                  <a:lnTo>
                    <a:pt x="0" y="149783"/>
                  </a:lnTo>
                  <a:lnTo>
                    <a:pt x="1102436" y="149783"/>
                  </a:lnTo>
                  <a:lnTo>
                    <a:pt x="1102436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992757" y="4736922"/>
              <a:ext cx="1102995" cy="149860"/>
            </a:xfrm>
            <a:custGeom>
              <a:avLst/>
              <a:gdLst/>
              <a:ahLst/>
              <a:cxnLst/>
              <a:rect l="l" t="t" r="r" b="b"/>
              <a:pathLst>
                <a:path w="1102995" h="149860">
                  <a:moveTo>
                    <a:pt x="0" y="149783"/>
                  </a:moveTo>
                  <a:lnTo>
                    <a:pt x="1102436" y="149783"/>
                  </a:lnTo>
                  <a:lnTo>
                    <a:pt x="1102436" y="0"/>
                  </a:lnTo>
                  <a:lnTo>
                    <a:pt x="0" y="0"/>
                  </a:lnTo>
                  <a:lnTo>
                    <a:pt x="0" y="149783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84576" y="4003928"/>
              <a:ext cx="819150" cy="733425"/>
            </a:xfrm>
            <a:custGeom>
              <a:avLst/>
              <a:gdLst/>
              <a:ahLst/>
              <a:cxnLst/>
              <a:rect l="l" t="t" r="r" b="b"/>
              <a:pathLst>
                <a:path w="819150" h="733425">
                  <a:moveTo>
                    <a:pt x="818641" y="0"/>
                  </a:moveTo>
                  <a:lnTo>
                    <a:pt x="618616" y="0"/>
                  </a:lnTo>
                  <a:lnTo>
                    <a:pt x="0" y="732917"/>
                  </a:lnTo>
                  <a:lnTo>
                    <a:pt x="200025" y="732917"/>
                  </a:lnTo>
                  <a:lnTo>
                    <a:pt x="818641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3084576" y="4003928"/>
              <a:ext cx="819150" cy="733425"/>
            </a:xfrm>
            <a:custGeom>
              <a:avLst/>
              <a:gdLst/>
              <a:ahLst/>
              <a:cxnLst/>
              <a:rect l="l" t="t" r="r" b="b"/>
              <a:pathLst>
                <a:path w="819150" h="733425">
                  <a:moveTo>
                    <a:pt x="0" y="732917"/>
                  </a:moveTo>
                  <a:lnTo>
                    <a:pt x="618616" y="0"/>
                  </a:lnTo>
                  <a:lnTo>
                    <a:pt x="818641" y="0"/>
                  </a:lnTo>
                  <a:lnTo>
                    <a:pt x="200025" y="732917"/>
                  </a:lnTo>
                  <a:lnTo>
                    <a:pt x="0" y="732917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084576" y="4532058"/>
              <a:ext cx="190500" cy="468630"/>
            </a:xfrm>
            <a:custGeom>
              <a:avLst/>
              <a:gdLst/>
              <a:ahLst/>
              <a:cxnLst/>
              <a:rect l="l" t="t" r="r" b="b"/>
              <a:pathLst>
                <a:path w="190500" h="468629">
                  <a:moveTo>
                    <a:pt x="190500" y="0"/>
                  </a:moveTo>
                  <a:lnTo>
                    <a:pt x="0" y="0"/>
                  </a:lnTo>
                  <a:lnTo>
                    <a:pt x="0" y="468312"/>
                  </a:lnTo>
                  <a:lnTo>
                    <a:pt x="190500" y="468312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rgbClr val="F4B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084576" y="4532058"/>
              <a:ext cx="190500" cy="468630"/>
            </a:xfrm>
            <a:custGeom>
              <a:avLst/>
              <a:gdLst/>
              <a:ahLst/>
              <a:cxnLst/>
              <a:rect l="l" t="t" r="r" b="b"/>
              <a:pathLst>
                <a:path w="190500" h="468629">
                  <a:moveTo>
                    <a:pt x="0" y="468312"/>
                  </a:moveTo>
                  <a:lnTo>
                    <a:pt x="190500" y="468312"/>
                  </a:lnTo>
                  <a:lnTo>
                    <a:pt x="190500" y="0"/>
                  </a:lnTo>
                  <a:lnTo>
                    <a:pt x="0" y="0"/>
                  </a:lnTo>
                  <a:lnTo>
                    <a:pt x="0" y="46831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12717" y="3844226"/>
              <a:ext cx="190500" cy="468630"/>
            </a:xfrm>
            <a:custGeom>
              <a:avLst/>
              <a:gdLst/>
              <a:ahLst/>
              <a:cxnLst/>
              <a:rect l="l" t="t" r="r" b="b"/>
              <a:pathLst>
                <a:path w="190500" h="468629">
                  <a:moveTo>
                    <a:pt x="190500" y="0"/>
                  </a:moveTo>
                  <a:lnTo>
                    <a:pt x="0" y="0"/>
                  </a:lnTo>
                  <a:lnTo>
                    <a:pt x="0" y="468312"/>
                  </a:lnTo>
                  <a:lnTo>
                    <a:pt x="190500" y="468312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rgbClr val="F4B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712717" y="3844226"/>
              <a:ext cx="190500" cy="468630"/>
            </a:xfrm>
            <a:custGeom>
              <a:avLst/>
              <a:gdLst/>
              <a:ahLst/>
              <a:cxnLst/>
              <a:rect l="l" t="t" r="r" b="b"/>
              <a:pathLst>
                <a:path w="190500" h="468629">
                  <a:moveTo>
                    <a:pt x="0" y="468312"/>
                  </a:moveTo>
                  <a:lnTo>
                    <a:pt x="190500" y="468312"/>
                  </a:lnTo>
                  <a:lnTo>
                    <a:pt x="190500" y="0"/>
                  </a:lnTo>
                  <a:lnTo>
                    <a:pt x="0" y="0"/>
                  </a:lnTo>
                  <a:lnTo>
                    <a:pt x="0" y="46831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671693" y="3805999"/>
              <a:ext cx="190500" cy="468630"/>
            </a:xfrm>
            <a:custGeom>
              <a:avLst/>
              <a:gdLst/>
              <a:ahLst/>
              <a:cxnLst/>
              <a:rect l="l" t="t" r="r" b="b"/>
              <a:pathLst>
                <a:path w="190500" h="468629">
                  <a:moveTo>
                    <a:pt x="190500" y="0"/>
                  </a:moveTo>
                  <a:lnTo>
                    <a:pt x="0" y="0"/>
                  </a:lnTo>
                  <a:lnTo>
                    <a:pt x="0" y="468312"/>
                  </a:lnTo>
                  <a:lnTo>
                    <a:pt x="190500" y="468312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rgbClr val="F4B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671693" y="3805999"/>
              <a:ext cx="190500" cy="468630"/>
            </a:xfrm>
            <a:custGeom>
              <a:avLst/>
              <a:gdLst/>
              <a:ahLst/>
              <a:cxnLst/>
              <a:rect l="l" t="t" r="r" b="b"/>
              <a:pathLst>
                <a:path w="190500" h="468629">
                  <a:moveTo>
                    <a:pt x="0" y="468312"/>
                  </a:moveTo>
                  <a:lnTo>
                    <a:pt x="190500" y="468312"/>
                  </a:lnTo>
                  <a:lnTo>
                    <a:pt x="190500" y="0"/>
                  </a:lnTo>
                  <a:lnTo>
                    <a:pt x="0" y="0"/>
                  </a:lnTo>
                  <a:lnTo>
                    <a:pt x="0" y="46831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338950" y="4568380"/>
              <a:ext cx="190500" cy="468630"/>
            </a:xfrm>
            <a:custGeom>
              <a:avLst/>
              <a:gdLst/>
              <a:ahLst/>
              <a:cxnLst/>
              <a:rect l="l" t="t" r="r" b="b"/>
              <a:pathLst>
                <a:path w="190500" h="468629">
                  <a:moveTo>
                    <a:pt x="190500" y="0"/>
                  </a:moveTo>
                  <a:lnTo>
                    <a:pt x="0" y="0"/>
                  </a:lnTo>
                  <a:lnTo>
                    <a:pt x="0" y="468312"/>
                  </a:lnTo>
                  <a:lnTo>
                    <a:pt x="190500" y="468312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rgbClr val="F4B08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338950" y="4568380"/>
              <a:ext cx="190500" cy="468630"/>
            </a:xfrm>
            <a:custGeom>
              <a:avLst/>
              <a:gdLst/>
              <a:ahLst/>
              <a:cxnLst/>
              <a:rect l="l" t="t" r="r" b="b"/>
              <a:pathLst>
                <a:path w="190500" h="468629">
                  <a:moveTo>
                    <a:pt x="0" y="468312"/>
                  </a:moveTo>
                  <a:lnTo>
                    <a:pt x="190500" y="468312"/>
                  </a:lnTo>
                  <a:lnTo>
                    <a:pt x="190500" y="0"/>
                  </a:lnTo>
                  <a:lnTo>
                    <a:pt x="0" y="0"/>
                  </a:lnTo>
                  <a:lnTo>
                    <a:pt x="0" y="46831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205732" y="4495228"/>
              <a:ext cx="190500" cy="600710"/>
            </a:xfrm>
            <a:custGeom>
              <a:avLst/>
              <a:gdLst/>
              <a:ahLst/>
              <a:cxnLst/>
              <a:rect l="l" t="t" r="r" b="b"/>
              <a:pathLst>
                <a:path w="190500" h="600710">
                  <a:moveTo>
                    <a:pt x="190500" y="0"/>
                  </a:moveTo>
                  <a:lnTo>
                    <a:pt x="0" y="0"/>
                  </a:lnTo>
                  <a:lnTo>
                    <a:pt x="0" y="600646"/>
                  </a:lnTo>
                  <a:lnTo>
                    <a:pt x="190500" y="600646"/>
                  </a:lnTo>
                  <a:lnTo>
                    <a:pt x="1905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205732" y="4495228"/>
              <a:ext cx="190500" cy="600710"/>
            </a:xfrm>
            <a:custGeom>
              <a:avLst/>
              <a:gdLst/>
              <a:ahLst/>
              <a:cxnLst/>
              <a:rect l="l" t="t" r="r" b="b"/>
              <a:pathLst>
                <a:path w="190500" h="600710">
                  <a:moveTo>
                    <a:pt x="0" y="600646"/>
                  </a:moveTo>
                  <a:lnTo>
                    <a:pt x="190500" y="600646"/>
                  </a:lnTo>
                  <a:lnTo>
                    <a:pt x="190500" y="0"/>
                  </a:lnTo>
                  <a:lnTo>
                    <a:pt x="0" y="0"/>
                  </a:lnTo>
                  <a:lnTo>
                    <a:pt x="0" y="600646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432173" y="4613528"/>
              <a:ext cx="435609" cy="406400"/>
            </a:xfrm>
            <a:custGeom>
              <a:avLst/>
              <a:gdLst/>
              <a:ahLst/>
              <a:cxnLst/>
              <a:rect l="l" t="t" r="r" b="b"/>
              <a:pathLst>
                <a:path w="435610" h="406400">
                  <a:moveTo>
                    <a:pt x="435355" y="0"/>
                  </a:moveTo>
                  <a:lnTo>
                    <a:pt x="203200" y="0"/>
                  </a:lnTo>
                  <a:lnTo>
                    <a:pt x="0" y="203200"/>
                  </a:lnTo>
                  <a:lnTo>
                    <a:pt x="203200" y="406400"/>
                  </a:lnTo>
                  <a:lnTo>
                    <a:pt x="435355" y="406400"/>
                  </a:lnTo>
                  <a:lnTo>
                    <a:pt x="43535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432173" y="4613528"/>
              <a:ext cx="435609" cy="406400"/>
            </a:xfrm>
            <a:custGeom>
              <a:avLst/>
              <a:gdLst/>
              <a:ahLst/>
              <a:cxnLst/>
              <a:rect l="l" t="t" r="r" b="b"/>
              <a:pathLst>
                <a:path w="435610" h="406400">
                  <a:moveTo>
                    <a:pt x="435355" y="0"/>
                  </a:moveTo>
                  <a:lnTo>
                    <a:pt x="203200" y="0"/>
                  </a:lnTo>
                  <a:lnTo>
                    <a:pt x="0" y="203200"/>
                  </a:lnTo>
                  <a:lnTo>
                    <a:pt x="203200" y="406400"/>
                  </a:lnTo>
                  <a:lnTo>
                    <a:pt x="435355" y="406400"/>
                  </a:lnTo>
                  <a:lnTo>
                    <a:pt x="435355" y="0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867529" y="4722190"/>
              <a:ext cx="1471930" cy="174625"/>
            </a:xfrm>
            <a:custGeom>
              <a:avLst/>
              <a:gdLst/>
              <a:ahLst/>
              <a:cxnLst/>
              <a:rect l="l" t="t" r="r" b="b"/>
              <a:pathLst>
                <a:path w="1471929" h="174625">
                  <a:moveTo>
                    <a:pt x="1471422" y="0"/>
                  </a:moveTo>
                  <a:lnTo>
                    <a:pt x="0" y="0"/>
                  </a:lnTo>
                  <a:lnTo>
                    <a:pt x="0" y="174167"/>
                  </a:lnTo>
                  <a:lnTo>
                    <a:pt x="1471422" y="174167"/>
                  </a:lnTo>
                  <a:lnTo>
                    <a:pt x="147142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867529" y="4722190"/>
              <a:ext cx="1471930" cy="174625"/>
            </a:xfrm>
            <a:custGeom>
              <a:avLst/>
              <a:gdLst/>
              <a:ahLst/>
              <a:cxnLst/>
              <a:rect l="l" t="t" r="r" b="b"/>
              <a:pathLst>
                <a:path w="1471929" h="174625">
                  <a:moveTo>
                    <a:pt x="0" y="174167"/>
                  </a:moveTo>
                  <a:lnTo>
                    <a:pt x="1471422" y="174167"/>
                  </a:lnTo>
                  <a:lnTo>
                    <a:pt x="1471422" y="0"/>
                  </a:lnTo>
                  <a:lnTo>
                    <a:pt x="0" y="0"/>
                  </a:lnTo>
                  <a:lnTo>
                    <a:pt x="0" y="174167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363091" y="4255681"/>
              <a:ext cx="218440" cy="240029"/>
            </a:xfrm>
            <a:custGeom>
              <a:avLst/>
              <a:gdLst/>
              <a:ahLst/>
              <a:cxnLst/>
              <a:rect l="l" t="t" r="r" b="b"/>
              <a:pathLst>
                <a:path w="218440" h="240029">
                  <a:moveTo>
                    <a:pt x="218401" y="0"/>
                  </a:moveTo>
                  <a:lnTo>
                    <a:pt x="0" y="0"/>
                  </a:lnTo>
                  <a:lnTo>
                    <a:pt x="0" y="239610"/>
                  </a:lnTo>
                  <a:lnTo>
                    <a:pt x="218401" y="239610"/>
                  </a:lnTo>
                  <a:lnTo>
                    <a:pt x="218401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363091" y="4255681"/>
              <a:ext cx="218440" cy="240029"/>
            </a:xfrm>
            <a:custGeom>
              <a:avLst/>
              <a:gdLst/>
              <a:ahLst/>
              <a:cxnLst/>
              <a:rect l="l" t="t" r="r" b="b"/>
              <a:pathLst>
                <a:path w="218440" h="240029">
                  <a:moveTo>
                    <a:pt x="0" y="239610"/>
                  </a:moveTo>
                  <a:lnTo>
                    <a:pt x="218401" y="239610"/>
                  </a:lnTo>
                  <a:lnTo>
                    <a:pt x="218401" y="0"/>
                  </a:lnTo>
                  <a:lnTo>
                    <a:pt x="0" y="0"/>
                  </a:lnTo>
                  <a:lnTo>
                    <a:pt x="0" y="239610"/>
                  </a:lnTo>
                  <a:close/>
                </a:path>
              </a:pathLst>
            </a:custGeom>
            <a:ln w="12700">
              <a:solidFill>
                <a:srgbClr val="6F2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410362" y="4756480"/>
            <a:ext cx="1037590" cy="6673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sz="1400" b="1" spc="-20" dirty="0">
                <a:solidFill>
                  <a:srgbClr val="EC7C30"/>
                </a:solidFill>
                <a:latin typeface="微软雅黑"/>
                <a:cs typeface="微软雅黑"/>
              </a:rPr>
              <a:t>10nC</a:t>
            </a:r>
            <a:endParaRPr sz="1400">
              <a:latin typeface="微软雅黑"/>
              <a:cs typeface="微软雅黑"/>
            </a:endParaRPr>
          </a:p>
          <a:p>
            <a:pPr marL="12700" marR="5080" algn="ctr">
              <a:lnSpc>
                <a:spcPct val="100000"/>
              </a:lnSpc>
              <a:spcBef>
                <a:spcPts val="5"/>
              </a:spcBef>
            </a:pPr>
            <a:r>
              <a:rPr sz="1400" b="1" spc="-10" dirty="0">
                <a:solidFill>
                  <a:srgbClr val="EC7C30"/>
                </a:solidFill>
                <a:latin typeface="微软雅黑"/>
                <a:cs typeface="微软雅黑"/>
              </a:rPr>
              <a:t>Thermionic </a:t>
            </a:r>
            <a:r>
              <a:rPr sz="1400" b="1" spc="-25" dirty="0">
                <a:solidFill>
                  <a:srgbClr val="EC7C30"/>
                </a:solidFill>
                <a:latin typeface="微软雅黑"/>
                <a:cs typeface="微软雅黑"/>
              </a:rPr>
              <a:t>Gun</a:t>
            </a:r>
            <a:endParaRPr sz="1400">
              <a:latin typeface="微软雅黑"/>
              <a:cs typeface="微软雅黑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6490208" y="3562477"/>
            <a:ext cx="5518150" cy="2421255"/>
            <a:chOff x="6490208" y="3562477"/>
            <a:chExt cx="5518150" cy="2421255"/>
          </a:xfrm>
        </p:grpSpPr>
        <p:sp>
          <p:nvSpPr>
            <p:cNvPr id="30" name="object 30"/>
            <p:cNvSpPr/>
            <p:nvPr/>
          </p:nvSpPr>
          <p:spPr>
            <a:xfrm>
              <a:off x="6529451" y="4725958"/>
              <a:ext cx="2940685" cy="74930"/>
            </a:xfrm>
            <a:custGeom>
              <a:avLst/>
              <a:gdLst/>
              <a:ahLst/>
              <a:cxnLst/>
              <a:rect l="l" t="t" r="r" b="b"/>
              <a:pathLst>
                <a:path w="2940684" h="74929">
                  <a:moveTo>
                    <a:pt x="2940304" y="0"/>
                  </a:moveTo>
                  <a:lnTo>
                    <a:pt x="0" y="0"/>
                  </a:lnTo>
                  <a:lnTo>
                    <a:pt x="0" y="74895"/>
                  </a:lnTo>
                  <a:lnTo>
                    <a:pt x="2940304" y="74895"/>
                  </a:lnTo>
                  <a:lnTo>
                    <a:pt x="294030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529451" y="4725958"/>
              <a:ext cx="2940685" cy="74930"/>
            </a:xfrm>
            <a:custGeom>
              <a:avLst/>
              <a:gdLst/>
              <a:ahLst/>
              <a:cxnLst/>
              <a:rect l="l" t="t" r="r" b="b"/>
              <a:pathLst>
                <a:path w="2940684" h="74929">
                  <a:moveTo>
                    <a:pt x="0" y="74895"/>
                  </a:moveTo>
                  <a:lnTo>
                    <a:pt x="2940304" y="74895"/>
                  </a:lnTo>
                  <a:lnTo>
                    <a:pt x="2940304" y="0"/>
                  </a:lnTo>
                  <a:lnTo>
                    <a:pt x="0" y="0"/>
                  </a:lnTo>
                  <a:lnTo>
                    <a:pt x="0" y="74895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496558" y="4891278"/>
              <a:ext cx="1053465" cy="1050925"/>
            </a:xfrm>
            <a:custGeom>
              <a:avLst/>
              <a:gdLst/>
              <a:ahLst/>
              <a:cxnLst/>
              <a:rect l="l" t="t" r="r" b="b"/>
              <a:pathLst>
                <a:path w="1053465" h="1050925">
                  <a:moveTo>
                    <a:pt x="526541" y="0"/>
                  </a:moveTo>
                  <a:lnTo>
                    <a:pt x="478611" y="2146"/>
                  </a:lnTo>
                  <a:lnTo>
                    <a:pt x="431887" y="8463"/>
                  </a:lnTo>
                  <a:lnTo>
                    <a:pt x="386556" y="18764"/>
                  </a:lnTo>
                  <a:lnTo>
                    <a:pt x="342802" y="32864"/>
                  </a:lnTo>
                  <a:lnTo>
                    <a:pt x="300813" y="50577"/>
                  </a:lnTo>
                  <a:lnTo>
                    <a:pt x="260773" y="71717"/>
                  </a:lnTo>
                  <a:lnTo>
                    <a:pt x="222868" y="96099"/>
                  </a:lnTo>
                  <a:lnTo>
                    <a:pt x="187285" y="123536"/>
                  </a:lnTo>
                  <a:lnTo>
                    <a:pt x="154209" y="153844"/>
                  </a:lnTo>
                  <a:lnTo>
                    <a:pt x="123826" y="186837"/>
                  </a:lnTo>
                  <a:lnTo>
                    <a:pt x="96322" y="222328"/>
                  </a:lnTo>
                  <a:lnTo>
                    <a:pt x="71882" y="260133"/>
                  </a:lnTo>
                  <a:lnTo>
                    <a:pt x="50692" y="300066"/>
                  </a:lnTo>
                  <a:lnTo>
                    <a:pt x="32938" y="341940"/>
                  </a:lnTo>
                  <a:lnTo>
                    <a:pt x="18806" y="385571"/>
                  </a:lnTo>
                  <a:lnTo>
                    <a:pt x="8482" y="430772"/>
                  </a:lnTo>
                  <a:lnTo>
                    <a:pt x="2151" y="477359"/>
                  </a:lnTo>
                  <a:lnTo>
                    <a:pt x="0" y="525145"/>
                  </a:lnTo>
                  <a:lnTo>
                    <a:pt x="2151" y="572956"/>
                  </a:lnTo>
                  <a:lnTo>
                    <a:pt x="8487" y="619584"/>
                  </a:lnTo>
                  <a:lnTo>
                    <a:pt x="18806" y="664782"/>
                  </a:lnTo>
                  <a:lnTo>
                    <a:pt x="32938" y="708427"/>
                  </a:lnTo>
                  <a:lnTo>
                    <a:pt x="50692" y="750312"/>
                  </a:lnTo>
                  <a:lnTo>
                    <a:pt x="71882" y="790252"/>
                  </a:lnTo>
                  <a:lnTo>
                    <a:pt x="96322" y="828063"/>
                  </a:lnTo>
                  <a:lnTo>
                    <a:pt x="123826" y="863557"/>
                  </a:lnTo>
                  <a:lnTo>
                    <a:pt x="154209" y="896551"/>
                  </a:lnTo>
                  <a:lnTo>
                    <a:pt x="187285" y="926859"/>
                  </a:lnTo>
                  <a:lnTo>
                    <a:pt x="222868" y="954295"/>
                  </a:lnTo>
                  <a:lnTo>
                    <a:pt x="260773" y="978675"/>
                  </a:lnTo>
                  <a:lnTo>
                    <a:pt x="300813" y="999812"/>
                  </a:lnTo>
                  <a:lnTo>
                    <a:pt x="342802" y="1017522"/>
                  </a:lnTo>
                  <a:lnTo>
                    <a:pt x="386556" y="1031618"/>
                  </a:lnTo>
                  <a:lnTo>
                    <a:pt x="431887" y="1041917"/>
                  </a:lnTo>
                  <a:lnTo>
                    <a:pt x="478611" y="1048232"/>
                  </a:lnTo>
                  <a:lnTo>
                    <a:pt x="526541" y="1050378"/>
                  </a:lnTo>
                  <a:lnTo>
                    <a:pt x="574472" y="1048232"/>
                  </a:lnTo>
                  <a:lnTo>
                    <a:pt x="621196" y="1041917"/>
                  </a:lnTo>
                  <a:lnTo>
                    <a:pt x="666527" y="1031618"/>
                  </a:lnTo>
                  <a:lnTo>
                    <a:pt x="710281" y="1017522"/>
                  </a:lnTo>
                  <a:lnTo>
                    <a:pt x="752270" y="999812"/>
                  </a:lnTo>
                  <a:lnTo>
                    <a:pt x="792310" y="978675"/>
                  </a:lnTo>
                  <a:lnTo>
                    <a:pt x="830215" y="954295"/>
                  </a:lnTo>
                  <a:lnTo>
                    <a:pt x="865798" y="926859"/>
                  </a:lnTo>
                  <a:lnTo>
                    <a:pt x="885674" y="908646"/>
                  </a:lnTo>
                  <a:lnTo>
                    <a:pt x="526541" y="908646"/>
                  </a:lnTo>
                  <a:lnTo>
                    <a:pt x="478257" y="905659"/>
                  </a:lnTo>
                  <a:lnTo>
                    <a:pt x="431767" y="896936"/>
                  </a:lnTo>
                  <a:lnTo>
                    <a:pt x="387431" y="882837"/>
                  </a:lnTo>
                  <a:lnTo>
                    <a:pt x="345608" y="863720"/>
                  </a:lnTo>
                  <a:lnTo>
                    <a:pt x="306659" y="839945"/>
                  </a:lnTo>
                  <a:lnTo>
                    <a:pt x="270944" y="811871"/>
                  </a:lnTo>
                  <a:lnTo>
                    <a:pt x="238824" y="779857"/>
                  </a:lnTo>
                  <a:lnTo>
                    <a:pt x="210657" y="744262"/>
                  </a:lnTo>
                  <a:lnTo>
                    <a:pt x="186804" y="705446"/>
                  </a:lnTo>
                  <a:lnTo>
                    <a:pt x="167625" y="663766"/>
                  </a:lnTo>
                  <a:lnTo>
                    <a:pt x="153476" y="619563"/>
                  </a:lnTo>
                  <a:lnTo>
                    <a:pt x="144729" y="573257"/>
                  </a:lnTo>
                  <a:lnTo>
                    <a:pt x="141732" y="525145"/>
                  </a:lnTo>
                  <a:lnTo>
                    <a:pt x="144729" y="477059"/>
                  </a:lnTo>
                  <a:lnTo>
                    <a:pt x="153480" y="430753"/>
                  </a:lnTo>
                  <a:lnTo>
                    <a:pt x="167625" y="386587"/>
                  </a:lnTo>
                  <a:lnTo>
                    <a:pt x="186804" y="344920"/>
                  </a:lnTo>
                  <a:lnTo>
                    <a:pt x="210657" y="306112"/>
                  </a:lnTo>
                  <a:lnTo>
                    <a:pt x="238824" y="270522"/>
                  </a:lnTo>
                  <a:lnTo>
                    <a:pt x="270944" y="238511"/>
                  </a:lnTo>
                  <a:lnTo>
                    <a:pt x="306659" y="210438"/>
                  </a:lnTo>
                  <a:lnTo>
                    <a:pt x="345608" y="186663"/>
                  </a:lnTo>
                  <a:lnTo>
                    <a:pt x="387431" y="167545"/>
                  </a:lnTo>
                  <a:lnTo>
                    <a:pt x="431767" y="153444"/>
                  </a:lnTo>
                  <a:lnTo>
                    <a:pt x="478257" y="144720"/>
                  </a:lnTo>
                  <a:lnTo>
                    <a:pt x="526541" y="141732"/>
                  </a:lnTo>
                  <a:lnTo>
                    <a:pt x="885655" y="141732"/>
                  </a:lnTo>
                  <a:lnTo>
                    <a:pt x="865798" y="123536"/>
                  </a:lnTo>
                  <a:lnTo>
                    <a:pt x="830215" y="96099"/>
                  </a:lnTo>
                  <a:lnTo>
                    <a:pt x="792310" y="71717"/>
                  </a:lnTo>
                  <a:lnTo>
                    <a:pt x="752270" y="50577"/>
                  </a:lnTo>
                  <a:lnTo>
                    <a:pt x="710281" y="32864"/>
                  </a:lnTo>
                  <a:lnTo>
                    <a:pt x="666527" y="18764"/>
                  </a:lnTo>
                  <a:lnTo>
                    <a:pt x="621196" y="8463"/>
                  </a:lnTo>
                  <a:lnTo>
                    <a:pt x="574472" y="2146"/>
                  </a:lnTo>
                  <a:lnTo>
                    <a:pt x="526541" y="0"/>
                  </a:lnTo>
                  <a:close/>
                </a:path>
                <a:path w="1053465" h="1050925">
                  <a:moveTo>
                    <a:pt x="885655" y="141732"/>
                  </a:moveTo>
                  <a:lnTo>
                    <a:pt x="526541" y="141732"/>
                  </a:lnTo>
                  <a:lnTo>
                    <a:pt x="574826" y="144720"/>
                  </a:lnTo>
                  <a:lnTo>
                    <a:pt x="621316" y="153444"/>
                  </a:lnTo>
                  <a:lnTo>
                    <a:pt x="665652" y="167545"/>
                  </a:lnTo>
                  <a:lnTo>
                    <a:pt x="707475" y="186663"/>
                  </a:lnTo>
                  <a:lnTo>
                    <a:pt x="746424" y="210438"/>
                  </a:lnTo>
                  <a:lnTo>
                    <a:pt x="782139" y="238511"/>
                  </a:lnTo>
                  <a:lnTo>
                    <a:pt x="814259" y="270522"/>
                  </a:lnTo>
                  <a:lnTo>
                    <a:pt x="842426" y="306112"/>
                  </a:lnTo>
                  <a:lnTo>
                    <a:pt x="866279" y="344920"/>
                  </a:lnTo>
                  <a:lnTo>
                    <a:pt x="885458" y="386587"/>
                  </a:lnTo>
                  <a:lnTo>
                    <a:pt x="899607" y="430772"/>
                  </a:lnTo>
                  <a:lnTo>
                    <a:pt x="908354" y="477059"/>
                  </a:lnTo>
                  <a:lnTo>
                    <a:pt x="911351" y="525145"/>
                  </a:lnTo>
                  <a:lnTo>
                    <a:pt x="908354" y="573257"/>
                  </a:lnTo>
                  <a:lnTo>
                    <a:pt x="899603" y="619584"/>
                  </a:lnTo>
                  <a:lnTo>
                    <a:pt x="885458" y="663766"/>
                  </a:lnTo>
                  <a:lnTo>
                    <a:pt x="866279" y="705446"/>
                  </a:lnTo>
                  <a:lnTo>
                    <a:pt x="842426" y="744262"/>
                  </a:lnTo>
                  <a:lnTo>
                    <a:pt x="814259" y="779857"/>
                  </a:lnTo>
                  <a:lnTo>
                    <a:pt x="782139" y="811871"/>
                  </a:lnTo>
                  <a:lnTo>
                    <a:pt x="746424" y="839945"/>
                  </a:lnTo>
                  <a:lnTo>
                    <a:pt x="707475" y="863720"/>
                  </a:lnTo>
                  <a:lnTo>
                    <a:pt x="665652" y="882837"/>
                  </a:lnTo>
                  <a:lnTo>
                    <a:pt x="621316" y="896936"/>
                  </a:lnTo>
                  <a:lnTo>
                    <a:pt x="574826" y="905659"/>
                  </a:lnTo>
                  <a:lnTo>
                    <a:pt x="526541" y="908646"/>
                  </a:lnTo>
                  <a:lnTo>
                    <a:pt x="885674" y="908646"/>
                  </a:lnTo>
                  <a:lnTo>
                    <a:pt x="929257" y="863557"/>
                  </a:lnTo>
                  <a:lnTo>
                    <a:pt x="956761" y="828063"/>
                  </a:lnTo>
                  <a:lnTo>
                    <a:pt x="981201" y="790252"/>
                  </a:lnTo>
                  <a:lnTo>
                    <a:pt x="1002391" y="750312"/>
                  </a:lnTo>
                  <a:lnTo>
                    <a:pt x="1020145" y="708427"/>
                  </a:lnTo>
                  <a:lnTo>
                    <a:pt x="1034277" y="664782"/>
                  </a:lnTo>
                  <a:lnTo>
                    <a:pt x="1044601" y="619563"/>
                  </a:lnTo>
                  <a:lnTo>
                    <a:pt x="1050932" y="572956"/>
                  </a:lnTo>
                  <a:lnTo>
                    <a:pt x="1053084" y="525145"/>
                  </a:lnTo>
                  <a:lnTo>
                    <a:pt x="1050932" y="477359"/>
                  </a:lnTo>
                  <a:lnTo>
                    <a:pt x="1044597" y="430753"/>
                  </a:lnTo>
                  <a:lnTo>
                    <a:pt x="1034277" y="385571"/>
                  </a:lnTo>
                  <a:lnTo>
                    <a:pt x="1020145" y="341940"/>
                  </a:lnTo>
                  <a:lnTo>
                    <a:pt x="1002391" y="300066"/>
                  </a:lnTo>
                  <a:lnTo>
                    <a:pt x="981202" y="260133"/>
                  </a:lnTo>
                  <a:lnTo>
                    <a:pt x="956761" y="222328"/>
                  </a:lnTo>
                  <a:lnTo>
                    <a:pt x="929257" y="186837"/>
                  </a:lnTo>
                  <a:lnTo>
                    <a:pt x="898874" y="153844"/>
                  </a:lnTo>
                  <a:lnTo>
                    <a:pt x="885655" y="14173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496558" y="4891278"/>
              <a:ext cx="1053465" cy="1050925"/>
            </a:xfrm>
            <a:custGeom>
              <a:avLst/>
              <a:gdLst/>
              <a:ahLst/>
              <a:cxnLst/>
              <a:rect l="l" t="t" r="r" b="b"/>
              <a:pathLst>
                <a:path w="1053465" h="1050925">
                  <a:moveTo>
                    <a:pt x="0" y="525145"/>
                  </a:moveTo>
                  <a:lnTo>
                    <a:pt x="2151" y="477359"/>
                  </a:lnTo>
                  <a:lnTo>
                    <a:pt x="8482" y="430772"/>
                  </a:lnTo>
                  <a:lnTo>
                    <a:pt x="18806" y="385571"/>
                  </a:lnTo>
                  <a:lnTo>
                    <a:pt x="32938" y="341940"/>
                  </a:lnTo>
                  <a:lnTo>
                    <a:pt x="50692" y="300066"/>
                  </a:lnTo>
                  <a:lnTo>
                    <a:pt x="71882" y="260133"/>
                  </a:lnTo>
                  <a:lnTo>
                    <a:pt x="96322" y="222328"/>
                  </a:lnTo>
                  <a:lnTo>
                    <a:pt x="123826" y="186837"/>
                  </a:lnTo>
                  <a:lnTo>
                    <a:pt x="154209" y="153844"/>
                  </a:lnTo>
                  <a:lnTo>
                    <a:pt x="187285" y="123536"/>
                  </a:lnTo>
                  <a:lnTo>
                    <a:pt x="222868" y="96099"/>
                  </a:lnTo>
                  <a:lnTo>
                    <a:pt x="260773" y="71717"/>
                  </a:lnTo>
                  <a:lnTo>
                    <a:pt x="300813" y="50577"/>
                  </a:lnTo>
                  <a:lnTo>
                    <a:pt x="342802" y="32864"/>
                  </a:lnTo>
                  <a:lnTo>
                    <a:pt x="386556" y="18764"/>
                  </a:lnTo>
                  <a:lnTo>
                    <a:pt x="431887" y="8463"/>
                  </a:lnTo>
                  <a:lnTo>
                    <a:pt x="478611" y="2146"/>
                  </a:lnTo>
                  <a:lnTo>
                    <a:pt x="526541" y="0"/>
                  </a:lnTo>
                  <a:lnTo>
                    <a:pt x="574472" y="2146"/>
                  </a:lnTo>
                  <a:lnTo>
                    <a:pt x="621196" y="8463"/>
                  </a:lnTo>
                  <a:lnTo>
                    <a:pt x="666527" y="18764"/>
                  </a:lnTo>
                  <a:lnTo>
                    <a:pt x="710281" y="32864"/>
                  </a:lnTo>
                  <a:lnTo>
                    <a:pt x="752270" y="50577"/>
                  </a:lnTo>
                  <a:lnTo>
                    <a:pt x="792310" y="71717"/>
                  </a:lnTo>
                  <a:lnTo>
                    <a:pt x="830215" y="96099"/>
                  </a:lnTo>
                  <a:lnTo>
                    <a:pt x="865798" y="123536"/>
                  </a:lnTo>
                  <a:lnTo>
                    <a:pt x="898874" y="153844"/>
                  </a:lnTo>
                  <a:lnTo>
                    <a:pt x="929257" y="186837"/>
                  </a:lnTo>
                  <a:lnTo>
                    <a:pt x="956761" y="222328"/>
                  </a:lnTo>
                  <a:lnTo>
                    <a:pt x="981202" y="260133"/>
                  </a:lnTo>
                  <a:lnTo>
                    <a:pt x="1002391" y="300066"/>
                  </a:lnTo>
                  <a:lnTo>
                    <a:pt x="1020145" y="341940"/>
                  </a:lnTo>
                  <a:lnTo>
                    <a:pt x="1034277" y="385571"/>
                  </a:lnTo>
                  <a:lnTo>
                    <a:pt x="1044601" y="430772"/>
                  </a:lnTo>
                  <a:lnTo>
                    <a:pt x="1050932" y="477359"/>
                  </a:lnTo>
                  <a:lnTo>
                    <a:pt x="1053084" y="525145"/>
                  </a:lnTo>
                  <a:lnTo>
                    <a:pt x="1050932" y="572956"/>
                  </a:lnTo>
                  <a:lnTo>
                    <a:pt x="1044601" y="619563"/>
                  </a:lnTo>
                  <a:lnTo>
                    <a:pt x="1034277" y="664782"/>
                  </a:lnTo>
                  <a:lnTo>
                    <a:pt x="1020145" y="708427"/>
                  </a:lnTo>
                  <a:lnTo>
                    <a:pt x="1002391" y="750312"/>
                  </a:lnTo>
                  <a:lnTo>
                    <a:pt x="981201" y="790252"/>
                  </a:lnTo>
                  <a:lnTo>
                    <a:pt x="956761" y="828063"/>
                  </a:lnTo>
                  <a:lnTo>
                    <a:pt x="929257" y="863557"/>
                  </a:lnTo>
                  <a:lnTo>
                    <a:pt x="898874" y="896551"/>
                  </a:lnTo>
                  <a:lnTo>
                    <a:pt x="865798" y="926859"/>
                  </a:lnTo>
                  <a:lnTo>
                    <a:pt x="830215" y="954295"/>
                  </a:lnTo>
                  <a:lnTo>
                    <a:pt x="792310" y="978675"/>
                  </a:lnTo>
                  <a:lnTo>
                    <a:pt x="752270" y="999812"/>
                  </a:lnTo>
                  <a:lnTo>
                    <a:pt x="710281" y="1017522"/>
                  </a:lnTo>
                  <a:lnTo>
                    <a:pt x="666527" y="1031618"/>
                  </a:lnTo>
                  <a:lnTo>
                    <a:pt x="621196" y="1041917"/>
                  </a:lnTo>
                  <a:lnTo>
                    <a:pt x="574472" y="1048232"/>
                  </a:lnTo>
                  <a:lnTo>
                    <a:pt x="526541" y="1050378"/>
                  </a:lnTo>
                  <a:lnTo>
                    <a:pt x="478611" y="1048232"/>
                  </a:lnTo>
                  <a:lnTo>
                    <a:pt x="431887" y="1041917"/>
                  </a:lnTo>
                  <a:lnTo>
                    <a:pt x="386556" y="1031618"/>
                  </a:lnTo>
                  <a:lnTo>
                    <a:pt x="342802" y="1017522"/>
                  </a:lnTo>
                  <a:lnTo>
                    <a:pt x="300813" y="999812"/>
                  </a:lnTo>
                  <a:lnTo>
                    <a:pt x="260773" y="978675"/>
                  </a:lnTo>
                  <a:lnTo>
                    <a:pt x="222868" y="954295"/>
                  </a:lnTo>
                  <a:lnTo>
                    <a:pt x="187285" y="926859"/>
                  </a:lnTo>
                  <a:lnTo>
                    <a:pt x="154209" y="896551"/>
                  </a:lnTo>
                  <a:lnTo>
                    <a:pt x="123826" y="863557"/>
                  </a:lnTo>
                  <a:lnTo>
                    <a:pt x="96322" y="828063"/>
                  </a:lnTo>
                  <a:lnTo>
                    <a:pt x="71882" y="790252"/>
                  </a:lnTo>
                  <a:lnTo>
                    <a:pt x="50692" y="750312"/>
                  </a:lnTo>
                  <a:lnTo>
                    <a:pt x="32938" y="708427"/>
                  </a:lnTo>
                  <a:lnTo>
                    <a:pt x="18806" y="664782"/>
                  </a:lnTo>
                  <a:lnTo>
                    <a:pt x="8482" y="619563"/>
                  </a:lnTo>
                  <a:lnTo>
                    <a:pt x="2151" y="572956"/>
                  </a:lnTo>
                  <a:lnTo>
                    <a:pt x="0" y="525145"/>
                  </a:lnTo>
                  <a:close/>
                </a:path>
                <a:path w="1053465" h="1050925">
                  <a:moveTo>
                    <a:pt x="141732" y="525145"/>
                  </a:moveTo>
                  <a:lnTo>
                    <a:pt x="144729" y="573257"/>
                  </a:lnTo>
                  <a:lnTo>
                    <a:pt x="153480" y="619584"/>
                  </a:lnTo>
                  <a:lnTo>
                    <a:pt x="167625" y="663766"/>
                  </a:lnTo>
                  <a:lnTo>
                    <a:pt x="186804" y="705446"/>
                  </a:lnTo>
                  <a:lnTo>
                    <a:pt x="210657" y="744262"/>
                  </a:lnTo>
                  <a:lnTo>
                    <a:pt x="238824" y="779857"/>
                  </a:lnTo>
                  <a:lnTo>
                    <a:pt x="270944" y="811871"/>
                  </a:lnTo>
                  <a:lnTo>
                    <a:pt x="306659" y="839945"/>
                  </a:lnTo>
                  <a:lnTo>
                    <a:pt x="345608" y="863720"/>
                  </a:lnTo>
                  <a:lnTo>
                    <a:pt x="387431" y="882837"/>
                  </a:lnTo>
                  <a:lnTo>
                    <a:pt x="431767" y="896936"/>
                  </a:lnTo>
                  <a:lnTo>
                    <a:pt x="478257" y="905659"/>
                  </a:lnTo>
                  <a:lnTo>
                    <a:pt x="526541" y="908646"/>
                  </a:lnTo>
                  <a:lnTo>
                    <a:pt x="574826" y="905659"/>
                  </a:lnTo>
                  <a:lnTo>
                    <a:pt x="621316" y="896936"/>
                  </a:lnTo>
                  <a:lnTo>
                    <a:pt x="665652" y="882837"/>
                  </a:lnTo>
                  <a:lnTo>
                    <a:pt x="707475" y="863720"/>
                  </a:lnTo>
                  <a:lnTo>
                    <a:pt x="746424" y="839945"/>
                  </a:lnTo>
                  <a:lnTo>
                    <a:pt x="782139" y="811871"/>
                  </a:lnTo>
                  <a:lnTo>
                    <a:pt x="814259" y="779857"/>
                  </a:lnTo>
                  <a:lnTo>
                    <a:pt x="842426" y="744262"/>
                  </a:lnTo>
                  <a:lnTo>
                    <a:pt x="866279" y="705446"/>
                  </a:lnTo>
                  <a:lnTo>
                    <a:pt x="885458" y="663766"/>
                  </a:lnTo>
                  <a:lnTo>
                    <a:pt x="899603" y="619584"/>
                  </a:lnTo>
                  <a:lnTo>
                    <a:pt x="908354" y="573257"/>
                  </a:lnTo>
                  <a:lnTo>
                    <a:pt x="911351" y="525145"/>
                  </a:lnTo>
                  <a:lnTo>
                    <a:pt x="908354" y="477059"/>
                  </a:lnTo>
                  <a:lnTo>
                    <a:pt x="899603" y="430753"/>
                  </a:lnTo>
                  <a:lnTo>
                    <a:pt x="885458" y="386587"/>
                  </a:lnTo>
                  <a:lnTo>
                    <a:pt x="866279" y="344920"/>
                  </a:lnTo>
                  <a:lnTo>
                    <a:pt x="842426" y="306112"/>
                  </a:lnTo>
                  <a:lnTo>
                    <a:pt x="814259" y="270522"/>
                  </a:lnTo>
                  <a:lnTo>
                    <a:pt x="782139" y="238511"/>
                  </a:lnTo>
                  <a:lnTo>
                    <a:pt x="746424" y="210438"/>
                  </a:lnTo>
                  <a:lnTo>
                    <a:pt x="707475" y="186663"/>
                  </a:lnTo>
                  <a:lnTo>
                    <a:pt x="665652" y="167545"/>
                  </a:lnTo>
                  <a:lnTo>
                    <a:pt x="621316" y="153444"/>
                  </a:lnTo>
                  <a:lnTo>
                    <a:pt x="574826" y="144720"/>
                  </a:lnTo>
                  <a:lnTo>
                    <a:pt x="526541" y="141732"/>
                  </a:lnTo>
                  <a:lnTo>
                    <a:pt x="478257" y="144720"/>
                  </a:lnTo>
                  <a:lnTo>
                    <a:pt x="431767" y="153444"/>
                  </a:lnTo>
                  <a:lnTo>
                    <a:pt x="387431" y="167545"/>
                  </a:lnTo>
                  <a:lnTo>
                    <a:pt x="345608" y="186663"/>
                  </a:lnTo>
                  <a:lnTo>
                    <a:pt x="306659" y="210438"/>
                  </a:lnTo>
                  <a:lnTo>
                    <a:pt x="270944" y="238511"/>
                  </a:lnTo>
                  <a:lnTo>
                    <a:pt x="238824" y="270522"/>
                  </a:lnTo>
                  <a:lnTo>
                    <a:pt x="210657" y="306112"/>
                  </a:lnTo>
                  <a:lnTo>
                    <a:pt x="186804" y="344920"/>
                  </a:lnTo>
                  <a:lnTo>
                    <a:pt x="167625" y="386587"/>
                  </a:lnTo>
                  <a:lnTo>
                    <a:pt x="153480" y="430753"/>
                  </a:lnTo>
                  <a:lnTo>
                    <a:pt x="144729" y="477059"/>
                  </a:lnTo>
                  <a:lnTo>
                    <a:pt x="141732" y="525145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529451" y="4811811"/>
              <a:ext cx="2940685" cy="74930"/>
            </a:xfrm>
            <a:custGeom>
              <a:avLst/>
              <a:gdLst/>
              <a:ahLst/>
              <a:cxnLst/>
              <a:rect l="l" t="t" r="r" b="b"/>
              <a:pathLst>
                <a:path w="2940684" h="74929">
                  <a:moveTo>
                    <a:pt x="2940304" y="0"/>
                  </a:moveTo>
                  <a:lnTo>
                    <a:pt x="0" y="0"/>
                  </a:lnTo>
                  <a:lnTo>
                    <a:pt x="0" y="74894"/>
                  </a:lnTo>
                  <a:lnTo>
                    <a:pt x="2940304" y="74894"/>
                  </a:lnTo>
                  <a:lnTo>
                    <a:pt x="294030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6529451" y="4811811"/>
              <a:ext cx="2940685" cy="74930"/>
            </a:xfrm>
            <a:custGeom>
              <a:avLst/>
              <a:gdLst/>
              <a:ahLst/>
              <a:cxnLst/>
              <a:rect l="l" t="t" r="r" b="b"/>
              <a:pathLst>
                <a:path w="2940684" h="74929">
                  <a:moveTo>
                    <a:pt x="0" y="74894"/>
                  </a:moveTo>
                  <a:lnTo>
                    <a:pt x="2940304" y="74894"/>
                  </a:lnTo>
                  <a:lnTo>
                    <a:pt x="2940304" y="0"/>
                  </a:lnTo>
                  <a:lnTo>
                    <a:pt x="0" y="0"/>
                  </a:lnTo>
                  <a:lnTo>
                    <a:pt x="0" y="74894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9469755" y="3576663"/>
              <a:ext cx="2532380" cy="2400300"/>
            </a:xfrm>
            <a:custGeom>
              <a:avLst/>
              <a:gdLst/>
              <a:ahLst/>
              <a:cxnLst/>
              <a:rect l="l" t="t" r="r" b="b"/>
              <a:pathLst>
                <a:path w="2532379" h="2400300">
                  <a:moveTo>
                    <a:pt x="1461872" y="2387600"/>
                  </a:moveTo>
                  <a:lnTo>
                    <a:pt x="1070253" y="2387600"/>
                  </a:lnTo>
                  <a:lnTo>
                    <a:pt x="1118406" y="2400300"/>
                  </a:lnTo>
                  <a:lnTo>
                    <a:pt x="1413719" y="2400300"/>
                  </a:lnTo>
                  <a:lnTo>
                    <a:pt x="1461872" y="2387600"/>
                  </a:lnTo>
                  <a:close/>
                </a:path>
                <a:path w="2532379" h="2400300">
                  <a:moveTo>
                    <a:pt x="1556370" y="25400"/>
                  </a:moveTo>
                  <a:lnTo>
                    <a:pt x="975755" y="25400"/>
                  </a:lnTo>
                  <a:lnTo>
                    <a:pt x="839058" y="63500"/>
                  </a:lnTo>
                  <a:lnTo>
                    <a:pt x="794980" y="88900"/>
                  </a:lnTo>
                  <a:lnTo>
                    <a:pt x="751703" y="101600"/>
                  </a:lnTo>
                  <a:lnTo>
                    <a:pt x="709265" y="127000"/>
                  </a:lnTo>
                  <a:lnTo>
                    <a:pt x="667699" y="139700"/>
                  </a:lnTo>
                  <a:lnTo>
                    <a:pt x="627041" y="165100"/>
                  </a:lnTo>
                  <a:lnTo>
                    <a:pt x="587326" y="190500"/>
                  </a:lnTo>
                  <a:lnTo>
                    <a:pt x="548589" y="215900"/>
                  </a:lnTo>
                  <a:lnTo>
                    <a:pt x="510865" y="241300"/>
                  </a:lnTo>
                  <a:lnTo>
                    <a:pt x="474190" y="266700"/>
                  </a:lnTo>
                  <a:lnTo>
                    <a:pt x="438599" y="292100"/>
                  </a:lnTo>
                  <a:lnTo>
                    <a:pt x="404126" y="317500"/>
                  </a:lnTo>
                  <a:lnTo>
                    <a:pt x="370808" y="355600"/>
                  </a:lnTo>
                  <a:lnTo>
                    <a:pt x="338679" y="381000"/>
                  </a:lnTo>
                  <a:lnTo>
                    <a:pt x="307774" y="419100"/>
                  </a:lnTo>
                  <a:lnTo>
                    <a:pt x="278128" y="444500"/>
                  </a:lnTo>
                  <a:lnTo>
                    <a:pt x="249778" y="482600"/>
                  </a:lnTo>
                  <a:lnTo>
                    <a:pt x="222757" y="520700"/>
                  </a:lnTo>
                  <a:lnTo>
                    <a:pt x="197102" y="558800"/>
                  </a:lnTo>
                  <a:lnTo>
                    <a:pt x="172847" y="596900"/>
                  </a:lnTo>
                  <a:lnTo>
                    <a:pt x="150027" y="635000"/>
                  </a:lnTo>
                  <a:lnTo>
                    <a:pt x="128678" y="673100"/>
                  </a:lnTo>
                  <a:lnTo>
                    <a:pt x="108834" y="711200"/>
                  </a:lnTo>
                  <a:lnTo>
                    <a:pt x="90532" y="749300"/>
                  </a:lnTo>
                  <a:lnTo>
                    <a:pt x="73805" y="800100"/>
                  </a:lnTo>
                  <a:lnTo>
                    <a:pt x="58691" y="838200"/>
                  </a:lnTo>
                  <a:lnTo>
                    <a:pt x="45222" y="876300"/>
                  </a:lnTo>
                  <a:lnTo>
                    <a:pt x="33435" y="927100"/>
                  </a:lnTo>
                  <a:lnTo>
                    <a:pt x="23365" y="965200"/>
                  </a:lnTo>
                  <a:lnTo>
                    <a:pt x="15047" y="1016000"/>
                  </a:lnTo>
                  <a:lnTo>
                    <a:pt x="8517" y="1066800"/>
                  </a:lnTo>
                  <a:lnTo>
                    <a:pt x="3808" y="1104900"/>
                  </a:lnTo>
                  <a:lnTo>
                    <a:pt x="958" y="1155700"/>
                  </a:lnTo>
                  <a:lnTo>
                    <a:pt x="0" y="1206500"/>
                  </a:lnTo>
                  <a:lnTo>
                    <a:pt x="958" y="1244600"/>
                  </a:lnTo>
                  <a:lnTo>
                    <a:pt x="3808" y="1295400"/>
                  </a:lnTo>
                  <a:lnTo>
                    <a:pt x="8517" y="1346200"/>
                  </a:lnTo>
                  <a:lnTo>
                    <a:pt x="15047" y="1384300"/>
                  </a:lnTo>
                  <a:lnTo>
                    <a:pt x="23365" y="1435100"/>
                  </a:lnTo>
                  <a:lnTo>
                    <a:pt x="33435" y="1473200"/>
                  </a:lnTo>
                  <a:lnTo>
                    <a:pt x="45222" y="1524000"/>
                  </a:lnTo>
                  <a:lnTo>
                    <a:pt x="58691" y="1562100"/>
                  </a:lnTo>
                  <a:lnTo>
                    <a:pt x="73805" y="1612900"/>
                  </a:lnTo>
                  <a:lnTo>
                    <a:pt x="90532" y="1651000"/>
                  </a:lnTo>
                  <a:lnTo>
                    <a:pt x="108834" y="1689100"/>
                  </a:lnTo>
                  <a:lnTo>
                    <a:pt x="128678" y="1727200"/>
                  </a:lnTo>
                  <a:lnTo>
                    <a:pt x="150027" y="1765300"/>
                  </a:lnTo>
                  <a:lnTo>
                    <a:pt x="172847" y="1816100"/>
                  </a:lnTo>
                  <a:lnTo>
                    <a:pt x="197102" y="1854200"/>
                  </a:lnTo>
                  <a:lnTo>
                    <a:pt x="222757" y="1879600"/>
                  </a:lnTo>
                  <a:lnTo>
                    <a:pt x="249778" y="1917700"/>
                  </a:lnTo>
                  <a:lnTo>
                    <a:pt x="278128" y="1955800"/>
                  </a:lnTo>
                  <a:lnTo>
                    <a:pt x="307774" y="1993900"/>
                  </a:lnTo>
                  <a:lnTo>
                    <a:pt x="338679" y="2019300"/>
                  </a:lnTo>
                  <a:lnTo>
                    <a:pt x="370808" y="2057400"/>
                  </a:lnTo>
                  <a:lnTo>
                    <a:pt x="404126" y="2082800"/>
                  </a:lnTo>
                  <a:lnTo>
                    <a:pt x="438599" y="2108200"/>
                  </a:lnTo>
                  <a:lnTo>
                    <a:pt x="474190" y="2146300"/>
                  </a:lnTo>
                  <a:lnTo>
                    <a:pt x="510865" y="2171700"/>
                  </a:lnTo>
                  <a:lnTo>
                    <a:pt x="548589" y="2197100"/>
                  </a:lnTo>
                  <a:lnTo>
                    <a:pt x="587326" y="2222500"/>
                  </a:lnTo>
                  <a:lnTo>
                    <a:pt x="627041" y="2247900"/>
                  </a:lnTo>
                  <a:lnTo>
                    <a:pt x="667699" y="2260600"/>
                  </a:lnTo>
                  <a:lnTo>
                    <a:pt x="709265" y="2286000"/>
                  </a:lnTo>
                  <a:lnTo>
                    <a:pt x="751703" y="2298700"/>
                  </a:lnTo>
                  <a:lnTo>
                    <a:pt x="794980" y="2324100"/>
                  </a:lnTo>
                  <a:lnTo>
                    <a:pt x="839058" y="2336800"/>
                  </a:lnTo>
                  <a:lnTo>
                    <a:pt x="1022691" y="2387600"/>
                  </a:lnTo>
                  <a:lnTo>
                    <a:pt x="1509434" y="2387600"/>
                  </a:lnTo>
                  <a:lnTo>
                    <a:pt x="1693067" y="2336800"/>
                  </a:lnTo>
                  <a:lnTo>
                    <a:pt x="1737145" y="2324100"/>
                  </a:lnTo>
                  <a:lnTo>
                    <a:pt x="1780422" y="2298700"/>
                  </a:lnTo>
                  <a:lnTo>
                    <a:pt x="1822860" y="2286000"/>
                  </a:lnTo>
                  <a:lnTo>
                    <a:pt x="1864426" y="2260600"/>
                  </a:lnTo>
                  <a:lnTo>
                    <a:pt x="1905084" y="2247900"/>
                  </a:lnTo>
                  <a:lnTo>
                    <a:pt x="1924942" y="2235200"/>
                  </a:lnTo>
                  <a:lnTo>
                    <a:pt x="1166203" y="2235200"/>
                  </a:lnTo>
                  <a:lnTo>
                    <a:pt x="1117190" y="2222500"/>
                  </a:lnTo>
                  <a:lnTo>
                    <a:pt x="1068854" y="2222500"/>
                  </a:lnTo>
                  <a:lnTo>
                    <a:pt x="928387" y="2184400"/>
                  </a:lnTo>
                  <a:lnTo>
                    <a:pt x="839011" y="2159000"/>
                  </a:lnTo>
                  <a:lnTo>
                    <a:pt x="795749" y="2133600"/>
                  </a:lnTo>
                  <a:lnTo>
                    <a:pt x="753502" y="2120900"/>
                  </a:lnTo>
                  <a:lnTo>
                    <a:pt x="712319" y="2095500"/>
                  </a:lnTo>
                  <a:lnTo>
                    <a:pt x="672248" y="2070100"/>
                  </a:lnTo>
                  <a:lnTo>
                    <a:pt x="633337" y="2044700"/>
                  </a:lnTo>
                  <a:lnTo>
                    <a:pt x="595635" y="2019300"/>
                  </a:lnTo>
                  <a:lnTo>
                    <a:pt x="559191" y="1993900"/>
                  </a:lnTo>
                  <a:lnTo>
                    <a:pt x="524052" y="1968500"/>
                  </a:lnTo>
                  <a:lnTo>
                    <a:pt x="490267" y="1930400"/>
                  </a:lnTo>
                  <a:lnTo>
                    <a:pt x="457885" y="1905000"/>
                  </a:lnTo>
                  <a:lnTo>
                    <a:pt x="426954" y="1866900"/>
                  </a:lnTo>
                  <a:lnTo>
                    <a:pt x="397522" y="1828800"/>
                  </a:lnTo>
                  <a:lnTo>
                    <a:pt x="369639" y="1803400"/>
                  </a:lnTo>
                  <a:lnTo>
                    <a:pt x="343351" y="1765300"/>
                  </a:lnTo>
                  <a:lnTo>
                    <a:pt x="318708" y="1727200"/>
                  </a:lnTo>
                  <a:lnTo>
                    <a:pt x="295759" y="1689100"/>
                  </a:lnTo>
                  <a:lnTo>
                    <a:pt x="274551" y="1651000"/>
                  </a:lnTo>
                  <a:lnTo>
                    <a:pt x="255133" y="1600200"/>
                  </a:lnTo>
                  <a:lnTo>
                    <a:pt x="237553" y="1562100"/>
                  </a:lnTo>
                  <a:lnTo>
                    <a:pt x="221860" y="1524000"/>
                  </a:lnTo>
                  <a:lnTo>
                    <a:pt x="208103" y="1473200"/>
                  </a:lnTo>
                  <a:lnTo>
                    <a:pt x="196329" y="1435100"/>
                  </a:lnTo>
                  <a:lnTo>
                    <a:pt x="186587" y="1384300"/>
                  </a:lnTo>
                  <a:lnTo>
                    <a:pt x="178926" y="1346200"/>
                  </a:lnTo>
                  <a:lnTo>
                    <a:pt x="173393" y="1295400"/>
                  </a:lnTo>
                  <a:lnTo>
                    <a:pt x="170039" y="1244600"/>
                  </a:lnTo>
                  <a:lnTo>
                    <a:pt x="168910" y="1206500"/>
                  </a:lnTo>
                  <a:lnTo>
                    <a:pt x="170039" y="1155700"/>
                  </a:lnTo>
                  <a:lnTo>
                    <a:pt x="173393" y="1104900"/>
                  </a:lnTo>
                  <a:lnTo>
                    <a:pt x="178926" y="1066800"/>
                  </a:lnTo>
                  <a:lnTo>
                    <a:pt x="186587" y="1016000"/>
                  </a:lnTo>
                  <a:lnTo>
                    <a:pt x="196329" y="977900"/>
                  </a:lnTo>
                  <a:lnTo>
                    <a:pt x="208103" y="927100"/>
                  </a:lnTo>
                  <a:lnTo>
                    <a:pt x="221860" y="889000"/>
                  </a:lnTo>
                  <a:lnTo>
                    <a:pt x="237553" y="838200"/>
                  </a:lnTo>
                  <a:lnTo>
                    <a:pt x="255133" y="800100"/>
                  </a:lnTo>
                  <a:lnTo>
                    <a:pt x="274551" y="762000"/>
                  </a:lnTo>
                  <a:lnTo>
                    <a:pt x="295759" y="723900"/>
                  </a:lnTo>
                  <a:lnTo>
                    <a:pt x="318708" y="685800"/>
                  </a:lnTo>
                  <a:lnTo>
                    <a:pt x="343351" y="647700"/>
                  </a:lnTo>
                  <a:lnTo>
                    <a:pt x="369639" y="609600"/>
                  </a:lnTo>
                  <a:lnTo>
                    <a:pt x="397522" y="571500"/>
                  </a:lnTo>
                  <a:lnTo>
                    <a:pt x="426954" y="533400"/>
                  </a:lnTo>
                  <a:lnTo>
                    <a:pt x="457885" y="508000"/>
                  </a:lnTo>
                  <a:lnTo>
                    <a:pt x="490267" y="469900"/>
                  </a:lnTo>
                  <a:lnTo>
                    <a:pt x="524052" y="444500"/>
                  </a:lnTo>
                  <a:lnTo>
                    <a:pt x="559191" y="406400"/>
                  </a:lnTo>
                  <a:lnTo>
                    <a:pt x="595635" y="381000"/>
                  </a:lnTo>
                  <a:lnTo>
                    <a:pt x="633337" y="355600"/>
                  </a:lnTo>
                  <a:lnTo>
                    <a:pt x="672248" y="330200"/>
                  </a:lnTo>
                  <a:lnTo>
                    <a:pt x="712319" y="304800"/>
                  </a:lnTo>
                  <a:lnTo>
                    <a:pt x="753502" y="292100"/>
                  </a:lnTo>
                  <a:lnTo>
                    <a:pt x="795749" y="266700"/>
                  </a:lnTo>
                  <a:lnTo>
                    <a:pt x="839011" y="254000"/>
                  </a:lnTo>
                  <a:lnTo>
                    <a:pt x="883240" y="228600"/>
                  </a:lnTo>
                  <a:lnTo>
                    <a:pt x="1021243" y="190500"/>
                  </a:lnTo>
                  <a:lnTo>
                    <a:pt x="1068854" y="190500"/>
                  </a:lnTo>
                  <a:lnTo>
                    <a:pt x="1117190" y="177800"/>
                  </a:lnTo>
                  <a:lnTo>
                    <a:pt x="1166203" y="177800"/>
                  </a:lnTo>
                  <a:lnTo>
                    <a:pt x="1215843" y="165100"/>
                  </a:lnTo>
                  <a:lnTo>
                    <a:pt x="1905084" y="165100"/>
                  </a:lnTo>
                  <a:lnTo>
                    <a:pt x="1864426" y="139700"/>
                  </a:lnTo>
                  <a:lnTo>
                    <a:pt x="1822860" y="127000"/>
                  </a:lnTo>
                  <a:lnTo>
                    <a:pt x="1780422" y="101600"/>
                  </a:lnTo>
                  <a:lnTo>
                    <a:pt x="1737145" y="88900"/>
                  </a:lnTo>
                  <a:lnTo>
                    <a:pt x="1693067" y="63500"/>
                  </a:lnTo>
                  <a:lnTo>
                    <a:pt x="1556370" y="25400"/>
                  </a:lnTo>
                  <a:close/>
                </a:path>
                <a:path w="2532379" h="2400300">
                  <a:moveTo>
                    <a:pt x="1905084" y="165100"/>
                  </a:moveTo>
                  <a:lnTo>
                    <a:pt x="1316282" y="165100"/>
                  </a:lnTo>
                  <a:lnTo>
                    <a:pt x="1365922" y="177800"/>
                  </a:lnTo>
                  <a:lnTo>
                    <a:pt x="1414935" y="177800"/>
                  </a:lnTo>
                  <a:lnTo>
                    <a:pt x="1463271" y="190500"/>
                  </a:lnTo>
                  <a:lnTo>
                    <a:pt x="1510882" y="190500"/>
                  </a:lnTo>
                  <a:lnTo>
                    <a:pt x="1648885" y="228600"/>
                  </a:lnTo>
                  <a:lnTo>
                    <a:pt x="1693114" y="254000"/>
                  </a:lnTo>
                  <a:lnTo>
                    <a:pt x="1736376" y="266700"/>
                  </a:lnTo>
                  <a:lnTo>
                    <a:pt x="1778623" y="292100"/>
                  </a:lnTo>
                  <a:lnTo>
                    <a:pt x="1819806" y="304800"/>
                  </a:lnTo>
                  <a:lnTo>
                    <a:pt x="1859877" y="330200"/>
                  </a:lnTo>
                  <a:lnTo>
                    <a:pt x="1898788" y="355600"/>
                  </a:lnTo>
                  <a:lnTo>
                    <a:pt x="1936490" y="381000"/>
                  </a:lnTo>
                  <a:lnTo>
                    <a:pt x="1972934" y="406400"/>
                  </a:lnTo>
                  <a:lnTo>
                    <a:pt x="2008073" y="444500"/>
                  </a:lnTo>
                  <a:lnTo>
                    <a:pt x="2041858" y="469900"/>
                  </a:lnTo>
                  <a:lnTo>
                    <a:pt x="2074240" y="508000"/>
                  </a:lnTo>
                  <a:lnTo>
                    <a:pt x="2105171" y="533400"/>
                  </a:lnTo>
                  <a:lnTo>
                    <a:pt x="2134603" y="571500"/>
                  </a:lnTo>
                  <a:lnTo>
                    <a:pt x="2162486" y="609600"/>
                  </a:lnTo>
                  <a:lnTo>
                    <a:pt x="2188774" y="647700"/>
                  </a:lnTo>
                  <a:lnTo>
                    <a:pt x="2213417" y="685800"/>
                  </a:lnTo>
                  <a:lnTo>
                    <a:pt x="2236366" y="723900"/>
                  </a:lnTo>
                  <a:lnTo>
                    <a:pt x="2257574" y="762000"/>
                  </a:lnTo>
                  <a:lnTo>
                    <a:pt x="2276992" y="800100"/>
                  </a:lnTo>
                  <a:lnTo>
                    <a:pt x="2294572" y="838200"/>
                  </a:lnTo>
                  <a:lnTo>
                    <a:pt x="2310265" y="889000"/>
                  </a:lnTo>
                  <a:lnTo>
                    <a:pt x="2324022" y="927100"/>
                  </a:lnTo>
                  <a:lnTo>
                    <a:pt x="2335796" y="977900"/>
                  </a:lnTo>
                  <a:lnTo>
                    <a:pt x="2345538" y="1016000"/>
                  </a:lnTo>
                  <a:lnTo>
                    <a:pt x="2353199" y="1066800"/>
                  </a:lnTo>
                  <a:lnTo>
                    <a:pt x="2358732" y="1104900"/>
                  </a:lnTo>
                  <a:lnTo>
                    <a:pt x="2362086" y="1155700"/>
                  </a:lnTo>
                  <a:lnTo>
                    <a:pt x="2363216" y="1206500"/>
                  </a:lnTo>
                  <a:lnTo>
                    <a:pt x="2362086" y="1244600"/>
                  </a:lnTo>
                  <a:lnTo>
                    <a:pt x="2358732" y="1295400"/>
                  </a:lnTo>
                  <a:lnTo>
                    <a:pt x="2353199" y="1346200"/>
                  </a:lnTo>
                  <a:lnTo>
                    <a:pt x="2345538" y="1384300"/>
                  </a:lnTo>
                  <a:lnTo>
                    <a:pt x="2335796" y="1435100"/>
                  </a:lnTo>
                  <a:lnTo>
                    <a:pt x="2324022" y="1473200"/>
                  </a:lnTo>
                  <a:lnTo>
                    <a:pt x="2310265" y="1524000"/>
                  </a:lnTo>
                  <a:lnTo>
                    <a:pt x="2294572" y="1562100"/>
                  </a:lnTo>
                  <a:lnTo>
                    <a:pt x="2276992" y="1600200"/>
                  </a:lnTo>
                  <a:lnTo>
                    <a:pt x="2257574" y="1651000"/>
                  </a:lnTo>
                  <a:lnTo>
                    <a:pt x="2236366" y="1689100"/>
                  </a:lnTo>
                  <a:lnTo>
                    <a:pt x="2213417" y="1727200"/>
                  </a:lnTo>
                  <a:lnTo>
                    <a:pt x="2188774" y="1765300"/>
                  </a:lnTo>
                  <a:lnTo>
                    <a:pt x="2162486" y="1803400"/>
                  </a:lnTo>
                  <a:lnTo>
                    <a:pt x="2134603" y="1828800"/>
                  </a:lnTo>
                  <a:lnTo>
                    <a:pt x="2105171" y="1866900"/>
                  </a:lnTo>
                  <a:lnTo>
                    <a:pt x="2074240" y="1905000"/>
                  </a:lnTo>
                  <a:lnTo>
                    <a:pt x="2041858" y="1930400"/>
                  </a:lnTo>
                  <a:lnTo>
                    <a:pt x="2008073" y="1968500"/>
                  </a:lnTo>
                  <a:lnTo>
                    <a:pt x="1972934" y="1993900"/>
                  </a:lnTo>
                  <a:lnTo>
                    <a:pt x="1936490" y="2019300"/>
                  </a:lnTo>
                  <a:lnTo>
                    <a:pt x="1898788" y="2044700"/>
                  </a:lnTo>
                  <a:lnTo>
                    <a:pt x="1859877" y="2070100"/>
                  </a:lnTo>
                  <a:lnTo>
                    <a:pt x="1819806" y="2095500"/>
                  </a:lnTo>
                  <a:lnTo>
                    <a:pt x="1778623" y="2120900"/>
                  </a:lnTo>
                  <a:lnTo>
                    <a:pt x="1736376" y="2133600"/>
                  </a:lnTo>
                  <a:lnTo>
                    <a:pt x="1693114" y="2159000"/>
                  </a:lnTo>
                  <a:lnTo>
                    <a:pt x="1603738" y="2184400"/>
                  </a:lnTo>
                  <a:lnTo>
                    <a:pt x="1463271" y="2222500"/>
                  </a:lnTo>
                  <a:lnTo>
                    <a:pt x="1414935" y="2222500"/>
                  </a:lnTo>
                  <a:lnTo>
                    <a:pt x="1365922" y="2235200"/>
                  </a:lnTo>
                  <a:lnTo>
                    <a:pt x="1924942" y="2235200"/>
                  </a:lnTo>
                  <a:lnTo>
                    <a:pt x="1944799" y="2222500"/>
                  </a:lnTo>
                  <a:lnTo>
                    <a:pt x="1983536" y="2197100"/>
                  </a:lnTo>
                  <a:lnTo>
                    <a:pt x="2021260" y="2171700"/>
                  </a:lnTo>
                  <a:lnTo>
                    <a:pt x="2057935" y="2146300"/>
                  </a:lnTo>
                  <a:lnTo>
                    <a:pt x="2093526" y="2108200"/>
                  </a:lnTo>
                  <a:lnTo>
                    <a:pt x="2127999" y="2082800"/>
                  </a:lnTo>
                  <a:lnTo>
                    <a:pt x="2161317" y="2057400"/>
                  </a:lnTo>
                  <a:lnTo>
                    <a:pt x="2193446" y="2019300"/>
                  </a:lnTo>
                  <a:lnTo>
                    <a:pt x="2224351" y="1993900"/>
                  </a:lnTo>
                  <a:lnTo>
                    <a:pt x="2253997" y="1955800"/>
                  </a:lnTo>
                  <a:lnTo>
                    <a:pt x="2282347" y="1917700"/>
                  </a:lnTo>
                  <a:lnTo>
                    <a:pt x="2309368" y="1879600"/>
                  </a:lnTo>
                  <a:lnTo>
                    <a:pt x="2335023" y="1854200"/>
                  </a:lnTo>
                  <a:lnTo>
                    <a:pt x="2359278" y="1816100"/>
                  </a:lnTo>
                  <a:lnTo>
                    <a:pt x="2382098" y="1765300"/>
                  </a:lnTo>
                  <a:lnTo>
                    <a:pt x="2403447" y="1727200"/>
                  </a:lnTo>
                  <a:lnTo>
                    <a:pt x="2423291" y="1689100"/>
                  </a:lnTo>
                  <a:lnTo>
                    <a:pt x="2441593" y="1651000"/>
                  </a:lnTo>
                  <a:lnTo>
                    <a:pt x="2458320" y="1612900"/>
                  </a:lnTo>
                  <a:lnTo>
                    <a:pt x="2473434" y="1562100"/>
                  </a:lnTo>
                  <a:lnTo>
                    <a:pt x="2486903" y="1524000"/>
                  </a:lnTo>
                  <a:lnTo>
                    <a:pt x="2498690" y="1473200"/>
                  </a:lnTo>
                  <a:lnTo>
                    <a:pt x="2508760" y="1435100"/>
                  </a:lnTo>
                  <a:lnTo>
                    <a:pt x="2517078" y="1384300"/>
                  </a:lnTo>
                  <a:lnTo>
                    <a:pt x="2523608" y="1346200"/>
                  </a:lnTo>
                  <a:lnTo>
                    <a:pt x="2528317" y="1295400"/>
                  </a:lnTo>
                  <a:lnTo>
                    <a:pt x="2531167" y="1244600"/>
                  </a:lnTo>
                  <a:lnTo>
                    <a:pt x="2532126" y="1206500"/>
                  </a:lnTo>
                  <a:lnTo>
                    <a:pt x="2531167" y="1155700"/>
                  </a:lnTo>
                  <a:lnTo>
                    <a:pt x="2528317" y="1104900"/>
                  </a:lnTo>
                  <a:lnTo>
                    <a:pt x="2523608" y="1066800"/>
                  </a:lnTo>
                  <a:lnTo>
                    <a:pt x="2517078" y="1016000"/>
                  </a:lnTo>
                  <a:lnTo>
                    <a:pt x="2508760" y="965200"/>
                  </a:lnTo>
                  <a:lnTo>
                    <a:pt x="2498690" y="927100"/>
                  </a:lnTo>
                  <a:lnTo>
                    <a:pt x="2486903" y="876300"/>
                  </a:lnTo>
                  <a:lnTo>
                    <a:pt x="2473434" y="838200"/>
                  </a:lnTo>
                  <a:lnTo>
                    <a:pt x="2458320" y="800100"/>
                  </a:lnTo>
                  <a:lnTo>
                    <a:pt x="2441593" y="749300"/>
                  </a:lnTo>
                  <a:lnTo>
                    <a:pt x="2423291" y="711200"/>
                  </a:lnTo>
                  <a:lnTo>
                    <a:pt x="2403447" y="673100"/>
                  </a:lnTo>
                  <a:lnTo>
                    <a:pt x="2382098" y="635000"/>
                  </a:lnTo>
                  <a:lnTo>
                    <a:pt x="2359279" y="596900"/>
                  </a:lnTo>
                  <a:lnTo>
                    <a:pt x="2335023" y="558800"/>
                  </a:lnTo>
                  <a:lnTo>
                    <a:pt x="2309368" y="520700"/>
                  </a:lnTo>
                  <a:lnTo>
                    <a:pt x="2282347" y="482600"/>
                  </a:lnTo>
                  <a:lnTo>
                    <a:pt x="2253997" y="444500"/>
                  </a:lnTo>
                  <a:lnTo>
                    <a:pt x="2224351" y="419100"/>
                  </a:lnTo>
                  <a:lnTo>
                    <a:pt x="2193446" y="381000"/>
                  </a:lnTo>
                  <a:lnTo>
                    <a:pt x="2161317" y="355600"/>
                  </a:lnTo>
                  <a:lnTo>
                    <a:pt x="2127999" y="317500"/>
                  </a:lnTo>
                  <a:lnTo>
                    <a:pt x="2093526" y="292100"/>
                  </a:lnTo>
                  <a:lnTo>
                    <a:pt x="2057935" y="266700"/>
                  </a:lnTo>
                  <a:lnTo>
                    <a:pt x="2021260" y="241300"/>
                  </a:lnTo>
                  <a:lnTo>
                    <a:pt x="1983536" y="215900"/>
                  </a:lnTo>
                  <a:lnTo>
                    <a:pt x="1944799" y="190500"/>
                  </a:lnTo>
                  <a:lnTo>
                    <a:pt x="1905084" y="165100"/>
                  </a:lnTo>
                  <a:close/>
                </a:path>
                <a:path w="2532379" h="2400300">
                  <a:moveTo>
                    <a:pt x="1461872" y="12700"/>
                  </a:moveTo>
                  <a:lnTo>
                    <a:pt x="1070253" y="12700"/>
                  </a:lnTo>
                  <a:lnTo>
                    <a:pt x="1022691" y="25400"/>
                  </a:lnTo>
                  <a:lnTo>
                    <a:pt x="1509434" y="25400"/>
                  </a:lnTo>
                  <a:lnTo>
                    <a:pt x="1461872" y="12700"/>
                  </a:lnTo>
                  <a:close/>
                </a:path>
                <a:path w="2532379" h="2400300">
                  <a:moveTo>
                    <a:pt x="1365009" y="0"/>
                  </a:moveTo>
                  <a:lnTo>
                    <a:pt x="1167116" y="0"/>
                  </a:lnTo>
                  <a:lnTo>
                    <a:pt x="1118406" y="12700"/>
                  </a:lnTo>
                  <a:lnTo>
                    <a:pt x="1413719" y="12700"/>
                  </a:lnTo>
                  <a:lnTo>
                    <a:pt x="1365009" y="0"/>
                  </a:lnTo>
                  <a:close/>
                </a:path>
              </a:pathLst>
            </a:custGeom>
            <a:solidFill>
              <a:srgbClr val="6F2F9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9469755" y="3568827"/>
              <a:ext cx="2532380" cy="2408555"/>
            </a:xfrm>
            <a:custGeom>
              <a:avLst/>
              <a:gdLst/>
              <a:ahLst/>
              <a:cxnLst/>
              <a:rect l="l" t="t" r="r" b="b"/>
              <a:pathLst>
                <a:path w="2532379" h="2408554">
                  <a:moveTo>
                    <a:pt x="0" y="1204087"/>
                  </a:moveTo>
                  <a:lnTo>
                    <a:pt x="958" y="1156808"/>
                  </a:lnTo>
                  <a:lnTo>
                    <a:pt x="3808" y="1109991"/>
                  </a:lnTo>
                  <a:lnTo>
                    <a:pt x="8517" y="1063669"/>
                  </a:lnTo>
                  <a:lnTo>
                    <a:pt x="15047" y="1017876"/>
                  </a:lnTo>
                  <a:lnTo>
                    <a:pt x="23365" y="972645"/>
                  </a:lnTo>
                  <a:lnTo>
                    <a:pt x="33435" y="928009"/>
                  </a:lnTo>
                  <a:lnTo>
                    <a:pt x="45222" y="884002"/>
                  </a:lnTo>
                  <a:lnTo>
                    <a:pt x="58691" y="840657"/>
                  </a:lnTo>
                  <a:lnTo>
                    <a:pt x="73805" y="798008"/>
                  </a:lnTo>
                  <a:lnTo>
                    <a:pt x="90532" y="756089"/>
                  </a:lnTo>
                  <a:lnTo>
                    <a:pt x="108834" y="714932"/>
                  </a:lnTo>
                  <a:lnTo>
                    <a:pt x="128678" y="674571"/>
                  </a:lnTo>
                  <a:lnTo>
                    <a:pt x="150027" y="635040"/>
                  </a:lnTo>
                  <a:lnTo>
                    <a:pt x="172847" y="596373"/>
                  </a:lnTo>
                  <a:lnTo>
                    <a:pt x="197102" y="558602"/>
                  </a:lnTo>
                  <a:lnTo>
                    <a:pt x="222757" y="521761"/>
                  </a:lnTo>
                  <a:lnTo>
                    <a:pt x="249778" y="485883"/>
                  </a:lnTo>
                  <a:lnTo>
                    <a:pt x="278128" y="451003"/>
                  </a:lnTo>
                  <a:lnTo>
                    <a:pt x="307774" y="417153"/>
                  </a:lnTo>
                  <a:lnTo>
                    <a:pt x="338679" y="384367"/>
                  </a:lnTo>
                  <a:lnTo>
                    <a:pt x="370808" y="352678"/>
                  </a:lnTo>
                  <a:lnTo>
                    <a:pt x="404126" y="322121"/>
                  </a:lnTo>
                  <a:lnTo>
                    <a:pt x="438599" y="292728"/>
                  </a:lnTo>
                  <a:lnTo>
                    <a:pt x="474190" y="264532"/>
                  </a:lnTo>
                  <a:lnTo>
                    <a:pt x="510865" y="237568"/>
                  </a:lnTo>
                  <a:lnTo>
                    <a:pt x="548589" y="211869"/>
                  </a:lnTo>
                  <a:lnTo>
                    <a:pt x="587326" y="187468"/>
                  </a:lnTo>
                  <a:lnTo>
                    <a:pt x="627041" y="164399"/>
                  </a:lnTo>
                  <a:lnTo>
                    <a:pt x="667699" y="142694"/>
                  </a:lnTo>
                  <a:lnTo>
                    <a:pt x="709265" y="122389"/>
                  </a:lnTo>
                  <a:lnTo>
                    <a:pt x="751703" y="103516"/>
                  </a:lnTo>
                  <a:lnTo>
                    <a:pt x="794980" y="86108"/>
                  </a:lnTo>
                  <a:lnTo>
                    <a:pt x="839058" y="70199"/>
                  </a:lnTo>
                  <a:lnTo>
                    <a:pt x="883903" y="55823"/>
                  </a:lnTo>
                  <a:lnTo>
                    <a:pt x="929481" y="43013"/>
                  </a:lnTo>
                  <a:lnTo>
                    <a:pt x="975755" y="31802"/>
                  </a:lnTo>
                  <a:lnTo>
                    <a:pt x="1022691" y="22224"/>
                  </a:lnTo>
                  <a:lnTo>
                    <a:pt x="1070253" y="14312"/>
                  </a:lnTo>
                  <a:lnTo>
                    <a:pt x="1118406" y="8101"/>
                  </a:lnTo>
                  <a:lnTo>
                    <a:pt x="1167116" y="3622"/>
                  </a:lnTo>
                  <a:lnTo>
                    <a:pt x="1216346" y="911"/>
                  </a:lnTo>
                  <a:lnTo>
                    <a:pt x="1266063" y="0"/>
                  </a:lnTo>
                  <a:lnTo>
                    <a:pt x="1315779" y="911"/>
                  </a:lnTo>
                  <a:lnTo>
                    <a:pt x="1365009" y="3622"/>
                  </a:lnTo>
                  <a:lnTo>
                    <a:pt x="1413719" y="8101"/>
                  </a:lnTo>
                  <a:lnTo>
                    <a:pt x="1461872" y="14312"/>
                  </a:lnTo>
                  <a:lnTo>
                    <a:pt x="1509434" y="22224"/>
                  </a:lnTo>
                  <a:lnTo>
                    <a:pt x="1556370" y="31802"/>
                  </a:lnTo>
                  <a:lnTo>
                    <a:pt x="1602644" y="43013"/>
                  </a:lnTo>
                  <a:lnTo>
                    <a:pt x="1648222" y="55823"/>
                  </a:lnTo>
                  <a:lnTo>
                    <a:pt x="1693067" y="70199"/>
                  </a:lnTo>
                  <a:lnTo>
                    <a:pt x="1737145" y="86108"/>
                  </a:lnTo>
                  <a:lnTo>
                    <a:pt x="1780422" y="103516"/>
                  </a:lnTo>
                  <a:lnTo>
                    <a:pt x="1822860" y="122389"/>
                  </a:lnTo>
                  <a:lnTo>
                    <a:pt x="1864426" y="142694"/>
                  </a:lnTo>
                  <a:lnTo>
                    <a:pt x="1905084" y="164399"/>
                  </a:lnTo>
                  <a:lnTo>
                    <a:pt x="1944799" y="187468"/>
                  </a:lnTo>
                  <a:lnTo>
                    <a:pt x="1983536" y="211869"/>
                  </a:lnTo>
                  <a:lnTo>
                    <a:pt x="2021260" y="237568"/>
                  </a:lnTo>
                  <a:lnTo>
                    <a:pt x="2057935" y="264532"/>
                  </a:lnTo>
                  <a:lnTo>
                    <a:pt x="2093526" y="292728"/>
                  </a:lnTo>
                  <a:lnTo>
                    <a:pt x="2127999" y="322121"/>
                  </a:lnTo>
                  <a:lnTo>
                    <a:pt x="2161317" y="352679"/>
                  </a:lnTo>
                  <a:lnTo>
                    <a:pt x="2193446" y="384367"/>
                  </a:lnTo>
                  <a:lnTo>
                    <a:pt x="2224351" y="417153"/>
                  </a:lnTo>
                  <a:lnTo>
                    <a:pt x="2253997" y="451003"/>
                  </a:lnTo>
                  <a:lnTo>
                    <a:pt x="2282347" y="485883"/>
                  </a:lnTo>
                  <a:lnTo>
                    <a:pt x="2309368" y="521761"/>
                  </a:lnTo>
                  <a:lnTo>
                    <a:pt x="2335023" y="558602"/>
                  </a:lnTo>
                  <a:lnTo>
                    <a:pt x="2359279" y="596373"/>
                  </a:lnTo>
                  <a:lnTo>
                    <a:pt x="2382098" y="635040"/>
                  </a:lnTo>
                  <a:lnTo>
                    <a:pt x="2403447" y="674571"/>
                  </a:lnTo>
                  <a:lnTo>
                    <a:pt x="2423291" y="714932"/>
                  </a:lnTo>
                  <a:lnTo>
                    <a:pt x="2441593" y="756089"/>
                  </a:lnTo>
                  <a:lnTo>
                    <a:pt x="2458320" y="798008"/>
                  </a:lnTo>
                  <a:lnTo>
                    <a:pt x="2473434" y="840657"/>
                  </a:lnTo>
                  <a:lnTo>
                    <a:pt x="2486903" y="884002"/>
                  </a:lnTo>
                  <a:lnTo>
                    <a:pt x="2498690" y="928009"/>
                  </a:lnTo>
                  <a:lnTo>
                    <a:pt x="2508760" y="972645"/>
                  </a:lnTo>
                  <a:lnTo>
                    <a:pt x="2517078" y="1017876"/>
                  </a:lnTo>
                  <a:lnTo>
                    <a:pt x="2523608" y="1063669"/>
                  </a:lnTo>
                  <a:lnTo>
                    <a:pt x="2528317" y="1109991"/>
                  </a:lnTo>
                  <a:lnTo>
                    <a:pt x="2531167" y="1156808"/>
                  </a:lnTo>
                  <a:lnTo>
                    <a:pt x="2532126" y="1204087"/>
                  </a:lnTo>
                  <a:lnTo>
                    <a:pt x="2531167" y="1251365"/>
                  </a:lnTo>
                  <a:lnTo>
                    <a:pt x="2528317" y="1298181"/>
                  </a:lnTo>
                  <a:lnTo>
                    <a:pt x="2523608" y="1344503"/>
                  </a:lnTo>
                  <a:lnTo>
                    <a:pt x="2517078" y="1390296"/>
                  </a:lnTo>
                  <a:lnTo>
                    <a:pt x="2508760" y="1435527"/>
                  </a:lnTo>
                  <a:lnTo>
                    <a:pt x="2498690" y="1480162"/>
                  </a:lnTo>
                  <a:lnTo>
                    <a:pt x="2486903" y="1524168"/>
                  </a:lnTo>
                  <a:lnTo>
                    <a:pt x="2473434" y="1567512"/>
                  </a:lnTo>
                  <a:lnTo>
                    <a:pt x="2458320" y="1610160"/>
                  </a:lnTo>
                  <a:lnTo>
                    <a:pt x="2441593" y="1652079"/>
                  </a:lnTo>
                  <a:lnTo>
                    <a:pt x="2423291" y="1693235"/>
                  </a:lnTo>
                  <a:lnTo>
                    <a:pt x="2403447" y="1733594"/>
                  </a:lnTo>
                  <a:lnTo>
                    <a:pt x="2382098" y="1773124"/>
                  </a:lnTo>
                  <a:lnTo>
                    <a:pt x="2359278" y="1811790"/>
                  </a:lnTo>
                  <a:lnTo>
                    <a:pt x="2335023" y="1849560"/>
                  </a:lnTo>
                  <a:lnTo>
                    <a:pt x="2309368" y="1886400"/>
                  </a:lnTo>
                  <a:lnTo>
                    <a:pt x="2282347" y="1922276"/>
                  </a:lnTo>
                  <a:lnTo>
                    <a:pt x="2253997" y="1957155"/>
                  </a:lnTo>
                  <a:lnTo>
                    <a:pt x="2224351" y="1991004"/>
                  </a:lnTo>
                  <a:lnTo>
                    <a:pt x="2193446" y="2023788"/>
                  </a:lnTo>
                  <a:lnTo>
                    <a:pt x="2161317" y="2055475"/>
                  </a:lnTo>
                  <a:lnTo>
                    <a:pt x="2127999" y="2086032"/>
                  </a:lnTo>
                  <a:lnTo>
                    <a:pt x="2093526" y="2115424"/>
                  </a:lnTo>
                  <a:lnTo>
                    <a:pt x="2057935" y="2143618"/>
                  </a:lnTo>
                  <a:lnTo>
                    <a:pt x="2021260" y="2170580"/>
                  </a:lnTo>
                  <a:lnTo>
                    <a:pt x="1983536" y="2196278"/>
                  </a:lnTo>
                  <a:lnTo>
                    <a:pt x="1944799" y="2220678"/>
                  </a:lnTo>
                  <a:lnTo>
                    <a:pt x="1905084" y="2243746"/>
                  </a:lnTo>
                  <a:lnTo>
                    <a:pt x="1864426" y="2265449"/>
                  </a:lnTo>
                  <a:lnTo>
                    <a:pt x="1822860" y="2285753"/>
                  </a:lnTo>
                  <a:lnTo>
                    <a:pt x="1780422" y="2304626"/>
                  </a:lnTo>
                  <a:lnTo>
                    <a:pt x="1737145" y="2322033"/>
                  </a:lnTo>
                  <a:lnTo>
                    <a:pt x="1693067" y="2337940"/>
                  </a:lnTo>
                  <a:lnTo>
                    <a:pt x="1648222" y="2352316"/>
                  </a:lnTo>
                  <a:lnTo>
                    <a:pt x="1602644" y="2365125"/>
                  </a:lnTo>
                  <a:lnTo>
                    <a:pt x="1556370" y="2376335"/>
                  </a:lnTo>
                  <a:lnTo>
                    <a:pt x="1509434" y="2385913"/>
                  </a:lnTo>
                  <a:lnTo>
                    <a:pt x="1461872" y="2393824"/>
                  </a:lnTo>
                  <a:lnTo>
                    <a:pt x="1413719" y="2400035"/>
                  </a:lnTo>
                  <a:lnTo>
                    <a:pt x="1365009" y="2404513"/>
                  </a:lnTo>
                  <a:lnTo>
                    <a:pt x="1315779" y="2407224"/>
                  </a:lnTo>
                  <a:lnTo>
                    <a:pt x="1266063" y="2408135"/>
                  </a:lnTo>
                  <a:lnTo>
                    <a:pt x="1216346" y="2407224"/>
                  </a:lnTo>
                  <a:lnTo>
                    <a:pt x="1167116" y="2404513"/>
                  </a:lnTo>
                  <a:lnTo>
                    <a:pt x="1118406" y="2400035"/>
                  </a:lnTo>
                  <a:lnTo>
                    <a:pt x="1070253" y="2393824"/>
                  </a:lnTo>
                  <a:lnTo>
                    <a:pt x="1022691" y="2385913"/>
                  </a:lnTo>
                  <a:lnTo>
                    <a:pt x="975755" y="2376335"/>
                  </a:lnTo>
                  <a:lnTo>
                    <a:pt x="929481" y="2365125"/>
                  </a:lnTo>
                  <a:lnTo>
                    <a:pt x="883903" y="2352316"/>
                  </a:lnTo>
                  <a:lnTo>
                    <a:pt x="839058" y="2337940"/>
                  </a:lnTo>
                  <a:lnTo>
                    <a:pt x="794980" y="2322033"/>
                  </a:lnTo>
                  <a:lnTo>
                    <a:pt x="751703" y="2304626"/>
                  </a:lnTo>
                  <a:lnTo>
                    <a:pt x="709265" y="2285753"/>
                  </a:lnTo>
                  <a:lnTo>
                    <a:pt x="667699" y="2265449"/>
                  </a:lnTo>
                  <a:lnTo>
                    <a:pt x="627041" y="2243746"/>
                  </a:lnTo>
                  <a:lnTo>
                    <a:pt x="587326" y="2220678"/>
                  </a:lnTo>
                  <a:lnTo>
                    <a:pt x="548589" y="2196278"/>
                  </a:lnTo>
                  <a:lnTo>
                    <a:pt x="510865" y="2170580"/>
                  </a:lnTo>
                  <a:lnTo>
                    <a:pt x="474190" y="2143618"/>
                  </a:lnTo>
                  <a:lnTo>
                    <a:pt x="438599" y="2115424"/>
                  </a:lnTo>
                  <a:lnTo>
                    <a:pt x="404126" y="2086032"/>
                  </a:lnTo>
                  <a:lnTo>
                    <a:pt x="370808" y="2055475"/>
                  </a:lnTo>
                  <a:lnTo>
                    <a:pt x="338679" y="2023788"/>
                  </a:lnTo>
                  <a:lnTo>
                    <a:pt x="307774" y="1991004"/>
                  </a:lnTo>
                  <a:lnTo>
                    <a:pt x="278128" y="1957155"/>
                  </a:lnTo>
                  <a:lnTo>
                    <a:pt x="249778" y="1922276"/>
                  </a:lnTo>
                  <a:lnTo>
                    <a:pt x="222757" y="1886400"/>
                  </a:lnTo>
                  <a:lnTo>
                    <a:pt x="197102" y="1849560"/>
                  </a:lnTo>
                  <a:lnTo>
                    <a:pt x="172847" y="1811790"/>
                  </a:lnTo>
                  <a:lnTo>
                    <a:pt x="150027" y="1773124"/>
                  </a:lnTo>
                  <a:lnTo>
                    <a:pt x="128678" y="1733594"/>
                  </a:lnTo>
                  <a:lnTo>
                    <a:pt x="108834" y="1693235"/>
                  </a:lnTo>
                  <a:lnTo>
                    <a:pt x="90532" y="1652079"/>
                  </a:lnTo>
                  <a:lnTo>
                    <a:pt x="73805" y="1610160"/>
                  </a:lnTo>
                  <a:lnTo>
                    <a:pt x="58691" y="1567512"/>
                  </a:lnTo>
                  <a:lnTo>
                    <a:pt x="45222" y="1524168"/>
                  </a:lnTo>
                  <a:lnTo>
                    <a:pt x="33435" y="1480162"/>
                  </a:lnTo>
                  <a:lnTo>
                    <a:pt x="23365" y="1435527"/>
                  </a:lnTo>
                  <a:lnTo>
                    <a:pt x="15047" y="1390296"/>
                  </a:lnTo>
                  <a:lnTo>
                    <a:pt x="8517" y="1344503"/>
                  </a:lnTo>
                  <a:lnTo>
                    <a:pt x="3808" y="1298181"/>
                  </a:lnTo>
                  <a:lnTo>
                    <a:pt x="958" y="1251365"/>
                  </a:lnTo>
                  <a:lnTo>
                    <a:pt x="0" y="1204087"/>
                  </a:lnTo>
                  <a:close/>
                </a:path>
                <a:path w="2532379" h="2408554">
                  <a:moveTo>
                    <a:pt x="168910" y="1204087"/>
                  </a:moveTo>
                  <a:lnTo>
                    <a:pt x="170039" y="1251464"/>
                  </a:lnTo>
                  <a:lnTo>
                    <a:pt x="173393" y="1298295"/>
                  </a:lnTo>
                  <a:lnTo>
                    <a:pt x="178926" y="1344535"/>
                  </a:lnTo>
                  <a:lnTo>
                    <a:pt x="186587" y="1390136"/>
                  </a:lnTo>
                  <a:lnTo>
                    <a:pt x="196329" y="1435054"/>
                  </a:lnTo>
                  <a:lnTo>
                    <a:pt x="208103" y="1479243"/>
                  </a:lnTo>
                  <a:lnTo>
                    <a:pt x="221860" y="1522657"/>
                  </a:lnTo>
                  <a:lnTo>
                    <a:pt x="237553" y="1565251"/>
                  </a:lnTo>
                  <a:lnTo>
                    <a:pt x="255133" y="1606978"/>
                  </a:lnTo>
                  <a:lnTo>
                    <a:pt x="274551" y="1647794"/>
                  </a:lnTo>
                  <a:lnTo>
                    <a:pt x="295759" y="1687651"/>
                  </a:lnTo>
                  <a:lnTo>
                    <a:pt x="318708" y="1726506"/>
                  </a:lnTo>
                  <a:lnTo>
                    <a:pt x="343351" y="1764311"/>
                  </a:lnTo>
                  <a:lnTo>
                    <a:pt x="369639" y="1801022"/>
                  </a:lnTo>
                  <a:lnTo>
                    <a:pt x="397522" y="1836592"/>
                  </a:lnTo>
                  <a:lnTo>
                    <a:pt x="426954" y="1870976"/>
                  </a:lnTo>
                  <a:lnTo>
                    <a:pt x="457885" y="1904129"/>
                  </a:lnTo>
                  <a:lnTo>
                    <a:pt x="490267" y="1936003"/>
                  </a:lnTo>
                  <a:lnTo>
                    <a:pt x="524052" y="1966555"/>
                  </a:lnTo>
                  <a:lnTo>
                    <a:pt x="559191" y="1995738"/>
                  </a:lnTo>
                  <a:lnTo>
                    <a:pt x="595635" y="2023506"/>
                  </a:lnTo>
                  <a:lnTo>
                    <a:pt x="633337" y="2049814"/>
                  </a:lnTo>
                  <a:lnTo>
                    <a:pt x="672248" y="2074615"/>
                  </a:lnTo>
                  <a:lnTo>
                    <a:pt x="712319" y="2097865"/>
                  </a:lnTo>
                  <a:lnTo>
                    <a:pt x="753502" y="2119518"/>
                  </a:lnTo>
                  <a:lnTo>
                    <a:pt x="795749" y="2139528"/>
                  </a:lnTo>
                  <a:lnTo>
                    <a:pt x="839011" y="2157849"/>
                  </a:lnTo>
                  <a:lnTo>
                    <a:pt x="883240" y="2174435"/>
                  </a:lnTo>
                  <a:lnTo>
                    <a:pt x="928387" y="2189241"/>
                  </a:lnTo>
                  <a:lnTo>
                    <a:pt x="974404" y="2202221"/>
                  </a:lnTo>
                  <a:lnTo>
                    <a:pt x="1021243" y="2213330"/>
                  </a:lnTo>
                  <a:lnTo>
                    <a:pt x="1068854" y="2222521"/>
                  </a:lnTo>
                  <a:lnTo>
                    <a:pt x="1117190" y="2229750"/>
                  </a:lnTo>
                  <a:lnTo>
                    <a:pt x="1166203" y="2234969"/>
                  </a:lnTo>
                  <a:lnTo>
                    <a:pt x="1215843" y="2238135"/>
                  </a:lnTo>
                  <a:lnTo>
                    <a:pt x="1266063" y="2239200"/>
                  </a:lnTo>
                  <a:lnTo>
                    <a:pt x="1316282" y="2238135"/>
                  </a:lnTo>
                  <a:lnTo>
                    <a:pt x="1365922" y="2234969"/>
                  </a:lnTo>
                  <a:lnTo>
                    <a:pt x="1414935" y="2229750"/>
                  </a:lnTo>
                  <a:lnTo>
                    <a:pt x="1463271" y="2222521"/>
                  </a:lnTo>
                  <a:lnTo>
                    <a:pt x="1510882" y="2213330"/>
                  </a:lnTo>
                  <a:lnTo>
                    <a:pt x="1557721" y="2202221"/>
                  </a:lnTo>
                  <a:lnTo>
                    <a:pt x="1603738" y="2189241"/>
                  </a:lnTo>
                  <a:lnTo>
                    <a:pt x="1648885" y="2174435"/>
                  </a:lnTo>
                  <a:lnTo>
                    <a:pt x="1693114" y="2157849"/>
                  </a:lnTo>
                  <a:lnTo>
                    <a:pt x="1736376" y="2139528"/>
                  </a:lnTo>
                  <a:lnTo>
                    <a:pt x="1778623" y="2119518"/>
                  </a:lnTo>
                  <a:lnTo>
                    <a:pt x="1819806" y="2097865"/>
                  </a:lnTo>
                  <a:lnTo>
                    <a:pt x="1859877" y="2074615"/>
                  </a:lnTo>
                  <a:lnTo>
                    <a:pt x="1898788" y="2049814"/>
                  </a:lnTo>
                  <a:lnTo>
                    <a:pt x="1936490" y="2023506"/>
                  </a:lnTo>
                  <a:lnTo>
                    <a:pt x="1972934" y="1995738"/>
                  </a:lnTo>
                  <a:lnTo>
                    <a:pt x="2008073" y="1966555"/>
                  </a:lnTo>
                  <a:lnTo>
                    <a:pt x="2041858" y="1936003"/>
                  </a:lnTo>
                  <a:lnTo>
                    <a:pt x="2074240" y="1904129"/>
                  </a:lnTo>
                  <a:lnTo>
                    <a:pt x="2105171" y="1870976"/>
                  </a:lnTo>
                  <a:lnTo>
                    <a:pt x="2134603" y="1836592"/>
                  </a:lnTo>
                  <a:lnTo>
                    <a:pt x="2162486" y="1801022"/>
                  </a:lnTo>
                  <a:lnTo>
                    <a:pt x="2188774" y="1764311"/>
                  </a:lnTo>
                  <a:lnTo>
                    <a:pt x="2213417" y="1726506"/>
                  </a:lnTo>
                  <a:lnTo>
                    <a:pt x="2236366" y="1687651"/>
                  </a:lnTo>
                  <a:lnTo>
                    <a:pt x="2257574" y="1647794"/>
                  </a:lnTo>
                  <a:lnTo>
                    <a:pt x="2276992" y="1606978"/>
                  </a:lnTo>
                  <a:lnTo>
                    <a:pt x="2294572" y="1565251"/>
                  </a:lnTo>
                  <a:lnTo>
                    <a:pt x="2310265" y="1522657"/>
                  </a:lnTo>
                  <a:lnTo>
                    <a:pt x="2324022" y="1479243"/>
                  </a:lnTo>
                  <a:lnTo>
                    <a:pt x="2335796" y="1435054"/>
                  </a:lnTo>
                  <a:lnTo>
                    <a:pt x="2345538" y="1390136"/>
                  </a:lnTo>
                  <a:lnTo>
                    <a:pt x="2353199" y="1344535"/>
                  </a:lnTo>
                  <a:lnTo>
                    <a:pt x="2358732" y="1298295"/>
                  </a:lnTo>
                  <a:lnTo>
                    <a:pt x="2362086" y="1251464"/>
                  </a:lnTo>
                  <a:lnTo>
                    <a:pt x="2363216" y="1204087"/>
                  </a:lnTo>
                  <a:lnTo>
                    <a:pt x="2362086" y="1156709"/>
                  </a:lnTo>
                  <a:lnTo>
                    <a:pt x="2358732" y="1109878"/>
                  </a:lnTo>
                  <a:lnTo>
                    <a:pt x="2353199" y="1063640"/>
                  </a:lnTo>
                  <a:lnTo>
                    <a:pt x="2345538" y="1018039"/>
                  </a:lnTo>
                  <a:lnTo>
                    <a:pt x="2335796" y="973122"/>
                  </a:lnTo>
                  <a:lnTo>
                    <a:pt x="2324022" y="928935"/>
                  </a:lnTo>
                  <a:lnTo>
                    <a:pt x="2310265" y="885522"/>
                  </a:lnTo>
                  <a:lnTo>
                    <a:pt x="2294572" y="842930"/>
                  </a:lnTo>
                  <a:lnTo>
                    <a:pt x="2276992" y="801205"/>
                  </a:lnTo>
                  <a:lnTo>
                    <a:pt x="2257574" y="760391"/>
                  </a:lnTo>
                  <a:lnTo>
                    <a:pt x="2236366" y="720536"/>
                  </a:lnTo>
                  <a:lnTo>
                    <a:pt x="2213417" y="681684"/>
                  </a:lnTo>
                  <a:lnTo>
                    <a:pt x="2188774" y="643881"/>
                  </a:lnTo>
                  <a:lnTo>
                    <a:pt x="2162486" y="607173"/>
                  </a:lnTo>
                  <a:lnTo>
                    <a:pt x="2134603" y="571605"/>
                  </a:lnTo>
                  <a:lnTo>
                    <a:pt x="2105171" y="537223"/>
                  </a:lnTo>
                  <a:lnTo>
                    <a:pt x="2074240" y="504074"/>
                  </a:lnTo>
                  <a:lnTo>
                    <a:pt x="2041858" y="472201"/>
                  </a:lnTo>
                  <a:lnTo>
                    <a:pt x="2008073" y="441652"/>
                  </a:lnTo>
                  <a:lnTo>
                    <a:pt x="1972934" y="412472"/>
                  </a:lnTo>
                  <a:lnTo>
                    <a:pt x="1936490" y="384707"/>
                  </a:lnTo>
                  <a:lnTo>
                    <a:pt x="1898788" y="358402"/>
                  </a:lnTo>
                  <a:lnTo>
                    <a:pt x="1859877" y="333602"/>
                  </a:lnTo>
                  <a:lnTo>
                    <a:pt x="1819806" y="310355"/>
                  </a:lnTo>
                  <a:lnTo>
                    <a:pt x="1778623" y="288704"/>
                  </a:lnTo>
                  <a:lnTo>
                    <a:pt x="1736376" y="268697"/>
                  </a:lnTo>
                  <a:lnTo>
                    <a:pt x="1693114" y="250378"/>
                  </a:lnTo>
                  <a:lnTo>
                    <a:pt x="1648885" y="233794"/>
                  </a:lnTo>
                  <a:lnTo>
                    <a:pt x="1603738" y="218989"/>
                  </a:lnTo>
                  <a:lnTo>
                    <a:pt x="1557721" y="206011"/>
                  </a:lnTo>
                  <a:lnTo>
                    <a:pt x="1510882" y="194903"/>
                  </a:lnTo>
                  <a:lnTo>
                    <a:pt x="1463271" y="185713"/>
                  </a:lnTo>
                  <a:lnTo>
                    <a:pt x="1414935" y="178486"/>
                  </a:lnTo>
                  <a:lnTo>
                    <a:pt x="1365922" y="173267"/>
                  </a:lnTo>
                  <a:lnTo>
                    <a:pt x="1316282" y="170102"/>
                  </a:lnTo>
                  <a:lnTo>
                    <a:pt x="1266063" y="169037"/>
                  </a:lnTo>
                  <a:lnTo>
                    <a:pt x="1215843" y="170102"/>
                  </a:lnTo>
                  <a:lnTo>
                    <a:pt x="1166203" y="173267"/>
                  </a:lnTo>
                  <a:lnTo>
                    <a:pt x="1117190" y="178486"/>
                  </a:lnTo>
                  <a:lnTo>
                    <a:pt x="1068854" y="185713"/>
                  </a:lnTo>
                  <a:lnTo>
                    <a:pt x="1021243" y="194903"/>
                  </a:lnTo>
                  <a:lnTo>
                    <a:pt x="974404" y="206011"/>
                  </a:lnTo>
                  <a:lnTo>
                    <a:pt x="928387" y="218989"/>
                  </a:lnTo>
                  <a:lnTo>
                    <a:pt x="883240" y="233794"/>
                  </a:lnTo>
                  <a:lnTo>
                    <a:pt x="839011" y="250378"/>
                  </a:lnTo>
                  <a:lnTo>
                    <a:pt x="795749" y="268697"/>
                  </a:lnTo>
                  <a:lnTo>
                    <a:pt x="753502" y="288704"/>
                  </a:lnTo>
                  <a:lnTo>
                    <a:pt x="712319" y="310355"/>
                  </a:lnTo>
                  <a:lnTo>
                    <a:pt x="672248" y="333602"/>
                  </a:lnTo>
                  <a:lnTo>
                    <a:pt x="633337" y="358402"/>
                  </a:lnTo>
                  <a:lnTo>
                    <a:pt x="595635" y="384707"/>
                  </a:lnTo>
                  <a:lnTo>
                    <a:pt x="559191" y="412472"/>
                  </a:lnTo>
                  <a:lnTo>
                    <a:pt x="524052" y="441652"/>
                  </a:lnTo>
                  <a:lnTo>
                    <a:pt x="490267" y="472201"/>
                  </a:lnTo>
                  <a:lnTo>
                    <a:pt x="457885" y="504074"/>
                  </a:lnTo>
                  <a:lnTo>
                    <a:pt x="426954" y="537223"/>
                  </a:lnTo>
                  <a:lnTo>
                    <a:pt x="397522" y="571605"/>
                  </a:lnTo>
                  <a:lnTo>
                    <a:pt x="369639" y="607173"/>
                  </a:lnTo>
                  <a:lnTo>
                    <a:pt x="343351" y="643881"/>
                  </a:lnTo>
                  <a:lnTo>
                    <a:pt x="318708" y="681684"/>
                  </a:lnTo>
                  <a:lnTo>
                    <a:pt x="295759" y="720536"/>
                  </a:lnTo>
                  <a:lnTo>
                    <a:pt x="274551" y="760391"/>
                  </a:lnTo>
                  <a:lnTo>
                    <a:pt x="255133" y="801205"/>
                  </a:lnTo>
                  <a:lnTo>
                    <a:pt x="237553" y="842930"/>
                  </a:lnTo>
                  <a:lnTo>
                    <a:pt x="221860" y="885522"/>
                  </a:lnTo>
                  <a:lnTo>
                    <a:pt x="208103" y="928935"/>
                  </a:lnTo>
                  <a:lnTo>
                    <a:pt x="196329" y="973122"/>
                  </a:lnTo>
                  <a:lnTo>
                    <a:pt x="186587" y="1018039"/>
                  </a:lnTo>
                  <a:lnTo>
                    <a:pt x="178926" y="1063640"/>
                  </a:lnTo>
                  <a:lnTo>
                    <a:pt x="173393" y="1109878"/>
                  </a:lnTo>
                  <a:lnTo>
                    <a:pt x="170039" y="1156709"/>
                  </a:lnTo>
                  <a:lnTo>
                    <a:pt x="168910" y="1204087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1946782" y="4978146"/>
            <a:ext cx="9779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微软雅黑"/>
                <a:cs typeface="微软雅黑"/>
              </a:rPr>
              <a:t>e</a:t>
            </a:r>
            <a:r>
              <a:rPr sz="1350" b="1" baseline="24691" dirty="0">
                <a:latin typeface="微软雅黑"/>
                <a:cs typeface="微软雅黑"/>
              </a:rPr>
              <a:t>-</a:t>
            </a:r>
            <a:r>
              <a:rPr sz="1350" b="1" spc="217" baseline="24691" dirty="0">
                <a:latin typeface="微软雅黑"/>
                <a:cs typeface="微软雅黑"/>
              </a:rPr>
              <a:t> </a:t>
            </a:r>
            <a:r>
              <a:rPr sz="1400" b="1" spc="-10" dirty="0">
                <a:latin typeface="微软雅黑"/>
                <a:cs typeface="微软雅黑"/>
              </a:rPr>
              <a:t>booster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1900554" y="5191505"/>
            <a:ext cx="107061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微软雅黑"/>
                <a:cs typeface="微软雅黑"/>
              </a:rPr>
              <a:t>1.0</a:t>
            </a:r>
            <a:r>
              <a:rPr sz="1400" b="1" spc="-25" dirty="0">
                <a:latin typeface="微软雅黑"/>
                <a:cs typeface="微软雅黑"/>
              </a:rPr>
              <a:t> GeV</a:t>
            </a:r>
            <a:endParaRPr sz="14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</a:pPr>
            <a:r>
              <a:rPr sz="1400" b="1" spc="-10" dirty="0">
                <a:latin typeface="微软雅黑"/>
                <a:cs typeface="微软雅黑"/>
              </a:rPr>
              <a:t>1.5nC/10nC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3216910" y="4918075"/>
            <a:ext cx="9779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微软雅黑"/>
                <a:cs typeface="微软雅黑"/>
              </a:rPr>
              <a:t>e</a:t>
            </a:r>
            <a:r>
              <a:rPr sz="1350" b="1" baseline="24691" dirty="0">
                <a:latin typeface="微软雅黑"/>
                <a:cs typeface="微软雅黑"/>
              </a:rPr>
              <a:t>-</a:t>
            </a:r>
            <a:r>
              <a:rPr sz="1350" b="1" spc="217" baseline="24691" dirty="0">
                <a:latin typeface="微软雅黑"/>
                <a:cs typeface="微软雅黑"/>
              </a:rPr>
              <a:t> </a:t>
            </a:r>
            <a:r>
              <a:rPr sz="1400" b="1" spc="-10" dirty="0">
                <a:latin typeface="微软雅黑"/>
                <a:cs typeface="微软雅黑"/>
              </a:rPr>
              <a:t>booster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077717" y="5131434"/>
            <a:ext cx="12547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微软雅黑"/>
                <a:cs typeface="微软雅黑"/>
              </a:rPr>
              <a:t>1.5</a:t>
            </a:r>
            <a:r>
              <a:rPr sz="1400" b="1" spc="-25" dirty="0">
                <a:latin typeface="微软雅黑"/>
                <a:cs typeface="微软雅黑"/>
              </a:rPr>
              <a:t> </a:t>
            </a:r>
            <a:r>
              <a:rPr sz="1400" b="1" spc="-10" dirty="0">
                <a:latin typeface="微软雅黑"/>
                <a:cs typeface="微软雅黑"/>
              </a:rPr>
              <a:t>GeV/10nC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843654" y="4256913"/>
            <a:ext cx="13747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微软雅黑"/>
                <a:cs typeface="微软雅黑"/>
              </a:rPr>
              <a:t>Positron</a:t>
            </a:r>
            <a:r>
              <a:rPr sz="1400" b="1" spc="-100" dirty="0">
                <a:latin typeface="微软雅黑"/>
                <a:cs typeface="微软雅黑"/>
              </a:rPr>
              <a:t> </a:t>
            </a:r>
            <a:r>
              <a:rPr sz="1400" b="1" spc="-10" dirty="0">
                <a:latin typeface="微软雅黑"/>
                <a:cs typeface="微软雅黑"/>
              </a:rPr>
              <a:t>target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094096" y="4968621"/>
            <a:ext cx="1017269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0000"/>
                </a:solidFill>
                <a:latin typeface="微软雅黑"/>
                <a:cs typeface="微软雅黑"/>
              </a:rPr>
              <a:t>e</a:t>
            </a:r>
            <a:r>
              <a:rPr sz="1350" b="1" baseline="24691" dirty="0">
                <a:solidFill>
                  <a:srgbClr val="FF0000"/>
                </a:solidFill>
                <a:latin typeface="微软雅黑"/>
                <a:cs typeface="微软雅黑"/>
              </a:rPr>
              <a:t>+</a:t>
            </a:r>
            <a:r>
              <a:rPr sz="1350" b="1" spc="225" baseline="24691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400" b="1" spc="-10" dirty="0">
                <a:latin typeface="微软雅黑"/>
                <a:cs typeface="微软雅黑"/>
              </a:rPr>
              <a:t>booster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055489" y="5181980"/>
            <a:ext cx="109347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微软雅黑"/>
                <a:cs typeface="微软雅黑"/>
              </a:rPr>
              <a:t>1GeV/1.5nC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297801" y="3856101"/>
            <a:ext cx="1729105" cy="666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0850" marR="121285" indent="-323215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微软雅黑"/>
                <a:cs typeface="微软雅黑"/>
              </a:rPr>
              <a:t>e-</a:t>
            </a:r>
            <a:r>
              <a:rPr sz="1400" b="1" dirty="0">
                <a:latin typeface="微软雅黑"/>
                <a:cs typeface="微软雅黑"/>
              </a:rPr>
              <a:t>/e+</a:t>
            </a:r>
            <a:r>
              <a:rPr sz="1400" b="1" spc="-15" dirty="0">
                <a:latin typeface="微软雅黑"/>
                <a:cs typeface="微软雅黑"/>
              </a:rPr>
              <a:t> </a:t>
            </a:r>
            <a:r>
              <a:rPr sz="1400" b="1" dirty="0">
                <a:latin typeface="微软雅黑"/>
                <a:cs typeface="微软雅黑"/>
              </a:rPr>
              <a:t>main</a:t>
            </a:r>
            <a:r>
              <a:rPr sz="1400" b="1" spc="-20" dirty="0">
                <a:latin typeface="微软雅黑"/>
                <a:cs typeface="微软雅黑"/>
              </a:rPr>
              <a:t> linac </a:t>
            </a:r>
            <a:r>
              <a:rPr sz="1400" b="1" spc="-10" dirty="0">
                <a:latin typeface="微软雅黑"/>
                <a:cs typeface="微软雅黑"/>
              </a:rPr>
              <a:t>1-3.5GeV</a:t>
            </a:r>
            <a:endParaRPr sz="1400">
              <a:latin typeface="微软雅黑"/>
              <a:cs typeface="微软雅黑"/>
            </a:endParaRPr>
          </a:p>
          <a:p>
            <a:pPr marL="38100">
              <a:lnSpc>
                <a:spcPct val="100000"/>
              </a:lnSpc>
              <a:spcBef>
                <a:spcPts val="5"/>
              </a:spcBef>
            </a:pPr>
            <a:r>
              <a:rPr sz="1400" b="1" dirty="0">
                <a:latin typeface="微软雅黑"/>
                <a:cs typeface="微软雅黑"/>
              </a:rPr>
              <a:t>1.5nC</a:t>
            </a:r>
            <a:r>
              <a:rPr sz="1400" b="1" spc="-10" dirty="0">
                <a:latin typeface="微软雅黑"/>
                <a:cs typeface="微软雅黑"/>
              </a:rPr>
              <a:t> </a:t>
            </a:r>
            <a:r>
              <a:rPr sz="1400" b="1" dirty="0">
                <a:latin typeface="微软雅黑"/>
                <a:cs typeface="微软雅黑"/>
              </a:rPr>
              <a:t>e</a:t>
            </a:r>
            <a:r>
              <a:rPr sz="1350" b="1" baseline="24691" dirty="0">
                <a:latin typeface="微软雅黑"/>
                <a:cs typeface="微软雅黑"/>
              </a:rPr>
              <a:t>-</a:t>
            </a:r>
            <a:r>
              <a:rPr sz="1350" b="1" spc="202" baseline="24691" dirty="0">
                <a:latin typeface="微软雅黑"/>
                <a:cs typeface="微软雅黑"/>
              </a:rPr>
              <a:t> </a:t>
            </a:r>
            <a:r>
              <a:rPr sz="1400" b="1" dirty="0">
                <a:latin typeface="微软雅黑"/>
                <a:cs typeface="微软雅黑"/>
              </a:rPr>
              <a:t>/</a:t>
            </a:r>
            <a:r>
              <a:rPr sz="1400" b="1" spc="-10" dirty="0">
                <a:latin typeface="微软雅黑"/>
                <a:cs typeface="微软雅黑"/>
              </a:rPr>
              <a:t> </a:t>
            </a:r>
            <a:r>
              <a:rPr sz="1400" b="1" dirty="0">
                <a:solidFill>
                  <a:srgbClr val="FF0000"/>
                </a:solidFill>
                <a:latin typeface="微软雅黑"/>
                <a:cs typeface="微软雅黑"/>
              </a:rPr>
              <a:t>1.5nC</a:t>
            </a:r>
            <a:r>
              <a:rPr sz="1400" b="1" spc="-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400" b="1" spc="-25" dirty="0">
                <a:solidFill>
                  <a:srgbClr val="FF0000"/>
                </a:solidFill>
                <a:latin typeface="微软雅黑"/>
                <a:cs typeface="微软雅黑"/>
              </a:rPr>
              <a:t>e</a:t>
            </a:r>
            <a:r>
              <a:rPr sz="1350" b="1" spc="-37" baseline="24691" dirty="0">
                <a:solidFill>
                  <a:srgbClr val="FF0000"/>
                </a:solidFill>
                <a:latin typeface="微软雅黑"/>
                <a:cs typeface="微软雅黑"/>
              </a:rPr>
              <a:t>+</a:t>
            </a:r>
            <a:endParaRPr sz="1350" baseline="24691">
              <a:latin typeface="微软雅黑"/>
              <a:cs typeface="微软雅黑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368288" y="6017463"/>
            <a:ext cx="1312545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545" marR="5080" indent="-3048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微软雅黑"/>
                <a:cs typeface="微软雅黑"/>
              </a:rPr>
              <a:t>Damping</a:t>
            </a:r>
            <a:r>
              <a:rPr sz="1400" b="1" spc="-30" dirty="0">
                <a:latin typeface="微软雅黑"/>
                <a:cs typeface="微软雅黑"/>
              </a:rPr>
              <a:t> </a:t>
            </a:r>
            <a:r>
              <a:rPr sz="1400" b="1" spc="-20" dirty="0">
                <a:latin typeface="微软雅黑"/>
                <a:cs typeface="微软雅黑"/>
              </a:rPr>
              <a:t>Ring </a:t>
            </a:r>
            <a:r>
              <a:rPr sz="1400" b="1" dirty="0">
                <a:latin typeface="微软雅黑"/>
                <a:cs typeface="微软雅黑"/>
              </a:rPr>
              <a:t>1</a:t>
            </a:r>
            <a:r>
              <a:rPr sz="1400" b="1" spc="-20" dirty="0">
                <a:latin typeface="微软雅黑"/>
                <a:cs typeface="微软雅黑"/>
              </a:rPr>
              <a:t> </a:t>
            </a:r>
            <a:r>
              <a:rPr sz="1400" b="1" dirty="0">
                <a:latin typeface="微软雅黑"/>
                <a:cs typeface="微软雅黑"/>
              </a:rPr>
              <a:t>GeV</a:t>
            </a:r>
            <a:r>
              <a:rPr sz="1400" b="1" spc="-20" dirty="0">
                <a:latin typeface="微软雅黑"/>
                <a:cs typeface="微软雅黑"/>
              </a:rPr>
              <a:t> </a:t>
            </a:r>
            <a:r>
              <a:rPr sz="1400" b="1" dirty="0">
                <a:latin typeface="微软雅黑"/>
                <a:cs typeface="微软雅黑"/>
              </a:rPr>
              <a:t>/ </a:t>
            </a:r>
            <a:r>
              <a:rPr sz="1400" b="1" spc="-20" dirty="0">
                <a:solidFill>
                  <a:srgbClr val="FF0000"/>
                </a:solidFill>
                <a:latin typeface="微软雅黑"/>
                <a:cs typeface="微软雅黑"/>
              </a:rPr>
              <a:t>1.5nC</a:t>
            </a:r>
            <a:endParaRPr sz="1400">
              <a:latin typeface="微软雅黑"/>
              <a:cs typeface="微软雅黑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10276713" y="4634610"/>
            <a:ext cx="81089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2085" marR="5080" indent="-16002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微软雅黑"/>
                <a:cs typeface="微软雅黑"/>
              </a:rPr>
              <a:t>Collider </a:t>
            </a:r>
            <a:r>
              <a:rPr sz="1600" b="1" spc="-20" dirty="0">
                <a:latin typeface="微软雅黑"/>
                <a:cs typeface="微软雅黑"/>
              </a:rPr>
              <a:t>Ring</a:t>
            </a:r>
            <a:endParaRPr sz="1600">
              <a:latin typeface="微软雅黑"/>
              <a:cs typeface="微软雅黑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42391" y="713846"/>
            <a:ext cx="11403330" cy="3164205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175"/>
              </a:spcBef>
              <a:buFont typeface="Wingdings"/>
              <a:buChar char=""/>
              <a:tabLst>
                <a:tab pos="299720" algn="l"/>
              </a:tabLst>
            </a:pPr>
            <a:r>
              <a:rPr sz="1800" dirty="0">
                <a:latin typeface="微软雅黑"/>
                <a:cs typeface="微软雅黑"/>
              </a:rPr>
              <a:t>For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spc="-35" dirty="0">
                <a:latin typeface="微软雅黑"/>
                <a:cs typeface="微软雅黑"/>
              </a:rPr>
              <a:t>off-</a:t>
            </a:r>
            <a:r>
              <a:rPr sz="1800" dirty="0">
                <a:latin typeface="微软雅黑"/>
                <a:cs typeface="微软雅黑"/>
              </a:rPr>
              <a:t>axis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injection scheme,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injector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needs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provide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at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least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30Hz/1.5nC</a:t>
            </a:r>
            <a:r>
              <a:rPr sz="1800" spc="-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electron</a:t>
            </a:r>
            <a:r>
              <a:rPr sz="1800" spc="2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and</a:t>
            </a:r>
            <a:endParaRPr sz="1800" dirty="0">
              <a:solidFill>
                <a:srgbClr val="FF0000"/>
              </a:solidFill>
              <a:latin typeface="微软雅黑"/>
              <a:cs typeface="微软雅黑"/>
            </a:endParaRPr>
          </a:p>
          <a:p>
            <a:pPr marL="299085">
              <a:lnSpc>
                <a:spcPct val="100000"/>
              </a:lnSpc>
              <a:spcBef>
                <a:spcPts val="1080"/>
              </a:spcBef>
            </a:pPr>
            <a:r>
              <a:rPr lang="en-GB" sz="1800" dirty="0">
                <a:solidFill>
                  <a:srgbClr val="FF0000"/>
                </a:solidFill>
                <a:latin typeface="微软雅黑"/>
                <a:cs typeface="微软雅黑"/>
              </a:rPr>
              <a:t>P</a:t>
            </a:r>
            <a:r>
              <a:rPr sz="1800" dirty="0" err="1">
                <a:solidFill>
                  <a:srgbClr val="FF0000"/>
                </a:solidFill>
                <a:latin typeface="微软雅黑"/>
                <a:cs typeface="微软雅黑"/>
              </a:rPr>
              <a:t>ositron</a:t>
            </a:r>
            <a:r>
              <a:rPr lang="en-US" sz="1800" dirty="0">
                <a:solidFill>
                  <a:srgbClr val="FF0000"/>
                </a:solidFill>
                <a:latin typeface="微软雅黑"/>
                <a:cs typeface="微软雅黑"/>
              </a:rPr>
              <a:t> bunche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s</a:t>
            </a:r>
            <a:r>
              <a:rPr sz="1800" dirty="0">
                <a:latin typeface="微软雅黑"/>
                <a:cs typeface="微软雅黑"/>
              </a:rPr>
              <a:t>.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Strict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demands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for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qualities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(emittance,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spread)</a:t>
            </a:r>
            <a:endParaRPr sz="1800" dirty="0">
              <a:latin typeface="微软雅黑"/>
              <a:cs typeface="微软雅黑"/>
            </a:endParaRPr>
          </a:p>
          <a:p>
            <a:pPr marL="299085" marR="986155" indent="-287020">
              <a:lnSpc>
                <a:spcPct val="150000"/>
              </a:lnSpc>
              <a:buFont typeface="Wingdings"/>
              <a:buChar char=""/>
              <a:tabLst>
                <a:tab pos="299720" algn="l"/>
              </a:tabLst>
            </a:pPr>
            <a:r>
              <a:rPr lang="en-US" sz="1800" dirty="0">
                <a:solidFill>
                  <a:srgbClr val="FF0000"/>
                </a:solidFill>
                <a:latin typeface="微软雅黑"/>
                <a:cs typeface="微软雅黑"/>
              </a:rPr>
              <a:t>&gt;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1.5nC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electron</a:t>
            </a:r>
            <a:r>
              <a:rPr lang="en-US" sz="1800" dirty="0">
                <a:solidFill>
                  <a:srgbClr val="FF0000"/>
                </a:solidFill>
                <a:latin typeface="微软雅黑"/>
                <a:cs typeface="微软雅黑"/>
              </a:rPr>
              <a:t> bunch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generated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with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Photo-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cathode</a:t>
            </a:r>
            <a:r>
              <a:rPr sz="1800" spc="3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gun</a:t>
            </a:r>
            <a:r>
              <a:rPr lang="en-US" sz="1800" dirty="0">
                <a:solidFill>
                  <a:srgbClr val="FF0000"/>
                </a:solidFill>
                <a:latin typeface="微软雅黑"/>
                <a:cs typeface="微软雅黑"/>
              </a:rPr>
              <a:t>,</a:t>
            </a:r>
            <a:r>
              <a:rPr lang="en-US" sz="1800" spc="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further</a:t>
            </a:r>
            <a:r>
              <a:rPr lang="en-US" sz="1800" spc="5" dirty="0"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boosted</a:t>
            </a:r>
            <a:r>
              <a:rPr lang="en-US" sz="1800" spc="10" dirty="0">
                <a:latin typeface="微软雅黑"/>
                <a:cs typeface="微软雅黑"/>
              </a:rPr>
              <a:t> </a:t>
            </a:r>
            <a:r>
              <a:rPr lang="en-US" sz="1800" spc="-25" dirty="0">
                <a:latin typeface="微软雅黑"/>
                <a:cs typeface="微软雅黑"/>
              </a:rPr>
              <a:t>and </a:t>
            </a:r>
            <a:r>
              <a:rPr lang="en-US" sz="1800" dirty="0">
                <a:latin typeface="微软雅黑"/>
                <a:cs typeface="微软雅黑"/>
              </a:rPr>
              <a:t>prepared to inject</a:t>
            </a:r>
            <a:r>
              <a:rPr lang="en-US" sz="1800" spc="-15" dirty="0"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into</a:t>
            </a:r>
            <a:r>
              <a:rPr lang="en-US" sz="1800" spc="-20" dirty="0"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the</a:t>
            </a:r>
            <a:r>
              <a:rPr lang="en-US" sz="1800" spc="-20" dirty="0"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collider</a:t>
            </a:r>
            <a:r>
              <a:rPr lang="en-US" sz="1800" spc="-20" dirty="0">
                <a:latin typeface="微软雅黑"/>
                <a:cs typeface="微软雅黑"/>
              </a:rPr>
              <a:t> ring</a:t>
            </a:r>
            <a:endParaRPr sz="1800" dirty="0">
              <a:latin typeface="微软雅黑"/>
              <a:cs typeface="微软雅黑"/>
            </a:endParaRPr>
          </a:p>
          <a:p>
            <a:pPr marL="299085" marR="5080" indent="-287020">
              <a:lnSpc>
                <a:spcPts val="3240"/>
              </a:lnSpc>
              <a:spcBef>
                <a:spcPts val="290"/>
              </a:spcBef>
              <a:buFont typeface="Wingdings"/>
              <a:buChar char=""/>
              <a:tabLst>
                <a:tab pos="299720" algn="l"/>
              </a:tabLst>
            </a:pPr>
            <a:r>
              <a:rPr lang="en-US" sz="1800" dirty="0">
                <a:latin typeface="微软雅黑"/>
                <a:cs typeface="微软雅黑"/>
              </a:rPr>
              <a:t>&gt;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1.5nC</a:t>
            </a:r>
            <a:r>
              <a:rPr sz="1800" spc="-1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positron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lang="en-US" sz="1800" spc="-10" dirty="0">
                <a:solidFill>
                  <a:srgbClr val="FF0000"/>
                </a:solidFill>
                <a:latin typeface="微软雅黑"/>
                <a:cs typeface="微软雅黑"/>
              </a:rPr>
              <a:t>bunch </a:t>
            </a:r>
            <a:r>
              <a:rPr sz="1800" dirty="0">
                <a:latin typeface="微软雅黑"/>
                <a:cs typeface="微软雅黑"/>
              </a:rPr>
              <a:t>generated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lang="en-US" sz="1800" spc="5" dirty="0">
                <a:latin typeface="微软雅黑"/>
                <a:cs typeface="微软雅黑"/>
              </a:rPr>
              <a:t>by </a:t>
            </a:r>
            <a:r>
              <a:rPr lang="en-GB" altLang="zh-CN" sz="1800" dirty="0">
                <a:latin typeface="微软雅黑"/>
                <a:cs typeface="微软雅黑"/>
              </a:rPr>
              <a:t>motional</a:t>
            </a:r>
            <a:r>
              <a:rPr lang="en-GB" altLang="zh-CN" sz="1800" spc="-10" dirty="0">
                <a:latin typeface="微软雅黑"/>
                <a:cs typeface="微软雅黑"/>
              </a:rPr>
              <a:t> target </a:t>
            </a:r>
            <a:r>
              <a:rPr lang="en-US" sz="1800" dirty="0">
                <a:latin typeface="微软雅黑"/>
                <a:cs typeface="微软雅黑"/>
              </a:rPr>
              <a:t>with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lang="en-US" sz="1800" spc="5" dirty="0">
                <a:solidFill>
                  <a:srgbClr val="FF0000"/>
                </a:solidFill>
                <a:latin typeface="微软雅黑"/>
                <a:cs typeface="微软雅黑"/>
              </a:rPr>
              <a:t>1GeV</a:t>
            </a:r>
            <a:r>
              <a:rPr lang="en-US"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high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charge</a:t>
            </a:r>
            <a:r>
              <a:rPr sz="1800" spc="20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(~10nC)</a:t>
            </a:r>
            <a:r>
              <a:rPr sz="1800" spc="-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electron</a:t>
            </a:r>
            <a:r>
              <a:rPr lang="en-US" sz="1800" dirty="0">
                <a:solidFill>
                  <a:srgbClr val="FF0000"/>
                </a:solidFill>
                <a:latin typeface="微软雅黑"/>
                <a:cs typeface="微软雅黑"/>
              </a:rPr>
              <a:t> bunch</a:t>
            </a:r>
            <a:r>
              <a:rPr sz="1800" spc="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provided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by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Thermionic</a:t>
            </a:r>
            <a:r>
              <a:rPr sz="1800" spc="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gun</a:t>
            </a:r>
            <a:r>
              <a:rPr lang="en-US" sz="1800" spc="-25" dirty="0">
                <a:solidFill>
                  <a:srgbClr val="FF0000"/>
                </a:solidFill>
                <a:latin typeface="微软雅黑"/>
                <a:cs typeface="微软雅黑"/>
              </a:rPr>
              <a:t> and linac</a:t>
            </a:r>
            <a:endParaRPr sz="1800" dirty="0">
              <a:latin typeface="微软雅黑"/>
              <a:cs typeface="微软雅黑"/>
            </a:endParaRPr>
          </a:p>
          <a:p>
            <a:pPr marL="299085" indent="-287020">
              <a:lnSpc>
                <a:spcPct val="100000"/>
              </a:lnSpc>
              <a:spcBef>
                <a:spcPts val="795"/>
              </a:spcBef>
              <a:buFont typeface="Wingdings"/>
              <a:buChar char=""/>
              <a:tabLst>
                <a:tab pos="299720" algn="l"/>
              </a:tabLst>
            </a:pP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Damping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ring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needed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lang="en-GB" sz="1800" dirty="0">
                <a:latin typeface="微软雅黑"/>
                <a:cs typeface="微软雅黑"/>
              </a:rPr>
              <a:t>prepare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lang="en-US" sz="1800" dirty="0">
                <a:latin typeface="微软雅黑"/>
                <a:cs typeface="微软雅黑"/>
              </a:rPr>
              <a:t>low </a:t>
            </a:r>
            <a:r>
              <a:rPr sz="1800" dirty="0">
                <a:latin typeface="微软雅黑"/>
                <a:cs typeface="微软雅黑"/>
              </a:rPr>
              <a:t>emittance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spread</a:t>
            </a:r>
            <a:r>
              <a:rPr lang="en-US" sz="1800" spc="-10" dirty="0">
                <a:latin typeface="微软雅黑"/>
                <a:cs typeface="微软雅黑"/>
              </a:rPr>
              <a:t> positron bunch</a:t>
            </a:r>
            <a:endParaRPr sz="1800" dirty="0">
              <a:latin typeface="微软雅黑"/>
              <a:cs typeface="微软雅黑"/>
            </a:endParaRPr>
          </a:p>
          <a:p>
            <a:pPr marR="2801620" algn="ctr">
              <a:lnSpc>
                <a:spcPct val="100000"/>
              </a:lnSpc>
              <a:spcBef>
                <a:spcPts val="350"/>
              </a:spcBef>
            </a:pPr>
            <a:r>
              <a:rPr sz="1400" b="1" spc="-10" dirty="0">
                <a:latin typeface="微软雅黑"/>
                <a:cs typeface="微软雅黑"/>
              </a:rPr>
              <a:t>Bypass</a:t>
            </a:r>
            <a:endParaRPr sz="1400" dirty="0">
              <a:latin typeface="微软雅黑"/>
              <a:cs typeface="微软雅黑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1358391" y="4356480"/>
            <a:ext cx="653415" cy="587375"/>
            <a:chOff x="1358391" y="4356480"/>
            <a:chExt cx="653415" cy="587375"/>
          </a:xfrm>
        </p:grpSpPr>
        <p:sp>
          <p:nvSpPr>
            <p:cNvPr id="50" name="object 50"/>
            <p:cNvSpPr/>
            <p:nvPr/>
          </p:nvSpPr>
          <p:spPr>
            <a:xfrm>
              <a:off x="1364741" y="4697768"/>
              <a:ext cx="218440" cy="240029"/>
            </a:xfrm>
            <a:custGeom>
              <a:avLst/>
              <a:gdLst/>
              <a:ahLst/>
              <a:cxnLst/>
              <a:rect l="l" t="t" r="r" b="b"/>
              <a:pathLst>
                <a:path w="218440" h="240029">
                  <a:moveTo>
                    <a:pt x="218401" y="0"/>
                  </a:moveTo>
                  <a:lnTo>
                    <a:pt x="0" y="0"/>
                  </a:lnTo>
                  <a:lnTo>
                    <a:pt x="0" y="239610"/>
                  </a:lnTo>
                  <a:lnTo>
                    <a:pt x="218401" y="239610"/>
                  </a:lnTo>
                  <a:lnTo>
                    <a:pt x="218401" y="0"/>
                  </a:lnTo>
                  <a:close/>
                </a:path>
              </a:pathLst>
            </a:custGeom>
            <a:solidFill>
              <a:srgbClr val="FAE4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1364741" y="4697768"/>
              <a:ext cx="218440" cy="240029"/>
            </a:xfrm>
            <a:custGeom>
              <a:avLst/>
              <a:gdLst/>
              <a:ahLst/>
              <a:cxnLst/>
              <a:rect l="l" t="t" r="r" b="b"/>
              <a:pathLst>
                <a:path w="218440" h="240029">
                  <a:moveTo>
                    <a:pt x="0" y="239610"/>
                  </a:moveTo>
                  <a:lnTo>
                    <a:pt x="218401" y="239610"/>
                  </a:lnTo>
                  <a:lnTo>
                    <a:pt x="218401" y="0"/>
                  </a:lnTo>
                  <a:lnTo>
                    <a:pt x="0" y="0"/>
                  </a:lnTo>
                  <a:lnTo>
                    <a:pt x="0" y="239610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1581530" y="4375530"/>
              <a:ext cx="411480" cy="436245"/>
            </a:xfrm>
            <a:custGeom>
              <a:avLst/>
              <a:gdLst/>
              <a:ahLst/>
              <a:cxnLst/>
              <a:rect l="l" t="t" r="r" b="b"/>
              <a:pathLst>
                <a:path w="411480" h="436245">
                  <a:moveTo>
                    <a:pt x="0" y="0"/>
                  </a:moveTo>
                  <a:lnTo>
                    <a:pt x="411225" y="436245"/>
                  </a:lnTo>
                </a:path>
              </a:pathLst>
            </a:custGeom>
            <a:ln w="38099">
              <a:solidFill>
                <a:srgbClr val="6F2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3" name="object 53"/>
          <p:cNvSpPr txBox="1"/>
          <p:nvPr/>
        </p:nvSpPr>
        <p:spPr>
          <a:xfrm>
            <a:off x="384759" y="4057015"/>
            <a:ext cx="996950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微软雅黑"/>
                <a:cs typeface="微软雅黑"/>
              </a:rPr>
              <a:t>1.5nC</a:t>
            </a:r>
            <a:endParaRPr sz="14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400" b="1" spc="-10" dirty="0">
                <a:latin typeface="微软雅黑"/>
                <a:cs typeface="微软雅黑"/>
              </a:rPr>
              <a:t>photo-</a:t>
            </a:r>
            <a:r>
              <a:rPr sz="1400" b="1" spc="-25" dirty="0">
                <a:latin typeface="微软雅黑"/>
                <a:cs typeface="微软雅黑"/>
              </a:rPr>
              <a:t>gun</a:t>
            </a:r>
            <a:endParaRPr sz="1400">
              <a:latin typeface="微软雅黑"/>
              <a:cs typeface="微软雅黑"/>
            </a:endParaRPr>
          </a:p>
        </p:txBody>
      </p:sp>
      <p:grpSp>
        <p:nvGrpSpPr>
          <p:cNvPr id="54" name="object 54"/>
          <p:cNvGrpSpPr/>
          <p:nvPr/>
        </p:nvGrpSpPr>
        <p:grpSpPr>
          <a:xfrm>
            <a:off x="1240243" y="4267961"/>
            <a:ext cx="3383279" cy="658495"/>
            <a:chOff x="1240243" y="4267961"/>
            <a:chExt cx="3383279" cy="658495"/>
          </a:xfrm>
        </p:grpSpPr>
        <p:sp>
          <p:nvSpPr>
            <p:cNvPr id="55" name="object 55"/>
            <p:cNvSpPr/>
            <p:nvPr/>
          </p:nvSpPr>
          <p:spPr>
            <a:xfrm>
              <a:off x="1583181" y="4811775"/>
              <a:ext cx="409575" cy="6350"/>
            </a:xfrm>
            <a:custGeom>
              <a:avLst/>
              <a:gdLst/>
              <a:ahLst/>
              <a:cxnLst/>
              <a:rect l="l" t="t" r="r" b="b"/>
              <a:pathLst>
                <a:path w="409575" h="6350">
                  <a:moveTo>
                    <a:pt x="0" y="5842"/>
                  </a:moveTo>
                  <a:lnTo>
                    <a:pt x="409575" y="0"/>
                  </a:lnTo>
                </a:path>
              </a:pathLst>
            </a:custGeom>
            <a:ln w="571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3275076" y="4728844"/>
              <a:ext cx="925194" cy="167640"/>
            </a:xfrm>
            <a:custGeom>
              <a:avLst/>
              <a:gdLst/>
              <a:ahLst/>
              <a:cxnLst/>
              <a:rect l="l" t="t" r="r" b="b"/>
              <a:pathLst>
                <a:path w="925195" h="167639">
                  <a:moveTo>
                    <a:pt x="925182" y="0"/>
                  </a:moveTo>
                  <a:lnTo>
                    <a:pt x="0" y="0"/>
                  </a:lnTo>
                  <a:lnTo>
                    <a:pt x="0" y="167512"/>
                  </a:lnTo>
                  <a:lnTo>
                    <a:pt x="925182" y="167512"/>
                  </a:lnTo>
                  <a:lnTo>
                    <a:pt x="92518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3275076" y="4728844"/>
              <a:ext cx="925194" cy="167640"/>
            </a:xfrm>
            <a:custGeom>
              <a:avLst/>
              <a:gdLst/>
              <a:ahLst/>
              <a:cxnLst/>
              <a:rect l="l" t="t" r="r" b="b"/>
              <a:pathLst>
                <a:path w="925195" h="167639">
                  <a:moveTo>
                    <a:pt x="0" y="167512"/>
                  </a:moveTo>
                  <a:lnTo>
                    <a:pt x="925182" y="167512"/>
                  </a:lnTo>
                  <a:lnTo>
                    <a:pt x="925182" y="0"/>
                  </a:lnTo>
                  <a:lnTo>
                    <a:pt x="0" y="0"/>
                  </a:lnTo>
                  <a:lnTo>
                    <a:pt x="0" y="167512"/>
                  </a:lnTo>
                  <a:close/>
                </a:path>
              </a:pathLst>
            </a:custGeom>
            <a:ln w="12700">
              <a:solidFill>
                <a:srgbClr val="172C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8" name="object 5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4680" y="4267961"/>
              <a:ext cx="195453" cy="183387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1240243" y="4722113"/>
              <a:ext cx="400685" cy="198120"/>
            </a:xfrm>
            <a:custGeom>
              <a:avLst/>
              <a:gdLst/>
              <a:ahLst/>
              <a:cxnLst/>
              <a:rect l="l" t="t" r="r" b="b"/>
              <a:pathLst>
                <a:path w="400685" h="198120">
                  <a:moveTo>
                    <a:pt x="200190" y="0"/>
                  </a:moveTo>
                  <a:lnTo>
                    <a:pt x="136893" y="5046"/>
                  </a:lnTo>
                  <a:lnTo>
                    <a:pt x="81936" y="19096"/>
                  </a:lnTo>
                  <a:lnTo>
                    <a:pt x="38609" y="40517"/>
                  </a:lnTo>
                  <a:lnTo>
                    <a:pt x="10200" y="67673"/>
                  </a:lnTo>
                  <a:lnTo>
                    <a:pt x="0" y="98933"/>
                  </a:lnTo>
                  <a:lnTo>
                    <a:pt x="10200" y="130254"/>
                  </a:lnTo>
                  <a:lnTo>
                    <a:pt x="38609" y="157448"/>
                  </a:lnTo>
                  <a:lnTo>
                    <a:pt x="81936" y="178888"/>
                  </a:lnTo>
                  <a:lnTo>
                    <a:pt x="136893" y="192945"/>
                  </a:lnTo>
                  <a:lnTo>
                    <a:pt x="200190" y="197993"/>
                  </a:lnTo>
                  <a:lnTo>
                    <a:pt x="263434" y="192945"/>
                  </a:lnTo>
                  <a:lnTo>
                    <a:pt x="318375" y="178888"/>
                  </a:lnTo>
                  <a:lnTo>
                    <a:pt x="361709" y="157448"/>
                  </a:lnTo>
                  <a:lnTo>
                    <a:pt x="390133" y="130254"/>
                  </a:lnTo>
                  <a:lnTo>
                    <a:pt x="400342" y="98933"/>
                  </a:lnTo>
                  <a:lnTo>
                    <a:pt x="390133" y="67673"/>
                  </a:lnTo>
                  <a:lnTo>
                    <a:pt x="361709" y="40517"/>
                  </a:lnTo>
                  <a:lnTo>
                    <a:pt x="318375" y="19096"/>
                  </a:lnTo>
                  <a:lnTo>
                    <a:pt x="263434" y="5046"/>
                  </a:lnTo>
                  <a:lnTo>
                    <a:pt x="20019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20235" y="4730495"/>
              <a:ext cx="203200" cy="195961"/>
            </a:xfrm>
            <a:prstGeom prst="rect">
              <a:avLst/>
            </a:prstGeom>
          </p:spPr>
        </p:pic>
      </p:grpSp>
      <p:sp>
        <p:nvSpPr>
          <p:cNvPr id="61" name="object 6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8</a:t>
            </a:r>
          </a:p>
        </p:txBody>
      </p:sp>
      <p:pic>
        <p:nvPicPr>
          <p:cNvPr id="63" name="图片 62">
            <a:extLst>
              <a:ext uri="{FF2B5EF4-FFF2-40B4-BE49-F238E27FC236}">
                <a16:creationId xmlns:a16="http://schemas.microsoft.com/office/drawing/2014/main" id="{1064E409-719D-463B-9744-B960582020B7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Photo-cathode</a:t>
            </a:r>
            <a:r>
              <a:rPr spc="-35" dirty="0"/>
              <a:t> </a:t>
            </a:r>
            <a:r>
              <a:rPr dirty="0"/>
              <a:t>gun</a:t>
            </a:r>
            <a:r>
              <a:rPr spc="5" dirty="0"/>
              <a:t> </a:t>
            </a:r>
            <a:r>
              <a:rPr spc="-20" dirty="0"/>
              <a:t>line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6918" y="769598"/>
            <a:ext cx="11315700" cy="2494915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373380" indent="-361315">
              <a:lnSpc>
                <a:spcPct val="100000"/>
              </a:lnSpc>
              <a:spcBef>
                <a:spcPts val="1175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S-band</a:t>
            </a:r>
            <a:r>
              <a:rPr sz="1800" spc="-30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微软雅黑"/>
                <a:cs typeface="微软雅黑"/>
              </a:rPr>
              <a:t>photo-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cathode</a:t>
            </a:r>
            <a:r>
              <a:rPr sz="1800" spc="3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gun</a:t>
            </a:r>
            <a:r>
              <a:rPr sz="1800" dirty="0">
                <a:latin typeface="微软雅黑"/>
                <a:cs typeface="微软雅黑"/>
              </a:rPr>
              <a:t>,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with </a:t>
            </a:r>
            <a:r>
              <a:rPr lang="en-US" sz="1800" dirty="0">
                <a:latin typeface="微软雅黑"/>
                <a:cs typeface="微软雅黑"/>
              </a:rPr>
              <a:t>acc. </a:t>
            </a:r>
            <a:r>
              <a:rPr sz="1800" dirty="0">
                <a:latin typeface="微软雅黑"/>
                <a:cs typeface="微软雅黑"/>
              </a:rPr>
              <a:t>gradient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&gt;100MV/m,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 energy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~4MeV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at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gun </a:t>
            </a:r>
            <a:r>
              <a:rPr sz="1800" spc="-20" dirty="0">
                <a:latin typeface="微软雅黑"/>
                <a:cs typeface="微软雅黑"/>
              </a:rPr>
              <a:t>exit</a:t>
            </a:r>
            <a:endParaRPr sz="1800" dirty="0">
              <a:latin typeface="微软雅黑"/>
              <a:cs typeface="微软雅黑"/>
            </a:endParaRPr>
          </a:p>
          <a:p>
            <a:pPr marL="373380" indent="-36131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Lower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 part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(L0&amp;L1)</a:t>
            </a:r>
            <a:r>
              <a:rPr sz="1800" spc="-4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consists</a:t>
            </a:r>
            <a:r>
              <a:rPr sz="1800" spc="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2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S-band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accelerating tube,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120MeV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at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20" dirty="0">
                <a:latin typeface="微软雅黑"/>
                <a:cs typeface="微软雅黑"/>
              </a:rPr>
              <a:t>exit</a:t>
            </a:r>
            <a:endParaRPr sz="1800" dirty="0">
              <a:latin typeface="微软雅黑"/>
              <a:cs typeface="微软雅黑"/>
            </a:endParaRPr>
          </a:p>
          <a:p>
            <a:pPr marL="373380" marR="5080" indent="-361315">
              <a:lnSpc>
                <a:spcPct val="150000"/>
              </a:lnSpc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L2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section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consists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2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S-band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tube,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powered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by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one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klystron with</a:t>
            </a:r>
            <a:r>
              <a:rPr sz="1800" spc="-10" dirty="0">
                <a:latin typeface="微软雅黑"/>
                <a:cs typeface="微软雅黑"/>
              </a:rPr>
              <a:t> SLED,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further boost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spc="-25" dirty="0">
                <a:latin typeface="微软雅黑"/>
                <a:cs typeface="微软雅黑"/>
              </a:rPr>
              <a:t>to </a:t>
            </a:r>
            <a:r>
              <a:rPr sz="1800" dirty="0">
                <a:latin typeface="微软雅黑"/>
                <a:cs typeface="微软雅黑"/>
              </a:rPr>
              <a:t>200MeV</a:t>
            </a:r>
            <a:r>
              <a:rPr sz="1800" spc="-4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provide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energy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chirp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for</a:t>
            </a:r>
            <a:r>
              <a:rPr sz="1800" spc="-10" dirty="0">
                <a:latin typeface="微软雅黑"/>
                <a:cs typeface="微软雅黑"/>
              </a:rPr>
              <a:t> compression</a:t>
            </a:r>
            <a:endParaRPr sz="1800" dirty="0">
              <a:latin typeface="微软雅黑"/>
              <a:cs typeface="微软雅黑"/>
            </a:endParaRPr>
          </a:p>
          <a:p>
            <a:pPr marL="373380" indent="-36131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One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X-band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(12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GHz)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tube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used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for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phase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space</a:t>
            </a:r>
            <a:r>
              <a:rPr sz="1800" spc="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linearization</a:t>
            </a:r>
            <a:endParaRPr sz="1800" dirty="0">
              <a:latin typeface="微软雅黑"/>
              <a:cs typeface="微软雅黑"/>
            </a:endParaRPr>
          </a:p>
          <a:p>
            <a:pPr marL="373380" indent="-361315">
              <a:lnSpc>
                <a:spcPct val="100000"/>
              </a:lnSpc>
              <a:spcBef>
                <a:spcPts val="1085"/>
              </a:spcBef>
              <a:buFont typeface="Wingdings"/>
              <a:buChar char=""/>
              <a:tabLst>
                <a:tab pos="373380" algn="l"/>
                <a:tab pos="374015" algn="l"/>
                <a:tab pos="3777615" algn="l"/>
              </a:tabLst>
            </a:pPr>
            <a:r>
              <a:rPr sz="1800" dirty="0">
                <a:latin typeface="微软雅黑"/>
                <a:cs typeface="微软雅黑"/>
              </a:rPr>
              <a:t>One magnetic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chicane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spc="-20" dirty="0">
                <a:latin typeface="微软雅黑"/>
                <a:cs typeface="微软雅黑"/>
              </a:rPr>
              <a:t>used</a:t>
            </a:r>
            <a:r>
              <a:rPr sz="1800" dirty="0">
                <a:latin typeface="微软雅黑"/>
                <a:cs typeface="微软雅黑"/>
              </a:rPr>
              <a:t>	to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compress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 to ~1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ps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(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S-band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spc="-25" dirty="0">
                <a:latin typeface="微软雅黑"/>
                <a:cs typeface="微软雅黑"/>
              </a:rPr>
              <a:t>1°）</a:t>
            </a:r>
            <a:endParaRPr sz="1800" dirty="0">
              <a:latin typeface="微软雅黑"/>
              <a:cs typeface="微软雅黑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64476" y="4705477"/>
            <a:ext cx="4464050" cy="370840"/>
            <a:chOff x="764476" y="4705477"/>
            <a:chExt cx="4464050" cy="370840"/>
          </a:xfrm>
        </p:grpSpPr>
        <p:sp>
          <p:nvSpPr>
            <p:cNvPr id="5" name="object 5"/>
            <p:cNvSpPr/>
            <p:nvPr/>
          </p:nvSpPr>
          <p:spPr>
            <a:xfrm>
              <a:off x="770826" y="4711827"/>
              <a:ext cx="339725" cy="348615"/>
            </a:xfrm>
            <a:custGeom>
              <a:avLst/>
              <a:gdLst/>
              <a:ahLst/>
              <a:cxnLst/>
              <a:rect l="l" t="t" r="r" b="b"/>
              <a:pathLst>
                <a:path w="339725" h="348614">
                  <a:moveTo>
                    <a:pt x="282854" y="0"/>
                  </a:moveTo>
                  <a:lnTo>
                    <a:pt x="56565" y="0"/>
                  </a:lnTo>
                  <a:lnTo>
                    <a:pt x="34547" y="4456"/>
                  </a:lnTo>
                  <a:lnTo>
                    <a:pt x="16567" y="16605"/>
                  </a:lnTo>
                  <a:lnTo>
                    <a:pt x="4445" y="34611"/>
                  </a:lnTo>
                  <a:lnTo>
                    <a:pt x="0" y="56642"/>
                  </a:lnTo>
                  <a:lnTo>
                    <a:pt x="0" y="291592"/>
                  </a:lnTo>
                  <a:lnTo>
                    <a:pt x="4444" y="313622"/>
                  </a:lnTo>
                  <a:lnTo>
                    <a:pt x="16567" y="331628"/>
                  </a:lnTo>
                  <a:lnTo>
                    <a:pt x="34547" y="343777"/>
                  </a:lnTo>
                  <a:lnTo>
                    <a:pt x="56565" y="348234"/>
                  </a:lnTo>
                  <a:lnTo>
                    <a:pt x="282854" y="348234"/>
                  </a:lnTo>
                  <a:lnTo>
                    <a:pt x="304880" y="343777"/>
                  </a:lnTo>
                  <a:lnTo>
                    <a:pt x="322864" y="331628"/>
                  </a:lnTo>
                  <a:lnTo>
                    <a:pt x="334987" y="313622"/>
                  </a:lnTo>
                  <a:lnTo>
                    <a:pt x="339432" y="291592"/>
                  </a:lnTo>
                  <a:lnTo>
                    <a:pt x="339432" y="56642"/>
                  </a:lnTo>
                  <a:lnTo>
                    <a:pt x="334987" y="34611"/>
                  </a:lnTo>
                  <a:lnTo>
                    <a:pt x="322864" y="16605"/>
                  </a:lnTo>
                  <a:lnTo>
                    <a:pt x="304880" y="4456"/>
                  </a:lnTo>
                  <a:lnTo>
                    <a:pt x="28285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70826" y="4711827"/>
              <a:ext cx="339725" cy="348615"/>
            </a:xfrm>
            <a:custGeom>
              <a:avLst/>
              <a:gdLst/>
              <a:ahLst/>
              <a:cxnLst/>
              <a:rect l="l" t="t" r="r" b="b"/>
              <a:pathLst>
                <a:path w="339725" h="348614">
                  <a:moveTo>
                    <a:pt x="0" y="56642"/>
                  </a:moveTo>
                  <a:lnTo>
                    <a:pt x="4445" y="34611"/>
                  </a:lnTo>
                  <a:lnTo>
                    <a:pt x="16567" y="16605"/>
                  </a:lnTo>
                  <a:lnTo>
                    <a:pt x="34547" y="4456"/>
                  </a:lnTo>
                  <a:lnTo>
                    <a:pt x="56565" y="0"/>
                  </a:lnTo>
                  <a:lnTo>
                    <a:pt x="282854" y="0"/>
                  </a:lnTo>
                  <a:lnTo>
                    <a:pt x="304880" y="4456"/>
                  </a:lnTo>
                  <a:lnTo>
                    <a:pt x="322864" y="16605"/>
                  </a:lnTo>
                  <a:lnTo>
                    <a:pt x="334987" y="34611"/>
                  </a:lnTo>
                  <a:lnTo>
                    <a:pt x="339432" y="56642"/>
                  </a:lnTo>
                  <a:lnTo>
                    <a:pt x="339432" y="291592"/>
                  </a:lnTo>
                  <a:lnTo>
                    <a:pt x="334987" y="313622"/>
                  </a:lnTo>
                  <a:lnTo>
                    <a:pt x="322864" y="331628"/>
                  </a:lnTo>
                  <a:lnTo>
                    <a:pt x="304880" y="343777"/>
                  </a:lnTo>
                  <a:lnTo>
                    <a:pt x="282854" y="348234"/>
                  </a:lnTo>
                  <a:lnTo>
                    <a:pt x="56565" y="348234"/>
                  </a:lnTo>
                  <a:lnTo>
                    <a:pt x="34547" y="343777"/>
                  </a:lnTo>
                  <a:lnTo>
                    <a:pt x="16567" y="331628"/>
                  </a:lnTo>
                  <a:lnTo>
                    <a:pt x="4444" y="313622"/>
                  </a:lnTo>
                  <a:lnTo>
                    <a:pt x="0" y="291592"/>
                  </a:lnTo>
                  <a:lnTo>
                    <a:pt x="0" y="56642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526920" y="4711827"/>
              <a:ext cx="998855" cy="348615"/>
            </a:xfrm>
            <a:custGeom>
              <a:avLst/>
              <a:gdLst/>
              <a:ahLst/>
              <a:cxnLst/>
              <a:rect l="l" t="t" r="r" b="b"/>
              <a:pathLst>
                <a:path w="998855" h="348614">
                  <a:moveTo>
                    <a:pt x="940561" y="0"/>
                  </a:moveTo>
                  <a:lnTo>
                    <a:pt x="58038" y="0"/>
                  </a:lnTo>
                  <a:lnTo>
                    <a:pt x="35415" y="4568"/>
                  </a:lnTo>
                  <a:lnTo>
                    <a:pt x="16970" y="17018"/>
                  </a:lnTo>
                  <a:lnTo>
                    <a:pt x="4550" y="35468"/>
                  </a:lnTo>
                  <a:lnTo>
                    <a:pt x="0" y="58039"/>
                  </a:lnTo>
                  <a:lnTo>
                    <a:pt x="0" y="290195"/>
                  </a:lnTo>
                  <a:lnTo>
                    <a:pt x="4550" y="312765"/>
                  </a:lnTo>
                  <a:lnTo>
                    <a:pt x="16970" y="331216"/>
                  </a:lnTo>
                  <a:lnTo>
                    <a:pt x="35415" y="343665"/>
                  </a:lnTo>
                  <a:lnTo>
                    <a:pt x="58038" y="348234"/>
                  </a:lnTo>
                  <a:lnTo>
                    <a:pt x="940561" y="348234"/>
                  </a:lnTo>
                  <a:lnTo>
                    <a:pt x="963132" y="343665"/>
                  </a:lnTo>
                  <a:lnTo>
                    <a:pt x="981583" y="331216"/>
                  </a:lnTo>
                  <a:lnTo>
                    <a:pt x="994032" y="312765"/>
                  </a:lnTo>
                  <a:lnTo>
                    <a:pt x="998601" y="290195"/>
                  </a:lnTo>
                  <a:lnTo>
                    <a:pt x="998601" y="58039"/>
                  </a:lnTo>
                  <a:lnTo>
                    <a:pt x="994032" y="35468"/>
                  </a:lnTo>
                  <a:lnTo>
                    <a:pt x="981582" y="17018"/>
                  </a:lnTo>
                  <a:lnTo>
                    <a:pt x="963132" y="4568"/>
                  </a:lnTo>
                  <a:lnTo>
                    <a:pt x="940561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526920" y="4711827"/>
              <a:ext cx="998855" cy="348615"/>
            </a:xfrm>
            <a:custGeom>
              <a:avLst/>
              <a:gdLst/>
              <a:ahLst/>
              <a:cxnLst/>
              <a:rect l="l" t="t" r="r" b="b"/>
              <a:pathLst>
                <a:path w="998855" h="348614">
                  <a:moveTo>
                    <a:pt x="0" y="58039"/>
                  </a:moveTo>
                  <a:lnTo>
                    <a:pt x="4550" y="35468"/>
                  </a:lnTo>
                  <a:lnTo>
                    <a:pt x="16970" y="17018"/>
                  </a:lnTo>
                  <a:lnTo>
                    <a:pt x="35415" y="4568"/>
                  </a:lnTo>
                  <a:lnTo>
                    <a:pt x="58038" y="0"/>
                  </a:lnTo>
                  <a:lnTo>
                    <a:pt x="940561" y="0"/>
                  </a:lnTo>
                  <a:lnTo>
                    <a:pt x="963132" y="4568"/>
                  </a:lnTo>
                  <a:lnTo>
                    <a:pt x="981582" y="17018"/>
                  </a:lnTo>
                  <a:lnTo>
                    <a:pt x="994032" y="35468"/>
                  </a:lnTo>
                  <a:lnTo>
                    <a:pt x="998601" y="58039"/>
                  </a:lnTo>
                  <a:lnTo>
                    <a:pt x="998601" y="290195"/>
                  </a:lnTo>
                  <a:lnTo>
                    <a:pt x="994032" y="312765"/>
                  </a:lnTo>
                  <a:lnTo>
                    <a:pt x="981583" y="331216"/>
                  </a:lnTo>
                  <a:lnTo>
                    <a:pt x="963132" y="343665"/>
                  </a:lnTo>
                  <a:lnTo>
                    <a:pt x="940561" y="348234"/>
                  </a:lnTo>
                  <a:lnTo>
                    <a:pt x="58038" y="348234"/>
                  </a:lnTo>
                  <a:lnTo>
                    <a:pt x="35415" y="343665"/>
                  </a:lnTo>
                  <a:lnTo>
                    <a:pt x="16970" y="331216"/>
                  </a:lnTo>
                  <a:lnTo>
                    <a:pt x="4550" y="312765"/>
                  </a:lnTo>
                  <a:lnTo>
                    <a:pt x="0" y="290195"/>
                  </a:lnTo>
                  <a:lnTo>
                    <a:pt x="0" y="58039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875153" y="4711827"/>
              <a:ext cx="998855" cy="348615"/>
            </a:xfrm>
            <a:custGeom>
              <a:avLst/>
              <a:gdLst/>
              <a:ahLst/>
              <a:cxnLst/>
              <a:rect l="l" t="t" r="r" b="b"/>
              <a:pathLst>
                <a:path w="998854" h="348614">
                  <a:moveTo>
                    <a:pt x="940688" y="0"/>
                  </a:moveTo>
                  <a:lnTo>
                    <a:pt x="58039" y="0"/>
                  </a:lnTo>
                  <a:lnTo>
                    <a:pt x="35468" y="4568"/>
                  </a:lnTo>
                  <a:lnTo>
                    <a:pt x="17018" y="17018"/>
                  </a:lnTo>
                  <a:lnTo>
                    <a:pt x="4568" y="35468"/>
                  </a:lnTo>
                  <a:lnTo>
                    <a:pt x="0" y="58039"/>
                  </a:lnTo>
                  <a:lnTo>
                    <a:pt x="0" y="290195"/>
                  </a:lnTo>
                  <a:lnTo>
                    <a:pt x="4568" y="312765"/>
                  </a:lnTo>
                  <a:lnTo>
                    <a:pt x="17018" y="331216"/>
                  </a:lnTo>
                  <a:lnTo>
                    <a:pt x="35468" y="343665"/>
                  </a:lnTo>
                  <a:lnTo>
                    <a:pt x="58039" y="348234"/>
                  </a:lnTo>
                  <a:lnTo>
                    <a:pt x="940688" y="348234"/>
                  </a:lnTo>
                  <a:lnTo>
                    <a:pt x="963259" y="343665"/>
                  </a:lnTo>
                  <a:lnTo>
                    <a:pt x="981710" y="331216"/>
                  </a:lnTo>
                  <a:lnTo>
                    <a:pt x="994159" y="312765"/>
                  </a:lnTo>
                  <a:lnTo>
                    <a:pt x="998727" y="290195"/>
                  </a:lnTo>
                  <a:lnTo>
                    <a:pt x="998727" y="58039"/>
                  </a:lnTo>
                  <a:lnTo>
                    <a:pt x="994159" y="35468"/>
                  </a:lnTo>
                  <a:lnTo>
                    <a:pt x="981710" y="17018"/>
                  </a:lnTo>
                  <a:lnTo>
                    <a:pt x="963259" y="4568"/>
                  </a:lnTo>
                  <a:lnTo>
                    <a:pt x="940688" y="0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875153" y="4711827"/>
              <a:ext cx="998855" cy="348615"/>
            </a:xfrm>
            <a:custGeom>
              <a:avLst/>
              <a:gdLst/>
              <a:ahLst/>
              <a:cxnLst/>
              <a:rect l="l" t="t" r="r" b="b"/>
              <a:pathLst>
                <a:path w="998854" h="348614">
                  <a:moveTo>
                    <a:pt x="0" y="58039"/>
                  </a:moveTo>
                  <a:lnTo>
                    <a:pt x="4568" y="35468"/>
                  </a:lnTo>
                  <a:lnTo>
                    <a:pt x="17018" y="17018"/>
                  </a:lnTo>
                  <a:lnTo>
                    <a:pt x="35468" y="4568"/>
                  </a:lnTo>
                  <a:lnTo>
                    <a:pt x="58039" y="0"/>
                  </a:lnTo>
                  <a:lnTo>
                    <a:pt x="940688" y="0"/>
                  </a:lnTo>
                  <a:lnTo>
                    <a:pt x="963259" y="4568"/>
                  </a:lnTo>
                  <a:lnTo>
                    <a:pt x="981710" y="17018"/>
                  </a:lnTo>
                  <a:lnTo>
                    <a:pt x="994159" y="35468"/>
                  </a:lnTo>
                  <a:lnTo>
                    <a:pt x="998727" y="58039"/>
                  </a:lnTo>
                  <a:lnTo>
                    <a:pt x="998727" y="290195"/>
                  </a:lnTo>
                  <a:lnTo>
                    <a:pt x="994159" y="312765"/>
                  </a:lnTo>
                  <a:lnTo>
                    <a:pt x="981710" y="331216"/>
                  </a:lnTo>
                  <a:lnTo>
                    <a:pt x="963259" y="343665"/>
                  </a:lnTo>
                  <a:lnTo>
                    <a:pt x="940688" y="348234"/>
                  </a:lnTo>
                  <a:lnTo>
                    <a:pt x="58039" y="348234"/>
                  </a:lnTo>
                  <a:lnTo>
                    <a:pt x="35468" y="343665"/>
                  </a:lnTo>
                  <a:lnTo>
                    <a:pt x="17018" y="331216"/>
                  </a:lnTo>
                  <a:lnTo>
                    <a:pt x="4568" y="312765"/>
                  </a:lnTo>
                  <a:lnTo>
                    <a:pt x="0" y="290195"/>
                  </a:lnTo>
                  <a:lnTo>
                    <a:pt x="0" y="58039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223511" y="4721606"/>
              <a:ext cx="998855" cy="348615"/>
            </a:xfrm>
            <a:custGeom>
              <a:avLst/>
              <a:gdLst/>
              <a:ahLst/>
              <a:cxnLst/>
              <a:rect l="l" t="t" r="r" b="b"/>
              <a:pathLst>
                <a:path w="998854" h="348614">
                  <a:moveTo>
                    <a:pt x="940688" y="0"/>
                  </a:moveTo>
                  <a:lnTo>
                    <a:pt x="58038" y="0"/>
                  </a:lnTo>
                  <a:lnTo>
                    <a:pt x="35468" y="4568"/>
                  </a:lnTo>
                  <a:lnTo>
                    <a:pt x="17018" y="17018"/>
                  </a:lnTo>
                  <a:lnTo>
                    <a:pt x="4568" y="35468"/>
                  </a:lnTo>
                  <a:lnTo>
                    <a:pt x="0" y="58039"/>
                  </a:lnTo>
                  <a:lnTo>
                    <a:pt x="0" y="290195"/>
                  </a:lnTo>
                  <a:lnTo>
                    <a:pt x="4568" y="312765"/>
                  </a:lnTo>
                  <a:lnTo>
                    <a:pt x="17018" y="331216"/>
                  </a:lnTo>
                  <a:lnTo>
                    <a:pt x="35468" y="343665"/>
                  </a:lnTo>
                  <a:lnTo>
                    <a:pt x="58038" y="348234"/>
                  </a:lnTo>
                  <a:lnTo>
                    <a:pt x="940688" y="348234"/>
                  </a:lnTo>
                  <a:lnTo>
                    <a:pt x="963239" y="343665"/>
                  </a:lnTo>
                  <a:lnTo>
                    <a:pt x="981646" y="331216"/>
                  </a:lnTo>
                  <a:lnTo>
                    <a:pt x="994052" y="312765"/>
                  </a:lnTo>
                  <a:lnTo>
                    <a:pt x="998601" y="290195"/>
                  </a:lnTo>
                  <a:lnTo>
                    <a:pt x="998601" y="58039"/>
                  </a:lnTo>
                  <a:lnTo>
                    <a:pt x="994052" y="35468"/>
                  </a:lnTo>
                  <a:lnTo>
                    <a:pt x="981646" y="17018"/>
                  </a:lnTo>
                  <a:lnTo>
                    <a:pt x="963239" y="4568"/>
                  </a:lnTo>
                  <a:lnTo>
                    <a:pt x="940688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223511" y="4721606"/>
              <a:ext cx="998855" cy="348615"/>
            </a:xfrm>
            <a:custGeom>
              <a:avLst/>
              <a:gdLst/>
              <a:ahLst/>
              <a:cxnLst/>
              <a:rect l="l" t="t" r="r" b="b"/>
              <a:pathLst>
                <a:path w="998854" h="348614">
                  <a:moveTo>
                    <a:pt x="0" y="58039"/>
                  </a:moveTo>
                  <a:lnTo>
                    <a:pt x="4568" y="35468"/>
                  </a:lnTo>
                  <a:lnTo>
                    <a:pt x="17018" y="17018"/>
                  </a:lnTo>
                  <a:lnTo>
                    <a:pt x="35468" y="4568"/>
                  </a:lnTo>
                  <a:lnTo>
                    <a:pt x="58038" y="0"/>
                  </a:lnTo>
                  <a:lnTo>
                    <a:pt x="940688" y="0"/>
                  </a:lnTo>
                  <a:lnTo>
                    <a:pt x="963239" y="4568"/>
                  </a:lnTo>
                  <a:lnTo>
                    <a:pt x="981646" y="17018"/>
                  </a:lnTo>
                  <a:lnTo>
                    <a:pt x="994052" y="35468"/>
                  </a:lnTo>
                  <a:lnTo>
                    <a:pt x="998601" y="58039"/>
                  </a:lnTo>
                  <a:lnTo>
                    <a:pt x="998601" y="290195"/>
                  </a:lnTo>
                  <a:lnTo>
                    <a:pt x="994052" y="312765"/>
                  </a:lnTo>
                  <a:lnTo>
                    <a:pt x="981646" y="331216"/>
                  </a:lnTo>
                  <a:lnTo>
                    <a:pt x="963239" y="343665"/>
                  </a:lnTo>
                  <a:lnTo>
                    <a:pt x="940688" y="348234"/>
                  </a:lnTo>
                  <a:lnTo>
                    <a:pt x="58038" y="348234"/>
                  </a:lnTo>
                  <a:lnTo>
                    <a:pt x="35468" y="343665"/>
                  </a:lnTo>
                  <a:lnTo>
                    <a:pt x="17018" y="331216"/>
                  </a:lnTo>
                  <a:lnTo>
                    <a:pt x="4568" y="312765"/>
                  </a:lnTo>
                  <a:lnTo>
                    <a:pt x="0" y="290195"/>
                  </a:lnTo>
                  <a:lnTo>
                    <a:pt x="0" y="58039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4475479" y="4739385"/>
            <a:ext cx="4965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solidFill>
                  <a:srgbClr val="FFFFFF"/>
                </a:solidFill>
                <a:latin typeface="Times New Roman"/>
                <a:cs typeface="Times New Roman"/>
              </a:rPr>
              <a:t>chirp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10259" y="4885944"/>
            <a:ext cx="5140960" cy="17145"/>
          </a:xfrm>
          <a:custGeom>
            <a:avLst/>
            <a:gdLst/>
            <a:ahLst/>
            <a:cxnLst/>
            <a:rect l="l" t="t" r="r" b="b"/>
            <a:pathLst>
              <a:path w="5140960" h="17145">
                <a:moveTo>
                  <a:pt x="0" y="0"/>
                </a:moveTo>
                <a:lnTo>
                  <a:pt x="416661" y="0"/>
                </a:lnTo>
              </a:path>
              <a:path w="5140960" h="17145">
                <a:moveTo>
                  <a:pt x="1415262" y="0"/>
                </a:moveTo>
                <a:lnTo>
                  <a:pt x="1764893" y="0"/>
                </a:lnTo>
              </a:path>
              <a:path w="5140960" h="17145">
                <a:moveTo>
                  <a:pt x="2763621" y="0"/>
                </a:moveTo>
                <a:lnTo>
                  <a:pt x="3113252" y="9778"/>
                </a:lnTo>
              </a:path>
              <a:path w="5140960" h="17145">
                <a:moveTo>
                  <a:pt x="4111853" y="9778"/>
                </a:moveTo>
                <a:lnTo>
                  <a:pt x="5140807" y="17017"/>
                </a:lnTo>
              </a:path>
            </a:pathLst>
          </a:custGeom>
          <a:ln w="1905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45972" y="4019550"/>
            <a:ext cx="582295" cy="6667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latin typeface="Times New Roman"/>
                <a:cs typeface="Times New Roman"/>
              </a:rPr>
              <a:t>Photo- cathode </a:t>
            </a:r>
            <a:r>
              <a:rPr sz="1400" spc="-25" dirty="0">
                <a:latin typeface="Times New Roman"/>
                <a:cs typeface="Times New Roman"/>
              </a:rPr>
              <a:t>Gun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460372" y="4271264"/>
            <a:ext cx="11360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L0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(S-band)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271642" y="4272788"/>
            <a:ext cx="85915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Times New Roman"/>
                <a:cs typeface="Times New Roman"/>
              </a:rPr>
              <a:t>Linearizer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5499989" y="4358259"/>
            <a:ext cx="3067685" cy="718820"/>
            <a:chOff x="5499989" y="4358259"/>
            <a:chExt cx="3067685" cy="718820"/>
          </a:xfrm>
        </p:grpSpPr>
        <p:sp>
          <p:nvSpPr>
            <p:cNvPr id="19" name="object 19"/>
            <p:cNvSpPr/>
            <p:nvPr/>
          </p:nvSpPr>
          <p:spPr>
            <a:xfrm>
              <a:off x="6251067" y="4358259"/>
              <a:ext cx="587375" cy="718820"/>
            </a:xfrm>
            <a:custGeom>
              <a:avLst/>
              <a:gdLst/>
              <a:ahLst/>
              <a:cxnLst/>
              <a:rect l="l" t="t" r="r" b="b"/>
              <a:pathLst>
                <a:path w="587375" h="718820">
                  <a:moveTo>
                    <a:pt x="199644" y="403987"/>
                  </a:moveTo>
                  <a:lnTo>
                    <a:pt x="197015" y="391020"/>
                  </a:lnTo>
                  <a:lnTo>
                    <a:pt x="189865" y="380453"/>
                  </a:lnTo>
                  <a:lnTo>
                    <a:pt x="179273" y="373329"/>
                  </a:lnTo>
                  <a:lnTo>
                    <a:pt x="166370" y="370713"/>
                  </a:lnTo>
                  <a:lnTo>
                    <a:pt x="33274" y="370713"/>
                  </a:lnTo>
                  <a:lnTo>
                    <a:pt x="20294" y="373329"/>
                  </a:lnTo>
                  <a:lnTo>
                    <a:pt x="9728" y="380453"/>
                  </a:lnTo>
                  <a:lnTo>
                    <a:pt x="2603" y="391020"/>
                  </a:lnTo>
                  <a:lnTo>
                    <a:pt x="0" y="403987"/>
                  </a:lnTo>
                  <a:lnTo>
                    <a:pt x="0" y="685546"/>
                  </a:lnTo>
                  <a:lnTo>
                    <a:pt x="2603" y="698525"/>
                  </a:lnTo>
                  <a:lnTo>
                    <a:pt x="9728" y="709091"/>
                  </a:lnTo>
                  <a:lnTo>
                    <a:pt x="20294" y="716216"/>
                  </a:lnTo>
                  <a:lnTo>
                    <a:pt x="33274" y="718820"/>
                  </a:lnTo>
                  <a:lnTo>
                    <a:pt x="166370" y="718820"/>
                  </a:lnTo>
                  <a:lnTo>
                    <a:pt x="179273" y="716216"/>
                  </a:lnTo>
                  <a:lnTo>
                    <a:pt x="189852" y="709091"/>
                  </a:lnTo>
                  <a:lnTo>
                    <a:pt x="197015" y="698525"/>
                  </a:lnTo>
                  <a:lnTo>
                    <a:pt x="199644" y="685546"/>
                  </a:lnTo>
                  <a:lnTo>
                    <a:pt x="199644" y="403987"/>
                  </a:lnTo>
                  <a:close/>
                </a:path>
                <a:path w="587375" h="718820">
                  <a:moveTo>
                    <a:pt x="587121" y="33274"/>
                  </a:moveTo>
                  <a:lnTo>
                    <a:pt x="584504" y="20370"/>
                  </a:lnTo>
                  <a:lnTo>
                    <a:pt x="577380" y="9779"/>
                  </a:lnTo>
                  <a:lnTo>
                    <a:pt x="566813" y="2628"/>
                  </a:lnTo>
                  <a:lnTo>
                    <a:pt x="553847" y="0"/>
                  </a:lnTo>
                  <a:lnTo>
                    <a:pt x="420751" y="0"/>
                  </a:lnTo>
                  <a:lnTo>
                    <a:pt x="407835" y="2628"/>
                  </a:lnTo>
                  <a:lnTo>
                    <a:pt x="397256" y="9779"/>
                  </a:lnTo>
                  <a:lnTo>
                    <a:pt x="390093" y="20370"/>
                  </a:lnTo>
                  <a:lnTo>
                    <a:pt x="387477" y="33274"/>
                  </a:lnTo>
                  <a:lnTo>
                    <a:pt x="387477" y="314960"/>
                  </a:lnTo>
                  <a:lnTo>
                    <a:pt x="390093" y="327875"/>
                  </a:lnTo>
                  <a:lnTo>
                    <a:pt x="397256" y="338455"/>
                  </a:lnTo>
                  <a:lnTo>
                    <a:pt x="407835" y="345617"/>
                  </a:lnTo>
                  <a:lnTo>
                    <a:pt x="420751" y="348234"/>
                  </a:lnTo>
                  <a:lnTo>
                    <a:pt x="553847" y="348234"/>
                  </a:lnTo>
                  <a:lnTo>
                    <a:pt x="566813" y="345617"/>
                  </a:lnTo>
                  <a:lnTo>
                    <a:pt x="577380" y="338455"/>
                  </a:lnTo>
                  <a:lnTo>
                    <a:pt x="584504" y="327875"/>
                  </a:lnTo>
                  <a:lnTo>
                    <a:pt x="587121" y="314960"/>
                  </a:lnTo>
                  <a:lnTo>
                    <a:pt x="587121" y="33274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6450711" y="4532376"/>
              <a:ext cx="187960" cy="370840"/>
            </a:xfrm>
            <a:custGeom>
              <a:avLst/>
              <a:gdLst/>
              <a:ahLst/>
              <a:cxnLst/>
              <a:rect l="l" t="t" r="r" b="b"/>
              <a:pathLst>
                <a:path w="187959" h="370839">
                  <a:moveTo>
                    <a:pt x="0" y="370586"/>
                  </a:moveTo>
                  <a:lnTo>
                    <a:pt x="187833" y="0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7026148" y="4358259"/>
              <a:ext cx="200025" cy="348615"/>
            </a:xfrm>
            <a:custGeom>
              <a:avLst/>
              <a:gdLst/>
              <a:ahLst/>
              <a:cxnLst/>
              <a:rect l="l" t="t" r="r" b="b"/>
              <a:pathLst>
                <a:path w="200025" h="348614">
                  <a:moveTo>
                    <a:pt x="166370" y="0"/>
                  </a:moveTo>
                  <a:lnTo>
                    <a:pt x="33274" y="0"/>
                  </a:lnTo>
                  <a:lnTo>
                    <a:pt x="20306" y="2627"/>
                  </a:lnTo>
                  <a:lnTo>
                    <a:pt x="9731" y="9779"/>
                  </a:lnTo>
                  <a:lnTo>
                    <a:pt x="2609" y="20359"/>
                  </a:lnTo>
                  <a:lnTo>
                    <a:pt x="0" y="33274"/>
                  </a:lnTo>
                  <a:lnTo>
                    <a:pt x="0" y="314960"/>
                  </a:lnTo>
                  <a:lnTo>
                    <a:pt x="2609" y="327874"/>
                  </a:lnTo>
                  <a:lnTo>
                    <a:pt x="9731" y="338455"/>
                  </a:lnTo>
                  <a:lnTo>
                    <a:pt x="20306" y="345606"/>
                  </a:lnTo>
                  <a:lnTo>
                    <a:pt x="33274" y="348234"/>
                  </a:lnTo>
                  <a:lnTo>
                    <a:pt x="166370" y="348234"/>
                  </a:lnTo>
                  <a:lnTo>
                    <a:pt x="179337" y="345606"/>
                  </a:lnTo>
                  <a:lnTo>
                    <a:pt x="189912" y="338455"/>
                  </a:lnTo>
                  <a:lnTo>
                    <a:pt x="197034" y="327874"/>
                  </a:lnTo>
                  <a:lnTo>
                    <a:pt x="199644" y="314960"/>
                  </a:lnTo>
                  <a:lnTo>
                    <a:pt x="199644" y="33274"/>
                  </a:lnTo>
                  <a:lnTo>
                    <a:pt x="197034" y="20359"/>
                  </a:lnTo>
                  <a:lnTo>
                    <a:pt x="189912" y="9779"/>
                  </a:lnTo>
                  <a:lnTo>
                    <a:pt x="179337" y="2627"/>
                  </a:lnTo>
                  <a:lnTo>
                    <a:pt x="166370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838188" y="4532376"/>
              <a:ext cx="187960" cy="0"/>
            </a:xfrm>
            <a:custGeom>
              <a:avLst/>
              <a:gdLst/>
              <a:ahLst/>
              <a:cxnLst/>
              <a:rect l="l" t="t" r="r" b="b"/>
              <a:pathLst>
                <a:path w="187959">
                  <a:moveTo>
                    <a:pt x="0" y="0"/>
                  </a:moveTo>
                  <a:lnTo>
                    <a:pt x="187959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413752" y="4728972"/>
              <a:ext cx="200025" cy="348615"/>
            </a:xfrm>
            <a:custGeom>
              <a:avLst/>
              <a:gdLst/>
              <a:ahLst/>
              <a:cxnLst/>
              <a:rect l="l" t="t" r="r" b="b"/>
              <a:pathLst>
                <a:path w="200025" h="348614">
                  <a:moveTo>
                    <a:pt x="166370" y="0"/>
                  </a:moveTo>
                  <a:lnTo>
                    <a:pt x="33274" y="0"/>
                  </a:lnTo>
                  <a:lnTo>
                    <a:pt x="20306" y="2609"/>
                  </a:lnTo>
                  <a:lnTo>
                    <a:pt x="9731" y="9731"/>
                  </a:lnTo>
                  <a:lnTo>
                    <a:pt x="2609" y="20306"/>
                  </a:lnTo>
                  <a:lnTo>
                    <a:pt x="0" y="33273"/>
                  </a:lnTo>
                  <a:lnTo>
                    <a:pt x="0" y="314832"/>
                  </a:lnTo>
                  <a:lnTo>
                    <a:pt x="2609" y="327800"/>
                  </a:lnTo>
                  <a:lnTo>
                    <a:pt x="9731" y="338375"/>
                  </a:lnTo>
                  <a:lnTo>
                    <a:pt x="20306" y="345497"/>
                  </a:lnTo>
                  <a:lnTo>
                    <a:pt x="33274" y="348106"/>
                  </a:lnTo>
                  <a:lnTo>
                    <a:pt x="166370" y="348106"/>
                  </a:lnTo>
                  <a:lnTo>
                    <a:pt x="179284" y="345497"/>
                  </a:lnTo>
                  <a:lnTo>
                    <a:pt x="189865" y="338375"/>
                  </a:lnTo>
                  <a:lnTo>
                    <a:pt x="197016" y="327800"/>
                  </a:lnTo>
                  <a:lnTo>
                    <a:pt x="199644" y="314832"/>
                  </a:lnTo>
                  <a:lnTo>
                    <a:pt x="199644" y="33273"/>
                  </a:lnTo>
                  <a:lnTo>
                    <a:pt x="197016" y="20306"/>
                  </a:lnTo>
                  <a:lnTo>
                    <a:pt x="189865" y="9731"/>
                  </a:lnTo>
                  <a:lnTo>
                    <a:pt x="179284" y="2609"/>
                  </a:lnTo>
                  <a:lnTo>
                    <a:pt x="166370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7225792" y="4532376"/>
              <a:ext cx="187960" cy="370840"/>
            </a:xfrm>
            <a:custGeom>
              <a:avLst/>
              <a:gdLst/>
              <a:ahLst/>
              <a:cxnLst/>
              <a:rect l="l" t="t" r="r" b="b"/>
              <a:pathLst>
                <a:path w="187959" h="370839">
                  <a:moveTo>
                    <a:pt x="0" y="0"/>
                  </a:moveTo>
                  <a:lnTo>
                    <a:pt x="187959" y="370586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7613396" y="4847717"/>
              <a:ext cx="954405" cy="111125"/>
            </a:xfrm>
            <a:custGeom>
              <a:avLst/>
              <a:gdLst/>
              <a:ahLst/>
              <a:cxnLst/>
              <a:rect l="l" t="t" r="r" b="b"/>
              <a:pathLst>
                <a:path w="954404" h="111125">
                  <a:moveTo>
                    <a:pt x="916486" y="55308"/>
                  </a:moveTo>
                  <a:lnTo>
                    <a:pt x="854328" y="91566"/>
                  </a:lnTo>
                  <a:lnTo>
                    <a:pt x="849756" y="94106"/>
                  </a:lnTo>
                  <a:lnTo>
                    <a:pt x="848232" y="99948"/>
                  </a:lnTo>
                  <a:lnTo>
                    <a:pt x="853567" y="109092"/>
                  </a:lnTo>
                  <a:lnTo>
                    <a:pt x="859408" y="110616"/>
                  </a:lnTo>
                  <a:lnTo>
                    <a:pt x="937958" y="64769"/>
                  </a:lnTo>
                  <a:lnTo>
                    <a:pt x="935354" y="64769"/>
                  </a:lnTo>
                  <a:lnTo>
                    <a:pt x="935354" y="63499"/>
                  </a:lnTo>
                  <a:lnTo>
                    <a:pt x="930528" y="63499"/>
                  </a:lnTo>
                  <a:lnTo>
                    <a:pt x="916486" y="55308"/>
                  </a:lnTo>
                  <a:close/>
                </a:path>
                <a:path w="954404" h="111125">
                  <a:moveTo>
                    <a:pt x="900049" y="45719"/>
                  </a:moveTo>
                  <a:lnTo>
                    <a:pt x="0" y="45719"/>
                  </a:lnTo>
                  <a:lnTo>
                    <a:pt x="0" y="64769"/>
                  </a:lnTo>
                  <a:lnTo>
                    <a:pt x="900266" y="64769"/>
                  </a:lnTo>
                  <a:lnTo>
                    <a:pt x="916486" y="55308"/>
                  </a:lnTo>
                  <a:lnTo>
                    <a:pt x="900049" y="45719"/>
                  </a:lnTo>
                  <a:close/>
                </a:path>
                <a:path w="954404" h="111125">
                  <a:moveTo>
                    <a:pt x="937919" y="45719"/>
                  </a:moveTo>
                  <a:lnTo>
                    <a:pt x="935354" y="45719"/>
                  </a:lnTo>
                  <a:lnTo>
                    <a:pt x="935354" y="64769"/>
                  </a:lnTo>
                  <a:lnTo>
                    <a:pt x="937958" y="64769"/>
                  </a:lnTo>
                  <a:lnTo>
                    <a:pt x="954277" y="55244"/>
                  </a:lnTo>
                  <a:lnTo>
                    <a:pt x="937919" y="45719"/>
                  </a:lnTo>
                  <a:close/>
                </a:path>
                <a:path w="954404" h="111125">
                  <a:moveTo>
                    <a:pt x="930528" y="47116"/>
                  </a:moveTo>
                  <a:lnTo>
                    <a:pt x="916486" y="55308"/>
                  </a:lnTo>
                  <a:lnTo>
                    <a:pt x="930528" y="63499"/>
                  </a:lnTo>
                  <a:lnTo>
                    <a:pt x="930528" y="47116"/>
                  </a:lnTo>
                  <a:close/>
                </a:path>
                <a:path w="954404" h="111125">
                  <a:moveTo>
                    <a:pt x="935354" y="47116"/>
                  </a:moveTo>
                  <a:lnTo>
                    <a:pt x="930528" y="47116"/>
                  </a:lnTo>
                  <a:lnTo>
                    <a:pt x="930528" y="63499"/>
                  </a:lnTo>
                  <a:lnTo>
                    <a:pt x="935354" y="63499"/>
                  </a:lnTo>
                  <a:lnTo>
                    <a:pt x="935354" y="47116"/>
                  </a:lnTo>
                  <a:close/>
                </a:path>
                <a:path w="954404" h="111125">
                  <a:moveTo>
                    <a:pt x="859408" y="0"/>
                  </a:moveTo>
                  <a:lnTo>
                    <a:pt x="853567" y="1523"/>
                  </a:lnTo>
                  <a:lnTo>
                    <a:pt x="850900" y="6095"/>
                  </a:lnTo>
                  <a:lnTo>
                    <a:pt x="848232" y="10540"/>
                  </a:lnTo>
                  <a:lnTo>
                    <a:pt x="849756" y="16382"/>
                  </a:lnTo>
                  <a:lnTo>
                    <a:pt x="916486" y="55308"/>
                  </a:lnTo>
                  <a:lnTo>
                    <a:pt x="930528" y="47116"/>
                  </a:lnTo>
                  <a:lnTo>
                    <a:pt x="935354" y="47116"/>
                  </a:lnTo>
                  <a:lnTo>
                    <a:pt x="935354" y="45719"/>
                  </a:lnTo>
                  <a:lnTo>
                    <a:pt x="937919" y="45719"/>
                  </a:lnTo>
                  <a:lnTo>
                    <a:pt x="85940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5499989" y="4737227"/>
              <a:ext cx="524510" cy="323215"/>
            </a:xfrm>
            <a:custGeom>
              <a:avLst/>
              <a:gdLst/>
              <a:ahLst/>
              <a:cxnLst/>
              <a:rect l="l" t="t" r="r" b="b"/>
              <a:pathLst>
                <a:path w="524510" h="323214">
                  <a:moveTo>
                    <a:pt x="470662" y="0"/>
                  </a:moveTo>
                  <a:lnTo>
                    <a:pt x="53848" y="0"/>
                  </a:lnTo>
                  <a:lnTo>
                    <a:pt x="32896" y="4234"/>
                  </a:lnTo>
                  <a:lnTo>
                    <a:pt x="15779" y="15779"/>
                  </a:lnTo>
                  <a:lnTo>
                    <a:pt x="4234" y="32896"/>
                  </a:lnTo>
                  <a:lnTo>
                    <a:pt x="0" y="53848"/>
                  </a:lnTo>
                  <a:lnTo>
                    <a:pt x="0" y="268986"/>
                  </a:lnTo>
                  <a:lnTo>
                    <a:pt x="4234" y="289937"/>
                  </a:lnTo>
                  <a:lnTo>
                    <a:pt x="15779" y="307054"/>
                  </a:lnTo>
                  <a:lnTo>
                    <a:pt x="32896" y="318599"/>
                  </a:lnTo>
                  <a:lnTo>
                    <a:pt x="53848" y="322834"/>
                  </a:lnTo>
                  <a:lnTo>
                    <a:pt x="470662" y="322834"/>
                  </a:lnTo>
                  <a:lnTo>
                    <a:pt x="491613" y="318599"/>
                  </a:lnTo>
                  <a:lnTo>
                    <a:pt x="508730" y="307054"/>
                  </a:lnTo>
                  <a:lnTo>
                    <a:pt x="520275" y="289937"/>
                  </a:lnTo>
                  <a:lnTo>
                    <a:pt x="524510" y="268986"/>
                  </a:lnTo>
                  <a:lnTo>
                    <a:pt x="524510" y="53848"/>
                  </a:lnTo>
                  <a:lnTo>
                    <a:pt x="520275" y="32896"/>
                  </a:lnTo>
                  <a:lnTo>
                    <a:pt x="508730" y="15779"/>
                  </a:lnTo>
                  <a:lnTo>
                    <a:pt x="491613" y="4234"/>
                  </a:lnTo>
                  <a:lnTo>
                    <a:pt x="470662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5667247" y="4741875"/>
            <a:ext cx="19113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Times New Roman"/>
                <a:cs typeface="Times New Roman"/>
              </a:rPr>
              <a:t>X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572761" y="4226128"/>
            <a:ext cx="2806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latin typeface="Times New Roman"/>
                <a:cs typeface="Times New Roman"/>
              </a:rPr>
              <a:t>L2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512305" y="4051172"/>
            <a:ext cx="3550285" cy="1310640"/>
          </a:xfrm>
          <a:custGeom>
            <a:avLst/>
            <a:gdLst/>
            <a:ahLst/>
            <a:cxnLst/>
            <a:rect l="l" t="t" r="r" b="b"/>
            <a:pathLst>
              <a:path w="3550285" h="1310639">
                <a:moveTo>
                  <a:pt x="0" y="1310513"/>
                </a:moveTo>
                <a:lnTo>
                  <a:pt x="3549904" y="1310513"/>
                </a:lnTo>
                <a:lnTo>
                  <a:pt x="3549904" y="0"/>
                </a:lnTo>
                <a:lnTo>
                  <a:pt x="0" y="0"/>
                </a:lnTo>
                <a:lnTo>
                  <a:pt x="0" y="1310513"/>
                </a:lnTo>
                <a:close/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212840" y="3883863"/>
            <a:ext cx="158813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Bunch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Compressor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8907018" y="3116198"/>
            <a:ext cx="2611120" cy="3402329"/>
            <a:chOff x="8907018" y="3116198"/>
            <a:chExt cx="2611120" cy="3402329"/>
          </a:xfrm>
        </p:grpSpPr>
        <p:pic>
          <p:nvPicPr>
            <p:cNvPr id="32" name="object 3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09558" y="3116198"/>
              <a:ext cx="2608579" cy="1714373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907018" y="4851019"/>
              <a:ext cx="2555748" cy="1667129"/>
            </a:xfrm>
            <a:prstGeom prst="rect">
              <a:avLst/>
            </a:prstGeom>
          </p:spPr>
        </p:pic>
      </p:grpSp>
      <p:sp>
        <p:nvSpPr>
          <p:cNvPr id="34" name="object 34"/>
          <p:cNvSpPr txBox="1"/>
          <p:nvPr/>
        </p:nvSpPr>
        <p:spPr>
          <a:xfrm>
            <a:off x="2779522" y="4305427"/>
            <a:ext cx="11360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L1</a:t>
            </a:r>
            <a:r>
              <a:rPr sz="1800" spc="2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(S-band)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9</a:t>
            </a:r>
          </a:p>
        </p:txBody>
      </p:sp>
      <p:pic>
        <p:nvPicPr>
          <p:cNvPr id="37" name="图片 36">
            <a:extLst>
              <a:ext uri="{FF2B5EF4-FFF2-40B4-BE49-F238E27FC236}">
                <a16:creationId xmlns:a16="http://schemas.microsoft.com/office/drawing/2014/main" id="{E7DB3B02-384E-4D61-9FE5-EE30DF71B2B0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Thermionic</a:t>
            </a:r>
            <a:r>
              <a:rPr spc="-35" dirty="0"/>
              <a:t> </a:t>
            </a:r>
            <a:r>
              <a:rPr dirty="0"/>
              <a:t>gun</a:t>
            </a:r>
            <a:r>
              <a:rPr spc="-15" dirty="0"/>
              <a:t> </a:t>
            </a:r>
            <a:r>
              <a:rPr spc="-20" dirty="0"/>
              <a:t>line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86918" y="769598"/>
            <a:ext cx="10000082" cy="1263808"/>
          </a:xfrm>
          <a:prstGeom prst="rect">
            <a:avLst/>
          </a:prstGeom>
        </p:spPr>
        <p:txBody>
          <a:bodyPr vert="horz" wrap="square" lIns="0" tIns="149225" rIns="0" bIns="0" rtlCol="0">
            <a:spAutoFit/>
          </a:bodyPr>
          <a:lstStyle/>
          <a:p>
            <a:pPr marL="373380" indent="-361315">
              <a:lnSpc>
                <a:spcPct val="100000"/>
              </a:lnSpc>
              <a:spcBef>
                <a:spcPts val="1175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mature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thermionic gun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is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used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provide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at least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FF0000"/>
                </a:solidFill>
                <a:latin typeface="微软雅黑"/>
                <a:cs typeface="微软雅黑"/>
              </a:rPr>
              <a:t>10nC</a:t>
            </a:r>
            <a:r>
              <a:rPr sz="1800" spc="-25" dirty="0">
                <a:solidFill>
                  <a:srgbClr val="FF0000"/>
                </a:solidFill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electrons</a:t>
            </a:r>
            <a:endParaRPr sz="1800" dirty="0">
              <a:latin typeface="微软雅黑"/>
              <a:cs typeface="微软雅黑"/>
            </a:endParaRPr>
          </a:p>
          <a:p>
            <a:pPr marL="373380" indent="-36131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Consist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of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2</a:t>
            </a:r>
            <a:r>
              <a:rPr sz="1800" spc="-45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sub-</a:t>
            </a:r>
            <a:r>
              <a:rPr sz="1800" dirty="0">
                <a:latin typeface="微软雅黑"/>
                <a:cs typeface="微软雅黑"/>
              </a:rPr>
              <a:t>hormonic </a:t>
            </a:r>
            <a:r>
              <a:rPr sz="1800" spc="-10" dirty="0">
                <a:latin typeface="微软雅黑"/>
                <a:cs typeface="微软雅黑"/>
              </a:rPr>
              <a:t>buncher</a:t>
            </a:r>
            <a:r>
              <a:rPr lang="en-US" sz="1800" spc="-10" dirty="0">
                <a:latin typeface="微软雅黑"/>
                <a:cs typeface="微软雅黑"/>
              </a:rPr>
              <a:t>s</a:t>
            </a:r>
            <a:r>
              <a:rPr sz="1800" spc="-10" dirty="0">
                <a:latin typeface="微软雅黑"/>
                <a:cs typeface="微软雅黑"/>
              </a:rPr>
              <a:t>,</a:t>
            </a:r>
            <a:r>
              <a:rPr sz="1800" dirty="0">
                <a:latin typeface="微软雅黑"/>
                <a:cs typeface="微软雅黑"/>
              </a:rPr>
              <a:t> 1</a:t>
            </a:r>
            <a:r>
              <a:rPr sz="1800" spc="-3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buncher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S-band</a:t>
            </a:r>
            <a:r>
              <a:rPr sz="1800" spc="-4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accelerating</a:t>
            </a:r>
            <a:r>
              <a:rPr sz="1800" spc="-10" dirty="0">
                <a:latin typeface="微软雅黑"/>
                <a:cs typeface="微软雅黑"/>
              </a:rPr>
              <a:t> tube</a:t>
            </a:r>
            <a:endParaRPr sz="1800" dirty="0">
              <a:latin typeface="微软雅黑"/>
              <a:cs typeface="微软雅黑"/>
            </a:endParaRPr>
          </a:p>
          <a:p>
            <a:pPr marL="373380" indent="-361315">
              <a:lnSpc>
                <a:spcPct val="100000"/>
              </a:lnSpc>
              <a:spcBef>
                <a:spcPts val="1080"/>
              </a:spcBef>
              <a:buFont typeface="Wingdings"/>
              <a:buChar char=""/>
              <a:tabLst>
                <a:tab pos="373380" algn="l"/>
                <a:tab pos="374015" algn="l"/>
              </a:tabLst>
            </a:pPr>
            <a:r>
              <a:rPr sz="1800" dirty="0">
                <a:latin typeface="微软雅黑"/>
                <a:cs typeface="微软雅黑"/>
              </a:rPr>
              <a:t>Multiple</a:t>
            </a:r>
            <a:r>
              <a:rPr sz="1800" spc="-3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solenoids</a:t>
            </a:r>
            <a:r>
              <a:rPr sz="1800" spc="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are</a:t>
            </a:r>
            <a:r>
              <a:rPr sz="1800" spc="-10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used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to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lang="en-US" sz="1800" spc="-15" dirty="0">
                <a:latin typeface="微软雅黑"/>
                <a:cs typeface="微软雅黑"/>
              </a:rPr>
              <a:t>match and </a:t>
            </a:r>
            <a:r>
              <a:rPr sz="1800" dirty="0">
                <a:latin typeface="微软雅黑"/>
                <a:cs typeface="微软雅黑"/>
              </a:rPr>
              <a:t>keep</a:t>
            </a:r>
            <a:r>
              <a:rPr sz="1800" spc="-2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the</a:t>
            </a:r>
            <a:r>
              <a:rPr sz="1800" spc="-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beam</a:t>
            </a:r>
            <a:r>
              <a:rPr sz="1800" spc="-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envelope</a:t>
            </a:r>
            <a:r>
              <a:rPr sz="1800" spc="15" dirty="0">
                <a:latin typeface="微软雅黑"/>
                <a:cs typeface="微软雅黑"/>
              </a:rPr>
              <a:t> </a:t>
            </a:r>
            <a:r>
              <a:rPr sz="1800" dirty="0">
                <a:latin typeface="微软雅黑"/>
                <a:cs typeface="微软雅黑"/>
              </a:rPr>
              <a:t>and</a:t>
            </a:r>
            <a:r>
              <a:rPr sz="1800" spc="-20" dirty="0">
                <a:latin typeface="微软雅黑"/>
                <a:cs typeface="微软雅黑"/>
              </a:rPr>
              <a:t> </a:t>
            </a:r>
            <a:r>
              <a:rPr sz="1800" spc="-10" dirty="0">
                <a:latin typeface="微软雅黑"/>
                <a:cs typeface="微软雅黑"/>
              </a:rPr>
              <a:t>emittance</a:t>
            </a:r>
            <a:endParaRPr sz="1800" dirty="0">
              <a:latin typeface="微软雅黑"/>
              <a:cs typeface="微软雅黑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484987"/>
              </p:ext>
            </p:extLst>
          </p:nvPr>
        </p:nvGraphicFramePr>
        <p:xfrm>
          <a:off x="279527" y="3124200"/>
          <a:ext cx="11716383" cy="3380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7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1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3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09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625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56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Type/Frequency(MHz)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marL="6731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Length(m)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marL="8318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Distance(m)</a:t>
                      </a:r>
                      <a:endParaRPr sz="1800" dirty="0">
                        <a:latin typeface="等线"/>
                        <a:cs typeface="等线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Parameters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605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Cathode/grid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Y-</a:t>
                      </a:r>
                      <a:r>
                        <a:rPr sz="1800" spc="-25" dirty="0">
                          <a:latin typeface="等线"/>
                          <a:cs typeface="等线"/>
                        </a:rPr>
                        <a:t>796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150kV</a:t>
                      </a:r>
                      <a:r>
                        <a:rPr sz="1800" spc="-10" dirty="0">
                          <a:latin typeface="微软雅黑"/>
                          <a:cs typeface="微软雅黑"/>
                        </a:rPr>
                        <a:t>，</a:t>
                      </a:r>
                      <a:r>
                        <a:rPr sz="1800" spc="-10" dirty="0">
                          <a:latin typeface="等线"/>
                          <a:cs typeface="等线"/>
                        </a:rPr>
                        <a:t>7A</a:t>
                      </a:r>
                      <a:r>
                        <a:rPr sz="1800" spc="-10" dirty="0">
                          <a:latin typeface="微软雅黑"/>
                          <a:cs typeface="微软雅黑"/>
                        </a:rPr>
                        <a:t>，</a:t>
                      </a:r>
                      <a:r>
                        <a:rPr sz="1800" spc="-10" dirty="0">
                          <a:latin typeface="等线"/>
                          <a:cs typeface="等线"/>
                        </a:rPr>
                        <a:t>1.6ns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5605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800" b="1" spc="-2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SOL1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365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0.182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005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1800" b="1" spc="-2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SHB1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25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166.56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25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965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0.667(center)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25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2050"/>
                        </a:lnSpc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1/18</a:t>
                      </a:r>
                      <a:r>
                        <a:rPr sz="1800" baseline="25462" dirty="0">
                          <a:latin typeface="等线"/>
                          <a:cs typeface="等线"/>
                        </a:rPr>
                        <a:t>th</a:t>
                      </a:r>
                      <a:r>
                        <a:rPr sz="1800" spc="217" baseline="25462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of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fundamental</a:t>
                      </a:r>
                      <a:r>
                        <a:rPr sz="1800" spc="-4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wave</a:t>
                      </a:r>
                      <a:endParaRPr sz="1800">
                        <a:latin typeface="等线"/>
                        <a:cs typeface="等线"/>
                      </a:endParaRPr>
                    </a:p>
                    <a:p>
                      <a:pPr marL="6921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period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6ns,</a:t>
                      </a:r>
                      <a:r>
                        <a:rPr sz="1800" spc="-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compression ratio</a:t>
                      </a:r>
                      <a:r>
                        <a:rPr sz="1800" spc="-1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~3.7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b="1" spc="-2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SHB2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499.7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2.03(center)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2050"/>
                        </a:lnSpc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1/6</a:t>
                      </a:r>
                      <a:r>
                        <a:rPr sz="1800" baseline="25462" dirty="0">
                          <a:latin typeface="等线"/>
                          <a:cs typeface="等线"/>
                        </a:rPr>
                        <a:t>th</a:t>
                      </a:r>
                      <a:r>
                        <a:rPr sz="1800" spc="217" baseline="25462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of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fundamental</a:t>
                      </a:r>
                      <a:r>
                        <a:rPr sz="1800" spc="-4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wave</a:t>
                      </a:r>
                      <a:endParaRPr sz="1800">
                        <a:latin typeface="等线"/>
                        <a:cs typeface="等线"/>
                      </a:endParaRPr>
                    </a:p>
                    <a:p>
                      <a:pPr marL="6921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period 2ns,</a:t>
                      </a:r>
                      <a:r>
                        <a:rPr sz="1800" spc="-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compression</a:t>
                      </a:r>
                      <a:r>
                        <a:rPr sz="1800" spc="1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ratio</a:t>
                      </a:r>
                      <a:r>
                        <a:rPr sz="1800" spc="-1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~2.8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b="1" spc="-1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BUNCHER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2998.2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1.3144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spc="-20" dirty="0">
                          <a:latin typeface="等线"/>
                          <a:cs typeface="等线"/>
                        </a:rPr>
                        <a:t>2.26</a:t>
                      </a:r>
                      <a:endParaRPr sz="1800" dirty="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2050"/>
                        </a:lnSpc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fundamental</a:t>
                      </a:r>
                      <a:r>
                        <a:rPr sz="1800" spc="-6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wave</a:t>
                      </a:r>
                      <a:endParaRPr sz="1800">
                        <a:latin typeface="等线"/>
                        <a:cs typeface="等线"/>
                      </a:endParaRPr>
                    </a:p>
                    <a:p>
                      <a:pPr marL="69215">
                        <a:lnSpc>
                          <a:spcPts val="2160"/>
                        </a:lnSpc>
                        <a:spcBef>
                          <a:spcPts val="10"/>
                        </a:spcBef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period</a:t>
                      </a:r>
                      <a:r>
                        <a:rPr sz="1800" spc="-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333.6ps</a:t>
                      </a:r>
                      <a:r>
                        <a:rPr sz="1800" dirty="0">
                          <a:latin typeface="微软雅黑"/>
                          <a:cs typeface="微软雅黑"/>
                        </a:rPr>
                        <a:t>，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energy</a:t>
                      </a:r>
                      <a:r>
                        <a:rPr sz="1800" spc="2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spc="-10" dirty="0">
                          <a:latin typeface="等线"/>
                          <a:cs typeface="等线"/>
                        </a:rPr>
                        <a:t>gain~11MeV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D2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sz="1800" b="1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ACC.</a:t>
                      </a:r>
                      <a:r>
                        <a:rPr sz="1800" b="1" spc="-15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Tube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微软雅黑"/>
                          <a:cs typeface="微软雅黑"/>
                        </a:rPr>
                        <a:t>（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等线"/>
                          <a:cs typeface="等线"/>
                        </a:rPr>
                        <a:t>A1</a:t>
                      </a:r>
                      <a:r>
                        <a:rPr sz="1800" b="1" spc="-10" dirty="0">
                          <a:solidFill>
                            <a:srgbClr val="FFFFFF"/>
                          </a:solidFill>
                          <a:latin typeface="微软雅黑"/>
                          <a:cs typeface="微软雅黑"/>
                        </a:rPr>
                        <a:t>）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1244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55F82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2998.2</a:t>
                      </a:r>
                      <a:endParaRPr sz="1800" dirty="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spc="-10" dirty="0">
                          <a:latin typeface="等线"/>
                          <a:cs typeface="等线"/>
                        </a:rPr>
                        <a:t>3.0667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0000"/>
                        </a:lnSpc>
                        <a:spcBef>
                          <a:spcPts val="969"/>
                        </a:spcBef>
                      </a:pPr>
                      <a:r>
                        <a:rPr sz="1800" spc="-20" dirty="0">
                          <a:latin typeface="等线"/>
                          <a:cs typeface="等线"/>
                        </a:rPr>
                        <a:t>4.10</a:t>
                      </a:r>
                      <a:endParaRPr sz="1800">
                        <a:latin typeface="等线"/>
                        <a:cs typeface="等线"/>
                      </a:endParaRPr>
                    </a:p>
                  </a:txBody>
                  <a:tcPr marL="0" marR="0" marT="12318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ts val="2050"/>
                        </a:lnSpc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fundamental</a:t>
                      </a:r>
                      <a:r>
                        <a:rPr sz="1800" spc="-9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spc="-20" dirty="0">
                          <a:latin typeface="等线"/>
                          <a:cs typeface="等线"/>
                        </a:rPr>
                        <a:t>wave</a:t>
                      </a:r>
                      <a:endParaRPr sz="1800" dirty="0">
                        <a:latin typeface="等线"/>
                        <a:cs typeface="等线"/>
                      </a:endParaRPr>
                    </a:p>
                    <a:p>
                      <a:pPr marL="69215">
                        <a:lnSpc>
                          <a:spcPts val="2155"/>
                        </a:lnSpc>
                        <a:spcBef>
                          <a:spcPts val="15"/>
                        </a:spcBef>
                      </a:pPr>
                      <a:r>
                        <a:rPr sz="1800" dirty="0">
                          <a:latin typeface="等线"/>
                          <a:cs typeface="等线"/>
                        </a:rPr>
                        <a:t>period</a:t>
                      </a:r>
                      <a:r>
                        <a:rPr sz="1800" spc="-5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333.6ps</a:t>
                      </a:r>
                      <a:r>
                        <a:rPr sz="1800" dirty="0">
                          <a:latin typeface="微软雅黑"/>
                          <a:cs typeface="微软雅黑"/>
                        </a:rPr>
                        <a:t>，</a:t>
                      </a:r>
                      <a:r>
                        <a:rPr sz="1800" dirty="0">
                          <a:latin typeface="等线"/>
                          <a:cs typeface="等线"/>
                        </a:rPr>
                        <a:t>energy</a:t>
                      </a:r>
                      <a:r>
                        <a:rPr sz="1800" spc="20" dirty="0">
                          <a:latin typeface="等线"/>
                          <a:cs typeface="等线"/>
                        </a:rPr>
                        <a:t> </a:t>
                      </a:r>
                      <a:r>
                        <a:rPr sz="1800" spc="-10" dirty="0">
                          <a:latin typeface="等线"/>
                          <a:cs typeface="等线"/>
                        </a:rPr>
                        <a:t>gain~50MeV</a:t>
                      </a:r>
                      <a:endParaRPr sz="1800" dirty="0">
                        <a:latin typeface="等线"/>
                        <a:cs typeface="等线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EA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88160" y="2438400"/>
            <a:ext cx="8615553" cy="447027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39"/>
              </a:lnSpc>
            </a:pPr>
            <a:r>
              <a:rPr spc="-25" dirty="0"/>
              <a:t>10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53CA7C5-5184-4BE3-B402-E22668EA6576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7" r="50562" b="32072"/>
          <a:stretch/>
        </p:blipFill>
        <p:spPr bwMode="auto">
          <a:xfrm>
            <a:off x="9982200" y="152400"/>
            <a:ext cx="1397704" cy="6463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</TotalTime>
  <Words>3135</Words>
  <Application>Microsoft Office PowerPoint</Application>
  <PresentationFormat>宽屏</PresentationFormat>
  <Paragraphs>704</Paragraphs>
  <Slides>32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7" baseType="lpstr">
      <vt:lpstr>MiSans VF Bold</vt:lpstr>
      <vt:lpstr>MiSans VF Regular</vt:lpstr>
      <vt:lpstr>ＭＳ Ｐゴシック</vt:lpstr>
      <vt:lpstr>等线</vt:lpstr>
      <vt:lpstr>黑体</vt:lpstr>
      <vt:lpstr>STZhongsong</vt:lpstr>
      <vt:lpstr>微软雅黑</vt:lpstr>
      <vt:lpstr>Arial</vt:lpstr>
      <vt:lpstr>Calibri</vt:lpstr>
      <vt:lpstr>Cambria Math</vt:lpstr>
      <vt:lpstr>Symbol</vt:lpstr>
      <vt:lpstr>Times New Roman</vt:lpstr>
      <vt:lpstr>Wingdings</vt:lpstr>
      <vt:lpstr>Office Theme</vt:lpstr>
      <vt:lpstr>AxGlyph</vt:lpstr>
      <vt:lpstr>PowerPoint 演示文稿</vt:lpstr>
      <vt:lpstr>OUTLINE C  O  N  T  E  N  T  S</vt:lpstr>
      <vt:lpstr>Super Tau Charm Facility (STCF)</vt:lpstr>
      <vt:lpstr>PowerPoint 演示文稿</vt:lpstr>
      <vt:lpstr>Challenges</vt:lpstr>
      <vt:lpstr>OUTLINE C  O  N  T  E  N  T  S</vt:lpstr>
      <vt:lpstr>Overview of injector for off-axis scheme</vt:lpstr>
      <vt:lpstr>Photo-cathode gun line</vt:lpstr>
      <vt:lpstr>Thermionic gun line</vt:lpstr>
      <vt:lpstr>Thermionic gun line</vt:lpstr>
      <vt:lpstr>Merging Section</vt:lpstr>
      <vt:lpstr>Merge point selection</vt:lpstr>
      <vt:lpstr>Bypass line</vt:lpstr>
      <vt:lpstr>Positron generation and acceleration</vt:lpstr>
      <vt:lpstr>Damping ring for positron bunch</vt:lpstr>
      <vt:lpstr>Damping ring for positron bunch</vt:lpstr>
      <vt:lpstr>Summary of injector design for off-axis injection</vt:lpstr>
      <vt:lpstr>OUTLINE C  O  N  T  E  N  T  S</vt:lpstr>
      <vt:lpstr>Overview of injector for swap-out scheme</vt:lpstr>
      <vt:lpstr>Injector Plan </vt:lpstr>
      <vt:lpstr>e Injector Plan A</vt:lpstr>
      <vt:lpstr>e Injector Plan B</vt:lpstr>
      <vt:lpstr>Accumulating Ring design</vt:lpstr>
      <vt:lpstr>PowerPoint 演示文稿</vt:lpstr>
      <vt:lpstr>OUTLINE C  O  N  T  E  N  T  S</vt:lpstr>
      <vt:lpstr>Positron source design</vt:lpstr>
      <vt:lpstr>Positron source design：Positron production</vt:lpstr>
      <vt:lpstr>Positron source design ：Positron production</vt:lpstr>
      <vt:lpstr>Positron source design: Capture section</vt:lpstr>
      <vt:lpstr>OUTLINE C  O  N  T  E  N  T  S</vt:lpstr>
      <vt:lpstr>Summary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A2888</dc:creator>
  <cp:lastModifiedBy>Youjin Yuan</cp:lastModifiedBy>
  <cp:revision>33</cp:revision>
  <dcterms:created xsi:type="dcterms:W3CDTF">2025-02-23T02:44:24Z</dcterms:created>
  <dcterms:modified xsi:type="dcterms:W3CDTF">2025-03-02T00:09:32Z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2024-11-19T00:00:00Z</vt:filetime>
  </property>
  <property fmtid="{D5CDD505-2E9C-101B-9397-08002B2CF9AE}" pid="3" name="Creator">
    <vt:lpwstr>Microsoft® PowerPoint® 适用于 Microsoft 365</vt:lpwstr>
  </property>
  <property fmtid="{D5CDD505-2E9C-101B-9397-08002B2CF9AE}" pid="4" name="LastSaved">
    <vt:filetime>2025-02-23T00:00:00Z</vt:filetime>
  </property>
  <property fmtid="{D5CDD505-2E9C-101B-9397-08002B2CF9AE}" pid="5" name="Producer">
    <vt:lpwstr>Microsoft® PowerPoint® 适用于 Microsoft 365</vt:lpwstr>
  </property>
</Properties>
</file>