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5"/>
  </p:notesMasterIdLst>
  <p:sldIdLst>
    <p:sldId id="256" r:id="rId5"/>
    <p:sldId id="262" r:id="rId6"/>
    <p:sldId id="3821" r:id="rId7"/>
    <p:sldId id="5677" r:id="rId8"/>
    <p:sldId id="271" r:id="rId9"/>
    <p:sldId id="266" r:id="rId10"/>
    <p:sldId id="5680" r:id="rId11"/>
    <p:sldId id="5681" r:id="rId12"/>
    <p:sldId id="5679" r:id="rId13"/>
    <p:sldId id="5684" r:id="rId14"/>
    <p:sldId id="282" r:id="rId15"/>
    <p:sldId id="5653" r:id="rId16"/>
    <p:sldId id="5691" r:id="rId17"/>
    <p:sldId id="5692" r:id="rId18"/>
    <p:sldId id="925" r:id="rId19"/>
    <p:sldId id="933" r:id="rId20"/>
    <p:sldId id="940" r:id="rId21"/>
    <p:sldId id="303" r:id="rId22"/>
    <p:sldId id="5693" r:id="rId23"/>
    <p:sldId id="5694" r:id="rId24"/>
    <p:sldId id="294" r:id="rId25"/>
    <p:sldId id="5759" r:id="rId26"/>
    <p:sldId id="5760" r:id="rId27"/>
    <p:sldId id="5761" r:id="rId28"/>
    <p:sldId id="265" r:id="rId29"/>
    <p:sldId id="5678" r:id="rId30"/>
    <p:sldId id="5690" r:id="rId31"/>
    <p:sldId id="5682" r:id="rId32"/>
    <p:sldId id="5688" r:id="rId33"/>
    <p:sldId id="566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9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9"/>
    <p:restoredTop sz="94620"/>
  </p:normalViewPr>
  <p:slideViewPr>
    <p:cSldViewPr snapToGrid="0">
      <p:cViewPr varScale="1">
        <p:scale>
          <a:sx n="103" d="100"/>
          <a:sy n="103" d="100"/>
        </p:scale>
        <p:origin x="7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2/27/25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79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43A592-2C2C-1149-FE30-72A494F277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1422" y="6534374"/>
            <a:ext cx="4509516" cy="294041"/>
          </a:xfrm>
        </p:spPr>
        <p:txBody>
          <a:bodyPr>
            <a:noAutofit/>
          </a:bodyPr>
          <a:lstStyle>
            <a:lvl1pPr marL="0" indent="0" algn="l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EIC CD-3B Director’s Review, October 22-24, 2024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F058090-69E1-4C76-B04E-24949BD11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42B81B-128F-476E-A68E-8CDACD50C9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1422" y="6534374"/>
            <a:ext cx="4509516" cy="294041"/>
          </a:xfrm>
        </p:spPr>
        <p:txBody>
          <a:bodyPr>
            <a:noAutofit/>
          </a:bodyPr>
          <a:lstStyle>
            <a:lvl1pPr marL="0" indent="0" algn="l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EIC CD-3B Director’s Review, October 22-24, 2024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0171F31-104B-4D09-AAF4-2CA962F380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01373" y="6534374"/>
            <a:ext cx="3151015" cy="294041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Presenter First Initial, Last Name</a:t>
            </a:r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45B976-F9BD-96F9-4119-FEAF693C373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69E67-D399-4DBB-BAA8-0F33523D2B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6D2D2E4-6E67-48B3-BA12-35766E148F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1422" y="6534374"/>
            <a:ext cx="4509516" cy="294041"/>
          </a:xfrm>
        </p:spPr>
        <p:txBody>
          <a:bodyPr>
            <a:noAutofit/>
          </a:bodyPr>
          <a:lstStyle>
            <a:lvl1pPr marL="0" indent="0" algn="l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EIC CD-3B Director’s Review, October 22-24, 2024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2B1FEBD-D691-4390-9587-AA03ECE9CA8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01373" y="6534374"/>
            <a:ext cx="3151015" cy="294041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Presenter First Initial, Last Name</a:t>
            </a:r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Outline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Level 1 – Arial 20</a:t>
            </a:r>
          </a:p>
          <a:p>
            <a:pPr lvl="1"/>
            <a:r>
              <a:rPr lang="en-US"/>
              <a:t>Level 2 – Arial 16</a:t>
            </a:r>
          </a:p>
          <a:p>
            <a:pPr lvl="2"/>
            <a:r>
              <a:rPr lang="en-US"/>
              <a:t>Level 3 – Arial 16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405245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589" y="10338"/>
            <a:ext cx="11499925" cy="825178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1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81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5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2929997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5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2AFF6D-0928-4D72-853B-80E1EFEDB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D1DF75-2FAB-4E03-98EA-F2E16DB3A424}"/>
              </a:ext>
            </a:extLst>
          </p:cNvPr>
          <p:cNvSpPr txBox="1">
            <a:spLocks/>
          </p:cNvSpPr>
          <p:nvPr userDrawn="1"/>
        </p:nvSpPr>
        <p:spPr>
          <a:xfrm>
            <a:off x="351422" y="6534374"/>
            <a:ext cx="4509516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/>
              <a:t>EIC DOE OPA CD-3B LLP Review, January 7-9, 2025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51EB3C1-1414-4721-B9A9-43D43377DAF1}"/>
              </a:ext>
            </a:extLst>
          </p:cNvPr>
          <p:cNvSpPr txBox="1">
            <a:spLocks/>
          </p:cNvSpPr>
          <p:nvPr userDrawn="1"/>
        </p:nvSpPr>
        <p:spPr>
          <a:xfrm>
            <a:off x="6001373" y="6534374"/>
            <a:ext cx="3151015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V. </a:t>
            </a:r>
            <a:r>
              <a:rPr lang="en-US" err="1"/>
              <a:t>Ranjbar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68" r:id="rId5"/>
    <p:sldLayoutId id="2147483669" r:id="rId6"/>
    <p:sldLayoutId id="2147483670" r:id="rId7"/>
    <p:sldLayoutId id="2147483672" r:id="rId8"/>
    <p:sldLayoutId id="2147483674" r:id="rId9"/>
    <p:sldLayoutId id="2147483675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7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jacow.org/event/75/contributions/6732/author/40987" TargetMode="External"/><Relationship Id="rId13" Type="http://schemas.openxmlformats.org/officeDocument/2006/relationships/hyperlink" Target="https://indico.jacow.org/event/75/contributions/6732/author/40983" TargetMode="External"/><Relationship Id="rId3" Type="http://schemas.openxmlformats.org/officeDocument/2006/relationships/hyperlink" Target="https://indico.jacow.org/event/75/contributions/6732/author/40982" TargetMode="External"/><Relationship Id="rId7" Type="http://schemas.openxmlformats.org/officeDocument/2006/relationships/hyperlink" Target="https://indico.jacow.org/event/75/contributions/6732/author/40991" TargetMode="External"/><Relationship Id="rId12" Type="http://schemas.openxmlformats.org/officeDocument/2006/relationships/hyperlink" Target="https://indico.jacow.org/event/75/contributions/6732/author/40988" TargetMode="External"/><Relationship Id="rId2" Type="http://schemas.openxmlformats.org/officeDocument/2006/relationships/hyperlink" Target="https://indico.jacow.org/event/75/contributions/6732/author/4098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jacow.org/event/75/contributions/6732/author/40986" TargetMode="External"/><Relationship Id="rId11" Type="http://schemas.openxmlformats.org/officeDocument/2006/relationships/hyperlink" Target="https://indico.jacow.org/event/75/contributions/6732/author/40992" TargetMode="External"/><Relationship Id="rId5" Type="http://schemas.openxmlformats.org/officeDocument/2006/relationships/hyperlink" Target="https://indico.jacow.org/event/75/contributions/6732/author/40984" TargetMode="External"/><Relationship Id="rId10" Type="http://schemas.openxmlformats.org/officeDocument/2006/relationships/hyperlink" Target="https://indico.jacow.org/event/75/contributions/6732/author/40990" TargetMode="External"/><Relationship Id="rId4" Type="http://schemas.openxmlformats.org/officeDocument/2006/relationships/hyperlink" Target="https://indico.jacow.org/event/75/contributions/6732/author/40994" TargetMode="External"/><Relationship Id="rId9" Type="http://schemas.openxmlformats.org/officeDocument/2006/relationships/hyperlink" Target="https://indico.jacow.org/event/75/contributions/6732/author/40989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74" y="1526050"/>
            <a:ext cx="6626845" cy="960671"/>
          </a:xfrm>
        </p:spPr>
        <p:txBody>
          <a:bodyPr>
            <a:normAutofit/>
          </a:bodyPr>
          <a:lstStyle/>
          <a:p>
            <a:r>
              <a:rPr lang="en-US" sz="3600" dirty="0"/>
              <a:t>Polarization Status at the EIC</a:t>
            </a:r>
          </a:p>
        </p:txBody>
      </p:sp>
      <p:sp>
        <p:nvSpPr>
          <p:cNvPr id="15" name="Text Placeholder 37">
            <a:extLst>
              <a:ext uri="{FF2B5EF4-FFF2-40B4-BE49-F238E27FC236}">
                <a16:creationId xmlns:a16="http://schemas.microsoft.com/office/drawing/2014/main" id="{C1B2002E-00D6-4CAD-A65D-64D3BAA92F63}"/>
              </a:ext>
            </a:extLst>
          </p:cNvPr>
          <p:cNvSpPr txBox="1">
            <a:spLocks/>
          </p:cNvSpPr>
          <p:nvPr/>
        </p:nvSpPr>
        <p:spPr>
          <a:xfrm>
            <a:off x="482974" y="3056556"/>
            <a:ext cx="5282825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</a:rPr>
              <a:t>Vahid </a:t>
            </a:r>
            <a:r>
              <a:rPr lang="en-US" sz="2800" b="1" dirty="0" err="1">
                <a:solidFill>
                  <a:schemeClr val="bg1"/>
                </a:solidFill>
              </a:rPr>
              <a:t>Ranjbar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6" name="Text Placeholder 37">
            <a:extLst>
              <a:ext uri="{FF2B5EF4-FFF2-40B4-BE49-F238E27FC236}">
                <a16:creationId xmlns:a16="http://schemas.microsoft.com/office/drawing/2014/main" id="{089BC854-B888-4A23-A414-786CF2F4989B}"/>
              </a:ext>
            </a:extLst>
          </p:cNvPr>
          <p:cNvSpPr txBox="1">
            <a:spLocks/>
          </p:cNvSpPr>
          <p:nvPr/>
        </p:nvSpPr>
        <p:spPr>
          <a:xfrm>
            <a:off x="482973" y="3551393"/>
            <a:ext cx="6546629" cy="48306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>
                <a:solidFill>
                  <a:schemeClr val="bg1"/>
                </a:solidFill>
              </a:rPr>
              <a:t>L2 Manager, WBS 6.03 Electron Injector</a:t>
            </a:r>
          </a:p>
        </p:txBody>
      </p:sp>
      <p:sp>
        <p:nvSpPr>
          <p:cNvPr id="18" name="Text Placeholder 37">
            <a:extLst>
              <a:ext uri="{FF2B5EF4-FFF2-40B4-BE49-F238E27FC236}">
                <a16:creationId xmlns:a16="http://schemas.microsoft.com/office/drawing/2014/main" id="{86BF940C-484A-47DD-A144-785578E150B7}"/>
              </a:ext>
            </a:extLst>
          </p:cNvPr>
          <p:cNvSpPr txBox="1">
            <a:spLocks/>
          </p:cNvSpPr>
          <p:nvPr/>
        </p:nvSpPr>
        <p:spPr>
          <a:xfrm>
            <a:off x="482973" y="4790889"/>
            <a:ext cx="5282825" cy="1082122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err="1">
                <a:solidFill>
                  <a:schemeClr val="bg1"/>
                </a:solidFill>
              </a:rPr>
              <a:t>eeFACT</a:t>
            </a:r>
            <a:r>
              <a:rPr lang="en-US" sz="1800" dirty="0">
                <a:solidFill>
                  <a:schemeClr val="bg1"/>
                </a:solidFill>
              </a:rPr>
              <a:t> 2025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Tsukuba, Japan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March 3-7, 2025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9AF8C-3E1D-59A2-B054-689C7CE59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RCS lattice Parameters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FF45AB-9EA0-F3EB-4A33-7174300DD7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02DA13A-6952-4CE8-48E0-2E1CFE052B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925068"/>
            <a:ext cx="5736867" cy="525189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Circumference = 1421.25 m</a:t>
            </a:r>
          </a:p>
          <a:p>
            <a:r>
              <a:rPr lang="en-US" dirty="0" err="1"/>
              <a:t>Qx</a:t>
            </a:r>
            <a:r>
              <a:rPr lang="en-US" dirty="0"/>
              <a:t> = 35 – 41 </a:t>
            </a:r>
          </a:p>
          <a:p>
            <a:r>
              <a:rPr lang="en-US" dirty="0" err="1"/>
              <a:t>Qy</a:t>
            </a:r>
            <a:r>
              <a:rPr lang="en-US" dirty="0"/>
              <a:t> = 58</a:t>
            </a:r>
          </a:p>
          <a:p>
            <a:r>
              <a:rPr lang="en-US" dirty="0"/>
              <a:t>Ɣ</a:t>
            </a:r>
            <a:r>
              <a:rPr lang="en-US" baseline="-25000" dirty="0"/>
              <a:t>T</a:t>
            </a:r>
            <a:r>
              <a:rPr lang="en-US" dirty="0"/>
              <a:t> = 31.82 – 37.37</a:t>
            </a:r>
          </a:p>
          <a:p>
            <a:r>
              <a:rPr lang="en-US" dirty="0"/>
              <a:t>Natural </a:t>
            </a:r>
            <a:r>
              <a:rPr lang="en-US" dirty="0" err="1"/>
              <a:t>Chrom</a:t>
            </a:r>
            <a:r>
              <a:rPr lang="en-US" dirty="0"/>
              <a:t> X,Y = -53.92, -92.61</a:t>
            </a:r>
          </a:p>
          <a:p>
            <a:r>
              <a:rPr lang="en-US" dirty="0"/>
              <a:t>β</a:t>
            </a:r>
            <a:r>
              <a:rPr lang="en-US" baseline="-25000" dirty="0"/>
              <a:t>x</a:t>
            </a:r>
            <a:r>
              <a:rPr lang="en-US" dirty="0"/>
              <a:t> max = 23 - 26.78 m</a:t>
            </a:r>
          </a:p>
          <a:p>
            <a:r>
              <a:rPr lang="en-US" dirty="0"/>
              <a:t>β</a:t>
            </a:r>
            <a:r>
              <a:rPr lang="en-US" baseline="-25000" dirty="0"/>
              <a:t>y</a:t>
            </a:r>
            <a:r>
              <a:rPr lang="en-US" dirty="0"/>
              <a:t> max = 24.24-30 m</a:t>
            </a:r>
          </a:p>
          <a:p>
            <a:r>
              <a:rPr lang="en-US" dirty="0"/>
              <a:t>Dx max = 0.46 - 0.564 m</a:t>
            </a:r>
          </a:p>
          <a:p>
            <a:r>
              <a:rPr lang="en-US" dirty="0"/>
              <a:t>rho = 91.67 m</a:t>
            </a:r>
          </a:p>
          <a:p>
            <a:r>
              <a:rPr lang="en-US" dirty="0" err="1"/>
              <a:t>NCells</a:t>
            </a:r>
            <a:r>
              <a:rPr lang="en-US" dirty="0"/>
              <a:t> = 160 with 80 per arc</a:t>
            </a:r>
          </a:p>
          <a:p>
            <a:r>
              <a:rPr lang="en-US" dirty="0"/>
              <a:t>Dipole Magnet length = 1.8 m</a:t>
            </a:r>
          </a:p>
          <a:p>
            <a:r>
              <a:rPr lang="en-US" dirty="0"/>
              <a:t>Quadrupole Magnet Length = 0.6 m</a:t>
            </a:r>
          </a:p>
          <a:p>
            <a:r>
              <a:rPr lang="en-US" dirty="0"/>
              <a:t>Muy = 0.3383 </a:t>
            </a:r>
            <a:r>
              <a:rPr lang="en-US" dirty="0">
                <a:sym typeface="Wingdings" pitchFamily="2" charset="2"/>
              </a:rPr>
              <a:t> 121.78 degrees</a:t>
            </a:r>
            <a:endParaRPr lang="en-US" dirty="0"/>
          </a:p>
          <a:p>
            <a:r>
              <a:rPr lang="en-US" dirty="0"/>
              <a:t>Mux = 0.225 </a:t>
            </a:r>
            <a:r>
              <a:rPr lang="en-US" dirty="0">
                <a:sym typeface="Wingdings" pitchFamily="2" charset="2"/>
              </a:rPr>
              <a:t> 81 degrees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Chosen to make arc = integer to keep dispersion close to zero in straights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80*0.225 = 18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133621-519E-95F3-EE05-7913D98C7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E849A-9683-963D-5A6B-19F35C2E3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" y="1100138"/>
            <a:ext cx="5285329" cy="431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102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9D68CD-9EF6-9E80-68CF-156B2975B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Ramp to 18 GeV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33A6DDC-EFE6-5E25-9A1B-ECB9991CEB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11281746" cy="14392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100 msec ramp to 18 GeV (6.5 T/s) will permit ramping with 85% polarization delivered to the ESR ~ 0.4 mm rms vertical orbit distortion</a:t>
            </a:r>
          </a:p>
          <a:p>
            <a:r>
              <a:rPr lang="en-US" dirty="0"/>
              <a:t>Additional corrections possible via imperfection bumps guided by RCS Compton polarimeter capable of measuring polarization loss on the ramp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541B0E-55CB-1027-A78A-A1D47C25A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2A5DB90-28C0-43F0-F3CB-AC4FECAF03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620787"/>
              </p:ext>
            </p:extLst>
          </p:nvPr>
        </p:nvGraphicFramePr>
        <p:xfrm>
          <a:off x="1650028" y="2515140"/>
          <a:ext cx="8753812" cy="2771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577">
                  <a:extLst>
                    <a:ext uri="{9D8B030D-6E8A-4147-A177-3AD203B41FA5}">
                      <a16:colId xmlns:a16="http://schemas.microsoft.com/office/drawing/2014/main" val="3800678922"/>
                    </a:ext>
                  </a:extLst>
                </a:gridCol>
                <a:gridCol w="1380534">
                  <a:extLst>
                    <a:ext uri="{9D8B030D-6E8A-4147-A177-3AD203B41FA5}">
                      <a16:colId xmlns:a16="http://schemas.microsoft.com/office/drawing/2014/main" val="3662065319"/>
                    </a:ext>
                  </a:extLst>
                </a:gridCol>
                <a:gridCol w="1507316">
                  <a:extLst>
                    <a:ext uri="{9D8B030D-6E8A-4147-A177-3AD203B41FA5}">
                      <a16:colId xmlns:a16="http://schemas.microsoft.com/office/drawing/2014/main" val="2722952967"/>
                    </a:ext>
                  </a:extLst>
                </a:gridCol>
                <a:gridCol w="1521403">
                  <a:extLst>
                    <a:ext uri="{9D8B030D-6E8A-4147-A177-3AD203B41FA5}">
                      <a16:colId xmlns:a16="http://schemas.microsoft.com/office/drawing/2014/main" val="2456501411"/>
                    </a:ext>
                  </a:extLst>
                </a:gridCol>
                <a:gridCol w="1535491">
                  <a:extLst>
                    <a:ext uri="{9D8B030D-6E8A-4147-A177-3AD203B41FA5}">
                      <a16:colId xmlns:a16="http://schemas.microsoft.com/office/drawing/2014/main" val="27275909"/>
                    </a:ext>
                  </a:extLst>
                </a:gridCol>
                <a:gridCol w="1535491">
                  <a:extLst>
                    <a:ext uri="{9D8B030D-6E8A-4147-A177-3AD203B41FA5}">
                      <a16:colId xmlns:a16="http://schemas.microsoft.com/office/drawing/2014/main" val="12419998"/>
                    </a:ext>
                  </a:extLst>
                </a:gridCol>
              </a:tblGrid>
              <a:tr h="124243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Avg. Orbit RMS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Avg. Max Orbit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Pol. at 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 GeV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Pol. at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 GeV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Pol. Eff. to 18 GeV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Pol. at 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18 GeV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927853"/>
                  </a:ext>
                </a:extLst>
              </a:tr>
              <a:tr h="3822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0.423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755225"/>
                  </a:ext>
                </a:extLst>
              </a:tr>
              <a:tr h="3822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0.635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580100"/>
                  </a:ext>
                </a:extLst>
              </a:tr>
              <a:tr h="3822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0.848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77.2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71106"/>
                  </a:ext>
                </a:extLst>
              </a:tr>
              <a:tr h="3822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1.277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00443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0F901FC-04ED-C582-E26B-4E874560EC2E}"/>
              </a:ext>
            </a:extLst>
          </p:cNvPr>
          <p:cNvSpPr txBox="1"/>
          <p:nvPr/>
        </p:nvSpPr>
        <p:spPr>
          <a:xfrm>
            <a:off x="2978934" y="5286714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Table of Polarization delivered to ESR up to 18 GeV assuming </a:t>
            </a:r>
            <a:r>
              <a:rPr lang="en-US" b="1" i="1" dirty="0"/>
              <a:t>88%</a:t>
            </a:r>
            <a:r>
              <a:rPr lang="en-US" i="1" dirty="0"/>
              <a:t> from pre-injector averaged over 100 random seeds. Using 100 msec ramp rate to 18 GeV</a:t>
            </a:r>
          </a:p>
        </p:txBody>
      </p:sp>
    </p:spTree>
    <p:extLst>
      <p:ext uri="{BB962C8B-B14F-4D97-AF65-F5344CB8AC3E}">
        <p14:creationId xmlns:p14="http://schemas.microsoft.com/office/powerpoint/2010/main" val="213782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D0430-29D2-DE25-26DD-868CCF34B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Imperfection Bump </a:t>
            </a:r>
            <a:r>
              <a:rPr lang="en-US">
                <a:sym typeface="Wingdings" pitchFamily="2" charset="2"/>
              </a:rPr>
              <a:t> In case Orbit Smoothing isn’t enough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89E235-5D8D-F96E-054E-1AD9798BB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458" y="1162645"/>
            <a:ext cx="5439937" cy="384755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58D87C1-6A5E-31D0-761D-94C198B74749}"/>
              </a:ext>
            </a:extLst>
          </p:cNvPr>
          <p:cNvCxnSpPr>
            <a:cxnSpLocks/>
          </p:cNvCxnSpPr>
          <p:nvPr/>
        </p:nvCxnSpPr>
        <p:spPr>
          <a:xfrm flipV="1">
            <a:off x="5486400" y="4148254"/>
            <a:ext cx="0" cy="6579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E07E393-EE4E-F399-1D7C-60A394C19400}"/>
              </a:ext>
            </a:extLst>
          </p:cNvPr>
          <p:cNvCxnSpPr>
            <a:cxnSpLocks/>
          </p:cNvCxnSpPr>
          <p:nvPr/>
        </p:nvCxnSpPr>
        <p:spPr>
          <a:xfrm flipV="1">
            <a:off x="4367561" y="3847171"/>
            <a:ext cx="0" cy="9590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9215C5-AB3A-5607-0306-DB8A7CD34FF0}"/>
              </a:ext>
            </a:extLst>
          </p:cNvPr>
          <p:cNvCxnSpPr>
            <a:cxnSpLocks/>
          </p:cNvCxnSpPr>
          <p:nvPr/>
        </p:nvCxnSpPr>
        <p:spPr>
          <a:xfrm flipV="1">
            <a:off x="6586654" y="4315522"/>
            <a:ext cx="0" cy="54269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3DC770-34B1-D9EC-EB62-D2B0CA212412}"/>
              </a:ext>
            </a:extLst>
          </p:cNvPr>
          <p:cNvCxnSpPr>
            <a:cxnSpLocks/>
          </p:cNvCxnSpPr>
          <p:nvPr/>
        </p:nvCxnSpPr>
        <p:spPr>
          <a:xfrm flipV="1">
            <a:off x="7675756" y="4148254"/>
            <a:ext cx="0" cy="6560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ACB7736-F792-2FB9-F70C-8D371683EC2C}"/>
              </a:ext>
            </a:extLst>
          </p:cNvPr>
          <p:cNvSpPr txBox="1"/>
          <p:nvPr/>
        </p:nvSpPr>
        <p:spPr>
          <a:xfrm>
            <a:off x="9177454" y="1248937"/>
            <a:ext cx="255196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Times New Roman" panose="02020603050405020304" pitchFamily="18" charset="0"/>
              </a:rPr>
              <a:t>Similar to harmonic bumps </a:t>
            </a:r>
            <a:r>
              <a:rPr lang="en-US">
                <a:latin typeface="Times New Roman" panose="02020603050405020304" pitchFamily="18" charset="0"/>
                <a:sym typeface="Wingdings" pitchFamily="2" charset="2"/>
              </a:rPr>
              <a:t> Sin(10*</a:t>
            </a:r>
            <a:r>
              <a:rPr lang="en-US" err="1">
                <a:latin typeface="Times New Roman" panose="02020603050405020304" pitchFamily="18" charset="0"/>
                <a:sym typeface="Wingdings" pitchFamily="2" charset="2"/>
              </a:rPr>
              <a:t>θ</a:t>
            </a:r>
            <a:r>
              <a:rPr lang="en-US">
                <a:latin typeface="Times New Roman" panose="02020603050405020304" pitchFamily="18" charset="0"/>
                <a:sym typeface="Wingdings" pitchFamily="2" charset="2"/>
              </a:rPr>
              <a:t>) used in AGS for many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Times New Roman" panose="02020603050405020304" pitchFamily="18" charset="0"/>
                <a:sym typeface="Wingdings" pitchFamily="2" charset="2"/>
              </a:rPr>
              <a:t>Get imperfection at every </a:t>
            </a:r>
            <a:r>
              <a:rPr lang="en-US" err="1">
                <a:latin typeface="Times New Roman" panose="02020603050405020304" pitchFamily="18" charset="0"/>
                <a:sym typeface="Wingdings" pitchFamily="2" charset="2"/>
              </a:rPr>
              <a:t>Gɣ</a:t>
            </a:r>
            <a:r>
              <a:rPr lang="en-US">
                <a:latin typeface="Times New Roman" panose="02020603050405020304" pitchFamily="18" charset="0"/>
                <a:sym typeface="Wingdings" pitchFamily="2" charset="2"/>
              </a:rPr>
              <a:t>=n*10 </a:t>
            </a:r>
          </a:p>
          <a:p>
            <a:endParaRPr lang="en-US">
              <a:latin typeface="Times New Roman" panose="02020603050405020304" pitchFamily="18" charset="0"/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Times New Roman" panose="02020603050405020304" pitchFamily="18" charset="0"/>
                <a:sym typeface="Wingdings" pitchFamily="2" charset="2"/>
              </a:rPr>
              <a:t>Using SVD to invert  Imperfection to corrector response matrix, I can create resonance “bump” exactly at </a:t>
            </a:r>
            <a:r>
              <a:rPr lang="en-US" err="1">
                <a:latin typeface="Times New Roman" panose="02020603050405020304" pitchFamily="18" charset="0"/>
                <a:sym typeface="Wingdings" pitchFamily="2" charset="2"/>
              </a:rPr>
              <a:t>Gɣ</a:t>
            </a:r>
            <a:r>
              <a:rPr lang="en-US">
                <a:latin typeface="Times New Roman" panose="02020603050405020304" pitchFamily="18" charset="0"/>
                <a:sym typeface="Wingdings" pitchFamily="2" charset="2"/>
              </a:rPr>
              <a:t>=15 and nowhere else.</a:t>
            </a:r>
          </a:p>
          <a:p>
            <a:endParaRPr lang="en-US">
              <a:latin typeface="Times New Roman" panose="02020603050405020304" pitchFamily="18" charset="0"/>
              <a:sym typeface="Wingdings" pitchFamily="2" charset="2"/>
            </a:endParaRPr>
          </a:p>
          <a:p>
            <a:endParaRPr lang="en-US">
              <a:latin typeface="Times New Roman" panose="02020603050405020304" pitchFamily="18" charset="0"/>
              <a:sym typeface="Wingdings" pitchFamily="2" charset="2"/>
            </a:endParaRPr>
          </a:p>
          <a:p>
            <a:endParaRPr lang="en-US">
              <a:latin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62A882-77A5-07C9-725A-8BC640AE648F}"/>
              </a:ext>
            </a:extLst>
          </p:cNvPr>
          <p:cNvSpPr txBox="1"/>
          <p:nvPr/>
        </p:nvSpPr>
        <p:spPr>
          <a:xfrm>
            <a:off x="5599771" y="4978330"/>
            <a:ext cx="496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err="1">
                <a:latin typeface="Times New Roman" panose="02020603050405020304" pitchFamily="18" charset="0"/>
                <a:sym typeface="Wingdings" pitchFamily="2" charset="2"/>
              </a:rPr>
              <a:t>Gɣ</a:t>
            </a:r>
            <a:endParaRPr lang="en-US">
              <a:latin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F068B0-C53F-E550-006F-D20672E3B8CA}"/>
              </a:ext>
            </a:extLst>
          </p:cNvPr>
          <p:cNvSpPr txBox="1"/>
          <p:nvPr/>
        </p:nvSpPr>
        <p:spPr>
          <a:xfrm>
            <a:off x="2595447" y="2820588"/>
            <a:ext cx="58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</a:rPr>
              <a:t>|𝝐|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83B915B-F206-2153-D1DE-58B32660FB80}"/>
              </a:ext>
            </a:extLst>
          </p:cNvPr>
          <p:cNvCxnSpPr/>
          <p:nvPr/>
        </p:nvCxnSpPr>
        <p:spPr>
          <a:xfrm flipH="1">
            <a:off x="4672361" y="2163337"/>
            <a:ext cx="4962293" cy="1683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D79DD24-0D12-2912-38B1-51985B811FB8}"/>
              </a:ext>
            </a:extLst>
          </p:cNvPr>
          <p:cNvCxnSpPr/>
          <p:nvPr/>
        </p:nvCxnSpPr>
        <p:spPr>
          <a:xfrm flipV="1">
            <a:off x="4928839" y="4148254"/>
            <a:ext cx="0" cy="65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77650C2-22F9-5948-0D4C-03DA6653409C}"/>
              </a:ext>
            </a:extLst>
          </p:cNvPr>
          <p:cNvCxnSpPr/>
          <p:nvPr/>
        </p:nvCxnSpPr>
        <p:spPr>
          <a:xfrm flipH="1">
            <a:off x="5599771" y="2163337"/>
            <a:ext cx="4034883" cy="1984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FEFC9DE-A011-9219-7525-0CB028ED01D0}"/>
              </a:ext>
            </a:extLst>
          </p:cNvPr>
          <p:cNvCxnSpPr/>
          <p:nvPr/>
        </p:nvCxnSpPr>
        <p:spPr>
          <a:xfrm flipH="1">
            <a:off x="6605239" y="2163337"/>
            <a:ext cx="3029414" cy="2152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B627382-53FB-3090-B194-8311DD4207C7}"/>
              </a:ext>
            </a:extLst>
          </p:cNvPr>
          <p:cNvCxnSpPr/>
          <p:nvPr/>
        </p:nvCxnSpPr>
        <p:spPr>
          <a:xfrm flipH="1">
            <a:off x="7675756" y="2163337"/>
            <a:ext cx="1958896" cy="1984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F099C6F-372B-5CBE-D1E0-6D839044DAF0}"/>
              </a:ext>
            </a:extLst>
          </p:cNvPr>
          <p:cNvCxnSpPr/>
          <p:nvPr/>
        </p:nvCxnSpPr>
        <p:spPr>
          <a:xfrm flipH="1">
            <a:off x="5038493" y="3429000"/>
            <a:ext cx="4596159" cy="7192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2C9C57F-0E7F-1A96-75DF-15BD439A5D0C}"/>
              </a:ext>
            </a:extLst>
          </p:cNvPr>
          <p:cNvSpPr txBox="1"/>
          <p:nvPr/>
        </p:nvSpPr>
        <p:spPr>
          <a:xfrm>
            <a:off x="240632" y="1117021"/>
            <a:ext cx="25434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Times New Roman" panose="02020603050405020304" pitchFamily="18" charset="0"/>
              </a:rPr>
              <a:t>Using Correctors can create imperfection spin resonances to cancel out existing imperfection spin resonances</a:t>
            </a:r>
          </a:p>
          <a:p>
            <a:endParaRPr lang="en-US"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Times New Roman" panose="02020603050405020304" pitchFamily="18" charset="0"/>
              </a:rPr>
              <a:t>Measure Polarization continuously during the acceleration ramp to identify polarization drops.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Times New Roman" panose="02020603050405020304" pitchFamily="18" charset="0"/>
              </a:rPr>
              <a:t>Tune them out using these bumps.</a:t>
            </a:r>
          </a:p>
        </p:txBody>
      </p:sp>
    </p:spTree>
    <p:extLst>
      <p:ext uri="{BB962C8B-B14F-4D97-AF65-F5344CB8AC3E}">
        <p14:creationId xmlns:p14="http://schemas.microsoft.com/office/powerpoint/2010/main" val="2868980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55894-6BDB-16B0-6752-A1DD503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ESR Polarization: 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7316047-BABC-13F0-3C71-AED21ABA6387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61963" y="981075"/>
                <a:ext cx="11499925" cy="5168032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sz="1800" b="1" dirty="0"/>
                  <a:t>Electron polarization in storage rings dominated by: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1800" b="1" dirty="0"/>
                  <a:t>Sokolov-</a:t>
                </a:r>
                <a:r>
                  <a:rPr lang="en-US" sz="1800" b="1" dirty="0" err="1"/>
                  <a:t>Ternov</a:t>
                </a:r>
                <a:r>
                  <a:rPr lang="en-US" sz="1800" b="1" dirty="0"/>
                  <a:t> (ST) Effect: </a:t>
                </a:r>
                <a:r>
                  <a:rPr lang="en-US" sz="1800" dirty="0"/>
                  <a:t>polarizes anti-parallel to arc field, </a:t>
                </a:r>
                <a:r>
                  <a:rPr lang="en-US" sz="1800" i="1" dirty="0"/>
                  <a:t>unavoidable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1800" b="1" dirty="0"/>
                  <a:t>Radiative Depolarization: </a:t>
                </a:r>
                <a:r>
                  <a:rPr lang="en-US" sz="1800" dirty="0"/>
                  <a:t>stochastic radiation reduces spin actions, </a:t>
                </a:r>
                <a:r>
                  <a:rPr lang="en-US" sz="1800" i="1" dirty="0"/>
                  <a:t>remedy via “spin matching”</a:t>
                </a:r>
                <a:endParaRPr lang="en-US" sz="1800" b="1" i="1" dirty="0"/>
              </a:p>
              <a:p>
                <a:pPr marL="0" indent="0">
                  <a:buNone/>
                </a:pPr>
                <a:endParaRPr lang="en-US" sz="1000" b="1" dirty="0"/>
              </a:p>
              <a:p>
                <a:pPr marL="0" indent="0">
                  <a:buNone/>
                </a:pPr>
                <a:r>
                  <a:rPr lang="en-US" sz="1800" dirty="0"/>
                  <a:t>Both effects balance out to asymptotic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1800" dirty="0"/>
                  <a:t>: </a:t>
                </a:r>
              </a:p>
              <a:p>
                <a:pPr marL="0" indent="0">
                  <a:buNone/>
                </a:pPr>
                <a:endParaRPr lang="en-US" sz="1000" b="1" dirty="0"/>
              </a:p>
              <a:p>
                <a:pPr marL="0" indent="0">
                  <a:buNone/>
                </a:pPr>
                <a:r>
                  <a:rPr lang="en-US" sz="1800" b="1" dirty="0"/>
                  <a:t>Collide bunches with both + and – longitudinal polarizations at IP(s) </a:t>
                </a:r>
                <a:r>
                  <a:rPr lang="en-US" sz="1800" b="1" i="1" dirty="0"/>
                  <a:t>in same run</a:t>
                </a:r>
              </a:p>
              <a:p>
                <a:r>
                  <a:rPr lang="en-US" sz="1800" dirty="0"/>
                  <a:t>Half of bunches polarized parallel to arc (ST effect works against)</a:t>
                </a:r>
              </a:p>
              <a:p>
                <a:r>
                  <a:rPr lang="en-US" sz="1800" dirty="0"/>
                  <a:t>Half of bunches polarized antiparallel to arc (ST effect works for)</a:t>
                </a:r>
                <a:endParaRPr lang="en-US" sz="1800" b="1" dirty="0"/>
              </a:p>
              <a:p>
                <a:pPr marL="0" indent="0">
                  <a:buNone/>
                </a:pPr>
                <a:endParaRPr lang="en-US" sz="1000" b="1" dirty="0"/>
              </a:p>
              <a:p>
                <a:pPr marL="0" indent="0">
                  <a:buNone/>
                </a:pPr>
                <a:r>
                  <a:rPr lang="en-US" sz="1800" b="1" dirty="0"/>
                  <a:t>Swap-out injection: </a:t>
                </a:r>
                <a:r>
                  <a:rPr lang="en-US" sz="1800" dirty="0"/>
                  <a:t>Replace bunch once depolarized </a:t>
                </a:r>
              </a:p>
              <a:p>
                <a:r>
                  <a:rPr lang="en-US" sz="1800" dirty="0"/>
                  <a:t>Require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≥70%</m:t>
                    </m:r>
                  </m:oMath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:r>
                  <a:rPr lang="en-US" sz="1800" b="1" dirty="0"/>
                  <a:t>Two good measures of polarization performance for ESR: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8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</m:d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sz="1800" b="1" dirty="0"/>
                  <a:t> </a:t>
                </a:r>
                <a:r>
                  <a:rPr lang="en-US" sz="1800" dirty="0"/>
                  <a:t>assuming bunch replace rate = 1 Hz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8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𝒂𝒗𝒈</m:t>
                        </m:r>
                      </m:sub>
                    </m:sSub>
                  </m:oMath>
                </a14:m>
                <a:r>
                  <a:rPr lang="en-US" sz="1800" b="1" dirty="0"/>
                  <a:t> </a:t>
                </a:r>
                <a:r>
                  <a:rPr lang="en-US" sz="1800" dirty="0"/>
                  <a:t>avg bunch replacement time to maintain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≥70%</m:t>
                    </m:r>
                  </m:oMath>
                </a14:m>
                <a:endParaRPr lang="en-US" sz="1800" dirty="0"/>
              </a:p>
              <a:p>
                <a:pPr marL="342900" indent="-342900">
                  <a:buFont typeface="+mj-lt"/>
                  <a:buAutoNum type="arabicPeriod"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endParaRPr lang="en-US" sz="1800" dirty="0"/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7316047-BABC-13F0-3C71-AED21ABA63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61963" y="981075"/>
                <a:ext cx="11499925" cy="5168032"/>
              </a:xfrm>
              <a:blipFill>
                <a:blip r:embed="rId2"/>
                <a:stretch>
                  <a:fillRect l="-331" t="-17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86EFF96-D38A-5167-9EE5-00873D09645A}"/>
                  </a:ext>
                </a:extLst>
              </p:cNvPr>
              <p:cNvSpPr txBox="1"/>
              <p:nvPr/>
            </p:nvSpPr>
            <p:spPr>
              <a:xfrm>
                <a:off x="4666640" y="2132734"/>
                <a:ext cx="6097464" cy="4020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700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d>
                        <m:dPr>
                          <m:ctrlP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7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7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m:rPr>
                                  <m:lit/>
                                </m:rPr>
                                <a:rPr lang="en-US" sz="17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700" b="0" i="1" kern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b="0" i="1" kern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700" b="0" i="1" kern="0" smtClea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𝑒𝑞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r>
                        <a:rPr lang="en-US" sz="1700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lit/>
                            </m:rP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7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7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7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sup>
                      </m:sSup>
                      <m:r>
                        <a:rPr lang="en-US" sz="1700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sSubSup>
                        <m:sSubSupPr>
                          <m:ctrlP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  <m:sup>
                          <m: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1700" i="1" ker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𝑆𝑇</m:t>
                          </m:r>
                        </m:sub>
                        <m:sup>
                          <m: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1700" i="1" ker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𝑑𝑒𝑝</m:t>
                          </m:r>
                        </m:sub>
                        <m:sup>
                          <m:r>
                            <a:rPr lang="en-US" sz="17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1700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86EFF96-D38A-5167-9EE5-00873D096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640" y="2132734"/>
                <a:ext cx="6097464" cy="402033"/>
              </a:xfrm>
              <a:prstGeom prst="rect">
                <a:avLst/>
              </a:prstGeom>
              <a:blipFill>
                <a:blip r:embed="rId3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>
            <a:extLst>
              <a:ext uri="{FF2B5EF4-FFF2-40B4-BE49-F238E27FC236}">
                <a16:creationId xmlns:a16="http://schemas.microsoft.com/office/drawing/2014/main" id="{5C485AF2-CC95-C16A-9927-56BB56A6F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2465" y="3811801"/>
            <a:ext cx="5559535" cy="21838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48CA0C-4333-494D-2E6B-077637DFCCB2}"/>
              </a:ext>
            </a:extLst>
          </p:cNvPr>
          <p:cNvSpPr txBox="1"/>
          <p:nvPr/>
        </p:nvSpPr>
        <p:spPr>
          <a:xfrm>
            <a:off x="8997696" y="176280"/>
            <a:ext cx="2964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Thanks :Matt Signorelli</a:t>
            </a:r>
          </a:p>
        </p:txBody>
      </p:sp>
    </p:spTree>
    <p:extLst>
      <p:ext uri="{BB962C8B-B14F-4D97-AF65-F5344CB8AC3E}">
        <p14:creationId xmlns:p14="http://schemas.microsoft.com/office/powerpoint/2010/main" val="112310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55894-6BDB-16B0-6752-A1DD503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pic>
        <p:nvPicPr>
          <p:cNvPr id="6" name="Picture 5" descr="A diagram of a circular object with arrows and symbols&#10;&#10;Description automatically generated with medium confidence">
            <a:extLst>
              <a:ext uri="{FF2B5EF4-FFF2-40B4-BE49-F238E27FC236}">
                <a16:creationId xmlns:a16="http://schemas.microsoft.com/office/drawing/2014/main" id="{8465DD1A-3F37-8461-EAFD-4BF52BE2A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8171" y="859163"/>
            <a:ext cx="4097914" cy="15570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B269AD-16BE-F033-54EB-1B47F8737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9939" y="2420891"/>
            <a:ext cx="3289735" cy="145060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3EAB3118-F3C3-3057-8E4D-14790EE5BD6E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275915" y="914725"/>
                <a:ext cx="7830851" cy="5401870"/>
              </a:xfrm>
            </p:spPr>
            <p:txBody>
              <a:bodyPr>
                <a:normAutofit/>
              </a:bodyPr>
              <a:lstStyle/>
              <a:p>
                <a:r>
                  <a:rPr lang="en-US" sz="1700" dirty="0"/>
                  <a:t>Longitudinal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en-US" sz="17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700" dirty="0"/>
                  <a:t> at IP(s) for all energy cases (5, 10, 18 GeV)</a:t>
                </a:r>
              </a:p>
              <a:p>
                <a:pPr marL="0" indent="0">
                  <a:buNone/>
                </a:pPr>
                <a:endParaRPr lang="en-US" sz="800" dirty="0"/>
              </a:p>
              <a:p>
                <a:r>
                  <a:rPr lang="en-US" sz="1700" dirty="0"/>
                  <a:t>Exact energies/solenoid settings chosen to give half-integer fractional closed orbit spin tune to avoid integer spin resonances</a:t>
                </a:r>
              </a:p>
              <a:p>
                <a:endParaRPr lang="en-US" sz="800" dirty="0"/>
              </a:p>
              <a:p>
                <a:r>
                  <a:rPr lang="en-US" sz="1700" dirty="0"/>
                  <a:t>At 5 and 18 GeV, special rotator configuration causes no change in closed orbit spin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700" dirty="0"/>
                  <a:t> when rotator is on vs. off</a:t>
                </a:r>
              </a:p>
              <a:p>
                <a:pPr lvl="1"/>
                <a:r>
                  <a:rPr lang="en-US" sz="1600" dirty="0"/>
                  <a:t>Therefore for 5/18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/>
                  <a:t> and 1-IP and 2-IP lattices are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  <a:p>
                <a:pPr lvl="1"/>
                <a:r>
                  <a:rPr lang="en-US" sz="1600" dirty="0"/>
                  <a:t>At 10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/>
                  <a:t> and 1-IP and 2-IP lattices have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800" dirty="0"/>
              </a:p>
              <a:p>
                <a:r>
                  <a:rPr lang="en-US" sz="1700" b="1" dirty="0"/>
                  <a:t>All energies satisfy a horizontal </a:t>
                </a:r>
                <a:r>
                  <a:rPr lang="en-US" sz="1700" b="1" i="1" dirty="0"/>
                  <a:t>strong synchro-beta </a:t>
                </a:r>
                <a:r>
                  <a:rPr lang="en-US" sz="1700" b="1" dirty="0"/>
                  <a:t>spin match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17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700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700" b="1" dirty="0"/>
                  <a:t>) from arc-to-arc, but none satisfy any longitudinal spin match (LSM)</a:t>
                </a:r>
              </a:p>
              <a:p>
                <a:pPr lvl="1"/>
                <a:r>
                  <a:rPr lang="en-US" sz="1600" dirty="0"/>
                  <a:t>For a LSM, 11 Tesla solenoids are required, not possible</a:t>
                </a:r>
              </a:p>
              <a:p>
                <a:pPr lvl="1"/>
                <a:r>
                  <a:rPr lang="en-US" sz="1600" dirty="0"/>
                  <a:t>LSM not necessary for sufficient polarization at 5, 10 GeV</a:t>
                </a:r>
                <a:endParaRPr lang="en-US" sz="1800" dirty="0"/>
              </a:p>
              <a:p>
                <a:pPr lvl="1"/>
                <a:r>
                  <a:rPr lang="en-US" sz="1600" b="1" dirty="0"/>
                  <a:t>At 18 GeV, lack of LSM is significant! Marginal polarization for 1-IP, insufficient polarization for 2-IP</a:t>
                </a:r>
                <a:endParaRPr lang="en-US" sz="800" b="1" dirty="0"/>
              </a:p>
              <a:p>
                <a:r>
                  <a:rPr lang="en-US" sz="1800" b="1" dirty="0"/>
                  <a:t>This problem has solved by the new “Best Adjustment Groups for </a:t>
                </a:r>
                <a:r>
                  <a:rPr lang="en-US" sz="1800" b="1" dirty="0" err="1"/>
                  <a:t>ELectron</a:t>
                </a:r>
                <a:r>
                  <a:rPr lang="en-US" sz="1800" b="1" dirty="0"/>
                  <a:t> Spin” (BAGELS) method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sz="1400" b="1" dirty="0"/>
                  <a:t>Also helps achieve increase in vertical emittance to better match Hadron beam.</a:t>
                </a:r>
              </a:p>
              <a:p>
                <a:endParaRPr lang="en-US" sz="1800" b="1" dirty="0"/>
              </a:p>
              <a:p>
                <a:pPr lvl="1"/>
                <a:endParaRPr lang="en-US" sz="1600" b="1" dirty="0"/>
              </a:p>
            </p:txBody>
          </p:sp>
        </mc:Choice>
        <mc:Fallback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3EAB3118-F3C3-3057-8E4D-14790EE5BD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275915" y="914725"/>
                <a:ext cx="7830851" cy="5401870"/>
              </a:xfrm>
              <a:blipFill>
                <a:blip r:embed="rId4"/>
                <a:stretch>
                  <a:fillRect l="-485" t="-1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41032CD3-8D86-9115-CD18-1C79334063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34"/>
          <a:stretch/>
        </p:blipFill>
        <p:spPr>
          <a:xfrm>
            <a:off x="8106766" y="3833181"/>
            <a:ext cx="3522908" cy="26659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D5D295-CEEF-EA87-C2A9-E74F96305099}"/>
              </a:ext>
            </a:extLst>
          </p:cNvPr>
          <p:cNvSpPr txBox="1"/>
          <p:nvPr/>
        </p:nvSpPr>
        <p:spPr>
          <a:xfrm>
            <a:off x="8997696" y="176280"/>
            <a:ext cx="2964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Thanks :Matt Signorelli</a:t>
            </a:r>
          </a:p>
        </p:txBody>
      </p:sp>
    </p:spTree>
    <p:extLst>
      <p:ext uri="{BB962C8B-B14F-4D97-AF65-F5344CB8AC3E}">
        <p14:creationId xmlns:p14="http://schemas.microsoft.com/office/powerpoint/2010/main" val="143828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55894-6BDB-16B0-6752-A1DD503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2171967" cy="825178"/>
          </a:xfrm>
        </p:spPr>
        <p:txBody>
          <a:bodyPr>
            <a:normAutofit/>
          </a:bodyPr>
          <a:lstStyle/>
          <a:p>
            <a:r>
              <a:rPr lang="en-US" sz="4000" b="1" dirty="0"/>
              <a:t>The BAGELS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482FB9A-142D-2729-3DA7-4628863E59A2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61963" y="981076"/>
                <a:ext cx="11499850" cy="378142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1700" dirty="0"/>
                  <a:t>Radiative depolarization rate:</a:t>
                </a:r>
              </a:p>
              <a:p>
                <a:pPr marL="0" indent="0"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:r>
                  <a:rPr lang="en-US" sz="1700" dirty="0"/>
                  <a:t>How to reduce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𝜕</m:t>
                    </m:r>
                    <m:acc>
                      <m:accPr>
                        <m:chr m:val="̂"/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m:rPr>
                        <m:lit/>
                      </m:rPr>
                      <a:rPr lang="en-US" sz="17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𝜕𝛿</m:t>
                    </m:r>
                  </m:oMath>
                </a14:m>
                <a:r>
                  <a:rPr lang="en-US" sz="1700" dirty="0"/>
                  <a:t> ? Traditional approach: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700" b="1" dirty="0"/>
                  <a:t>Strong synchro-beta spin matching: </a:t>
                </a:r>
                <a:r>
                  <a:rPr lang="en-US" sz="1700" dirty="0"/>
                  <a:t>Setting G-matrices to zero to kill spin-orbit coupling in </a:t>
                </a:r>
                <a:r>
                  <a:rPr lang="en-US" sz="1700" b="1" i="1" dirty="0"/>
                  <a:t>ideal </a:t>
                </a:r>
                <a:r>
                  <a:rPr lang="en-US" sz="1700" dirty="0"/>
                  <a:t>lattice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700" b="1" dirty="0"/>
                  <a:t>Harmonic closed orbit spin matching: </a:t>
                </a:r>
                <a:r>
                  <a:rPr lang="en-US" sz="1700" dirty="0"/>
                  <a:t>Target integer harmonics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en-US" sz="17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700" dirty="0"/>
                  <a:t> tilt w/ orbit bumps in </a:t>
                </a:r>
                <a:r>
                  <a:rPr lang="en-US" sz="1700" b="1" i="1" dirty="0"/>
                  <a:t>real </a:t>
                </a:r>
                <a:r>
                  <a:rPr lang="en-US" sz="1700" dirty="0"/>
                  <a:t>lattice (errors)</a:t>
                </a:r>
              </a:p>
              <a:p>
                <a:pPr marL="0" indent="0">
                  <a:buNone/>
                </a:pPr>
                <a:endParaRPr lang="en-US" sz="700" dirty="0"/>
              </a:p>
              <a:p>
                <a:pPr marL="0" indent="0">
                  <a:buNone/>
                </a:pPr>
                <a:r>
                  <a:rPr lang="en-US" sz="1800" b="1" dirty="0">
                    <a:ea typeface="Palatino" pitchFamily="2" charset="77"/>
                    <a:cs typeface="Times New Roman" panose="02020603050405020304" pitchFamily="18" charset="0"/>
                  </a:rPr>
                  <a:t>The BAGELS method instead focuses directly on the RMS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𝝏</m:t>
                    </m:r>
                    <m:acc>
                      <m:accPr>
                        <m:chr m:val="̂"/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acc>
                    <m:r>
                      <m:rPr>
                        <m:lit/>
                      </m:rPr>
                      <a:rPr lang="en-US" sz="18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𝝏𝜹</m:t>
                    </m:r>
                  </m:oMath>
                </a14:m>
                <a:r>
                  <a:rPr lang="en-US" sz="1800" b="1" dirty="0">
                    <a:ea typeface="Palatino" pitchFamily="2" charset="77"/>
                    <a:cs typeface="Times New Roman" panose="02020603050405020304" pitchFamily="18" charset="0"/>
                  </a:rPr>
                  <a:t> around the ring</a:t>
                </a:r>
              </a:p>
              <a:p>
                <a:r>
                  <a:rPr lang="en-US" sz="1700" dirty="0">
                    <a:ea typeface="Palatino" pitchFamily="2" charset="77"/>
                    <a:cs typeface="Times New Roman" panose="02020603050405020304" pitchFamily="18" charset="0"/>
                  </a:rPr>
                  <a:t>Individual vertical closed orbit bumps can have varying impacts on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  <a:ea typeface="Palatino" pitchFamily="2" charset="77"/>
                        <a:cs typeface="Times New Roman" panose="02020603050405020304" pitchFamily="18" charset="0"/>
                      </a:rPr>
                      <m:t>𝜕</m:t>
                    </m:r>
                    <m:acc>
                      <m:accPr>
                        <m:chr m:val="̂"/>
                        <m:ctrlPr>
                          <a:rPr lang="en-US" sz="1700" i="1" smtClean="0">
                            <a:latin typeface="Cambria Math" panose="02040503050406030204" pitchFamily="18" charset="0"/>
                            <a:ea typeface="Palatino" pitchFamily="2" charset="77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Palatino" pitchFamily="2" charset="77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</m:acc>
                    <m:r>
                      <m:rPr>
                        <m:lit/>
                      </m:rPr>
                      <a:rPr lang="en-US" sz="1700" b="0" i="1" dirty="0" smtClean="0">
                        <a:latin typeface="Cambria Math" panose="02040503050406030204" pitchFamily="18" charset="0"/>
                        <a:ea typeface="Palatino" pitchFamily="2" charset="77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700" b="0" i="1" dirty="0" smtClean="0">
                        <a:latin typeface="Cambria Math" panose="02040503050406030204" pitchFamily="18" charset="0"/>
                        <a:ea typeface="Palatino" pitchFamily="2" charset="77"/>
                        <a:cs typeface="Times New Roman" panose="02020603050405020304" pitchFamily="18" charset="0"/>
                      </a:rPr>
                      <m:t>𝜕𝛿</m:t>
                    </m:r>
                  </m:oMath>
                </a14:m>
                <a:r>
                  <a:rPr lang="en-US" sz="1700" dirty="0">
                    <a:ea typeface="Palatino" pitchFamily="2" charset="77"/>
                    <a:cs typeface="Times New Roman" panose="02020603050405020304" pitchFamily="18" charset="0"/>
                  </a:rPr>
                  <a:t> at each bend around the ring</a:t>
                </a:r>
              </a:p>
              <a:p>
                <a:r>
                  <a:rPr lang="en-US" sz="1700" dirty="0"/>
                  <a:t>What if there are special “groups” of vertical bumps that each </a:t>
                </a:r>
                <a:r>
                  <a:rPr lang="en-US" sz="1700" i="1" dirty="0"/>
                  <a:t>maximally</a:t>
                </a:r>
                <a:r>
                  <a:rPr lang="en-US" sz="1700" dirty="0"/>
                  <a:t> impact the landscape of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  <a:ea typeface="Palatino" pitchFamily="2" charset="77"/>
                        <a:cs typeface="Times New Roman" panose="02020603050405020304" pitchFamily="18" charset="0"/>
                      </a:rPr>
                      <m:t>𝜕</m:t>
                    </m:r>
                    <m:acc>
                      <m:accPr>
                        <m:chr m:val="̂"/>
                        <m:ctrlPr>
                          <a:rPr lang="en-US" sz="1700" i="1" smtClean="0">
                            <a:latin typeface="Cambria Math" panose="02040503050406030204" pitchFamily="18" charset="0"/>
                            <a:ea typeface="Palatino" pitchFamily="2" charset="77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Palatino" pitchFamily="2" charset="77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</m:acc>
                    <m:r>
                      <m:rPr>
                        <m:lit/>
                      </m:rPr>
                      <a:rPr lang="en-US" sz="1700" b="0" i="1" dirty="0" smtClean="0">
                        <a:latin typeface="Cambria Math" panose="02040503050406030204" pitchFamily="18" charset="0"/>
                        <a:ea typeface="Palatino" pitchFamily="2" charset="77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700" b="0" i="1" dirty="0" smtClean="0">
                        <a:latin typeface="Cambria Math" panose="02040503050406030204" pitchFamily="18" charset="0"/>
                        <a:ea typeface="Palatino" pitchFamily="2" charset="77"/>
                        <a:cs typeface="Times New Roman" panose="02020603050405020304" pitchFamily="18" charset="0"/>
                      </a:rPr>
                      <m:t>𝜕𝛿</m:t>
                    </m:r>
                  </m:oMath>
                </a14:m>
                <a:r>
                  <a:rPr lang="en-US" sz="1700" dirty="0"/>
                  <a:t>?</a:t>
                </a:r>
              </a:p>
              <a:p>
                <a:r>
                  <a:rPr lang="en-US" sz="1700" dirty="0"/>
                  <a:t>i.e., turn on a minimal number of </a:t>
                </a:r>
                <a:r>
                  <a:rPr lang="en-US" sz="1700" i="1" dirty="0"/>
                  <a:t>groups</a:t>
                </a:r>
                <a:r>
                  <a:rPr lang="en-US" sz="1700" dirty="0"/>
                  <a:t> of vertical orbit bumps and reduce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  <a:ea typeface="Palatino" pitchFamily="2" charset="77"/>
                        <a:cs typeface="Times New Roman" panose="02020603050405020304" pitchFamily="18" charset="0"/>
                      </a:rPr>
                      <m:t>𝜕</m:t>
                    </m:r>
                    <m:acc>
                      <m:accPr>
                        <m:chr m:val="̂"/>
                        <m:ctrlPr>
                          <a:rPr lang="en-US" sz="1700" i="1" smtClean="0">
                            <a:latin typeface="Cambria Math" panose="02040503050406030204" pitchFamily="18" charset="0"/>
                            <a:ea typeface="Palatino" pitchFamily="2" charset="77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Palatino" pitchFamily="2" charset="77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</m:acc>
                    <m:r>
                      <m:rPr>
                        <m:lit/>
                      </m:rPr>
                      <a:rPr lang="en-US" sz="1700" b="0" i="1" dirty="0" smtClean="0">
                        <a:latin typeface="Cambria Math" panose="02040503050406030204" pitchFamily="18" charset="0"/>
                        <a:ea typeface="Palatino" pitchFamily="2" charset="77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700" b="0" i="1" dirty="0" smtClean="0">
                        <a:latin typeface="Cambria Math" panose="02040503050406030204" pitchFamily="18" charset="0"/>
                        <a:ea typeface="Palatino" pitchFamily="2" charset="77"/>
                        <a:cs typeface="Times New Roman" panose="02020603050405020304" pitchFamily="18" charset="0"/>
                      </a:rPr>
                      <m:t>𝜕𝛿</m:t>
                    </m:r>
                  </m:oMath>
                </a14:m>
                <a:r>
                  <a:rPr lang="en-US" sz="1700" dirty="0"/>
                  <a:t> globally:</a:t>
                </a:r>
              </a:p>
              <a:p>
                <a:pPr marL="0" indent="0"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:endParaRPr lang="en-US" sz="1700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482FB9A-142D-2729-3DA7-4628863E59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61963" y="981076"/>
                <a:ext cx="11499850" cy="3781424"/>
              </a:xfrm>
              <a:blipFill>
                <a:blip r:embed="rId2"/>
                <a:stretch>
                  <a:fillRect l="-477" t="-1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59432F-BBF5-E42B-A849-FAE4081FC85D}"/>
                  </a:ext>
                </a:extLst>
              </p:cNvPr>
              <p:cNvSpPr txBox="1"/>
              <p:nvPr/>
            </p:nvSpPr>
            <p:spPr>
              <a:xfrm>
                <a:off x="2207348" y="1211572"/>
                <a:ext cx="3241964" cy="8601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𝑑𝑒𝑝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∝</m:t>
                      </m:r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18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</m:acc>
                                    </m:num>
                                    <m:den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𝜕𝛿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59432F-BBF5-E42B-A849-FAE4081FC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348" y="1211572"/>
                <a:ext cx="3241964" cy="8601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EBC7FE7-05F0-2799-2F5E-D0CD67B79167}"/>
                  </a:ext>
                </a:extLst>
              </p:cNvPr>
              <p:cNvSpPr txBox="1"/>
              <p:nvPr/>
            </p:nvSpPr>
            <p:spPr>
              <a:xfrm>
                <a:off x="5749494" y="1333881"/>
                <a:ext cx="5289981" cy="8771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700" dirty="0"/>
                  <a:t> bend strength</a:t>
                </a:r>
              </a:p>
              <a:p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𝜕</m:t>
                    </m:r>
                    <m:acc>
                      <m:accPr>
                        <m:chr m:val="̂"/>
                        <m:ctrlPr>
                          <a:rPr lang="en-US" sz="17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m:rPr>
                        <m:lit/>
                      </m:rPr>
                      <a:rPr lang="en-US" sz="17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𝜕𝛿</m:t>
                    </m:r>
                    <m:r>
                      <a:rPr lang="en-US" sz="1700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700" dirty="0"/>
                  <a:t> invariant spin field dependence on energy: </a:t>
                </a:r>
                <a:r>
                  <a:rPr lang="en-US" sz="1700" i="1" dirty="0"/>
                  <a:t>the bad thing!</a:t>
                </a:r>
                <a:r>
                  <a:rPr lang="en-US" sz="1700" dirty="0"/>
                  <a:t> 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EBC7FE7-05F0-2799-2F5E-D0CD67B791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9494" y="1333881"/>
                <a:ext cx="5289981" cy="877163"/>
              </a:xfrm>
              <a:prstGeom prst="rect">
                <a:avLst/>
              </a:prstGeom>
              <a:blipFill>
                <a:blip r:embed="rId4"/>
                <a:stretch>
                  <a:fillRect l="-691" t="-2778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0CBE231-6C25-6089-44FC-FFE31A18A0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9936"/>
          <a:stretch/>
        </p:blipFill>
        <p:spPr>
          <a:xfrm>
            <a:off x="1781483" y="4762119"/>
            <a:ext cx="3352492" cy="127358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6387E1-0D95-D912-5968-8A2B77400D8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0051"/>
          <a:stretch/>
        </p:blipFill>
        <p:spPr>
          <a:xfrm>
            <a:off x="7058027" y="4764151"/>
            <a:ext cx="3352493" cy="127155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F472DC-240E-D32C-E714-CC1C57810683}"/>
              </a:ext>
            </a:extLst>
          </p:cNvPr>
          <p:cNvCxnSpPr/>
          <p:nvPr/>
        </p:nvCxnSpPr>
        <p:spPr>
          <a:xfrm>
            <a:off x="5305425" y="5410200"/>
            <a:ext cx="15621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571AC5C-1713-A032-D6CF-30CF7FD18C5F}"/>
              </a:ext>
            </a:extLst>
          </p:cNvPr>
          <p:cNvSpPr txBox="1"/>
          <p:nvPr/>
        </p:nvSpPr>
        <p:spPr>
          <a:xfrm>
            <a:off x="5365765" y="5075938"/>
            <a:ext cx="1501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Orbit bumps (??)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3CF534-EFE5-BAE5-0934-73D6769B4461}"/>
              </a:ext>
            </a:extLst>
          </p:cNvPr>
          <p:cNvSpPr txBox="1"/>
          <p:nvPr/>
        </p:nvSpPr>
        <p:spPr>
          <a:xfrm>
            <a:off x="8997696" y="176280"/>
            <a:ext cx="2964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Thanks :Matt Signorelli</a:t>
            </a:r>
          </a:p>
        </p:txBody>
      </p:sp>
    </p:spTree>
    <p:extLst>
      <p:ext uri="{BB962C8B-B14F-4D97-AF65-F5344CB8AC3E}">
        <p14:creationId xmlns:p14="http://schemas.microsoft.com/office/powerpoint/2010/main" val="122351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55894-6BDB-16B0-6752-A1DD503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2171967" cy="825178"/>
          </a:xfrm>
        </p:spPr>
        <p:txBody>
          <a:bodyPr>
            <a:normAutofit/>
          </a:bodyPr>
          <a:lstStyle/>
          <a:p>
            <a:r>
              <a:rPr lang="en-US" sz="4000" b="1" dirty="0"/>
              <a:t>High Polarization at 18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482FB9A-142D-2729-3DA7-4628863E59A2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62654" y="905407"/>
                <a:ext cx="11499850" cy="5335520"/>
              </a:xfrm>
            </p:spPr>
            <p:txBody>
              <a:bodyPr>
                <a:normAutofit/>
              </a:bodyPr>
              <a:lstStyle/>
              <a:p>
                <a:r>
                  <a:rPr lang="en-US" sz="1700" b="1" dirty="0"/>
                  <a:t>Choice of unit bump: </a:t>
                </a:r>
                <a:r>
                  <a:rPr lang="en-US" sz="1700" dirty="0"/>
                  <a:t>“Opposing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1700" dirty="0"/>
                  <a:t>-bumps” for </a:t>
                </a:r>
                <a:r>
                  <a:rPr lang="en-US" sz="1700" b="1" dirty="0"/>
                  <a:t>no delocalized coupling </a:t>
                </a:r>
                <a:r>
                  <a:rPr lang="en-US" sz="1700" dirty="0"/>
                  <a:t>&amp; </a:t>
                </a:r>
                <a:r>
                  <a:rPr lang="en-US" sz="1700" b="1" dirty="0"/>
                  <a:t>no delocalized vertical dispersion</a:t>
                </a:r>
              </a:p>
              <a:p>
                <a:endParaRPr lang="en-US" sz="100" b="1" dirty="0"/>
              </a:p>
              <a:p>
                <a:r>
                  <a:rPr lang="en-US" sz="1700" b="1" dirty="0"/>
                  <a:t>Turning only 4 knobs until polarization is maximal:</a:t>
                </a:r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pPr marL="0" indent="0">
                  <a:buNone/>
                </a:pPr>
                <a:endParaRPr lang="en-US" sz="1600" b="1" dirty="0"/>
              </a:p>
              <a:p>
                <a:endParaRPr lang="en-US" sz="1700" dirty="0"/>
              </a:p>
              <a:p>
                <a:pPr marL="0" indent="0"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:endParaRPr lang="en-US" sz="1700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482FB9A-142D-2729-3DA7-4628863E59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62654" y="905407"/>
                <a:ext cx="11499850" cy="5335520"/>
              </a:xfrm>
              <a:blipFill>
                <a:blip r:embed="rId2"/>
                <a:stretch>
                  <a:fillRect l="-265" t="-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8E4D9F6-681D-8D1D-5D59-97BAFB5621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63992" y="1275222"/>
            <a:ext cx="3810872" cy="24849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6416D7-8D01-7487-DC9D-378A3DCF01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734" y="1660479"/>
            <a:ext cx="5229870" cy="35456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17ECC6-B4C1-9BBA-DFA9-DD6F4E0A9C8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969752" y="3867458"/>
            <a:ext cx="3805112" cy="248491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C5EB92D-E2B4-6127-0D8D-5206FF67EC49}"/>
              </a:ext>
            </a:extLst>
          </p:cNvPr>
          <p:cNvGrpSpPr>
            <a:grpSpLocks noChangeAspect="1"/>
          </p:cNvGrpSpPr>
          <p:nvPr/>
        </p:nvGrpSpPr>
        <p:grpSpPr>
          <a:xfrm>
            <a:off x="9868719" y="1275222"/>
            <a:ext cx="2162853" cy="2403571"/>
            <a:chOff x="24315837" y="4620488"/>
            <a:chExt cx="7772400" cy="863744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F476EEB-9295-BB5F-0EB5-37C6D4C4B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315837" y="10353687"/>
              <a:ext cx="7772400" cy="290424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5D35CF7-ED65-196D-C8DA-4EF85462CC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4656"/>
            <a:stretch/>
          </p:blipFill>
          <p:spPr>
            <a:xfrm>
              <a:off x="24315837" y="4620488"/>
              <a:ext cx="7772400" cy="5729342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286209AE-19C8-2F15-B537-C2FD311C85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68718" y="3830129"/>
            <a:ext cx="2162853" cy="24864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5E4F7D-3BF2-AB5E-A78B-D0F5FDC0D645}"/>
              </a:ext>
            </a:extLst>
          </p:cNvPr>
          <p:cNvSpPr txBox="1"/>
          <p:nvPr/>
        </p:nvSpPr>
        <p:spPr>
          <a:xfrm>
            <a:off x="476802" y="5206154"/>
            <a:ext cx="54380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Max orbit excursion &lt; 1.4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Polarization requirements now exceeded for both 1- and 2-IP 18 GeV lattices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8134C3-967A-277C-DE6C-989213C5BC49}"/>
              </a:ext>
            </a:extLst>
          </p:cNvPr>
          <p:cNvSpPr txBox="1"/>
          <p:nvPr/>
        </p:nvSpPr>
        <p:spPr>
          <a:xfrm>
            <a:off x="8997696" y="176280"/>
            <a:ext cx="2964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Thanks :Matt Signorelli</a:t>
            </a:r>
          </a:p>
        </p:txBody>
      </p:sp>
    </p:spTree>
    <p:extLst>
      <p:ext uri="{BB962C8B-B14F-4D97-AF65-F5344CB8AC3E}">
        <p14:creationId xmlns:p14="http://schemas.microsoft.com/office/powerpoint/2010/main" val="13611308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55894-6BDB-16B0-6752-A1DD503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2171967" cy="825178"/>
          </a:xfrm>
        </p:spPr>
        <p:txBody>
          <a:bodyPr>
            <a:normAutofit/>
          </a:bodyPr>
          <a:lstStyle/>
          <a:p>
            <a:r>
              <a:rPr lang="en-US" sz="4000" b="1" dirty="0"/>
              <a:t>Conclusions and Future Study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482FB9A-142D-2729-3DA7-4628863E59A2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61963" y="843232"/>
                <a:ext cx="11499850" cy="5545382"/>
              </a:xfrm>
            </p:spPr>
            <p:txBody>
              <a:bodyPr>
                <a:normAutofit/>
              </a:bodyPr>
              <a:lstStyle/>
              <a:p>
                <a:r>
                  <a:rPr lang="en-US" sz="1700" b="1" dirty="0"/>
                  <a:t>ESR will provide polarized electrons at 5, 10, and 18 GeV, both for 1-IP and 2-IP </a:t>
                </a:r>
                <a:endParaRPr lang="en-US" sz="1700" dirty="0"/>
              </a:p>
              <a:p>
                <a:endParaRPr lang="en-US" sz="900" dirty="0"/>
              </a:p>
              <a:p>
                <a:r>
                  <a:rPr lang="en-US" sz="1700" dirty="0"/>
                  <a:t>Longitudinal spin match not feasible, but…</a:t>
                </a:r>
              </a:p>
              <a:p>
                <a:endParaRPr lang="en-US" sz="900" b="1" dirty="0"/>
              </a:p>
              <a:p>
                <a:r>
                  <a:rPr lang="en-US" sz="1700" b="1" dirty="0"/>
                  <a:t>The Best Adjustment Groups for Electron Spin (BAGELS) method provides a novel, feasible, minimally-invasive way to minimize radiative depolarization in all scenarios</a:t>
                </a:r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pPr marL="0" indent="0">
                  <a:buNone/>
                </a:pPr>
                <a:endParaRPr lang="en-US" sz="1700" b="1" dirty="0"/>
              </a:p>
              <a:p>
                <a:pPr marL="0" indent="0">
                  <a:buNone/>
                </a:pPr>
                <a:endParaRPr lang="en-US" sz="900" b="1" dirty="0"/>
              </a:p>
              <a:p>
                <a:r>
                  <a:rPr lang="en-US" sz="1700" b="1" dirty="0"/>
                  <a:t>Nonlinear Beam-Beam interaction shows significant polarization reduction</a:t>
                </a:r>
              </a:p>
              <a:p>
                <a:pPr lvl="1"/>
                <a:r>
                  <a:rPr lang="en-US" sz="1400" dirty="0"/>
                  <a:t>L</a:t>
                </a:r>
                <a:r>
                  <a:rPr lang="en-US" sz="1600" dirty="0"/>
                  <a:t>inear part of beam-beam excites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𝟐</m:t>
                    </m:r>
                    <m:sSub>
                      <m:sSub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, which is then crossed when including nonlinear BB tune spread. Effect caused by </a:t>
                </a:r>
                <a:r>
                  <a:rPr lang="en-US" sz="1600" dirty="0" err="1"/>
                  <a:t>sextupoles</a:t>
                </a:r>
                <a:r>
                  <a:rPr lang="en-US" sz="1600" dirty="0"/>
                  <a:t> (2</a:t>
                </a:r>
                <a:r>
                  <a:rPr lang="en-US" sz="1600" baseline="30000" dirty="0"/>
                  <a:t>nd</a:t>
                </a:r>
                <a:r>
                  <a:rPr lang="en-US" sz="1600" dirty="0"/>
                  <a:t> order in rest of ring): different </a:t>
                </a:r>
                <a:r>
                  <a:rPr lang="en-US" sz="1600" dirty="0" err="1"/>
                  <a:t>sextupole</a:t>
                </a:r>
                <a:r>
                  <a:rPr lang="en-US" sz="1600" dirty="0"/>
                  <a:t> settings showed different polarizations</a:t>
                </a:r>
                <a:endParaRPr lang="en-US" sz="1400" i="1" dirty="0"/>
              </a:p>
              <a:p>
                <a:pPr marL="0" indent="0"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:endParaRPr lang="en-US" sz="1700" dirty="0"/>
              </a:p>
            </p:txBody>
          </p:sp>
        </mc:Choice>
        <mc:Fallback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482FB9A-142D-2729-3DA7-4628863E59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61963" y="843232"/>
                <a:ext cx="11499850" cy="5545382"/>
              </a:xfrm>
              <a:blipFill>
                <a:blip r:embed="rId2"/>
                <a:stretch>
                  <a:fillRect l="-331" t="-1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EA6A3E1-2904-AF6C-49C3-9A129FF58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077" y="2504267"/>
            <a:ext cx="2727960" cy="18494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66FD4C-26E8-23EB-7813-37270347E51C}"/>
              </a:ext>
            </a:extLst>
          </p:cNvPr>
          <p:cNvSpPr txBox="1"/>
          <p:nvPr/>
        </p:nvSpPr>
        <p:spPr>
          <a:xfrm>
            <a:off x="509848" y="2563023"/>
            <a:ext cx="819420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600" dirty="0"/>
              <a:t>18 GeV 1-IP lattice far exceeds requirements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600" dirty="0"/>
              <a:t>18 GeV 2-IP lattice now exceeds requirements	</a:t>
            </a:r>
            <a:endParaRPr lang="en-US" sz="2000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600" dirty="0"/>
              <a:t>Global coupling correction scheme exceeds requirements for 10 error seeds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600" dirty="0"/>
              <a:t>Vertical emittance creation using BAGELS bumps exceeds requirements</a:t>
            </a: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F86677-B87B-1870-8FDA-139E436FC499}"/>
              </a:ext>
            </a:extLst>
          </p:cNvPr>
          <p:cNvSpPr txBox="1"/>
          <p:nvPr/>
        </p:nvSpPr>
        <p:spPr>
          <a:xfrm>
            <a:off x="8997696" y="176280"/>
            <a:ext cx="2964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Thanks :Matt Signorelli</a:t>
            </a:r>
          </a:p>
        </p:txBody>
      </p:sp>
    </p:spTree>
    <p:extLst>
      <p:ext uri="{BB962C8B-B14F-4D97-AF65-F5344CB8AC3E}">
        <p14:creationId xmlns:p14="http://schemas.microsoft.com/office/powerpoint/2010/main" val="3211462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2375" y="73751"/>
            <a:ext cx="7345035" cy="813774"/>
          </a:xfrm>
        </p:spPr>
        <p:txBody>
          <a:bodyPr/>
          <a:lstStyle/>
          <a:p>
            <a:r>
              <a:rPr lang="en-US" dirty="0"/>
              <a:t>Hadron Polarization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1436" y="3387601"/>
            <a:ext cx="6498264" cy="272248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Existing RHIC ion accelerator complex will be re-used for EIC.</a:t>
            </a:r>
          </a:p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Yellow RHIC ring </a:t>
            </a:r>
            <a:r>
              <a:rPr lang="en-US" sz="1600" dirty="0"/>
              <a:t>will be used for EIC hadron beam with some modifications (additional 4 snakes, modified injection and IR region, by-pass to achieve 41 GeV operations) </a:t>
            </a:r>
            <a:r>
              <a:rPr lang="en-US" sz="1600" dirty="0">
                <a:sym typeface="Wingdings" pitchFamily="2" charset="2"/>
              </a:rPr>
              <a:t> </a:t>
            </a:r>
            <a:r>
              <a:rPr lang="en-US" sz="1600" dirty="0">
                <a:solidFill>
                  <a:srgbClr val="7030A0"/>
                </a:solidFill>
                <a:sym typeface="Wingdings" pitchFamily="2" charset="2"/>
              </a:rPr>
              <a:t>Now called HSR</a:t>
            </a:r>
            <a:endParaRPr lang="en-US" sz="1600" dirty="0">
              <a:solidFill>
                <a:srgbClr val="7030A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600" dirty="0"/>
              <a:t>On-going upgrade of ion source EBIS will provide capability of </a:t>
            </a:r>
            <a:r>
              <a:rPr lang="en-US" sz="1600" b="1" dirty="0">
                <a:solidFill>
                  <a:srgbClr val="30519D"/>
                </a:solidFill>
              </a:rPr>
              <a:t>polarized </a:t>
            </a:r>
            <a:r>
              <a:rPr lang="en-US" sz="1600" b="1" baseline="30000" dirty="0">
                <a:solidFill>
                  <a:srgbClr val="30519D"/>
                </a:solidFill>
              </a:rPr>
              <a:t>3</a:t>
            </a:r>
            <a:r>
              <a:rPr lang="en-US" sz="1600" b="1" dirty="0">
                <a:solidFill>
                  <a:srgbClr val="30519D"/>
                </a:solidFill>
              </a:rPr>
              <a:t>He</a:t>
            </a:r>
            <a:r>
              <a:rPr lang="en-US" sz="1600" dirty="0"/>
              <a:t>. </a:t>
            </a:r>
            <a:endParaRPr lang="en-US" sz="1600" i="1" dirty="0"/>
          </a:p>
          <a:p>
            <a:pPr>
              <a:lnSpc>
                <a:spcPct val="100000"/>
              </a:lnSpc>
            </a:pPr>
            <a:r>
              <a:rPr lang="en-US" sz="1600" dirty="0"/>
              <a:t>The present injector chain will be entirely re-used.  (EBIS, </a:t>
            </a:r>
            <a:r>
              <a:rPr lang="en-US" sz="1600" dirty="0" err="1"/>
              <a:t>Linac</a:t>
            </a:r>
            <a:r>
              <a:rPr lang="en-US" sz="1600" dirty="0"/>
              <a:t>, Booster, AGS)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AGS Horizontal spin resonance cancelation </a:t>
            </a:r>
            <a:r>
              <a:rPr lang="en-US" sz="1200" dirty="0">
                <a:sym typeface="Wingdings" pitchFamily="2" charset="2"/>
              </a:rPr>
              <a:t></a:t>
            </a:r>
            <a:r>
              <a:rPr lang="en-US" sz="1200" dirty="0"/>
              <a:t> pulsed skew quads</a:t>
            </a:r>
          </a:p>
          <a:p>
            <a:pPr lvl="1">
              <a:lnSpc>
                <a:spcPct val="100000"/>
              </a:lnSpc>
            </a:pPr>
            <a:endParaRPr lang="en-US" sz="1200" dirty="0"/>
          </a:p>
          <a:p>
            <a:pPr lvl="1">
              <a:lnSpc>
                <a:spcPct val="100000"/>
              </a:lnSpc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067300" y="636200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5" name="Group 344">
            <a:extLst>
              <a:ext uri="{FF2B5EF4-FFF2-40B4-BE49-F238E27FC236}">
                <a16:creationId xmlns:a16="http://schemas.microsoft.com/office/drawing/2014/main" id="{6C41214A-B429-D5BB-E9C3-F12E1D002930}"/>
              </a:ext>
            </a:extLst>
          </p:cNvPr>
          <p:cNvGrpSpPr>
            <a:grpSpLocks/>
          </p:cNvGrpSpPr>
          <p:nvPr/>
        </p:nvGrpSpPr>
        <p:grpSpPr bwMode="auto">
          <a:xfrm>
            <a:off x="753390" y="983068"/>
            <a:ext cx="4757724" cy="3477721"/>
            <a:chOff x="528" y="632"/>
            <a:chExt cx="4637" cy="2728"/>
          </a:xfrm>
        </p:grpSpPr>
        <p:sp>
          <p:nvSpPr>
            <p:cNvPr id="6" name="Oval 349">
              <a:extLst>
                <a:ext uri="{FF2B5EF4-FFF2-40B4-BE49-F238E27FC236}">
                  <a16:creationId xmlns:a16="http://schemas.microsoft.com/office/drawing/2014/main" id="{986CB59C-420A-A853-1DB8-73AEDD1D57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682010">
              <a:off x="4446" y="1566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" name="Line 350">
              <a:extLst>
                <a:ext uri="{FF2B5EF4-FFF2-40B4-BE49-F238E27FC236}">
                  <a16:creationId xmlns:a16="http://schemas.microsoft.com/office/drawing/2014/main" id="{E6BDBF72-D37F-0C3B-098F-080E24378F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4" y="2724"/>
              <a:ext cx="69" cy="2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51">
              <a:extLst>
                <a:ext uri="{FF2B5EF4-FFF2-40B4-BE49-F238E27FC236}">
                  <a16:creationId xmlns:a16="http://schemas.microsoft.com/office/drawing/2014/main" id="{08CB758E-BE9D-1B57-A678-7C2661A34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" y="1643"/>
              <a:ext cx="292" cy="246"/>
            </a:xfrm>
            <a:custGeom>
              <a:avLst/>
              <a:gdLst>
                <a:gd name="T0" fmla="*/ 0 w 292"/>
                <a:gd name="T1" fmla="*/ 246 h 246"/>
                <a:gd name="T2" fmla="*/ 64 w 292"/>
                <a:gd name="T3" fmla="*/ 214 h 246"/>
                <a:gd name="T4" fmla="*/ 66 w 292"/>
                <a:gd name="T5" fmla="*/ 172 h 246"/>
                <a:gd name="T6" fmla="*/ 232 w 292"/>
                <a:gd name="T7" fmla="*/ 106 h 246"/>
                <a:gd name="T8" fmla="*/ 232 w 292"/>
                <a:gd name="T9" fmla="*/ 61 h 246"/>
                <a:gd name="T10" fmla="*/ 292 w 292"/>
                <a:gd name="T11" fmla="*/ 0 h 2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46"/>
                <a:gd name="T20" fmla="*/ 292 w 292"/>
                <a:gd name="T21" fmla="*/ 246 h 2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46">
                  <a:moveTo>
                    <a:pt x="0" y="246"/>
                  </a:moveTo>
                  <a:lnTo>
                    <a:pt x="64" y="214"/>
                  </a:lnTo>
                  <a:lnTo>
                    <a:pt x="66" y="172"/>
                  </a:lnTo>
                  <a:lnTo>
                    <a:pt x="232" y="106"/>
                  </a:lnTo>
                  <a:lnTo>
                    <a:pt x="232" y="61"/>
                  </a:lnTo>
                  <a:lnTo>
                    <a:pt x="292" y="0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1" name="Rectangle 352">
              <a:extLst>
                <a:ext uri="{FF2B5EF4-FFF2-40B4-BE49-F238E27FC236}">
                  <a16:creationId xmlns:a16="http://schemas.microsoft.com/office/drawing/2014/main" id="{514A6225-84D1-169F-97B1-2AFFA5C6C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2" y="788"/>
              <a:ext cx="1153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" name="Rectangle 353">
              <a:extLst>
                <a:ext uri="{FF2B5EF4-FFF2-40B4-BE49-F238E27FC236}">
                  <a16:creationId xmlns:a16="http://schemas.microsoft.com/office/drawing/2014/main" id="{0CEDA307-EA41-76D5-28A2-0266255AA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3" y="1780"/>
              <a:ext cx="64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3" name="Rectangle 354">
              <a:extLst>
                <a:ext uri="{FF2B5EF4-FFF2-40B4-BE49-F238E27FC236}">
                  <a16:creationId xmlns:a16="http://schemas.microsoft.com/office/drawing/2014/main" id="{055C587F-9AFB-8823-96F2-D73BD01BC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1"/>
              <a:ext cx="643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4" name="Rectangle 355">
              <a:extLst>
                <a:ext uri="{FF2B5EF4-FFF2-40B4-BE49-F238E27FC236}">
                  <a16:creationId xmlns:a16="http://schemas.microsoft.com/office/drawing/2014/main" id="{4C8AF85C-810C-4A4B-CDA4-33C629331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1926"/>
              <a:ext cx="655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5" name="Rectangle 357">
              <a:extLst>
                <a:ext uri="{FF2B5EF4-FFF2-40B4-BE49-F238E27FC236}">
                  <a16:creationId xmlns:a16="http://schemas.microsoft.com/office/drawing/2014/main" id="{578DA309-5059-A866-467F-4B6AA7A27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" y="900"/>
              <a:ext cx="21" cy="9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grpSp>
          <p:nvGrpSpPr>
            <p:cNvPr id="16" name="Group 359">
              <a:extLst>
                <a:ext uri="{FF2B5EF4-FFF2-40B4-BE49-F238E27FC236}">
                  <a16:creationId xmlns:a16="http://schemas.microsoft.com/office/drawing/2014/main" id="{3FC3D7F2-467E-DD0A-7A42-DC57B9BC6E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31" y="1760"/>
              <a:ext cx="56" cy="36"/>
              <a:chOff x="3140" y="2171"/>
              <a:chExt cx="56" cy="36"/>
            </a:xfrm>
          </p:grpSpPr>
          <p:sp>
            <p:nvSpPr>
              <p:cNvPr id="148" name="Rectangle 360">
                <a:extLst>
                  <a:ext uri="{FF2B5EF4-FFF2-40B4-BE49-F238E27FC236}">
                    <a16:creationId xmlns:a16="http://schemas.microsoft.com/office/drawing/2014/main" id="{A6E7E04E-FCDC-C2B5-E1D2-E7E71A2B4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0" y="2184"/>
                <a:ext cx="21" cy="9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  <p:sp>
            <p:nvSpPr>
              <p:cNvPr id="149" name="Freeform 361">
                <a:extLst>
                  <a:ext uri="{FF2B5EF4-FFF2-40B4-BE49-F238E27FC236}">
                    <a16:creationId xmlns:a16="http://schemas.microsoft.com/office/drawing/2014/main" id="{62A1143D-DC08-F5D3-3774-62A15F402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9" y="2171"/>
                <a:ext cx="37" cy="36"/>
              </a:xfrm>
              <a:custGeom>
                <a:avLst/>
                <a:gdLst>
                  <a:gd name="T0" fmla="*/ 0 w 73"/>
                  <a:gd name="T1" fmla="*/ 0 h 74"/>
                  <a:gd name="T2" fmla="*/ 1 w 73"/>
                  <a:gd name="T3" fmla="*/ 0 h 74"/>
                  <a:gd name="T4" fmla="*/ 0 w 73"/>
                  <a:gd name="T5" fmla="*/ 0 h 74"/>
                  <a:gd name="T6" fmla="*/ 0 w 73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4"/>
                  <a:gd name="T14" fmla="*/ 73 w 73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4">
                    <a:moveTo>
                      <a:pt x="0" y="74"/>
                    </a:moveTo>
                    <a:lnTo>
                      <a:pt x="73" y="36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</p:grpSp>
        <p:sp>
          <p:nvSpPr>
            <p:cNvPr id="17" name="Rectangle 362">
              <a:extLst>
                <a:ext uri="{FF2B5EF4-FFF2-40B4-BE49-F238E27FC236}">
                  <a16:creationId xmlns:a16="http://schemas.microsoft.com/office/drawing/2014/main" id="{0123558C-F99D-5C7C-4677-FCE3108FA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7" y="1559"/>
              <a:ext cx="43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 b="1" i="1" u="sng" dirty="0">
                  <a:latin typeface="Times New Roman" charset="0"/>
                </a:rPr>
                <a:t>PHENIX</a:t>
              </a:r>
              <a:endParaRPr lang="en-US" sz="2400" dirty="0">
                <a:latin typeface="Times New Roman" charset="0"/>
              </a:endParaRPr>
            </a:p>
          </p:txBody>
        </p:sp>
        <p:grpSp>
          <p:nvGrpSpPr>
            <p:cNvPr id="18" name="Group 363">
              <a:extLst>
                <a:ext uri="{FF2B5EF4-FFF2-40B4-BE49-F238E27FC236}">
                  <a16:creationId xmlns:a16="http://schemas.microsoft.com/office/drawing/2014/main" id="{F446924D-EDBA-4F66-FDAC-1DCB60B508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7" y="1584"/>
              <a:ext cx="57" cy="37"/>
              <a:chOff x="1391" y="2056"/>
              <a:chExt cx="57" cy="37"/>
            </a:xfrm>
          </p:grpSpPr>
          <p:sp>
            <p:nvSpPr>
              <p:cNvPr id="146" name="Rectangle 364">
                <a:extLst>
                  <a:ext uri="{FF2B5EF4-FFF2-40B4-BE49-F238E27FC236}">
                    <a16:creationId xmlns:a16="http://schemas.microsoft.com/office/drawing/2014/main" id="{E2938ACC-8469-CBF0-07A0-C971E5DD5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1" y="2069"/>
                <a:ext cx="21" cy="9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  <p:sp>
            <p:nvSpPr>
              <p:cNvPr id="147" name="Freeform 365">
                <a:extLst>
                  <a:ext uri="{FF2B5EF4-FFF2-40B4-BE49-F238E27FC236}">
                    <a16:creationId xmlns:a16="http://schemas.microsoft.com/office/drawing/2014/main" id="{3F831EEE-1062-FC93-5139-7EAFEC1B9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" y="2056"/>
                <a:ext cx="37" cy="37"/>
              </a:xfrm>
              <a:custGeom>
                <a:avLst/>
                <a:gdLst>
                  <a:gd name="T0" fmla="*/ 0 w 73"/>
                  <a:gd name="T1" fmla="*/ 1 h 73"/>
                  <a:gd name="T2" fmla="*/ 1 w 73"/>
                  <a:gd name="T3" fmla="*/ 1 h 73"/>
                  <a:gd name="T4" fmla="*/ 0 w 73"/>
                  <a:gd name="T5" fmla="*/ 0 h 73"/>
                  <a:gd name="T6" fmla="*/ 0 w 73"/>
                  <a:gd name="T7" fmla="*/ 1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3"/>
                  <a:gd name="T14" fmla="*/ 73 w 73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3">
                    <a:moveTo>
                      <a:pt x="0" y="73"/>
                    </a:moveTo>
                    <a:lnTo>
                      <a:pt x="73" y="36"/>
                    </a:lnTo>
                    <a:lnTo>
                      <a:pt x="0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</p:grpSp>
        <p:sp>
          <p:nvSpPr>
            <p:cNvPr id="19" name="Rectangle 366">
              <a:extLst>
                <a:ext uri="{FF2B5EF4-FFF2-40B4-BE49-F238E27FC236}">
                  <a16:creationId xmlns:a16="http://schemas.microsoft.com/office/drawing/2014/main" id="{30C5FD5D-8694-7F72-EA9C-85AB653C0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8" y="1312"/>
              <a:ext cx="569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0" name="Rectangle 367">
              <a:extLst>
                <a:ext uri="{FF2B5EF4-FFF2-40B4-BE49-F238E27FC236}">
                  <a16:creationId xmlns:a16="http://schemas.microsoft.com/office/drawing/2014/main" id="{BBC51116-07AF-9B68-5E36-0ADEA5FAC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2662"/>
              <a:ext cx="335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1" name="Rectangle 368">
              <a:extLst>
                <a:ext uri="{FF2B5EF4-FFF2-40B4-BE49-F238E27FC236}">
                  <a16:creationId xmlns:a16="http://schemas.microsoft.com/office/drawing/2014/main" id="{67170533-CE77-70E6-F561-D7CA05D65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725"/>
              <a:ext cx="24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 b="1">
                  <a:latin typeface="Times New Roman" charset="0"/>
                </a:rPr>
                <a:t>AGS</a:t>
              </a:r>
              <a:endParaRPr lang="en-US" sz="2400">
                <a:latin typeface="Times New Roman" charset="0"/>
              </a:endParaRPr>
            </a:p>
          </p:txBody>
        </p:sp>
        <p:sp>
          <p:nvSpPr>
            <p:cNvPr id="22" name="Rectangle 369">
              <a:extLst>
                <a:ext uri="{FF2B5EF4-FFF2-40B4-BE49-F238E27FC236}">
                  <a16:creationId xmlns:a16="http://schemas.microsoft.com/office/drawing/2014/main" id="{831FBE82-D2EE-3A48-3DF0-E9CC6A1F7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2596"/>
              <a:ext cx="39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3" name="Rectangle 370">
              <a:extLst>
                <a:ext uri="{FF2B5EF4-FFF2-40B4-BE49-F238E27FC236}">
                  <a16:creationId xmlns:a16="http://schemas.microsoft.com/office/drawing/2014/main" id="{43A5514D-0119-104B-C2B4-0B77F68E1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" y="2447"/>
              <a:ext cx="2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latin typeface="Times New Roman" charset="0"/>
                </a:rPr>
                <a:t>LINAC</a:t>
              </a:r>
              <a:endParaRPr lang="en-US" sz="800">
                <a:latin typeface="Times New Roman" charset="0"/>
              </a:endParaRPr>
            </a:p>
          </p:txBody>
        </p:sp>
        <p:sp>
          <p:nvSpPr>
            <p:cNvPr id="24" name="Rectangle 371">
              <a:extLst>
                <a:ext uri="{FF2B5EF4-FFF2-40B4-BE49-F238E27FC236}">
                  <a16:creationId xmlns:a16="http://schemas.microsoft.com/office/drawing/2014/main" id="{EA2FF168-D251-7931-9C47-9FB5C9492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6" y="2504"/>
              <a:ext cx="31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Times New Roman" charset="0"/>
                </a:rPr>
                <a:t>BOOSTER</a:t>
              </a:r>
              <a:endParaRPr lang="en-US" sz="800">
                <a:latin typeface="Times New Roman" charset="0"/>
              </a:endParaRPr>
            </a:p>
          </p:txBody>
        </p:sp>
        <p:sp>
          <p:nvSpPr>
            <p:cNvPr id="25" name="Rectangle 372">
              <a:extLst>
                <a:ext uri="{FF2B5EF4-FFF2-40B4-BE49-F238E27FC236}">
                  <a16:creationId xmlns:a16="http://schemas.microsoft.com/office/drawing/2014/main" id="{C44990F7-9959-DBED-99F4-AAF67C869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" y="2247"/>
              <a:ext cx="627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6" name="Oval 373">
              <a:extLst>
                <a:ext uri="{FF2B5EF4-FFF2-40B4-BE49-F238E27FC236}">
                  <a16:creationId xmlns:a16="http://schemas.microsoft.com/office/drawing/2014/main" id="{54A784C5-3FFD-08A6-E821-77DFA29BC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" y="2575"/>
              <a:ext cx="1045" cy="46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7" name="Arc 374">
              <a:extLst>
                <a:ext uri="{FF2B5EF4-FFF2-40B4-BE49-F238E27FC236}">
                  <a16:creationId xmlns:a16="http://schemas.microsoft.com/office/drawing/2014/main" id="{C6B4FA8E-D284-F97F-9E25-29A3ED7417D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62" y="1043"/>
              <a:ext cx="1195" cy="448"/>
            </a:xfrm>
            <a:custGeom>
              <a:avLst/>
              <a:gdLst>
                <a:gd name="T0" fmla="*/ 0 w 15493"/>
                <a:gd name="T1" fmla="*/ 0 h 21120"/>
                <a:gd name="T2" fmla="*/ 0 w 15493"/>
                <a:gd name="T3" fmla="*/ 0 h 21120"/>
                <a:gd name="T4" fmla="*/ 0 w 15493"/>
                <a:gd name="T5" fmla="*/ 0 h 21120"/>
                <a:gd name="T6" fmla="*/ 0 60000 65536"/>
                <a:gd name="T7" fmla="*/ 0 60000 65536"/>
                <a:gd name="T8" fmla="*/ 0 60000 65536"/>
                <a:gd name="T9" fmla="*/ 0 w 15493"/>
                <a:gd name="T10" fmla="*/ 0 h 21120"/>
                <a:gd name="T11" fmla="*/ 15493 w 15493"/>
                <a:gd name="T12" fmla="*/ 21120 h 211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493" h="21120" fill="none" extrusionOk="0">
                  <a:moveTo>
                    <a:pt x="4529" y="0"/>
                  </a:moveTo>
                  <a:cubicBezTo>
                    <a:pt x="8703" y="895"/>
                    <a:pt x="12518" y="3007"/>
                    <a:pt x="15492" y="6069"/>
                  </a:cubicBezTo>
                </a:path>
                <a:path w="15493" h="21120" stroke="0" extrusionOk="0">
                  <a:moveTo>
                    <a:pt x="4529" y="0"/>
                  </a:moveTo>
                  <a:cubicBezTo>
                    <a:pt x="8703" y="895"/>
                    <a:pt x="12518" y="3007"/>
                    <a:pt x="15492" y="6069"/>
                  </a:cubicBezTo>
                  <a:lnTo>
                    <a:pt x="0" y="2112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8" name="Arc 375">
              <a:extLst>
                <a:ext uri="{FF2B5EF4-FFF2-40B4-BE49-F238E27FC236}">
                  <a16:creationId xmlns:a16="http://schemas.microsoft.com/office/drawing/2014/main" id="{15BEB0BE-FE5B-1510-221F-62D034C63F0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52" y="1308"/>
              <a:ext cx="1667" cy="343"/>
            </a:xfrm>
            <a:custGeom>
              <a:avLst/>
              <a:gdLst>
                <a:gd name="T0" fmla="*/ 0 w 21600"/>
                <a:gd name="T1" fmla="*/ 0 h 16156"/>
                <a:gd name="T2" fmla="*/ 0 w 21600"/>
                <a:gd name="T3" fmla="*/ 0 h 16156"/>
                <a:gd name="T4" fmla="*/ 0 w 21600"/>
                <a:gd name="T5" fmla="*/ 0 h 161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6156"/>
                <a:gd name="T11" fmla="*/ 21600 w 21600"/>
                <a:gd name="T12" fmla="*/ 16156 h 161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6156" fill="none" extrusionOk="0">
                  <a:moveTo>
                    <a:pt x="19847" y="0"/>
                  </a:moveTo>
                  <a:cubicBezTo>
                    <a:pt x="21003" y="2692"/>
                    <a:pt x="21600" y="5591"/>
                    <a:pt x="21600" y="8522"/>
                  </a:cubicBezTo>
                  <a:cubicBezTo>
                    <a:pt x="21600" y="11129"/>
                    <a:pt x="21127" y="13716"/>
                    <a:pt x="20205" y="16155"/>
                  </a:cubicBezTo>
                </a:path>
                <a:path w="21600" h="16156" stroke="0" extrusionOk="0">
                  <a:moveTo>
                    <a:pt x="19847" y="0"/>
                  </a:moveTo>
                  <a:cubicBezTo>
                    <a:pt x="21003" y="2692"/>
                    <a:pt x="21600" y="5591"/>
                    <a:pt x="21600" y="8522"/>
                  </a:cubicBezTo>
                  <a:cubicBezTo>
                    <a:pt x="21600" y="11129"/>
                    <a:pt x="21127" y="13716"/>
                    <a:pt x="20205" y="16155"/>
                  </a:cubicBezTo>
                  <a:lnTo>
                    <a:pt x="0" y="8522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9" name="Arc 376">
              <a:extLst>
                <a:ext uri="{FF2B5EF4-FFF2-40B4-BE49-F238E27FC236}">
                  <a16:creationId xmlns:a16="http://schemas.microsoft.com/office/drawing/2014/main" id="{68459A5B-B0B8-6391-11F2-633B7F326A2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17" y="1304"/>
              <a:ext cx="1667" cy="339"/>
            </a:xfrm>
            <a:custGeom>
              <a:avLst/>
              <a:gdLst>
                <a:gd name="T0" fmla="*/ 0 w 21600"/>
                <a:gd name="T1" fmla="*/ 0 h 15969"/>
                <a:gd name="T2" fmla="*/ 0 w 21600"/>
                <a:gd name="T3" fmla="*/ 0 h 15969"/>
                <a:gd name="T4" fmla="*/ 0 w 21600"/>
                <a:gd name="T5" fmla="*/ 0 h 15969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969"/>
                <a:gd name="T11" fmla="*/ 21600 w 21600"/>
                <a:gd name="T12" fmla="*/ 15969 h 159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969" fill="none" extrusionOk="0">
                  <a:moveTo>
                    <a:pt x="1306" y="15969"/>
                  </a:moveTo>
                  <a:cubicBezTo>
                    <a:pt x="442" y="13597"/>
                    <a:pt x="0" y="11093"/>
                    <a:pt x="0" y="8570"/>
                  </a:cubicBezTo>
                  <a:cubicBezTo>
                    <a:pt x="0" y="5622"/>
                    <a:pt x="603" y="2705"/>
                    <a:pt x="1772" y="-1"/>
                  </a:cubicBezTo>
                </a:path>
                <a:path w="21600" h="15969" stroke="0" extrusionOk="0">
                  <a:moveTo>
                    <a:pt x="1306" y="15969"/>
                  </a:moveTo>
                  <a:cubicBezTo>
                    <a:pt x="442" y="13597"/>
                    <a:pt x="0" y="11093"/>
                    <a:pt x="0" y="8570"/>
                  </a:cubicBezTo>
                  <a:cubicBezTo>
                    <a:pt x="0" y="5622"/>
                    <a:pt x="603" y="2705"/>
                    <a:pt x="1772" y="-1"/>
                  </a:cubicBezTo>
                  <a:lnTo>
                    <a:pt x="21600" y="857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0" name="Arc 377">
              <a:extLst>
                <a:ext uri="{FF2B5EF4-FFF2-40B4-BE49-F238E27FC236}">
                  <a16:creationId xmlns:a16="http://schemas.microsoft.com/office/drawing/2014/main" id="{A5A5B3A6-4B02-7940-B098-9FE29E88303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04" y="1420"/>
              <a:ext cx="1121" cy="522"/>
            </a:xfrm>
            <a:custGeom>
              <a:avLst/>
              <a:gdLst>
                <a:gd name="T0" fmla="*/ 0 w 14614"/>
                <a:gd name="T1" fmla="*/ 0 h 21395"/>
                <a:gd name="T2" fmla="*/ 0 w 14614"/>
                <a:gd name="T3" fmla="*/ 0 h 21395"/>
                <a:gd name="T4" fmla="*/ 0 w 14614"/>
                <a:gd name="T5" fmla="*/ 0 h 21395"/>
                <a:gd name="T6" fmla="*/ 0 60000 65536"/>
                <a:gd name="T7" fmla="*/ 0 60000 65536"/>
                <a:gd name="T8" fmla="*/ 0 60000 65536"/>
                <a:gd name="T9" fmla="*/ 0 w 14614"/>
                <a:gd name="T10" fmla="*/ 0 h 21395"/>
                <a:gd name="T11" fmla="*/ 14614 w 14614"/>
                <a:gd name="T12" fmla="*/ 21395 h 213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614" h="21395" fill="none" extrusionOk="0">
                  <a:moveTo>
                    <a:pt x="11645" y="21395"/>
                  </a:moveTo>
                  <a:cubicBezTo>
                    <a:pt x="7296" y="20791"/>
                    <a:pt x="3233" y="18876"/>
                    <a:pt x="0" y="15905"/>
                  </a:cubicBezTo>
                </a:path>
                <a:path w="14614" h="21395" stroke="0" extrusionOk="0">
                  <a:moveTo>
                    <a:pt x="11645" y="21395"/>
                  </a:moveTo>
                  <a:cubicBezTo>
                    <a:pt x="7296" y="20791"/>
                    <a:pt x="3233" y="18876"/>
                    <a:pt x="0" y="15905"/>
                  </a:cubicBezTo>
                  <a:lnTo>
                    <a:pt x="14614" y="0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1" name="Arc 378">
              <a:extLst>
                <a:ext uri="{FF2B5EF4-FFF2-40B4-BE49-F238E27FC236}">
                  <a16:creationId xmlns:a16="http://schemas.microsoft.com/office/drawing/2014/main" id="{64FD1130-3C53-3024-73D9-6C2D1F41F83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48" y="1540"/>
              <a:ext cx="1241" cy="398"/>
            </a:xfrm>
            <a:custGeom>
              <a:avLst/>
              <a:gdLst>
                <a:gd name="T0" fmla="*/ 0 w 16143"/>
                <a:gd name="T1" fmla="*/ 0 h 21035"/>
                <a:gd name="T2" fmla="*/ 0 w 16143"/>
                <a:gd name="T3" fmla="*/ 0 h 21035"/>
                <a:gd name="T4" fmla="*/ 0 w 16143"/>
                <a:gd name="T5" fmla="*/ 0 h 21035"/>
                <a:gd name="T6" fmla="*/ 0 60000 65536"/>
                <a:gd name="T7" fmla="*/ 0 60000 65536"/>
                <a:gd name="T8" fmla="*/ 0 60000 65536"/>
                <a:gd name="T9" fmla="*/ 0 w 16143"/>
                <a:gd name="T10" fmla="*/ 0 h 21035"/>
                <a:gd name="T11" fmla="*/ 16143 w 16143"/>
                <a:gd name="T12" fmla="*/ 21035 h 210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143" h="21035" fill="none" extrusionOk="0">
                  <a:moveTo>
                    <a:pt x="16143" y="14351"/>
                  </a:moveTo>
                  <a:cubicBezTo>
                    <a:pt x="13178" y="17686"/>
                    <a:pt x="9252" y="20021"/>
                    <a:pt x="4907" y="21035"/>
                  </a:cubicBezTo>
                </a:path>
                <a:path w="16143" h="21035" stroke="0" extrusionOk="0">
                  <a:moveTo>
                    <a:pt x="16143" y="14351"/>
                  </a:moveTo>
                  <a:cubicBezTo>
                    <a:pt x="13178" y="17686"/>
                    <a:pt x="9252" y="20021"/>
                    <a:pt x="4907" y="2103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2" name="Arc 379">
              <a:extLst>
                <a:ext uri="{FF2B5EF4-FFF2-40B4-BE49-F238E27FC236}">
                  <a16:creationId xmlns:a16="http://schemas.microsoft.com/office/drawing/2014/main" id="{A817822B-8C18-3D33-262F-7024E23D036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13" y="1047"/>
              <a:ext cx="1167" cy="441"/>
            </a:xfrm>
            <a:custGeom>
              <a:avLst/>
              <a:gdLst>
                <a:gd name="T0" fmla="*/ 0 w 15115"/>
                <a:gd name="T1" fmla="*/ 0 h 21197"/>
                <a:gd name="T2" fmla="*/ 0 w 15115"/>
                <a:gd name="T3" fmla="*/ 0 h 21197"/>
                <a:gd name="T4" fmla="*/ 0 w 15115"/>
                <a:gd name="T5" fmla="*/ 0 h 21197"/>
                <a:gd name="T6" fmla="*/ 0 60000 65536"/>
                <a:gd name="T7" fmla="*/ 0 60000 65536"/>
                <a:gd name="T8" fmla="*/ 0 60000 65536"/>
                <a:gd name="T9" fmla="*/ 0 w 15115"/>
                <a:gd name="T10" fmla="*/ 0 h 21197"/>
                <a:gd name="T11" fmla="*/ 15115 w 15115"/>
                <a:gd name="T12" fmla="*/ 21197 h 211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15" h="21197" fill="none" extrusionOk="0">
                  <a:moveTo>
                    <a:pt x="0" y="5766"/>
                  </a:moveTo>
                  <a:cubicBezTo>
                    <a:pt x="3013" y="2815"/>
                    <a:pt x="6824" y="810"/>
                    <a:pt x="10962" y="-1"/>
                  </a:cubicBezTo>
                </a:path>
                <a:path w="15115" h="21197" stroke="0" extrusionOk="0">
                  <a:moveTo>
                    <a:pt x="0" y="5766"/>
                  </a:moveTo>
                  <a:cubicBezTo>
                    <a:pt x="3013" y="2815"/>
                    <a:pt x="6824" y="810"/>
                    <a:pt x="10962" y="-1"/>
                  </a:cubicBezTo>
                  <a:lnTo>
                    <a:pt x="15115" y="21197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3" name="Arc 380">
              <a:extLst>
                <a:ext uri="{FF2B5EF4-FFF2-40B4-BE49-F238E27FC236}">
                  <a16:creationId xmlns:a16="http://schemas.microsoft.com/office/drawing/2014/main" id="{66EE8EE7-27EF-2141-50A1-1E187D1AF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1505"/>
              <a:ext cx="1272" cy="534"/>
            </a:xfrm>
            <a:custGeom>
              <a:avLst/>
              <a:gdLst>
                <a:gd name="T0" fmla="*/ 0 w 15361"/>
                <a:gd name="T1" fmla="*/ 0 h 21244"/>
                <a:gd name="T2" fmla="*/ 0 w 15361"/>
                <a:gd name="T3" fmla="*/ 0 h 21244"/>
                <a:gd name="T4" fmla="*/ 0 w 15361"/>
                <a:gd name="T5" fmla="*/ 0 h 21244"/>
                <a:gd name="T6" fmla="*/ 0 60000 65536"/>
                <a:gd name="T7" fmla="*/ 0 60000 65536"/>
                <a:gd name="T8" fmla="*/ 0 60000 65536"/>
                <a:gd name="T9" fmla="*/ 0 w 15361"/>
                <a:gd name="T10" fmla="*/ 0 h 21244"/>
                <a:gd name="T11" fmla="*/ 15361 w 15361"/>
                <a:gd name="T12" fmla="*/ 21244 h 212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1" h="21244" fill="none" extrusionOk="0">
                  <a:moveTo>
                    <a:pt x="15361" y="15185"/>
                  </a:moveTo>
                  <a:cubicBezTo>
                    <a:pt x="12253" y="18329"/>
                    <a:pt x="8255" y="20444"/>
                    <a:pt x="3906" y="21243"/>
                  </a:cubicBezTo>
                </a:path>
                <a:path w="15361" h="21244" stroke="0" extrusionOk="0">
                  <a:moveTo>
                    <a:pt x="15361" y="15185"/>
                  </a:moveTo>
                  <a:cubicBezTo>
                    <a:pt x="12253" y="18329"/>
                    <a:pt x="8255" y="20444"/>
                    <a:pt x="3906" y="2124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4" name="Arc 381">
              <a:extLst>
                <a:ext uri="{FF2B5EF4-FFF2-40B4-BE49-F238E27FC236}">
                  <a16:creationId xmlns:a16="http://schemas.microsoft.com/office/drawing/2014/main" id="{C75A4D90-9140-AE12-EF19-EEE687E9E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" y="1505"/>
              <a:ext cx="1243" cy="534"/>
            </a:xfrm>
            <a:custGeom>
              <a:avLst/>
              <a:gdLst>
                <a:gd name="T0" fmla="*/ 0 w 15013"/>
                <a:gd name="T1" fmla="*/ 0 h 21246"/>
                <a:gd name="T2" fmla="*/ 0 w 15013"/>
                <a:gd name="T3" fmla="*/ 0 h 21246"/>
                <a:gd name="T4" fmla="*/ 0 w 15013"/>
                <a:gd name="T5" fmla="*/ 0 h 21246"/>
                <a:gd name="T6" fmla="*/ 0 60000 65536"/>
                <a:gd name="T7" fmla="*/ 0 60000 65536"/>
                <a:gd name="T8" fmla="*/ 0 60000 65536"/>
                <a:gd name="T9" fmla="*/ 0 w 15013"/>
                <a:gd name="T10" fmla="*/ 0 h 21246"/>
                <a:gd name="T11" fmla="*/ 15013 w 15013"/>
                <a:gd name="T12" fmla="*/ 21246 h 212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13" h="21246" fill="none" extrusionOk="0">
                  <a:moveTo>
                    <a:pt x="11119" y="21246"/>
                  </a:moveTo>
                  <a:cubicBezTo>
                    <a:pt x="6930" y="20478"/>
                    <a:pt x="3062" y="18489"/>
                    <a:pt x="0" y="15529"/>
                  </a:cubicBezTo>
                </a:path>
                <a:path w="15013" h="21246" stroke="0" extrusionOk="0">
                  <a:moveTo>
                    <a:pt x="11119" y="21246"/>
                  </a:moveTo>
                  <a:cubicBezTo>
                    <a:pt x="6930" y="20478"/>
                    <a:pt x="3062" y="18489"/>
                    <a:pt x="0" y="15529"/>
                  </a:cubicBezTo>
                  <a:lnTo>
                    <a:pt x="15013" y="0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5" name="Arc 382">
              <a:extLst>
                <a:ext uri="{FF2B5EF4-FFF2-40B4-BE49-F238E27FC236}">
                  <a16:creationId xmlns:a16="http://schemas.microsoft.com/office/drawing/2014/main" id="{F20A2AE9-8744-46ED-B464-D13F09EE1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273"/>
              <a:ext cx="1788" cy="444"/>
            </a:xfrm>
            <a:custGeom>
              <a:avLst/>
              <a:gdLst>
                <a:gd name="T0" fmla="*/ 0 w 21600"/>
                <a:gd name="T1" fmla="*/ 0 h 17626"/>
                <a:gd name="T2" fmla="*/ 0 w 21600"/>
                <a:gd name="T3" fmla="*/ 0 h 17626"/>
                <a:gd name="T4" fmla="*/ 0 w 21600"/>
                <a:gd name="T5" fmla="*/ 0 h 1762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7626"/>
                <a:gd name="T11" fmla="*/ 21600 w 21600"/>
                <a:gd name="T12" fmla="*/ 17626 h 176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7626" fill="none" extrusionOk="0">
                  <a:moveTo>
                    <a:pt x="1688" y="17626"/>
                  </a:moveTo>
                  <a:cubicBezTo>
                    <a:pt x="574" y="14975"/>
                    <a:pt x="0" y="12128"/>
                    <a:pt x="0" y="9253"/>
                  </a:cubicBezTo>
                  <a:cubicBezTo>
                    <a:pt x="0" y="6052"/>
                    <a:pt x="711" y="2892"/>
                    <a:pt x="2082" y="0"/>
                  </a:cubicBezTo>
                </a:path>
                <a:path w="21600" h="17626" stroke="0" extrusionOk="0">
                  <a:moveTo>
                    <a:pt x="1688" y="17626"/>
                  </a:moveTo>
                  <a:cubicBezTo>
                    <a:pt x="574" y="14975"/>
                    <a:pt x="0" y="12128"/>
                    <a:pt x="0" y="9253"/>
                  </a:cubicBezTo>
                  <a:cubicBezTo>
                    <a:pt x="0" y="6052"/>
                    <a:pt x="711" y="2892"/>
                    <a:pt x="2082" y="0"/>
                  </a:cubicBezTo>
                  <a:lnTo>
                    <a:pt x="21600" y="9253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6" name="Arc 383">
              <a:extLst>
                <a:ext uri="{FF2B5EF4-FFF2-40B4-BE49-F238E27FC236}">
                  <a16:creationId xmlns:a16="http://schemas.microsoft.com/office/drawing/2014/main" id="{E3F33D41-FEC7-6F64-E526-9BCB78F1C4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" y="968"/>
              <a:ext cx="1222" cy="542"/>
            </a:xfrm>
            <a:custGeom>
              <a:avLst/>
              <a:gdLst>
                <a:gd name="T0" fmla="*/ 0 w 14768"/>
                <a:gd name="T1" fmla="*/ 0 h 21256"/>
                <a:gd name="T2" fmla="*/ 0 w 14768"/>
                <a:gd name="T3" fmla="*/ 0 h 21256"/>
                <a:gd name="T4" fmla="*/ 0 w 14768"/>
                <a:gd name="T5" fmla="*/ 0 h 21256"/>
                <a:gd name="T6" fmla="*/ 0 60000 65536"/>
                <a:gd name="T7" fmla="*/ 0 60000 65536"/>
                <a:gd name="T8" fmla="*/ 0 60000 65536"/>
                <a:gd name="T9" fmla="*/ 0 w 14768"/>
                <a:gd name="T10" fmla="*/ 0 h 21256"/>
                <a:gd name="T11" fmla="*/ 14768 w 14768"/>
                <a:gd name="T12" fmla="*/ 21256 h 21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68" h="21256" fill="none" extrusionOk="0">
                  <a:moveTo>
                    <a:pt x="0" y="5493"/>
                  </a:moveTo>
                  <a:cubicBezTo>
                    <a:pt x="3037" y="2647"/>
                    <a:pt x="6833" y="739"/>
                    <a:pt x="10929" y="-1"/>
                  </a:cubicBezTo>
                </a:path>
                <a:path w="14768" h="21256" stroke="0" extrusionOk="0">
                  <a:moveTo>
                    <a:pt x="0" y="5493"/>
                  </a:moveTo>
                  <a:cubicBezTo>
                    <a:pt x="3037" y="2647"/>
                    <a:pt x="6833" y="739"/>
                    <a:pt x="10929" y="-1"/>
                  </a:cubicBezTo>
                  <a:lnTo>
                    <a:pt x="14768" y="21256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7" name="Arc 384">
              <a:extLst>
                <a:ext uri="{FF2B5EF4-FFF2-40B4-BE49-F238E27FC236}">
                  <a16:creationId xmlns:a16="http://schemas.microsoft.com/office/drawing/2014/main" id="{83EFE327-D560-5560-73F3-D1021D16D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971"/>
              <a:ext cx="1212" cy="538"/>
            </a:xfrm>
            <a:custGeom>
              <a:avLst/>
              <a:gdLst>
                <a:gd name="T0" fmla="*/ 0 w 14647"/>
                <a:gd name="T1" fmla="*/ 0 h 21263"/>
                <a:gd name="T2" fmla="*/ 0 w 14647"/>
                <a:gd name="T3" fmla="*/ 0 h 21263"/>
                <a:gd name="T4" fmla="*/ 0 w 14647"/>
                <a:gd name="T5" fmla="*/ 0 h 21263"/>
                <a:gd name="T6" fmla="*/ 0 60000 65536"/>
                <a:gd name="T7" fmla="*/ 0 60000 65536"/>
                <a:gd name="T8" fmla="*/ 0 60000 65536"/>
                <a:gd name="T9" fmla="*/ 0 w 14647"/>
                <a:gd name="T10" fmla="*/ 0 h 21263"/>
                <a:gd name="T11" fmla="*/ 14647 w 14647"/>
                <a:gd name="T12" fmla="*/ 21263 h 212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647" h="21263" fill="none" extrusionOk="0">
                  <a:moveTo>
                    <a:pt x="3802" y="0"/>
                  </a:moveTo>
                  <a:cubicBezTo>
                    <a:pt x="7857" y="725"/>
                    <a:pt x="11619" y="2594"/>
                    <a:pt x="14647" y="5387"/>
                  </a:cubicBezTo>
                </a:path>
                <a:path w="14647" h="21263" stroke="0" extrusionOk="0">
                  <a:moveTo>
                    <a:pt x="3802" y="0"/>
                  </a:moveTo>
                  <a:cubicBezTo>
                    <a:pt x="7857" y="725"/>
                    <a:pt x="11619" y="2594"/>
                    <a:pt x="14647" y="5387"/>
                  </a:cubicBezTo>
                  <a:lnTo>
                    <a:pt x="0" y="21263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8" name="Arc 385">
              <a:extLst>
                <a:ext uri="{FF2B5EF4-FFF2-40B4-BE49-F238E27FC236}">
                  <a16:creationId xmlns:a16="http://schemas.microsoft.com/office/drawing/2014/main" id="{4F6CF4C0-B24A-51EC-A270-05DC0E86C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1264"/>
              <a:ext cx="1788" cy="451"/>
            </a:xfrm>
            <a:custGeom>
              <a:avLst/>
              <a:gdLst>
                <a:gd name="T0" fmla="*/ 0 w 21600"/>
                <a:gd name="T1" fmla="*/ 0 h 17979"/>
                <a:gd name="T2" fmla="*/ 0 w 21600"/>
                <a:gd name="T3" fmla="*/ 0 h 17979"/>
                <a:gd name="T4" fmla="*/ 0 w 21600"/>
                <a:gd name="T5" fmla="*/ 0 h 17979"/>
                <a:gd name="T6" fmla="*/ 0 60000 65536"/>
                <a:gd name="T7" fmla="*/ 0 60000 65536"/>
                <a:gd name="T8" fmla="*/ 0 60000 65536"/>
                <a:gd name="T9" fmla="*/ 0 w 21600"/>
                <a:gd name="T10" fmla="*/ 0 h 17979"/>
                <a:gd name="T11" fmla="*/ 21600 w 21600"/>
                <a:gd name="T12" fmla="*/ 17979 h 179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7979" fill="none" extrusionOk="0">
                  <a:moveTo>
                    <a:pt x="19360" y="0"/>
                  </a:moveTo>
                  <a:cubicBezTo>
                    <a:pt x="20833" y="2977"/>
                    <a:pt x="21600" y="6254"/>
                    <a:pt x="21600" y="9577"/>
                  </a:cubicBezTo>
                  <a:cubicBezTo>
                    <a:pt x="21600" y="12463"/>
                    <a:pt x="21021" y="15320"/>
                    <a:pt x="19898" y="17978"/>
                  </a:cubicBezTo>
                </a:path>
                <a:path w="21600" h="17979" stroke="0" extrusionOk="0">
                  <a:moveTo>
                    <a:pt x="19360" y="0"/>
                  </a:moveTo>
                  <a:cubicBezTo>
                    <a:pt x="20833" y="2977"/>
                    <a:pt x="21600" y="6254"/>
                    <a:pt x="21600" y="9577"/>
                  </a:cubicBezTo>
                  <a:cubicBezTo>
                    <a:pt x="21600" y="12463"/>
                    <a:pt x="21021" y="15320"/>
                    <a:pt x="19898" y="17978"/>
                  </a:cubicBezTo>
                  <a:lnTo>
                    <a:pt x="0" y="9577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9" name="Freeform 386">
              <a:extLst>
                <a:ext uri="{FF2B5EF4-FFF2-40B4-BE49-F238E27FC236}">
                  <a16:creationId xmlns:a16="http://schemas.microsoft.com/office/drawing/2014/main" id="{4DEE9D8D-ED2D-7E08-EEEE-06CA3E744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" y="1938"/>
              <a:ext cx="639" cy="99"/>
            </a:xfrm>
            <a:custGeom>
              <a:avLst/>
              <a:gdLst>
                <a:gd name="T0" fmla="*/ 0 w 639"/>
                <a:gd name="T1" fmla="*/ 0 h 99"/>
                <a:gd name="T2" fmla="*/ 172 w 639"/>
                <a:gd name="T3" fmla="*/ 18 h 99"/>
                <a:gd name="T4" fmla="*/ 220 w 639"/>
                <a:gd name="T5" fmla="*/ 57 h 99"/>
                <a:gd name="T6" fmla="*/ 406 w 639"/>
                <a:gd name="T7" fmla="*/ 57 h 99"/>
                <a:gd name="T8" fmla="*/ 445 w 639"/>
                <a:gd name="T9" fmla="*/ 95 h 99"/>
                <a:gd name="T10" fmla="*/ 639 w 639"/>
                <a:gd name="T11" fmla="*/ 99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9"/>
                <a:gd name="T19" fmla="*/ 0 h 99"/>
                <a:gd name="T20" fmla="*/ 639 w 639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9" h="99">
                  <a:moveTo>
                    <a:pt x="0" y="0"/>
                  </a:moveTo>
                  <a:lnTo>
                    <a:pt x="172" y="18"/>
                  </a:lnTo>
                  <a:lnTo>
                    <a:pt x="220" y="57"/>
                  </a:lnTo>
                  <a:lnTo>
                    <a:pt x="406" y="57"/>
                  </a:lnTo>
                  <a:lnTo>
                    <a:pt x="445" y="95"/>
                  </a:lnTo>
                  <a:lnTo>
                    <a:pt x="639" y="99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0" name="Freeform 387">
              <a:extLst>
                <a:ext uri="{FF2B5EF4-FFF2-40B4-BE49-F238E27FC236}">
                  <a16:creationId xmlns:a16="http://schemas.microsoft.com/office/drawing/2014/main" id="{D815C966-9B66-859E-DC37-AB46C9715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" y="1941"/>
              <a:ext cx="630" cy="97"/>
            </a:xfrm>
            <a:custGeom>
              <a:avLst/>
              <a:gdLst>
                <a:gd name="T0" fmla="*/ 0 w 630"/>
                <a:gd name="T1" fmla="*/ 97 h 97"/>
                <a:gd name="T2" fmla="*/ 177 w 630"/>
                <a:gd name="T3" fmla="*/ 96 h 97"/>
                <a:gd name="T4" fmla="*/ 225 w 630"/>
                <a:gd name="T5" fmla="*/ 51 h 97"/>
                <a:gd name="T6" fmla="*/ 408 w 630"/>
                <a:gd name="T7" fmla="*/ 51 h 97"/>
                <a:gd name="T8" fmla="*/ 449 w 630"/>
                <a:gd name="T9" fmla="*/ 15 h 97"/>
                <a:gd name="T10" fmla="*/ 630 w 630"/>
                <a:gd name="T11" fmla="*/ 0 h 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0"/>
                <a:gd name="T19" fmla="*/ 0 h 97"/>
                <a:gd name="T20" fmla="*/ 630 w 630"/>
                <a:gd name="T21" fmla="*/ 97 h 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0" h="97">
                  <a:moveTo>
                    <a:pt x="0" y="97"/>
                  </a:moveTo>
                  <a:lnTo>
                    <a:pt x="177" y="96"/>
                  </a:lnTo>
                  <a:lnTo>
                    <a:pt x="225" y="51"/>
                  </a:lnTo>
                  <a:lnTo>
                    <a:pt x="408" y="51"/>
                  </a:lnTo>
                  <a:lnTo>
                    <a:pt x="449" y="15"/>
                  </a:lnTo>
                  <a:lnTo>
                    <a:pt x="630" y="0"/>
                  </a:lnTo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1" name="Rectangle 388">
              <a:extLst>
                <a:ext uri="{FF2B5EF4-FFF2-40B4-BE49-F238E27FC236}">
                  <a16:creationId xmlns:a16="http://schemas.microsoft.com/office/drawing/2014/main" id="{E87AA583-25A7-E893-F826-B12C1515D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4" y="1967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2" name="Arc 389">
              <a:extLst>
                <a:ext uri="{FF2B5EF4-FFF2-40B4-BE49-F238E27FC236}">
                  <a16:creationId xmlns:a16="http://schemas.microsoft.com/office/drawing/2014/main" id="{F21BB2CB-885E-5AA1-3A77-5F9AB429E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1" y="2023"/>
              <a:ext cx="641" cy="310"/>
            </a:xfrm>
            <a:custGeom>
              <a:avLst/>
              <a:gdLst>
                <a:gd name="T0" fmla="*/ 0 w 21600"/>
                <a:gd name="T1" fmla="*/ 0 h 21188"/>
                <a:gd name="T2" fmla="*/ 0 w 21600"/>
                <a:gd name="T3" fmla="*/ 0 h 21188"/>
                <a:gd name="T4" fmla="*/ 0 w 21600"/>
                <a:gd name="T5" fmla="*/ 0 h 211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88"/>
                <a:gd name="T11" fmla="*/ 21600 w 21600"/>
                <a:gd name="T12" fmla="*/ 21188 h 21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88" fill="none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</a:path>
                <a:path w="21600" h="21188" stroke="0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  <a:lnTo>
                    <a:pt x="0" y="21188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3" name="Arc 390">
              <a:extLst>
                <a:ext uri="{FF2B5EF4-FFF2-40B4-BE49-F238E27FC236}">
                  <a16:creationId xmlns:a16="http://schemas.microsoft.com/office/drawing/2014/main" id="{29ECBF5C-557A-482D-BBD6-EFC5C49C90A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25" y="2023"/>
              <a:ext cx="641" cy="310"/>
            </a:xfrm>
            <a:custGeom>
              <a:avLst/>
              <a:gdLst>
                <a:gd name="T0" fmla="*/ 0 w 21600"/>
                <a:gd name="T1" fmla="*/ 0 h 21188"/>
                <a:gd name="T2" fmla="*/ 0 w 21600"/>
                <a:gd name="T3" fmla="*/ 0 h 21188"/>
                <a:gd name="T4" fmla="*/ 0 w 21600"/>
                <a:gd name="T5" fmla="*/ 0 h 211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88"/>
                <a:gd name="T11" fmla="*/ 21600 w 21600"/>
                <a:gd name="T12" fmla="*/ 21188 h 21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88" fill="none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</a:path>
                <a:path w="21600" h="21188" stroke="0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  <a:lnTo>
                    <a:pt x="0" y="21188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4" name="Freeform 391">
              <a:extLst>
                <a:ext uri="{FF2B5EF4-FFF2-40B4-BE49-F238E27FC236}">
                  <a16:creationId xmlns:a16="http://schemas.microsoft.com/office/drawing/2014/main" id="{19F358A9-3DFA-B000-8BDA-B5BA64098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4" y="968"/>
              <a:ext cx="636" cy="80"/>
            </a:xfrm>
            <a:custGeom>
              <a:avLst/>
              <a:gdLst>
                <a:gd name="T0" fmla="*/ 0 w 636"/>
                <a:gd name="T1" fmla="*/ 0 h 80"/>
                <a:gd name="T2" fmla="*/ 172 w 636"/>
                <a:gd name="T3" fmla="*/ 2 h 80"/>
                <a:gd name="T4" fmla="*/ 222 w 636"/>
                <a:gd name="T5" fmla="*/ 32 h 80"/>
                <a:gd name="T6" fmla="*/ 400 w 636"/>
                <a:gd name="T7" fmla="*/ 30 h 80"/>
                <a:gd name="T8" fmla="*/ 446 w 636"/>
                <a:gd name="T9" fmla="*/ 68 h 80"/>
                <a:gd name="T10" fmla="*/ 636 w 636"/>
                <a:gd name="T11" fmla="*/ 8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6"/>
                <a:gd name="T19" fmla="*/ 0 h 80"/>
                <a:gd name="T20" fmla="*/ 636 w 636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6" h="80">
                  <a:moveTo>
                    <a:pt x="0" y="0"/>
                  </a:moveTo>
                  <a:lnTo>
                    <a:pt x="172" y="2"/>
                  </a:lnTo>
                  <a:lnTo>
                    <a:pt x="222" y="32"/>
                  </a:lnTo>
                  <a:lnTo>
                    <a:pt x="400" y="30"/>
                  </a:lnTo>
                  <a:lnTo>
                    <a:pt x="446" y="68"/>
                  </a:lnTo>
                  <a:lnTo>
                    <a:pt x="636" y="80"/>
                  </a:lnTo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5" name="Freeform 392">
              <a:extLst>
                <a:ext uri="{FF2B5EF4-FFF2-40B4-BE49-F238E27FC236}">
                  <a16:creationId xmlns:a16="http://schemas.microsoft.com/office/drawing/2014/main" id="{01799EFC-AC4F-7C0C-4E7D-D436B11F2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" y="966"/>
              <a:ext cx="638" cy="80"/>
            </a:xfrm>
            <a:custGeom>
              <a:avLst/>
              <a:gdLst>
                <a:gd name="T0" fmla="*/ 0 w 638"/>
                <a:gd name="T1" fmla="*/ 80 h 80"/>
                <a:gd name="T2" fmla="*/ 178 w 638"/>
                <a:gd name="T3" fmla="*/ 74 h 80"/>
                <a:gd name="T4" fmla="*/ 222 w 638"/>
                <a:gd name="T5" fmla="*/ 32 h 80"/>
                <a:gd name="T6" fmla="*/ 398 w 638"/>
                <a:gd name="T7" fmla="*/ 32 h 80"/>
                <a:gd name="T8" fmla="*/ 452 w 638"/>
                <a:gd name="T9" fmla="*/ 0 h 80"/>
                <a:gd name="T10" fmla="*/ 638 w 638"/>
                <a:gd name="T11" fmla="*/ 4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8"/>
                <a:gd name="T19" fmla="*/ 0 h 80"/>
                <a:gd name="T20" fmla="*/ 638 w 638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8" h="80">
                  <a:moveTo>
                    <a:pt x="0" y="80"/>
                  </a:moveTo>
                  <a:lnTo>
                    <a:pt x="178" y="74"/>
                  </a:lnTo>
                  <a:lnTo>
                    <a:pt x="222" y="32"/>
                  </a:lnTo>
                  <a:lnTo>
                    <a:pt x="398" y="32"/>
                  </a:lnTo>
                  <a:lnTo>
                    <a:pt x="452" y="0"/>
                  </a:lnTo>
                  <a:lnTo>
                    <a:pt x="638" y="4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6" name="Freeform 393">
              <a:extLst>
                <a:ext uri="{FF2B5EF4-FFF2-40B4-BE49-F238E27FC236}">
                  <a16:creationId xmlns:a16="http://schemas.microsoft.com/office/drawing/2014/main" id="{7408A09A-BFEB-AB26-ABAA-2838A64D7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" y="1718"/>
              <a:ext cx="470" cy="96"/>
            </a:xfrm>
            <a:custGeom>
              <a:avLst/>
              <a:gdLst>
                <a:gd name="T0" fmla="*/ 0 w 470"/>
                <a:gd name="T1" fmla="*/ 0 h 96"/>
                <a:gd name="T2" fmla="*/ 106 w 470"/>
                <a:gd name="T3" fmla="*/ 54 h 96"/>
                <a:gd name="T4" fmla="*/ 152 w 470"/>
                <a:gd name="T5" fmla="*/ 44 h 96"/>
                <a:gd name="T6" fmla="*/ 270 w 470"/>
                <a:gd name="T7" fmla="*/ 90 h 96"/>
                <a:gd name="T8" fmla="*/ 344 w 470"/>
                <a:gd name="T9" fmla="*/ 68 h 96"/>
                <a:gd name="T10" fmla="*/ 470 w 470"/>
                <a:gd name="T11" fmla="*/ 96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0"/>
                <a:gd name="T19" fmla="*/ 0 h 96"/>
                <a:gd name="T20" fmla="*/ 470 w 470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0" h="96">
                  <a:moveTo>
                    <a:pt x="0" y="0"/>
                  </a:moveTo>
                  <a:lnTo>
                    <a:pt x="106" y="54"/>
                  </a:lnTo>
                  <a:lnTo>
                    <a:pt x="152" y="44"/>
                  </a:lnTo>
                  <a:lnTo>
                    <a:pt x="270" y="90"/>
                  </a:lnTo>
                  <a:lnTo>
                    <a:pt x="344" y="68"/>
                  </a:lnTo>
                  <a:lnTo>
                    <a:pt x="470" y="96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7" name="Freeform 394">
              <a:extLst>
                <a:ext uri="{FF2B5EF4-FFF2-40B4-BE49-F238E27FC236}">
                  <a16:creationId xmlns:a16="http://schemas.microsoft.com/office/drawing/2014/main" id="{26751739-8149-0EF8-A824-3699092A1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8" y="1650"/>
              <a:ext cx="330" cy="248"/>
            </a:xfrm>
            <a:custGeom>
              <a:avLst/>
              <a:gdLst>
                <a:gd name="T0" fmla="*/ 0 w 330"/>
                <a:gd name="T1" fmla="*/ 0 h 248"/>
                <a:gd name="T2" fmla="*/ 68 w 330"/>
                <a:gd name="T3" fmla="*/ 46 h 248"/>
                <a:gd name="T4" fmla="*/ 78 w 330"/>
                <a:gd name="T5" fmla="*/ 110 h 248"/>
                <a:gd name="T6" fmla="*/ 192 w 330"/>
                <a:gd name="T7" fmla="*/ 156 h 248"/>
                <a:gd name="T8" fmla="*/ 196 w 330"/>
                <a:gd name="T9" fmla="*/ 202 h 248"/>
                <a:gd name="T10" fmla="*/ 330 w 330"/>
                <a:gd name="T11" fmla="*/ 248 h 2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0"/>
                <a:gd name="T19" fmla="*/ 0 h 248"/>
                <a:gd name="T20" fmla="*/ 330 w 330"/>
                <a:gd name="T21" fmla="*/ 248 h 2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0" h="248">
                  <a:moveTo>
                    <a:pt x="0" y="0"/>
                  </a:moveTo>
                  <a:lnTo>
                    <a:pt x="68" y="46"/>
                  </a:lnTo>
                  <a:lnTo>
                    <a:pt x="78" y="110"/>
                  </a:lnTo>
                  <a:lnTo>
                    <a:pt x="192" y="156"/>
                  </a:lnTo>
                  <a:lnTo>
                    <a:pt x="196" y="202"/>
                  </a:lnTo>
                  <a:lnTo>
                    <a:pt x="330" y="248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8" name="Rectangle 395">
              <a:extLst>
                <a:ext uri="{FF2B5EF4-FFF2-40B4-BE49-F238E27FC236}">
                  <a16:creationId xmlns:a16="http://schemas.microsoft.com/office/drawing/2014/main" id="{9BB8B50A-2600-37FD-A986-ABAB6CA4B7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11052">
              <a:off x="1448" y="1748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9" name="Freeform 396">
              <a:extLst>
                <a:ext uri="{FF2B5EF4-FFF2-40B4-BE49-F238E27FC236}">
                  <a16:creationId xmlns:a16="http://schemas.microsoft.com/office/drawing/2014/main" id="{AE550C44-317E-A7FE-B754-DC5E8EF90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168"/>
              <a:ext cx="456" cy="110"/>
            </a:xfrm>
            <a:custGeom>
              <a:avLst/>
              <a:gdLst>
                <a:gd name="T0" fmla="*/ 0 w 456"/>
                <a:gd name="T1" fmla="*/ 110 h 110"/>
                <a:gd name="T2" fmla="*/ 80 w 456"/>
                <a:gd name="T3" fmla="*/ 70 h 110"/>
                <a:gd name="T4" fmla="*/ 136 w 456"/>
                <a:gd name="T5" fmla="*/ 68 h 110"/>
                <a:gd name="T6" fmla="*/ 296 w 456"/>
                <a:gd name="T7" fmla="*/ 2 h 110"/>
                <a:gd name="T8" fmla="*/ 348 w 456"/>
                <a:gd name="T9" fmla="*/ 22 h 110"/>
                <a:gd name="T10" fmla="*/ 456 w 456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6"/>
                <a:gd name="T19" fmla="*/ 0 h 110"/>
                <a:gd name="T20" fmla="*/ 456 w 456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6" h="110">
                  <a:moveTo>
                    <a:pt x="0" y="110"/>
                  </a:moveTo>
                  <a:lnTo>
                    <a:pt x="80" y="70"/>
                  </a:lnTo>
                  <a:lnTo>
                    <a:pt x="136" y="68"/>
                  </a:lnTo>
                  <a:lnTo>
                    <a:pt x="296" y="2"/>
                  </a:lnTo>
                  <a:lnTo>
                    <a:pt x="348" y="22"/>
                  </a:lnTo>
                  <a:lnTo>
                    <a:pt x="456" y="0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0" name="Freeform 397">
              <a:extLst>
                <a:ext uri="{FF2B5EF4-FFF2-40B4-BE49-F238E27FC236}">
                  <a16:creationId xmlns:a16="http://schemas.microsoft.com/office/drawing/2014/main" id="{B4118692-42E2-498E-1EEB-9798F6B83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6" y="1106"/>
              <a:ext cx="322" cy="204"/>
            </a:xfrm>
            <a:custGeom>
              <a:avLst/>
              <a:gdLst>
                <a:gd name="T0" fmla="*/ 0 w 322"/>
                <a:gd name="T1" fmla="*/ 204 h 204"/>
                <a:gd name="T2" fmla="*/ 58 w 322"/>
                <a:gd name="T3" fmla="*/ 164 h 204"/>
                <a:gd name="T4" fmla="*/ 58 w 322"/>
                <a:gd name="T5" fmla="*/ 130 h 204"/>
                <a:gd name="T6" fmla="*/ 218 w 322"/>
                <a:gd name="T7" fmla="*/ 66 h 204"/>
                <a:gd name="T8" fmla="*/ 222 w 322"/>
                <a:gd name="T9" fmla="*/ 30 h 204"/>
                <a:gd name="T10" fmla="*/ 322 w 322"/>
                <a:gd name="T11" fmla="*/ 0 h 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2"/>
                <a:gd name="T19" fmla="*/ 0 h 204"/>
                <a:gd name="T20" fmla="*/ 322 w 322"/>
                <a:gd name="T21" fmla="*/ 204 h 2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2" h="204">
                  <a:moveTo>
                    <a:pt x="0" y="204"/>
                  </a:moveTo>
                  <a:lnTo>
                    <a:pt x="58" y="164"/>
                  </a:lnTo>
                  <a:lnTo>
                    <a:pt x="58" y="130"/>
                  </a:lnTo>
                  <a:lnTo>
                    <a:pt x="218" y="66"/>
                  </a:lnTo>
                  <a:lnTo>
                    <a:pt x="222" y="30"/>
                  </a:lnTo>
                  <a:lnTo>
                    <a:pt x="322" y="0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1" name="Rectangle 398">
              <a:extLst>
                <a:ext uri="{FF2B5EF4-FFF2-40B4-BE49-F238E27FC236}">
                  <a16:creationId xmlns:a16="http://schemas.microsoft.com/office/drawing/2014/main" id="{CAE302F3-6382-99ED-499A-2F3724BFA4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277282">
              <a:off x="1486" y="1170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2" name="Freeform 399">
              <a:extLst>
                <a:ext uri="{FF2B5EF4-FFF2-40B4-BE49-F238E27FC236}">
                  <a16:creationId xmlns:a16="http://schemas.microsoft.com/office/drawing/2014/main" id="{9544BF46-198B-58C3-B0D7-743A2C472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" y="1107"/>
              <a:ext cx="316" cy="197"/>
            </a:xfrm>
            <a:custGeom>
              <a:avLst/>
              <a:gdLst>
                <a:gd name="T0" fmla="*/ 0 w 316"/>
                <a:gd name="T1" fmla="*/ 0 h 197"/>
                <a:gd name="T2" fmla="*/ 75 w 316"/>
                <a:gd name="T3" fmla="*/ 24 h 197"/>
                <a:gd name="T4" fmla="*/ 87 w 316"/>
                <a:gd name="T5" fmla="*/ 57 h 197"/>
                <a:gd name="T6" fmla="*/ 264 w 316"/>
                <a:gd name="T7" fmla="*/ 125 h 197"/>
                <a:gd name="T8" fmla="*/ 262 w 316"/>
                <a:gd name="T9" fmla="*/ 164 h 197"/>
                <a:gd name="T10" fmla="*/ 316 w 316"/>
                <a:gd name="T11" fmla="*/ 197 h 1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6"/>
                <a:gd name="T19" fmla="*/ 0 h 197"/>
                <a:gd name="T20" fmla="*/ 316 w 316"/>
                <a:gd name="T21" fmla="*/ 197 h 1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6" h="197">
                  <a:moveTo>
                    <a:pt x="0" y="0"/>
                  </a:moveTo>
                  <a:lnTo>
                    <a:pt x="75" y="24"/>
                  </a:lnTo>
                  <a:lnTo>
                    <a:pt x="87" y="57"/>
                  </a:lnTo>
                  <a:lnTo>
                    <a:pt x="264" y="125"/>
                  </a:lnTo>
                  <a:lnTo>
                    <a:pt x="262" y="164"/>
                  </a:lnTo>
                  <a:lnTo>
                    <a:pt x="316" y="197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3" name="Freeform 400">
              <a:extLst>
                <a:ext uri="{FF2B5EF4-FFF2-40B4-BE49-F238E27FC236}">
                  <a16:creationId xmlns:a16="http://schemas.microsoft.com/office/drawing/2014/main" id="{CEFF968E-7858-1170-761B-8B9CDA9EC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" y="1715"/>
              <a:ext cx="448" cy="100"/>
            </a:xfrm>
            <a:custGeom>
              <a:avLst/>
              <a:gdLst>
                <a:gd name="T0" fmla="*/ 0 w 448"/>
                <a:gd name="T1" fmla="*/ 110 h 99"/>
                <a:gd name="T2" fmla="*/ 93 w 448"/>
                <a:gd name="T3" fmla="*/ 91 h 99"/>
                <a:gd name="T4" fmla="*/ 141 w 448"/>
                <a:gd name="T5" fmla="*/ 118 h 99"/>
                <a:gd name="T6" fmla="*/ 304 w 448"/>
                <a:gd name="T7" fmla="*/ 33 h 99"/>
                <a:gd name="T8" fmla="*/ 354 w 448"/>
                <a:gd name="T9" fmla="*/ 70 h 99"/>
                <a:gd name="T10" fmla="*/ 448 w 448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8"/>
                <a:gd name="T19" fmla="*/ 0 h 99"/>
                <a:gd name="T20" fmla="*/ 448 w 448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8" h="99">
                  <a:moveTo>
                    <a:pt x="0" y="91"/>
                  </a:moveTo>
                  <a:lnTo>
                    <a:pt x="93" y="72"/>
                  </a:lnTo>
                  <a:lnTo>
                    <a:pt x="141" y="99"/>
                  </a:lnTo>
                  <a:lnTo>
                    <a:pt x="304" y="33"/>
                  </a:lnTo>
                  <a:lnTo>
                    <a:pt x="354" y="51"/>
                  </a:lnTo>
                  <a:lnTo>
                    <a:pt x="448" y="0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4" name="Freeform 401">
              <a:extLst>
                <a:ext uri="{FF2B5EF4-FFF2-40B4-BE49-F238E27FC236}">
                  <a16:creationId xmlns:a16="http://schemas.microsoft.com/office/drawing/2014/main" id="{92AE165E-96A6-6CA1-D3C3-D600F4E84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7" y="1166"/>
              <a:ext cx="449" cy="101"/>
            </a:xfrm>
            <a:custGeom>
              <a:avLst/>
              <a:gdLst>
                <a:gd name="T0" fmla="*/ 0 w 450"/>
                <a:gd name="T1" fmla="*/ 0 h 96"/>
                <a:gd name="T2" fmla="*/ 84 w 450"/>
                <a:gd name="T3" fmla="*/ 47 h 96"/>
                <a:gd name="T4" fmla="*/ 147 w 450"/>
                <a:gd name="T5" fmla="*/ 0 h 96"/>
                <a:gd name="T6" fmla="*/ 300 w 450"/>
                <a:gd name="T7" fmla="*/ 173 h 96"/>
                <a:gd name="T8" fmla="*/ 360 w 450"/>
                <a:gd name="T9" fmla="*/ 148 h 96"/>
                <a:gd name="T10" fmla="*/ 431 w 450"/>
                <a:gd name="T11" fmla="*/ 252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0"/>
                <a:gd name="T19" fmla="*/ 0 h 96"/>
                <a:gd name="T20" fmla="*/ 450 w 450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0" h="96">
                  <a:moveTo>
                    <a:pt x="0" y="0"/>
                  </a:moveTo>
                  <a:lnTo>
                    <a:pt x="84" y="19"/>
                  </a:lnTo>
                  <a:lnTo>
                    <a:pt x="147" y="0"/>
                  </a:lnTo>
                  <a:lnTo>
                    <a:pt x="319" y="66"/>
                  </a:lnTo>
                  <a:lnTo>
                    <a:pt x="379" y="57"/>
                  </a:lnTo>
                  <a:lnTo>
                    <a:pt x="450" y="96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5" name="Rectangle 402">
              <a:extLst>
                <a:ext uri="{FF2B5EF4-FFF2-40B4-BE49-F238E27FC236}">
                  <a16:creationId xmlns:a16="http://schemas.microsoft.com/office/drawing/2014/main" id="{E95723C0-D53B-F976-B6DD-8169EA2007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11052">
              <a:off x="4265" y="1169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6" name="Oval 403">
              <a:extLst>
                <a:ext uri="{FF2B5EF4-FFF2-40B4-BE49-F238E27FC236}">
                  <a16:creationId xmlns:a16="http://schemas.microsoft.com/office/drawing/2014/main" id="{23E5B3C5-E3E0-BC33-CE25-C3FEA4CCAD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3880">
              <a:off x="3053" y="1994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7" name="AutoShape 404">
              <a:extLst>
                <a:ext uri="{FF2B5EF4-FFF2-40B4-BE49-F238E27FC236}">
                  <a16:creationId xmlns:a16="http://schemas.microsoft.com/office/drawing/2014/main" id="{D8B500BF-2548-2C2D-54FA-BAE4672BE7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45893">
              <a:off x="3089" y="2005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8" name="Oval 405">
              <a:extLst>
                <a:ext uri="{FF2B5EF4-FFF2-40B4-BE49-F238E27FC236}">
                  <a16:creationId xmlns:a16="http://schemas.microsoft.com/office/drawing/2014/main" id="{E31594F4-BA49-B5DC-5E8A-EA8028A60F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5518">
              <a:off x="3048" y="1905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9" name="AutoShape 406">
              <a:extLst>
                <a:ext uri="{FF2B5EF4-FFF2-40B4-BE49-F238E27FC236}">
                  <a16:creationId xmlns:a16="http://schemas.microsoft.com/office/drawing/2014/main" id="{D00A1497-B127-A148-921B-FE9C38AFCE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504">
              <a:off x="3084" y="1912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0" name="Oval 407">
              <a:extLst>
                <a:ext uri="{FF2B5EF4-FFF2-40B4-BE49-F238E27FC236}">
                  <a16:creationId xmlns:a16="http://schemas.microsoft.com/office/drawing/2014/main" id="{A7E8A1CF-3CE3-9352-ED3B-6B0FED5846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5518">
              <a:off x="2639" y="1992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1" name="AutoShape 408">
              <a:extLst>
                <a:ext uri="{FF2B5EF4-FFF2-40B4-BE49-F238E27FC236}">
                  <a16:creationId xmlns:a16="http://schemas.microsoft.com/office/drawing/2014/main" id="{F5A6A71A-8D31-70A9-FC8B-05E5CB53A0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504">
              <a:off x="2675" y="1999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2" name="Oval 409">
              <a:extLst>
                <a:ext uri="{FF2B5EF4-FFF2-40B4-BE49-F238E27FC236}">
                  <a16:creationId xmlns:a16="http://schemas.microsoft.com/office/drawing/2014/main" id="{EC9FDBDB-FF2B-70A9-1852-199F6EC442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3880">
              <a:off x="2635" y="1903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3" name="AutoShape 410">
              <a:extLst>
                <a:ext uri="{FF2B5EF4-FFF2-40B4-BE49-F238E27FC236}">
                  <a16:creationId xmlns:a16="http://schemas.microsoft.com/office/drawing/2014/main" id="{A2F16541-1972-79AB-0A6B-89025BA3BB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45893">
              <a:off x="2671" y="1914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4" name="Oval 411">
              <a:extLst>
                <a:ext uri="{FF2B5EF4-FFF2-40B4-BE49-F238E27FC236}">
                  <a16:creationId xmlns:a16="http://schemas.microsoft.com/office/drawing/2014/main" id="{EBB543D9-9FDA-2601-BB59-A214FFFFEE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4006">
              <a:off x="1642" y="1768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5" name="AutoShape 412">
              <a:extLst>
                <a:ext uri="{FF2B5EF4-FFF2-40B4-BE49-F238E27FC236}">
                  <a16:creationId xmlns:a16="http://schemas.microsoft.com/office/drawing/2014/main" id="{2E0C0953-A0BE-5D55-E90E-59E09E03F6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66021">
              <a:off x="1677" y="1780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6" name="Oval 413">
              <a:extLst>
                <a:ext uri="{FF2B5EF4-FFF2-40B4-BE49-F238E27FC236}">
                  <a16:creationId xmlns:a16="http://schemas.microsoft.com/office/drawing/2014/main" id="{5A486A39-BAF0-DA02-7064-C244036B81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50912">
              <a:off x="1570" y="1842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7" name="AutoShape 414">
              <a:extLst>
                <a:ext uri="{FF2B5EF4-FFF2-40B4-BE49-F238E27FC236}">
                  <a16:creationId xmlns:a16="http://schemas.microsoft.com/office/drawing/2014/main" id="{52C85051-80A5-F173-66DD-26D0508FA8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2926">
              <a:off x="1607" y="1851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8" name="Oval 415">
              <a:extLst>
                <a:ext uri="{FF2B5EF4-FFF2-40B4-BE49-F238E27FC236}">
                  <a16:creationId xmlns:a16="http://schemas.microsoft.com/office/drawing/2014/main" id="{1CF868FB-48CC-045C-32E1-EA144B8161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11330">
              <a:off x="1287" y="1606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9" name="AutoShape 416">
              <a:extLst>
                <a:ext uri="{FF2B5EF4-FFF2-40B4-BE49-F238E27FC236}">
                  <a16:creationId xmlns:a16="http://schemas.microsoft.com/office/drawing/2014/main" id="{4EE8C6D5-EE58-5925-9699-9FFF914591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63342">
              <a:off x="1324" y="1617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0" name="Oval 417">
              <a:extLst>
                <a:ext uri="{FF2B5EF4-FFF2-40B4-BE49-F238E27FC236}">
                  <a16:creationId xmlns:a16="http://schemas.microsoft.com/office/drawing/2014/main" id="{6E176CF8-C1C8-F482-5554-FC375BE817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94986">
              <a:off x="1224" y="1676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1" name="AutoShape 418">
              <a:extLst>
                <a:ext uri="{FF2B5EF4-FFF2-40B4-BE49-F238E27FC236}">
                  <a16:creationId xmlns:a16="http://schemas.microsoft.com/office/drawing/2014/main" id="{6759360B-8D91-72EC-6DFE-2AEDD78EA3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46998">
              <a:off x="1259" y="1689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2" name="Oval 419">
              <a:extLst>
                <a:ext uri="{FF2B5EF4-FFF2-40B4-BE49-F238E27FC236}">
                  <a16:creationId xmlns:a16="http://schemas.microsoft.com/office/drawing/2014/main" id="{E9CFC562-1995-8EE8-AA6E-95A3BA6EA3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650724">
              <a:off x="1152" y="1299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3" name="AutoShape 420">
              <a:extLst>
                <a:ext uri="{FF2B5EF4-FFF2-40B4-BE49-F238E27FC236}">
                  <a16:creationId xmlns:a16="http://schemas.microsoft.com/office/drawing/2014/main" id="{DDB83045-2AE3-27A8-7727-A28895A8D1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98712">
              <a:off x="1186" y="1305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4" name="Oval 421">
              <a:extLst>
                <a:ext uri="{FF2B5EF4-FFF2-40B4-BE49-F238E27FC236}">
                  <a16:creationId xmlns:a16="http://schemas.microsoft.com/office/drawing/2014/main" id="{D0537F29-B602-496D-27FF-C376B2CE8E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19334">
              <a:off x="1248" y="1329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5" name="AutoShape 422">
              <a:extLst>
                <a:ext uri="{FF2B5EF4-FFF2-40B4-BE49-F238E27FC236}">
                  <a16:creationId xmlns:a16="http://schemas.microsoft.com/office/drawing/2014/main" id="{7989C2FD-726B-D0BC-D61B-19E8F57920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67322">
              <a:off x="1279" y="1333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6" name="Oval 423">
              <a:extLst>
                <a:ext uri="{FF2B5EF4-FFF2-40B4-BE49-F238E27FC236}">
                  <a16:creationId xmlns:a16="http://schemas.microsoft.com/office/drawing/2014/main" id="{78755DCF-99F3-03DA-0140-87A6E08C86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875454">
              <a:off x="4569" y="1603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7" name="AutoShape 424">
              <a:extLst>
                <a:ext uri="{FF2B5EF4-FFF2-40B4-BE49-F238E27FC236}">
                  <a16:creationId xmlns:a16="http://schemas.microsoft.com/office/drawing/2014/main" id="{30F62BA7-996E-6309-28EC-C30B1A84FF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23441">
              <a:off x="4600" y="1606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8" name="Freeform 425">
              <a:extLst>
                <a:ext uri="{FF2B5EF4-FFF2-40B4-BE49-F238E27FC236}">
                  <a16:creationId xmlns:a16="http://schemas.microsoft.com/office/drawing/2014/main" id="{63DA1BE5-A2CB-5AAD-C158-344DB6AE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2637"/>
              <a:ext cx="177" cy="89"/>
            </a:xfrm>
            <a:custGeom>
              <a:avLst/>
              <a:gdLst>
                <a:gd name="T0" fmla="*/ 177 w 177"/>
                <a:gd name="T1" fmla="*/ 0 h 89"/>
                <a:gd name="T2" fmla="*/ 138 w 177"/>
                <a:gd name="T3" fmla="*/ 44 h 89"/>
                <a:gd name="T4" fmla="*/ 155 w 177"/>
                <a:gd name="T5" fmla="*/ 89 h 89"/>
                <a:gd name="T6" fmla="*/ 0 w 177"/>
                <a:gd name="T7" fmla="*/ 36 h 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7"/>
                <a:gd name="T13" fmla="*/ 0 h 89"/>
                <a:gd name="T14" fmla="*/ 177 w 177"/>
                <a:gd name="T15" fmla="*/ 89 h 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" h="89">
                  <a:moveTo>
                    <a:pt x="177" y="0"/>
                  </a:moveTo>
                  <a:lnTo>
                    <a:pt x="138" y="44"/>
                  </a:lnTo>
                  <a:lnTo>
                    <a:pt x="155" y="89"/>
                  </a:lnTo>
                  <a:lnTo>
                    <a:pt x="0" y="3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9" name="Line 426">
              <a:extLst>
                <a:ext uri="{FF2B5EF4-FFF2-40B4-BE49-F238E27FC236}">
                  <a16:creationId xmlns:a16="http://schemas.microsoft.com/office/drawing/2014/main" id="{DB4BACB5-E579-C2AC-ABA9-F99C071B3F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6" y="2496"/>
              <a:ext cx="126" cy="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27">
              <a:extLst>
                <a:ext uri="{FF2B5EF4-FFF2-40B4-BE49-F238E27FC236}">
                  <a16:creationId xmlns:a16="http://schemas.microsoft.com/office/drawing/2014/main" id="{84C5B695-1DB4-5569-FF56-19C3C4518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2522"/>
              <a:ext cx="103" cy="91"/>
            </a:xfrm>
            <a:custGeom>
              <a:avLst/>
              <a:gdLst>
                <a:gd name="T0" fmla="*/ 0 w 103"/>
                <a:gd name="T1" fmla="*/ 67 h 91"/>
                <a:gd name="T2" fmla="*/ 73 w 103"/>
                <a:gd name="T3" fmla="*/ 91 h 91"/>
                <a:gd name="T4" fmla="*/ 103 w 103"/>
                <a:gd name="T5" fmla="*/ 0 h 91"/>
                <a:gd name="T6" fmla="*/ 0 60000 65536"/>
                <a:gd name="T7" fmla="*/ 0 60000 65536"/>
                <a:gd name="T8" fmla="*/ 0 60000 65536"/>
                <a:gd name="T9" fmla="*/ 0 w 103"/>
                <a:gd name="T10" fmla="*/ 0 h 91"/>
                <a:gd name="T11" fmla="*/ 103 w 103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" h="91">
                  <a:moveTo>
                    <a:pt x="0" y="67"/>
                  </a:moveTo>
                  <a:lnTo>
                    <a:pt x="73" y="91"/>
                  </a:lnTo>
                  <a:lnTo>
                    <a:pt x="103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1" name="Freeform 428">
              <a:extLst>
                <a:ext uri="{FF2B5EF4-FFF2-40B4-BE49-F238E27FC236}">
                  <a16:creationId xmlns:a16="http://schemas.microsoft.com/office/drawing/2014/main" id="{6F250856-82D4-1B8A-DE72-135B8307E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610"/>
              <a:ext cx="51" cy="168"/>
            </a:xfrm>
            <a:custGeom>
              <a:avLst/>
              <a:gdLst>
                <a:gd name="T0" fmla="*/ 9 w 54"/>
                <a:gd name="T1" fmla="*/ 0 h 168"/>
                <a:gd name="T2" fmla="*/ 20 w 54"/>
                <a:gd name="T3" fmla="*/ 54 h 168"/>
                <a:gd name="T4" fmla="*/ 0 w 54"/>
                <a:gd name="T5" fmla="*/ 168 h 168"/>
                <a:gd name="T6" fmla="*/ 0 60000 65536"/>
                <a:gd name="T7" fmla="*/ 0 60000 65536"/>
                <a:gd name="T8" fmla="*/ 0 60000 65536"/>
                <a:gd name="T9" fmla="*/ 0 w 54"/>
                <a:gd name="T10" fmla="*/ 0 h 168"/>
                <a:gd name="T11" fmla="*/ 54 w 54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" h="168">
                  <a:moveTo>
                    <a:pt x="9" y="0"/>
                  </a:moveTo>
                  <a:lnTo>
                    <a:pt x="54" y="54"/>
                  </a:lnTo>
                  <a:lnTo>
                    <a:pt x="0" y="16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2" name="Oval 429">
              <a:extLst>
                <a:ext uri="{FF2B5EF4-FFF2-40B4-BE49-F238E27FC236}">
                  <a16:creationId xmlns:a16="http://schemas.microsoft.com/office/drawing/2014/main" id="{5CFA7F8B-7284-6AF4-C604-FAFEBD131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5" y="2595"/>
              <a:ext cx="203" cy="10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3" name="Freeform 430">
              <a:extLst>
                <a:ext uri="{FF2B5EF4-FFF2-40B4-BE49-F238E27FC236}">
                  <a16:creationId xmlns:a16="http://schemas.microsoft.com/office/drawing/2014/main" id="{4932A09A-E01C-6FE8-075C-5ECB3E94D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3" y="2325"/>
              <a:ext cx="243" cy="378"/>
            </a:xfrm>
            <a:custGeom>
              <a:avLst/>
              <a:gdLst>
                <a:gd name="T0" fmla="*/ 243 w 243"/>
                <a:gd name="T1" fmla="*/ 378 h 378"/>
                <a:gd name="T2" fmla="*/ 90 w 243"/>
                <a:gd name="T3" fmla="*/ 252 h 378"/>
                <a:gd name="T4" fmla="*/ 42 w 243"/>
                <a:gd name="T5" fmla="*/ 180 h 378"/>
                <a:gd name="T6" fmla="*/ 0 w 243"/>
                <a:gd name="T7" fmla="*/ 0 h 3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378"/>
                <a:gd name="T14" fmla="*/ 243 w 243"/>
                <a:gd name="T15" fmla="*/ 378 h 3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378">
                  <a:moveTo>
                    <a:pt x="243" y="378"/>
                  </a:moveTo>
                  <a:lnTo>
                    <a:pt x="90" y="252"/>
                  </a:lnTo>
                  <a:lnTo>
                    <a:pt x="42" y="18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4" name="Rectangle 431">
              <a:extLst>
                <a:ext uri="{FF2B5EF4-FFF2-40B4-BE49-F238E27FC236}">
                  <a16:creationId xmlns:a16="http://schemas.microsoft.com/office/drawing/2014/main" id="{D42C79F5-E9A6-0DA3-A878-0644869F99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47844">
              <a:off x="1170" y="2537"/>
              <a:ext cx="114" cy="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5" name="Rectangle 432">
              <a:extLst>
                <a:ext uri="{FF2B5EF4-FFF2-40B4-BE49-F238E27FC236}">
                  <a16:creationId xmlns:a16="http://schemas.microsoft.com/office/drawing/2014/main" id="{745892FB-C66E-DBA1-7428-8F1EC35119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47844">
              <a:off x="1204" y="2443"/>
              <a:ext cx="114" cy="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6" name="Rectangle 433">
              <a:extLst>
                <a:ext uri="{FF2B5EF4-FFF2-40B4-BE49-F238E27FC236}">
                  <a16:creationId xmlns:a16="http://schemas.microsoft.com/office/drawing/2014/main" id="{71E49B05-AD0A-A22A-05C9-5B882E4783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47844">
              <a:off x="1429" y="2574"/>
              <a:ext cx="428" cy="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7" name="Rectangle 434">
              <a:extLst>
                <a:ext uri="{FF2B5EF4-FFF2-40B4-BE49-F238E27FC236}">
                  <a16:creationId xmlns:a16="http://schemas.microsoft.com/office/drawing/2014/main" id="{6F320E94-EBA7-4C5B-F685-3F1CB18CA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592"/>
              <a:ext cx="6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Times New Roman" charset="0"/>
                </a:rPr>
                <a:t>Pol. H</a:t>
              </a:r>
              <a:r>
                <a:rPr lang="en-US" sz="2400" baseline="30000">
                  <a:latin typeface="Times New Roman" charset="0"/>
                </a:rPr>
                <a:t>-</a:t>
              </a:r>
              <a:r>
                <a:rPr lang="en-US" sz="1400">
                  <a:latin typeface="Times New Roman" charset="0"/>
                </a:rPr>
                <a:t> Source</a:t>
              </a:r>
            </a:p>
          </p:txBody>
        </p:sp>
        <p:sp>
          <p:nvSpPr>
            <p:cNvPr id="88" name="Oval 439">
              <a:extLst>
                <a:ext uri="{FF2B5EF4-FFF2-40B4-BE49-F238E27FC236}">
                  <a16:creationId xmlns:a16="http://schemas.microsoft.com/office/drawing/2014/main" id="{6BF6AA8F-A53F-8FD1-85A4-685A783831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676702">
              <a:off x="3109" y="2913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9" name="Line 440">
              <a:extLst>
                <a:ext uri="{FF2B5EF4-FFF2-40B4-BE49-F238E27FC236}">
                  <a16:creationId xmlns:a16="http://schemas.microsoft.com/office/drawing/2014/main" id="{2F877A2D-35A9-5D32-EDE4-0DA3B4A3D6A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676702">
              <a:off x="3170" y="292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441">
              <a:extLst>
                <a:ext uri="{FF2B5EF4-FFF2-40B4-BE49-F238E27FC236}">
                  <a16:creationId xmlns:a16="http://schemas.microsoft.com/office/drawing/2014/main" id="{FBCB7DDB-57DB-3E3C-77AB-F054D4408E1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676702">
              <a:off x="3195" y="2922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Line 442">
              <a:extLst>
                <a:ext uri="{FF2B5EF4-FFF2-40B4-BE49-F238E27FC236}">
                  <a16:creationId xmlns:a16="http://schemas.microsoft.com/office/drawing/2014/main" id="{310EE1BF-58B2-50F8-657F-2D1C0688D65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2723298">
              <a:off x="3129" y="2878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Line 443">
              <a:extLst>
                <a:ext uri="{FF2B5EF4-FFF2-40B4-BE49-F238E27FC236}">
                  <a16:creationId xmlns:a16="http://schemas.microsoft.com/office/drawing/2014/main" id="{67EC1B82-7F4F-207E-F1D6-1F3285DFF95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2723298">
              <a:off x="3129" y="285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444">
              <a:extLst>
                <a:ext uri="{FF2B5EF4-FFF2-40B4-BE49-F238E27FC236}">
                  <a16:creationId xmlns:a16="http://schemas.microsoft.com/office/drawing/2014/main" id="{C99AE141-77B4-1108-3A1D-4C52C79D9F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499683">
              <a:off x="2045" y="2734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4" name="Line 445">
              <a:extLst>
                <a:ext uri="{FF2B5EF4-FFF2-40B4-BE49-F238E27FC236}">
                  <a16:creationId xmlns:a16="http://schemas.microsoft.com/office/drawing/2014/main" id="{9A5D8A75-371E-7828-63E7-77CDEF9B1C8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6499683">
              <a:off x="2080" y="2788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Line 446">
              <a:extLst>
                <a:ext uri="{FF2B5EF4-FFF2-40B4-BE49-F238E27FC236}">
                  <a16:creationId xmlns:a16="http://schemas.microsoft.com/office/drawing/2014/main" id="{11C24E0D-0354-658B-8080-40F093C3396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6499683">
              <a:off x="2092" y="2811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Line 447">
              <a:extLst>
                <a:ext uri="{FF2B5EF4-FFF2-40B4-BE49-F238E27FC236}">
                  <a16:creationId xmlns:a16="http://schemas.microsoft.com/office/drawing/2014/main" id="{F5F432F1-F710-58FC-9946-1B738C9CE06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99684">
              <a:off x="2102" y="2732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448">
              <a:extLst>
                <a:ext uri="{FF2B5EF4-FFF2-40B4-BE49-F238E27FC236}">
                  <a16:creationId xmlns:a16="http://schemas.microsoft.com/office/drawing/2014/main" id="{31E20F5F-FC42-D92E-2492-641C916E7A3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99684">
              <a:off x="2125" y="2721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Oval 449">
              <a:extLst>
                <a:ext uri="{FF2B5EF4-FFF2-40B4-BE49-F238E27FC236}">
                  <a16:creationId xmlns:a16="http://schemas.microsoft.com/office/drawing/2014/main" id="{722E20B0-43F3-3D52-7A57-C733872875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107" y="1015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9" name="Line 450">
              <a:extLst>
                <a:ext uri="{FF2B5EF4-FFF2-40B4-BE49-F238E27FC236}">
                  <a16:creationId xmlns:a16="http://schemas.microsoft.com/office/drawing/2014/main" id="{4F3D780B-F071-6706-8962-41FADF64E49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3155" y="1060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451">
              <a:extLst>
                <a:ext uri="{FF2B5EF4-FFF2-40B4-BE49-F238E27FC236}">
                  <a16:creationId xmlns:a16="http://schemas.microsoft.com/office/drawing/2014/main" id="{BA2067BC-4391-BA45-D3A8-8617002577A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3173" y="1078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Line 452">
              <a:extLst>
                <a:ext uri="{FF2B5EF4-FFF2-40B4-BE49-F238E27FC236}">
                  <a16:creationId xmlns:a16="http://schemas.microsoft.com/office/drawing/2014/main" id="{DC0539E7-1E88-CDDC-BD70-D4133551FD2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58" y="1000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453">
              <a:extLst>
                <a:ext uri="{FF2B5EF4-FFF2-40B4-BE49-F238E27FC236}">
                  <a16:creationId xmlns:a16="http://schemas.microsoft.com/office/drawing/2014/main" id="{E83A8E71-2F0B-3205-D2E6-038AE219A61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76" y="982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454">
              <a:extLst>
                <a:ext uri="{FF2B5EF4-FFF2-40B4-BE49-F238E27FC236}">
                  <a16:creationId xmlns:a16="http://schemas.microsoft.com/office/drawing/2014/main" id="{49270A64-DE11-FB0A-D97E-7DB163FCB0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93" y="944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04" name="Line 455">
              <a:extLst>
                <a:ext uri="{FF2B5EF4-FFF2-40B4-BE49-F238E27FC236}">
                  <a16:creationId xmlns:a16="http://schemas.microsoft.com/office/drawing/2014/main" id="{3C7C3818-A2A3-F7A4-4648-050C60442EC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5400000">
              <a:off x="3069" y="92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456">
              <a:extLst>
                <a:ext uri="{FF2B5EF4-FFF2-40B4-BE49-F238E27FC236}">
                  <a16:creationId xmlns:a16="http://schemas.microsoft.com/office/drawing/2014/main" id="{5B48A226-7874-2313-FBA6-CD156138ECE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800000">
              <a:off x="3066" y="98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457">
              <a:extLst>
                <a:ext uri="{FF2B5EF4-FFF2-40B4-BE49-F238E27FC236}">
                  <a16:creationId xmlns:a16="http://schemas.microsoft.com/office/drawing/2014/main" id="{AA161DCB-E350-C676-BDB2-4D5AD5ED8EA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800000">
              <a:off x="3048" y="1001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458">
              <a:extLst>
                <a:ext uri="{FF2B5EF4-FFF2-40B4-BE49-F238E27FC236}">
                  <a16:creationId xmlns:a16="http://schemas.microsoft.com/office/drawing/2014/main" id="{6A99306D-FAC7-28D9-FE1F-8A0749FCC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" y="2784"/>
              <a:ext cx="97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Times New Roman" charset="0"/>
                </a:rPr>
                <a:t>200 MeV Polarimeter</a:t>
              </a:r>
            </a:p>
          </p:txBody>
        </p:sp>
        <p:sp>
          <p:nvSpPr>
            <p:cNvPr id="108" name="Rectangle 459">
              <a:extLst>
                <a:ext uri="{FF2B5EF4-FFF2-40B4-BE49-F238E27FC236}">
                  <a16:creationId xmlns:a16="http://schemas.microsoft.com/office/drawing/2014/main" id="{2F2A34A4-D9C7-B87C-B36C-69CB038422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32973">
              <a:off x="2188" y="2889"/>
              <a:ext cx="95" cy="58"/>
            </a:xfrm>
            <a:prstGeom prst="rect">
              <a:avLst/>
            </a:prstGeom>
            <a:solidFill>
              <a:srgbClr val="33CC33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09" name="Line 460">
              <a:extLst>
                <a:ext uri="{FF2B5EF4-FFF2-40B4-BE49-F238E27FC236}">
                  <a16:creationId xmlns:a16="http://schemas.microsoft.com/office/drawing/2014/main" id="{071D717D-69C6-9EDF-9470-4353ED9154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2784"/>
              <a:ext cx="192" cy="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Oval 461">
              <a:extLst>
                <a:ext uri="{FF2B5EF4-FFF2-40B4-BE49-F238E27FC236}">
                  <a16:creationId xmlns:a16="http://schemas.microsoft.com/office/drawing/2014/main" id="{B76CBCC5-C5C9-2DA6-9D9D-5146DDC9EE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306">
              <a:off x="2888" y="973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grpSp>
          <p:nvGrpSpPr>
            <p:cNvPr id="111" name="Group 462">
              <a:extLst>
                <a:ext uri="{FF2B5EF4-FFF2-40B4-BE49-F238E27FC236}">
                  <a16:creationId xmlns:a16="http://schemas.microsoft.com/office/drawing/2014/main" id="{2487892C-15B3-5041-BF74-F8BCB0B24493}"/>
                </a:ext>
              </a:extLst>
            </p:cNvPr>
            <p:cNvGrpSpPr>
              <a:grpSpLocks/>
            </p:cNvGrpSpPr>
            <p:nvPr/>
          </p:nvGrpSpPr>
          <p:grpSpPr bwMode="auto">
            <a:xfrm rot="2700306">
              <a:off x="2893" y="1037"/>
              <a:ext cx="41" cy="41"/>
              <a:chOff x="3936" y="1517"/>
              <a:chExt cx="41" cy="41"/>
            </a:xfrm>
          </p:grpSpPr>
          <p:sp>
            <p:nvSpPr>
              <p:cNvPr id="144" name="Line 463">
                <a:extLst>
                  <a:ext uri="{FF2B5EF4-FFF2-40B4-BE49-F238E27FC236}">
                    <a16:creationId xmlns:a16="http://schemas.microsoft.com/office/drawing/2014/main" id="{6B5107B2-F1CE-7953-697F-B17A1A8296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36" y="1517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Line 464">
                <a:extLst>
                  <a:ext uri="{FF2B5EF4-FFF2-40B4-BE49-F238E27FC236}">
                    <a16:creationId xmlns:a16="http://schemas.microsoft.com/office/drawing/2014/main" id="{4AACBECC-7AB8-91F0-A9DD-338863D9A7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54" y="1535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" name="Group 465">
              <a:extLst>
                <a:ext uri="{FF2B5EF4-FFF2-40B4-BE49-F238E27FC236}">
                  <a16:creationId xmlns:a16="http://schemas.microsoft.com/office/drawing/2014/main" id="{A2BA7071-805C-F6BD-AC3C-F44F4AA12904}"/>
                </a:ext>
              </a:extLst>
            </p:cNvPr>
            <p:cNvGrpSpPr>
              <a:grpSpLocks/>
            </p:cNvGrpSpPr>
            <p:nvPr/>
          </p:nvGrpSpPr>
          <p:grpSpPr bwMode="auto">
            <a:xfrm rot="2700306">
              <a:off x="2894" y="922"/>
              <a:ext cx="41" cy="41"/>
              <a:chOff x="3936" y="1517"/>
              <a:chExt cx="41" cy="41"/>
            </a:xfrm>
          </p:grpSpPr>
          <p:sp>
            <p:nvSpPr>
              <p:cNvPr id="142" name="Line 466">
                <a:extLst>
                  <a:ext uri="{FF2B5EF4-FFF2-40B4-BE49-F238E27FC236}">
                    <a16:creationId xmlns:a16="http://schemas.microsoft.com/office/drawing/2014/main" id="{C5ADF0A2-214C-6937-30B8-79CD5377BA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36" y="1517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Line 467">
                <a:extLst>
                  <a:ext uri="{FF2B5EF4-FFF2-40B4-BE49-F238E27FC236}">
                    <a16:creationId xmlns:a16="http://schemas.microsoft.com/office/drawing/2014/main" id="{67D94CE5-0C8D-D296-33D1-8F04AEDE82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54" y="1535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3" name="Oval 470">
              <a:extLst>
                <a:ext uri="{FF2B5EF4-FFF2-40B4-BE49-F238E27FC236}">
                  <a16:creationId xmlns:a16="http://schemas.microsoft.com/office/drawing/2014/main" id="{3E756111-A415-7B36-40FD-EBB3C2BB50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845359">
              <a:off x="2973" y="2978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14" name="Line 471">
              <a:extLst>
                <a:ext uri="{FF2B5EF4-FFF2-40B4-BE49-F238E27FC236}">
                  <a16:creationId xmlns:a16="http://schemas.microsoft.com/office/drawing/2014/main" id="{6B1FBA03-AD69-ECC6-E871-A356798347A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3845359">
              <a:off x="3032" y="3004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472">
              <a:extLst>
                <a:ext uri="{FF2B5EF4-FFF2-40B4-BE49-F238E27FC236}">
                  <a16:creationId xmlns:a16="http://schemas.microsoft.com/office/drawing/2014/main" id="{061DDDBD-916E-3E8C-A642-9185B77FA08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3845359">
              <a:off x="3056" y="301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473">
              <a:extLst>
                <a:ext uri="{FF2B5EF4-FFF2-40B4-BE49-F238E27FC236}">
                  <a16:creationId xmlns:a16="http://schemas.microsoft.com/office/drawing/2014/main" id="{35793389-EE00-AE18-C0B3-E3DC55B47BE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1554641">
              <a:off x="3009" y="2949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474">
              <a:extLst>
                <a:ext uri="{FF2B5EF4-FFF2-40B4-BE49-F238E27FC236}">
                  <a16:creationId xmlns:a16="http://schemas.microsoft.com/office/drawing/2014/main" id="{35508286-36C6-768C-7020-CF30B0D4E80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1554641">
              <a:off x="3017" y="2925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475">
              <a:extLst>
                <a:ext uri="{FF2B5EF4-FFF2-40B4-BE49-F238E27FC236}">
                  <a16:creationId xmlns:a16="http://schemas.microsoft.com/office/drawing/2014/main" id="{0C5F306E-FDD3-ADE2-A1CA-84EDAD1CFE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33776">
              <a:off x="2299" y="2949"/>
              <a:ext cx="144" cy="8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19" name="AutoShape 476">
              <a:extLst>
                <a:ext uri="{FF2B5EF4-FFF2-40B4-BE49-F238E27FC236}">
                  <a16:creationId xmlns:a16="http://schemas.microsoft.com/office/drawing/2014/main" id="{5E26468C-E01E-225E-6651-807DA63428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8525">
              <a:off x="2326" y="2947"/>
              <a:ext cx="83" cy="58"/>
            </a:xfrm>
            <a:prstGeom prst="curvedDownArrow">
              <a:avLst>
                <a:gd name="adj1" fmla="val 39035"/>
                <a:gd name="adj2" fmla="val 67656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0" name="Oval 477">
              <a:extLst>
                <a:ext uri="{FF2B5EF4-FFF2-40B4-BE49-F238E27FC236}">
                  <a16:creationId xmlns:a16="http://schemas.microsoft.com/office/drawing/2014/main" id="{020211B8-210D-705D-848A-4BFA819B34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438710">
              <a:off x="3108" y="2700"/>
              <a:ext cx="144" cy="8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1" name="AutoShape 478">
              <a:extLst>
                <a:ext uri="{FF2B5EF4-FFF2-40B4-BE49-F238E27FC236}">
                  <a16:creationId xmlns:a16="http://schemas.microsoft.com/office/drawing/2014/main" id="{941CBA87-6674-09E7-0981-6D64FE38EB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590724">
              <a:off x="3143" y="2715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2" name="Text Box 479">
              <a:extLst>
                <a:ext uri="{FF2B5EF4-FFF2-40B4-BE49-F238E27FC236}">
                  <a16:creationId xmlns:a16="http://schemas.microsoft.com/office/drawing/2014/main" id="{1FEFF083-5817-02FF-1E03-E5912082E5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2562"/>
              <a:ext cx="84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solidFill>
                    <a:schemeClr val="folHlink"/>
                  </a:solidFill>
                  <a:latin typeface="Times New Roman" charset="0"/>
                </a:rPr>
                <a:t>Helical Partial </a:t>
              </a:r>
            </a:p>
            <a:p>
              <a:r>
                <a:rPr lang="en-US" sz="1400" b="1" dirty="0">
                  <a:solidFill>
                    <a:schemeClr val="folHlink"/>
                  </a:solidFill>
                  <a:latin typeface="Times New Roman" charset="0"/>
                </a:rPr>
                <a:t>Siberian Snake</a:t>
              </a:r>
            </a:p>
          </p:txBody>
        </p:sp>
        <p:sp>
          <p:nvSpPr>
            <p:cNvPr id="123" name="Line 480">
              <a:extLst>
                <a:ext uri="{FF2B5EF4-FFF2-40B4-BE49-F238E27FC236}">
                  <a16:creationId xmlns:a16="http://schemas.microsoft.com/office/drawing/2014/main" id="{57927008-7AAA-37A0-A108-DD73BB4A77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49" y="2679"/>
              <a:ext cx="139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Text Box 481">
              <a:extLst>
                <a:ext uri="{FF2B5EF4-FFF2-40B4-BE49-F238E27FC236}">
                  <a16:creationId xmlns:a16="http://schemas.microsoft.com/office/drawing/2014/main" id="{DC33C0CA-850E-8A8F-8078-041BB05741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8" y="2064"/>
              <a:ext cx="129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Times New Roman" charset="0"/>
                </a:rPr>
                <a:t>Spin Rotators</a:t>
              </a:r>
            </a:p>
            <a:p>
              <a:pPr algn="ctr"/>
              <a:r>
                <a:rPr lang="en-US" sz="1400" dirty="0">
                  <a:latin typeface="Times New Roman" charset="0"/>
                </a:rPr>
                <a:t>(longitudinal polarization)</a:t>
              </a:r>
            </a:p>
          </p:txBody>
        </p:sp>
        <p:sp>
          <p:nvSpPr>
            <p:cNvPr id="125" name="Rectangle 482">
              <a:extLst>
                <a:ext uri="{FF2B5EF4-FFF2-40B4-BE49-F238E27FC236}">
                  <a16:creationId xmlns:a16="http://schemas.microsoft.com/office/drawing/2014/main" id="{93607AF9-004F-1F3C-EDDF-245B83C3DA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213039">
              <a:off x="4296" y="1755"/>
              <a:ext cx="95" cy="58"/>
            </a:xfrm>
            <a:prstGeom prst="rect">
              <a:avLst/>
            </a:prstGeom>
            <a:solidFill>
              <a:srgbClr val="33CC33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6" name="Text Box 483">
              <a:extLst>
                <a:ext uri="{FF2B5EF4-FFF2-40B4-BE49-F238E27FC236}">
                  <a16:creationId xmlns:a16="http://schemas.microsoft.com/office/drawing/2014/main" id="{82C62159-059A-AC35-5836-470E93105C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8" y="632"/>
              <a:ext cx="114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charset="0"/>
                </a:rPr>
                <a:t>2 Siberian Snakes/ring</a:t>
              </a:r>
            </a:p>
          </p:txBody>
        </p:sp>
        <p:sp>
          <p:nvSpPr>
            <p:cNvPr id="127" name="AutoShape 489">
              <a:extLst>
                <a:ext uri="{FF2B5EF4-FFF2-40B4-BE49-F238E27FC236}">
                  <a16:creationId xmlns:a16="http://schemas.microsoft.com/office/drawing/2014/main" id="{16354A77-97D0-AD8A-E263-1773CA887E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9997">
              <a:off x="4480" y="1572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8" name="Text Box 497">
              <a:extLst>
                <a:ext uri="{FF2B5EF4-FFF2-40B4-BE49-F238E27FC236}">
                  <a16:creationId xmlns:a16="http://schemas.microsoft.com/office/drawing/2014/main" id="{532274A6-7795-C0F2-8C96-A94009F14E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4" y="1872"/>
              <a:ext cx="129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Times New Roman" charset="0"/>
                </a:rPr>
                <a:t>Spin Rotators</a:t>
              </a:r>
            </a:p>
            <a:p>
              <a:pPr algn="ctr"/>
              <a:r>
                <a:rPr lang="en-US" sz="1400" dirty="0">
                  <a:latin typeface="Times New Roman" charset="0"/>
                </a:rPr>
                <a:t>(longitudinal polarization)</a:t>
              </a:r>
            </a:p>
          </p:txBody>
        </p:sp>
        <p:sp>
          <p:nvSpPr>
            <p:cNvPr id="129" name="Line 498">
              <a:extLst>
                <a:ext uri="{FF2B5EF4-FFF2-40B4-BE49-F238E27FC236}">
                  <a16:creationId xmlns:a16="http://schemas.microsoft.com/office/drawing/2014/main" id="{A46DDE33-FF5B-9214-B6EA-1C9776CA5E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296" y="1728"/>
              <a:ext cx="54" cy="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499">
              <a:extLst>
                <a:ext uri="{FF2B5EF4-FFF2-40B4-BE49-F238E27FC236}">
                  <a16:creationId xmlns:a16="http://schemas.microsoft.com/office/drawing/2014/main" id="{B8361AEF-BCE0-B240-933B-F227071F0E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0" y="1872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Text Box 500">
              <a:extLst>
                <a:ext uri="{FF2B5EF4-FFF2-40B4-BE49-F238E27FC236}">
                  <a16:creationId xmlns:a16="http://schemas.microsoft.com/office/drawing/2014/main" id="{3F4F2C49-FDF8-DE9E-030D-78E6E97CA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0" y="3168"/>
              <a:ext cx="10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  <a:latin typeface="Times New Roman" charset="0"/>
                </a:rPr>
                <a:t>Strong AGS Snake</a:t>
              </a:r>
            </a:p>
          </p:txBody>
        </p:sp>
        <p:sp>
          <p:nvSpPr>
            <p:cNvPr id="132" name="Rectangle 501">
              <a:extLst>
                <a:ext uri="{FF2B5EF4-FFF2-40B4-BE49-F238E27FC236}">
                  <a16:creationId xmlns:a16="http://schemas.microsoft.com/office/drawing/2014/main" id="{3CBBF8BE-ABEF-6FD5-5C20-B6ADC8046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1200"/>
              <a:ext cx="102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charset="0"/>
                </a:rPr>
                <a:t>RHIC </a:t>
              </a:r>
              <a:r>
                <a:rPr lang="en-US" sz="1400" dirty="0" err="1">
                  <a:latin typeface="Times New Roman" charset="0"/>
                </a:rPr>
                <a:t>pC</a:t>
              </a:r>
              <a:r>
                <a:rPr lang="en-US" sz="1400" dirty="0">
                  <a:latin typeface="Times New Roman" charset="0"/>
                </a:rPr>
                <a:t> Polarimeters</a:t>
              </a:r>
            </a:p>
          </p:txBody>
        </p:sp>
        <p:sp>
          <p:nvSpPr>
            <p:cNvPr id="133" name="Rectangle 502">
              <a:extLst>
                <a:ext uri="{FF2B5EF4-FFF2-40B4-BE49-F238E27FC236}">
                  <a16:creationId xmlns:a16="http://schemas.microsoft.com/office/drawing/2014/main" id="{F701C386-115F-ACF5-4D82-E7B312A78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1152"/>
              <a:ext cx="136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solidFill>
                    <a:schemeClr val="folHlink"/>
                  </a:solidFill>
                  <a:latin typeface="Times New Roman" charset="0"/>
                </a:rPr>
                <a:t>Absolute Polarimeter (H jet)</a:t>
              </a:r>
            </a:p>
          </p:txBody>
        </p:sp>
        <p:sp>
          <p:nvSpPr>
            <p:cNvPr id="134" name="Line 504">
              <a:extLst>
                <a:ext uri="{FF2B5EF4-FFF2-40B4-BE49-F238E27FC236}">
                  <a16:creationId xmlns:a16="http://schemas.microsoft.com/office/drawing/2014/main" id="{C3C4E778-D5B6-9528-BECB-16550B695A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84" y="100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Line 505">
              <a:extLst>
                <a:ext uri="{FF2B5EF4-FFF2-40B4-BE49-F238E27FC236}">
                  <a16:creationId xmlns:a16="http://schemas.microsoft.com/office/drawing/2014/main" id="{BBAFD147-09DE-A691-434F-9AC8A8F538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16" y="1104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506">
              <a:extLst>
                <a:ext uri="{FF2B5EF4-FFF2-40B4-BE49-F238E27FC236}">
                  <a16:creationId xmlns:a16="http://schemas.microsoft.com/office/drawing/2014/main" id="{852F3205-2660-BE49-0938-3EC457255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" y="1760"/>
              <a:ext cx="27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 b="1" i="1" u="sng" dirty="0">
                  <a:latin typeface="Times New Roman" charset="0"/>
                </a:rPr>
                <a:t>STAR</a:t>
              </a:r>
              <a:endParaRPr lang="en-US" sz="2400" dirty="0">
                <a:latin typeface="Times New Roman" charset="0"/>
              </a:endParaRPr>
            </a:p>
          </p:txBody>
        </p:sp>
        <p:sp>
          <p:nvSpPr>
            <p:cNvPr id="137" name="Rectangle 509">
              <a:extLst>
                <a:ext uri="{FF2B5EF4-FFF2-40B4-BE49-F238E27FC236}">
                  <a16:creationId xmlns:a16="http://schemas.microsoft.com/office/drawing/2014/main" id="{E4FAACA5-BDD1-E56A-376E-D4A531F59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2976"/>
              <a:ext cx="78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charset="0"/>
                </a:rPr>
                <a:t>AGS Polarimeter</a:t>
              </a:r>
            </a:p>
          </p:txBody>
        </p:sp>
        <p:sp>
          <p:nvSpPr>
            <p:cNvPr id="138" name="Text Box 510">
              <a:extLst>
                <a:ext uri="{FF2B5EF4-FFF2-40B4-BE49-F238E27FC236}">
                  <a16:creationId xmlns:a16="http://schemas.microsoft.com/office/drawing/2014/main" id="{CE313558-46B9-573D-4605-568945B2B4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816"/>
              <a:ext cx="6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663300"/>
                  </a:solidFill>
                  <a:latin typeface="Times New Roman" charset="0"/>
                </a:rPr>
                <a:t>Spin flipper</a:t>
              </a:r>
            </a:p>
          </p:txBody>
        </p:sp>
        <p:sp>
          <p:nvSpPr>
            <p:cNvPr id="139" name="Line 511">
              <a:extLst>
                <a:ext uri="{FF2B5EF4-FFF2-40B4-BE49-F238E27FC236}">
                  <a16:creationId xmlns:a16="http://schemas.microsoft.com/office/drawing/2014/main" id="{EE344D72-F22D-6959-43EF-BCE6FD9E8C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36" y="1008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512">
              <a:extLst>
                <a:ext uri="{FF2B5EF4-FFF2-40B4-BE49-F238E27FC236}">
                  <a16:creationId xmlns:a16="http://schemas.microsoft.com/office/drawing/2014/main" id="{01A86191-F8BF-AE7A-36C2-51390A4329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36" y="2064"/>
              <a:ext cx="3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513">
              <a:extLst>
                <a:ext uri="{FF2B5EF4-FFF2-40B4-BE49-F238E27FC236}">
                  <a16:creationId xmlns:a16="http://schemas.microsoft.com/office/drawing/2014/main" id="{AA33D720-555C-2E3D-02E7-49D040DBB7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20" y="2064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50" name="Table 149">
            <a:extLst>
              <a:ext uri="{FF2B5EF4-FFF2-40B4-BE49-F238E27FC236}">
                <a16:creationId xmlns:a16="http://schemas.microsoft.com/office/drawing/2014/main" id="{A63DCE8C-D36F-9635-EA01-A11F440A4A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847529"/>
              </p:ext>
            </p:extLst>
          </p:nvPr>
        </p:nvGraphicFramePr>
        <p:xfrm>
          <a:off x="5985013" y="984403"/>
          <a:ext cx="6008756" cy="2306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64312">
                  <a:extLst>
                    <a:ext uri="{9D8B030D-6E8A-4147-A177-3AD203B41FA5}">
                      <a16:colId xmlns:a16="http://schemas.microsoft.com/office/drawing/2014/main" val="4204005720"/>
                    </a:ext>
                  </a:extLst>
                </a:gridCol>
                <a:gridCol w="1245022">
                  <a:extLst>
                    <a:ext uri="{9D8B030D-6E8A-4147-A177-3AD203B41FA5}">
                      <a16:colId xmlns:a16="http://schemas.microsoft.com/office/drawing/2014/main" val="197212488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170908918"/>
                    </a:ext>
                  </a:extLst>
                </a:gridCol>
                <a:gridCol w="1944755">
                  <a:extLst>
                    <a:ext uri="{9D8B030D-6E8A-4147-A177-3AD203B41FA5}">
                      <a16:colId xmlns:a16="http://schemas.microsoft.com/office/drawing/2014/main" val="14386223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Max Energy</a:t>
                      </a:r>
                    </a:p>
                    <a:p>
                      <a:r>
                        <a:rPr lang="en-US" sz="1600" dirty="0"/>
                        <a:t>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Pol. At Max Energy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66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baseline="0" dirty="0"/>
                        <a:t>Source+Linac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82-84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134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Booster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~80-84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844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67-70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p-Carbon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327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RHIC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55-60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Jet, full store avg*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430243"/>
                  </a:ext>
                </a:extLst>
              </a:tr>
            </a:tbl>
          </a:graphicData>
        </a:graphic>
      </p:graphicFrame>
      <p:sp>
        <p:nvSpPr>
          <p:cNvPr id="151" name="TextBox 150">
            <a:extLst>
              <a:ext uri="{FF2B5EF4-FFF2-40B4-BE49-F238E27FC236}">
                <a16:creationId xmlns:a16="http://schemas.microsoft.com/office/drawing/2014/main" id="{D3FFE11E-0B85-9810-CC4A-8EB7C391754A}"/>
              </a:ext>
            </a:extLst>
          </p:cNvPr>
          <p:cNvSpPr txBox="1"/>
          <p:nvPr/>
        </p:nvSpPr>
        <p:spPr>
          <a:xfrm>
            <a:off x="358346" y="4340241"/>
            <a:ext cx="5083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Upgrades Should boost Polarization 60%</a:t>
            </a:r>
            <a:r>
              <a:rPr lang="en-US" sz="1600" b="1" dirty="0">
                <a:sym typeface="Wingdings" pitchFamily="2" charset="2"/>
              </a:rPr>
              <a:t></a:t>
            </a:r>
            <a:r>
              <a:rPr lang="en-US" sz="1600" b="1" dirty="0"/>
              <a:t> 70%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b="1" dirty="0"/>
              <a:t>6 Snakes and cooling  HSR transmission </a:t>
            </a:r>
            <a:r>
              <a:rPr lang="en-US" sz="1600" b="1" dirty="0">
                <a:sym typeface="Wingdings" pitchFamily="2" charset="2"/>
              </a:rPr>
              <a:t></a:t>
            </a:r>
            <a:r>
              <a:rPr lang="en-US" sz="1600" b="1" dirty="0"/>
              <a:t>100%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b="1" dirty="0"/>
              <a:t>AGS can only give 70% at low intensity </a:t>
            </a:r>
            <a:endParaRPr lang="en-US" sz="1600" b="1" dirty="0">
              <a:sym typeface="Wingdings" pitchFamily="2" charset="2"/>
            </a:endParaRPr>
          </a:p>
          <a:p>
            <a:pPr marL="1200150" lvl="2" indent="-285750">
              <a:buFont typeface="Wingdings" pitchFamily="2" charset="2"/>
              <a:buChar char="v"/>
            </a:pPr>
            <a:r>
              <a:rPr lang="en-US" sz="1600" b="1" dirty="0">
                <a:sym typeface="Wingdings" pitchFamily="2" charset="2"/>
              </a:rPr>
              <a:t>work is needed to achieve at high Intensity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838653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66D3BC-1B43-A488-CE82-5431FACC8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033" y="1081446"/>
            <a:ext cx="3151015" cy="29510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77F7CB-BEA4-CF9F-CA18-92B51FC9C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</p:spPr>
        <p:txBody>
          <a:bodyPr anchor="ctr">
            <a:normAutofit/>
          </a:bodyPr>
          <a:lstStyle/>
          <a:p>
            <a:r>
              <a:rPr lang="en-US" dirty="0"/>
              <a:t>Snakes for Hadron Polarization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8D373-D920-04D4-6E73-2AB7F382B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4509516" cy="489111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Full Snakes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RHIC and HSR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keep spin tune ½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Avoids First Order Spin Resonances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Higher order spin resonances remain</a:t>
            </a:r>
            <a:endParaRPr lang="en-US" dirty="0">
              <a:sym typeface="Wingdings" pitchFamily="2" charset="2"/>
            </a:endParaRPr>
          </a:p>
          <a:p>
            <a:pPr lvl="2">
              <a:buFont typeface="Wingdings" pitchFamily="2" charset="2"/>
              <a:buChar char="v"/>
            </a:pPr>
            <a:r>
              <a:rPr lang="en-US" dirty="0"/>
              <a:t>Snake Resonances</a:t>
            </a:r>
          </a:p>
          <a:p>
            <a:pPr lvl="2">
              <a:buFont typeface="Wingdings" pitchFamily="2" charset="2"/>
              <a:buChar char="v"/>
            </a:pPr>
            <a:r>
              <a:rPr lang="en-US" dirty="0"/>
              <a:t>Amplitude dependent (near strong first order spin resonances caused by spin resonance overlap)</a:t>
            </a:r>
          </a:p>
          <a:p>
            <a:r>
              <a:rPr lang="en-US" dirty="0"/>
              <a:t>Partial Snakes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AGS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Avoids imperfection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If Strong Enough &amp; tunes high enough avoids intrinsic vertical Spin resonances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Introduces Horizontal Intrinsic Spin resonances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A89A8C-7AF8-CFEE-CAF3-91CA81B71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880" y="975360"/>
            <a:ext cx="4424977" cy="2577548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3D71BC-356B-6333-82D8-3DF1D30806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93C5830-40F3-F04E-B2E3-10E6672BA8FF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53D921-CD9F-E3E7-376E-29E1F6C45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0402" y="3800444"/>
            <a:ext cx="2452293" cy="225433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8C2E11-FDFE-AF62-EADC-914157ECE52A}"/>
              </a:ext>
            </a:extLst>
          </p:cNvPr>
          <p:cNvCxnSpPr/>
          <p:nvPr/>
        </p:nvCxnSpPr>
        <p:spPr>
          <a:xfrm>
            <a:off x="4511040" y="4632960"/>
            <a:ext cx="270886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5E88D86-7541-157D-1510-27A9F6CF9A76}"/>
              </a:ext>
            </a:extLst>
          </p:cNvPr>
          <p:cNvSpPr txBox="1"/>
          <p:nvPr/>
        </p:nvSpPr>
        <p:spPr>
          <a:xfrm>
            <a:off x="8997696" y="176280"/>
            <a:ext cx="2964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Thanks: Waldo MacKay</a:t>
            </a:r>
          </a:p>
        </p:txBody>
      </p:sp>
    </p:spTree>
    <p:extLst>
      <p:ext uri="{BB962C8B-B14F-4D97-AF65-F5344CB8AC3E}">
        <p14:creationId xmlns:p14="http://schemas.microsoft.com/office/powerpoint/2010/main" val="2346224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8BAA4C-6151-4C0E-BC10-2F2E7355B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C7D688-B2B0-4A96-A294-718817F1A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CoAuthor’s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53AAF2-948B-4983-BB28-9852C586C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5" y="825178"/>
            <a:ext cx="11694280" cy="530739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400" b="0" i="0" u="none" strike="noStrike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2"/>
              </a:rPr>
              <a:t>Christoph Montag</a:t>
            </a:r>
            <a:r>
              <a:rPr lang="en-US" sz="3200" b="0" i="0" u="none" strike="noStrike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(Brookhaven National Laboratory)</a:t>
            </a:r>
            <a:r>
              <a:rPr lang="en-US" sz="3200" b="0" i="0" u="none" strike="noStrike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 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3"/>
              </a:rPr>
              <a:t>Eiad Hamwi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(Cornell University (CLASSE))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4"/>
              </a:rPr>
              <a:t>Erdong Wang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(Brookhaven National Laboratory)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5"/>
              </a:rPr>
              <a:t>Georg Hoffstaetter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(Cornell University (CLASSE))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6"/>
              </a:rPr>
              <a:t>Haixin Huang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(Brookhaven National Laboratory)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7"/>
              </a:rPr>
              <a:t>Henry Lovelace III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(Brookhaven National Laboratory)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8"/>
              </a:rPr>
              <a:t>Kiel Hock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(Brookhaven National Laboratory)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9"/>
              </a:rPr>
              <a:t>Matthew Signorelli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(Cornell University (CLASSE))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10"/>
              </a:rPr>
              <a:t>Sergei Nagaitsev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(Brookhaven National Laboratory (BNL))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11"/>
              </a:rPr>
              <a:t>Vadim Ptitsyn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(Brookhaven National Laboratory (BNL))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12"/>
              </a:rPr>
              <a:t>Vincent Schoefer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(Brookhaven National Laboratory)</a:t>
            </a:r>
          </a:p>
          <a:p>
            <a:pPr marL="0" indent="0">
              <a:buNone/>
            </a:pPr>
            <a:r>
              <a:rPr lang="en-US" sz="32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13"/>
              </a:rPr>
              <a:t>William Bergan </a:t>
            </a:r>
            <a:r>
              <a:rPr lang="en-US" sz="3200" b="0" i="0" u="none" strike="noStrike" dirty="0"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(Brookhaven National Laboratory)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627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D5FDD0-DA4C-1C45-86F3-3892161AC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55" y="2803315"/>
            <a:ext cx="9941959" cy="318971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665BEC4-058F-264F-89E8-8F8D453518E6}"/>
              </a:ext>
            </a:extLst>
          </p:cNvPr>
          <p:cNvSpPr/>
          <p:nvPr/>
        </p:nvSpPr>
        <p:spPr>
          <a:xfrm>
            <a:off x="9805933" y="4447831"/>
            <a:ext cx="451412" cy="591286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D1FA7B-FE77-FD46-B58A-AF4A93F63ADB}"/>
              </a:ext>
            </a:extLst>
          </p:cNvPr>
          <p:cNvSpPr txBox="1"/>
          <p:nvPr/>
        </p:nvSpPr>
        <p:spPr>
          <a:xfrm>
            <a:off x="10455152" y="4560934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mitigation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752AC9E-00CF-8643-95A6-28711580BE58}"/>
              </a:ext>
            </a:extLst>
          </p:cNvPr>
          <p:cNvSpPr/>
          <p:nvPr/>
        </p:nvSpPr>
        <p:spPr>
          <a:xfrm>
            <a:off x="9933544" y="3814025"/>
            <a:ext cx="323801" cy="295175"/>
          </a:xfrm>
          <a:prstGeom prst="ellipse">
            <a:avLst/>
          </a:prstGeom>
          <a:noFill/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43C00-6DEE-BD44-9605-6232147A5B04}"/>
              </a:ext>
            </a:extLst>
          </p:cNvPr>
          <p:cNvSpPr txBox="1"/>
          <p:nvPr/>
        </p:nvSpPr>
        <p:spPr>
          <a:xfrm>
            <a:off x="10311914" y="3785843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With tune jump </a:t>
            </a:r>
          </a:p>
          <a:p>
            <a:r>
              <a:rPr lang="en-US" dirty="0">
                <a:solidFill>
                  <a:schemeClr val="accent1"/>
                </a:solidFill>
              </a:rPr>
              <a:t>  + </a:t>
            </a:r>
            <a:r>
              <a:rPr lang="en-US" dirty="0" err="1">
                <a:solidFill>
                  <a:schemeClr val="accent1"/>
                </a:solidFill>
              </a:rPr>
              <a:t>dp</a:t>
            </a:r>
            <a:r>
              <a:rPr lang="en-US" dirty="0">
                <a:solidFill>
                  <a:schemeClr val="accent1"/>
                </a:solidFill>
              </a:rPr>
              <a:t>/p spread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471E6B5-837F-154F-BFBC-C64E8DF852AE}"/>
              </a:ext>
            </a:extLst>
          </p:cNvPr>
          <p:cNvSpPr/>
          <p:nvPr/>
        </p:nvSpPr>
        <p:spPr>
          <a:xfrm>
            <a:off x="9934860" y="3198747"/>
            <a:ext cx="323801" cy="295175"/>
          </a:xfrm>
          <a:prstGeom prst="ellipse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20417-B39E-BC47-B025-F2145DDFC014}"/>
              </a:ext>
            </a:extLst>
          </p:cNvPr>
          <p:cNvSpPr txBox="1"/>
          <p:nvPr/>
        </p:nvSpPr>
        <p:spPr>
          <a:xfrm>
            <a:off x="10311914" y="3023168"/>
            <a:ext cx="17894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With jump </a:t>
            </a:r>
          </a:p>
          <a:p>
            <a:r>
              <a:rPr lang="en-US" dirty="0">
                <a:solidFill>
                  <a:srgbClr val="00B0F0"/>
                </a:solidFill>
              </a:rPr>
              <a:t>  NO </a:t>
            </a:r>
            <a:r>
              <a:rPr lang="en-US" dirty="0" err="1">
                <a:solidFill>
                  <a:srgbClr val="00B0F0"/>
                </a:solidFill>
              </a:rPr>
              <a:t>dp</a:t>
            </a:r>
            <a:r>
              <a:rPr lang="en-US" dirty="0">
                <a:solidFill>
                  <a:srgbClr val="00B0F0"/>
                </a:solidFill>
              </a:rPr>
              <a:t>/p spread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064B753-4AAD-9846-8B17-0ECEAFD65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50" y="18617"/>
            <a:ext cx="11465169" cy="57118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AGS Polarization loss due to Horizontal Resonance</a:t>
            </a:r>
            <a:endParaRPr lang="en-US" sz="3100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C9FBF8-743F-3548-B62B-C13AC854B327}"/>
              </a:ext>
            </a:extLst>
          </p:cNvPr>
          <p:cNvSpPr txBox="1"/>
          <p:nvPr/>
        </p:nvSpPr>
        <p:spPr>
          <a:xfrm>
            <a:off x="259492" y="955644"/>
            <a:ext cx="11726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no mitigation: </a:t>
            </a:r>
            <a:r>
              <a:rPr lang="en-US" dirty="0">
                <a:solidFill>
                  <a:srgbClr val="FF0000"/>
                </a:solidFill>
              </a:rPr>
              <a:t>~15-20% relative polarization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Horizontal tune jump (used since 2011):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Performance Strongly depends on intensity </a:t>
            </a:r>
            <a:r>
              <a:rPr lang="en-US" dirty="0">
                <a:sym typeface="Wingdings" pitchFamily="2" charset="2"/>
              </a:rPr>
              <a:t> increased emittance and energy spread</a:t>
            </a:r>
            <a:endParaRPr lang="en-US" dirty="0">
              <a:solidFill>
                <a:srgbClr val="FF0000"/>
              </a:solidFill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Remaining polarization loss from residual crossing rate, spin tune spread comparable to tune jump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At high intensity AGS delivers &lt; 70% polarization using tune jump methods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need approach to give &gt; 70%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23C0F-BFD0-C24C-B6BF-132C1424CF61}"/>
              </a:ext>
            </a:extLst>
          </p:cNvPr>
          <p:cNvSpPr txBox="1"/>
          <p:nvPr/>
        </p:nvSpPr>
        <p:spPr>
          <a:xfrm>
            <a:off x="259492" y="2339627"/>
            <a:ext cx="112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Zgoubi</a:t>
            </a:r>
            <a:r>
              <a:rPr lang="en-US" dirty="0"/>
              <a:t> simulation of polarization loss with and without tune jump, agrees well with measured tune jump performance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EB2F3C-ED4B-E446-914F-71E68EE8E3BC}"/>
              </a:ext>
            </a:extLst>
          </p:cNvPr>
          <p:cNvSpPr txBox="1"/>
          <p:nvPr/>
        </p:nvSpPr>
        <p:spPr>
          <a:xfrm>
            <a:off x="8351739" y="6203793"/>
            <a:ext cx="2585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Plot courtesy of Y. </a:t>
            </a:r>
            <a:r>
              <a:rPr lang="en-US" dirty="0" err="1"/>
              <a:t>Dutheil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CDED144-B6C9-7F4E-9F85-566FAF059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50B032-436B-3B44-99AC-41FE09C4F3A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07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D66EE-E68D-7768-36C5-FD7D74FAC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4BAE1A1C-7BB4-E9AE-47DB-1885E5981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767" y="1189862"/>
            <a:ext cx="3513548" cy="20806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FE702F-56BF-63CA-AE09-CDB3A7D1B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21</a:t>
            </a:fld>
            <a:endParaRPr lang="en-US" sz="1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6F9E21-DB05-9904-4963-F3F9077FD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189313"/>
            <a:ext cx="11029353" cy="575178"/>
          </a:xfrm>
        </p:spPr>
        <p:txBody>
          <a:bodyPr>
            <a:noAutofit/>
          </a:bodyPr>
          <a:lstStyle/>
          <a:p>
            <a:r>
              <a:rPr lang="en-US" sz="2800" dirty="0"/>
              <a:t>Skew Quad Spin Resonance Canceling:</a:t>
            </a:r>
            <a:br>
              <a:rPr lang="en-US" sz="2800" dirty="0"/>
            </a:br>
            <a:r>
              <a:rPr lang="en-US" sz="2800" dirty="0"/>
              <a:t>Polarization increase from skew quad resonance correction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AA8D6C-C595-3E04-D5DC-563E8A7F8E3A}"/>
              </a:ext>
            </a:extLst>
          </p:cNvPr>
          <p:cNvSpPr txBox="1"/>
          <p:nvPr/>
        </p:nvSpPr>
        <p:spPr>
          <a:xfrm>
            <a:off x="277599" y="1139222"/>
            <a:ext cx="572109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Using </a:t>
            </a:r>
            <a:r>
              <a:rPr lang="en-US" sz="2000" dirty="0" err="1"/>
              <a:t>Betatron</a:t>
            </a:r>
            <a:r>
              <a:rPr lang="en-US" sz="2000" dirty="0"/>
              <a:t> Coupling to cancel Horizontal spin resonance </a:t>
            </a:r>
            <a:r>
              <a:rPr lang="en-US" sz="2000" dirty="0">
                <a:sym typeface="Wingdings" pitchFamily="2" charset="2"/>
              </a:rPr>
              <a:t> V. </a:t>
            </a:r>
            <a:r>
              <a:rPr lang="en-US" sz="2000" dirty="0" err="1">
                <a:sym typeface="Wingdings" pitchFamily="2" charset="2"/>
              </a:rPr>
              <a:t>Schoefer</a:t>
            </a:r>
            <a:r>
              <a:rPr lang="en-US" sz="2000" dirty="0">
                <a:sym typeface="Wingdings" pitchFamily="2" charset="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Pulse skew quads during the ramp to cancel horizontal spin resonance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Number of enabled pulses limited mostly by orbit effects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Tune shift from coupling, </a:t>
            </a:r>
            <a:r>
              <a:rPr lang="en-US" sz="2000" dirty="0" err="1"/>
              <a:t>ΔQ</a:t>
            </a:r>
            <a:r>
              <a:rPr lang="en-US" sz="2000" baseline="-25000" dirty="0" err="1"/>
              <a:t>y</a:t>
            </a:r>
            <a:r>
              <a:rPr lang="en-US" sz="2000" dirty="0"/>
              <a:t>&lt; 0.005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Vertical  |</a:t>
            </a:r>
            <a:r>
              <a:rPr lang="en-US" sz="2000" dirty="0" err="1"/>
              <a:t>M</a:t>
            </a:r>
            <a:r>
              <a:rPr lang="en-US" sz="2000" baseline="-25000" dirty="0" err="1"/>
              <a:t>orm</a:t>
            </a:r>
            <a:r>
              <a:rPr lang="en-US" sz="2000" dirty="0"/>
              <a:t>*(</a:t>
            </a:r>
            <a:r>
              <a:rPr lang="en-US" sz="2000" dirty="0" err="1"/>
              <a:t>k</a:t>
            </a:r>
            <a:r>
              <a:rPr lang="en-US" sz="2000" baseline="-25000" dirty="0" err="1"/>
              <a:t>skew</a:t>
            </a:r>
            <a:r>
              <a:rPr lang="en-US" sz="2000" dirty="0"/>
              <a:t>*</a:t>
            </a:r>
            <a:r>
              <a:rPr lang="en-US" sz="2000" dirty="0" err="1"/>
              <a:t>x</a:t>
            </a:r>
            <a:r>
              <a:rPr lang="en-US" sz="2000" baseline="-25000" dirty="0" err="1"/>
              <a:t>skew</a:t>
            </a:r>
            <a:r>
              <a:rPr lang="en-US" sz="2000" dirty="0"/>
              <a:t>)|</a:t>
            </a:r>
            <a:r>
              <a:rPr lang="en-US" sz="2000" baseline="-25000" dirty="0"/>
              <a:t>max</a:t>
            </a:r>
            <a:r>
              <a:rPr lang="en-US" sz="2000" dirty="0"/>
              <a:t> &lt; 1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Tested for first time 2024 Run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Up to 15% relative gain from skew quads (compared with 8-10% from tune jump)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More fine tuning necessary </a:t>
            </a:r>
            <a:r>
              <a:rPr lang="en-US" sz="2000" dirty="0">
                <a:sym typeface="Wingdings" pitchFamily="2" charset="2"/>
              </a:rPr>
              <a:t> orbit and optics control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5" name="Picture 14" descr="Chart, radar chart&#10;&#10;Description automatically generated">
            <a:extLst>
              <a:ext uri="{FF2B5EF4-FFF2-40B4-BE49-F238E27FC236}">
                <a16:creationId xmlns:a16="http://schemas.microsoft.com/office/drawing/2014/main" id="{A09BB2F7-320F-5A9A-A03B-84A0B510E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8446" y="1147393"/>
            <a:ext cx="2511451" cy="2425221"/>
          </a:xfrm>
          <a:prstGeom prst="rect">
            <a:avLst/>
          </a:prstGeom>
        </p:spPr>
      </p:pic>
      <p:graphicFrame>
        <p:nvGraphicFramePr>
          <p:cNvPr id="22" name="Table 51">
            <a:extLst>
              <a:ext uri="{FF2B5EF4-FFF2-40B4-BE49-F238E27FC236}">
                <a16:creationId xmlns:a16="http://schemas.microsoft.com/office/drawing/2014/main" id="{9542B700-59BA-BC33-0064-10CE04C28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767497"/>
              </p:ext>
            </p:extLst>
          </p:nvPr>
        </p:nvGraphicFramePr>
        <p:xfrm>
          <a:off x="7322359" y="3563441"/>
          <a:ext cx="4214665" cy="25036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20107">
                  <a:extLst>
                    <a:ext uri="{9D8B030D-6E8A-4147-A177-3AD203B41FA5}">
                      <a16:colId xmlns:a16="http://schemas.microsoft.com/office/drawing/2014/main" val="2711225813"/>
                    </a:ext>
                  </a:extLst>
                </a:gridCol>
                <a:gridCol w="1089670">
                  <a:extLst>
                    <a:ext uri="{9D8B030D-6E8A-4147-A177-3AD203B41FA5}">
                      <a16:colId xmlns:a16="http://schemas.microsoft.com/office/drawing/2014/main" val="3295545154"/>
                    </a:ext>
                  </a:extLst>
                </a:gridCol>
                <a:gridCol w="1404888">
                  <a:extLst>
                    <a:ext uri="{9D8B030D-6E8A-4147-A177-3AD203B41FA5}">
                      <a16:colId xmlns:a16="http://schemas.microsoft.com/office/drawing/2014/main" val="3094463287"/>
                    </a:ext>
                  </a:extLst>
                </a:gridCol>
              </a:tblGrid>
              <a:tr h="309769">
                <a:tc>
                  <a:txBody>
                    <a:bodyPr/>
                    <a:lstStyle/>
                    <a:p>
                      <a:r>
                        <a:rPr lang="en-US" sz="1600" dirty="0"/>
                        <a:t>Magnet Param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904092"/>
                  </a:ext>
                </a:extLst>
              </a:tr>
              <a:tr h="309769">
                <a:tc>
                  <a:txBody>
                    <a:bodyPr/>
                    <a:lstStyle/>
                    <a:p>
                      <a:r>
                        <a:rPr lang="en-US" sz="1400" dirty="0"/>
                        <a:t>Length (mech.)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515174"/>
                  </a:ext>
                </a:extLst>
              </a:tr>
              <a:tr h="309769">
                <a:tc>
                  <a:txBody>
                    <a:bodyPr/>
                    <a:lstStyle/>
                    <a:p>
                      <a:r>
                        <a:rPr lang="en-US" sz="1400" dirty="0"/>
                        <a:t>Bore 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533667"/>
                  </a:ext>
                </a:extLst>
              </a:tr>
              <a:tr h="309769">
                <a:tc>
                  <a:txBody>
                    <a:bodyPr/>
                    <a:lstStyle/>
                    <a:p>
                      <a:r>
                        <a:rPr lang="en-US" sz="1400" dirty="0"/>
                        <a:t>Pole tip field (max)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0.15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013700"/>
                  </a:ext>
                </a:extLst>
              </a:tr>
              <a:tr h="309769">
                <a:tc>
                  <a:txBody>
                    <a:bodyPr/>
                    <a:lstStyle/>
                    <a:p>
                      <a:r>
                        <a:rPr lang="en-US" sz="1400" dirty="0"/>
                        <a:t>Int grad (max)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771551"/>
                  </a:ext>
                </a:extLst>
              </a:tr>
              <a:tr h="309769">
                <a:tc>
                  <a:txBody>
                    <a:bodyPr/>
                    <a:lstStyle/>
                    <a:p>
                      <a:r>
                        <a:rPr lang="en-US" sz="1400" dirty="0"/>
                        <a:t>Current (max)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747951"/>
                  </a:ext>
                </a:extLst>
              </a:tr>
              <a:tr h="309769">
                <a:tc>
                  <a:txBody>
                    <a:bodyPr/>
                    <a:lstStyle/>
                    <a:p>
                      <a:r>
                        <a:rPr lang="en-US" sz="1400" dirty="0"/>
                        <a:t>Current (</a:t>
                      </a:r>
                      <a:r>
                        <a:rPr lang="en-US" sz="1400" dirty="0" err="1"/>
                        <a:t>rms,max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108708"/>
                  </a:ext>
                </a:extLst>
              </a:tr>
              <a:tr h="309769">
                <a:tc>
                  <a:txBody>
                    <a:bodyPr/>
                    <a:lstStyle/>
                    <a:p>
                      <a:r>
                        <a:rPr lang="en-US" sz="1400" dirty="0"/>
                        <a:t>Lamination thick.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0.635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48789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697C37FC-9590-67D4-4F85-4F6C1EE0E188}"/>
              </a:ext>
            </a:extLst>
          </p:cNvPr>
          <p:cNvSpPr txBox="1"/>
          <p:nvPr/>
        </p:nvSpPr>
        <p:spPr>
          <a:xfrm>
            <a:off x="10116859" y="84733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AGS RING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58751A-E357-1AA6-A2F5-83E2BA96513C}"/>
              </a:ext>
            </a:extLst>
          </p:cNvPr>
          <p:cNvSpPr txBox="1"/>
          <p:nvPr/>
        </p:nvSpPr>
        <p:spPr>
          <a:xfrm>
            <a:off x="8089103" y="98936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 skew quads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B5AD3CA-0ADF-0B87-56A4-1D3FB8D9ED17}"/>
              </a:ext>
            </a:extLst>
          </p:cNvPr>
          <p:cNvCxnSpPr/>
          <p:nvPr/>
        </p:nvCxnSpPr>
        <p:spPr>
          <a:xfrm>
            <a:off x="9193427" y="1359243"/>
            <a:ext cx="702583" cy="6346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6A786EC-8C4F-F811-31CA-BCFC5E25DCE0}"/>
              </a:ext>
            </a:extLst>
          </p:cNvPr>
          <p:cNvCxnSpPr/>
          <p:nvPr/>
        </p:nvCxnSpPr>
        <p:spPr>
          <a:xfrm>
            <a:off x="9193427" y="1358693"/>
            <a:ext cx="1037968" cy="2229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0E2F26E-51F0-43D3-1F85-20E7E9615E8D}"/>
              </a:ext>
            </a:extLst>
          </p:cNvPr>
          <p:cNvSpPr txBox="1"/>
          <p:nvPr/>
        </p:nvSpPr>
        <p:spPr>
          <a:xfrm>
            <a:off x="9344315" y="14308"/>
            <a:ext cx="27092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ym typeface="Wingdings" pitchFamily="2" charset="2"/>
              </a:rPr>
              <a:t>Thanks: V. </a:t>
            </a:r>
            <a:r>
              <a:rPr lang="en-US" sz="1800" b="1" dirty="0" err="1">
                <a:sym typeface="Wingdings" pitchFamily="2" charset="2"/>
              </a:rPr>
              <a:t>Schoefer</a:t>
            </a:r>
            <a:r>
              <a:rPr lang="en-US" sz="1800" b="1" dirty="0">
                <a:sym typeface="Wingdings" pitchFamily="2" charset="2"/>
              </a:rPr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8125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D8EFC72-2326-7FFB-82D6-AAB4703B3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HSR Proton and </a:t>
            </a:r>
            <a:r>
              <a:rPr lang="en-US" baseline="30000" dirty="0"/>
              <a:t>3</a:t>
            </a:r>
            <a:r>
              <a:rPr lang="en-US" dirty="0"/>
              <a:t>He Polarization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B50FAB-CD5D-220A-033B-6B7A75B94E05}"/>
              </a:ext>
            </a:extLst>
          </p:cNvPr>
          <p:cNvSpPr txBox="1"/>
          <p:nvPr/>
        </p:nvSpPr>
        <p:spPr>
          <a:xfrm>
            <a:off x="226150" y="814866"/>
            <a:ext cx="5401399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Polarization requirements: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Polarized proton (up to 275 GeV), </a:t>
            </a:r>
            <a:r>
              <a:rPr lang="en-US" sz="1600" baseline="30000" dirty="0"/>
              <a:t>3</a:t>
            </a:r>
            <a:r>
              <a:rPr lang="en-US" sz="1600" dirty="0"/>
              <a:t>He</a:t>
            </a:r>
            <a:r>
              <a:rPr lang="en-US" sz="1600" baseline="30000" dirty="0"/>
              <a:t>+2 </a:t>
            </a:r>
            <a:r>
              <a:rPr lang="en-US" sz="1600" dirty="0"/>
              <a:t>(up to 183 GeV/u)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Polarization goal: 70%</a:t>
            </a:r>
          </a:p>
          <a:p>
            <a:pPr lvl="1"/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Increasing the number of Snakes from 2 to 6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Good polarization transmission has been demonstrated for protons up to 275 GeV</a:t>
            </a:r>
          </a:p>
          <a:p>
            <a:pPr lvl="1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aseline="30000" dirty="0"/>
              <a:t>3</a:t>
            </a:r>
            <a:r>
              <a:rPr lang="en-US" sz="1600" dirty="0"/>
              <a:t>He good polarization transmission has been shown up to 140 GeV/u. </a:t>
            </a:r>
          </a:p>
          <a:p>
            <a:pPr marL="1200150" lvl="2" indent="-285750">
              <a:buFont typeface="Wingdings" pitchFamily="2" charset="2"/>
              <a:buChar char="v"/>
            </a:pPr>
            <a:r>
              <a:rPr lang="en-US" sz="1600" dirty="0"/>
              <a:t>HSR lattice require significant changes to the symmetry of the RHIC yellow ring which impacts the intrinsic spin resonance structure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Wingdings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Above 140 GeV/u </a:t>
            </a:r>
            <a:r>
              <a:rPr lang="en-US" sz="1600" b="1" dirty="0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cooling is needed for smaller vertical emittances</a:t>
            </a:r>
          </a:p>
          <a:p>
            <a:pPr marL="1200150" lvl="2" indent="-285750">
              <a:buFont typeface="Wingdings" pitchFamily="2" charset="2"/>
              <a:buChar char="v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Spin Resonance Interference introduce more possibility for higher-order spin resonance effects</a:t>
            </a:r>
          </a:p>
          <a:p>
            <a:pPr marL="1200150" lvl="2" indent="-285750">
              <a:buFont typeface="Wingdings" pitchFamily="2" charset="2"/>
              <a:buChar char="v"/>
            </a:pPr>
            <a:endParaRPr lang="en-US" b="1" dirty="0">
              <a:solidFill>
                <a:srgbClr val="30519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EB5200-AE94-119D-2A25-A24F6FDE0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7863" y="1078536"/>
            <a:ext cx="3273335" cy="23000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84AAE0-CC15-76C6-8944-8D2CB3CC0052}"/>
              </a:ext>
            </a:extLst>
          </p:cNvPr>
          <p:cNvSpPr txBox="1"/>
          <p:nvPr/>
        </p:nvSpPr>
        <p:spPr>
          <a:xfrm>
            <a:off x="9351850" y="864358"/>
            <a:ext cx="243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RHIC Yellow RING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5B1D82-4AA6-F5F0-6FC7-6A33F0B2D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8631" y="1067660"/>
            <a:ext cx="3273334" cy="22268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929C72-3AE2-0953-B0DC-7747523F15C5}"/>
              </a:ext>
            </a:extLst>
          </p:cNvPr>
          <p:cNvSpPr txBox="1"/>
          <p:nvPr/>
        </p:nvSpPr>
        <p:spPr>
          <a:xfrm>
            <a:off x="5848788" y="78033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HSR Lattice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33132B4-80ED-2ACC-B379-4DC008EC1D1C}"/>
              </a:ext>
            </a:extLst>
          </p:cNvPr>
          <p:cNvSpPr/>
          <p:nvPr/>
        </p:nvSpPr>
        <p:spPr>
          <a:xfrm>
            <a:off x="9998183" y="1205443"/>
            <a:ext cx="430305" cy="3693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90EE826-20AA-660E-C273-BA46D305EA68}"/>
              </a:ext>
            </a:extLst>
          </p:cNvPr>
          <p:cNvSpPr/>
          <p:nvPr/>
        </p:nvSpPr>
        <p:spPr>
          <a:xfrm flipH="1">
            <a:off x="7840243" y="1487638"/>
            <a:ext cx="430305" cy="3693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C537B17-12A2-A284-F042-1401CD417812}"/>
              </a:ext>
            </a:extLst>
          </p:cNvPr>
          <p:cNvSpPr/>
          <p:nvPr/>
        </p:nvSpPr>
        <p:spPr>
          <a:xfrm flipV="1">
            <a:off x="10601768" y="1232884"/>
            <a:ext cx="430305" cy="36933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133FC23-F742-EDC3-31A3-36DDEFEE5D65}"/>
              </a:ext>
            </a:extLst>
          </p:cNvPr>
          <p:cNvSpPr/>
          <p:nvPr/>
        </p:nvSpPr>
        <p:spPr>
          <a:xfrm>
            <a:off x="10991008" y="1112481"/>
            <a:ext cx="430305" cy="3693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4B98524-4085-3F52-DA25-C9692B46470F}"/>
              </a:ext>
            </a:extLst>
          </p:cNvPr>
          <p:cNvSpPr/>
          <p:nvPr/>
        </p:nvSpPr>
        <p:spPr>
          <a:xfrm>
            <a:off x="7538450" y="1487638"/>
            <a:ext cx="430305" cy="3693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0F88D9-BF6A-DD86-4296-395E27D5D276}"/>
              </a:ext>
            </a:extLst>
          </p:cNvPr>
          <p:cNvSpPr/>
          <p:nvPr/>
        </p:nvSpPr>
        <p:spPr>
          <a:xfrm>
            <a:off x="6819342" y="1928012"/>
            <a:ext cx="430305" cy="3693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Content Placeholder 4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7A4D6571-64D8-F914-74F9-78B8E4D507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185" y="4024910"/>
            <a:ext cx="4667240" cy="20290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7B594A6-504D-36B4-020E-0D8C19A6BFB2}"/>
              </a:ext>
            </a:extLst>
          </p:cNvPr>
          <p:cNvSpPr txBox="1"/>
          <p:nvPr/>
        </p:nvSpPr>
        <p:spPr>
          <a:xfrm>
            <a:off x="6556674" y="3378579"/>
            <a:ext cx="53093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Studies with 2 snake RHIC lattice showed 0.01 threshold for interference with strong Res~0.4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671650-C40F-7655-9066-41BD22F78618}"/>
              </a:ext>
            </a:extLst>
          </p:cNvPr>
          <p:cNvSpPr/>
          <p:nvPr/>
        </p:nvSpPr>
        <p:spPr>
          <a:xfrm>
            <a:off x="8381660" y="5177187"/>
            <a:ext cx="430305" cy="3693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2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7B3DA5A-7781-98AE-98FA-E6DCA65BE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002" y="835516"/>
            <a:ext cx="1573084" cy="17652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0CC2FD-E0E7-F406-AC93-3CC3E02E4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Uncooled He3 Polarization 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B0124-704C-63CF-55E7-080F73031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6201234" cy="4865858"/>
          </a:xfrm>
        </p:spPr>
        <p:txBody>
          <a:bodyPr/>
          <a:lstStyle/>
          <a:p>
            <a:r>
              <a:rPr lang="en-US" dirty="0"/>
              <a:t>Phase trombone matching: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constant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dynamic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Snake matching </a:t>
            </a:r>
            <a:r>
              <a:rPr lang="en-US" dirty="0">
                <a:sym typeface="Wingdings" pitchFamily="2" charset="2"/>
              </a:rPr>
              <a:t> identifying snake rotation axis for each snake that minimizes higher-order spin resonances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Revisit optics  better solution that minimizes overlapping resonances.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6C4B27-D2F3-6729-DA6C-7E2AD3A12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3959" y="3668318"/>
            <a:ext cx="5015680" cy="23127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C3699B-EE53-3E88-3A2E-51767F1DA3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814" y="1016777"/>
            <a:ext cx="4561562" cy="23127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08C8C3-F0B8-5EBA-983D-17D7BB88325F}"/>
              </a:ext>
            </a:extLst>
          </p:cNvPr>
          <p:cNvSpPr txBox="1"/>
          <p:nvPr/>
        </p:nvSpPr>
        <p:spPr>
          <a:xfrm>
            <a:off x="9234019" y="6169127"/>
            <a:ext cx="248327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1800" b="1" dirty="0">
                <a:cs typeface="Arial"/>
              </a:rPr>
              <a:t>Thanks: </a:t>
            </a:r>
            <a:r>
              <a:rPr lang="en-US" sz="1800" b="1" dirty="0" err="1">
                <a:cs typeface="Arial"/>
              </a:rPr>
              <a:t>Eiad</a:t>
            </a:r>
            <a:r>
              <a:rPr lang="en-US" sz="1800" b="1" dirty="0">
                <a:cs typeface="Arial"/>
              </a:rPr>
              <a:t> </a:t>
            </a:r>
            <a:r>
              <a:rPr lang="en-US" sz="1800" b="1" dirty="0" err="1">
                <a:cs typeface="Arial"/>
              </a:rPr>
              <a:t>Hamwi</a:t>
            </a:r>
            <a:endParaRPr lang="en-US" sz="1800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9975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670AF-4A63-A4A1-AEB7-F865D1E85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1214C-E380-D5C3-5D9D-807D99246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RCS and whole Electron Injector System now out-side RHIC tunnel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New Racetrack RCS design using same spin transparent principle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Polarization Performance meets EIC’s requirements</a:t>
            </a:r>
          </a:p>
          <a:p>
            <a:r>
              <a:rPr lang="en-US" dirty="0"/>
              <a:t>ESR lattice mature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BAGEL’s approach maximizes polarization lifetime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Vertical Emittance matching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Need to study beam-beam depolarization effects more</a:t>
            </a:r>
          </a:p>
          <a:p>
            <a:r>
              <a:rPr lang="en-US" dirty="0"/>
              <a:t>AGS Polarization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Need work to achieve &gt;70% polarization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Pulsed skew quads test and shows promise</a:t>
            </a:r>
          </a:p>
          <a:p>
            <a:r>
              <a:rPr lang="en-US" dirty="0"/>
              <a:t>HSR Polarization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Proton transmission to 275 GeV good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He3 transmission needs vertical emittance cooled</a:t>
            </a:r>
          </a:p>
          <a:p>
            <a:pPr lvl="2">
              <a:buFont typeface="Wingdings" pitchFamily="2" charset="2"/>
              <a:buChar char="v"/>
            </a:pPr>
            <a:r>
              <a:rPr lang="en-US" dirty="0"/>
              <a:t>Working on snake and lattice approaches to improve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13A73B-5DDA-E7C2-A100-BADCFF91B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58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9D1C3E-E43A-452B-83C2-01447AFAD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2F1B4C-1ABE-4C32-816E-85CF45922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360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475052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E455AA-2E20-FC41-4EFB-C4B84AE9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338" y="128588"/>
            <a:ext cx="9544049" cy="671512"/>
          </a:xfrm>
        </p:spPr>
        <p:txBody>
          <a:bodyPr>
            <a:normAutofit/>
          </a:bodyPr>
          <a:lstStyle/>
          <a:p>
            <a:r>
              <a:rPr lang="en-US" dirty="0"/>
              <a:t>RCS Design Considerations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E4FE95-D14C-CAE1-6B63-4F3545F294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363" y="1285875"/>
            <a:ext cx="4798013" cy="451485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Selection of Bending radius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Limit radiation at 18 GeV ~ 100 MeV/turn. Requires 7 cryo-modules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Limit dipole field at injection ~ 300 Gauss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find ~ 90 m rho achieves both 300 Gauss at 800 MeV and 100 MeV/turn loss.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E58C-F7C4-3536-2556-315D46B6B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15239F-31F3-8544-8343-469796921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376" y="1571625"/>
            <a:ext cx="5785273" cy="295969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E3A02E83-99E7-E803-5658-2101AD4B0986}"/>
              </a:ext>
            </a:extLst>
          </p:cNvPr>
          <p:cNvSpPr/>
          <p:nvPr/>
        </p:nvSpPr>
        <p:spPr>
          <a:xfrm>
            <a:off x="6643688" y="2943225"/>
            <a:ext cx="585787" cy="67151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08901D-CC37-AD12-AB59-DD5D83D46468}"/>
              </a:ext>
            </a:extLst>
          </p:cNvPr>
          <p:cNvCxnSpPr/>
          <p:nvPr/>
        </p:nvCxnSpPr>
        <p:spPr>
          <a:xfrm>
            <a:off x="7000875" y="3300413"/>
            <a:ext cx="0" cy="87153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2B6E677-1EC0-8F0F-C9E2-80F181BC7BD3}"/>
              </a:ext>
            </a:extLst>
          </p:cNvPr>
          <p:cNvSpPr txBox="1"/>
          <p:nvPr/>
        </p:nvSpPr>
        <p:spPr>
          <a:xfrm>
            <a:off x="7000875" y="37036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800 MeV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464012-BDF6-E3EC-5A1B-4E2B0D56FAFC}"/>
              </a:ext>
            </a:extLst>
          </p:cNvPr>
          <p:cNvSpPr txBox="1"/>
          <p:nvPr/>
        </p:nvSpPr>
        <p:spPr>
          <a:xfrm>
            <a:off x="7554873" y="1971675"/>
            <a:ext cx="35083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Assuming injection field = 0.03 T</a:t>
            </a:r>
          </a:p>
          <a:p>
            <a:endParaRPr lang="en-US" dirty="0"/>
          </a:p>
          <a:p>
            <a:r>
              <a:rPr lang="en-US" dirty="0"/>
              <a:t>rho = </a:t>
            </a:r>
            <a:r>
              <a:rPr lang="en-US" dirty="0" err="1"/>
              <a:t>Einj</a:t>
            </a:r>
            <a:r>
              <a:rPr lang="en-US" dirty="0"/>
              <a:t> GeV * 3.3357/0.03 T</a:t>
            </a:r>
          </a:p>
        </p:txBody>
      </p:sp>
    </p:spTree>
    <p:extLst>
      <p:ext uri="{BB962C8B-B14F-4D97-AF65-F5344CB8AC3E}">
        <p14:creationId xmlns:p14="http://schemas.microsoft.com/office/powerpoint/2010/main" val="9938570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4002C6F-2CCB-1701-F28B-96DEBA471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911" y="2785925"/>
            <a:ext cx="4931701" cy="18483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B68FED-1019-DBB8-7B3B-53CBDC571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417" y="934398"/>
            <a:ext cx="4873752" cy="184839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F68789-06A5-DC91-6368-73DFBDD1D8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C344AE-C90B-921F-273C-659E634BC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Acceptance of RCS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2">
                <a:extLst>
                  <a:ext uri="{FF2B5EF4-FFF2-40B4-BE49-F238E27FC236}">
                    <a16:creationId xmlns:a16="http://schemas.microsoft.com/office/drawing/2014/main" id="{2999696D-61E8-E965-2CCD-E28C2F54E6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1963" y="1005365"/>
                <a:ext cx="4511320" cy="5009137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7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600" dirty="0"/>
                  <a:t>All particles stay within 2.5 mm over +/- 1.5% </a:t>
                </a:r>
                <a:r>
                  <a:rPr lang="en-US" sz="2600" dirty="0" err="1"/>
                  <a:t>dp</a:t>
                </a:r>
                <a:r>
                  <a:rPr lang="en-US" sz="2600" dirty="0"/>
                  <a:t>/p in the x-plane and 2 mm in the y-plane at start of the first straight section. These set our maximum </a:t>
                </a:r>
                <a:r>
                  <a:rPr lang="en-US" sz="2600" dirty="0" err="1"/>
                  <a:t>σ</a:t>
                </a:r>
                <a:r>
                  <a:rPr lang="en-US" sz="2600" baseline="-25000" dirty="0" err="1"/>
                  <a:t>x,y</a:t>
                </a:r>
                <a:endParaRPr lang="en-US" sz="2600" dirty="0"/>
              </a:p>
              <a:p>
                <a:pPr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700" dirty="0"/>
                  <a:t>We set our acceptance in the transverse plane to 3 sigma, particles beyond this for a 2D distribution represent only &lt;1% of the distribution. Thus the emittance we can accept at injection is:</a:t>
                </a:r>
              </a:p>
              <a:p>
                <a:pPr marL="0" indent="0"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7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7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7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7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7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700" b="0" i="1" smtClean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sz="2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7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7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7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7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700" b="0" i="1" smtClean="0">
                              <a:latin typeface="Cambria Math" panose="02040503050406030204" pitchFamily="18" charset="0"/>
                            </a:rPr>
                            <m:t>/3</m:t>
                          </m:r>
                          <m:r>
                            <a:rPr lang="en-US" sz="27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700" dirty="0"/>
                            <m:t> </m:t>
                          </m:r>
                        </m:e>
                        <m:sup>
                          <m:r>
                            <a:rPr lang="en-US" sz="27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27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7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7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2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7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7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27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27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7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7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7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7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7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7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7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700" dirty="0"/>
              </a:p>
              <a:p>
                <a:pPr lvl="1"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900" dirty="0" err="1"/>
                  <a:t>ε</a:t>
                </a:r>
                <a:r>
                  <a:rPr lang="en-US" sz="2900" baseline="-25000" dirty="0" err="1"/>
                  <a:t>x,max</a:t>
                </a:r>
                <a:r>
                  <a:rPr lang="en-US" sz="2300" dirty="0"/>
                  <a:t> = </a:t>
                </a:r>
                <a:r>
                  <a:rPr lang="en-US" sz="2300" b="1" dirty="0"/>
                  <a:t>392 nm-rad </a:t>
                </a:r>
                <a:r>
                  <a:rPr lang="en-US" sz="2300" dirty="0"/>
                  <a:t>and </a:t>
                </a:r>
                <a:r>
                  <a:rPr lang="en-US" sz="2900" dirty="0" err="1"/>
                  <a:t>ε</a:t>
                </a:r>
                <a:r>
                  <a:rPr lang="en-US" sz="2900" baseline="-25000" dirty="0" err="1"/>
                  <a:t>y,max</a:t>
                </a:r>
                <a:r>
                  <a:rPr lang="en-US" sz="2900" dirty="0"/>
                  <a:t> </a:t>
                </a:r>
                <a:r>
                  <a:rPr lang="en-US" sz="2300" dirty="0"/>
                  <a:t>= </a:t>
                </a:r>
                <a:r>
                  <a:rPr lang="en-US" sz="2300" b="1" dirty="0"/>
                  <a:t>594 nm-rad  </a:t>
                </a:r>
                <a:r>
                  <a:rPr lang="en-US" sz="2300" dirty="0"/>
                  <a:t>or normalized 575 µm-rad and 873 µm-rad.</a:t>
                </a:r>
              </a:p>
              <a:p>
                <a:pPr lvl="1"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dirty="0"/>
              </a:p>
              <a:p>
                <a:pPr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dirty="0"/>
              </a:p>
            </p:txBody>
          </p:sp>
        </mc:Choice>
        <mc:Fallback xmlns="">
          <p:sp>
            <p:nvSpPr>
              <p:cNvPr id="9" name="Text Placeholder 2">
                <a:extLst>
                  <a:ext uri="{FF2B5EF4-FFF2-40B4-BE49-F238E27FC236}">
                    <a16:creationId xmlns:a16="http://schemas.microsoft.com/office/drawing/2014/main" id="{2999696D-61E8-E965-2CCD-E28C2F54E6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963" y="1005365"/>
                <a:ext cx="4511320" cy="5009137"/>
              </a:xfrm>
              <a:prstGeom prst="rect">
                <a:avLst/>
              </a:prstGeom>
              <a:blipFill>
                <a:blip r:embed="rId4"/>
                <a:stretch>
                  <a:fillRect l="-1124" t="-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2EC3E57-93A0-B012-CF11-CC974F7E3980}"/>
              </a:ext>
            </a:extLst>
          </p:cNvPr>
          <p:cNvSpPr txBox="1"/>
          <p:nvPr/>
        </p:nvSpPr>
        <p:spPr>
          <a:xfrm>
            <a:off x="8019751" y="468174"/>
            <a:ext cx="3709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With Physical aperture r=18.6 mm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286035-B47B-8E0A-19F6-6FA22C182570}"/>
              </a:ext>
            </a:extLst>
          </p:cNvPr>
          <p:cNvSpPr txBox="1"/>
          <p:nvPr/>
        </p:nvSpPr>
        <p:spPr>
          <a:xfrm>
            <a:off x="5485316" y="4662408"/>
            <a:ext cx="60067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Measured at beginning of the first straight section: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Beta X = 13.741 m, alpha X = -2.602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Beta Y = 1.45 m, alpha Y = 0.492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3-sigma ellipse based on expected emittance (sigma) </a:t>
            </a:r>
          </a:p>
          <a:p>
            <a:r>
              <a:rPr lang="en-US" dirty="0"/>
              <a:t>     from pre-injector of </a:t>
            </a:r>
            <a:r>
              <a:rPr lang="en-US" dirty="0" err="1"/>
              <a:t>ε</a:t>
            </a:r>
            <a:r>
              <a:rPr lang="en-US" baseline="-25000" dirty="0" err="1"/>
              <a:t>x</a:t>
            </a:r>
            <a:r>
              <a:rPr lang="en-US" dirty="0"/>
              <a:t>=300 nm-rad and </a:t>
            </a:r>
            <a:r>
              <a:rPr lang="en-US" dirty="0" err="1"/>
              <a:t>ε</a:t>
            </a:r>
            <a:r>
              <a:rPr lang="en-US" baseline="-25000" dirty="0" err="1"/>
              <a:t>y</a:t>
            </a:r>
            <a:r>
              <a:rPr lang="en-US" dirty="0"/>
              <a:t>=120 nm-rad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AF6267-D33C-1AE8-6C7F-4ABD122EC041}"/>
              </a:ext>
            </a:extLst>
          </p:cNvPr>
          <p:cNvSpPr txBox="1"/>
          <p:nvPr/>
        </p:nvSpPr>
        <p:spPr>
          <a:xfrm>
            <a:off x="7226819" y="40084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Qx</a:t>
            </a:r>
            <a:r>
              <a:rPr lang="en-US" dirty="0"/>
              <a:t>=39.069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25EB09-B8F2-47C0-1CAB-7C928976C7DC}"/>
              </a:ext>
            </a:extLst>
          </p:cNvPr>
          <p:cNvSpPr txBox="1"/>
          <p:nvPr/>
        </p:nvSpPr>
        <p:spPr>
          <a:xfrm>
            <a:off x="7226819" y="2097883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Qx</a:t>
            </a:r>
            <a:r>
              <a:rPr lang="en-US" dirty="0"/>
              <a:t>=35.36</a:t>
            </a:r>
          </a:p>
        </p:txBody>
      </p:sp>
    </p:spTree>
    <p:extLst>
      <p:ext uri="{BB962C8B-B14F-4D97-AF65-F5344CB8AC3E}">
        <p14:creationId xmlns:p14="http://schemas.microsoft.com/office/powerpoint/2010/main" val="2381308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EC63F-1CBE-1375-B9EE-4FF337272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RCS ARC Cell Optics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9C0B28-28B6-D279-00C5-7F793DFEC9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6796" y="1368352"/>
            <a:ext cx="5972929" cy="4121296"/>
          </a:xfrm>
        </p:spPr>
        <p:txBody>
          <a:bodyPr>
            <a:normAutofit/>
          </a:bodyPr>
          <a:lstStyle/>
          <a:p>
            <a:r>
              <a:rPr lang="en-US" dirty="0"/>
              <a:t>rho = 91.67 m</a:t>
            </a:r>
          </a:p>
          <a:p>
            <a:r>
              <a:rPr lang="en-US" dirty="0" err="1"/>
              <a:t>NCells</a:t>
            </a:r>
            <a:r>
              <a:rPr lang="en-US" dirty="0"/>
              <a:t> = 160 with 80 per arc</a:t>
            </a:r>
          </a:p>
          <a:p>
            <a:r>
              <a:rPr lang="en-US" dirty="0"/>
              <a:t>Dipole Magnet length = 1.8 m</a:t>
            </a:r>
          </a:p>
          <a:p>
            <a:r>
              <a:rPr lang="en-US" dirty="0"/>
              <a:t>Quadrupole Magnet Length = 0.6 m</a:t>
            </a:r>
          </a:p>
          <a:p>
            <a:r>
              <a:rPr lang="en-US" dirty="0"/>
              <a:t>Muy = 0.3383 </a:t>
            </a:r>
            <a:r>
              <a:rPr lang="en-US" dirty="0">
                <a:sym typeface="Wingdings" pitchFamily="2" charset="2"/>
              </a:rPr>
              <a:t> 121.78 degrees</a:t>
            </a:r>
            <a:endParaRPr lang="en-US" dirty="0"/>
          </a:p>
          <a:p>
            <a:r>
              <a:rPr lang="en-US" dirty="0"/>
              <a:t>Mux = 0.225 </a:t>
            </a:r>
            <a:r>
              <a:rPr lang="en-US" dirty="0">
                <a:sym typeface="Wingdings" pitchFamily="2" charset="2"/>
              </a:rPr>
              <a:t> 81 degrees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Chosen to make arc = integer to keep dispersion close to zero in straights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80*0.225 = 18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B1183-52AF-C4F5-E4AC-3E4424B281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D675FE-8299-2C67-0AF0-DF8157AD9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884" y="1368352"/>
            <a:ext cx="5183116" cy="412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488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E13B7-C981-51FF-4BC8-F903DE281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78B69F-7F61-BCEE-B09D-6D045A8B0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E3071F-BD7B-1EB1-6DFD-28E92C48E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Straight Section Optics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BCF90A-A7FF-9DE1-3BD5-DB66FE43D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98807"/>
            <a:ext cx="5878260" cy="507220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Dispersion kept to zero via using integer arc tunes with the horizontal phase advance across the straights tuned to achieve the desired fractional tune</a:t>
            </a:r>
          </a:p>
          <a:p>
            <a:r>
              <a:rPr lang="en-US" dirty="0"/>
              <a:t>Each Cryomodule needs 5 m and delivers 16.7 MV. To allow for correctors, </a:t>
            </a:r>
            <a:r>
              <a:rPr lang="en-US" dirty="0" err="1"/>
              <a:t>sextupoles</a:t>
            </a:r>
            <a:r>
              <a:rPr lang="en-US" dirty="0"/>
              <a:t> and BPMS we allow for 5.8m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Need one cryomodule for 7nC at 10 GeV operations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However will need room for 8 cryomodules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Accomplish this using 4 FODO cells with 5.8 m drifts between quads</a:t>
            </a:r>
          </a:p>
          <a:p>
            <a:r>
              <a:rPr lang="en-US" dirty="0"/>
              <a:t>We also need four additional “matching” quads at the entrance and exit of the straight section</a:t>
            </a:r>
          </a:p>
          <a:p>
            <a:r>
              <a:rPr lang="en-US" dirty="0"/>
              <a:t>The total length is 83.136 m 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1027F17-8539-F350-2D48-FE97A2768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915" y="5099023"/>
            <a:ext cx="1946734" cy="1581721"/>
          </a:xfrm>
          <a:prstGeom prst="rect">
            <a:avLst/>
          </a:prstGeom>
          <a:noFill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471251-E217-95C8-E601-A461F3297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0839" y="998807"/>
            <a:ext cx="5815671" cy="410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36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2161A-DD4A-401C-88CE-1B38858B8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74D2A-0341-4BF1-A42D-B65D80C24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Updated to EIS Layout</a:t>
            </a:r>
          </a:p>
          <a:p>
            <a:pPr lvl="1"/>
            <a:r>
              <a:rPr lang="en-US" dirty="0"/>
              <a:t>Moving RCS out of RHIC tunnel</a:t>
            </a:r>
          </a:p>
          <a:p>
            <a:pPr lvl="1"/>
            <a:r>
              <a:rPr lang="en-US" dirty="0"/>
              <a:t>New EIS approach</a:t>
            </a:r>
          </a:p>
          <a:p>
            <a:r>
              <a:rPr lang="en-US" dirty="0"/>
              <a:t>Spin Dynamics Review</a:t>
            </a:r>
          </a:p>
          <a:p>
            <a:r>
              <a:rPr lang="en-US" dirty="0"/>
              <a:t>RCS Electron Polarization</a:t>
            </a:r>
          </a:p>
          <a:p>
            <a:pPr lvl="1"/>
            <a:r>
              <a:rPr lang="en-US" dirty="0"/>
              <a:t>Design Principle</a:t>
            </a:r>
          </a:p>
          <a:p>
            <a:pPr lvl="1"/>
            <a:r>
              <a:rPr lang="en-US" dirty="0"/>
              <a:t>Polarization Loss analysis and counter measures</a:t>
            </a:r>
          </a:p>
          <a:p>
            <a:r>
              <a:rPr lang="en-US" dirty="0"/>
              <a:t>ESR Electron Polarization</a:t>
            </a:r>
          </a:p>
          <a:p>
            <a:r>
              <a:rPr lang="en-US" dirty="0"/>
              <a:t>Hadron Polarization</a:t>
            </a:r>
          </a:p>
          <a:p>
            <a:pPr lvl="1"/>
            <a:r>
              <a:rPr lang="en-US" dirty="0"/>
              <a:t>AGS</a:t>
            </a:r>
          </a:p>
          <a:p>
            <a:pPr lvl="1"/>
            <a:r>
              <a:rPr lang="en-US" dirty="0"/>
              <a:t>HSR</a:t>
            </a:r>
          </a:p>
          <a:p>
            <a:pPr marL="457200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452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AAC12-0A86-E45B-A66E-2A6891A4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Emittance Matching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3C4C26-60D9-1764-CCC0-85E0EB873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892" y="1013493"/>
            <a:ext cx="8770568" cy="4318162"/>
          </a:xfrm>
          <a:prstGeom prst="rect">
            <a:avLst/>
          </a:prstGeom>
        </p:spPr>
      </p:pic>
      <p:pic>
        <p:nvPicPr>
          <p:cNvPr id="4" name="Google Shape;77;p1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78308CD8-6596-3938-1F46-30C44EBCFDB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782549" y="17971966"/>
            <a:ext cx="5852173" cy="43891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A20BDC-7886-5ABF-7B26-C92FE7AAE153}"/>
              </a:ext>
            </a:extLst>
          </p:cNvPr>
          <p:cNvSpPr txBox="1"/>
          <p:nvPr/>
        </p:nvSpPr>
        <p:spPr>
          <a:xfrm>
            <a:off x="8441893" y="222767"/>
            <a:ext cx="3288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Thanks Alexandra </a:t>
            </a:r>
            <a:r>
              <a:rPr lang="en-US" err="1"/>
              <a:t>Seletskaya</a:t>
            </a:r>
            <a:r>
              <a:rPr lang="en-US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521B05-2A2E-13EA-0CB1-E657DAB725D7}"/>
              </a:ext>
            </a:extLst>
          </p:cNvPr>
          <p:cNvSpPr txBox="1"/>
          <p:nvPr/>
        </p:nvSpPr>
        <p:spPr>
          <a:xfrm>
            <a:off x="1308296" y="5475175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Using 0.01 </a:t>
            </a:r>
            <a:r>
              <a:rPr lang="en-US" err="1"/>
              <a:t>mrad</a:t>
            </a:r>
            <a:r>
              <a:rPr lang="en-US"/>
              <a:t> kick at 18 GeV</a:t>
            </a:r>
          </a:p>
        </p:txBody>
      </p:sp>
    </p:spTree>
    <p:extLst>
      <p:ext uri="{BB962C8B-B14F-4D97-AF65-F5344CB8AC3E}">
        <p14:creationId xmlns:p14="http://schemas.microsoft.com/office/powerpoint/2010/main" val="1737712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0B9D07-3149-D3E2-B66D-789DABDA1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2E03FC-83AD-FAD4-1AB1-80939EF95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RCS out of RHIC Tunnel</a:t>
            </a:r>
          </a:p>
        </p:txBody>
      </p:sp>
      <p:pic>
        <p:nvPicPr>
          <p:cNvPr id="6" name="Picture 5" descr="A picture containing map, text, circle, diagram&#10;&#10;Description automatically generated">
            <a:extLst>
              <a:ext uri="{FF2B5EF4-FFF2-40B4-BE49-F238E27FC236}">
                <a16:creationId xmlns:a16="http://schemas.microsoft.com/office/drawing/2014/main" id="{77DB5FDB-CE27-06EA-8215-FB0C08E85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79" y="886377"/>
            <a:ext cx="3936964" cy="508524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C5CBF8C-3C63-816F-CE4E-1C6C4C85AF26}"/>
              </a:ext>
            </a:extLst>
          </p:cNvPr>
          <p:cNvCxnSpPr/>
          <p:nvPr/>
        </p:nvCxnSpPr>
        <p:spPr>
          <a:xfrm>
            <a:off x="3657600" y="3014663"/>
            <a:ext cx="198596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175AAC9-9D09-843B-E5CE-38E6B6D04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869" y="874938"/>
            <a:ext cx="5155780" cy="510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41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4ED1D4-2047-4874-630A-36BAECA0F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0F61FF-2F6D-CA2C-1555-4C960264E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EIS Approach with RCS out of RHIC tunnel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815B3C-3AEE-B866-6A65-42A0A3AA4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4"/>
            <a:ext cx="11499925" cy="487679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sz="2800" b="1" dirty="0"/>
              <a:t>Pre-injector: Front End </a:t>
            </a:r>
            <a:r>
              <a:rPr lang="en-US" sz="2800" dirty="0">
                <a:sym typeface="Wingdings" pitchFamily="2" charset="2"/>
              </a:rPr>
              <a:t></a:t>
            </a:r>
            <a:r>
              <a:rPr lang="en-US" sz="2800" dirty="0"/>
              <a:t> delivers up 1 </a:t>
            </a:r>
            <a:r>
              <a:rPr lang="en-US" sz="2800" dirty="0" err="1"/>
              <a:t>nC</a:t>
            </a:r>
            <a:r>
              <a:rPr lang="en-US" sz="2800" dirty="0"/>
              <a:t> of bunch charge with 88% polarization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sz="2400" dirty="0"/>
              <a:t>Source already exists need to build buncher and transport line to LINAC</a:t>
            </a:r>
            <a:endParaRPr lang="en-US" sz="2400" b="1" dirty="0">
              <a:sym typeface="Wingdings" pitchFamily="2" charset="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sz="2800" b="1" dirty="0">
                <a:sym typeface="Wingdings" pitchFamily="2" charset="2"/>
              </a:rPr>
              <a:t>Pre-injector: S-Band LINAC </a:t>
            </a:r>
            <a:r>
              <a:rPr lang="en-US" sz="2800" dirty="0">
                <a:sym typeface="Wingdings" pitchFamily="2" charset="2"/>
              </a:rPr>
              <a:t> accelerates 1 bunch to 750 MeV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sz="2400" dirty="0">
                <a:sym typeface="Wingdings" pitchFamily="2" charset="2"/>
              </a:rPr>
              <a:t>Capable of being cycled up to 28 times per acceleration cycle (30Hz):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sz="2800" b="1" dirty="0">
                <a:sym typeface="Wingdings" pitchFamily="2" charset="2"/>
              </a:rPr>
              <a:t>BAR </a:t>
            </a:r>
            <a:r>
              <a:rPr lang="en-US" sz="2800" dirty="0">
                <a:sym typeface="Wingdings" pitchFamily="2" charset="2"/>
              </a:rPr>
              <a:t>(Beam Accumulator Ring) to achieve 28 </a:t>
            </a:r>
            <a:r>
              <a:rPr lang="en-US" sz="2800" dirty="0" err="1">
                <a:sym typeface="Wingdings" pitchFamily="2" charset="2"/>
              </a:rPr>
              <a:t>nC</a:t>
            </a:r>
            <a:r>
              <a:rPr lang="en-US" sz="2800" dirty="0">
                <a:sym typeface="Wingdings" pitchFamily="2" charset="2"/>
              </a:rPr>
              <a:t>/bunch in the RCS we will use an accumulator ring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sz="2800" b="1" dirty="0">
                <a:sym typeface="Wingdings" pitchFamily="2" charset="2"/>
              </a:rPr>
              <a:t>RCS</a:t>
            </a:r>
            <a:r>
              <a:rPr lang="en-US" sz="2800" dirty="0">
                <a:sym typeface="Wingdings" pitchFamily="2" charset="2"/>
              </a:rPr>
              <a:t>  will accelerate from 750 MeV to 5 and 10 GeV energy delivering one bunch of 7 </a:t>
            </a:r>
            <a:r>
              <a:rPr lang="en-US" sz="2800" dirty="0" err="1">
                <a:sym typeface="Wingdings" pitchFamily="2" charset="2"/>
              </a:rPr>
              <a:t>nC</a:t>
            </a:r>
            <a:r>
              <a:rPr lang="en-US" sz="2800" dirty="0">
                <a:sym typeface="Wingdings" pitchFamily="2" charset="2"/>
              </a:rPr>
              <a:t> every second.  This will fill ESR in under 20 mins. 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buNone/>
            </a:pPr>
            <a:r>
              <a:rPr lang="en-US" sz="2800" b="1" dirty="0">
                <a:sym typeface="Wingdings" pitchFamily="2" charset="2"/>
              </a:rPr>
              <a:t>Path to 18 GeV :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dirty="0">
                <a:sym typeface="Wingdings" pitchFamily="2" charset="2"/>
              </a:rPr>
              <a:t>6 additional RF installation</a:t>
            </a:r>
            <a:endParaRPr lang="en-US" b="1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12028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3B0D3F8-50B8-2532-D32A-0C54C2D1A095}"/>
              </a:ext>
            </a:extLst>
          </p:cNvPr>
          <p:cNvSpPr/>
          <p:nvPr/>
        </p:nvSpPr>
        <p:spPr>
          <a:xfrm>
            <a:off x="10114366" y="3370305"/>
            <a:ext cx="542925" cy="569955"/>
          </a:xfrm>
          <a:prstGeom prst="rect">
            <a:avLst/>
          </a:prstGeom>
          <a:solidFill>
            <a:srgbClr val="0169B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007" y="6120"/>
            <a:ext cx="9482423" cy="811415"/>
          </a:xfrm>
        </p:spPr>
        <p:txBody>
          <a:bodyPr/>
          <a:lstStyle/>
          <a:p>
            <a:r>
              <a:rPr lang="en-US" dirty="0"/>
              <a:t>Spin Resonance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123" y="2235736"/>
            <a:ext cx="3041351" cy="23136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737" y="2365762"/>
            <a:ext cx="3876842" cy="28377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1" y="4549365"/>
            <a:ext cx="4451684" cy="11022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0093" y="1388896"/>
            <a:ext cx="3821820" cy="6824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4123" y="1458264"/>
            <a:ext cx="1995055" cy="3439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1253" y="4955674"/>
            <a:ext cx="137160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176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4AC8D77-721C-73C0-9561-E9B4E7618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Periodicity and Tune Considerations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6210E-A6B5-870C-5022-3E987B23C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C98465-07A7-D9FD-AACB-B3B47F375750}"/>
              </a:ext>
            </a:extLst>
          </p:cNvPr>
          <p:cNvSpPr/>
          <p:nvPr/>
        </p:nvSpPr>
        <p:spPr>
          <a:xfrm>
            <a:off x="731885" y="1006964"/>
            <a:ext cx="107197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Both the strong intrinsic and imperfection resonances occur at: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K = </a:t>
            </a:r>
            <a:r>
              <a:rPr lang="en-US" sz="2400" dirty="0" err="1">
                <a:solidFill>
                  <a:srgbClr val="FF0000"/>
                </a:solidFill>
              </a:rPr>
              <a:t>nP</a:t>
            </a:r>
            <a:r>
              <a:rPr lang="en-US" sz="2400" dirty="0">
                <a:solidFill>
                  <a:srgbClr val="FF0000"/>
                </a:solidFill>
              </a:rPr>
              <a:t> +/- </a:t>
            </a:r>
            <a:r>
              <a:rPr lang="en-US" sz="2400" dirty="0" err="1">
                <a:solidFill>
                  <a:srgbClr val="FF0000"/>
                </a:solidFill>
              </a:rPr>
              <a:t>Qy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K = </a:t>
            </a:r>
            <a:r>
              <a:rPr lang="en-US" sz="2400" dirty="0" err="1">
                <a:solidFill>
                  <a:srgbClr val="FF0000"/>
                </a:solidFill>
              </a:rPr>
              <a:t>nP</a:t>
            </a:r>
            <a:r>
              <a:rPr lang="en-US" sz="2400" dirty="0">
                <a:solidFill>
                  <a:srgbClr val="FF0000"/>
                </a:solidFill>
              </a:rPr>
              <a:t> +/- [</a:t>
            </a:r>
            <a:r>
              <a:rPr lang="en-US" sz="2400" dirty="0" err="1">
                <a:solidFill>
                  <a:srgbClr val="FF0000"/>
                </a:solidFill>
              </a:rPr>
              <a:t>Qy</a:t>
            </a:r>
            <a:r>
              <a:rPr lang="en-US" sz="2400" dirty="0">
                <a:solidFill>
                  <a:srgbClr val="FF0000"/>
                </a:solidFill>
              </a:rPr>
              <a:t>] </a:t>
            </a:r>
            <a:r>
              <a:rPr lang="en-US" sz="2400" dirty="0"/>
              <a:t>(integer part of tune)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b="1" dirty="0"/>
              <a:t>P</a:t>
            </a:r>
            <a:r>
              <a:rPr lang="en-US" sz="2400" dirty="0"/>
              <a:t> is lattice periodicity and </a:t>
            </a:r>
            <a:r>
              <a:rPr lang="en-US" sz="2400" b="1" dirty="0"/>
              <a:t>n</a:t>
            </a:r>
            <a:r>
              <a:rPr lang="en-US" sz="2400" dirty="0"/>
              <a:t> any positive integer.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To accelerate from 750 MeV to 18 GeV requires the spin tune ramping from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1.702 &lt; Gϒ &lt; 41.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We need to choose vertical tune and P = periodicity to avoid intrinsic spin resonance in this energy range.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To keep RCS compact we also like to minimize periodicity while also keeping phase advance per cell &lt; 120 degrees for decent beam dynamics. These constraints can be summarized: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err="1"/>
              <a:t>Qy</a:t>
            </a:r>
            <a:r>
              <a:rPr lang="en-US" sz="2400" dirty="0"/>
              <a:t>/P &lt; 1/3 </a:t>
            </a:r>
            <a:r>
              <a:rPr lang="en-US" sz="2400" dirty="0">
                <a:sym typeface="Wingdings" pitchFamily="2" charset="2"/>
              </a:rPr>
              <a:t> to keep phase advance per cell &lt; 120 degrees</a:t>
            </a:r>
            <a:endParaRPr lang="en-US" sz="2400" dirty="0"/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err="1"/>
              <a:t>Qy</a:t>
            </a:r>
            <a:r>
              <a:rPr lang="en-US" sz="2400" dirty="0"/>
              <a:t> &gt; 41 </a:t>
            </a:r>
            <a:r>
              <a:rPr lang="en-US" sz="2400" dirty="0">
                <a:sym typeface="Wingdings" pitchFamily="2" charset="2"/>
              </a:rPr>
              <a:t> to avoid 0+Qy intrinsic spin resonance in energy range</a:t>
            </a:r>
            <a:endParaRPr lang="en-US" sz="2400" dirty="0"/>
          </a:p>
          <a:p>
            <a:pPr lvl="1"/>
            <a:r>
              <a:rPr lang="en-US" sz="2400" dirty="0"/>
              <a:t>Or 41*3 = 123 &lt; P </a:t>
            </a:r>
          </a:p>
        </p:txBody>
      </p:sp>
    </p:spTree>
    <p:extLst>
      <p:ext uri="{BB962C8B-B14F-4D97-AF65-F5344CB8AC3E}">
        <p14:creationId xmlns:p14="http://schemas.microsoft.com/office/powerpoint/2010/main" val="3780510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58278-33E5-F8F5-8F93-6686EA32F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High Tune and Periodicity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B7499F-9A3C-34FD-31AD-3FA275189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057BBE-94CA-C237-6D28-94C7283AE2D5}"/>
              </a:ext>
            </a:extLst>
          </p:cNvPr>
          <p:cNvSpPr txBox="1"/>
          <p:nvPr/>
        </p:nvSpPr>
        <p:spPr>
          <a:xfrm>
            <a:off x="142110" y="932631"/>
            <a:ext cx="5526814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Studies of lattices with various tunes and periodicities have shown that the response to imperfections for a fixed level of quadrupole misalignments scale with the tune and periodicity.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400" b="1" dirty="0"/>
              <a:t>The higher the tune and number of arc FODO cells the better the polarization response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400" dirty="0"/>
              <a:t>This is confirmed by thin lens resonance analytical approximations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400" dirty="0"/>
              <a:t>We choose </a:t>
            </a:r>
            <a:r>
              <a:rPr lang="en-US" sz="2400" dirty="0" err="1"/>
              <a:t>Qy</a:t>
            </a:r>
            <a:r>
              <a:rPr lang="en-US" sz="2400" dirty="0"/>
              <a:t>= 58 and P=160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1478CC-0227-FBAE-CC85-FCD8E0B51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986" y="3591765"/>
            <a:ext cx="5849112" cy="24213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18C2F5-D50C-1595-C2FD-B0594AADB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669" y="910095"/>
            <a:ext cx="5854223" cy="242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96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F2ED5D7-7270-4A6E-6459-0A758E431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RCS Lattice Layout and Spin Transparent Design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E49D7FB-ACDB-BEE8-A00B-4A9ACCAB31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7409834" cy="4891110"/>
          </a:xfrm>
        </p:spPr>
        <p:txBody>
          <a:bodyPr>
            <a:normAutofit/>
          </a:bodyPr>
          <a:lstStyle/>
          <a:p>
            <a:r>
              <a:rPr lang="en-US" sz="2000" dirty="0"/>
              <a:t>Need room for the ability to install up to 130 MV of RF voltage and accommodate injection and extraction</a:t>
            </a:r>
            <a:endParaRPr lang="en-US" dirty="0"/>
          </a:p>
          <a:p>
            <a:r>
              <a:rPr lang="en-US" sz="2000" dirty="0"/>
              <a:t>However this will spoil the high periodicity of  we need to avoid the impact of depolarizing spin resonances i.e. with a race track design the periodicity “P” would be 2 and we would see intrinsic and strong imperfections in our range of energy acceleration.</a:t>
            </a:r>
          </a:p>
          <a:p>
            <a:r>
              <a:rPr lang="en-US" sz="2000" dirty="0"/>
              <a:t>To avoid breaking  spin periodicity the vertical phase advance across straight to 2πN. (the original RCS spin transparent concept). We choose 4π.</a:t>
            </a:r>
          </a:p>
          <a:p>
            <a:endParaRPr lang="en-US" sz="17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2A6247-8312-66AF-273D-081709F34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93C5830-40F3-F04E-B2E3-10E6672BA8FF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6D1EE88-8B96-D363-2ECE-48EEB0841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575" y="4215562"/>
            <a:ext cx="4295931" cy="166707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6D7FA95-FE7D-2879-9039-9227BB6EB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7174" y="892184"/>
            <a:ext cx="2822769" cy="505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701270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-3B EIC_PPT_Outline_Template_Widescreen_0224.potx" id="{E6C5CCA8-604B-4BF3-AD52-0CCDA95A2BA6}" vid="{8057B053-B9B7-4C41-ADDD-67BAEC9A00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9E1E73F4D8548AB78BECAE9A385FA" ma:contentTypeVersion="4" ma:contentTypeDescription="Create a new document." ma:contentTypeScope="" ma:versionID="d28beb9c33a1ea3fe7730a29e253140e">
  <xsd:schema xmlns:xsd="http://www.w3.org/2001/XMLSchema" xmlns:xs="http://www.w3.org/2001/XMLSchema" xmlns:p="http://schemas.microsoft.com/office/2006/metadata/properties" xmlns:ns2="f6044f25-a3a7-46dd-811c-252717564a4a" targetNamespace="http://schemas.microsoft.com/office/2006/metadata/properties" ma:root="true" ma:fieldsID="768c77f5dbcf609f8ba7d44b9046a0ff" ns2:_="">
    <xsd:import namespace="f6044f25-a3a7-46dd-811c-252717564a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44f25-a3a7-46dd-811c-252717564a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4F258F-0C73-4101-913B-263EC200F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44f25-a3a7-46dd-811c-252717564a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E88647-562A-460A-88A0-13D05ABABF01}">
  <ds:schemaRefs>
    <ds:schemaRef ds:uri="http://purl.org/dc/terms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f6044f25-a3a7-46dd-811c-252717564a4a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E22D85F-60BA-4A51-A1DF-FC43A3B6C6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BNL</Template>
  <TotalTime>44440</TotalTime>
  <Words>2896</Words>
  <Application>Microsoft Macintosh PowerPoint</Application>
  <PresentationFormat>Widescreen</PresentationFormat>
  <Paragraphs>439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Cambria Math</vt:lpstr>
      <vt:lpstr>Courier New</vt:lpstr>
      <vt:lpstr>Palatino</vt:lpstr>
      <vt:lpstr>Roboto</vt:lpstr>
      <vt:lpstr>Times New Roman</vt:lpstr>
      <vt:lpstr>Wingdings</vt:lpstr>
      <vt:lpstr>BNL</vt:lpstr>
      <vt:lpstr>Polarization Status at the EIC</vt:lpstr>
      <vt:lpstr>CoAuthor’s</vt:lpstr>
      <vt:lpstr>Outline</vt:lpstr>
      <vt:lpstr>Moving RCS out of RHIC Tunnel</vt:lpstr>
      <vt:lpstr>EIS Approach with RCS out of RHIC tunnel</vt:lpstr>
      <vt:lpstr>Spin Resonance Review</vt:lpstr>
      <vt:lpstr>Periodicity and Tune Considerations </vt:lpstr>
      <vt:lpstr>Importance of High Tune and Periodicity</vt:lpstr>
      <vt:lpstr>RCS Lattice Layout and Spin Transparent Design</vt:lpstr>
      <vt:lpstr>RCS lattice Parameters</vt:lpstr>
      <vt:lpstr>Ramp to 18 GeV</vt:lpstr>
      <vt:lpstr>Imperfection Bump  In case Orbit Smoothing isn’t enough</vt:lpstr>
      <vt:lpstr>ESR Polarization: Background</vt:lpstr>
      <vt:lpstr>Background</vt:lpstr>
      <vt:lpstr>The BAGELS Method</vt:lpstr>
      <vt:lpstr>High Polarization at 18 GeV</vt:lpstr>
      <vt:lpstr>Conclusions and Future Study</vt:lpstr>
      <vt:lpstr>Hadron Polarization</vt:lpstr>
      <vt:lpstr>Snakes for Hadron Polarization</vt:lpstr>
      <vt:lpstr>AGS Polarization loss due to Horizontal Resonance</vt:lpstr>
      <vt:lpstr>Skew Quad Spin Resonance Canceling: Polarization increase from skew quad resonance correction</vt:lpstr>
      <vt:lpstr>HSR Proton and 3He Polarization</vt:lpstr>
      <vt:lpstr>Uncooled He3 Polarization Transmission</vt:lpstr>
      <vt:lpstr>Summary</vt:lpstr>
      <vt:lpstr>PowerPoint Presentation</vt:lpstr>
      <vt:lpstr>RCS Design Considerations </vt:lpstr>
      <vt:lpstr>Acceptance of RCS</vt:lpstr>
      <vt:lpstr>Preliminary RCS ARC Cell Optics</vt:lpstr>
      <vt:lpstr>Preliminary Straight Section Optics</vt:lpstr>
      <vt:lpstr>Emittance Matching 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Injector Overview and RCS Design Progress</dc:title>
  <dc:subject/>
  <dc:creator>Ranjbar, Vahid</dc:creator>
  <cp:keywords/>
  <dc:description/>
  <cp:lastModifiedBy>Ranjbar, Vahid</cp:lastModifiedBy>
  <cp:revision>97</cp:revision>
  <dcterms:created xsi:type="dcterms:W3CDTF">2024-09-24T13:51:23Z</dcterms:created>
  <dcterms:modified xsi:type="dcterms:W3CDTF">2025-03-03T09:02:31Z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0x010100F3C9E1E73F4D8548AB78BECAE9A385FA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xd_Signature">
    <vt:lpwstr/>
  </property>
  <property fmtid="{D5CDD505-2E9C-101B-9397-08002B2CF9AE}" pid="10" name="Status">
    <vt:lpwstr>Ready To Post</vt:lpwstr>
  </property>
  <property fmtid="{D5CDD505-2E9C-101B-9397-08002B2CF9AE}" pid="11" name="Order">
    <vt:lpwstr>8800.00000000000</vt:lpwstr>
  </property>
  <property fmtid="{D5CDD505-2E9C-101B-9397-08002B2CF9AE}" pid="12" name="Sequence">
    <vt:lpwstr>01</vt:lpwstr>
  </property>
  <property fmtid="{D5CDD505-2E9C-101B-9397-08002B2CF9AE}" pid="13" name="_SourceUrl">
    <vt:lpwstr/>
  </property>
  <property fmtid="{D5CDD505-2E9C-101B-9397-08002B2CF9AE}" pid="14" name="_SharedFileIndex">
    <vt:lpwstr/>
  </property>
</Properties>
</file>