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39"/>
  </p:notesMasterIdLst>
  <p:handoutMasterIdLst>
    <p:handoutMasterId r:id="rId40"/>
  </p:handoutMasterIdLst>
  <p:sldIdLst>
    <p:sldId id="263" r:id="rId4"/>
    <p:sldId id="398" r:id="rId5"/>
    <p:sldId id="392" r:id="rId6"/>
    <p:sldId id="389" r:id="rId7"/>
    <p:sldId id="381" r:id="rId8"/>
    <p:sldId id="391" r:id="rId9"/>
    <p:sldId id="390" r:id="rId10"/>
    <p:sldId id="293" r:id="rId11"/>
    <p:sldId id="280" r:id="rId12"/>
    <p:sldId id="397" r:id="rId13"/>
    <p:sldId id="394" r:id="rId14"/>
    <p:sldId id="395" r:id="rId15"/>
    <p:sldId id="361" r:id="rId16"/>
    <p:sldId id="362" r:id="rId17"/>
    <p:sldId id="359" r:id="rId18"/>
    <p:sldId id="346" r:id="rId19"/>
    <p:sldId id="363" r:id="rId20"/>
    <p:sldId id="364" r:id="rId21"/>
    <p:sldId id="378" r:id="rId22"/>
    <p:sldId id="374" r:id="rId23"/>
    <p:sldId id="375" r:id="rId24"/>
    <p:sldId id="377" r:id="rId25"/>
    <p:sldId id="324" r:id="rId26"/>
    <p:sldId id="387" r:id="rId27"/>
    <p:sldId id="343" r:id="rId28"/>
    <p:sldId id="399" r:id="rId29"/>
    <p:sldId id="274" r:id="rId30"/>
    <p:sldId id="396" r:id="rId31"/>
    <p:sldId id="354" r:id="rId32"/>
    <p:sldId id="384" r:id="rId33"/>
    <p:sldId id="386" r:id="rId34"/>
    <p:sldId id="333" r:id="rId35"/>
    <p:sldId id="317" r:id="rId36"/>
    <p:sldId id="316" r:id="rId37"/>
    <p:sldId id="327" r:id="rId38"/>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398"/>
            <p14:sldId id="392"/>
            <p14:sldId id="389"/>
            <p14:sldId id="381"/>
            <p14:sldId id="391"/>
            <p14:sldId id="390"/>
            <p14:sldId id="293"/>
            <p14:sldId id="280"/>
            <p14:sldId id="397"/>
            <p14:sldId id="394"/>
            <p14:sldId id="395"/>
            <p14:sldId id="361"/>
            <p14:sldId id="362"/>
            <p14:sldId id="359"/>
            <p14:sldId id="346"/>
            <p14:sldId id="363"/>
            <p14:sldId id="364"/>
            <p14:sldId id="378"/>
            <p14:sldId id="374"/>
            <p14:sldId id="375"/>
            <p14:sldId id="377"/>
            <p14:sldId id="324"/>
            <p14:sldId id="387"/>
            <p14:sldId id="343"/>
            <p14:sldId id="399"/>
            <p14:sldId id="274"/>
            <p14:sldId id="396"/>
            <p14:sldId id="354"/>
            <p14:sldId id="384"/>
            <p14:sldId id="386"/>
            <p14:sldId id="333"/>
            <p14:sldId id="317"/>
            <p14:sldId id="316"/>
            <p14:sldId id="327"/>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100"/>
    <a:srgbClr val="0F124A"/>
    <a:srgbClr val="DFDFDF"/>
    <a:srgbClr val="F6FDA3"/>
    <a:srgbClr val="D4BEF7"/>
    <a:srgbClr val="B8BAFA"/>
    <a:srgbClr val="DBDBE4"/>
    <a:srgbClr val="FFE4DF"/>
    <a:srgbClr val="DAEEDB"/>
    <a:srgbClr val="EEE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53" autoAdjust="0"/>
    <p:restoredTop sz="96512" autoAdjust="0"/>
  </p:normalViewPr>
  <p:slideViewPr>
    <p:cSldViewPr>
      <p:cViewPr varScale="1">
        <p:scale>
          <a:sx n="174" d="100"/>
          <a:sy n="174" d="100"/>
        </p:scale>
        <p:origin x="184" y="28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9606722-A8A6-74A1-AE3D-9E7E63E0A04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a:t>17 august / 7th BI FCC</a:t>
            </a:r>
          </a:p>
          <a:p>
            <a:r>
              <a:rPr lang="en-GB"/>
              <a:t>
</a:t>
            </a:r>
            <a:endParaRPr lang="en-CH"/>
          </a:p>
        </p:txBody>
      </p:sp>
      <p:sp>
        <p:nvSpPr>
          <p:cNvPr id="3" name="Date Placeholder 2">
            <a:extLst>
              <a:ext uri="{FF2B5EF4-FFF2-40B4-BE49-F238E27FC236}">
                <a16:creationId xmlns:a16="http://schemas.microsoft.com/office/drawing/2014/main" id="{A961478C-2328-F3B4-841B-81BCA5CCF75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BC38491-E544-494E-B43F-CE16CE77C2C5}" type="datetimeFigureOut">
              <a:rPr lang="en-CH" smtClean="0"/>
              <a:t>05.03.2025</a:t>
            </a:fld>
            <a:endParaRPr lang="en-CH"/>
          </a:p>
        </p:txBody>
      </p:sp>
      <p:sp>
        <p:nvSpPr>
          <p:cNvPr id="4" name="Footer Placeholder 3">
            <a:extLst>
              <a:ext uri="{FF2B5EF4-FFF2-40B4-BE49-F238E27FC236}">
                <a16:creationId xmlns:a16="http://schemas.microsoft.com/office/drawing/2014/main" id="{9511E5EF-2C29-F448-270A-C7891CB1F7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5" name="Slide Number Placeholder 4">
            <a:extLst>
              <a:ext uri="{FF2B5EF4-FFF2-40B4-BE49-F238E27FC236}">
                <a16:creationId xmlns:a16="http://schemas.microsoft.com/office/drawing/2014/main" id="{6B145698-8AB3-8E57-AC0C-43D52D8C479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DC23236-BFB6-EE44-8792-02AF42D81990}" type="slidenum">
              <a:rPr lang="en-CH" smtClean="0"/>
              <a:t>‹#›</a:t>
            </a:fld>
            <a:endParaRPr lang="en-CH"/>
          </a:p>
        </p:txBody>
      </p:sp>
    </p:spTree>
    <p:extLst>
      <p:ext uri="{BB962C8B-B14F-4D97-AF65-F5344CB8AC3E}">
        <p14:creationId xmlns:p14="http://schemas.microsoft.com/office/powerpoint/2010/main" val="259628942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de-AT"/>
              <a:t>17 august / 7th BI FCC</a:t>
            </a:r>
          </a:p>
          <a:p>
            <a:r>
              <a:rPr lang="de-AT"/>
              <a:t>
</a:t>
            </a:r>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05.03.25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ftr="0" dt="0"/>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Header Placeholder 3"/>
          <p:cNvSpPr>
            <a:spLocks noGrp="1"/>
          </p:cNvSpPr>
          <p:nvPr>
            <p:ph type="hdr" sz="quarter"/>
          </p:nvPr>
        </p:nvSpPr>
        <p:spPr/>
        <p:txBody>
          <a:bodyPr/>
          <a:lstStyle/>
          <a:p>
            <a:r>
              <a:rPr lang="de-AT"/>
              <a:t>17 august / 7th BI FCC</a:t>
            </a:r>
          </a:p>
          <a:p>
            <a:r>
              <a:rPr lang="de-AT"/>
              <a:t>
</a:t>
            </a:r>
          </a:p>
        </p:txBody>
      </p:sp>
      <p:sp>
        <p:nvSpPr>
          <p:cNvPr id="5" name="Slide Number Placeholder 4"/>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3673748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23</a:t>
            </a:fld>
            <a:endParaRPr lang="de-AT"/>
          </a:p>
        </p:txBody>
      </p:sp>
    </p:spTree>
    <p:extLst>
      <p:ext uri="{BB962C8B-B14F-4D97-AF65-F5344CB8AC3E}">
        <p14:creationId xmlns:p14="http://schemas.microsoft.com/office/powerpoint/2010/main" val="188926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 Id="rId5" Type="http://schemas.openxmlformats.org/officeDocument/2006/relationships/image" Target="../media/image35.PNG"/><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8.xml"/><Relationship Id="rId5" Type="http://schemas.openxmlformats.org/officeDocument/2006/relationships/image" Target="../media/image40.emf"/><Relationship Id="rId4" Type="http://schemas.openxmlformats.org/officeDocument/2006/relationships/image" Target="../media/image39.emf"/></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481950" y="1573138"/>
            <a:ext cx="8263350" cy="1790700"/>
          </a:xfrm>
        </p:spPr>
        <p:txBody>
          <a:bodyPr/>
          <a:lstStyle/>
          <a:p>
            <a:br>
              <a:rPr lang="en-US" dirty="0"/>
            </a:br>
            <a:r>
              <a:rPr lang="en-US" dirty="0"/>
              <a:t>FCC Polarimeter</a:t>
            </a:r>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a:xfrm>
            <a:off x="442800" y="3363838"/>
            <a:ext cx="8263350" cy="1241822"/>
          </a:xfrm>
        </p:spPr>
        <p:txBody>
          <a:bodyPr/>
          <a:lstStyle/>
          <a:p>
            <a:r>
              <a:rPr lang="en-US" dirty="0"/>
              <a:t>Robert Kieffer, on behalf of the EPOL working group and of the CERN BI group.</a:t>
            </a:r>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1</a:t>
            </a:fld>
            <a:endParaRPr lang="en-US" noProof="0" dirty="0"/>
          </a:p>
        </p:txBody>
      </p:sp>
      <p:sp>
        <p:nvSpPr>
          <p:cNvPr id="2" name="Textfeld 1">
            <a:extLst>
              <a:ext uri="{FF2B5EF4-FFF2-40B4-BE49-F238E27FC236}">
                <a16:creationId xmlns:a16="http://schemas.microsoft.com/office/drawing/2014/main" id="{02431DF6-41CB-4397-A2A3-BFCE07E6B182}"/>
              </a:ext>
            </a:extLst>
          </p:cNvPr>
          <p:cNvSpPr txBox="1"/>
          <p:nvPr/>
        </p:nvSpPr>
        <p:spPr>
          <a:xfrm>
            <a:off x="1007830" y="51470"/>
            <a:ext cx="3132121" cy="279846"/>
          </a:xfrm>
          <a:prstGeom prst="rect">
            <a:avLst/>
          </a:prstGeom>
          <a:noFill/>
        </p:spPr>
        <p:txBody>
          <a:bodyPr wrap="square" rtlCol="0">
            <a:noAutofit/>
          </a:bodyPr>
          <a:lstStyle/>
          <a:p>
            <a:pPr>
              <a:lnSpc>
                <a:spcPts val="1238"/>
              </a:lnSpc>
            </a:pPr>
            <a:r>
              <a:rPr lang="en-US" sz="900" dirty="0">
                <a:solidFill>
                  <a:schemeClr val="bg1"/>
                </a:solidFill>
              </a:rPr>
              <a:t>6</a:t>
            </a:r>
            <a:r>
              <a:rPr lang="en-US" sz="900" baseline="30000" dirty="0">
                <a:solidFill>
                  <a:schemeClr val="bg1"/>
                </a:solidFill>
              </a:rPr>
              <a:t>th</a:t>
            </a:r>
            <a:r>
              <a:rPr lang="en-US" sz="900" dirty="0">
                <a:solidFill>
                  <a:schemeClr val="bg1"/>
                </a:solidFill>
              </a:rPr>
              <a:t> march 2025,  </a:t>
            </a:r>
            <a:r>
              <a:rPr lang="en-US" sz="900" dirty="0" err="1">
                <a:solidFill>
                  <a:schemeClr val="bg1"/>
                </a:solidFill>
              </a:rPr>
              <a:t>eeFACTS</a:t>
            </a:r>
            <a:r>
              <a:rPr lang="en-US" sz="900" dirty="0">
                <a:solidFill>
                  <a:schemeClr val="bg1"/>
                </a:solidFill>
              </a:rPr>
              <a:t> </a:t>
            </a:r>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BDA28D-949D-86C0-17C3-06DE0723011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DB8EAA-E46C-8E24-E981-4F8A26191D81}"/>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6" name="Textfeld 3">
            <a:extLst>
              <a:ext uri="{FF2B5EF4-FFF2-40B4-BE49-F238E27FC236}">
                <a16:creationId xmlns:a16="http://schemas.microsoft.com/office/drawing/2014/main" id="{A18E4027-DF2A-D639-9CC2-F9C6FCECC085}"/>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10" name="Picture 9" descr="A screenshot of a graph&#10;&#10;AI-generated content may be incorrect.">
            <a:extLst>
              <a:ext uri="{FF2B5EF4-FFF2-40B4-BE49-F238E27FC236}">
                <a16:creationId xmlns:a16="http://schemas.microsoft.com/office/drawing/2014/main" id="{D0E0150E-FA3C-941A-D4CE-42DC214E24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93" y="400468"/>
            <a:ext cx="9085963" cy="4743032"/>
          </a:xfrm>
          <a:prstGeom prst="rect">
            <a:avLst/>
          </a:prstGeom>
        </p:spPr>
      </p:pic>
    </p:spTree>
    <p:extLst>
      <p:ext uri="{BB962C8B-B14F-4D97-AF65-F5344CB8AC3E}">
        <p14:creationId xmlns:p14="http://schemas.microsoft.com/office/powerpoint/2010/main" val="1317373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58BD1D-9FE5-8C44-DDCC-0692C7A4DE5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943A9C1-901C-6099-DE5D-43173A95A022}"/>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6" name="Textfeld 3">
            <a:extLst>
              <a:ext uri="{FF2B5EF4-FFF2-40B4-BE49-F238E27FC236}">
                <a16:creationId xmlns:a16="http://schemas.microsoft.com/office/drawing/2014/main" id="{AEAE0509-5CA6-6474-7BFE-F9AB1DC526D6}"/>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12" name="Picture 11" descr="A blue oval with a red line&#10;&#10;AI-generated content may be incorrect.">
            <a:extLst>
              <a:ext uri="{FF2B5EF4-FFF2-40B4-BE49-F238E27FC236}">
                <a16:creationId xmlns:a16="http://schemas.microsoft.com/office/drawing/2014/main" id="{DA7E4BEF-CA13-CCB8-87B6-2CECB41628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66346"/>
            <a:ext cx="9144001" cy="4777154"/>
          </a:xfrm>
          <a:prstGeom prst="rect">
            <a:avLst/>
          </a:prstGeom>
        </p:spPr>
      </p:pic>
    </p:spTree>
    <p:extLst>
      <p:ext uri="{BB962C8B-B14F-4D97-AF65-F5344CB8AC3E}">
        <p14:creationId xmlns:p14="http://schemas.microsoft.com/office/powerpoint/2010/main" val="2944936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B80F1-80AE-02F3-025A-5E95184FE89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DB76FD-5D2A-43FB-4062-AE72A293B53F}"/>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6" name="Textfeld 3">
            <a:extLst>
              <a:ext uri="{FF2B5EF4-FFF2-40B4-BE49-F238E27FC236}">
                <a16:creationId xmlns:a16="http://schemas.microsoft.com/office/drawing/2014/main" id="{5E086957-AF4C-B5FD-C252-696C0E778259}"/>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12" name="Picture 11" descr="A screenshot of a graph&#10;&#10;AI-generated content may be incorrect.">
            <a:extLst>
              <a:ext uri="{FF2B5EF4-FFF2-40B4-BE49-F238E27FC236}">
                <a16:creationId xmlns:a16="http://schemas.microsoft.com/office/drawing/2014/main" id="{C13879F0-1C42-DA4D-5A54-A35AF7A844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19" y="347752"/>
            <a:ext cx="9101161" cy="4795077"/>
          </a:xfrm>
          <a:prstGeom prst="rect">
            <a:avLst/>
          </a:prstGeom>
        </p:spPr>
      </p:pic>
    </p:spTree>
    <p:extLst>
      <p:ext uri="{BB962C8B-B14F-4D97-AF65-F5344CB8AC3E}">
        <p14:creationId xmlns:p14="http://schemas.microsoft.com/office/powerpoint/2010/main" val="508165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BE9D01-E17D-156C-16DD-5FA7EA76124D}"/>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890EB153-03EE-0EAA-FF3B-11D229E453AA}"/>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13</a:t>
            </a:fld>
            <a:endParaRPr lang="en-US" noProof="0" dirty="0"/>
          </a:p>
        </p:txBody>
      </p:sp>
      <p:sp>
        <p:nvSpPr>
          <p:cNvPr id="33" name="Textfeld 3">
            <a:extLst>
              <a:ext uri="{FF2B5EF4-FFF2-40B4-BE49-F238E27FC236}">
                <a16:creationId xmlns:a16="http://schemas.microsoft.com/office/drawing/2014/main" id="{5B4E2141-0BCD-7684-51A8-322A9906F0AA}"/>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8" name="Picture 7" descr="A diagram of a sensor material&#10;&#10;AI-generated content may be incorrect.">
            <a:extLst>
              <a:ext uri="{FF2B5EF4-FFF2-40B4-BE49-F238E27FC236}">
                <a16:creationId xmlns:a16="http://schemas.microsoft.com/office/drawing/2014/main" id="{5C130D97-56C9-C7AB-8C41-98FFD77143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9878"/>
            <a:ext cx="9144000" cy="4769826"/>
          </a:xfrm>
          <a:prstGeom prst="rect">
            <a:avLst/>
          </a:prstGeom>
        </p:spPr>
      </p:pic>
    </p:spTree>
    <p:extLst>
      <p:ext uri="{BB962C8B-B14F-4D97-AF65-F5344CB8AC3E}">
        <p14:creationId xmlns:p14="http://schemas.microsoft.com/office/powerpoint/2010/main" val="462745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1CE4A-52AA-4F48-2A3B-F073BED90C4D}"/>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C359CC6E-46BE-628B-5D30-C34110A96216}"/>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dirty="0"/>
          </a:p>
        </p:txBody>
      </p:sp>
      <p:sp>
        <p:nvSpPr>
          <p:cNvPr id="33" name="Textfeld 3">
            <a:extLst>
              <a:ext uri="{FF2B5EF4-FFF2-40B4-BE49-F238E27FC236}">
                <a16:creationId xmlns:a16="http://schemas.microsoft.com/office/drawing/2014/main" id="{F9364A9A-F47D-C508-5AEA-1289A6F1E6D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3" name="Picture 2" descr="A green circuit board with gold and white text&#10;&#10;AI-generated content may be incorrect.">
            <a:extLst>
              <a:ext uri="{FF2B5EF4-FFF2-40B4-BE49-F238E27FC236}">
                <a16:creationId xmlns:a16="http://schemas.microsoft.com/office/drawing/2014/main" id="{3C408FBA-DC35-817E-2A59-58E36B72BE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2180"/>
            <a:ext cx="9144000" cy="4781320"/>
          </a:xfrm>
          <a:prstGeom prst="rect">
            <a:avLst/>
          </a:prstGeom>
        </p:spPr>
      </p:pic>
    </p:spTree>
    <p:extLst>
      <p:ext uri="{BB962C8B-B14F-4D97-AF65-F5344CB8AC3E}">
        <p14:creationId xmlns:p14="http://schemas.microsoft.com/office/powerpoint/2010/main" val="2849044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7475F6-C523-B79E-D115-43A825673FC6}"/>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1936342C-D4CF-1643-1805-C0353E14A990}"/>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15</a:t>
            </a:fld>
            <a:endParaRPr lang="en-US" noProof="0" dirty="0"/>
          </a:p>
        </p:txBody>
      </p:sp>
      <p:sp>
        <p:nvSpPr>
          <p:cNvPr id="33" name="Textfeld 3">
            <a:extLst>
              <a:ext uri="{FF2B5EF4-FFF2-40B4-BE49-F238E27FC236}">
                <a16:creationId xmlns:a16="http://schemas.microsoft.com/office/drawing/2014/main" id="{3A3C2ADD-6C09-926B-6B42-3D3277BE5025}"/>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4" name="Picture 3" descr="A diagram of a sensor configuration&#10;&#10;AI-generated content may be incorrect.">
            <a:extLst>
              <a:ext uri="{FF2B5EF4-FFF2-40B4-BE49-F238E27FC236}">
                <a16:creationId xmlns:a16="http://schemas.microsoft.com/office/drawing/2014/main" id="{E3AE8910-4A99-F186-9E67-4120D3F80E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2515"/>
            <a:ext cx="9144000" cy="4780985"/>
          </a:xfrm>
          <a:prstGeom prst="rect">
            <a:avLst/>
          </a:prstGeom>
        </p:spPr>
      </p:pic>
    </p:spTree>
    <p:extLst>
      <p:ext uri="{BB962C8B-B14F-4D97-AF65-F5344CB8AC3E}">
        <p14:creationId xmlns:p14="http://schemas.microsoft.com/office/powerpoint/2010/main" val="2509772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BBE38-9FD4-6B58-6284-A839C2CB4F97}"/>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2DB4B4D6-90FF-0477-EAB9-6E208D0FC69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16</a:t>
            </a:fld>
            <a:endParaRPr lang="en-US" noProof="0" dirty="0"/>
          </a:p>
        </p:txBody>
      </p:sp>
      <p:sp>
        <p:nvSpPr>
          <p:cNvPr id="33" name="Textfeld 3">
            <a:extLst>
              <a:ext uri="{FF2B5EF4-FFF2-40B4-BE49-F238E27FC236}">
                <a16:creationId xmlns:a16="http://schemas.microsoft.com/office/drawing/2014/main" id="{484A3294-66F4-5411-B794-288C6B22C157}"/>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4" name="Picture 3" descr="A graph of a function&#10;&#10;AI-generated content may be incorrect.">
            <a:extLst>
              <a:ext uri="{FF2B5EF4-FFF2-40B4-BE49-F238E27FC236}">
                <a16:creationId xmlns:a16="http://schemas.microsoft.com/office/drawing/2014/main" id="{64297EA6-F482-D55D-E846-725A2B234D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8679"/>
            <a:ext cx="9144000" cy="4784821"/>
          </a:xfrm>
          <a:prstGeom prst="rect">
            <a:avLst/>
          </a:prstGeom>
        </p:spPr>
      </p:pic>
    </p:spTree>
    <p:extLst>
      <p:ext uri="{BB962C8B-B14F-4D97-AF65-F5344CB8AC3E}">
        <p14:creationId xmlns:p14="http://schemas.microsoft.com/office/powerpoint/2010/main" val="3251864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724BA-C8F6-5AF7-29F7-1375A39429A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EF4170-04C4-6BD1-AACD-B5453AF6D05F}"/>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6" name="Textfeld 3">
            <a:extLst>
              <a:ext uri="{FF2B5EF4-FFF2-40B4-BE49-F238E27FC236}">
                <a16:creationId xmlns:a16="http://schemas.microsoft.com/office/drawing/2014/main" id="{9A5A9DB3-85FB-508F-3088-044E9041EB7A}"/>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10" name="Picture 9" descr="A blue oval with a blue oval with text&#10;&#10;AI-generated content may be incorrect.">
            <a:extLst>
              <a:ext uri="{FF2B5EF4-FFF2-40B4-BE49-F238E27FC236}">
                <a16:creationId xmlns:a16="http://schemas.microsoft.com/office/drawing/2014/main" id="{BC10703E-9779-373C-FB74-41CC3B1A14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6885"/>
            <a:ext cx="9144000" cy="4777153"/>
          </a:xfrm>
          <a:prstGeom prst="rect">
            <a:avLst/>
          </a:prstGeom>
        </p:spPr>
      </p:pic>
    </p:spTree>
    <p:extLst>
      <p:ext uri="{BB962C8B-B14F-4D97-AF65-F5344CB8AC3E}">
        <p14:creationId xmlns:p14="http://schemas.microsoft.com/office/powerpoint/2010/main" val="2444456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D25A2A-4D1D-6D31-807C-318B06C4774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3D55622-B39B-EC27-026A-19016A6A23A8}"/>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6" name="Textfeld 3">
            <a:extLst>
              <a:ext uri="{FF2B5EF4-FFF2-40B4-BE49-F238E27FC236}">
                <a16:creationId xmlns:a16="http://schemas.microsoft.com/office/drawing/2014/main" id="{5E31394F-E432-5126-06BE-D23A211C92DA}"/>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15" name="Picture 14" descr="A blue and purple chart&#10;&#10;AI-generated content may be incorrect.">
            <a:extLst>
              <a:ext uri="{FF2B5EF4-FFF2-40B4-BE49-F238E27FC236}">
                <a16:creationId xmlns:a16="http://schemas.microsoft.com/office/drawing/2014/main" id="{97CDDD68-A6D3-F1BE-E62F-A64A5AAEFA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5392"/>
            <a:ext cx="9144000" cy="4773328"/>
          </a:xfrm>
          <a:prstGeom prst="rect">
            <a:avLst/>
          </a:prstGeom>
        </p:spPr>
      </p:pic>
    </p:spTree>
    <p:extLst>
      <p:ext uri="{BB962C8B-B14F-4D97-AF65-F5344CB8AC3E}">
        <p14:creationId xmlns:p14="http://schemas.microsoft.com/office/powerpoint/2010/main" val="2533857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BA68BC-3068-F7BA-53B5-88297118FB6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6B1536C-C313-F337-FE71-1532ADB7F421}"/>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5" name="Title 4">
            <a:extLst>
              <a:ext uri="{FF2B5EF4-FFF2-40B4-BE49-F238E27FC236}">
                <a16:creationId xmlns:a16="http://schemas.microsoft.com/office/drawing/2014/main" id="{893AD57F-1B5E-511C-7314-A9DA3A7A03EE}"/>
              </a:ext>
            </a:extLst>
          </p:cNvPr>
          <p:cNvSpPr>
            <a:spLocks noGrp="1"/>
          </p:cNvSpPr>
          <p:nvPr>
            <p:ph type="title"/>
          </p:nvPr>
        </p:nvSpPr>
        <p:spPr>
          <a:xfrm>
            <a:off x="880650" y="2169717"/>
            <a:ext cx="8263350" cy="804066"/>
          </a:xfrm>
        </p:spPr>
        <p:txBody>
          <a:bodyPr/>
          <a:lstStyle/>
          <a:p>
            <a:r>
              <a:rPr lang="en-CH" dirty="0"/>
              <a:t>SR Background impacting the Polarimeter</a:t>
            </a:r>
          </a:p>
        </p:txBody>
      </p:sp>
      <p:sp>
        <p:nvSpPr>
          <p:cNvPr id="6" name="Text Placeholder 5">
            <a:extLst>
              <a:ext uri="{FF2B5EF4-FFF2-40B4-BE49-F238E27FC236}">
                <a16:creationId xmlns:a16="http://schemas.microsoft.com/office/drawing/2014/main" id="{E4A5C6F4-BEC8-CD6C-B3DD-22955C255AB2}"/>
              </a:ext>
            </a:extLst>
          </p:cNvPr>
          <p:cNvSpPr>
            <a:spLocks noGrp="1"/>
          </p:cNvSpPr>
          <p:nvPr>
            <p:ph type="body" sz="quarter" idx="14"/>
          </p:nvPr>
        </p:nvSpPr>
        <p:spPr/>
        <p:txBody>
          <a:bodyPr/>
          <a:lstStyle/>
          <a:p>
            <a:endParaRPr lang="en-CH"/>
          </a:p>
        </p:txBody>
      </p:sp>
    </p:spTree>
    <p:extLst>
      <p:ext uri="{BB962C8B-B14F-4D97-AF65-F5344CB8AC3E}">
        <p14:creationId xmlns:p14="http://schemas.microsoft.com/office/powerpoint/2010/main" val="470450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A54981-5CAE-1AD2-16BC-CB8E3C1B14C4}"/>
            </a:ext>
          </a:extLst>
        </p:cNvPr>
        <p:cNvGrpSpPr/>
        <p:nvPr/>
      </p:nvGrpSpPr>
      <p:grpSpPr>
        <a:xfrm>
          <a:off x="0" y="0"/>
          <a:ext cx="0" cy="0"/>
          <a:chOff x="0" y="0"/>
          <a:chExt cx="0" cy="0"/>
        </a:xfrm>
      </p:grpSpPr>
      <p:sp>
        <p:nvSpPr>
          <p:cNvPr id="3" name="Textplatzhalter 4">
            <a:extLst>
              <a:ext uri="{FF2B5EF4-FFF2-40B4-BE49-F238E27FC236}">
                <a16:creationId xmlns:a16="http://schemas.microsoft.com/office/drawing/2014/main" id="{6329F693-5865-DDDF-CA9A-683E1E74F8FD}"/>
              </a:ext>
            </a:extLst>
          </p:cNvPr>
          <p:cNvSpPr txBox="1">
            <a:spLocks/>
          </p:cNvSpPr>
          <p:nvPr/>
        </p:nvSpPr>
        <p:spPr>
          <a:xfrm>
            <a:off x="316870" y="3037648"/>
            <a:ext cx="8571546" cy="864097"/>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sz="2400" dirty="0"/>
              <a:t>Measure the absence of polarization of the colliding bunches with great precision (0 ± 10</a:t>
            </a:r>
            <a:r>
              <a:rPr lang="en-US" sz="2400" baseline="30000" dirty="0"/>
              <a:t>-5</a:t>
            </a:r>
            <a:r>
              <a:rPr lang="en-US" sz="2400" dirty="0"/>
              <a:t>) to insure no bias in the physics cross sections at the IP. </a:t>
            </a:r>
          </a:p>
          <a:p>
            <a:pPr>
              <a:lnSpc>
                <a:spcPts val="1350"/>
              </a:lnSpc>
            </a:pPr>
            <a:endParaRPr lang="en-US" sz="1200" dirty="0"/>
          </a:p>
        </p:txBody>
      </p:sp>
      <p:sp>
        <p:nvSpPr>
          <p:cNvPr id="2" name="Slide Number Placeholder 1">
            <a:extLst>
              <a:ext uri="{FF2B5EF4-FFF2-40B4-BE49-F238E27FC236}">
                <a16:creationId xmlns:a16="http://schemas.microsoft.com/office/drawing/2014/main" id="{1228DB3B-EAD7-3B2A-CBEB-192B44FD7ACE}"/>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8" name="Textplatzhalter 4">
            <a:extLst>
              <a:ext uri="{FF2B5EF4-FFF2-40B4-BE49-F238E27FC236}">
                <a16:creationId xmlns:a16="http://schemas.microsoft.com/office/drawing/2014/main" id="{7F3BC9A9-7A6F-4F72-4577-CB4A9A6C9410}"/>
              </a:ext>
            </a:extLst>
          </p:cNvPr>
          <p:cNvSpPr txBox="1">
            <a:spLocks/>
          </p:cNvSpPr>
          <p:nvPr/>
        </p:nvSpPr>
        <p:spPr>
          <a:xfrm>
            <a:off x="286088" y="1570079"/>
            <a:ext cx="8430695" cy="946573"/>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sz="2400" dirty="0"/>
              <a:t>Detect the resonant depolarization (RDP) transition of the dedicated energy calibration polarized pilot bunches. </a:t>
            </a:r>
          </a:p>
        </p:txBody>
      </p:sp>
      <p:sp>
        <p:nvSpPr>
          <p:cNvPr id="9" name="Titel 1">
            <a:extLst>
              <a:ext uri="{FF2B5EF4-FFF2-40B4-BE49-F238E27FC236}">
                <a16:creationId xmlns:a16="http://schemas.microsoft.com/office/drawing/2014/main" id="{857A68E8-7DCC-D9A5-39E0-FFC0F64EBCC9}"/>
              </a:ext>
            </a:extLst>
          </p:cNvPr>
          <p:cNvSpPr>
            <a:spLocks noGrp="1"/>
          </p:cNvSpPr>
          <p:nvPr>
            <p:ph type="title"/>
          </p:nvPr>
        </p:nvSpPr>
        <p:spPr>
          <a:xfrm>
            <a:off x="1619672" y="483213"/>
            <a:ext cx="7237963" cy="409774"/>
          </a:xfrm>
        </p:spPr>
        <p:txBody>
          <a:bodyPr/>
          <a:lstStyle/>
          <a:p>
            <a:r>
              <a:rPr lang="en-US" sz="3200" dirty="0">
                <a:solidFill>
                  <a:srgbClr val="7030A0"/>
                </a:solidFill>
              </a:rPr>
              <a:t>Mandate of the </a:t>
            </a:r>
            <a:r>
              <a:rPr lang="en-US" sz="3200" dirty="0" err="1">
                <a:solidFill>
                  <a:srgbClr val="7030A0"/>
                </a:solidFill>
              </a:rPr>
              <a:t>FCCee</a:t>
            </a:r>
            <a:r>
              <a:rPr lang="en-US" sz="3200" dirty="0">
                <a:solidFill>
                  <a:srgbClr val="7030A0"/>
                </a:solidFill>
              </a:rPr>
              <a:t> </a:t>
            </a:r>
            <a:br>
              <a:rPr lang="en-US" sz="3200" dirty="0">
                <a:solidFill>
                  <a:srgbClr val="7030A0"/>
                </a:solidFill>
              </a:rPr>
            </a:br>
            <a:r>
              <a:rPr lang="en-US" sz="3200" dirty="0">
                <a:solidFill>
                  <a:srgbClr val="7030A0"/>
                </a:solidFill>
              </a:rPr>
              <a:t>Inverse Compton Polarimeters</a:t>
            </a:r>
          </a:p>
        </p:txBody>
      </p:sp>
      <p:sp>
        <p:nvSpPr>
          <p:cNvPr id="11" name="Rectangle 10">
            <a:extLst>
              <a:ext uri="{FF2B5EF4-FFF2-40B4-BE49-F238E27FC236}">
                <a16:creationId xmlns:a16="http://schemas.microsoft.com/office/drawing/2014/main" id="{A2948B17-3CD7-DC16-219F-DB3EA42C2C9C}"/>
              </a:ext>
            </a:extLst>
          </p:cNvPr>
          <p:cNvSpPr/>
          <p:nvPr/>
        </p:nvSpPr>
        <p:spPr>
          <a:xfrm>
            <a:off x="286364" y="3035427"/>
            <a:ext cx="8524604" cy="1197643"/>
          </a:xfrm>
          <a:prstGeom prst="rect">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ectangle 11">
            <a:extLst>
              <a:ext uri="{FF2B5EF4-FFF2-40B4-BE49-F238E27FC236}">
                <a16:creationId xmlns:a16="http://schemas.microsoft.com/office/drawing/2014/main" id="{8BA5E7C8-7DB0-E234-C08E-6E1EC75CF647}"/>
              </a:ext>
            </a:extLst>
          </p:cNvPr>
          <p:cNvSpPr/>
          <p:nvPr/>
        </p:nvSpPr>
        <p:spPr>
          <a:xfrm>
            <a:off x="286364" y="1491630"/>
            <a:ext cx="8571271" cy="946573"/>
          </a:xfrm>
          <a:prstGeom prst="rect">
            <a:avLst/>
          </a:prstGeom>
          <a:noFill/>
          <a:ln w="3810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656299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20</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15" name="Picture 14" descr="A diagram of a solar panel&#10;&#10;AI-generated content may be incorrect.">
            <a:extLst>
              <a:ext uri="{FF2B5EF4-FFF2-40B4-BE49-F238E27FC236}">
                <a16:creationId xmlns:a16="http://schemas.microsoft.com/office/drawing/2014/main" id="{FFE1AC0F-7709-E2AC-83FF-7BB2179665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2851"/>
            <a:ext cx="9144000" cy="4780649"/>
          </a:xfrm>
          <a:prstGeom prst="rect">
            <a:avLst/>
          </a:prstGeom>
        </p:spPr>
      </p:pic>
    </p:spTree>
    <p:extLst>
      <p:ext uri="{BB962C8B-B14F-4D97-AF65-F5344CB8AC3E}">
        <p14:creationId xmlns:p14="http://schemas.microsoft.com/office/powerpoint/2010/main" val="7998423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21</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4" name="Picture 3" descr="A diagram of a laser beam&#10;&#10;AI-generated content may be incorrect.">
            <a:extLst>
              <a:ext uri="{FF2B5EF4-FFF2-40B4-BE49-F238E27FC236}">
                <a16:creationId xmlns:a16="http://schemas.microsoft.com/office/drawing/2014/main" id="{957A185A-35E8-D069-F43D-ABDF7FF91A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39502"/>
            <a:ext cx="9113146" cy="4768676"/>
          </a:xfrm>
          <a:prstGeom prst="rect">
            <a:avLst/>
          </a:prstGeom>
        </p:spPr>
      </p:pic>
    </p:spTree>
    <p:extLst>
      <p:ext uri="{BB962C8B-B14F-4D97-AF65-F5344CB8AC3E}">
        <p14:creationId xmlns:p14="http://schemas.microsoft.com/office/powerpoint/2010/main" val="342307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5529D6-9D26-1B7A-89BD-31514B877ABA}"/>
              </a:ext>
            </a:extLst>
          </p:cNvPr>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5" name="Title 4">
            <a:extLst>
              <a:ext uri="{FF2B5EF4-FFF2-40B4-BE49-F238E27FC236}">
                <a16:creationId xmlns:a16="http://schemas.microsoft.com/office/drawing/2014/main" id="{D274C788-3214-E1A1-3A67-49FBE00DCD58}"/>
              </a:ext>
            </a:extLst>
          </p:cNvPr>
          <p:cNvSpPr>
            <a:spLocks noGrp="1"/>
          </p:cNvSpPr>
          <p:nvPr>
            <p:ph type="title"/>
          </p:nvPr>
        </p:nvSpPr>
        <p:spPr>
          <a:xfrm>
            <a:off x="880650" y="2169717"/>
            <a:ext cx="8263350" cy="804066"/>
          </a:xfrm>
        </p:spPr>
        <p:txBody>
          <a:bodyPr/>
          <a:lstStyle/>
          <a:p>
            <a:r>
              <a:rPr lang="en-CH" dirty="0"/>
              <a:t>Polarimeter Integration</a:t>
            </a:r>
          </a:p>
        </p:txBody>
      </p:sp>
      <p:sp>
        <p:nvSpPr>
          <p:cNvPr id="6" name="Text Placeholder 5">
            <a:extLst>
              <a:ext uri="{FF2B5EF4-FFF2-40B4-BE49-F238E27FC236}">
                <a16:creationId xmlns:a16="http://schemas.microsoft.com/office/drawing/2014/main" id="{ED97F349-A763-E7C3-F768-E60C0CD8A012}"/>
              </a:ext>
            </a:extLst>
          </p:cNvPr>
          <p:cNvSpPr>
            <a:spLocks noGrp="1"/>
          </p:cNvSpPr>
          <p:nvPr>
            <p:ph type="body" sz="quarter" idx="14"/>
          </p:nvPr>
        </p:nvSpPr>
        <p:spPr/>
        <p:txBody>
          <a:bodyPr/>
          <a:lstStyle/>
          <a:p>
            <a:endParaRPr lang="en-CH"/>
          </a:p>
        </p:txBody>
      </p:sp>
    </p:spTree>
    <p:extLst>
      <p:ext uri="{BB962C8B-B14F-4D97-AF65-F5344CB8AC3E}">
        <p14:creationId xmlns:p14="http://schemas.microsoft.com/office/powerpoint/2010/main" val="13647493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4"/>
          </p:nvPr>
        </p:nvSpPr>
        <p:spPr>
          <a:xfrm>
            <a:off x="8745300" y="85970"/>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23</a:t>
            </a:fld>
            <a:endParaRPr lang="de-AT" dirty="0"/>
          </a:p>
        </p:txBody>
      </p:sp>
      <p:pic>
        <p:nvPicPr>
          <p:cNvPr id="10" name="Picture 9">
            <a:extLst>
              <a:ext uri="{FF2B5EF4-FFF2-40B4-BE49-F238E27FC236}">
                <a16:creationId xmlns:a16="http://schemas.microsoft.com/office/drawing/2014/main" id="{3980A92A-BACB-4C4F-8541-453C14A879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1591" y="0"/>
            <a:ext cx="792857" cy="347834"/>
          </a:xfrm>
          <a:prstGeom prst="rect">
            <a:avLst/>
          </a:prstGeom>
        </p:spPr>
      </p:pic>
      <p:sp>
        <p:nvSpPr>
          <p:cNvPr id="6" name="Date Placeholder 3">
            <a:extLst>
              <a:ext uri="{FF2B5EF4-FFF2-40B4-BE49-F238E27FC236}">
                <a16:creationId xmlns:a16="http://schemas.microsoft.com/office/drawing/2014/main" id="{8A2A0A97-362E-D70F-C79B-A99917B161A5}"/>
              </a:ext>
            </a:extLst>
          </p:cNvPr>
          <p:cNvSpPr>
            <a:spLocks noGrp="1"/>
          </p:cNvSpPr>
          <p:nvPr>
            <p:ph type="dt" sz="half" idx="2"/>
          </p:nvPr>
        </p:nvSpPr>
        <p:spPr>
          <a:xfrm>
            <a:off x="1403648" y="86405"/>
            <a:ext cx="1013135" cy="169200"/>
          </a:xfrm>
          <a:prstGeom prst="rect">
            <a:avLst/>
          </a:prstGeom>
        </p:spPr>
        <p:txBody>
          <a:bodyPr/>
          <a:lstStyle>
            <a:defPPr>
              <a:defRPr lang="de-DE"/>
            </a:defPPr>
            <a:lvl1pPr marL="0" algn="l" defTabSz="685727" rtl="0" eaLnBrk="1" latinLnBrk="0" hangingPunct="1">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r>
              <a:rPr lang="en-US"/>
              <a:t>2025-01-22</a:t>
            </a:r>
            <a:endParaRPr lang="en-US" dirty="0"/>
          </a:p>
        </p:txBody>
      </p:sp>
      <p:sp>
        <p:nvSpPr>
          <p:cNvPr id="9" name="Footer Placeholder 5">
            <a:extLst>
              <a:ext uri="{FF2B5EF4-FFF2-40B4-BE49-F238E27FC236}">
                <a16:creationId xmlns:a16="http://schemas.microsoft.com/office/drawing/2014/main" id="{D4ED341D-2621-1540-9025-653118C4C262}"/>
              </a:ext>
            </a:extLst>
          </p:cNvPr>
          <p:cNvSpPr>
            <a:spLocks noGrp="1"/>
          </p:cNvSpPr>
          <p:nvPr>
            <p:ph type="ftr" sz="quarter" idx="3"/>
          </p:nvPr>
        </p:nvSpPr>
        <p:spPr>
          <a:xfrm>
            <a:off x="2559658" y="86405"/>
            <a:ext cx="6076422" cy="169200"/>
          </a:xfrm>
          <a:prstGeom prst="rect">
            <a:avLst/>
          </a:prstGeom>
        </p:spPr>
        <p:txBody>
          <a:bodyPr/>
          <a:lstStyle>
            <a:defPPr>
              <a:defRPr lang="de-DE"/>
            </a:defPPr>
            <a:lvl1pPr marL="0" algn="l" defTabSz="685727" rtl="0" eaLnBrk="1" latinLnBrk="0" hangingPunct="1">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r>
              <a:rPr lang="en-US"/>
              <a:t>F. Valchkova-Georgieva EN-ACE | FCC-INF-SPC-0013 | EDMS 3136752 v.1.0 RELEASED</a:t>
            </a:r>
            <a:endParaRPr lang="en-US" dirty="0"/>
          </a:p>
        </p:txBody>
      </p:sp>
      <p:pic>
        <p:nvPicPr>
          <p:cNvPr id="23" name="Picture 22" descr="A diagram of a laser beam&#10;&#10;AI-generated content may be incorrect.">
            <a:extLst>
              <a:ext uri="{FF2B5EF4-FFF2-40B4-BE49-F238E27FC236}">
                <a16:creationId xmlns:a16="http://schemas.microsoft.com/office/drawing/2014/main" id="{E3216A02-E2A5-D2DA-2BF8-63BF53CD95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9502"/>
            <a:ext cx="9144000" cy="4777153"/>
          </a:xfrm>
          <a:prstGeom prst="rect">
            <a:avLst/>
          </a:prstGeom>
        </p:spPr>
      </p:pic>
    </p:spTree>
    <p:extLst>
      <p:ext uri="{BB962C8B-B14F-4D97-AF65-F5344CB8AC3E}">
        <p14:creationId xmlns:p14="http://schemas.microsoft.com/office/powerpoint/2010/main" val="12213378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8B0D25-656D-096B-9514-2D45D75A18F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BC2ED3-C96B-EC90-2E08-7F65A37440D5}"/>
              </a:ext>
            </a:extLst>
          </p:cNvPr>
          <p:cNvSpPr>
            <a:spLocks noGrp="1"/>
          </p:cNvSpPr>
          <p:nvPr>
            <p:ph type="sldNum" sz="quarter" idx="10"/>
          </p:nvPr>
        </p:nvSpPr>
        <p:spPr/>
        <p:txBody>
          <a:bodyPr/>
          <a:lstStyle/>
          <a:p>
            <a:fld id="{88A1DFE4-5FC5-43BD-BB7E-75EAD82B965F}" type="slidenum">
              <a:rPr lang="en-US" noProof="0" smtClean="0"/>
              <a:pPr/>
              <a:t>24</a:t>
            </a:fld>
            <a:endParaRPr lang="en-US" noProof="0" dirty="0"/>
          </a:p>
        </p:txBody>
      </p:sp>
      <p:sp>
        <p:nvSpPr>
          <p:cNvPr id="5" name="Title 4">
            <a:extLst>
              <a:ext uri="{FF2B5EF4-FFF2-40B4-BE49-F238E27FC236}">
                <a16:creationId xmlns:a16="http://schemas.microsoft.com/office/drawing/2014/main" id="{BA687816-67E5-16B0-F52A-BF7A3E1E218C}"/>
              </a:ext>
            </a:extLst>
          </p:cNvPr>
          <p:cNvSpPr>
            <a:spLocks noGrp="1"/>
          </p:cNvSpPr>
          <p:nvPr>
            <p:ph type="title"/>
          </p:nvPr>
        </p:nvSpPr>
        <p:spPr>
          <a:xfrm>
            <a:off x="880650" y="2169717"/>
            <a:ext cx="8263350" cy="804066"/>
          </a:xfrm>
        </p:spPr>
        <p:txBody>
          <a:bodyPr/>
          <a:lstStyle/>
          <a:p>
            <a:r>
              <a:rPr lang="en-CH" dirty="0"/>
              <a:t>Impedance budget</a:t>
            </a:r>
          </a:p>
        </p:txBody>
      </p:sp>
      <p:sp>
        <p:nvSpPr>
          <p:cNvPr id="6" name="Text Placeholder 5">
            <a:extLst>
              <a:ext uri="{FF2B5EF4-FFF2-40B4-BE49-F238E27FC236}">
                <a16:creationId xmlns:a16="http://schemas.microsoft.com/office/drawing/2014/main" id="{B7FDED5E-569F-6DA4-BB7B-6CB4E97C610F}"/>
              </a:ext>
            </a:extLst>
          </p:cNvPr>
          <p:cNvSpPr>
            <a:spLocks noGrp="1"/>
          </p:cNvSpPr>
          <p:nvPr>
            <p:ph type="body" sz="quarter" idx="14"/>
          </p:nvPr>
        </p:nvSpPr>
        <p:spPr/>
        <p:txBody>
          <a:bodyPr/>
          <a:lstStyle/>
          <a:p>
            <a:endParaRPr lang="en-CH"/>
          </a:p>
        </p:txBody>
      </p:sp>
    </p:spTree>
    <p:extLst>
      <p:ext uri="{BB962C8B-B14F-4D97-AF65-F5344CB8AC3E}">
        <p14:creationId xmlns:p14="http://schemas.microsoft.com/office/powerpoint/2010/main" val="12636872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25</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9" name="Picture 8" descr="A graph and a line&#10;&#10;AI-generated content may be incorrect.">
            <a:extLst>
              <a:ext uri="{FF2B5EF4-FFF2-40B4-BE49-F238E27FC236}">
                <a16:creationId xmlns:a16="http://schemas.microsoft.com/office/drawing/2014/main" id="{89C6F01F-DC05-6645-C391-1A4C80FD6A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9502"/>
            <a:ext cx="9144000" cy="4792160"/>
          </a:xfrm>
          <a:prstGeom prst="rect">
            <a:avLst/>
          </a:prstGeom>
        </p:spPr>
      </p:pic>
    </p:spTree>
    <p:extLst>
      <p:ext uri="{BB962C8B-B14F-4D97-AF65-F5344CB8AC3E}">
        <p14:creationId xmlns:p14="http://schemas.microsoft.com/office/powerpoint/2010/main" val="1767971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B420B-C458-D45B-4151-3874157252F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A7AB6C6-A145-0506-A468-2ECD4237DC38}"/>
              </a:ext>
            </a:extLst>
          </p:cNvPr>
          <p:cNvSpPr>
            <a:spLocks noGrp="1"/>
          </p:cNvSpPr>
          <p:nvPr>
            <p:ph type="sldNum" sz="quarter" idx="10"/>
          </p:nvPr>
        </p:nvSpPr>
        <p:spPr/>
        <p:txBody>
          <a:bodyPr/>
          <a:lstStyle/>
          <a:p>
            <a:fld id="{88A1DFE4-5FC5-43BD-BB7E-75EAD82B965F}" type="slidenum">
              <a:rPr lang="en-US" noProof="0" smtClean="0"/>
              <a:pPr/>
              <a:t>26</a:t>
            </a:fld>
            <a:endParaRPr lang="en-US" noProof="0" dirty="0"/>
          </a:p>
        </p:txBody>
      </p:sp>
      <p:sp>
        <p:nvSpPr>
          <p:cNvPr id="5" name="Title 4">
            <a:extLst>
              <a:ext uri="{FF2B5EF4-FFF2-40B4-BE49-F238E27FC236}">
                <a16:creationId xmlns:a16="http://schemas.microsoft.com/office/drawing/2014/main" id="{077EE99D-5E46-0EC7-2EF0-C4019DCC22DE}"/>
              </a:ext>
            </a:extLst>
          </p:cNvPr>
          <p:cNvSpPr>
            <a:spLocks noGrp="1"/>
          </p:cNvSpPr>
          <p:nvPr>
            <p:ph type="title"/>
          </p:nvPr>
        </p:nvSpPr>
        <p:spPr>
          <a:xfrm>
            <a:off x="351154" y="555526"/>
            <a:ext cx="8706150" cy="804066"/>
          </a:xfrm>
        </p:spPr>
        <p:txBody>
          <a:bodyPr/>
          <a:lstStyle/>
          <a:p>
            <a:r>
              <a:rPr lang="en-CH" dirty="0"/>
              <a:t>Outlook and plans</a:t>
            </a:r>
          </a:p>
        </p:txBody>
      </p:sp>
      <p:sp>
        <p:nvSpPr>
          <p:cNvPr id="9" name="Textplatzhalter 4">
            <a:extLst>
              <a:ext uri="{FF2B5EF4-FFF2-40B4-BE49-F238E27FC236}">
                <a16:creationId xmlns:a16="http://schemas.microsoft.com/office/drawing/2014/main" id="{1DA0A883-AE89-9083-72D2-2AECDF2B27C5}"/>
              </a:ext>
            </a:extLst>
          </p:cNvPr>
          <p:cNvSpPr txBox="1">
            <a:spLocks/>
          </p:cNvSpPr>
          <p:nvPr/>
        </p:nvSpPr>
        <p:spPr>
          <a:xfrm>
            <a:off x="274353" y="771550"/>
            <a:ext cx="8618128" cy="3816424"/>
          </a:xfrm>
          <a:prstGeom prst="rect">
            <a:avLst/>
          </a:prstGeom>
        </p:spPr>
        <p:txBody>
          <a:bodyPr vert="horz" lIns="91440" tIns="3600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00"/>
              </a:spcBef>
            </a:pPr>
            <a:endParaRPr lang="en-US" sz="1800" dirty="0"/>
          </a:p>
          <a:p>
            <a:pPr marL="285750" indent="-285750">
              <a:lnSpc>
                <a:spcPct val="100000"/>
              </a:lnSpc>
              <a:spcBef>
                <a:spcPts val="100"/>
              </a:spcBef>
              <a:buFont typeface="Arial" panose="020B0604020202020204" pitchFamily="34" charset="0"/>
              <a:buChar char="•"/>
            </a:pPr>
            <a:r>
              <a:rPr lang="en-US" sz="1800" dirty="0"/>
              <a:t>The main tools to simulate the Inverse Compton Polarimeter are being developed under BDSIM.</a:t>
            </a:r>
          </a:p>
          <a:p>
            <a:pPr marL="285750" indent="-285750">
              <a:lnSpc>
                <a:spcPct val="100000"/>
              </a:lnSpc>
              <a:spcBef>
                <a:spcPts val="100"/>
              </a:spcBef>
              <a:buFont typeface="Arial" panose="020B0604020202020204" pitchFamily="34" charset="0"/>
              <a:buChar char="•"/>
            </a:pPr>
            <a:r>
              <a:rPr lang="en-US" sz="1800" dirty="0"/>
              <a:t>Main focus has been on the Compton electron sensor.</a:t>
            </a:r>
          </a:p>
          <a:p>
            <a:pPr marL="285750" indent="-285750">
              <a:lnSpc>
                <a:spcPct val="100000"/>
              </a:lnSpc>
              <a:spcBef>
                <a:spcPts val="100"/>
              </a:spcBef>
              <a:buFont typeface="Arial" panose="020B0604020202020204" pitchFamily="34" charset="0"/>
              <a:buChar char="•"/>
            </a:pPr>
            <a:r>
              <a:rPr lang="en-US" sz="1800" dirty="0"/>
              <a:t>Complementary models to evaluate the SR background.</a:t>
            </a:r>
          </a:p>
          <a:p>
            <a:pPr marL="285750" indent="-285750">
              <a:lnSpc>
                <a:spcPct val="100000"/>
              </a:lnSpc>
              <a:spcBef>
                <a:spcPts val="100"/>
              </a:spcBef>
              <a:buFont typeface="Arial" panose="020B0604020202020204" pitchFamily="34" charset="0"/>
              <a:buChar char="•"/>
            </a:pPr>
            <a:r>
              <a:rPr lang="en-US" sz="1800" dirty="0"/>
              <a:t>Completion of the </a:t>
            </a:r>
            <a:r>
              <a:rPr lang="en-US" sz="1800" b="1" dirty="0"/>
              <a:t>Feasibility Study </a:t>
            </a:r>
            <a:r>
              <a:rPr lang="en-US" sz="1800" dirty="0"/>
              <a:t>report (under review).</a:t>
            </a:r>
          </a:p>
          <a:p>
            <a:pPr marL="285750" indent="-285750">
              <a:lnSpc>
                <a:spcPct val="100000"/>
              </a:lnSpc>
              <a:spcBef>
                <a:spcPts val="100"/>
              </a:spcBef>
              <a:buFont typeface="Arial" panose="020B0604020202020204" pitchFamily="34" charset="0"/>
              <a:buChar char="•"/>
            </a:pPr>
            <a:r>
              <a:rPr lang="en-US" sz="1800" dirty="0"/>
              <a:t>Dedicated </a:t>
            </a:r>
            <a:r>
              <a:rPr lang="en-US" sz="1800" b="1" dirty="0"/>
              <a:t>EPOL support note </a:t>
            </a:r>
            <a:r>
              <a:rPr lang="en-US" sz="1800" dirty="0"/>
              <a:t>(50 pages) to be soon published on CDS.</a:t>
            </a:r>
          </a:p>
          <a:p>
            <a:pPr>
              <a:lnSpc>
                <a:spcPct val="100000"/>
              </a:lnSpc>
              <a:spcBef>
                <a:spcPts val="100"/>
              </a:spcBef>
            </a:pPr>
            <a:endParaRPr lang="en-US" sz="1800" dirty="0"/>
          </a:p>
          <a:p>
            <a:pPr>
              <a:lnSpc>
                <a:spcPct val="100000"/>
              </a:lnSpc>
              <a:spcBef>
                <a:spcPts val="100"/>
              </a:spcBef>
            </a:pPr>
            <a:r>
              <a:rPr lang="en-US" sz="1800" b="1" dirty="0"/>
              <a:t>NEXT</a:t>
            </a:r>
          </a:p>
          <a:p>
            <a:pPr marL="285750" indent="-285750">
              <a:lnSpc>
                <a:spcPct val="100000"/>
              </a:lnSpc>
              <a:spcBef>
                <a:spcPts val="100"/>
              </a:spcBef>
              <a:buFont typeface="Arial" panose="020B0604020202020204" pitchFamily="34" charset="0"/>
              <a:buChar char="•"/>
            </a:pPr>
            <a:r>
              <a:rPr lang="en-US" sz="1800" dirty="0"/>
              <a:t>The fitting algorithms tools are being developed by </a:t>
            </a:r>
            <a:r>
              <a:rPr lang="en-US" sz="1800" dirty="0" err="1"/>
              <a:t>IJClab</a:t>
            </a:r>
            <a:r>
              <a:rPr lang="en-US" sz="1800" dirty="0"/>
              <a:t> colleagues.</a:t>
            </a:r>
          </a:p>
          <a:p>
            <a:pPr marL="285750" indent="-285750">
              <a:lnSpc>
                <a:spcPct val="100000"/>
              </a:lnSpc>
              <a:spcBef>
                <a:spcPts val="100"/>
              </a:spcBef>
              <a:buFont typeface="Arial" panose="020B0604020202020204" pitchFamily="34" charset="0"/>
              <a:buChar char="•"/>
            </a:pPr>
            <a:r>
              <a:rPr lang="en-US" sz="1800" dirty="0"/>
              <a:t>The Compton Gamma tracking-calorimeter will soon be addressed.</a:t>
            </a:r>
          </a:p>
          <a:p>
            <a:pPr marL="285750" indent="-285750">
              <a:lnSpc>
                <a:spcPct val="100000"/>
              </a:lnSpc>
              <a:spcBef>
                <a:spcPts val="100"/>
              </a:spcBef>
              <a:buFont typeface="Arial" panose="020B0604020202020204" pitchFamily="34" charset="0"/>
              <a:buChar char="•"/>
            </a:pPr>
            <a:r>
              <a:rPr lang="en-US" sz="1800" dirty="0"/>
              <a:t>More backgrounds will be simulated (thermal photons, beam-gas).</a:t>
            </a:r>
          </a:p>
          <a:p>
            <a:pPr>
              <a:lnSpc>
                <a:spcPct val="100000"/>
              </a:lnSpc>
              <a:spcBef>
                <a:spcPts val="100"/>
              </a:spcBef>
            </a:pPr>
            <a:endParaRPr lang="en-US" sz="1800" dirty="0"/>
          </a:p>
          <a:p>
            <a:pPr>
              <a:lnSpc>
                <a:spcPts val="1350"/>
              </a:lnSpc>
            </a:pPr>
            <a:endParaRPr lang="en-US" sz="1800" dirty="0"/>
          </a:p>
        </p:txBody>
      </p:sp>
    </p:spTree>
    <p:extLst>
      <p:ext uri="{BB962C8B-B14F-4D97-AF65-F5344CB8AC3E}">
        <p14:creationId xmlns:p14="http://schemas.microsoft.com/office/powerpoint/2010/main" val="20484509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27</a:t>
            </a:fld>
            <a:endParaRPr lang="en-US" dirty="0"/>
          </a:p>
        </p:txBody>
      </p:sp>
      <p:sp>
        <p:nvSpPr>
          <p:cNvPr id="3" name="Textfeld 3">
            <a:extLst>
              <a:ext uri="{FF2B5EF4-FFF2-40B4-BE49-F238E27FC236}">
                <a16:creationId xmlns:a16="http://schemas.microsoft.com/office/drawing/2014/main" id="{F12F47E0-2333-DE5F-2BFD-0C979E079740}"/>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4" name="Textfeld 4">
            <a:extLst>
              <a:ext uri="{FF2B5EF4-FFF2-40B4-BE49-F238E27FC236}">
                <a16:creationId xmlns:a16="http://schemas.microsoft.com/office/drawing/2014/main" id="{0D1B46F4-374E-8867-BA84-D385C41723A3}"/>
              </a:ext>
            </a:extLst>
          </p:cNvPr>
          <p:cNvSpPr txBox="1"/>
          <p:nvPr/>
        </p:nvSpPr>
        <p:spPr>
          <a:xfrm>
            <a:off x="1007831" y="51470"/>
            <a:ext cx="2038500" cy="170071"/>
          </a:xfrm>
          <a:prstGeom prst="rect">
            <a:avLst/>
          </a:prstGeom>
          <a:noFill/>
        </p:spPr>
        <p:txBody>
          <a:bodyPr wrap="square" rtlCol="0">
            <a:noAutofit/>
          </a:bodyPr>
          <a:lstStyle/>
          <a:p>
            <a:pPr>
              <a:lnSpc>
                <a:spcPts val="1238"/>
              </a:lnSpc>
            </a:pPr>
            <a:endParaRPr lang="en-US" sz="900" dirty="0">
              <a:solidFill>
                <a:schemeClr val="bg1"/>
              </a:solidFill>
            </a:endParaRPr>
          </a:p>
        </p:txBody>
      </p:sp>
    </p:spTree>
    <p:extLst>
      <p:ext uri="{BB962C8B-B14F-4D97-AF65-F5344CB8AC3E}">
        <p14:creationId xmlns:p14="http://schemas.microsoft.com/office/powerpoint/2010/main" val="12949502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5F32F-2964-CC22-AA0C-8C146BB4EDF6}"/>
            </a:ext>
          </a:extLst>
        </p:cNvPr>
        <p:cNvGrpSpPr/>
        <p:nvPr/>
      </p:nvGrpSpPr>
      <p:grpSpPr>
        <a:xfrm>
          <a:off x="0" y="0"/>
          <a:ext cx="0" cy="0"/>
          <a:chOff x="0" y="0"/>
          <a:chExt cx="0" cy="0"/>
        </a:xfrm>
      </p:grpSpPr>
      <p:sp>
        <p:nvSpPr>
          <p:cNvPr id="22" name="Rectangle 21">
            <a:extLst>
              <a:ext uri="{FF2B5EF4-FFF2-40B4-BE49-F238E27FC236}">
                <a16:creationId xmlns:a16="http://schemas.microsoft.com/office/drawing/2014/main" id="{0097AC23-CF8E-B051-9DC9-B1614B228ED9}"/>
              </a:ext>
            </a:extLst>
          </p:cNvPr>
          <p:cNvSpPr/>
          <p:nvPr/>
        </p:nvSpPr>
        <p:spPr>
          <a:xfrm>
            <a:off x="7416316" y="2303150"/>
            <a:ext cx="972108" cy="1665531"/>
          </a:xfrm>
          <a:prstGeom prst="rect">
            <a:avLst/>
          </a:prstGeom>
          <a:solidFill>
            <a:schemeClr val="bg2">
              <a:lumMod val="75000"/>
              <a:alpha val="3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Slide Number Placeholder 1">
            <a:extLst>
              <a:ext uri="{FF2B5EF4-FFF2-40B4-BE49-F238E27FC236}">
                <a16:creationId xmlns:a16="http://schemas.microsoft.com/office/drawing/2014/main" id="{363A299C-C181-9069-983E-CE1F6CC4ECD9}"/>
              </a:ext>
            </a:extLst>
          </p:cNvPr>
          <p:cNvSpPr>
            <a:spLocks noGrp="1"/>
          </p:cNvSpPr>
          <p:nvPr>
            <p:ph type="sldNum" sz="quarter" idx="10"/>
          </p:nvPr>
        </p:nvSpPr>
        <p:spPr/>
        <p:txBody>
          <a:bodyPr/>
          <a:lstStyle/>
          <a:p>
            <a:fld id="{88A1DFE4-5FC5-43BD-BB7E-75EAD82B965F}" type="slidenum">
              <a:rPr lang="en-US" noProof="0" smtClean="0"/>
              <a:pPr/>
              <a:t>28</a:t>
            </a:fld>
            <a:endParaRPr lang="en-US" noProof="0" dirty="0"/>
          </a:p>
        </p:txBody>
      </p:sp>
      <p:sp>
        <p:nvSpPr>
          <p:cNvPr id="5" name="Title 4">
            <a:extLst>
              <a:ext uri="{FF2B5EF4-FFF2-40B4-BE49-F238E27FC236}">
                <a16:creationId xmlns:a16="http://schemas.microsoft.com/office/drawing/2014/main" id="{58A81FC5-351F-FB77-9F6F-75F8761A8886}"/>
              </a:ext>
            </a:extLst>
          </p:cNvPr>
          <p:cNvSpPr>
            <a:spLocks noGrp="1"/>
          </p:cNvSpPr>
          <p:nvPr>
            <p:ph type="title"/>
          </p:nvPr>
        </p:nvSpPr>
        <p:spPr>
          <a:xfrm>
            <a:off x="323528" y="383579"/>
            <a:ext cx="8956818" cy="804066"/>
          </a:xfrm>
        </p:spPr>
        <p:txBody>
          <a:bodyPr/>
          <a:lstStyle/>
          <a:p>
            <a:r>
              <a:rPr lang="en-CH" sz="2800" dirty="0"/>
              <a:t>Compton Electrons model at 45.6GeV Z mode</a:t>
            </a:r>
          </a:p>
        </p:txBody>
      </p:sp>
      <p:sp>
        <p:nvSpPr>
          <p:cNvPr id="24" name="TextBox 23">
            <a:extLst>
              <a:ext uri="{FF2B5EF4-FFF2-40B4-BE49-F238E27FC236}">
                <a16:creationId xmlns:a16="http://schemas.microsoft.com/office/drawing/2014/main" id="{DC957EF9-4256-21A3-2CD0-4938574386BE}"/>
              </a:ext>
            </a:extLst>
          </p:cNvPr>
          <p:cNvSpPr txBox="1"/>
          <p:nvPr/>
        </p:nvSpPr>
        <p:spPr>
          <a:xfrm>
            <a:off x="6366711" y="2056929"/>
            <a:ext cx="1985709" cy="246221"/>
          </a:xfrm>
          <a:prstGeom prst="rect">
            <a:avLst/>
          </a:prstGeom>
          <a:solidFill>
            <a:schemeClr val="accent2">
              <a:lumMod val="75000"/>
            </a:schemeClr>
          </a:solidFill>
        </p:spPr>
        <p:txBody>
          <a:bodyPr wrap="square" rtlCol="0">
            <a:spAutoFit/>
          </a:bodyPr>
          <a:lstStyle/>
          <a:p>
            <a:r>
              <a:rPr lang="en-GB" sz="1000" b="1" dirty="0">
                <a:solidFill>
                  <a:schemeClr val="accent1"/>
                </a:solidFill>
              </a:rPr>
              <a:t>Z  E</a:t>
            </a:r>
            <a:r>
              <a:rPr lang="en-GB" sz="1000" b="1" baseline="-25000" dirty="0">
                <a:solidFill>
                  <a:schemeClr val="accent1"/>
                </a:solidFill>
              </a:rPr>
              <a:t>0</a:t>
            </a:r>
            <a:r>
              <a:rPr lang="en-GB" sz="1000" b="1" dirty="0">
                <a:solidFill>
                  <a:schemeClr val="accent1"/>
                </a:solidFill>
              </a:rPr>
              <a:t>=45.6GeV 10M events</a:t>
            </a:r>
            <a:endParaRPr lang="en-CH" sz="1000" b="1" dirty="0">
              <a:solidFill>
                <a:schemeClr val="accent1"/>
              </a:solidFill>
            </a:endParaRPr>
          </a:p>
        </p:txBody>
      </p:sp>
      <p:sp>
        <p:nvSpPr>
          <p:cNvPr id="20" name="Oval 19">
            <a:extLst>
              <a:ext uri="{FF2B5EF4-FFF2-40B4-BE49-F238E27FC236}">
                <a16:creationId xmlns:a16="http://schemas.microsoft.com/office/drawing/2014/main" id="{E633A6DB-E217-AC4D-A38E-DD93CE5B300A}"/>
              </a:ext>
            </a:extLst>
          </p:cNvPr>
          <p:cNvSpPr/>
          <p:nvPr/>
        </p:nvSpPr>
        <p:spPr>
          <a:xfrm>
            <a:off x="8354590" y="2995717"/>
            <a:ext cx="72008" cy="64723"/>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TextBox 20">
            <a:extLst>
              <a:ext uri="{FF2B5EF4-FFF2-40B4-BE49-F238E27FC236}">
                <a16:creationId xmlns:a16="http://schemas.microsoft.com/office/drawing/2014/main" id="{E9BAFC5F-E0AA-AAF7-81C0-438B31C4F8C9}"/>
              </a:ext>
            </a:extLst>
          </p:cNvPr>
          <p:cNvSpPr txBox="1"/>
          <p:nvPr/>
        </p:nvSpPr>
        <p:spPr>
          <a:xfrm>
            <a:off x="7892696" y="2890136"/>
            <a:ext cx="648071" cy="246221"/>
          </a:xfrm>
          <a:prstGeom prst="rect">
            <a:avLst/>
          </a:prstGeom>
          <a:noFill/>
        </p:spPr>
        <p:txBody>
          <a:bodyPr wrap="square" rtlCol="0">
            <a:spAutoFit/>
          </a:bodyPr>
          <a:lstStyle/>
          <a:p>
            <a:r>
              <a:rPr lang="en-GB" sz="1000" dirty="0">
                <a:solidFill>
                  <a:srgbClr val="FF0000"/>
                </a:solidFill>
              </a:rPr>
              <a:t>Beam</a:t>
            </a:r>
            <a:endParaRPr lang="en-CH" sz="1000" dirty="0">
              <a:solidFill>
                <a:srgbClr val="FF0000"/>
              </a:solidFill>
            </a:endParaRPr>
          </a:p>
        </p:txBody>
      </p:sp>
      <p:sp>
        <p:nvSpPr>
          <p:cNvPr id="3" name="TextBox 2">
            <a:extLst>
              <a:ext uri="{FF2B5EF4-FFF2-40B4-BE49-F238E27FC236}">
                <a16:creationId xmlns:a16="http://schemas.microsoft.com/office/drawing/2014/main" id="{2E8C107A-A1B9-D7B0-30AF-CC1A43052916}"/>
              </a:ext>
            </a:extLst>
          </p:cNvPr>
          <p:cNvSpPr txBox="1"/>
          <p:nvPr/>
        </p:nvSpPr>
        <p:spPr>
          <a:xfrm>
            <a:off x="584530" y="1172073"/>
            <a:ext cx="7759759" cy="400110"/>
          </a:xfrm>
          <a:prstGeom prst="rect">
            <a:avLst/>
          </a:prstGeom>
          <a:noFill/>
          <a:ln>
            <a:noFill/>
          </a:ln>
        </p:spPr>
        <p:txBody>
          <a:bodyPr wrap="square" rtlCol="0">
            <a:spAutoFit/>
          </a:bodyPr>
          <a:lstStyle/>
          <a:p>
            <a:r>
              <a:rPr lang="en-GB" sz="2000" dirty="0">
                <a:solidFill>
                  <a:schemeClr val="bg2">
                    <a:lumMod val="50000"/>
                  </a:schemeClr>
                </a:solidFill>
              </a:rPr>
              <a:t>Transverse Plane Electrons  </a:t>
            </a:r>
            <a:r>
              <a:rPr lang="en-GB" sz="2000" dirty="0">
                <a:solidFill>
                  <a:schemeClr val="tx2"/>
                </a:solidFill>
              </a:rPr>
              <a:t>Bunch</a:t>
            </a:r>
            <a:r>
              <a:rPr lang="en-GB" sz="2000" dirty="0">
                <a:solidFill>
                  <a:schemeClr val="bg2">
                    <a:lumMod val="50000"/>
                  </a:schemeClr>
                </a:solidFill>
              </a:rPr>
              <a:t> </a:t>
            </a:r>
            <a:r>
              <a:rPr lang="en-GB" sz="2000" dirty="0">
                <a:solidFill>
                  <a:schemeClr val="accent1"/>
                </a:solidFill>
              </a:rPr>
              <a:t>Polarisation from  1 to 0</a:t>
            </a:r>
            <a:endParaRPr lang="en-CH" sz="2000" dirty="0">
              <a:solidFill>
                <a:schemeClr val="accent1"/>
              </a:solidFill>
            </a:endParaRPr>
          </a:p>
        </p:txBody>
      </p:sp>
      <p:sp>
        <p:nvSpPr>
          <p:cNvPr id="6" name="Textfeld 3">
            <a:extLst>
              <a:ext uri="{FF2B5EF4-FFF2-40B4-BE49-F238E27FC236}">
                <a16:creationId xmlns:a16="http://schemas.microsoft.com/office/drawing/2014/main" id="{FB59F612-0627-2347-E212-047559D7B310}"/>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35" name="TextBox 34">
            <a:extLst>
              <a:ext uri="{FF2B5EF4-FFF2-40B4-BE49-F238E27FC236}">
                <a16:creationId xmlns:a16="http://schemas.microsoft.com/office/drawing/2014/main" id="{E1228228-7395-FA51-8CAC-BD46C5105E70}"/>
              </a:ext>
            </a:extLst>
          </p:cNvPr>
          <p:cNvSpPr txBox="1"/>
          <p:nvPr/>
        </p:nvSpPr>
        <p:spPr>
          <a:xfrm>
            <a:off x="273092" y="862081"/>
            <a:ext cx="5811076" cy="246221"/>
          </a:xfrm>
          <a:prstGeom prst="rect">
            <a:avLst/>
          </a:prstGeom>
          <a:noFill/>
        </p:spPr>
        <p:txBody>
          <a:bodyPr wrap="square" rtlCol="0">
            <a:spAutoFit/>
          </a:bodyPr>
          <a:lstStyle/>
          <a:p>
            <a:r>
              <a:rPr lang="en-GB" sz="1000" dirty="0">
                <a:solidFill>
                  <a:schemeClr val="accent1"/>
                </a:solidFill>
              </a:rPr>
              <a:t>Source: BDSIM Compton simulation of Laser-Beam interaction at 96m from the laser IP</a:t>
            </a:r>
          </a:p>
        </p:txBody>
      </p:sp>
      <p:sp>
        <p:nvSpPr>
          <p:cNvPr id="4" name="TextBox 3">
            <a:extLst>
              <a:ext uri="{FF2B5EF4-FFF2-40B4-BE49-F238E27FC236}">
                <a16:creationId xmlns:a16="http://schemas.microsoft.com/office/drawing/2014/main" id="{17733381-C428-1767-3D0D-402B0149B83A}"/>
              </a:ext>
            </a:extLst>
          </p:cNvPr>
          <p:cNvSpPr txBox="1"/>
          <p:nvPr/>
        </p:nvSpPr>
        <p:spPr>
          <a:xfrm>
            <a:off x="423168" y="4347744"/>
            <a:ext cx="8181280" cy="307777"/>
          </a:xfrm>
          <a:prstGeom prst="rect">
            <a:avLst/>
          </a:prstGeom>
          <a:noFill/>
        </p:spPr>
        <p:txBody>
          <a:bodyPr wrap="square" rtlCol="0">
            <a:spAutoFit/>
          </a:bodyPr>
          <a:lstStyle/>
          <a:p>
            <a:r>
              <a:rPr lang="en-GB" sz="1400" dirty="0">
                <a:solidFill>
                  <a:srgbClr val="FF0000"/>
                </a:solidFill>
              </a:rPr>
              <a:t>The asymmetry vanishes in the Compton electrons pattern.</a:t>
            </a:r>
          </a:p>
        </p:txBody>
      </p:sp>
      <p:sp>
        <p:nvSpPr>
          <p:cNvPr id="25" name="TextBox 24">
            <a:extLst>
              <a:ext uri="{FF2B5EF4-FFF2-40B4-BE49-F238E27FC236}">
                <a16:creationId xmlns:a16="http://schemas.microsoft.com/office/drawing/2014/main" id="{47023124-1277-E214-D1E0-65E74322182C}"/>
              </a:ext>
            </a:extLst>
          </p:cNvPr>
          <p:cNvSpPr txBox="1"/>
          <p:nvPr/>
        </p:nvSpPr>
        <p:spPr>
          <a:xfrm>
            <a:off x="7398316" y="3532047"/>
            <a:ext cx="918100" cy="400110"/>
          </a:xfrm>
          <a:prstGeom prst="rect">
            <a:avLst/>
          </a:prstGeom>
          <a:noFill/>
        </p:spPr>
        <p:txBody>
          <a:bodyPr wrap="square" rtlCol="0">
            <a:spAutoFit/>
          </a:bodyPr>
          <a:lstStyle/>
          <a:p>
            <a:r>
              <a:rPr lang="en-GB" sz="1000" dirty="0">
                <a:solidFill>
                  <a:schemeClr val="bg1">
                    <a:lumMod val="50000"/>
                  </a:schemeClr>
                </a:solidFill>
              </a:rPr>
              <a:t>Dead zone</a:t>
            </a:r>
          </a:p>
          <a:p>
            <a:r>
              <a:rPr lang="en-GB" sz="1000" dirty="0">
                <a:solidFill>
                  <a:schemeClr val="bg1">
                    <a:lumMod val="50000"/>
                  </a:schemeClr>
                </a:solidFill>
              </a:rPr>
              <a:t>In beam pipe</a:t>
            </a:r>
            <a:endParaRPr lang="en-CH" sz="1000" dirty="0">
              <a:solidFill>
                <a:schemeClr val="bg1">
                  <a:lumMod val="50000"/>
                </a:schemeClr>
              </a:solidFill>
            </a:endParaRPr>
          </a:p>
        </p:txBody>
      </p:sp>
      <p:pic>
        <p:nvPicPr>
          <p:cNvPr id="8" name="out">
            <a:hlinkClick r:id="" action="ppaction://media"/>
            <a:extLst>
              <a:ext uri="{FF2B5EF4-FFF2-40B4-BE49-F238E27FC236}">
                <a16:creationId xmlns:a16="http://schemas.microsoft.com/office/drawing/2014/main" id="{A1345203-B725-F385-5388-AC7174908426}"/>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l="4306" r="2414"/>
          <a:stretch/>
        </p:blipFill>
        <p:spPr>
          <a:xfrm>
            <a:off x="0" y="1664362"/>
            <a:ext cx="9078316" cy="2419556"/>
          </a:xfrm>
          <a:prstGeom prst="rect">
            <a:avLst/>
          </a:prstGeom>
        </p:spPr>
      </p:pic>
    </p:spTree>
    <p:extLst>
      <p:ext uri="{BB962C8B-B14F-4D97-AF65-F5344CB8AC3E}">
        <p14:creationId xmlns:p14="http://schemas.microsoft.com/office/powerpoint/2010/main" val="1811341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6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DCDB4-8E08-71E5-BE61-B506E6FA3022}"/>
            </a:ext>
          </a:extLst>
        </p:cNvPr>
        <p:cNvGrpSpPr/>
        <p:nvPr/>
      </p:nvGrpSpPr>
      <p:grpSpPr>
        <a:xfrm>
          <a:off x="0" y="0"/>
          <a:ext cx="0" cy="0"/>
          <a:chOff x="0" y="0"/>
          <a:chExt cx="0" cy="0"/>
        </a:xfrm>
      </p:grpSpPr>
      <p:pic>
        <p:nvPicPr>
          <p:cNvPr id="7" name="Picture 6" descr="A graph of a blue oval with a yellow circle&#10;&#10;Description automatically generated with medium confidence">
            <a:extLst>
              <a:ext uri="{FF2B5EF4-FFF2-40B4-BE49-F238E27FC236}">
                <a16:creationId xmlns:a16="http://schemas.microsoft.com/office/drawing/2014/main" id="{27B68198-618D-BE4D-DF81-FF7B9CCF84A3}"/>
              </a:ext>
            </a:extLst>
          </p:cNvPr>
          <p:cNvPicPr>
            <a:picLocks noChangeAspect="1"/>
          </p:cNvPicPr>
          <p:nvPr/>
        </p:nvPicPr>
        <p:blipFill rotWithShape="1">
          <a:blip r:embed="rId2">
            <a:extLst>
              <a:ext uri="{28A0092B-C50C-407E-A947-70E740481C1C}">
                <a14:useLocalDpi xmlns:a14="http://schemas.microsoft.com/office/drawing/2010/main" val="0"/>
              </a:ext>
            </a:extLst>
          </a:blip>
          <a:srcRect t="7567"/>
          <a:stretch/>
        </p:blipFill>
        <p:spPr>
          <a:xfrm>
            <a:off x="4539431" y="1624782"/>
            <a:ext cx="4590248" cy="1883072"/>
          </a:xfrm>
          <a:prstGeom prst="rect">
            <a:avLst/>
          </a:prstGeom>
        </p:spPr>
      </p:pic>
      <p:pic>
        <p:nvPicPr>
          <p:cNvPr id="4" name="Picture 3" descr="A graph of a blue oval with a pointy dot&#10;&#10;Description automatically generated with medium confidence">
            <a:extLst>
              <a:ext uri="{FF2B5EF4-FFF2-40B4-BE49-F238E27FC236}">
                <a16:creationId xmlns:a16="http://schemas.microsoft.com/office/drawing/2014/main" id="{FF0287BA-2BDA-B56A-5226-0619B5681A7A}"/>
              </a:ext>
            </a:extLst>
          </p:cNvPr>
          <p:cNvPicPr>
            <a:picLocks noChangeAspect="1"/>
          </p:cNvPicPr>
          <p:nvPr/>
        </p:nvPicPr>
        <p:blipFill rotWithShape="1">
          <a:blip r:embed="rId3">
            <a:extLst>
              <a:ext uri="{28A0092B-C50C-407E-A947-70E740481C1C}">
                <a14:useLocalDpi xmlns:a14="http://schemas.microsoft.com/office/drawing/2010/main" val="0"/>
              </a:ext>
            </a:extLst>
          </a:blip>
          <a:srcRect t="7567"/>
          <a:stretch/>
        </p:blipFill>
        <p:spPr>
          <a:xfrm>
            <a:off x="-15321" y="1655735"/>
            <a:ext cx="4590249" cy="1924127"/>
          </a:xfrm>
          <a:prstGeom prst="rect">
            <a:avLst/>
          </a:prstGeom>
        </p:spPr>
      </p:pic>
      <p:sp>
        <p:nvSpPr>
          <p:cNvPr id="2" name="Slide Number Placeholder 1">
            <a:extLst>
              <a:ext uri="{FF2B5EF4-FFF2-40B4-BE49-F238E27FC236}">
                <a16:creationId xmlns:a16="http://schemas.microsoft.com/office/drawing/2014/main" id="{D937F6A4-458E-872C-62E9-5646750B4461}"/>
              </a:ext>
            </a:extLst>
          </p:cNvPr>
          <p:cNvSpPr>
            <a:spLocks noGrp="1"/>
          </p:cNvSpPr>
          <p:nvPr>
            <p:ph type="sldNum" sz="quarter" idx="10"/>
          </p:nvPr>
        </p:nvSpPr>
        <p:spPr/>
        <p:txBody>
          <a:bodyPr/>
          <a:lstStyle/>
          <a:p>
            <a:fld id="{88A1DFE4-5FC5-43BD-BB7E-75EAD82B965F}" type="slidenum">
              <a:rPr lang="en-US" noProof="0" smtClean="0"/>
              <a:pPr/>
              <a:t>29</a:t>
            </a:fld>
            <a:endParaRPr lang="en-US" noProof="0" dirty="0"/>
          </a:p>
        </p:txBody>
      </p:sp>
      <p:sp>
        <p:nvSpPr>
          <p:cNvPr id="5" name="Title 4">
            <a:extLst>
              <a:ext uri="{FF2B5EF4-FFF2-40B4-BE49-F238E27FC236}">
                <a16:creationId xmlns:a16="http://schemas.microsoft.com/office/drawing/2014/main" id="{E5DDDA9D-5748-40A7-F6DF-B1DE5803D631}"/>
              </a:ext>
            </a:extLst>
          </p:cNvPr>
          <p:cNvSpPr>
            <a:spLocks noGrp="1"/>
          </p:cNvSpPr>
          <p:nvPr>
            <p:ph type="title"/>
          </p:nvPr>
        </p:nvSpPr>
        <p:spPr>
          <a:xfrm>
            <a:off x="323528" y="383579"/>
            <a:ext cx="8956818" cy="804066"/>
          </a:xfrm>
        </p:spPr>
        <p:txBody>
          <a:bodyPr/>
          <a:lstStyle/>
          <a:p>
            <a:r>
              <a:rPr lang="en-CH" sz="2800" dirty="0"/>
              <a:t>Compton electron pattern at different run energies</a:t>
            </a:r>
            <a:br>
              <a:rPr lang="en-CH" sz="2800" dirty="0"/>
            </a:br>
            <a:r>
              <a:rPr lang="en-CH" sz="2800" dirty="0"/>
              <a:t>Exiting the Separation Chamber (96m from LIP)</a:t>
            </a:r>
          </a:p>
        </p:txBody>
      </p:sp>
      <p:cxnSp>
        <p:nvCxnSpPr>
          <p:cNvPr id="12" name="Straight Arrow Connector 11">
            <a:extLst>
              <a:ext uri="{FF2B5EF4-FFF2-40B4-BE49-F238E27FC236}">
                <a16:creationId xmlns:a16="http://schemas.microsoft.com/office/drawing/2014/main" id="{3E26B985-74EB-D19D-B2F8-9D29FC0AAE30}"/>
              </a:ext>
            </a:extLst>
          </p:cNvPr>
          <p:cNvCxnSpPr>
            <a:cxnSpLocks/>
          </p:cNvCxnSpPr>
          <p:nvPr/>
        </p:nvCxnSpPr>
        <p:spPr>
          <a:xfrm>
            <a:off x="7007311" y="2817024"/>
            <a:ext cx="123709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ADBD7FE-6705-8485-E64D-FB76AC90BD87}"/>
              </a:ext>
            </a:extLst>
          </p:cNvPr>
          <p:cNvSpPr txBox="1"/>
          <p:nvPr/>
        </p:nvSpPr>
        <p:spPr>
          <a:xfrm>
            <a:off x="7092280" y="2812609"/>
            <a:ext cx="1512168" cy="400110"/>
          </a:xfrm>
          <a:prstGeom prst="rect">
            <a:avLst/>
          </a:prstGeom>
          <a:noFill/>
        </p:spPr>
        <p:txBody>
          <a:bodyPr wrap="square" rtlCol="0">
            <a:spAutoFit/>
          </a:bodyPr>
          <a:lstStyle/>
          <a:p>
            <a:r>
              <a:rPr lang="en-GB" sz="1000" dirty="0">
                <a:solidFill>
                  <a:schemeClr val="accent1"/>
                </a:solidFill>
              </a:rPr>
              <a:t>Width 500 mm </a:t>
            </a:r>
          </a:p>
          <a:p>
            <a:r>
              <a:rPr lang="en-GB" sz="1000" dirty="0">
                <a:solidFill>
                  <a:schemeClr val="accent1"/>
                </a:solidFill>
              </a:rPr>
              <a:t>@ 96m from </a:t>
            </a:r>
            <a:r>
              <a:rPr lang="en-GB" sz="1000" dirty="0" err="1">
                <a:solidFill>
                  <a:schemeClr val="accent1"/>
                </a:solidFill>
              </a:rPr>
              <a:t>LaserIP</a:t>
            </a:r>
            <a:endParaRPr lang="en-CH" sz="1000" dirty="0">
              <a:solidFill>
                <a:schemeClr val="accent1"/>
              </a:solidFill>
            </a:endParaRPr>
          </a:p>
        </p:txBody>
      </p:sp>
      <p:sp>
        <p:nvSpPr>
          <p:cNvPr id="17" name="Oval 16">
            <a:extLst>
              <a:ext uri="{FF2B5EF4-FFF2-40B4-BE49-F238E27FC236}">
                <a16:creationId xmlns:a16="http://schemas.microsoft.com/office/drawing/2014/main" id="{BAE6288E-1299-4AC0-5BB3-5A971944620E}"/>
              </a:ext>
            </a:extLst>
          </p:cNvPr>
          <p:cNvSpPr/>
          <p:nvPr/>
        </p:nvSpPr>
        <p:spPr>
          <a:xfrm>
            <a:off x="8220409" y="2459854"/>
            <a:ext cx="72008" cy="64723"/>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TextBox 17">
            <a:extLst>
              <a:ext uri="{FF2B5EF4-FFF2-40B4-BE49-F238E27FC236}">
                <a16:creationId xmlns:a16="http://schemas.microsoft.com/office/drawing/2014/main" id="{959CEBC8-9A1B-16F4-9BA1-8175E9A5BEBE}"/>
              </a:ext>
            </a:extLst>
          </p:cNvPr>
          <p:cNvSpPr txBox="1"/>
          <p:nvPr/>
        </p:nvSpPr>
        <p:spPr>
          <a:xfrm>
            <a:off x="8172369" y="1994141"/>
            <a:ext cx="648071" cy="400110"/>
          </a:xfrm>
          <a:prstGeom prst="rect">
            <a:avLst/>
          </a:prstGeom>
          <a:noFill/>
        </p:spPr>
        <p:txBody>
          <a:bodyPr wrap="square" rtlCol="0">
            <a:spAutoFit/>
          </a:bodyPr>
          <a:lstStyle/>
          <a:p>
            <a:r>
              <a:rPr lang="en-GB" sz="1000" dirty="0">
                <a:solidFill>
                  <a:srgbClr val="FF0000"/>
                </a:solidFill>
              </a:rPr>
              <a:t>Main Beam</a:t>
            </a:r>
            <a:endParaRPr lang="en-CH" sz="1000" dirty="0">
              <a:solidFill>
                <a:srgbClr val="FF0000"/>
              </a:solidFill>
            </a:endParaRPr>
          </a:p>
        </p:txBody>
      </p:sp>
      <p:sp>
        <p:nvSpPr>
          <p:cNvPr id="19" name="TextBox 18">
            <a:extLst>
              <a:ext uri="{FF2B5EF4-FFF2-40B4-BE49-F238E27FC236}">
                <a16:creationId xmlns:a16="http://schemas.microsoft.com/office/drawing/2014/main" id="{3024CA98-F743-FBE0-BFD2-A584E2D207D2}"/>
              </a:ext>
            </a:extLst>
          </p:cNvPr>
          <p:cNvSpPr txBox="1"/>
          <p:nvPr/>
        </p:nvSpPr>
        <p:spPr>
          <a:xfrm>
            <a:off x="5292080" y="1871030"/>
            <a:ext cx="1512168" cy="246221"/>
          </a:xfrm>
          <a:prstGeom prst="rect">
            <a:avLst/>
          </a:prstGeom>
          <a:solidFill>
            <a:schemeClr val="accent2">
              <a:lumMod val="75000"/>
            </a:schemeClr>
          </a:solidFill>
        </p:spPr>
        <p:txBody>
          <a:bodyPr wrap="square" rtlCol="0">
            <a:spAutoFit/>
          </a:bodyPr>
          <a:lstStyle/>
          <a:p>
            <a:r>
              <a:rPr lang="en-GB" sz="1000" b="1" dirty="0">
                <a:solidFill>
                  <a:schemeClr val="accent1"/>
                </a:solidFill>
              </a:rPr>
              <a:t>WW  E</a:t>
            </a:r>
            <a:r>
              <a:rPr lang="en-GB" sz="1000" b="1" baseline="-25000" dirty="0">
                <a:solidFill>
                  <a:schemeClr val="accent1"/>
                </a:solidFill>
              </a:rPr>
              <a:t>0</a:t>
            </a:r>
            <a:r>
              <a:rPr lang="en-GB" sz="1000" b="1" dirty="0">
                <a:solidFill>
                  <a:schemeClr val="accent1"/>
                </a:solidFill>
              </a:rPr>
              <a:t>=80.0GeV</a:t>
            </a:r>
            <a:endParaRPr lang="en-CH" sz="1000" b="1" dirty="0">
              <a:solidFill>
                <a:schemeClr val="accent1"/>
              </a:solidFill>
            </a:endParaRPr>
          </a:p>
        </p:txBody>
      </p:sp>
      <p:sp>
        <p:nvSpPr>
          <p:cNvPr id="24" name="TextBox 23">
            <a:extLst>
              <a:ext uri="{FF2B5EF4-FFF2-40B4-BE49-F238E27FC236}">
                <a16:creationId xmlns:a16="http://schemas.microsoft.com/office/drawing/2014/main" id="{9D08714B-C340-2BAF-3DEA-1BF3681284B7}"/>
              </a:ext>
            </a:extLst>
          </p:cNvPr>
          <p:cNvSpPr txBox="1"/>
          <p:nvPr/>
        </p:nvSpPr>
        <p:spPr>
          <a:xfrm>
            <a:off x="642075" y="1926484"/>
            <a:ext cx="1512168" cy="246221"/>
          </a:xfrm>
          <a:prstGeom prst="rect">
            <a:avLst/>
          </a:prstGeom>
          <a:solidFill>
            <a:schemeClr val="accent2">
              <a:lumMod val="75000"/>
            </a:schemeClr>
          </a:solidFill>
        </p:spPr>
        <p:txBody>
          <a:bodyPr wrap="square" rtlCol="0">
            <a:spAutoFit/>
          </a:bodyPr>
          <a:lstStyle/>
          <a:p>
            <a:r>
              <a:rPr lang="en-GB" sz="1000" b="1" dirty="0">
                <a:solidFill>
                  <a:schemeClr val="accent1"/>
                </a:solidFill>
              </a:rPr>
              <a:t>Z  E</a:t>
            </a:r>
            <a:r>
              <a:rPr lang="en-GB" sz="1000" b="1" baseline="-25000" dirty="0">
                <a:solidFill>
                  <a:schemeClr val="accent1"/>
                </a:solidFill>
              </a:rPr>
              <a:t>0</a:t>
            </a:r>
            <a:r>
              <a:rPr lang="en-GB" sz="1000" b="1" dirty="0">
                <a:solidFill>
                  <a:schemeClr val="accent1"/>
                </a:solidFill>
              </a:rPr>
              <a:t>=45.6GeV</a:t>
            </a:r>
            <a:endParaRPr lang="en-CH" sz="1000" b="1" dirty="0">
              <a:solidFill>
                <a:schemeClr val="accent1"/>
              </a:solidFill>
            </a:endParaRPr>
          </a:p>
        </p:txBody>
      </p:sp>
      <p:cxnSp>
        <p:nvCxnSpPr>
          <p:cNvPr id="11" name="Straight Arrow Connector 10">
            <a:extLst>
              <a:ext uri="{FF2B5EF4-FFF2-40B4-BE49-F238E27FC236}">
                <a16:creationId xmlns:a16="http://schemas.microsoft.com/office/drawing/2014/main" id="{804A4F73-8DE0-2754-C577-007168BCC694}"/>
              </a:ext>
            </a:extLst>
          </p:cNvPr>
          <p:cNvCxnSpPr>
            <a:cxnSpLocks/>
          </p:cNvCxnSpPr>
          <p:nvPr/>
        </p:nvCxnSpPr>
        <p:spPr>
          <a:xfrm>
            <a:off x="2987824" y="2812609"/>
            <a:ext cx="72008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47B71D0-F518-044F-F5DB-5FEAC8B77B08}"/>
              </a:ext>
            </a:extLst>
          </p:cNvPr>
          <p:cNvSpPr txBox="1"/>
          <p:nvPr/>
        </p:nvSpPr>
        <p:spPr>
          <a:xfrm>
            <a:off x="2782050" y="2827894"/>
            <a:ext cx="1512168" cy="400110"/>
          </a:xfrm>
          <a:prstGeom prst="rect">
            <a:avLst/>
          </a:prstGeom>
          <a:noFill/>
        </p:spPr>
        <p:txBody>
          <a:bodyPr wrap="square" rtlCol="0">
            <a:spAutoFit/>
          </a:bodyPr>
          <a:lstStyle/>
          <a:p>
            <a:r>
              <a:rPr lang="en-GB" sz="1000" dirty="0">
                <a:solidFill>
                  <a:schemeClr val="accent1"/>
                </a:solidFill>
              </a:rPr>
              <a:t>Width 300 mm </a:t>
            </a:r>
          </a:p>
          <a:p>
            <a:r>
              <a:rPr lang="en-GB" sz="1000" dirty="0">
                <a:solidFill>
                  <a:schemeClr val="accent1"/>
                </a:solidFill>
              </a:rPr>
              <a:t>@ 96m from </a:t>
            </a:r>
            <a:r>
              <a:rPr lang="en-GB" sz="1000" dirty="0" err="1">
                <a:solidFill>
                  <a:schemeClr val="accent1"/>
                </a:solidFill>
              </a:rPr>
              <a:t>LaserIP</a:t>
            </a:r>
            <a:endParaRPr lang="en-CH" sz="1000" dirty="0">
              <a:solidFill>
                <a:schemeClr val="accent1"/>
              </a:solidFill>
            </a:endParaRPr>
          </a:p>
        </p:txBody>
      </p:sp>
      <p:sp>
        <p:nvSpPr>
          <p:cNvPr id="20" name="Oval 19">
            <a:extLst>
              <a:ext uri="{FF2B5EF4-FFF2-40B4-BE49-F238E27FC236}">
                <a16:creationId xmlns:a16="http://schemas.microsoft.com/office/drawing/2014/main" id="{EA463A45-B68F-3514-06A4-E3E895249E7A}"/>
              </a:ext>
            </a:extLst>
          </p:cNvPr>
          <p:cNvSpPr/>
          <p:nvPr/>
        </p:nvSpPr>
        <p:spPr>
          <a:xfrm>
            <a:off x="3660014" y="2485672"/>
            <a:ext cx="72008" cy="64723"/>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TextBox 20">
            <a:extLst>
              <a:ext uri="{FF2B5EF4-FFF2-40B4-BE49-F238E27FC236}">
                <a16:creationId xmlns:a16="http://schemas.microsoft.com/office/drawing/2014/main" id="{2C47D749-CCD5-3657-6A8A-2629526B21AA}"/>
              </a:ext>
            </a:extLst>
          </p:cNvPr>
          <p:cNvSpPr txBox="1"/>
          <p:nvPr/>
        </p:nvSpPr>
        <p:spPr>
          <a:xfrm>
            <a:off x="3618325" y="2081605"/>
            <a:ext cx="648071" cy="400110"/>
          </a:xfrm>
          <a:prstGeom prst="rect">
            <a:avLst/>
          </a:prstGeom>
          <a:noFill/>
        </p:spPr>
        <p:txBody>
          <a:bodyPr wrap="square" rtlCol="0">
            <a:spAutoFit/>
          </a:bodyPr>
          <a:lstStyle/>
          <a:p>
            <a:r>
              <a:rPr lang="en-GB" sz="1000" dirty="0">
                <a:solidFill>
                  <a:srgbClr val="FF0000"/>
                </a:solidFill>
              </a:rPr>
              <a:t>Main Beam</a:t>
            </a:r>
            <a:endParaRPr lang="en-CH" sz="1000" dirty="0">
              <a:solidFill>
                <a:srgbClr val="FF0000"/>
              </a:solidFill>
            </a:endParaRPr>
          </a:p>
        </p:txBody>
      </p:sp>
      <p:sp>
        <p:nvSpPr>
          <p:cNvPr id="22" name="Oval 21">
            <a:extLst>
              <a:ext uri="{FF2B5EF4-FFF2-40B4-BE49-F238E27FC236}">
                <a16:creationId xmlns:a16="http://schemas.microsoft.com/office/drawing/2014/main" id="{B263A371-4ABA-0246-6E42-A1B2FC810A83}"/>
              </a:ext>
            </a:extLst>
          </p:cNvPr>
          <p:cNvSpPr/>
          <p:nvPr/>
        </p:nvSpPr>
        <p:spPr>
          <a:xfrm>
            <a:off x="4067044" y="2485672"/>
            <a:ext cx="72008" cy="64723"/>
          </a:xfrm>
          <a:prstGeom prst="ellipse">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TextBox 24">
            <a:extLst>
              <a:ext uri="{FF2B5EF4-FFF2-40B4-BE49-F238E27FC236}">
                <a16:creationId xmlns:a16="http://schemas.microsoft.com/office/drawing/2014/main" id="{1A26071F-5A14-E95E-7D71-9A73D2052522}"/>
              </a:ext>
            </a:extLst>
          </p:cNvPr>
          <p:cNvSpPr txBox="1"/>
          <p:nvPr/>
        </p:nvSpPr>
        <p:spPr>
          <a:xfrm>
            <a:off x="3618326" y="2628523"/>
            <a:ext cx="648071" cy="400110"/>
          </a:xfrm>
          <a:prstGeom prst="rect">
            <a:avLst/>
          </a:prstGeom>
          <a:noFill/>
        </p:spPr>
        <p:txBody>
          <a:bodyPr wrap="square" rtlCol="0">
            <a:spAutoFit/>
          </a:bodyPr>
          <a:lstStyle/>
          <a:p>
            <a:r>
              <a:rPr lang="en-GB" sz="1000" dirty="0">
                <a:solidFill>
                  <a:schemeClr val="accent4">
                    <a:lumMod val="75000"/>
                  </a:schemeClr>
                </a:solidFill>
              </a:rPr>
              <a:t>Photon Beam</a:t>
            </a:r>
            <a:endParaRPr lang="en-CH" sz="1000" dirty="0">
              <a:solidFill>
                <a:schemeClr val="accent4">
                  <a:lumMod val="75000"/>
                </a:schemeClr>
              </a:solidFill>
            </a:endParaRPr>
          </a:p>
        </p:txBody>
      </p:sp>
      <p:sp>
        <p:nvSpPr>
          <p:cNvPr id="26" name="Oval 25">
            <a:extLst>
              <a:ext uri="{FF2B5EF4-FFF2-40B4-BE49-F238E27FC236}">
                <a16:creationId xmlns:a16="http://schemas.microsoft.com/office/drawing/2014/main" id="{E52F3C81-7771-DE4D-0351-E51A879E1999}"/>
              </a:ext>
            </a:extLst>
          </p:cNvPr>
          <p:cNvSpPr/>
          <p:nvPr/>
        </p:nvSpPr>
        <p:spPr>
          <a:xfrm>
            <a:off x="8604448" y="2455075"/>
            <a:ext cx="72008" cy="64723"/>
          </a:xfrm>
          <a:prstGeom prst="ellipse">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TextBox 26">
            <a:extLst>
              <a:ext uri="{FF2B5EF4-FFF2-40B4-BE49-F238E27FC236}">
                <a16:creationId xmlns:a16="http://schemas.microsoft.com/office/drawing/2014/main" id="{5642AC56-1AC3-911C-DC05-D47D4674D7AF}"/>
              </a:ext>
            </a:extLst>
          </p:cNvPr>
          <p:cNvSpPr txBox="1"/>
          <p:nvPr/>
        </p:nvSpPr>
        <p:spPr>
          <a:xfrm>
            <a:off x="8179729" y="2628523"/>
            <a:ext cx="648071" cy="400110"/>
          </a:xfrm>
          <a:prstGeom prst="rect">
            <a:avLst/>
          </a:prstGeom>
          <a:noFill/>
        </p:spPr>
        <p:txBody>
          <a:bodyPr wrap="square" rtlCol="0">
            <a:spAutoFit/>
          </a:bodyPr>
          <a:lstStyle/>
          <a:p>
            <a:r>
              <a:rPr lang="en-GB" sz="1000" dirty="0">
                <a:solidFill>
                  <a:schemeClr val="accent4">
                    <a:lumMod val="75000"/>
                  </a:schemeClr>
                </a:solidFill>
              </a:rPr>
              <a:t>Photon Beam</a:t>
            </a:r>
            <a:endParaRPr lang="en-CH" sz="1000" dirty="0">
              <a:solidFill>
                <a:schemeClr val="accent4">
                  <a:lumMod val="75000"/>
                </a:schemeClr>
              </a:solidFill>
            </a:endParaRPr>
          </a:p>
        </p:txBody>
      </p:sp>
      <p:cxnSp>
        <p:nvCxnSpPr>
          <p:cNvPr id="29" name="Straight Arrow Connector 28">
            <a:extLst>
              <a:ext uri="{FF2B5EF4-FFF2-40B4-BE49-F238E27FC236}">
                <a16:creationId xmlns:a16="http://schemas.microsoft.com/office/drawing/2014/main" id="{3D867A6E-51FC-0937-56A2-54892C5CE65F}"/>
              </a:ext>
            </a:extLst>
          </p:cNvPr>
          <p:cNvCxnSpPr>
            <a:cxnSpLocks/>
          </p:cNvCxnSpPr>
          <p:nvPr/>
        </p:nvCxnSpPr>
        <p:spPr>
          <a:xfrm flipV="1">
            <a:off x="8446353" y="2539035"/>
            <a:ext cx="184109" cy="16769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31" name="Straight Arrow Connector 30">
            <a:extLst>
              <a:ext uri="{FF2B5EF4-FFF2-40B4-BE49-F238E27FC236}">
                <a16:creationId xmlns:a16="http://schemas.microsoft.com/office/drawing/2014/main" id="{7081F0D4-4CA0-9770-949A-78C8D35AF27C}"/>
              </a:ext>
            </a:extLst>
          </p:cNvPr>
          <p:cNvCxnSpPr>
            <a:cxnSpLocks/>
          </p:cNvCxnSpPr>
          <p:nvPr/>
        </p:nvCxnSpPr>
        <p:spPr>
          <a:xfrm flipV="1">
            <a:off x="3880832" y="2544676"/>
            <a:ext cx="184109" cy="16769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3" name="TextBox 2">
            <a:extLst>
              <a:ext uri="{FF2B5EF4-FFF2-40B4-BE49-F238E27FC236}">
                <a16:creationId xmlns:a16="http://schemas.microsoft.com/office/drawing/2014/main" id="{B6B43D40-A367-327A-68D0-DB2A16A12F6B}"/>
              </a:ext>
            </a:extLst>
          </p:cNvPr>
          <p:cNvSpPr txBox="1"/>
          <p:nvPr/>
        </p:nvSpPr>
        <p:spPr>
          <a:xfrm>
            <a:off x="585287" y="2409486"/>
            <a:ext cx="1811858" cy="707886"/>
          </a:xfrm>
          <a:prstGeom prst="rect">
            <a:avLst/>
          </a:prstGeom>
          <a:noFill/>
        </p:spPr>
        <p:txBody>
          <a:bodyPr wrap="square" rtlCol="0">
            <a:spAutoFit/>
          </a:bodyPr>
          <a:lstStyle/>
          <a:p>
            <a:r>
              <a:rPr lang="en-GB" sz="2000" dirty="0">
                <a:solidFill>
                  <a:schemeClr val="bg2">
                    <a:lumMod val="50000"/>
                  </a:schemeClr>
                </a:solidFill>
              </a:rPr>
              <a:t>Transverse Plane</a:t>
            </a:r>
            <a:endParaRPr lang="en-CH" sz="2000" dirty="0">
              <a:solidFill>
                <a:schemeClr val="bg2">
                  <a:lumMod val="50000"/>
                </a:schemeClr>
              </a:solidFill>
            </a:endParaRPr>
          </a:p>
        </p:txBody>
      </p:sp>
      <p:sp>
        <p:nvSpPr>
          <p:cNvPr id="6" name="Textfeld 3">
            <a:extLst>
              <a:ext uri="{FF2B5EF4-FFF2-40B4-BE49-F238E27FC236}">
                <a16:creationId xmlns:a16="http://schemas.microsoft.com/office/drawing/2014/main" id="{0020F748-5077-C051-27C3-17B101BD5C22}"/>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8" name="TextBox 7">
            <a:extLst>
              <a:ext uri="{FF2B5EF4-FFF2-40B4-BE49-F238E27FC236}">
                <a16:creationId xmlns:a16="http://schemas.microsoft.com/office/drawing/2014/main" id="{B447E2CF-91E5-DAE4-21BD-303485137915}"/>
              </a:ext>
            </a:extLst>
          </p:cNvPr>
          <p:cNvSpPr txBox="1"/>
          <p:nvPr/>
        </p:nvSpPr>
        <p:spPr>
          <a:xfrm>
            <a:off x="989187" y="3800632"/>
            <a:ext cx="6912768" cy="507831"/>
          </a:xfrm>
          <a:prstGeom prst="rect">
            <a:avLst/>
          </a:prstGeom>
          <a:noFill/>
        </p:spPr>
        <p:txBody>
          <a:bodyPr wrap="square">
            <a:spAutoFit/>
          </a:bodyPr>
          <a:lstStyle/>
          <a:p>
            <a:r>
              <a:rPr lang="en-CH" dirty="0"/>
              <a:t>To allow running the polarimeter for both Z and WW modes without hardware changes, </a:t>
            </a:r>
          </a:p>
          <a:p>
            <a:r>
              <a:rPr lang="en-CH" dirty="0"/>
              <a:t>the Compton electron sensor transverse acceptance need to reach about 500mm</a:t>
            </a:r>
          </a:p>
        </p:txBody>
      </p:sp>
      <p:sp>
        <p:nvSpPr>
          <p:cNvPr id="9" name="TextBox 8">
            <a:extLst>
              <a:ext uri="{FF2B5EF4-FFF2-40B4-BE49-F238E27FC236}">
                <a16:creationId xmlns:a16="http://schemas.microsoft.com/office/drawing/2014/main" id="{DE69A1C2-1B9C-4530-96CA-849B248A4455}"/>
              </a:ext>
            </a:extLst>
          </p:cNvPr>
          <p:cNvSpPr txBox="1"/>
          <p:nvPr/>
        </p:nvSpPr>
        <p:spPr>
          <a:xfrm>
            <a:off x="5191591" y="2338021"/>
            <a:ext cx="1811858" cy="707886"/>
          </a:xfrm>
          <a:prstGeom prst="rect">
            <a:avLst/>
          </a:prstGeom>
          <a:noFill/>
        </p:spPr>
        <p:txBody>
          <a:bodyPr wrap="square" rtlCol="0">
            <a:spAutoFit/>
          </a:bodyPr>
          <a:lstStyle/>
          <a:p>
            <a:r>
              <a:rPr lang="en-GB" sz="2000" dirty="0">
                <a:solidFill>
                  <a:schemeClr val="bg2">
                    <a:lumMod val="50000"/>
                  </a:schemeClr>
                </a:solidFill>
              </a:rPr>
              <a:t>Transverse Plane</a:t>
            </a:r>
            <a:endParaRPr lang="en-CH" sz="2000" dirty="0">
              <a:solidFill>
                <a:schemeClr val="bg2">
                  <a:lumMod val="50000"/>
                </a:schemeClr>
              </a:solidFill>
            </a:endParaRPr>
          </a:p>
        </p:txBody>
      </p:sp>
    </p:spTree>
    <p:extLst>
      <p:ext uri="{BB962C8B-B14F-4D97-AF65-F5344CB8AC3E}">
        <p14:creationId xmlns:p14="http://schemas.microsoft.com/office/powerpoint/2010/main" val="2789161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5022F8-CBCB-63F4-391D-F8ACD31EFC6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9F653BB-A198-ACA3-CEBA-C7AB9B8B6600}"/>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pic>
        <p:nvPicPr>
          <p:cNvPr id="4" name="Picture 3" descr="A screenshot of a diagram&#10;&#10;AI-generated content may be incorrect.">
            <a:extLst>
              <a:ext uri="{FF2B5EF4-FFF2-40B4-BE49-F238E27FC236}">
                <a16:creationId xmlns:a16="http://schemas.microsoft.com/office/drawing/2014/main" id="{1E6632DE-7DF3-0583-964E-1C2E5E5606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17490"/>
            <a:ext cx="9144000" cy="4799237"/>
          </a:xfrm>
          <a:prstGeom prst="rect">
            <a:avLst/>
          </a:prstGeom>
        </p:spPr>
      </p:pic>
    </p:spTree>
    <p:extLst>
      <p:ext uri="{BB962C8B-B14F-4D97-AF65-F5344CB8AC3E}">
        <p14:creationId xmlns:p14="http://schemas.microsoft.com/office/powerpoint/2010/main" val="29535451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30</a:t>
            </a:fld>
            <a:endParaRPr lang="en-US" noProof="0" dirty="0"/>
          </a:p>
        </p:txBody>
      </p:sp>
      <p:sp>
        <p:nvSpPr>
          <p:cNvPr id="49" name="Textfeld 3">
            <a:extLst>
              <a:ext uri="{FF2B5EF4-FFF2-40B4-BE49-F238E27FC236}">
                <a16:creationId xmlns:a16="http://schemas.microsoft.com/office/drawing/2014/main" id="{F0155759-84CC-4C90-55E2-B128E00FA2C3}"/>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5" name="Picture 4" descr="A diagram of a laser beam&#10;&#10;Description automatically generated">
            <a:extLst>
              <a:ext uri="{FF2B5EF4-FFF2-40B4-BE49-F238E27FC236}">
                <a16:creationId xmlns:a16="http://schemas.microsoft.com/office/drawing/2014/main" id="{2265757E-2B76-EF2B-A5BF-BDFF1CAE53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93937"/>
            <a:ext cx="9144000" cy="4715773"/>
          </a:xfrm>
          <a:prstGeom prst="rect">
            <a:avLst/>
          </a:prstGeom>
        </p:spPr>
      </p:pic>
      <p:sp>
        <p:nvSpPr>
          <p:cNvPr id="6" name="TextBox 5">
            <a:extLst>
              <a:ext uri="{FF2B5EF4-FFF2-40B4-BE49-F238E27FC236}">
                <a16:creationId xmlns:a16="http://schemas.microsoft.com/office/drawing/2014/main" id="{A85F1744-DC43-CBF0-5780-5780B71DB7D9}"/>
              </a:ext>
            </a:extLst>
          </p:cNvPr>
          <p:cNvSpPr txBox="1"/>
          <p:nvPr/>
        </p:nvSpPr>
        <p:spPr>
          <a:xfrm>
            <a:off x="16441" y="699542"/>
            <a:ext cx="3055712" cy="507831"/>
          </a:xfrm>
          <a:prstGeom prst="rect">
            <a:avLst/>
          </a:prstGeom>
          <a:noFill/>
        </p:spPr>
        <p:txBody>
          <a:bodyPr wrap="square" rtlCol="0">
            <a:spAutoFit/>
          </a:bodyPr>
          <a:lstStyle/>
          <a:p>
            <a:r>
              <a:rPr lang="en-US" dirty="0"/>
              <a:t>Proposal Slide from Fanny</a:t>
            </a:r>
          </a:p>
          <a:p>
            <a:r>
              <a:rPr lang="en-US" dirty="0"/>
              <a:t>https://</a:t>
            </a:r>
            <a:r>
              <a:rPr lang="en-US" dirty="0" err="1"/>
              <a:t>indico.cern.ch</a:t>
            </a:r>
            <a:r>
              <a:rPr lang="en-US" dirty="0"/>
              <a:t>/event/1429623/</a:t>
            </a:r>
          </a:p>
        </p:txBody>
      </p:sp>
      <p:sp>
        <p:nvSpPr>
          <p:cNvPr id="2" name="Textplatzhalter 4">
            <a:extLst>
              <a:ext uri="{FF2B5EF4-FFF2-40B4-BE49-F238E27FC236}">
                <a16:creationId xmlns:a16="http://schemas.microsoft.com/office/drawing/2014/main" id="{A9A7A202-674A-73A7-0032-0137B776481A}"/>
              </a:ext>
            </a:extLst>
          </p:cNvPr>
          <p:cNvSpPr txBox="1">
            <a:spLocks/>
          </p:cNvSpPr>
          <p:nvPr/>
        </p:nvSpPr>
        <p:spPr>
          <a:xfrm>
            <a:off x="3073737" y="2571749"/>
            <a:ext cx="5961042" cy="2474327"/>
          </a:xfrm>
          <a:prstGeom prst="rect">
            <a:avLst/>
          </a:prstGeom>
          <a:solidFill>
            <a:schemeClr val="bg1"/>
          </a:solidFill>
        </p:spPr>
        <p:txBody>
          <a:bodyPr vert="horz" lIns="91440" tIns="3600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sz="1400" dirty="0"/>
              <a:t>Our </a:t>
            </a:r>
            <a:r>
              <a:rPr lang="en-US" sz="1400" b="1" dirty="0">
                <a:solidFill>
                  <a:srgbClr val="00B050"/>
                </a:solidFill>
              </a:rPr>
              <a:t>initial proposal </a:t>
            </a:r>
            <a:r>
              <a:rPr lang="en-US" sz="1400" dirty="0"/>
              <a:t>for the polarimeter Feasibility Study included two critical integration aspects. </a:t>
            </a:r>
          </a:p>
          <a:p>
            <a:pPr>
              <a:lnSpc>
                <a:spcPct val="100000"/>
              </a:lnSpc>
            </a:pPr>
            <a:endParaRPr lang="en-US" sz="1400" dirty="0"/>
          </a:p>
          <a:p>
            <a:pPr marL="683100" lvl="1" indent="-342900">
              <a:lnSpc>
                <a:spcPct val="100000"/>
              </a:lnSpc>
              <a:buFont typeface="+mj-lt"/>
              <a:buAutoNum type="arabicPeriod"/>
            </a:pPr>
            <a:r>
              <a:rPr lang="en-US" sz="1400" dirty="0"/>
              <a:t>24h/7d Access tunnel to the laser hutch to ensure required polarimeter availability of 95%. (</a:t>
            </a:r>
            <a:r>
              <a:rPr lang="en-US" sz="1400" dirty="0">
                <a:solidFill>
                  <a:srgbClr val="FF0000"/>
                </a:solidFill>
              </a:rPr>
              <a:t>not validated at this stage</a:t>
            </a:r>
            <a:r>
              <a:rPr lang="en-US" sz="1400" dirty="0"/>
              <a:t>) </a:t>
            </a:r>
          </a:p>
          <a:p>
            <a:pPr marL="683100" lvl="1" indent="-342900">
              <a:lnSpc>
                <a:spcPct val="100000"/>
              </a:lnSpc>
              <a:buFont typeface="+mj-lt"/>
              <a:buAutoNum type="arabicPeriod"/>
            </a:pPr>
            <a:r>
              <a:rPr lang="en-US" sz="1400" dirty="0"/>
              <a:t>Laser alcove as close as possible to the laser IP (830m from exp. IP) To reduce costs, proposal of displacement of the first big alcove by 300m to be located at 830m from IP</a:t>
            </a:r>
          </a:p>
        </p:txBody>
      </p:sp>
    </p:spTree>
    <p:extLst>
      <p:ext uri="{BB962C8B-B14F-4D97-AF65-F5344CB8AC3E}">
        <p14:creationId xmlns:p14="http://schemas.microsoft.com/office/powerpoint/2010/main" val="8527692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5F295-7FFA-AFE1-A18E-88D6F8AD55A8}"/>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E93D2965-1D85-5A40-778A-BF8B0DC6CD5A}"/>
              </a:ext>
            </a:extLst>
          </p:cNvPr>
          <p:cNvSpPr/>
          <p:nvPr/>
        </p:nvSpPr>
        <p:spPr>
          <a:xfrm rot="184747">
            <a:off x="7918833" y="2752698"/>
            <a:ext cx="762171" cy="45719"/>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ectangle 9">
            <a:extLst>
              <a:ext uri="{FF2B5EF4-FFF2-40B4-BE49-F238E27FC236}">
                <a16:creationId xmlns:a16="http://schemas.microsoft.com/office/drawing/2014/main" id="{CBEB071F-C691-9B3C-20AB-FD27E0ED3995}"/>
              </a:ext>
            </a:extLst>
          </p:cNvPr>
          <p:cNvSpPr/>
          <p:nvPr/>
        </p:nvSpPr>
        <p:spPr>
          <a:xfrm rot="188555">
            <a:off x="7925168" y="2787799"/>
            <a:ext cx="45719" cy="250681"/>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rapezium 1">
            <a:extLst>
              <a:ext uri="{FF2B5EF4-FFF2-40B4-BE49-F238E27FC236}">
                <a16:creationId xmlns:a16="http://schemas.microsoft.com/office/drawing/2014/main" id="{53CBA25E-4DED-5726-35FF-8D8A5D2B77A4}"/>
              </a:ext>
            </a:extLst>
          </p:cNvPr>
          <p:cNvSpPr/>
          <p:nvPr/>
        </p:nvSpPr>
        <p:spPr>
          <a:xfrm rot="16425865">
            <a:off x="5693173" y="684487"/>
            <a:ext cx="543709" cy="3908563"/>
          </a:xfrm>
          <a:prstGeom prst="trapezoid">
            <a:avLst>
              <a:gd name="adj" fmla="val 35106"/>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6" name="Straight Connector 35">
            <a:extLst>
              <a:ext uri="{FF2B5EF4-FFF2-40B4-BE49-F238E27FC236}">
                <a16:creationId xmlns:a16="http://schemas.microsoft.com/office/drawing/2014/main" id="{58E63B74-FADB-3A5C-E645-B2FC57EEF469}"/>
              </a:ext>
            </a:extLst>
          </p:cNvPr>
          <p:cNvCxnSpPr>
            <a:cxnSpLocks/>
          </p:cNvCxnSpPr>
          <p:nvPr/>
        </p:nvCxnSpPr>
        <p:spPr>
          <a:xfrm>
            <a:off x="3022305" y="2445814"/>
            <a:ext cx="6014191" cy="380533"/>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A510D2CD-3E16-9A1C-054A-270291738FFB}"/>
              </a:ext>
            </a:extLst>
          </p:cNvPr>
          <p:cNvCxnSpPr>
            <a:cxnSpLocks/>
            <a:endCxn id="16" idx="2"/>
          </p:cNvCxnSpPr>
          <p:nvPr/>
        </p:nvCxnSpPr>
        <p:spPr>
          <a:xfrm>
            <a:off x="430017" y="2445814"/>
            <a:ext cx="8355758" cy="114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Foliennummernplatzhalter 1">
            <a:extLst>
              <a:ext uri="{FF2B5EF4-FFF2-40B4-BE49-F238E27FC236}">
                <a16:creationId xmlns:a16="http://schemas.microsoft.com/office/drawing/2014/main" id="{3E1E2304-DACA-57B7-AB66-0F47D0B962D8}"/>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31</a:t>
            </a:fld>
            <a:endParaRPr lang="en-US" noProof="0" dirty="0"/>
          </a:p>
        </p:txBody>
      </p:sp>
      <p:sp>
        <p:nvSpPr>
          <p:cNvPr id="29" name="TextBox 28">
            <a:extLst>
              <a:ext uri="{FF2B5EF4-FFF2-40B4-BE49-F238E27FC236}">
                <a16:creationId xmlns:a16="http://schemas.microsoft.com/office/drawing/2014/main" id="{DCF96487-CB3A-FD93-7486-7E2C5FA93288}"/>
              </a:ext>
            </a:extLst>
          </p:cNvPr>
          <p:cNvSpPr txBox="1"/>
          <p:nvPr/>
        </p:nvSpPr>
        <p:spPr>
          <a:xfrm>
            <a:off x="2115571" y="2712650"/>
            <a:ext cx="1516580" cy="300082"/>
          </a:xfrm>
          <a:prstGeom prst="rect">
            <a:avLst/>
          </a:prstGeom>
          <a:noFill/>
        </p:spPr>
        <p:txBody>
          <a:bodyPr wrap="square" rtlCol="0">
            <a:spAutoFit/>
          </a:bodyPr>
          <a:lstStyle/>
          <a:p>
            <a:r>
              <a:rPr lang="en-US" dirty="0"/>
              <a:t>Dipole</a:t>
            </a:r>
            <a:endParaRPr lang="en-CH" dirty="0"/>
          </a:p>
        </p:txBody>
      </p:sp>
      <p:sp>
        <p:nvSpPr>
          <p:cNvPr id="30" name="TextBox 29">
            <a:extLst>
              <a:ext uri="{FF2B5EF4-FFF2-40B4-BE49-F238E27FC236}">
                <a16:creationId xmlns:a16="http://schemas.microsoft.com/office/drawing/2014/main" id="{66F9CFD7-C95A-1C0B-A053-163ECB2D7040}"/>
              </a:ext>
            </a:extLst>
          </p:cNvPr>
          <p:cNvSpPr txBox="1"/>
          <p:nvPr/>
        </p:nvSpPr>
        <p:spPr>
          <a:xfrm>
            <a:off x="521151" y="742218"/>
            <a:ext cx="8498464" cy="461665"/>
          </a:xfrm>
          <a:prstGeom prst="rect">
            <a:avLst/>
          </a:prstGeom>
          <a:noFill/>
        </p:spPr>
        <p:txBody>
          <a:bodyPr wrap="square" rtlCol="0">
            <a:spAutoFit/>
          </a:bodyPr>
          <a:lstStyle/>
          <a:p>
            <a:r>
              <a:rPr lang="en-US" sz="2400" dirty="0"/>
              <a:t>Space reservation volume in the collider tunnel</a:t>
            </a:r>
            <a:endParaRPr lang="en-CH" sz="2400" dirty="0"/>
          </a:p>
        </p:txBody>
      </p:sp>
      <p:cxnSp>
        <p:nvCxnSpPr>
          <p:cNvPr id="32" name="Straight Connector 31">
            <a:extLst>
              <a:ext uri="{FF2B5EF4-FFF2-40B4-BE49-F238E27FC236}">
                <a16:creationId xmlns:a16="http://schemas.microsoft.com/office/drawing/2014/main" id="{28FC1720-9563-07E1-9B61-9D1ECFE6B08B}"/>
              </a:ext>
            </a:extLst>
          </p:cNvPr>
          <p:cNvCxnSpPr>
            <a:cxnSpLocks/>
          </p:cNvCxnSpPr>
          <p:nvPr/>
        </p:nvCxnSpPr>
        <p:spPr>
          <a:xfrm>
            <a:off x="430017" y="2445814"/>
            <a:ext cx="25922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B9C3D6E2-BB15-ADCE-83B6-C1DECC32E99A}"/>
              </a:ext>
            </a:extLst>
          </p:cNvPr>
          <p:cNvCxnSpPr>
            <a:cxnSpLocks/>
          </p:cNvCxnSpPr>
          <p:nvPr/>
        </p:nvCxnSpPr>
        <p:spPr>
          <a:xfrm flipV="1">
            <a:off x="430017" y="2517822"/>
            <a:ext cx="0" cy="3240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4ED9A7EB-889C-BCD7-D44D-CEB0142A3073}"/>
              </a:ext>
            </a:extLst>
          </p:cNvPr>
          <p:cNvSpPr/>
          <p:nvPr/>
        </p:nvSpPr>
        <p:spPr>
          <a:xfrm rot="151872">
            <a:off x="1156291" y="2311025"/>
            <a:ext cx="2851437" cy="34348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9" name="TextBox 38">
            <a:extLst>
              <a:ext uri="{FF2B5EF4-FFF2-40B4-BE49-F238E27FC236}">
                <a16:creationId xmlns:a16="http://schemas.microsoft.com/office/drawing/2014/main" id="{BA1CFA01-FC63-0EC9-007B-F88D213DBDB9}"/>
              </a:ext>
            </a:extLst>
          </p:cNvPr>
          <p:cNvSpPr txBox="1"/>
          <p:nvPr/>
        </p:nvSpPr>
        <p:spPr>
          <a:xfrm>
            <a:off x="178496" y="2805854"/>
            <a:ext cx="2240812" cy="1323439"/>
          </a:xfrm>
          <a:prstGeom prst="rect">
            <a:avLst/>
          </a:prstGeom>
          <a:noFill/>
        </p:spPr>
        <p:txBody>
          <a:bodyPr wrap="square" rtlCol="0">
            <a:spAutoFit/>
          </a:bodyPr>
          <a:lstStyle/>
          <a:p>
            <a:r>
              <a:rPr lang="en-GB" sz="1000" dirty="0"/>
              <a:t>Laser IP</a:t>
            </a:r>
          </a:p>
          <a:p>
            <a:r>
              <a:rPr lang="en-GB" sz="1000" dirty="0"/>
              <a:t>Chamber at 830m from IP both sides (electron / positron)</a:t>
            </a:r>
          </a:p>
          <a:p>
            <a:endParaRPr lang="en-GB" sz="1000" dirty="0"/>
          </a:p>
          <a:p>
            <a:r>
              <a:rPr lang="en-GB" sz="1000" b="1" dirty="0"/>
              <a:t>Laser safety isolating box</a:t>
            </a:r>
            <a:endParaRPr lang="en-GB" sz="1000" dirty="0"/>
          </a:p>
          <a:p>
            <a:r>
              <a:rPr lang="en-GB" sz="1000" dirty="0"/>
              <a:t>1.5m large </a:t>
            </a:r>
          </a:p>
          <a:p>
            <a:r>
              <a:rPr lang="en-GB" sz="1000" dirty="0"/>
              <a:t>2.0m long (as the LIP chamber)</a:t>
            </a:r>
          </a:p>
          <a:p>
            <a:r>
              <a:rPr lang="en-GB" sz="1000" dirty="0"/>
              <a:t>1.8m height</a:t>
            </a:r>
          </a:p>
        </p:txBody>
      </p:sp>
      <p:cxnSp>
        <p:nvCxnSpPr>
          <p:cNvPr id="42" name="Straight Arrow Connector 41">
            <a:extLst>
              <a:ext uri="{FF2B5EF4-FFF2-40B4-BE49-F238E27FC236}">
                <a16:creationId xmlns:a16="http://schemas.microsoft.com/office/drawing/2014/main" id="{906F12E8-44A9-5338-31F4-ED51FC32E4E1}"/>
              </a:ext>
            </a:extLst>
          </p:cNvPr>
          <p:cNvCxnSpPr/>
          <p:nvPr/>
        </p:nvCxnSpPr>
        <p:spPr>
          <a:xfrm>
            <a:off x="430017" y="2095268"/>
            <a:ext cx="72008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E3F40CB6-37B5-79F7-E132-2F10F3AC033D}"/>
              </a:ext>
            </a:extLst>
          </p:cNvPr>
          <p:cNvSpPr txBox="1"/>
          <p:nvPr/>
        </p:nvSpPr>
        <p:spPr>
          <a:xfrm>
            <a:off x="621410" y="1869460"/>
            <a:ext cx="432048" cy="246221"/>
          </a:xfrm>
          <a:prstGeom prst="rect">
            <a:avLst/>
          </a:prstGeom>
          <a:noFill/>
        </p:spPr>
        <p:txBody>
          <a:bodyPr wrap="square" rtlCol="0">
            <a:spAutoFit/>
          </a:bodyPr>
          <a:lstStyle/>
          <a:p>
            <a:r>
              <a:rPr lang="en-GB" sz="1000" dirty="0"/>
              <a:t>2m</a:t>
            </a:r>
            <a:endParaRPr lang="en-CH" sz="1000" dirty="0"/>
          </a:p>
        </p:txBody>
      </p:sp>
      <p:sp>
        <p:nvSpPr>
          <p:cNvPr id="44" name="TextBox 43">
            <a:extLst>
              <a:ext uri="{FF2B5EF4-FFF2-40B4-BE49-F238E27FC236}">
                <a16:creationId xmlns:a16="http://schemas.microsoft.com/office/drawing/2014/main" id="{14DBAB0C-0C81-D152-D30B-5CA52E47D955}"/>
              </a:ext>
            </a:extLst>
          </p:cNvPr>
          <p:cNvSpPr txBox="1"/>
          <p:nvPr/>
        </p:nvSpPr>
        <p:spPr>
          <a:xfrm>
            <a:off x="2205578" y="1873894"/>
            <a:ext cx="904907" cy="246221"/>
          </a:xfrm>
          <a:prstGeom prst="rect">
            <a:avLst/>
          </a:prstGeom>
          <a:noFill/>
        </p:spPr>
        <p:txBody>
          <a:bodyPr wrap="square" rtlCol="0">
            <a:spAutoFit/>
          </a:bodyPr>
          <a:lstStyle/>
          <a:p>
            <a:r>
              <a:rPr lang="en-GB" sz="1000" dirty="0"/>
              <a:t>26.48m</a:t>
            </a:r>
            <a:endParaRPr lang="en-CH" sz="1000" dirty="0"/>
          </a:p>
        </p:txBody>
      </p:sp>
      <p:cxnSp>
        <p:nvCxnSpPr>
          <p:cNvPr id="45" name="Straight Arrow Connector 44">
            <a:extLst>
              <a:ext uri="{FF2B5EF4-FFF2-40B4-BE49-F238E27FC236}">
                <a16:creationId xmlns:a16="http://schemas.microsoft.com/office/drawing/2014/main" id="{4D41A933-90AE-92B1-2C12-97781AD14156}"/>
              </a:ext>
            </a:extLst>
          </p:cNvPr>
          <p:cNvCxnSpPr>
            <a:cxnSpLocks/>
          </p:cNvCxnSpPr>
          <p:nvPr/>
        </p:nvCxnSpPr>
        <p:spPr>
          <a:xfrm>
            <a:off x="1180539" y="2095514"/>
            <a:ext cx="283338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55CF7BA-19EE-D4D8-00CD-D2AA3D017E51}"/>
              </a:ext>
            </a:extLst>
          </p:cNvPr>
          <p:cNvCxnSpPr>
            <a:cxnSpLocks/>
          </p:cNvCxnSpPr>
          <p:nvPr/>
        </p:nvCxnSpPr>
        <p:spPr>
          <a:xfrm flipV="1">
            <a:off x="4066575" y="2090184"/>
            <a:ext cx="3810968" cy="934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40EDC9CB-6E8D-2111-C721-36676A1A72E2}"/>
              </a:ext>
            </a:extLst>
          </p:cNvPr>
          <p:cNvSpPr/>
          <p:nvPr/>
        </p:nvSpPr>
        <p:spPr>
          <a:xfrm>
            <a:off x="394013" y="2410759"/>
            <a:ext cx="72008" cy="72008"/>
          </a:xfrm>
          <a:prstGeom prst="ellipse">
            <a:avLst/>
          </a:prstGeom>
          <a:solidFill>
            <a:schemeClr val="accent5">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8" name="Straight Arrow Connector 7">
            <a:extLst>
              <a:ext uri="{FF2B5EF4-FFF2-40B4-BE49-F238E27FC236}">
                <a16:creationId xmlns:a16="http://schemas.microsoft.com/office/drawing/2014/main" id="{F3192856-41F3-5AD8-7EB6-CFDD7AA94FDD}"/>
              </a:ext>
            </a:extLst>
          </p:cNvPr>
          <p:cNvCxnSpPr>
            <a:cxnSpLocks/>
          </p:cNvCxnSpPr>
          <p:nvPr/>
        </p:nvCxnSpPr>
        <p:spPr>
          <a:xfrm flipV="1">
            <a:off x="8534255" y="1797452"/>
            <a:ext cx="0" cy="6483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2E906AB6-4721-3B10-BFC1-7D64814C6681}"/>
              </a:ext>
            </a:extLst>
          </p:cNvPr>
          <p:cNvSpPr txBox="1"/>
          <p:nvPr/>
        </p:nvSpPr>
        <p:spPr>
          <a:xfrm>
            <a:off x="8350897" y="1811000"/>
            <a:ext cx="432048" cy="246221"/>
          </a:xfrm>
          <a:prstGeom prst="rect">
            <a:avLst/>
          </a:prstGeom>
          <a:noFill/>
        </p:spPr>
        <p:txBody>
          <a:bodyPr wrap="square" rtlCol="0">
            <a:spAutoFit/>
          </a:bodyPr>
          <a:lstStyle/>
          <a:p>
            <a:r>
              <a:rPr lang="en-GB" sz="1000" dirty="0"/>
              <a:t>x</a:t>
            </a:r>
            <a:endParaRPr lang="en-CH" sz="1000" dirty="0"/>
          </a:p>
        </p:txBody>
      </p:sp>
      <p:sp>
        <p:nvSpPr>
          <p:cNvPr id="16" name="TextBox 15">
            <a:extLst>
              <a:ext uri="{FF2B5EF4-FFF2-40B4-BE49-F238E27FC236}">
                <a16:creationId xmlns:a16="http://schemas.microsoft.com/office/drawing/2014/main" id="{A410B97A-AE75-5372-7D95-DEFF9A2BEAC8}"/>
              </a:ext>
            </a:extLst>
          </p:cNvPr>
          <p:cNvSpPr txBox="1"/>
          <p:nvPr/>
        </p:nvSpPr>
        <p:spPr>
          <a:xfrm>
            <a:off x="8569751" y="2211066"/>
            <a:ext cx="432048" cy="246221"/>
          </a:xfrm>
          <a:prstGeom prst="rect">
            <a:avLst/>
          </a:prstGeom>
          <a:noFill/>
        </p:spPr>
        <p:txBody>
          <a:bodyPr wrap="square" rtlCol="0">
            <a:spAutoFit/>
          </a:bodyPr>
          <a:lstStyle/>
          <a:p>
            <a:r>
              <a:rPr lang="en-GB" sz="1000" dirty="0"/>
              <a:t>z</a:t>
            </a:r>
            <a:endParaRPr lang="en-CH" sz="1000" dirty="0"/>
          </a:p>
        </p:txBody>
      </p:sp>
      <p:sp>
        <p:nvSpPr>
          <p:cNvPr id="23" name="TextBox 22">
            <a:extLst>
              <a:ext uri="{FF2B5EF4-FFF2-40B4-BE49-F238E27FC236}">
                <a16:creationId xmlns:a16="http://schemas.microsoft.com/office/drawing/2014/main" id="{E3C58B11-B128-E5F6-8A8C-03B16E05684A}"/>
              </a:ext>
            </a:extLst>
          </p:cNvPr>
          <p:cNvSpPr txBox="1"/>
          <p:nvPr/>
        </p:nvSpPr>
        <p:spPr>
          <a:xfrm>
            <a:off x="5434420" y="1867245"/>
            <a:ext cx="904907" cy="246221"/>
          </a:xfrm>
          <a:prstGeom prst="rect">
            <a:avLst/>
          </a:prstGeom>
          <a:noFill/>
        </p:spPr>
        <p:txBody>
          <a:bodyPr wrap="square" rtlCol="0">
            <a:spAutoFit/>
          </a:bodyPr>
          <a:lstStyle/>
          <a:p>
            <a:r>
              <a:rPr lang="en-GB" sz="1000" dirty="0"/>
              <a:t>Drift 68m</a:t>
            </a:r>
            <a:endParaRPr lang="en-CH" sz="1000" dirty="0"/>
          </a:p>
        </p:txBody>
      </p:sp>
      <p:sp>
        <p:nvSpPr>
          <p:cNvPr id="25" name="TextBox 24">
            <a:extLst>
              <a:ext uri="{FF2B5EF4-FFF2-40B4-BE49-F238E27FC236}">
                <a16:creationId xmlns:a16="http://schemas.microsoft.com/office/drawing/2014/main" id="{044A9FE0-F350-3333-14E7-6974A80064ED}"/>
              </a:ext>
            </a:extLst>
          </p:cNvPr>
          <p:cNvSpPr txBox="1"/>
          <p:nvPr/>
        </p:nvSpPr>
        <p:spPr>
          <a:xfrm rot="211629">
            <a:off x="6373311" y="2509621"/>
            <a:ext cx="1628023" cy="246221"/>
          </a:xfrm>
          <a:prstGeom prst="rect">
            <a:avLst/>
          </a:prstGeom>
          <a:noFill/>
        </p:spPr>
        <p:txBody>
          <a:bodyPr wrap="square" rtlCol="0">
            <a:spAutoFit/>
          </a:bodyPr>
          <a:lstStyle/>
          <a:p>
            <a:r>
              <a:rPr lang="en-GB" sz="1000" dirty="0">
                <a:solidFill>
                  <a:schemeClr val="accent1"/>
                </a:solidFill>
              </a:rPr>
              <a:t>e- Beam 45.6Gev</a:t>
            </a:r>
            <a:endParaRPr lang="en-CH" sz="1000" dirty="0">
              <a:solidFill>
                <a:schemeClr val="accent1"/>
              </a:solidFill>
            </a:endParaRPr>
          </a:p>
        </p:txBody>
      </p:sp>
      <p:sp>
        <p:nvSpPr>
          <p:cNvPr id="48" name="TextBox 47">
            <a:extLst>
              <a:ext uri="{FF2B5EF4-FFF2-40B4-BE49-F238E27FC236}">
                <a16:creationId xmlns:a16="http://schemas.microsoft.com/office/drawing/2014/main" id="{B7C25DFF-1B47-AA48-47A6-39146BD48EE0}"/>
              </a:ext>
            </a:extLst>
          </p:cNvPr>
          <p:cNvSpPr txBox="1"/>
          <p:nvPr/>
        </p:nvSpPr>
        <p:spPr>
          <a:xfrm>
            <a:off x="2205578" y="1459246"/>
            <a:ext cx="4330691" cy="307777"/>
          </a:xfrm>
          <a:prstGeom prst="rect">
            <a:avLst/>
          </a:prstGeom>
          <a:noFill/>
        </p:spPr>
        <p:txBody>
          <a:bodyPr wrap="square" rtlCol="0">
            <a:spAutoFit/>
          </a:bodyPr>
          <a:lstStyle/>
          <a:p>
            <a:r>
              <a:rPr lang="en-GB" sz="1400" dirty="0"/>
              <a:t>Total about 100m fully dedicated to the polarimeter</a:t>
            </a:r>
            <a:endParaRPr lang="en-CH" sz="1400" dirty="0"/>
          </a:p>
        </p:txBody>
      </p:sp>
      <p:cxnSp>
        <p:nvCxnSpPr>
          <p:cNvPr id="5" name="Straight Arrow Connector 4">
            <a:extLst>
              <a:ext uri="{FF2B5EF4-FFF2-40B4-BE49-F238E27FC236}">
                <a16:creationId xmlns:a16="http://schemas.microsoft.com/office/drawing/2014/main" id="{37186E47-BB7C-4155-4E22-5A4AAFC89FBB}"/>
              </a:ext>
            </a:extLst>
          </p:cNvPr>
          <p:cNvCxnSpPr>
            <a:cxnSpLocks/>
          </p:cNvCxnSpPr>
          <p:nvPr/>
        </p:nvCxnSpPr>
        <p:spPr>
          <a:xfrm>
            <a:off x="4006337" y="2545732"/>
            <a:ext cx="4884112" cy="3988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0A16A17-E354-7C4A-7DAA-C3F97336E138}"/>
              </a:ext>
            </a:extLst>
          </p:cNvPr>
          <p:cNvCxnSpPr>
            <a:cxnSpLocks/>
          </p:cNvCxnSpPr>
          <p:nvPr/>
        </p:nvCxnSpPr>
        <p:spPr>
          <a:xfrm>
            <a:off x="3987151" y="2584663"/>
            <a:ext cx="4651777" cy="472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558D698-8BC7-76DB-4E29-43DAEC463029}"/>
              </a:ext>
            </a:extLst>
          </p:cNvPr>
          <p:cNvSpPr txBox="1"/>
          <p:nvPr/>
        </p:nvSpPr>
        <p:spPr>
          <a:xfrm>
            <a:off x="7780141" y="3000701"/>
            <a:ext cx="751868" cy="400110"/>
          </a:xfrm>
          <a:prstGeom prst="rect">
            <a:avLst/>
          </a:prstGeom>
          <a:noFill/>
        </p:spPr>
        <p:txBody>
          <a:bodyPr wrap="square" rtlCol="0">
            <a:spAutoFit/>
          </a:bodyPr>
          <a:lstStyle/>
          <a:p>
            <a:r>
              <a:rPr lang="en-GB" sz="1000" dirty="0">
                <a:solidFill>
                  <a:schemeClr val="accent4">
                    <a:lumMod val="75000"/>
                  </a:schemeClr>
                </a:solidFill>
              </a:rPr>
              <a:t> Sensor </a:t>
            </a:r>
          </a:p>
          <a:p>
            <a:r>
              <a:rPr lang="en-GB" sz="1000" dirty="0">
                <a:solidFill>
                  <a:schemeClr val="accent4">
                    <a:lumMod val="75000"/>
                  </a:schemeClr>
                </a:solidFill>
              </a:rPr>
              <a:t>Tracker</a:t>
            </a:r>
            <a:endParaRPr lang="en-CH" sz="1000" dirty="0">
              <a:solidFill>
                <a:schemeClr val="accent4">
                  <a:lumMod val="75000"/>
                </a:schemeClr>
              </a:solidFill>
            </a:endParaRPr>
          </a:p>
        </p:txBody>
      </p:sp>
      <p:sp>
        <p:nvSpPr>
          <p:cNvPr id="56" name="TextBox 55">
            <a:extLst>
              <a:ext uri="{FF2B5EF4-FFF2-40B4-BE49-F238E27FC236}">
                <a16:creationId xmlns:a16="http://schemas.microsoft.com/office/drawing/2014/main" id="{ED82CFFB-DD99-F29A-8D57-4588AB998EF0}"/>
              </a:ext>
            </a:extLst>
          </p:cNvPr>
          <p:cNvSpPr txBox="1"/>
          <p:nvPr/>
        </p:nvSpPr>
        <p:spPr>
          <a:xfrm rot="416160">
            <a:off x="4738107" y="2832185"/>
            <a:ext cx="2651640" cy="246221"/>
          </a:xfrm>
          <a:prstGeom prst="rect">
            <a:avLst/>
          </a:prstGeom>
          <a:noFill/>
        </p:spPr>
        <p:txBody>
          <a:bodyPr wrap="square" rtlCol="0">
            <a:spAutoFit/>
          </a:bodyPr>
          <a:lstStyle/>
          <a:p>
            <a:r>
              <a:rPr lang="en-GB" sz="1000" dirty="0">
                <a:solidFill>
                  <a:schemeClr val="bg2">
                    <a:lumMod val="50000"/>
                  </a:schemeClr>
                </a:solidFill>
              </a:rPr>
              <a:t>Compton electrons separation chamber</a:t>
            </a:r>
            <a:endParaRPr lang="en-CH" sz="1000" dirty="0">
              <a:solidFill>
                <a:schemeClr val="bg2">
                  <a:lumMod val="50000"/>
                </a:schemeClr>
              </a:solidFill>
            </a:endParaRPr>
          </a:p>
        </p:txBody>
      </p:sp>
      <p:sp>
        <p:nvSpPr>
          <p:cNvPr id="58" name="TextBox 57">
            <a:extLst>
              <a:ext uri="{FF2B5EF4-FFF2-40B4-BE49-F238E27FC236}">
                <a16:creationId xmlns:a16="http://schemas.microsoft.com/office/drawing/2014/main" id="{ECA13DF2-8FE0-EB03-62E5-A547CD6A6FFA}"/>
              </a:ext>
            </a:extLst>
          </p:cNvPr>
          <p:cNvSpPr txBox="1"/>
          <p:nvPr/>
        </p:nvSpPr>
        <p:spPr>
          <a:xfrm>
            <a:off x="6938121" y="3283225"/>
            <a:ext cx="963162" cy="246221"/>
          </a:xfrm>
          <a:prstGeom prst="rect">
            <a:avLst/>
          </a:prstGeom>
          <a:noFill/>
        </p:spPr>
        <p:txBody>
          <a:bodyPr wrap="square" rtlCol="0">
            <a:spAutoFit/>
          </a:bodyPr>
          <a:lstStyle/>
          <a:p>
            <a:r>
              <a:rPr lang="en-GB" sz="1000" dirty="0">
                <a:solidFill>
                  <a:schemeClr val="bg2">
                    <a:lumMod val="50000"/>
                  </a:schemeClr>
                </a:solidFill>
              </a:rPr>
              <a:t>Exit Window</a:t>
            </a:r>
          </a:p>
        </p:txBody>
      </p:sp>
      <p:sp>
        <p:nvSpPr>
          <p:cNvPr id="63" name="TextBox 62">
            <a:extLst>
              <a:ext uri="{FF2B5EF4-FFF2-40B4-BE49-F238E27FC236}">
                <a16:creationId xmlns:a16="http://schemas.microsoft.com/office/drawing/2014/main" id="{18D0CDE2-6E70-7F8D-653C-56ABE1165174}"/>
              </a:ext>
            </a:extLst>
          </p:cNvPr>
          <p:cNvSpPr txBox="1"/>
          <p:nvPr/>
        </p:nvSpPr>
        <p:spPr>
          <a:xfrm>
            <a:off x="4306986" y="2987212"/>
            <a:ext cx="1811858" cy="584775"/>
          </a:xfrm>
          <a:prstGeom prst="rect">
            <a:avLst/>
          </a:prstGeom>
          <a:noFill/>
        </p:spPr>
        <p:txBody>
          <a:bodyPr wrap="square" rtlCol="0">
            <a:spAutoFit/>
          </a:bodyPr>
          <a:lstStyle/>
          <a:p>
            <a:r>
              <a:rPr lang="en-GB" sz="1600" dirty="0">
                <a:solidFill>
                  <a:schemeClr val="bg2">
                    <a:lumMod val="50000"/>
                  </a:schemeClr>
                </a:solidFill>
              </a:rPr>
              <a:t>Separation Chamber</a:t>
            </a:r>
            <a:endParaRPr lang="en-CH" sz="1600" dirty="0">
              <a:solidFill>
                <a:schemeClr val="bg2">
                  <a:lumMod val="50000"/>
                </a:schemeClr>
              </a:solidFill>
            </a:endParaRPr>
          </a:p>
        </p:txBody>
      </p:sp>
      <p:sp>
        <p:nvSpPr>
          <p:cNvPr id="3" name="Rectangle 2">
            <a:extLst>
              <a:ext uri="{FF2B5EF4-FFF2-40B4-BE49-F238E27FC236}">
                <a16:creationId xmlns:a16="http://schemas.microsoft.com/office/drawing/2014/main" id="{C57A5D8A-A6B6-5DD0-B59F-68B5780442AA}"/>
              </a:ext>
            </a:extLst>
          </p:cNvPr>
          <p:cNvSpPr/>
          <p:nvPr/>
        </p:nvSpPr>
        <p:spPr>
          <a:xfrm>
            <a:off x="7820843" y="2232728"/>
            <a:ext cx="651358" cy="11489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Textfeld 3">
            <a:extLst>
              <a:ext uri="{FF2B5EF4-FFF2-40B4-BE49-F238E27FC236}">
                <a16:creationId xmlns:a16="http://schemas.microsoft.com/office/drawing/2014/main" id="{E89F4FAB-372F-4C90-93BF-61819E22A03A}"/>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cxnSp>
        <p:nvCxnSpPr>
          <p:cNvPr id="13" name="Straight Arrow Connector 12">
            <a:extLst>
              <a:ext uri="{FF2B5EF4-FFF2-40B4-BE49-F238E27FC236}">
                <a16:creationId xmlns:a16="http://schemas.microsoft.com/office/drawing/2014/main" id="{7F6541E6-1393-ACC3-7860-E5FE708FFD27}"/>
              </a:ext>
            </a:extLst>
          </p:cNvPr>
          <p:cNvCxnSpPr/>
          <p:nvPr/>
        </p:nvCxnSpPr>
        <p:spPr>
          <a:xfrm flipV="1">
            <a:off x="7662744" y="3050878"/>
            <a:ext cx="207074" cy="26548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2B2242F6-07CD-77D9-0062-56909091CC6F}"/>
              </a:ext>
            </a:extLst>
          </p:cNvPr>
          <p:cNvCxnSpPr>
            <a:cxnSpLocks/>
          </p:cNvCxnSpPr>
          <p:nvPr/>
        </p:nvCxnSpPr>
        <p:spPr>
          <a:xfrm>
            <a:off x="7926827" y="2618353"/>
            <a:ext cx="410210" cy="14378"/>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4" name="Rectangle 13">
            <a:extLst>
              <a:ext uri="{FF2B5EF4-FFF2-40B4-BE49-F238E27FC236}">
                <a16:creationId xmlns:a16="http://schemas.microsoft.com/office/drawing/2014/main" id="{505E20ED-565B-DBD7-426A-2D0D49A325F4}"/>
              </a:ext>
            </a:extLst>
          </p:cNvPr>
          <p:cNvSpPr/>
          <p:nvPr/>
        </p:nvSpPr>
        <p:spPr>
          <a:xfrm rot="188555">
            <a:off x="7942482" y="2581778"/>
            <a:ext cx="103138" cy="76699"/>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1" name="Straight Arrow Connector 30">
            <a:extLst>
              <a:ext uri="{FF2B5EF4-FFF2-40B4-BE49-F238E27FC236}">
                <a16:creationId xmlns:a16="http://schemas.microsoft.com/office/drawing/2014/main" id="{A6E04A9B-1178-7FEE-340C-B33783DECC57}"/>
              </a:ext>
            </a:extLst>
          </p:cNvPr>
          <p:cNvCxnSpPr>
            <a:cxnSpLocks/>
          </p:cNvCxnSpPr>
          <p:nvPr/>
        </p:nvCxnSpPr>
        <p:spPr>
          <a:xfrm>
            <a:off x="430017" y="1810052"/>
            <a:ext cx="8042184" cy="934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87B688CE-963D-F1E3-88F8-52D46E7D6AB1}"/>
              </a:ext>
            </a:extLst>
          </p:cNvPr>
          <p:cNvSpPr/>
          <p:nvPr/>
        </p:nvSpPr>
        <p:spPr>
          <a:xfrm>
            <a:off x="276903" y="2179607"/>
            <a:ext cx="874391" cy="53241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0" name="TextBox 49">
            <a:extLst>
              <a:ext uri="{FF2B5EF4-FFF2-40B4-BE49-F238E27FC236}">
                <a16:creationId xmlns:a16="http://schemas.microsoft.com/office/drawing/2014/main" id="{4B847E65-5136-2E82-9EB9-7FBE34D0E440}"/>
              </a:ext>
            </a:extLst>
          </p:cNvPr>
          <p:cNvSpPr txBox="1"/>
          <p:nvPr/>
        </p:nvSpPr>
        <p:spPr>
          <a:xfrm rot="16200000">
            <a:off x="-99216" y="2231570"/>
            <a:ext cx="613668" cy="246221"/>
          </a:xfrm>
          <a:prstGeom prst="rect">
            <a:avLst/>
          </a:prstGeom>
          <a:noFill/>
        </p:spPr>
        <p:txBody>
          <a:bodyPr wrap="square" rtlCol="0">
            <a:spAutoFit/>
          </a:bodyPr>
          <a:lstStyle/>
          <a:p>
            <a:r>
              <a:rPr lang="en-GB" sz="1000" dirty="0"/>
              <a:t>1.5m</a:t>
            </a:r>
            <a:endParaRPr lang="en-CH" sz="1000" dirty="0"/>
          </a:p>
        </p:txBody>
      </p:sp>
      <p:sp>
        <p:nvSpPr>
          <p:cNvPr id="55" name="TextBox 54">
            <a:extLst>
              <a:ext uri="{FF2B5EF4-FFF2-40B4-BE49-F238E27FC236}">
                <a16:creationId xmlns:a16="http://schemas.microsoft.com/office/drawing/2014/main" id="{31D71F1F-A28E-459B-09EF-52C620AA8A99}"/>
              </a:ext>
            </a:extLst>
          </p:cNvPr>
          <p:cNvSpPr txBox="1"/>
          <p:nvPr/>
        </p:nvSpPr>
        <p:spPr>
          <a:xfrm>
            <a:off x="4275404" y="3726200"/>
            <a:ext cx="2240812" cy="861774"/>
          </a:xfrm>
          <a:prstGeom prst="rect">
            <a:avLst/>
          </a:prstGeom>
          <a:noFill/>
        </p:spPr>
        <p:txBody>
          <a:bodyPr wrap="square" rtlCol="0">
            <a:spAutoFit/>
          </a:bodyPr>
          <a:lstStyle/>
          <a:p>
            <a:r>
              <a:rPr lang="en-GB" sz="1000" b="1" dirty="0"/>
              <a:t>Volume of the chamber</a:t>
            </a:r>
            <a:endParaRPr lang="en-GB" sz="1000" dirty="0"/>
          </a:p>
          <a:p>
            <a:r>
              <a:rPr lang="en-GB" sz="1000" dirty="0"/>
              <a:t>FCC beam pipe shape </a:t>
            </a:r>
          </a:p>
          <a:p>
            <a:r>
              <a:rPr lang="en-GB" sz="1000" dirty="0"/>
              <a:t>Winglets aperture </a:t>
            </a:r>
            <a:r>
              <a:rPr lang="en-GB" sz="1000" dirty="0" err="1"/>
              <a:t>extention</a:t>
            </a:r>
            <a:endParaRPr lang="en-GB" sz="1000" dirty="0"/>
          </a:p>
          <a:p>
            <a:r>
              <a:rPr lang="en-GB" sz="1000" dirty="0"/>
              <a:t>0.5m large exiting the Dipole</a:t>
            </a:r>
          </a:p>
          <a:p>
            <a:r>
              <a:rPr lang="en-GB" sz="1000" dirty="0"/>
              <a:t>1.5m large at the Exit window</a:t>
            </a:r>
          </a:p>
        </p:txBody>
      </p:sp>
      <p:sp>
        <p:nvSpPr>
          <p:cNvPr id="57" name="TextBox 56">
            <a:extLst>
              <a:ext uri="{FF2B5EF4-FFF2-40B4-BE49-F238E27FC236}">
                <a16:creationId xmlns:a16="http://schemas.microsoft.com/office/drawing/2014/main" id="{50399B5A-CBCE-AC78-30C1-F5D05E5F6257}"/>
              </a:ext>
            </a:extLst>
          </p:cNvPr>
          <p:cNvSpPr txBox="1"/>
          <p:nvPr/>
        </p:nvSpPr>
        <p:spPr>
          <a:xfrm>
            <a:off x="6927239" y="3667352"/>
            <a:ext cx="2240812" cy="553998"/>
          </a:xfrm>
          <a:prstGeom prst="rect">
            <a:avLst/>
          </a:prstGeom>
          <a:noFill/>
        </p:spPr>
        <p:txBody>
          <a:bodyPr wrap="square" rtlCol="0">
            <a:spAutoFit/>
          </a:bodyPr>
          <a:lstStyle/>
          <a:p>
            <a:r>
              <a:rPr lang="en-GB" sz="1000" b="1" dirty="0"/>
              <a:t>Box containing the instruments</a:t>
            </a:r>
            <a:endParaRPr lang="en-GB" sz="1000" dirty="0"/>
          </a:p>
          <a:p>
            <a:r>
              <a:rPr lang="en-GB" sz="1000" dirty="0"/>
              <a:t>1.5m large 1.5m long (along beam)</a:t>
            </a:r>
          </a:p>
          <a:p>
            <a:r>
              <a:rPr lang="en-GB" sz="1000" dirty="0"/>
              <a:t>1.8m height</a:t>
            </a:r>
          </a:p>
        </p:txBody>
      </p:sp>
      <p:sp>
        <p:nvSpPr>
          <p:cNvPr id="59" name="TextBox 58">
            <a:extLst>
              <a:ext uri="{FF2B5EF4-FFF2-40B4-BE49-F238E27FC236}">
                <a16:creationId xmlns:a16="http://schemas.microsoft.com/office/drawing/2014/main" id="{148D74CF-8396-7E35-20A2-FCB05D4FE9D0}"/>
              </a:ext>
            </a:extLst>
          </p:cNvPr>
          <p:cNvSpPr txBox="1"/>
          <p:nvPr/>
        </p:nvSpPr>
        <p:spPr>
          <a:xfrm>
            <a:off x="226490" y="4461032"/>
            <a:ext cx="3601182" cy="400110"/>
          </a:xfrm>
          <a:prstGeom prst="rect">
            <a:avLst/>
          </a:prstGeom>
          <a:noFill/>
        </p:spPr>
        <p:txBody>
          <a:bodyPr wrap="square" rtlCol="0">
            <a:spAutoFit/>
          </a:bodyPr>
          <a:lstStyle/>
          <a:p>
            <a:r>
              <a:rPr lang="en-GB" sz="1000" b="1" dirty="0"/>
              <a:t>Laser Transport pipes</a:t>
            </a:r>
            <a:endParaRPr lang="en-GB" sz="1000" dirty="0"/>
          </a:p>
          <a:p>
            <a:r>
              <a:rPr lang="en-GB" sz="1000" dirty="0"/>
              <a:t>Needed volume to be defined by STI</a:t>
            </a:r>
          </a:p>
        </p:txBody>
      </p:sp>
    </p:spTree>
    <p:extLst>
      <p:ext uri="{BB962C8B-B14F-4D97-AF65-F5344CB8AC3E}">
        <p14:creationId xmlns:p14="http://schemas.microsoft.com/office/powerpoint/2010/main" val="39659931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32</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30" name="TextBox 29">
            <a:extLst>
              <a:ext uri="{FF2B5EF4-FFF2-40B4-BE49-F238E27FC236}">
                <a16:creationId xmlns:a16="http://schemas.microsoft.com/office/drawing/2014/main" id="{99B45E0F-E145-FA93-DCF8-EE632691CAEE}"/>
              </a:ext>
            </a:extLst>
          </p:cNvPr>
          <p:cNvSpPr txBox="1"/>
          <p:nvPr/>
        </p:nvSpPr>
        <p:spPr>
          <a:xfrm>
            <a:off x="221687" y="455787"/>
            <a:ext cx="8169395" cy="461665"/>
          </a:xfrm>
          <a:prstGeom prst="rect">
            <a:avLst/>
          </a:prstGeom>
          <a:noFill/>
        </p:spPr>
        <p:txBody>
          <a:bodyPr wrap="square" rtlCol="0">
            <a:spAutoFit/>
          </a:bodyPr>
          <a:lstStyle/>
          <a:p>
            <a:r>
              <a:rPr lang="en-US" sz="2400" dirty="0"/>
              <a:t>First CST Models of the Polarimeter chamber tested. </a:t>
            </a:r>
          </a:p>
        </p:txBody>
      </p:sp>
      <p:sp>
        <p:nvSpPr>
          <p:cNvPr id="2" name="TextBox 1">
            <a:extLst>
              <a:ext uri="{FF2B5EF4-FFF2-40B4-BE49-F238E27FC236}">
                <a16:creationId xmlns:a16="http://schemas.microsoft.com/office/drawing/2014/main" id="{F37C6BF6-F236-424E-76E9-D7595B454814}"/>
              </a:ext>
            </a:extLst>
          </p:cNvPr>
          <p:cNvSpPr txBox="1"/>
          <p:nvPr/>
        </p:nvSpPr>
        <p:spPr>
          <a:xfrm>
            <a:off x="219948" y="837533"/>
            <a:ext cx="6296268" cy="300082"/>
          </a:xfrm>
          <a:prstGeom prst="rect">
            <a:avLst/>
          </a:prstGeom>
          <a:noFill/>
        </p:spPr>
        <p:txBody>
          <a:bodyPr wrap="square" rtlCol="0">
            <a:spAutoFit/>
          </a:bodyPr>
          <a:lstStyle/>
          <a:p>
            <a:r>
              <a:rPr lang="en-US"/>
              <a:t>Thanks to Mauro Migliorati, Dora Gibellieri, Carlo Zannini</a:t>
            </a:r>
            <a:endParaRPr lang="en-US" dirty="0"/>
          </a:p>
        </p:txBody>
      </p:sp>
      <p:pic>
        <p:nvPicPr>
          <p:cNvPr id="6" name="Picture 5" descr="A long blue object with a white background&#10;&#10;Description automatically generated">
            <a:extLst>
              <a:ext uri="{FF2B5EF4-FFF2-40B4-BE49-F238E27FC236}">
                <a16:creationId xmlns:a16="http://schemas.microsoft.com/office/drawing/2014/main" id="{ACE87B01-BDEA-2D42-0186-B8B4BF0AAF11}"/>
              </a:ext>
            </a:extLst>
          </p:cNvPr>
          <p:cNvPicPr>
            <a:picLocks noChangeAspect="1"/>
          </p:cNvPicPr>
          <p:nvPr/>
        </p:nvPicPr>
        <p:blipFill rotWithShape="1">
          <a:blip r:embed="rId2">
            <a:extLst>
              <a:ext uri="{28A0092B-C50C-407E-A947-70E740481C1C}">
                <a14:useLocalDpi xmlns:a14="http://schemas.microsoft.com/office/drawing/2010/main" val="0"/>
              </a:ext>
            </a:extLst>
          </a:blip>
          <a:srcRect l="1383" t="4166" r="19868" b="5500"/>
          <a:stretch/>
        </p:blipFill>
        <p:spPr>
          <a:xfrm>
            <a:off x="4932040" y="3275595"/>
            <a:ext cx="3669750" cy="1421115"/>
          </a:xfrm>
          <a:prstGeom prst="rect">
            <a:avLst/>
          </a:prstGeom>
        </p:spPr>
      </p:pic>
      <p:cxnSp>
        <p:nvCxnSpPr>
          <p:cNvPr id="9" name="Straight Arrow Connector 8">
            <a:extLst>
              <a:ext uri="{FF2B5EF4-FFF2-40B4-BE49-F238E27FC236}">
                <a16:creationId xmlns:a16="http://schemas.microsoft.com/office/drawing/2014/main" id="{B270A85A-2C19-BB65-6A5E-3B7EC65633D0}"/>
              </a:ext>
            </a:extLst>
          </p:cNvPr>
          <p:cNvCxnSpPr>
            <a:cxnSpLocks/>
          </p:cNvCxnSpPr>
          <p:nvPr/>
        </p:nvCxnSpPr>
        <p:spPr>
          <a:xfrm flipH="1">
            <a:off x="5076056" y="4500026"/>
            <a:ext cx="411864" cy="1807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071FD26-3FEC-02E4-1CBF-2F8758083F95}"/>
              </a:ext>
            </a:extLst>
          </p:cNvPr>
          <p:cNvSpPr txBox="1"/>
          <p:nvPr/>
        </p:nvSpPr>
        <p:spPr>
          <a:xfrm rot="20294300">
            <a:off x="4962774" y="4573598"/>
            <a:ext cx="692699" cy="246221"/>
          </a:xfrm>
          <a:prstGeom prst="rect">
            <a:avLst/>
          </a:prstGeom>
          <a:noFill/>
        </p:spPr>
        <p:txBody>
          <a:bodyPr wrap="square" rtlCol="0">
            <a:spAutoFit/>
          </a:bodyPr>
          <a:lstStyle/>
          <a:p>
            <a:r>
              <a:rPr lang="en-GB" sz="1000" dirty="0">
                <a:solidFill>
                  <a:schemeClr val="accent1"/>
                </a:solidFill>
              </a:rPr>
              <a:t>e- Beam</a:t>
            </a:r>
            <a:endParaRPr lang="en-CH" sz="1000" dirty="0">
              <a:solidFill>
                <a:schemeClr val="accent1"/>
              </a:solidFill>
            </a:endParaRPr>
          </a:p>
        </p:txBody>
      </p:sp>
      <p:sp>
        <p:nvSpPr>
          <p:cNvPr id="5" name="TextBox 4">
            <a:extLst>
              <a:ext uri="{FF2B5EF4-FFF2-40B4-BE49-F238E27FC236}">
                <a16:creationId xmlns:a16="http://schemas.microsoft.com/office/drawing/2014/main" id="{D5903AC0-033A-1E9B-A82B-6FCBECDCB02D}"/>
              </a:ext>
            </a:extLst>
          </p:cNvPr>
          <p:cNvSpPr txBox="1"/>
          <p:nvPr/>
        </p:nvSpPr>
        <p:spPr>
          <a:xfrm>
            <a:off x="5035243" y="3409698"/>
            <a:ext cx="1205779" cy="461665"/>
          </a:xfrm>
          <a:prstGeom prst="rect">
            <a:avLst/>
          </a:prstGeom>
          <a:solidFill>
            <a:srgbClr val="FFC000"/>
          </a:solidFill>
        </p:spPr>
        <p:txBody>
          <a:bodyPr wrap="none" rtlCol="0">
            <a:spAutoFit/>
          </a:bodyPr>
          <a:lstStyle/>
          <a:p>
            <a:r>
              <a:rPr lang="en-CH" sz="1200" dirty="0">
                <a:solidFill>
                  <a:srgbClr val="0F124A"/>
                </a:solidFill>
              </a:rPr>
              <a:t>90deg tapering</a:t>
            </a:r>
          </a:p>
          <a:p>
            <a:r>
              <a:rPr lang="en-CH" sz="1200" dirty="0">
                <a:solidFill>
                  <a:srgbClr val="0F124A"/>
                </a:solidFill>
              </a:rPr>
              <a:t>(transverse)</a:t>
            </a:r>
          </a:p>
        </p:txBody>
      </p:sp>
      <p:pic>
        <p:nvPicPr>
          <p:cNvPr id="17" name="Picture 16" descr="A long metal object with a pointed tip&#10;&#10;Description automatically generated">
            <a:extLst>
              <a:ext uri="{FF2B5EF4-FFF2-40B4-BE49-F238E27FC236}">
                <a16:creationId xmlns:a16="http://schemas.microsoft.com/office/drawing/2014/main" id="{37AF774A-E553-FE67-5DEB-6005B83A07B8}"/>
              </a:ext>
            </a:extLst>
          </p:cNvPr>
          <p:cNvPicPr>
            <a:picLocks noChangeAspect="1"/>
          </p:cNvPicPr>
          <p:nvPr/>
        </p:nvPicPr>
        <p:blipFill rotWithShape="1">
          <a:blip r:embed="rId3">
            <a:extLst>
              <a:ext uri="{28A0092B-C50C-407E-A947-70E740481C1C}">
                <a14:useLocalDpi xmlns:a14="http://schemas.microsoft.com/office/drawing/2010/main" val="0"/>
              </a:ext>
            </a:extLst>
          </a:blip>
          <a:srcRect r="30892" b="5357"/>
          <a:stretch/>
        </p:blipFill>
        <p:spPr>
          <a:xfrm>
            <a:off x="399080" y="1157527"/>
            <a:ext cx="3740871" cy="1855105"/>
          </a:xfrm>
          <a:prstGeom prst="rect">
            <a:avLst/>
          </a:prstGeom>
        </p:spPr>
      </p:pic>
      <p:pic>
        <p:nvPicPr>
          <p:cNvPr id="19" name="Picture 18" descr="A blue metal object with a white background&#10;&#10;Description automatically generated">
            <a:extLst>
              <a:ext uri="{FF2B5EF4-FFF2-40B4-BE49-F238E27FC236}">
                <a16:creationId xmlns:a16="http://schemas.microsoft.com/office/drawing/2014/main" id="{FD905C0A-17B4-75C1-69F3-1A09E8B39BB8}"/>
              </a:ext>
            </a:extLst>
          </p:cNvPr>
          <p:cNvPicPr>
            <a:picLocks noChangeAspect="1"/>
          </p:cNvPicPr>
          <p:nvPr/>
        </p:nvPicPr>
        <p:blipFill rotWithShape="1">
          <a:blip r:embed="rId4">
            <a:extLst>
              <a:ext uri="{28A0092B-C50C-407E-A947-70E740481C1C}">
                <a14:useLocalDpi xmlns:a14="http://schemas.microsoft.com/office/drawing/2010/main" val="0"/>
              </a:ext>
            </a:extLst>
          </a:blip>
          <a:srcRect l="1739" t="3782" r="18991" b="4753"/>
          <a:stretch/>
        </p:blipFill>
        <p:spPr>
          <a:xfrm>
            <a:off x="399081" y="3435938"/>
            <a:ext cx="3384376" cy="1384416"/>
          </a:xfrm>
          <a:prstGeom prst="rect">
            <a:avLst/>
          </a:prstGeom>
        </p:spPr>
      </p:pic>
      <p:pic>
        <p:nvPicPr>
          <p:cNvPr id="24" name="Picture 23" descr="A long blue object with white lines&#10;&#10;Description automatically generated with medium confidence">
            <a:extLst>
              <a:ext uri="{FF2B5EF4-FFF2-40B4-BE49-F238E27FC236}">
                <a16:creationId xmlns:a16="http://schemas.microsoft.com/office/drawing/2014/main" id="{1C4DA418-8829-6C39-0340-C49F9D9E2C27}"/>
              </a:ext>
            </a:extLst>
          </p:cNvPr>
          <p:cNvPicPr>
            <a:picLocks noChangeAspect="1"/>
          </p:cNvPicPr>
          <p:nvPr/>
        </p:nvPicPr>
        <p:blipFill rotWithShape="1">
          <a:blip r:embed="rId5">
            <a:extLst>
              <a:ext uri="{28A0092B-C50C-407E-A947-70E740481C1C}">
                <a14:useLocalDpi xmlns:a14="http://schemas.microsoft.com/office/drawing/2010/main" val="0"/>
              </a:ext>
            </a:extLst>
          </a:blip>
          <a:srcRect l="1904" t="6646" r="17088" b="9957"/>
          <a:stretch/>
        </p:blipFill>
        <p:spPr>
          <a:xfrm>
            <a:off x="4767338" y="1105442"/>
            <a:ext cx="3999154" cy="1466308"/>
          </a:xfrm>
          <a:prstGeom prst="rect">
            <a:avLst/>
          </a:prstGeom>
        </p:spPr>
      </p:pic>
      <p:sp>
        <p:nvSpPr>
          <p:cNvPr id="25" name="TextBox 24">
            <a:extLst>
              <a:ext uri="{FF2B5EF4-FFF2-40B4-BE49-F238E27FC236}">
                <a16:creationId xmlns:a16="http://schemas.microsoft.com/office/drawing/2014/main" id="{3FB7B26D-16AE-32A0-C765-C5A399171D35}"/>
              </a:ext>
            </a:extLst>
          </p:cNvPr>
          <p:cNvSpPr txBox="1"/>
          <p:nvPr/>
        </p:nvSpPr>
        <p:spPr>
          <a:xfrm>
            <a:off x="5037489" y="1337903"/>
            <a:ext cx="1205779" cy="276999"/>
          </a:xfrm>
          <a:prstGeom prst="rect">
            <a:avLst/>
          </a:prstGeom>
          <a:solidFill>
            <a:srgbClr val="FFC000"/>
          </a:solidFill>
        </p:spPr>
        <p:txBody>
          <a:bodyPr wrap="none" rtlCol="0">
            <a:spAutoFit/>
          </a:bodyPr>
          <a:lstStyle/>
          <a:p>
            <a:r>
              <a:rPr lang="en-CH" sz="1200" dirty="0">
                <a:solidFill>
                  <a:srgbClr val="0F124A"/>
                </a:solidFill>
              </a:rPr>
              <a:t>45deg tapering</a:t>
            </a:r>
          </a:p>
        </p:txBody>
      </p:sp>
      <p:sp>
        <p:nvSpPr>
          <p:cNvPr id="26" name="TextBox 25">
            <a:extLst>
              <a:ext uri="{FF2B5EF4-FFF2-40B4-BE49-F238E27FC236}">
                <a16:creationId xmlns:a16="http://schemas.microsoft.com/office/drawing/2014/main" id="{46A788AF-D371-0F85-7959-1E73CD548531}"/>
              </a:ext>
            </a:extLst>
          </p:cNvPr>
          <p:cNvSpPr txBox="1"/>
          <p:nvPr/>
        </p:nvSpPr>
        <p:spPr>
          <a:xfrm>
            <a:off x="404941" y="1347251"/>
            <a:ext cx="1205779" cy="276999"/>
          </a:xfrm>
          <a:prstGeom prst="rect">
            <a:avLst/>
          </a:prstGeom>
          <a:solidFill>
            <a:srgbClr val="FFC000"/>
          </a:solidFill>
        </p:spPr>
        <p:txBody>
          <a:bodyPr wrap="none" rtlCol="0">
            <a:spAutoFit/>
          </a:bodyPr>
          <a:lstStyle/>
          <a:p>
            <a:r>
              <a:rPr lang="en-CH" sz="1200" dirty="0">
                <a:solidFill>
                  <a:srgbClr val="0F124A"/>
                </a:solidFill>
              </a:rPr>
              <a:t>15deg tapering</a:t>
            </a:r>
          </a:p>
        </p:txBody>
      </p:sp>
      <p:sp>
        <p:nvSpPr>
          <p:cNvPr id="27" name="TextBox 26">
            <a:extLst>
              <a:ext uri="{FF2B5EF4-FFF2-40B4-BE49-F238E27FC236}">
                <a16:creationId xmlns:a16="http://schemas.microsoft.com/office/drawing/2014/main" id="{52153359-1F1D-C9C0-7363-CBF5A9F5246A}"/>
              </a:ext>
            </a:extLst>
          </p:cNvPr>
          <p:cNvSpPr txBox="1"/>
          <p:nvPr/>
        </p:nvSpPr>
        <p:spPr>
          <a:xfrm>
            <a:off x="385965" y="3584779"/>
            <a:ext cx="1205779" cy="276999"/>
          </a:xfrm>
          <a:prstGeom prst="rect">
            <a:avLst/>
          </a:prstGeom>
          <a:solidFill>
            <a:srgbClr val="FFC000"/>
          </a:solidFill>
        </p:spPr>
        <p:txBody>
          <a:bodyPr wrap="none" rtlCol="0">
            <a:spAutoFit/>
          </a:bodyPr>
          <a:lstStyle/>
          <a:p>
            <a:r>
              <a:rPr lang="en-CH" sz="1200" dirty="0">
                <a:solidFill>
                  <a:srgbClr val="0F124A"/>
                </a:solidFill>
              </a:rPr>
              <a:t>80deg tapering</a:t>
            </a:r>
          </a:p>
        </p:txBody>
      </p:sp>
      <p:cxnSp>
        <p:nvCxnSpPr>
          <p:cNvPr id="28" name="Straight Arrow Connector 27">
            <a:extLst>
              <a:ext uri="{FF2B5EF4-FFF2-40B4-BE49-F238E27FC236}">
                <a16:creationId xmlns:a16="http://schemas.microsoft.com/office/drawing/2014/main" id="{B6017245-12CD-AF85-C50E-35E69257E092}"/>
              </a:ext>
            </a:extLst>
          </p:cNvPr>
          <p:cNvCxnSpPr>
            <a:cxnSpLocks/>
          </p:cNvCxnSpPr>
          <p:nvPr/>
        </p:nvCxnSpPr>
        <p:spPr>
          <a:xfrm flipH="1">
            <a:off x="4503789" y="2438605"/>
            <a:ext cx="401322" cy="147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D0C7EFC-C870-C0D1-3A68-C18569F52FCD}"/>
              </a:ext>
            </a:extLst>
          </p:cNvPr>
          <p:cNvCxnSpPr>
            <a:cxnSpLocks/>
          </p:cNvCxnSpPr>
          <p:nvPr/>
        </p:nvCxnSpPr>
        <p:spPr>
          <a:xfrm flipH="1">
            <a:off x="200755" y="2919284"/>
            <a:ext cx="396650" cy="2116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D3E62BC-D295-84C0-29E0-44DFABAA6A52}"/>
              </a:ext>
            </a:extLst>
          </p:cNvPr>
          <p:cNvCxnSpPr>
            <a:cxnSpLocks/>
          </p:cNvCxnSpPr>
          <p:nvPr/>
        </p:nvCxnSpPr>
        <p:spPr>
          <a:xfrm flipH="1">
            <a:off x="282520" y="4571407"/>
            <a:ext cx="411864" cy="1807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1FB59716-0D74-5576-69B6-2328D437C039}"/>
              </a:ext>
            </a:extLst>
          </p:cNvPr>
          <p:cNvSpPr txBox="1"/>
          <p:nvPr/>
        </p:nvSpPr>
        <p:spPr>
          <a:xfrm rot="20164733">
            <a:off x="142102" y="4651636"/>
            <a:ext cx="692699" cy="246221"/>
          </a:xfrm>
          <a:prstGeom prst="rect">
            <a:avLst/>
          </a:prstGeom>
          <a:noFill/>
        </p:spPr>
        <p:txBody>
          <a:bodyPr wrap="square" rtlCol="0">
            <a:spAutoFit/>
          </a:bodyPr>
          <a:lstStyle/>
          <a:p>
            <a:r>
              <a:rPr lang="en-GB" sz="1000" dirty="0">
                <a:solidFill>
                  <a:schemeClr val="accent1"/>
                </a:solidFill>
              </a:rPr>
              <a:t>e- Beam</a:t>
            </a:r>
            <a:endParaRPr lang="en-CH" sz="1000" dirty="0">
              <a:solidFill>
                <a:schemeClr val="accent1"/>
              </a:solidFill>
            </a:endParaRPr>
          </a:p>
        </p:txBody>
      </p:sp>
      <p:sp>
        <p:nvSpPr>
          <p:cNvPr id="33" name="TextBox 32">
            <a:extLst>
              <a:ext uri="{FF2B5EF4-FFF2-40B4-BE49-F238E27FC236}">
                <a16:creationId xmlns:a16="http://schemas.microsoft.com/office/drawing/2014/main" id="{BD128F87-5D06-7279-8EBE-6D40F58C5C0C}"/>
              </a:ext>
            </a:extLst>
          </p:cNvPr>
          <p:cNvSpPr txBox="1"/>
          <p:nvPr/>
        </p:nvSpPr>
        <p:spPr>
          <a:xfrm rot="20294300">
            <a:off x="4368032" y="2494703"/>
            <a:ext cx="692699" cy="246221"/>
          </a:xfrm>
          <a:prstGeom prst="rect">
            <a:avLst/>
          </a:prstGeom>
          <a:noFill/>
        </p:spPr>
        <p:txBody>
          <a:bodyPr wrap="square" rtlCol="0">
            <a:spAutoFit/>
          </a:bodyPr>
          <a:lstStyle/>
          <a:p>
            <a:r>
              <a:rPr lang="en-GB" sz="1000" dirty="0">
                <a:solidFill>
                  <a:schemeClr val="accent1"/>
                </a:solidFill>
              </a:rPr>
              <a:t>e- Beam</a:t>
            </a:r>
            <a:endParaRPr lang="en-CH" sz="1000" dirty="0">
              <a:solidFill>
                <a:schemeClr val="accent1"/>
              </a:solidFill>
            </a:endParaRPr>
          </a:p>
        </p:txBody>
      </p:sp>
      <p:sp>
        <p:nvSpPr>
          <p:cNvPr id="34" name="TextBox 33">
            <a:extLst>
              <a:ext uri="{FF2B5EF4-FFF2-40B4-BE49-F238E27FC236}">
                <a16:creationId xmlns:a16="http://schemas.microsoft.com/office/drawing/2014/main" id="{1F9B7BB7-BD4E-39FB-3666-D9AB86F45E08}"/>
              </a:ext>
            </a:extLst>
          </p:cNvPr>
          <p:cNvSpPr txBox="1"/>
          <p:nvPr/>
        </p:nvSpPr>
        <p:spPr>
          <a:xfrm rot="19934982">
            <a:off x="52730" y="2991847"/>
            <a:ext cx="692699" cy="246221"/>
          </a:xfrm>
          <a:prstGeom prst="rect">
            <a:avLst/>
          </a:prstGeom>
          <a:noFill/>
        </p:spPr>
        <p:txBody>
          <a:bodyPr wrap="square" rtlCol="0">
            <a:spAutoFit/>
          </a:bodyPr>
          <a:lstStyle/>
          <a:p>
            <a:r>
              <a:rPr lang="en-GB" sz="1000" dirty="0">
                <a:solidFill>
                  <a:schemeClr val="accent1"/>
                </a:solidFill>
              </a:rPr>
              <a:t>e- Beam</a:t>
            </a:r>
            <a:endParaRPr lang="en-CH" sz="1000" dirty="0">
              <a:solidFill>
                <a:schemeClr val="accent1"/>
              </a:solidFill>
            </a:endParaRPr>
          </a:p>
        </p:txBody>
      </p:sp>
    </p:spTree>
    <p:extLst>
      <p:ext uri="{BB962C8B-B14F-4D97-AF65-F5344CB8AC3E}">
        <p14:creationId xmlns:p14="http://schemas.microsoft.com/office/powerpoint/2010/main" val="33397975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33</a:t>
            </a:fld>
            <a:endParaRPr lang="en-US" noProof="0" dirty="0"/>
          </a:p>
        </p:txBody>
      </p:sp>
      <p:sp>
        <p:nvSpPr>
          <p:cNvPr id="2" name="Textfeld 3">
            <a:extLst>
              <a:ext uri="{FF2B5EF4-FFF2-40B4-BE49-F238E27FC236}">
                <a16:creationId xmlns:a16="http://schemas.microsoft.com/office/drawing/2014/main" id="{66C5E380-FC02-A41D-DF4E-3B2F14F38048}"/>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4" name="Textfeld 4">
            <a:extLst>
              <a:ext uri="{FF2B5EF4-FFF2-40B4-BE49-F238E27FC236}">
                <a16:creationId xmlns:a16="http://schemas.microsoft.com/office/drawing/2014/main" id="{787A42E5-230E-C46A-9BE3-E290724BF709}"/>
              </a:ext>
            </a:extLst>
          </p:cNvPr>
          <p:cNvSpPr txBox="1"/>
          <p:nvPr/>
        </p:nvSpPr>
        <p:spPr>
          <a:xfrm>
            <a:off x="1007831" y="51470"/>
            <a:ext cx="2038500" cy="170071"/>
          </a:xfrm>
          <a:prstGeom prst="rect">
            <a:avLst/>
          </a:prstGeom>
          <a:noFill/>
        </p:spPr>
        <p:txBody>
          <a:bodyPr wrap="square" rtlCol="0">
            <a:noAutofit/>
          </a:bodyPr>
          <a:lstStyle/>
          <a:p>
            <a:pPr>
              <a:lnSpc>
                <a:spcPts val="1238"/>
              </a:lnSpc>
            </a:pPr>
            <a:endParaRPr lang="en-US" sz="900" dirty="0">
              <a:solidFill>
                <a:schemeClr val="bg1"/>
              </a:solidFill>
            </a:endParaRPr>
          </a:p>
        </p:txBody>
      </p:sp>
      <p:pic>
        <p:nvPicPr>
          <p:cNvPr id="3" name="Picture 2">
            <a:extLst>
              <a:ext uri="{FF2B5EF4-FFF2-40B4-BE49-F238E27FC236}">
                <a16:creationId xmlns:a16="http://schemas.microsoft.com/office/drawing/2014/main" id="{7222BE2B-54AB-BE14-3917-A196C77132C0}"/>
              </a:ext>
            </a:extLst>
          </p:cNvPr>
          <p:cNvPicPr>
            <a:picLocks noChangeAspect="1"/>
          </p:cNvPicPr>
          <p:nvPr/>
        </p:nvPicPr>
        <p:blipFill rotWithShape="1">
          <a:blip r:embed="rId2">
            <a:extLst>
              <a:ext uri="{28A0092B-C50C-407E-A947-70E740481C1C}">
                <a14:useLocalDpi xmlns:a14="http://schemas.microsoft.com/office/drawing/2010/main" val="0"/>
              </a:ext>
            </a:extLst>
          </a:blip>
          <a:srcRect l="6242" t="6519"/>
          <a:stretch/>
        </p:blipFill>
        <p:spPr>
          <a:xfrm rot="5400000">
            <a:off x="4085401" y="49819"/>
            <a:ext cx="4105038" cy="6012159"/>
          </a:xfrm>
          <a:prstGeom prst="rect">
            <a:avLst/>
          </a:prstGeom>
        </p:spPr>
      </p:pic>
      <p:sp>
        <p:nvSpPr>
          <p:cNvPr id="5" name="TextBox 4">
            <a:extLst>
              <a:ext uri="{FF2B5EF4-FFF2-40B4-BE49-F238E27FC236}">
                <a16:creationId xmlns:a16="http://schemas.microsoft.com/office/drawing/2014/main" id="{5DE8A6A1-4645-FD6E-5B32-F8A5A5DDEDA1}"/>
              </a:ext>
            </a:extLst>
          </p:cNvPr>
          <p:cNvSpPr txBox="1"/>
          <p:nvPr/>
        </p:nvSpPr>
        <p:spPr>
          <a:xfrm>
            <a:off x="107504" y="471348"/>
            <a:ext cx="8169395" cy="461665"/>
          </a:xfrm>
          <a:prstGeom prst="rect">
            <a:avLst/>
          </a:prstGeom>
          <a:noFill/>
        </p:spPr>
        <p:txBody>
          <a:bodyPr wrap="square" rtlCol="0">
            <a:spAutoFit/>
          </a:bodyPr>
          <a:lstStyle/>
          <a:p>
            <a:r>
              <a:rPr lang="en-US" sz="2400" dirty="0"/>
              <a:t>Compton electrons extraction spectra</a:t>
            </a:r>
          </a:p>
        </p:txBody>
      </p:sp>
      <p:sp>
        <p:nvSpPr>
          <p:cNvPr id="7" name="TextBox 6">
            <a:extLst>
              <a:ext uri="{FF2B5EF4-FFF2-40B4-BE49-F238E27FC236}">
                <a16:creationId xmlns:a16="http://schemas.microsoft.com/office/drawing/2014/main" id="{84444FB8-7894-8C5F-FE50-77EF5929A981}"/>
              </a:ext>
            </a:extLst>
          </p:cNvPr>
          <p:cNvSpPr txBox="1"/>
          <p:nvPr/>
        </p:nvSpPr>
        <p:spPr>
          <a:xfrm>
            <a:off x="7524328" y="4011910"/>
            <a:ext cx="846634" cy="400110"/>
          </a:xfrm>
          <a:prstGeom prst="rect">
            <a:avLst/>
          </a:prstGeom>
          <a:noFill/>
        </p:spPr>
        <p:txBody>
          <a:bodyPr wrap="square" rtlCol="0">
            <a:spAutoFit/>
          </a:bodyPr>
          <a:lstStyle/>
          <a:p>
            <a:r>
              <a:rPr lang="en-GB" sz="1000" dirty="0"/>
              <a:t>In vacuum </a:t>
            </a:r>
          </a:p>
          <a:p>
            <a:r>
              <a:rPr lang="en-GB" sz="1000" dirty="0"/>
              <a:t>zone</a:t>
            </a:r>
          </a:p>
        </p:txBody>
      </p:sp>
      <p:sp>
        <p:nvSpPr>
          <p:cNvPr id="8" name="TextBox 7">
            <a:extLst>
              <a:ext uri="{FF2B5EF4-FFF2-40B4-BE49-F238E27FC236}">
                <a16:creationId xmlns:a16="http://schemas.microsoft.com/office/drawing/2014/main" id="{EA8DE61A-F2C2-145F-C8A1-E5D5AAF0DFA1}"/>
              </a:ext>
            </a:extLst>
          </p:cNvPr>
          <p:cNvSpPr txBox="1"/>
          <p:nvPr/>
        </p:nvSpPr>
        <p:spPr>
          <a:xfrm>
            <a:off x="147425" y="1713822"/>
            <a:ext cx="3168353" cy="2377574"/>
          </a:xfrm>
          <a:prstGeom prst="rect">
            <a:avLst/>
          </a:prstGeom>
          <a:noFill/>
        </p:spPr>
        <p:txBody>
          <a:bodyPr wrap="square" rtlCol="0">
            <a:spAutoFit/>
          </a:bodyPr>
          <a:lstStyle/>
          <a:p>
            <a:r>
              <a:rPr lang="en-US" dirty="0"/>
              <a:t>Z mode 45.6GeV beam energy</a:t>
            </a:r>
          </a:p>
          <a:p>
            <a:r>
              <a:rPr lang="en-US" dirty="0"/>
              <a:t>Extraction window at 15 deg angle </a:t>
            </a:r>
          </a:p>
          <a:p>
            <a:r>
              <a:rPr lang="en-US" dirty="0"/>
              <a:t>Window thickness 2mm copper.</a:t>
            </a:r>
          </a:p>
          <a:p>
            <a:r>
              <a:rPr lang="en-US" dirty="0"/>
              <a:t>Makes a 7.7mm seen by the particles along the track.</a:t>
            </a:r>
          </a:p>
          <a:p>
            <a:endParaRPr lang="en-US" dirty="0"/>
          </a:p>
          <a:p>
            <a:r>
              <a:rPr lang="en-US" dirty="0"/>
              <a:t>We can see that the Compton electrons are undergoing electromagnetic interaction when crossing the exit window.</a:t>
            </a:r>
          </a:p>
          <a:p>
            <a:endParaRPr lang="en-US" dirty="0"/>
          </a:p>
        </p:txBody>
      </p:sp>
      <p:sp>
        <p:nvSpPr>
          <p:cNvPr id="12" name="TextBox 11">
            <a:extLst>
              <a:ext uri="{FF2B5EF4-FFF2-40B4-BE49-F238E27FC236}">
                <a16:creationId xmlns:a16="http://schemas.microsoft.com/office/drawing/2014/main" id="{9A7C3CF6-53EF-686C-717B-0923FC1302FB}"/>
              </a:ext>
            </a:extLst>
          </p:cNvPr>
          <p:cNvSpPr txBox="1"/>
          <p:nvPr/>
        </p:nvSpPr>
        <p:spPr>
          <a:xfrm>
            <a:off x="5148340" y="2571749"/>
            <a:ext cx="1359768" cy="246221"/>
          </a:xfrm>
          <a:prstGeom prst="rect">
            <a:avLst/>
          </a:prstGeom>
          <a:noFill/>
        </p:spPr>
        <p:txBody>
          <a:bodyPr wrap="square" rtlCol="0">
            <a:spAutoFit/>
          </a:bodyPr>
          <a:lstStyle/>
          <a:p>
            <a:r>
              <a:rPr lang="en-GB" sz="1000" dirty="0"/>
              <a:t>Compton Edge </a:t>
            </a:r>
          </a:p>
        </p:txBody>
      </p:sp>
      <p:sp>
        <p:nvSpPr>
          <p:cNvPr id="14" name="TextBox 13">
            <a:extLst>
              <a:ext uri="{FF2B5EF4-FFF2-40B4-BE49-F238E27FC236}">
                <a16:creationId xmlns:a16="http://schemas.microsoft.com/office/drawing/2014/main" id="{E98F8E41-90C1-E86A-DB05-58251708BD98}"/>
              </a:ext>
            </a:extLst>
          </p:cNvPr>
          <p:cNvSpPr txBox="1"/>
          <p:nvPr/>
        </p:nvSpPr>
        <p:spPr>
          <a:xfrm>
            <a:off x="6137920" y="3122052"/>
            <a:ext cx="846634" cy="553998"/>
          </a:xfrm>
          <a:prstGeom prst="rect">
            <a:avLst/>
          </a:prstGeom>
          <a:noFill/>
        </p:spPr>
        <p:txBody>
          <a:bodyPr wrap="square" rtlCol="0">
            <a:spAutoFit/>
          </a:bodyPr>
          <a:lstStyle/>
          <a:p>
            <a:r>
              <a:rPr lang="en-GB" sz="1000" dirty="0"/>
              <a:t>Window crossing</a:t>
            </a:r>
          </a:p>
          <a:p>
            <a:r>
              <a:rPr lang="en-GB" sz="1000" dirty="0"/>
              <a:t>zone</a:t>
            </a:r>
          </a:p>
        </p:txBody>
      </p:sp>
      <p:cxnSp>
        <p:nvCxnSpPr>
          <p:cNvPr id="16" name="Straight Arrow Connector 15">
            <a:extLst>
              <a:ext uri="{FF2B5EF4-FFF2-40B4-BE49-F238E27FC236}">
                <a16:creationId xmlns:a16="http://schemas.microsoft.com/office/drawing/2014/main" id="{AF82EA34-0C1D-97DC-2FA8-8159D0781E81}"/>
              </a:ext>
            </a:extLst>
          </p:cNvPr>
          <p:cNvCxnSpPr/>
          <p:nvPr/>
        </p:nvCxnSpPr>
        <p:spPr>
          <a:xfrm>
            <a:off x="5580112" y="2820134"/>
            <a:ext cx="0" cy="1836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99430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C56092E-4AED-A15A-5E30-3F0E4B20C2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6438824" y="129727"/>
            <a:ext cx="2336641" cy="2901942"/>
          </a:xfrm>
          <a:prstGeom prst="rect">
            <a:avLst/>
          </a:prstGeom>
        </p:spPr>
      </p:pic>
      <p:pic>
        <p:nvPicPr>
          <p:cNvPr id="14" name="Picture 13">
            <a:extLst>
              <a:ext uri="{FF2B5EF4-FFF2-40B4-BE49-F238E27FC236}">
                <a16:creationId xmlns:a16="http://schemas.microsoft.com/office/drawing/2014/main" id="{4EDFA00F-09CD-61CD-EB14-2B6F8EEC8C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571731" y="156078"/>
            <a:ext cx="2328145" cy="2840741"/>
          </a:xfrm>
          <a:prstGeom prst="rect">
            <a:avLst/>
          </a:prstGeom>
        </p:spPr>
      </p:pic>
      <p:pic>
        <p:nvPicPr>
          <p:cNvPr id="12" name="Picture 11">
            <a:extLst>
              <a:ext uri="{FF2B5EF4-FFF2-40B4-BE49-F238E27FC236}">
                <a16:creationId xmlns:a16="http://schemas.microsoft.com/office/drawing/2014/main" id="{7EC4DE5B-B90C-253C-1E77-8380C69BCB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32706" y="2513228"/>
            <a:ext cx="2394484" cy="2866060"/>
          </a:xfrm>
          <a:prstGeom prst="rect">
            <a:avLst/>
          </a:prstGeom>
        </p:spPr>
      </p:pic>
      <p:pic>
        <p:nvPicPr>
          <p:cNvPr id="3" name="Picture 2">
            <a:extLst>
              <a:ext uri="{FF2B5EF4-FFF2-40B4-BE49-F238E27FC236}">
                <a16:creationId xmlns:a16="http://schemas.microsoft.com/office/drawing/2014/main" id="{E0E4D6D4-63D4-A06A-44D7-F9F3010959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452799" y="2466741"/>
            <a:ext cx="2380139" cy="2973386"/>
          </a:xfrm>
          <a:prstGeom prst="rect">
            <a:avLst/>
          </a:prstGeom>
        </p:spPr>
      </p:pic>
      <p:sp>
        <p:nvSpPr>
          <p:cNvPr id="35" name="Rectangle 34">
            <a:extLst>
              <a:ext uri="{FF2B5EF4-FFF2-40B4-BE49-F238E27FC236}">
                <a16:creationId xmlns:a16="http://schemas.microsoft.com/office/drawing/2014/main" id="{CEE1657A-6E33-41A2-4100-DCCCDF08D1EF}"/>
              </a:ext>
            </a:extLst>
          </p:cNvPr>
          <p:cNvSpPr/>
          <p:nvPr/>
        </p:nvSpPr>
        <p:spPr>
          <a:xfrm>
            <a:off x="269408" y="3708557"/>
            <a:ext cx="2866061" cy="648072"/>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CH"/>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34</a:t>
            </a:fld>
            <a:endParaRPr lang="en-US" noProof="0" dirty="0"/>
          </a:p>
        </p:txBody>
      </p:sp>
      <p:sp>
        <p:nvSpPr>
          <p:cNvPr id="30" name="TextBox 29">
            <a:extLst>
              <a:ext uri="{FF2B5EF4-FFF2-40B4-BE49-F238E27FC236}">
                <a16:creationId xmlns:a16="http://schemas.microsoft.com/office/drawing/2014/main" id="{99B45E0F-E145-FA93-DCF8-EE632691CAEE}"/>
              </a:ext>
            </a:extLst>
          </p:cNvPr>
          <p:cNvSpPr txBox="1"/>
          <p:nvPr/>
        </p:nvSpPr>
        <p:spPr>
          <a:xfrm>
            <a:off x="278988" y="899693"/>
            <a:ext cx="3384376" cy="830997"/>
          </a:xfrm>
          <a:prstGeom prst="rect">
            <a:avLst/>
          </a:prstGeom>
          <a:noFill/>
        </p:spPr>
        <p:txBody>
          <a:bodyPr wrap="square" rtlCol="0">
            <a:spAutoFit/>
          </a:bodyPr>
          <a:lstStyle/>
          <a:p>
            <a:r>
              <a:rPr lang="en-US" sz="2400" dirty="0"/>
              <a:t>Extraction window </a:t>
            </a:r>
          </a:p>
          <a:p>
            <a:r>
              <a:rPr lang="en-US" sz="2400" dirty="0"/>
              <a:t>material/thickness</a:t>
            </a:r>
            <a:endParaRPr lang="en-CH" sz="2400" dirty="0"/>
          </a:p>
        </p:txBody>
      </p:sp>
      <p:sp>
        <p:nvSpPr>
          <p:cNvPr id="26" name="Text Placeholder 3">
            <a:extLst>
              <a:ext uri="{FF2B5EF4-FFF2-40B4-BE49-F238E27FC236}">
                <a16:creationId xmlns:a16="http://schemas.microsoft.com/office/drawing/2014/main" id="{F0F589AE-890B-83BD-EBF0-04DF895E299E}"/>
              </a:ext>
            </a:extLst>
          </p:cNvPr>
          <p:cNvSpPr txBox="1">
            <a:spLocks/>
          </p:cNvSpPr>
          <p:nvPr/>
        </p:nvSpPr>
        <p:spPr>
          <a:xfrm>
            <a:off x="305874" y="1923678"/>
            <a:ext cx="2866061" cy="2747250"/>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CH" dirty="0"/>
              <a:t>Study at Z pole sampling plane is 1mm after the extraction window.</a:t>
            </a:r>
          </a:p>
          <a:p>
            <a:endParaRPr lang="en-CH" dirty="0"/>
          </a:p>
          <a:p>
            <a:r>
              <a:rPr lang="en-CH" dirty="0">
                <a:highlight>
                  <a:srgbClr val="808080"/>
                </a:highlight>
              </a:rPr>
              <a:t>Aluminium</a:t>
            </a:r>
            <a:r>
              <a:rPr lang="en-CH" dirty="0"/>
              <a:t> and </a:t>
            </a:r>
            <a:r>
              <a:rPr lang="en-CH" dirty="0">
                <a:highlight>
                  <a:srgbClr val="FFB100"/>
                </a:highlight>
              </a:rPr>
              <a:t>Copper</a:t>
            </a:r>
          </a:p>
          <a:p>
            <a:r>
              <a:rPr lang="en-CH" dirty="0"/>
              <a:t>Two ticknesses 1-2 mm</a:t>
            </a:r>
          </a:p>
          <a:p>
            <a:endParaRPr lang="en-CH" dirty="0"/>
          </a:p>
          <a:p>
            <a:r>
              <a:rPr lang="en-CH" dirty="0"/>
              <a:t>1 mm Aluminium is the most transparent solution.</a:t>
            </a:r>
          </a:p>
          <a:p>
            <a:endParaRPr lang="en-CH" dirty="0"/>
          </a:p>
          <a:p>
            <a:endParaRPr lang="en-CH" dirty="0"/>
          </a:p>
        </p:txBody>
      </p:sp>
      <p:sp>
        <p:nvSpPr>
          <p:cNvPr id="29" name="Rectangle 28">
            <a:extLst>
              <a:ext uri="{FF2B5EF4-FFF2-40B4-BE49-F238E27FC236}">
                <a16:creationId xmlns:a16="http://schemas.microsoft.com/office/drawing/2014/main" id="{BAC32453-326A-DED8-3C16-76E1A5B5748F}"/>
              </a:ext>
            </a:extLst>
          </p:cNvPr>
          <p:cNvSpPr/>
          <p:nvPr/>
        </p:nvSpPr>
        <p:spPr>
          <a:xfrm>
            <a:off x="3643447" y="402031"/>
            <a:ext cx="2133168" cy="200827"/>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TextBox 19">
            <a:extLst>
              <a:ext uri="{FF2B5EF4-FFF2-40B4-BE49-F238E27FC236}">
                <a16:creationId xmlns:a16="http://schemas.microsoft.com/office/drawing/2014/main" id="{63503270-B195-5503-EFD1-637700596B14}"/>
              </a:ext>
            </a:extLst>
          </p:cNvPr>
          <p:cNvSpPr txBox="1"/>
          <p:nvPr/>
        </p:nvSpPr>
        <p:spPr>
          <a:xfrm>
            <a:off x="3715391" y="390929"/>
            <a:ext cx="2133168" cy="246221"/>
          </a:xfrm>
          <a:prstGeom prst="rect">
            <a:avLst/>
          </a:prstGeom>
          <a:noFill/>
        </p:spPr>
        <p:txBody>
          <a:bodyPr wrap="square" rtlCol="0">
            <a:spAutoFit/>
          </a:bodyPr>
          <a:lstStyle/>
          <a:p>
            <a:r>
              <a:rPr lang="en-GB" sz="1000" dirty="0">
                <a:solidFill>
                  <a:schemeClr val="bg1"/>
                </a:solidFill>
              </a:rPr>
              <a:t>Aluminium 1 mm at 15 degrees</a:t>
            </a:r>
            <a:endParaRPr lang="en-CH" sz="1000" dirty="0">
              <a:solidFill>
                <a:schemeClr val="bg1"/>
              </a:solidFill>
            </a:endParaRPr>
          </a:p>
        </p:txBody>
      </p:sp>
      <p:sp>
        <p:nvSpPr>
          <p:cNvPr id="31" name="Rectangle 30">
            <a:extLst>
              <a:ext uri="{FF2B5EF4-FFF2-40B4-BE49-F238E27FC236}">
                <a16:creationId xmlns:a16="http://schemas.microsoft.com/office/drawing/2014/main" id="{4AEF3506-DE97-45E5-0D5B-4EF91849E455}"/>
              </a:ext>
            </a:extLst>
          </p:cNvPr>
          <p:cNvSpPr/>
          <p:nvPr/>
        </p:nvSpPr>
        <p:spPr>
          <a:xfrm>
            <a:off x="3663364" y="2755372"/>
            <a:ext cx="2133168" cy="200827"/>
          </a:xfrm>
          <a:prstGeom prst="rect">
            <a:avLst/>
          </a:prstGeom>
          <a:solidFill>
            <a:schemeClr val="bg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TextBox 22">
            <a:extLst>
              <a:ext uri="{FF2B5EF4-FFF2-40B4-BE49-F238E27FC236}">
                <a16:creationId xmlns:a16="http://schemas.microsoft.com/office/drawing/2014/main" id="{4D2D080D-DB8D-AD2F-9E8C-CAA12AD8DC74}"/>
              </a:ext>
            </a:extLst>
          </p:cNvPr>
          <p:cNvSpPr txBox="1"/>
          <p:nvPr/>
        </p:nvSpPr>
        <p:spPr>
          <a:xfrm>
            <a:off x="3715391" y="2734664"/>
            <a:ext cx="2100125" cy="246221"/>
          </a:xfrm>
          <a:prstGeom prst="rect">
            <a:avLst/>
          </a:prstGeom>
          <a:noFill/>
        </p:spPr>
        <p:txBody>
          <a:bodyPr wrap="square" rtlCol="0">
            <a:spAutoFit/>
          </a:bodyPr>
          <a:lstStyle/>
          <a:p>
            <a:r>
              <a:rPr lang="en-GB" sz="1000" dirty="0">
                <a:solidFill>
                  <a:schemeClr val="bg1"/>
                </a:solidFill>
              </a:rPr>
              <a:t>Aluminium 2 mm at 15 degrees</a:t>
            </a:r>
            <a:endParaRPr lang="en-CH" sz="1000" dirty="0">
              <a:solidFill>
                <a:schemeClr val="bg1"/>
              </a:solidFill>
            </a:endParaRPr>
          </a:p>
        </p:txBody>
      </p:sp>
      <p:sp>
        <p:nvSpPr>
          <p:cNvPr id="33" name="Rectangle 32">
            <a:extLst>
              <a:ext uri="{FF2B5EF4-FFF2-40B4-BE49-F238E27FC236}">
                <a16:creationId xmlns:a16="http://schemas.microsoft.com/office/drawing/2014/main" id="{EA5B8862-56CF-4D78-B7D2-4FC3E2D91AAD}"/>
              </a:ext>
            </a:extLst>
          </p:cNvPr>
          <p:cNvSpPr/>
          <p:nvPr/>
        </p:nvSpPr>
        <p:spPr>
          <a:xfrm>
            <a:off x="6588224" y="2763361"/>
            <a:ext cx="2133168" cy="200827"/>
          </a:xfrm>
          <a:prstGeom prst="rect">
            <a:avLst/>
          </a:prstGeom>
          <a:solidFill>
            <a:srgbClr val="FFB1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TextBox 26">
            <a:extLst>
              <a:ext uri="{FF2B5EF4-FFF2-40B4-BE49-F238E27FC236}">
                <a16:creationId xmlns:a16="http://schemas.microsoft.com/office/drawing/2014/main" id="{F04D677E-DDB3-38F3-8922-B03CEF7EA3BD}"/>
              </a:ext>
            </a:extLst>
          </p:cNvPr>
          <p:cNvSpPr txBox="1"/>
          <p:nvPr/>
        </p:nvSpPr>
        <p:spPr>
          <a:xfrm>
            <a:off x="6769426" y="2740663"/>
            <a:ext cx="2100125" cy="246221"/>
          </a:xfrm>
          <a:prstGeom prst="rect">
            <a:avLst/>
          </a:prstGeom>
          <a:noFill/>
        </p:spPr>
        <p:txBody>
          <a:bodyPr wrap="square" rtlCol="0">
            <a:spAutoFit/>
          </a:bodyPr>
          <a:lstStyle/>
          <a:p>
            <a:r>
              <a:rPr lang="en-GB" sz="1000" dirty="0"/>
              <a:t>Copper 2 mm at 15 degrees</a:t>
            </a:r>
            <a:endParaRPr lang="en-CH" sz="1000" dirty="0"/>
          </a:p>
        </p:txBody>
      </p:sp>
      <p:sp>
        <p:nvSpPr>
          <p:cNvPr id="34" name="Rectangle 33">
            <a:extLst>
              <a:ext uri="{FF2B5EF4-FFF2-40B4-BE49-F238E27FC236}">
                <a16:creationId xmlns:a16="http://schemas.microsoft.com/office/drawing/2014/main" id="{A02D7F45-C998-CB99-555D-EF496C4E1FB8}"/>
              </a:ext>
            </a:extLst>
          </p:cNvPr>
          <p:cNvSpPr/>
          <p:nvPr/>
        </p:nvSpPr>
        <p:spPr>
          <a:xfrm>
            <a:off x="6588224" y="412376"/>
            <a:ext cx="2133168" cy="200827"/>
          </a:xfrm>
          <a:prstGeom prst="rect">
            <a:avLst/>
          </a:prstGeom>
          <a:solidFill>
            <a:srgbClr val="FFB1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TextBox 27">
            <a:extLst>
              <a:ext uri="{FF2B5EF4-FFF2-40B4-BE49-F238E27FC236}">
                <a16:creationId xmlns:a16="http://schemas.microsoft.com/office/drawing/2014/main" id="{31802EF7-8976-6D37-51D2-C440C5962E7F}"/>
              </a:ext>
            </a:extLst>
          </p:cNvPr>
          <p:cNvSpPr txBox="1"/>
          <p:nvPr/>
        </p:nvSpPr>
        <p:spPr>
          <a:xfrm>
            <a:off x="6801068" y="390929"/>
            <a:ext cx="2100125" cy="246221"/>
          </a:xfrm>
          <a:prstGeom prst="rect">
            <a:avLst/>
          </a:prstGeom>
          <a:noFill/>
        </p:spPr>
        <p:txBody>
          <a:bodyPr wrap="square" rtlCol="0">
            <a:spAutoFit/>
          </a:bodyPr>
          <a:lstStyle/>
          <a:p>
            <a:r>
              <a:rPr lang="en-GB" sz="1000" dirty="0"/>
              <a:t>Copper 1 mm at 15 degrees</a:t>
            </a:r>
            <a:endParaRPr lang="en-CH" sz="1000" dirty="0"/>
          </a:p>
        </p:txBody>
      </p:sp>
      <p:sp>
        <p:nvSpPr>
          <p:cNvPr id="36" name="Textfeld 3">
            <a:extLst>
              <a:ext uri="{FF2B5EF4-FFF2-40B4-BE49-F238E27FC236}">
                <a16:creationId xmlns:a16="http://schemas.microsoft.com/office/drawing/2014/main" id="{8D12120F-69F6-C1B9-40D0-DEAEAAB1C491}"/>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37" name="Textfeld 4">
            <a:extLst>
              <a:ext uri="{FF2B5EF4-FFF2-40B4-BE49-F238E27FC236}">
                <a16:creationId xmlns:a16="http://schemas.microsoft.com/office/drawing/2014/main" id="{B3F8EC2E-D62E-0D38-42FC-5F8C7D666119}"/>
              </a:ext>
            </a:extLst>
          </p:cNvPr>
          <p:cNvSpPr txBox="1"/>
          <p:nvPr/>
        </p:nvSpPr>
        <p:spPr>
          <a:xfrm>
            <a:off x="1007831" y="51470"/>
            <a:ext cx="2038500" cy="170071"/>
          </a:xfrm>
          <a:prstGeom prst="rect">
            <a:avLst/>
          </a:prstGeom>
          <a:noFill/>
        </p:spPr>
        <p:txBody>
          <a:bodyPr wrap="square" rtlCol="0">
            <a:noAutofit/>
          </a:bodyPr>
          <a:lstStyle/>
          <a:p>
            <a:pPr>
              <a:lnSpc>
                <a:spcPts val="1238"/>
              </a:lnSpc>
            </a:pPr>
            <a:endParaRPr lang="en-US" sz="900" dirty="0">
              <a:solidFill>
                <a:schemeClr val="bg1"/>
              </a:solidFill>
            </a:endParaRPr>
          </a:p>
        </p:txBody>
      </p:sp>
    </p:spTree>
    <p:extLst>
      <p:ext uri="{BB962C8B-B14F-4D97-AF65-F5344CB8AC3E}">
        <p14:creationId xmlns:p14="http://schemas.microsoft.com/office/powerpoint/2010/main" val="17078185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E8C4D255-AF8E-5E5D-97C3-7A9EE326E5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7" y="951161"/>
            <a:ext cx="5832648" cy="59600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graph of different colored lines&#10;&#10;Description automatically generated">
            <a:extLst>
              <a:ext uri="{FF2B5EF4-FFF2-40B4-BE49-F238E27FC236}">
                <a16:creationId xmlns:a16="http://schemas.microsoft.com/office/drawing/2014/main" id="{FDD7A0D2-4E20-0C67-F561-79FB09DC3C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7172" y="1437816"/>
            <a:ext cx="5613776" cy="3516102"/>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35</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30" name="TextBox 29">
            <a:extLst>
              <a:ext uri="{FF2B5EF4-FFF2-40B4-BE49-F238E27FC236}">
                <a16:creationId xmlns:a16="http://schemas.microsoft.com/office/drawing/2014/main" id="{99B45E0F-E145-FA93-DCF8-EE632691CAEE}"/>
              </a:ext>
            </a:extLst>
          </p:cNvPr>
          <p:cNvSpPr txBox="1"/>
          <p:nvPr/>
        </p:nvSpPr>
        <p:spPr>
          <a:xfrm>
            <a:off x="179512" y="443543"/>
            <a:ext cx="8169395" cy="461665"/>
          </a:xfrm>
          <a:prstGeom prst="rect">
            <a:avLst/>
          </a:prstGeom>
          <a:noFill/>
        </p:spPr>
        <p:txBody>
          <a:bodyPr wrap="square" rtlCol="0">
            <a:spAutoFit/>
          </a:bodyPr>
          <a:lstStyle/>
          <a:p>
            <a:r>
              <a:rPr lang="en-US" sz="2400" dirty="0"/>
              <a:t>Power deposited by All elements (Dipoles, Quads, Drift)</a:t>
            </a:r>
            <a:endParaRPr lang="en-CH" sz="2400" dirty="0"/>
          </a:p>
        </p:txBody>
      </p:sp>
      <p:sp>
        <p:nvSpPr>
          <p:cNvPr id="19" name="Textplatzhalter 4">
            <a:extLst>
              <a:ext uri="{FF2B5EF4-FFF2-40B4-BE49-F238E27FC236}">
                <a16:creationId xmlns:a16="http://schemas.microsoft.com/office/drawing/2014/main" id="{16711D3B-CF86-028D-28D8-B7EC819A4CBE}"/>
              </a:ext>
            </a:extLst>
          </p:cNvPr>
          <p:cNvSpPr txBox="1">
            <a:spLocks/>
          </p:cNvSpPr>
          <p:nvPr/>
        </p:nvSpPr>
        <p:spPr>
          <a:xfrm>
            <a:off x="1151913" y="1139556"/>
            <a:ext cx="3074812" cy="419956"/>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BEAMLINE FOR THE STUDY</a:t>
            </a:r>
          </a:p>
        </p:txBody>
      </p:sp>
      <p:sp>
        <p:nvSpPr>
          <p:cNvPr id="6" name="TextBox 5">
            <a:extLst>
              <a:ext uri="{FF2B5EF4-FFF2-40B4-BE49-F238E27FC236}">
                <a16:creationId xmlns:a16="http://schemas.microsoft.com/office/drawing/2014/main" id="{D77B22CD-774F-A2B0-942D-BD889182C2B4}"/>
              </a:ext>
            </a:extLst>
          </p:cNvPr>
          <p:cNvSpPr txBox="1">
            <a:spLocks/>
          </p:cNvSpPr>
          <p:nvPr/>
        </p:nvSpPr>
        <p:spPr>
          <a:xfrm rot="16200000">
            <a:off x="2663788" y="3011917"/>
            <a:ext cx="1368152" cy="246221"/>
          </a:xfrm>
          <a:prstGeom prst="rect">
            <a:avLst/>
          </a:prstGeom>
          <a:solidFill>
            <a:schemeClr val="bg1"/>
          </a:solidFill>
        </p:spPr>
        <p:txBody>
          <a:bodyPr wrap="square" rtlCol="0">
            <a:spAutoFit/>
          </a:bodyPr>
          <a:lstStyle/>
          <a:p>
            <a:r>
              <a:rPr lang="en-CH" sz="1000" dirty="0"/>
              <a:t>W/m</a:t>
            </a:r>
          </a:p>
        </p:txBody>
      </p:sp>
      <p:sp>
        <p:nvSpPr>
          <p:cNvPr id="7" name="TextBox 6">
            <a:extLst>
              <a:ext uri="{FF2B5EF4-FFF2-40B4-BE49-F238E27FC236}">
                <a16:creationId xmlns:a16="http://schemas.microsoft.com/office/drawing/2014/main" id="{D52EFC2E-D423-7258-09C1-348482C10C0F}"/>
              </a:ext>
            </a:extLst>
          </p:cNvPr>
          <p:cNvSpPr txBox="1"/>
          <p:nvPr/>
        </p:nvSpPr>
        <p:spPr>
          <a:xfrm>
            <a:off x="6641193" y="938815"/>
            <a:ext cx="542136" cy="276999"/>
          </a:xfrm>
          <a:prstGeom prst="rect">
            <a:avLst/>
          </a:prstGeom>
          <a:noFill/>
        </p:spPr>
        <p:txBody>
          <a:bodyPr wrap="none" rtlCol="0">
            <a:spAutoFit/>
          </a:bodyPr>
          <a:lstStyle/>
          <a:p>
            <a:r>
              <a:rPr lang="en-CH" sz="1200" dirty="0">
                <a:solidFill>
                  <a:srgbClr val="0F124A"/>
                </a:solidFill>
              </a:rPr>
              <a:t>BL12</a:t>
            </a:r>
          </a:p>
        </p:txBody>
      </p:sp>
      <p:sp>
        <p:nvSpPr>
          <p:cNvPr id="8" name="TextBox 7">
            <a:extLst>
              <a:ext uri="{FF2B5EF4-FFF2-40B4-BE49-F238E27FC236}">
                <a16:creationId xmlns:a16="http://schemas.microsoft.com/office/drawing/2014/main" id="{6CBA98D2-D617-303A-67FB-D8E0A1DAD139}"/>
              </a:ext>
            </a:extLst>
          </p:cNvPr>
          <p:cNvSpPr txBox="1"/>
          <p:nvPr/>
        </p:nvSpPr>
        <p:spPr>
          <a:xfrm>
            <a:off x="164442" y="1758042"/>
            <a:ext cx="3197923" cy="3000821"/>
          </a:xfrm>
          <a:prstGeom prst="rect">
            <a:avLst/>
          </a:prstGeom>
          <a:noFill/>
        </p:spPr>
        <p:txBody>
          <a:bodyPr wrap="square" rtlCol="0">
            <a:spAutoFit/>
          </a:bodyPr>
          <a:lstStyle/>
          <a:p>
            <a:r>
              <a:rPr lang="en-US" dirty="0"/>
              <a:t>Thanks to the toolkit of Kevin Andre, I was able to simulate SR generation at the polarimeter location including reflections in the beam pipe from upstream magnets.</a:t>
            </a:r>
          </a:p>
          <a:p>
            <a:endParaRPr lang="en-US" dirty="0"/>
          </a:p>
          <a:p>
            <a:r>
              <a:rPr lang="en-US" dirty="0"/>
              <a:t>In average a power dissipation of 1kW/m is expected. </a:t>
            </a:r>
          </a:p>
          <a:p>
            <a:endParaRPr lang="en-US" dirty="0"/>
          </a:p>
          <a:p>
            <a:r>
              <a:rPr lang="en-US" dirty="0"/>
              <a:t>We might reach 10kW on the exit window surface (to be confirmed) .</a:t>
            </a:r>
          </a:p>
          <a:p>
            <a:endParaRPr lang="en-US" dirty="0"/>
          </a:p>
          <a:p>
            <a:r>
              <a:rPr lang="en-US" dirty="0"/>
              <a:t>Special cooling of the exit window would eventually be needed.</a:t>
            </a:r>
          </a:p>
        </p:txBody>
      </p:sp>
      <p:sp>
        <p:nvSpPr>
          <p:cNvPr id="9" name="TextBox 8">
            <a:extLst>
              <a:ext uri="{FF2B5EF4-FFF2-40B4-BE49-F238E27FC236}">
                <a16:creationId xmlns:a16="http://schemas.microsoft.com/office/drawing/2014/main" id="{2A4CC269-385A-3C72-57F4-85AF6539C2F4}"/>
              </a:ext>
            </a:extLst>
          </p:cNvPr>
          <p:cNvSpPr txBox="1"/>
          <p:nvPr/>
        </p:nvSpPr>
        <p:spPr>
          <a:xfrm>
            <a:off x="7607580" y="1769168"/>
            <a:ext cx="766849" cy="400110"/>
          </a:xfrm>
          <a:prstGeom prst="rect">
            <a:avLst/>
          </a:prstGeom>
          <a:noFill/>
        </p:spPr>
        <p:txBody>
          <a:bodyPr wrap="square" rtlCol="0">
            <a:spAutoFit/>
          </a:bodyPr>
          <a:lstStyle/>
          <a:p>
            <a:r>
              <a:rPr lang="en-GB" sz="1000" dirty="0">
                <a:solidFill>
                  <a:schemeClr val="accent1"/>
                </a:solidFill>
              </a:rPr>
              <a:t>Extraction </a:t>
            </a:r>
          </a:p>
          <a:p>
            <a:r>
              <a:rPr lang="en-GB" sz="1000" dirty="0">
                <a:solidFill>
                  <a:schemeClr val="accent1"/>
                </a:solidFill>
              </a:rPr>
              <a:t>Windows</a:t>
            </a:r>
          </a:p>
        </p:txBody>
      </p:sp>
      <p:cxnSp>
        <p:nvCxnSpPr>
          <p:cNvPr id="12" name="Straight Arrow Connector 11">
            <a:extLst>
              <a:ext uri="{FF2B5EF4-FFF2-40B4-BE49-F238E27FC236}">
                <a16:creationId xmlns:a16="http://schemas.microsoft.com/office/drawing/2014/main" id="{00E1FB5E-EC0A-FCF0-A02B-BFCA52F31029}"/>
              </a:ext>
            </a:extLst>
          </p:cNvPr>
          <p:cNvCxnSpPr>
            <a:stCxn id="9" idx="2"/>
          </p:cNvCxnSpPr>
          <p:nvPr/>
        </p:nvCxnSpPr>
        <p:spPr>
          <a:xfrm>
            <a:off x="7991005" y="2169278"/>
            <a:ext cx="469427" cy="2584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989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71ED8-14C0-A598-AE67-138E6EB57C3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A38D12-6F6E-0A43-725B-33E2E4CB87AC}"/>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pic>
        <p:nvPicPr>
          <p:cNvPr id="6" name="Picture 5" descr="A diagram of a polar bear&#10;&#10;AI-generated content may be incorrect.">
            <a:extLst>
              <a:ext uri="{FF2B5EF4-FFF2-40B4-BE49-F238E27FC236}">
                <a16:creationId xmlns:a16="http://schemas.microsoft.com/office/drawing/2014/main" id="{2D0671DA-A441-9274-3A6B-326942F805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2060"/>
            <a:ext cx="9151042" cy="4794270"/>
          </a:xfrm>
          <a:prstGeom prst="rect">
            <a:avLst/>
          </a:prstGeom>
        </p:spPr>
      </p:pic>
    </p:spTree>
    <p:extLst>
      <p:ext uri="{BB962C8B-B14F-4D97-AF65-F5344CB8AC3E}">
        <p14:creationId xmlns:p14="http://schemas.microsoft.com/office/powerpoint/2010/main" val="1134682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556577-053D-2465-D59E-F5574233BE2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0F48671-513F-C42D-AB04-0C108CDA2DAD}"/>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pic>
        <p:nvPicPr>
          <p:cNvPr id="6" name="Picture 5" descr="A diagram of a laser&#10;&#10;AI-generated content may be incorrect.">
            <a:extLst>
              <a:ext uri="{FF2B5EF4-FFF2-40B4-BE49-F238E27FC236}">
                <a16:creationId xmlns:a16="http://schemas.microsoft.com/office/drawing/2014/main" id="{607247B8-B3FB-D675-4112-3123063405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39501"/>
            <a:ext cx="9144000" cy="4793765"/>
          </a:xfrm>
          <a:prstGeom prst="rect">
            <a:avLst/>
          </a:prstGeom>
        </p:spPr>
      </p:pic>
    </p:spTree>
    <p:extLst>
      <p:ext uri="{BB962C8B-B14F-4D97-AF65-F5344CB8AC3E}">
        <p14:creationId xmlns:p14="http://schemas.microsoft.com/office/powerpoint/2010/main" val="636764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A47B5-B5D9-CC29-15E9-E7E2F86AA6C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E740ABF-B373-8388-1662-508EBAFEAFF2}"/>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pic>
        <p:nvPicPr>
          <p:cNvPr id="4" name="Picture 3" descr="A screenshot of a computer&#10;&#10;AI-generated content may be incorrect.">
            <a:extLst>
              <a:ext uri="{FF2B5EF4-FFF2-40B4-BE49-F238E27FC236}">
                <a16:creationId xmlns:a16="http://schemas.microsoft.com/office/drawing/2014/main" id="{D5967258-5DD4-F616-F1B2-BB955480ED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48" y="483518"/>
            <a:ext cx="9046051" cy="4565017"/>
          </a:xfrm>
          <a:prstGeom prst="rect">
            <a:avLst/>
          </a:prstGeom>
        </p:spPr>
      </p:pic>
    </p:spTree>
    <p:extLst>
      <p:ext uri="{BB962C8B-B14F-4D97-AF65-F5344CB8AC3E}">
        <p14:creationId xmlns:p14="http://schemas.microsoft.com/office/powerpoint/2010/main" val="2850192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054277-AE25-383E-CD09-368A415D293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D9C365-4615-3017-E7AF-24181D2198A7}"/>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5" name="Title 4">
            <a:extLst>
              <a:ext uri="{FF2B5EF4-FFF2-40B4-BE49-F238E27FC236}">
                <a16:creationId xmlns:a16="http://schemas.microsoft.com/office/drawing/2014/main" id="{4469B8AE-2D45-64B2-92E6-E24901D8B954}"/>
              </a:ext>
            </a:extLst>
          </p:cNvPr>
          <p:cNvSpPr>
            <a:spLocks noGrp="1"/>
          </p:cNvSpPr>
          <p:nvPr>
            <p:ph type="title"/>
          </p:nvPr>
        </p:nvSpPr>
        <p:spPr>
          <a:xfrm>
            <a:off x="880650" y="2169717"/>
            <a:ext cx="8263350" cy="804066"/>
          </a:xfrm>
        </p:spPr>
        <p:txBody>
          <a:bodyPr/>
          <a:lstStyle/>
          <a:p>
            <a:r>
              <a:rPr lang="en-CH" dirty="0"/>
              <a:t>Inverse Compton Polarimeter </a:t>
            </a:r>
            <a:br>
              <a:rPr lang="en-CH" dirty="0"/>
            </a:br>
            <a:r>
              <a:rPr lang="en-CH" dirty="0"/>
              <a:t>Instrument development</a:t>
            </a:r>
          </a:p>
        </p:txBody>
      </p:sp>
    </p:spTree>
    <p:extLst>
      <p:ext uri="{BB962C8B-B14F-4D97-AF65-F5344CB8AC3E}">
        <p14:creationId xmlns:p14="http://schemas.microsoft.com/office/powerpoint/2010/main" val="3270155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33" name="Textfeld 3">
            <a:extLst>
              <a:ext uri="{FF2B5EF4-FFF2-40B4-BE49-F238E27FC236}">
                <a16:creationId xmlns:a16="http://schemas.microsoft.com/office/drawing/2014/main" id="{19B5C311-91F4-1910-C537-19F699A86EF8}"/>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51" name="Picture 50" descr="A diagram of a model&#10;&#10;AI-generated content may be incorrect.">
            <a:extLst>
              <a:ext uri="{FF2B5EF4-FFF2-40B4-BE49-F238E27FC236}">
                <a16:creationId xmlns:a16="http://schemas.microsoft.com/office/drawing/2014/main" id="{C5473938-9FCC-2088-DA5B-30BFA4D82A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54315"/>
            <a:ext cx="9144001" cy="4788318"/>
          </a:xfrm>
          <a:prstGeom prst="rect">
            <a:avLst/>
          </a:prstGeom>
        </p:spPr>
      </p:pic>
    </p:spTree>
    <p:extLst>
      <p:ext uri="{BB962C8B-B14F-4D97-AF65-F5344CB8AC3E}">
        <p14:creationId xmlns:p14="http://schemas.microsoft.com/office/powerpoint/2010/main" val="2960893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8E0273-7677-0B3E-58C4-EE7F75283C70}"/>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6" name="Textfeld 3">
            <a:extLst>
              <a:ext uri="{FF2B5EF4-FFF2-40B4-BE49-F238E27FC236}">
                <a16:creationId xmlns:a16="http://schemas.microsoft.com/office/drawing/2014/main" id="{E69B0F6F-A910-00F0-6DEF-E4DD7F75F327}"/>
              </a:ext>
            </a:extLst>
          </p:cNvPr>
          <p:cNvSpPr txBox="1"/>
          <p:nvPr/>
        </p:nvSpPr>
        <p:spPr>
          <a:xfrm>
            <a:off x="3829644" y="51470"/>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pic>
        <p:nvPicPr>
          <p:cNvPr id="12" name="Picture 11" descr="A diagram of a laser beam&#10;&#10;AI-generated content may be incorrect.">
            <a:extLst>
              <a:ext uri="{FF2B5EF4-FFF2-40B4-BE49-F238E27FC236}">
                <a16:creationId xmlns:a16="http://schemas.microsoft.com/office/drawing/2014/main" id="{7D0412B7-0E99-8809-DC27-8BC726214D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3861"/>
            <a:ext cx="9108504" cy="4769730"/>
          </a:xfrm>
          <a:prstGeom prst="rect">
            <a:avLst/>
          </a:prstGeom>
        </p:spPr>
      </p:pic>
    </p:spTree>
    <p:extLst>
      <p:ext uri="{BB962C8B-B14F-4D97-AF65-F5344CB8AC3E}">
        <p14:creationId xmlns:p14="http://schemas.microsoft.com/office/powerpoint/2010/main" val="1113956488"/>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PPT-FCC-template</Template>
  <TotalTime>134285</TotalTime>
  <Words>867</Words>
  <Application>Microsoft Macintosh PowerPoint</Application>
  <PresentationFormat>On-screen Show (16:9)</PresentationFormat>
  <Paragraphs>196</Paragraphs>
  <Slides>35</Slides>
  <Notes>2</Notes>
  <HiddenSlides>0</HiddenSlides>
  <MMClips>1</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35</vt:i4>
      </vt:variant>
    </vt:vector>
  </HeadingPairs>
  <TitlesOfParts>
    <vt:vector size="41" baseType="lpstr">
      <vt:lpstr>Aptos</vt:lpstr>
      <vt:lpstr>Arial</vt:lpstr>
      <vt:lpstr>Calibri</vt:lpstr>
      <vt:lpstr>Introslides</vt:lpstr>
      <vt:lpstr>Titleslides, Conclusion</vt:lpstr>
      <vt:lpstr>Content Slides - Deep Blue</vt:lpstr>
      <vt:lpstr> FCC Polarimeter</vt:lpstr>
      <vt:lpstr>Mandate of the FCCee  Inverse Compton Polarimeters</vt:lpstr>
      <vt:lpstr>PowerPoint Presentation</vt:lpstr>
      <vt:lpstr>PowerPoint Presentation</vt:lpstr>
      <vt:lpstr>PowerPoint Presentation</vt:lpstr>
      <vt:lpstr>PowerPoint Presentation</vt:lpstr>
      <vt:lpstr>Inverse Compton Polarimeter  Instrument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SR Background impacting the Polarimeter</vt:lpstr>
      <vt:lpstr>PowerPoint Presentation</vt:lpstr>
      <vt:lpstr>PowerPoint Presentation</vt:lpstr>
      <vt:lpstr>Polarimeter Integration</vt:lpstr>
      <vt:lpstr>PowerPoint Presentation</vt:lpstr>
      <vt:lpstr>Impedance budget</vt:lpstr>
      <vt:lpstr>PowerPoint Presentation</vt:lpstr>
      <vt:lpstr>Outlook and plans</vt:lpstr>
      <vt:lpstr>Thank you  for your attention.</vt:lpstr>
      <vt:lpstr>Compton Electrons model at 45.6GeV Z mode</vt:lpstr>
      <vt:lpstr>Compton electron pattern at different run energies Exiting the Separation Chamber (96m from LIP)</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Robert Kieffer</cp:lastModifiedBy>
  <cp:revision>420</cp:revision>
  <dcterms:created xsi:type="dcterms:W3CDTF">2020-10-27T09:23:42Z</dcterms:created>
  <dcterms:modified xsi:type="dcterms:W3CDTF">2025-03-05T09:27:53Z</dcterms:modified>
</cp:coreProperties>
</file>