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66" r:id="rId4"/>
    <p:sldId id="268" r:id="rId5"/>
    <p:sldId id="270" r:id="rId6"/>
    <p:sldId id="271" r:id="rId7"/>
    <p:sldId id="269" r:id="rId8"/>
    <p:sldId id="272" r:id="rId9"/>
    <p:sldId id="258" r:id="rId10"/>
    <p:sldId id="265" r:id="rId11"/>
    <p:sldId id="260" r:id="rId12"/>
    <p:sldId id="261" r:id="rId13"/>
    <p:sldId id="262" r:id="rId14"/>
    <p:sldId id="263" r:id="rId15"/>
    <p:sldId id="274" r:id="rId16"/>
    <p:sldId id="273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35CF5-43EE-44F3-8EC7-AB6C4ADCC1CF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900C88-0BB7-4EF2-BE4C-9B6B109829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329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00C88-0BB7-4EF2-BE4C-9B6B1098290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679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E868A-B303-4F71-B5D4-04538745E9D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750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F9AF-31A4-45BF-8F69-EDFCF5BDCCB3}" type="datetime1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E478-AAE4-4BB5-9828-29659B7F6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755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4299-4FAA-415D-A16C-D3C1F3561D62}" type="datetime1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E478-AAE4-4BB5-9828-29659B7F6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232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0047C-E2F8-4622-A939-3A2CC2CB5EF6}" type="datetime1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E478-AAE4-4BB5-9828-29659B7F6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45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D969E-623B-4521-A33E-DD366F0619A4}" type="datetime1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E478-AAE4-4BB5-9828-29659B7F6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636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095E-BC01-499D-B2AD-9E4A40306BF5}" type="datetime1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E478-AAE4-4BB5-9828-29659B7F6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271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92E76-C33F-4508-8522-6D79046D9889}" type="datetime1">
              <a:rPr lang="ru-RU" smtClean="0"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E478-AAE4-4BB5-9828-29659B7F6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253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6F002-FD2F-4939-AF2A-109D9E27AEFD}" type="datetime1">
              <a:rPr lang="ru-RU" smtClean="0"/>
              <a:t>05.03.2025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E478-AAE4-4BB5-9828-29659B7F6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532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C008F-0B7E-4880-BA20-FF400130D0AB}" type="datetime1">
              <a:rPr lang="ru-RU" smtClean="0"/>
              <a:t>05.03.2025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E478-AAE4-4BB5-9828-29659B7F6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366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DDCA4-3046-491B-B49C-FE7E363294DA}" type="datetime1">
              <a:rPr lang="ru-RU" smtClean="0"/>
              <a:t>05.03.2025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E478-AAE4-4BB5-9828-29659B7F6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833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9D472-DF6A-4290-8A7C-3E0B9FE47606}" type="datetime1">
              <a:rPr lang="ru-RU" smtClean="0"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E478-AAE4-4BB5-9828-29659B7F6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806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CF9A5-67CD-4868-9E88-0BEA12B2E974}" type="datetime1">
              <a:rPr lang="ru-RU" smtClean="0"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E478-AAE4-4BB5-9828-29659B7F6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53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FC210-4F9F-4BDF-A5DA-1260069D8791}" type="datetime1">
              <a:rPr lang="ru-RU" smtClean="0"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EE478-AAE4-4BB5-9828-29659B7F6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571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solidFill>
                  <a:srgbClr val="FF0000"/>
                </a:solidFill>
                <a:latin typeface="+mn-lt"/>
              </a:rPr>
              <a:t>Advances in Free Spin Precession Method</a:t>
            </a:r>
            <a:r>
              <a:rPr lang="en-US" sz="5400" smtClean="0">
                <a:solidFill>
                  <a:srgbClr val="FF0000"/>
                </a:solidFill>
              </a:rPr>
              <a:t/>
            </a:r>
            <a:br>
              <a:rPr lang="en-US" sz="5400" smtClean="0">
                <a:solidFill>
                  <a:srgbClr val="FF0000"/>
                </a:solidFill>
              </a:rPr>
            </a:br>
            <a:r>
              <a:rPr lang="en-US" sz="3600" smtClean="0">
                <a:solidFill>
                  <a:srgbClr val="7030A0"/>
                </a:solidFill>
                <a:latin typeface="+mn-lt"/>
              </a:rPr>
              <a:t>Ivan Koop</a:t>
            </a:r>
            <a:br>
              <a:rPr lang="en-US" sz="3600" smtClean="0">
                <a:solidFill>
                  <a:srgbClr val="7030A0"/>
                </a:solidFill>
                <a:latin typeface="+mn-lt"/>
              </a:rPr>
            </a:br>
            <a:r>
              <a:rPr lang="en-US" sz="3600" smtClean="0">
                <a:solidFill>
                  <a:srgbClr val="7030A0"/>
                </a:solidFill>
                <a:latin typeface="+mn-lt"/>
              </a:rPr>
              <a:t>BINP, 630090 Novosibirsk, Russia</a:t>
            </a:r>
            <a:endParaRPr lang="ru-RU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9109" y="4395668"/>
            <a:ext cx="9144000" cy="1073480"/>
          </a:xfrm>
        </p:spPr>
        <p:txBody>
          <a:bodyPr/>
          <a:lstStyle/>
          <a:p>
            <a:r>
              <a:rPr lang="en-US" smtClean="0">
                <a:solidFill>
                  <a:srgbClr val="7030A0"/>
                </a:solidFill>
              </a:rPr>
              <a:t>eeFACT 2025 – 70th ICFA Advanced Beam Dynamics Workshop on High Luminosity e+e- Circular Colliders, </a:t>
            </a:r>
            <a:r>
              <a:rPr lang="en-US" smtClean="0">
                <a:solidFill>
                  <a:srgbClr val="7030A0"/>
                </a:solidFill>
              </a:rPr>
              <a:t>Tsukuba</a:t>
            </a:r>
            <a:r>
              <a:rPr lang="en-US" smtClean="0">
                <a:solidFill>
                  <a:srgbClr val="7030A0"/>
                </a:solidFill>
              </a:rPr>
              <a:t>, Japan,  March </a:t>
            </a:r>
            <a:r>
              <a:rPr lang="en-US" smtClean="0">
                <a:solidFill>
                  <a:srgbClr val="7030A0"/>
                </a:solidFill>
              </a:rPr>
              <a:t>3-7, </a:t>
            </a:r>
            <a:r>
              <a:rPr lang="en-US" smtClean="0">
                <a:solidFill>
                  <a:srgbClr val="7030A0"/>
                </a:solidFill>
              </a:rPr>
              <a:t>2025. </a:t>
            </a:r>
            <a:endParaRPr lang="ru-RU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361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koop-advances in free spin precession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97"/>
          <a:stretch/>
        </p:blipFill>
        <p:spPr bwMode="auto">
          <a:xfrm>
            <a:off x="2260443" y="768001"/>
            <a:ext cx="8631222" cy="561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75521" y="-11756"/>
            <a:ext cx="9601067" cy="615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121912" tIns="60956" rIns="121912" bIns="60956" rtlCol="0">
            <a:spAutoFit/>
          </a:bodyPr>
          <a:lstStyle>
            <a:defPPr>
              <a:defRPr lang="en-US"/>
            </a:defPPr>
            <a:lvl1pPr algn="ctr">
              <a:defRPr sz="3200"/>
            </a:lvl1pPr>
          </a:lstStyle>
          <a:p>
            <a:r>
              <a:rPr lang="fr-CH" dirty="0"/>
              <a:t>Compton </a:t>
            </a:r>
            <a:r>
              <a:rPr lang="fr-CH" dirty="0" err="1"/>
              <a:t>Polarimeter</a:t>
            </a:r>
            <a:r>
              <a:rPr lang="fr-CH" dirty="0"/>
              <a:t>:  Rates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840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442"/>
            <a:ext cx="12192000" cy="43214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latin typeface="+mn-lt"/>
              </a:rPr>
              <a:t>Possible longitudinal </a:t>
            </a:r>
            <a:r>
              <a:rPr lang="en-US" sz="3600" dirty="0" err="1" smtClean="0">
                <a:latin typeface="+mn-lt"/>
              </a:rPr>
              <a:t>polarimeter</a:t>
            </a:r>
            <a:r>
              <a:rPr lang="en-US" sz="3600" dirty="0" smtClean="0">
                <a:latin typeface="+mn-lt"/>
              </a:rPr>
              <a:t> locations in FCC-</a:t>
            </a:r>
            <a:r>
              <a:rPr lang="en-US" sz="3600" dirty="0" err="1" smtClean="0">
                <a:latin typeface="+mn-lt"/>
              </a:rPr>
              <a:t>ee</a:t>
            </a:r>
            <a:endParaRPr lang="ru-RU" sz="3600" dirty="0">
              <a:latin typeface="+mn-lt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fr-FR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48F93-07AF-4405-8D1B-8E858E33D373}" type="slidenum">
              <a:rPr lang="fr-FR" smtClean="0"/>
              <a:t>11</a:t>
            </a:fld>
            <a:endParaRPr lang="fr-FR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35" y="489317"/>
            <a:ext cx="10058400" cy="5821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63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442"/>
            <a:ext cx="12192000" cy="54927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latin typeface="+mn-lt"/>
              </a:rPr>
              <a:t>Trajectories with different energy losses at E=45.6 GeV, </a:t>
            </a:r>
            <a:r>
              <a:rPr lang="en-US" sz="3600" dirty="0" smtClean="0">
                <a:solidFill>
                  <a:srgbClr val="FF0000"/>
                </a:solidFill>
                <a:latin typeface="+mn-lt"/>
              </a:rPr>
              <a:t>place1</a:t>
            </a:r>
            <a:r>
              <a:rPr lang="en-US" sz="3600" dirty="0" smtClean="0">
                <a:latin typeface="+mn-lt"/>
              </a:rPr>
              <a:t>: </a:t>
            </a:r>
            <a:endParaRPr lang="ru-RU" sz="3600" dirty="0">
              <a:latin typeface="+mn-lt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fr-FR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48F93-07AF-4405-8D1B-8E858E33D373}" type="slidenum">
              <a:rPr lang="fr-FR" smtClean="0"/>
              <a:t>12</a:t>
            </a:fld>
            <a:endParaRPr lang="fr-FR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98" y="652156"/>
            <a:ext cx="10302923" cy="5704194"/>
          </a:xfrm>
          <a:prstGeom prst="rect">
            <a:avLst/>
          </a:prstGeom>
        </p:spPr>
      </p:pic>
      <p:sp>
        <p:nvSpPr>
          <p:cNvPr id="7" name="Правая фигурная скобка 6"/>
          <p:cNvSpPr/>
          <p:nvPr/>
        </p:nvSpPr>
        <p:spPr>
          <a:xfrm>
            <a:off x="10336941" y="2994919"/>
            <a:ext cx="165588" cy="557357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10336941" y="3638723"/>
            <a:ext cx="165588" cy="557357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0707308" y="3090034"/>
                <a:ext cx="1292983" cy="9244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50</m:t>
                      </m:r>
                    </m:oMath>
                  </m:oMathPara>
                </a14:m>
                <a:endParaRPr lang="en-US" smtClean="0"/>
              </a:p>
              <a:p>
                <a:endParaRPr lang="en-US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22</m:t>
                      </m:r>
                    </m:oMath>
                  </m:oMathPara>
                </a14:m>
                <a:endParaRPr lang="ru-RU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07308" y="3090034"/>
                <a:ext cx="1292983" cy="92448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1052422" y="1920646"/>
            <a:ext cx="30328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Dipole </a:t>
            </a:r>
            <a:r>
              <a:rPr lang="en-US" sz="2400" smtClean="0"/>
              <a:t>with a </a:t>
            </a:r>
            <a:r>
              <a:rPr lang="en-US" sz="2400"/>
              <a:t>negative </a:t>
            </a:r>
            <a:endParaRPr lang="en-US" sz="2400" smtClean="0"/>
          </a:p>
          <a:p>
            <a:r>
              <a:rPr lang="en-US" sz="2400"/>
              <a:t>b</a:t>
            </a:r>
            <a:r>
              <a:rPr lang="en-US" sz="2400" smtClean="0"/>
              <a:t>ending field!!!</a:t>
            </a:r>
            <a:endParaRPr lang="ru-RU" sz="2400"/>
          </a:p>
        </p:txBody>
      </p:sp>
      <p:sp>
        <p:nvSpPr>
          <p:cNvPr id="11" name="Прямоугольник 10"/>
          <p:cNvSpPr/>
          <p:nvPr/>
        </p:nvSpPr>
        <p:spPr>
          <a:xfrm>
            <a:off x="5244860" y="2820838"/>
            <a:ext cx="146927" cy="19686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039155" y="2820838"/>
            <a:ext cx="149699" cy="26919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615571" y="4447877"/>
            <a:ext cx="146649" cy="49170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9745245" y="4509063"/>
            <a:ext cx="1793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-Counters N1, N2</a:t>
            </a:r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9258070" y="931820"/>
            <a:ext cx="2898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Lost energy electrons are intercepted by Counters 1, 2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6860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35" y="674126"/>
            <a:ext cx="10058400" cy="55688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442"/>
            <a:ext cx="12192000" cy="54927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latin typeface="+mn-lt"/>
              </a:rPr>
              <a:t>Trajectories with different energy losses at E=45.6 GeV, </a:t>
            </a:r>
            <a:r>
              <a:rPr lang="en-US" sz="3600" dirty="0" smtClean="0">
                <a:solidFill>
                  <a:srgbClr val="FF0000"/>
                </a:solidFill>
                <a:latin typeface="+mn-lt"/>
              </a:rPr>
              <a:t>place 2</a:t>
            </a:r>
            <a:r>
              <a:rPr lang="en-US" sz="3600" dirty="0" smtClean="0">
                <a:latin typeface="+mn-lt"/>
              </a:rPr>
              <a:t>: </a:t>
            </a:r>
            <a:endParaRPr lang="ru-RU" sz="3600" dirty="0">
              <a:latin typeface="+mn-lt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314645" y="6356349"/>
            <a:ext cx="4114800" cy="365125"/>
          </a:xfrm>
        </p:spPr>
        <p:txBody>
          <a:bodyPr/>
          <a:lstStyle/>
          <a:p>
            <a:r>
              <a:rPr lang="en-US" smtClean="0"/>
              <a:t>koop-advances in free spin precession</a:t>
            </a:r>
            <a:endParaRPr lang="fr-FR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48F93-07AF-4405-8D1B-8E858E33D373}" type="slidenum">
              <a:rPr lang="fr-FR" smtClean="0"/>
              <a:t>13</a:t>
            </a:fld>
            <a:endParaRPr lang="fr-FR"/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10336941" y="2994919"/>
            <a:ext cx="165588" cy="557357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10336941" y="3638723"/>
            <a:ext cx="165588" cy="557357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0707308" y="3090034"/>
                <a:ext cx="1292983" cy="9244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50</m:t>
                      </m:r>
                    </m:oMath>
                  </m:oMathPara>
                </a14:m>
                <a:endParaRPr lang="en-US" smtClean="0"/>
              </a:p>
              <a:p>
                <a:endParaRPr lang="en-US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22</m:t>
                      </m:r>
                    </m:oMath>
                  </m:oMathPara>
                </a14:m>
                <a:endParaRPr lang="ru-RU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07308" y="3090034"/>
                <a:ext cx="1292983" cy="92448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Прямоугольник 10"/>
          <p:cNvSpPr/>
          <p:nvPr/>
        </p:nvSpPr>
        <p:spPr>
          <a:xfrm>
            <a:off x="3456316" y="3458533"/>
            <a:ext cx="146649" cy="49170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279365" y="3461266"/>
            <a:ext cx="128421" cy="34298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908875" y="4447877"/>
            <a:ext cx="146649" cy="49170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0055524" y="4483950"/>
            <a:ext cx="1793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-Counters N1, N2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405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35" y="674126"/>
            <a:ext cx="10058400" cy="55688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442"/>
            <a:ext cx="12192000" cy="54927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latin typeface="+mn-lt"/>
              </a:rPr>
              <a:t>Trajectories with different energy losses at E=45.6 GeV, </a:t>
            </a:r>
            <a:r>
              <a:rPr lang="en-US" sz="3600" dirty="0" smtClean="0">
                <a:solidFill>
                  <a:srgbClr val="FF0000"/>
                </a:solidFill>
                <a:latin typeface="+mn-lt"/>
              </a:rPr>
              <a:t>place 3</a:t>
            </a:r>
            <a:r>
              <a:rPr lang="en-US" sz="3600" dirty="0" smtClean="0">
                <a:latin typeface="+mn-lt"/>
              </a:rPr>
              <a:t>: </a:t>
            </a:r>
            <a:endParaRPr lang="ru-RU" sz="3600" dirty="0">
              <a:latin typeface="+mn-lt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314645" y="6356349"/>
            <a:ext cx="4114800" cy="365125"/>
          </a:xfrm>
        </p:spPr>
        <p:txBody>
          <a:bodyPr/>
          <a:lstStyle/>
          <a:p>
            <a:r>
              <a:rPr lang="en-US" smtClean="0"/>
              <a:t>koop-advances in free spin precession</a:t>
            </a:r>
            <a:endParaRPr lang="fr-FR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48F93-07AF-4405-8D1B-8E858E33D373}" type="slidenum">
              <a:rPr lang="fr-FR" smtClean="0"/>
              <a:t>14</a:t>
            </a:fld>
            <a:endParaRPr lang="fr-FR"/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10336941" y="2994919"/>
            <a:ext cx="165588" cy="557357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10336941" y="3638723"/>
            <a:ext cx="165588" cy="557357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0707308" y="3090034"/>
                <a:ext cx="1292983" cy="9244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50</m:t>
                      </m:r>
                    </m:oMath>
                  </m:oMathPara>
                </a14:m>
                <a:endParaRPr lang="en-US" smtClean="0"/>
              </a:p>
              <a:p>
                <a:endParaRPr lang="en-US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22</m:t>
                      </m:r>
                    </m:oMath>
                  </m:oMathPara>
                </a14:m>
                <a:endParaRPr lang="ru-RU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07308" y="3090034"/>
                <a:ext cx="1292983" cy="92448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 9"/>
          <p:cNvSpPr/>
          <p:nvPr/>
        </p:nvSpPr>
        <p:spPr>
          <a:xfrm>
            <a:off x="6616462" y="3384061"/>
            <a:ext cx="146651" cy="25466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65939" y="3458533"/>
            <a:ext cx="146649" cy="49170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876561" y="4816102"/>
            <a:ext cx="146649" cy="49170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153888" y="4816102"/>
            <a:ext cx="1846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- Counters N1, N2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501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397"/>
            <a:ext cx="12087616" cy="409552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The Longitudinal Compton </a:t>
            </a:r>
            <a:r>
              <a:rPr lang="en-US" sz="3200" dirty="0" err="1" smtClean="0">
                <a:solidFill>
                  <a:srgbClr val="FF0000"/>
                </a:solidFill>
                <a:latin typeface="+mn-lt"/>
              </a:rPr>
              <a:t>polarimeter</a:t>
            </a: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 data analysis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15</a:t>
            </a:fld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64869" y="598517"/>
                <a:ext cx="11862261" cy="32029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 </a:t>
                </a:r>
                <a:r>
                  <a:rPr lang="en-US" dirty="0"/>
                  <a:t>longitudinal Compton </a:t>
                </a:r>
                <a:r>
                  <a:rPr lang="en-US" dirty="0" err="1" smtClean="0"/>
                  <a:t>polarimeter</a:t>
                </a:r>
                <a:r>
                  <a:rPr lang="en-US" dirty="0" smtClean="0"/>
                  <a:t> counts lost electrons scattered due to interaction with the circularly polarized laser light. The effective cross-section asymmetry to the difference in lost particle’s momentum is relatively large and at Z is </a:t>
                </a:r>
                <a:r>
                  <a:rPr lang="en-US" dirty="0"/>
                  <a:t>equal to approximately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=0.5</m:t>
                    </m:r>
                  </m:oMath>
                </a14:m>
                <a:r>
                  <a:rPr lang="en-US" dirty="0" smtClean="0"/>
                  <a:t>. </a:t>
                </a:r>
              </a:p>
              <a:p>
                <a:r>
                  <a:rPr lang="en-US" dirty="0"/>
                  <a:t>By performing a Monte Carlo simulation, I generate a Poisson distribution, assuming that the number of events is : </a:t>
                </a:r>
                <a:endParaRPr lang="en-US" dirty="0" smtClean="0"/>
              </a:p>
              <a:p>
                <a:pPr algn="ctr"/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r>
                  <a:rPr lang="en-US" dirty="0" smtClean="0"/>
                  <a:t> is the average number of the scattered electrons from a single bunch per turn (expected 2000 to 20000),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 is the initial polarization degree (expected 0.05 to 0.15)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 smtClean="0"/>
                  <a:t> is the longitudinal spin component of a bunch, assuming fully polarized beam in the beginning of free spin precession.</a:t>
                </a:r>
              </a:p>
              <a:p>
                <a:r>
                  <a:rPr lang="en-US" dirty="0"/>
                  <a:t>I consider the beat of the counts as a </a:t>
                </a:r>
                <a:r>
                  <a:rPr lang="en-US" dirty="0" err="1"/>
                  <a:t>polarimeter</a:t>
                </a:r>
                <a:r>
                  <a:rPr lang="en-US" dirty="0"/>
                  <a:t> </a:t>
                </a:r>
                <a:r>
                  <a:rPr lang="en-US" dirty="0" smtClean="0"/>
                  <a:t>signal: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d>
                          </m:e>
                        </m:d>
                      </m:num>
                      <m:den>
                        <m:d>
                          <m:dPr>
                            <m:begChr m:val="⟨"/>
                            <m:endChr m:val="⟩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d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Statistical nature of such a signal lead to a noise in extracting of the </a:t>
                </a:r>
                <a:r>
                  <a:rPr lang="en-US" dirty="0"/>
                  <a:t>longitudinal spin </a:t>
                </a:r>
                <a:r>
                  <a:rPr lang="en-US" dirty="0" smtClean="0"/>
                  <a:t>component from the </a:t>
                </a:r>
                <a:r>
                  <a:rPr lang="en-US" dirty="0" err="1" smtClean="0"/>
                  <a:t>polarimeter</a:t>
                </a:r>
                <a:r>
                  <a:rPr lang="en-US" dirty="0" smtClean="0"/>
                  <a:t> data. An example of a single run during 200 turns is presented below: </a:t>
                </a:r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869" y="598517"/>
                <a:ext cx="11862261" cy="3202928"/>
              </a:xfrm>
              <a:prstGeom prst="rect">
                <a:avLst/>
              </a:prstGeom>
              <a:blipFill>
                <a:blip r:embed="rId2"/>
                <a:stretch>
                  <a:fillRect l="-411" t="-951" r="-257" b="-24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50" y="3892831"/>
            <a:ext cx="6651927" cy="237213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097683" y="4155567"/>
            <a:ext cx="49294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more or less clear reproduction of spin precession can be seen during the first 3-5 synchrotron periods, but then the data peaks are blurred due to spin </a:t>
            </a:r>
            <a:r>
              <a:rPr lang="en-US" dirty="0" err="1"/>
              <a:t>decoherence</a:t>
            </a:r>
            <a:r>
              <a:rPr lang="en-US" dirty="0"/>
              <a:t>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38092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397"/>
            <a:ext cx="12087616" cy="517618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+mn-lt"/>
              </a:rPr>
              <a:t>Fourier spectrum </a:t>
            </a: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of the </a:t>
            </a:r>
            <a:r>
              <a:rPr lang="en-US" sz="3200" dirty="0" err="1" smtClean="0">
                <a:solidFill>
                  <a:srgbClr val="FF0000"/>
                </a:solidFill>
                <a:latin typeface="+mn-lt"/>
              </a:rPr>
              <a:t>polarimeter</a:t>
            </a: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 data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16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20" y="677415"/>
            <a:ext cx="5979053" cy="26430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91993" y="677415"/>
            <a:ext cx="54291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main peak and two side frequencies (one mirror-symmetrical) are clearly visible</a:t>
            </a:r>
            <a:r>
              <a:rPr lang="en-US" dirty="0" smtClean="0"/>
              <a:t>.</a:t>
            </a:r>
          </a:p>
          <a:p>
            <a:endParaRPr lang="ru-RU" dirty="0" smtClean="0"/>
          </a:p>
          <a:p>
            <a:r>
              <a:rPr lang="en-US" dirty="0"/>
              <a:t>The argument of the largest peak can be thought of as the zeroth approximation of the </a:t>
            </a:r>
            <a:r>
              <a:rPr lang="en-US" dirty="0" err="1"/>
              <a:t>precessional</a:t>
            </a:r>
            <a:r>
              <a:rPr lang="en-US" dirty="0"/>
              <a:t> phase, and its frequency can be thought of as the spin </a:t>
            </a:r>
            <a:r>
              <a:rPr lang="en-US" dirty="0" smtClean="0"/>
              <a:t>tune.</a:t>
            </a:r>
          </a:p>
          <a:p>
            <a:endParaRPr lang="en-US" dirty="0" smtClean="0"/>
          </a:p>
          <a:p>
            <a:r>
              <a:rPr lang="en-US" dirty="0" smtClean="0"/>
              <a:t>But </a:t>
            </a:r>
            <a:r>
              <a:rPr lang="en-US" dirty="0"/>
              <a:t>can try to improve the accuracy of phase determination by calculating the correlation of the </a:t>
            </a:r>
            <a:r>
              <a:rPr lang="en-US" dirty="0" err="1"/>
              <a:t>polarimeter</a:t>
            </a:r>
            <a:r>
              <a:rPr lang="en-US" dirty="0"/>
              <a:t> signal with a sinusoid of a given </a:t>
            </a:r>
            <a:r>
              <a:rPr lang="en-US" dirty="0" smtClean="0"/>
              <a:t>frequency.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95804" y="3737612"/>
                <a:ext cx="11563003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𝑛𝑚𝑎𝑥</m:t>
                        </m:r>
                      </m:sup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𝜋𝜈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</m:d>
                          </m:e>
                        </m:func>
                      </m:e>
                    </m:nary>
                  </m:oMath>
                </a14:m>
                <a:r>
                  <a:rPr lang="en-US" dirty="0" smtClean="0"/>
                  <a:t>     then solving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=0  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If </a:t>
                </a:r>
                <a:r>
                  <a:rPr lang="en-US" dirty="0"/>
                  <a:t>such a correlation analysis of the data from all 4 </a:t>
                </a:r>
                <a:r>
                  <a:rPr lang="en-US" dirty="0" err="1"/>
                  <a:t>polarimeters</a:t>
                </a:r>
                <a:r>
                  <a:rPr lang="en-US" dirty="0"/>
                  <a:t> is carried out, assuming a common spin </a:t>
                </a:r>
                <a:r>
                  <a:rPr lang="en-US" dirty="0" smtClean="0"/>
                  <a:t>tune, </a:t>
                </a:r>
                <a:r>
                  <a:rPr lang="en-US" dirty="0"/>
                  <a:t>then the errors in determining the phase differences between the 4 quadrants will become </a:t>
                </a:r>
                <a:r>
                  <a:rPr lang="en-US" dirty="0" smtClean="0"/>
                  <a:t>minimal.</a:t>
                </a:r>
              </a:p>
              <a:p>
                <a:endParaRPr lang="en-US" dirty="0"/>
              </a:p>
              <a:p>
                <a:r>
                  <a:rPr lang="en-US" dirty="0"/>
                  <a:t>I performed such an analysis to find the precession phases in all 4 quadrants and determine the statistical precisions and their dependencies on input parameters such as the level of polarization or the number of scattered </a:t>
                </a:r>
                <a:r>
                  <a:rPr lang="en-US" dirty="0" smtClean="0"/>
                  <a:t>electrons.  </a:t>
                </a:r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804" y="3737612"/>
                <a:ext cx="11563003" cy="2031325"/>
              </a:xfrm>
              <a:prstGeom prst="rect">
                <a:avLst/>
              </a:prstGeom>
              <a:blipFill>
                <a:blip r:embed="rId3"/>
                <a:stretch>
                  <a:fillRect l="-422" t="-21922" b="-39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69653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472"/>
            <a:ext cx="12192000" cy="39947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latin typeface="+mn-lt"/>
              </a:rPr>
              <a:t>Saw-tooth model of a ring</a:t>
            </a:r>
            <a:endParaRPr lang="en-US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BA65-5370-4C3F-9201-B0EDA522B5C6}" type="slidenum">
              <a:rPr lang="ru-RU" smtClean="0"/>
              <a:t>17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27215" y="427122"/>
                <a:ext cx="11737570" cy="6874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 ring with 4 IP, spaced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All bending </a:t>
                </a:r>
                <a:r>
                  <a:rPr lang="en-US" dirty="0"/>
                  <a:t>magnets </a:t>
                </a:r>
                <a:r>
                  <a:rPr lang="en-US" dirty="0" smtClean="0"/>
                  <a:t>have </a:t>
                </a:r>
                <a:r>
                  <a:rPr lang="en-US" dirty="0"/>
                  <a:t>homogeneous field and parallel edges</a:t>
                </a:r>
                <a:r>
                  <a:rPr lang="en-US" dirty="0" smtClean="0"/>
                  <a:t>. </a:t>
                </a:r>
              </a:p>
              <a:p>
                <a:r>
                  <a:rPr lang="en-US" dirty="0" smtClean="0"/>
                  <a:t>Synchrotron radiation power: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𝑆𝑅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. </a:t>
                </a:r>
              </a:p>
              <a:p>
                <a:r>
                  <a:rPr lang="en-US" dirty="0" smtClean="0"/>
                  <a:t>Let’s assume that the damping parameter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𝑐𝑜𝑛𝑠𝑡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:</a:t>
                </a:r>
                <a:endParaRPr lang="en-US" dirty="0" smtClean="0"/>
              </a:p>
              <a:p>
                <a:endParaRPr lang="en-US" dirty="0" smtClean="0"/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  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(0)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Here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 smtClean="0"/>
                  <a:t> – is a fraction of a turn, thus   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dirty="0" smtClean="0"/>
                  <a:t>  ,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=(∆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𝑡𝑢𝑟𝑛</m:t>
                        </m:r>
                      </m:sub>
                    </m:sSub>
                  </m:oMath>
                </a14:m>
                <a:r>
                  <a:rPr lang="en-US" sz="2000" dirty="0" smtClean="0"/>
                  <a:t>.</a:t>
                </a:r>
              </a:p>
              <a:p>
                <a:endParaRPr lang="en-US" sz="2000" dirty="0" smtClean="0"/>
              </a:p>
              <a:p>
                <a:r>
                  <a:rPr lang="en-US" sz="2000" dirty="0" smtClean="0"/>
                  <a:t>Average energy of a particle: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nary>
                      <m:nary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d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𝑑𝑥</m:t>
                            </m:r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d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  <m:func>
                          <m:func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i="0" smtClean="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1+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𝜆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  <m:d>
                                  <m:d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d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  <m: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≈</m:t>
                            </m:r>
                          </m:e>
                        </m:func>
                      </m:e>
                    </m:nary>
                  </m:oMath>
                </a14:m>
                <a:r>
                  <a:rPr lang="en-US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d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0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𝜆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  <m:d>
                                      <m:d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</m:d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−…</m:t>
                        </m:r>
                      </m:e>
                    </m:d>
                  </m:oMath>
                </a14:m>
                <a:endParaRPr lang="en-US" sz="2000" dirty="0"/>
              </a:p>
              <a:p>
                <a:endParaRPr lang="en-US" sz="2000" dirty="0" smtClean="0"/>
              </a:p>
              <a:p>
                <a:r>
                  <a:rPr lang="en-US" sz="2000" dirty="0" smtClean="0"/>
                  <a:t>I took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 smtClean="0"/>
                  <a:t>45.62 GeV,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45.581</m:t>
                    </m:r>
                  </m:oMath>
                </a14:m>
                <a:r>
                  <a:rPr lang="en-US" dirty="0" smtClean="0"/>
                  <a:t> GeV</a:t>
                </a:r>
                <a:r>
                  <a:rPr lang="en-US" sz="2400" dirty="0" smtClean="0"/>
                  <a:t>, </a:t>
                </a: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2=45.6</m:t>
                        </m:r>
                      </m:den>
                    </m:f>
                  </m:oMath>
                </a14:m>
                <a:r>
                  <a:rPr lang="en-US" dirty="0" smtClean="0"/>
                  <a:t> GeV   and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=0.039</m:t>
                    </m:r>
                  </m:oMath>
                </a14:m>
                <a:r>
                  <a:rPr lang="en-US" dirty="0" smtClean="0"/>
                  <a:t> GeV.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I </a:t>
                </a:r>
                <a:r>
                  <a:rPr lang="en-US" dirty="0"/>
                  <a:t>placed an RF cavity at the beginning of the </a:t>
                </a:r>
                <a:r>
                  <a:rPr lang="en-US" dirty="0" smtClean="0"/>
                  <a:t>ring,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=0.079</m:t>
                    </m:r>
                  </m:oMath>
                </a14:m>
                <a:r>
                  <a:rPr lang="en-US" dirty="0" smtClean="0"/>
                  <a:t> GV and harmonic number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=121200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The momentum compaction factor was taken as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=29.2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</m:t>
                        </m:r>
                      </m:sup>
                    </m:sSup>
                  </m:oMath>
                </a14:m>
                <a:r>
                  <a:rPr lang="en-US" dirty="0"/>
                  <a:t>. </a:t>
                </a:r>
                <a:endParaRPr lang="en-US" dirty="0" smtClean="0"/>
              </a:p>
              <a:p>
                <a:r>
                  <a:rPr lang="en-US" dirty="0" smtClean="0"/>
                  <a:t>The </a:t>
                </a:r>
                <a:r>
                  <a:rPr lang="en-US" dirty="0"/>
                  <a:t>RF phase shift accumulates according to the energy difference with the reference particle. For simplicity, the particle energy decays smoothly along the quadrant and makes quantum </a:t>
                </a:r>
                <a:r>
                  <a:rPr lang="en-US" dirty="0" smtClean="0"/>
                  <a:t>jumps </a:t>
                </a:r>
                <a:r>
                  <a:rPr lang="en-US" dirty="0"/>
                  <a:t>only at their </a:t>
                </a:r>
                <a:r>
                  <a:rPr lang="en-US" dirty="0" smtClean="0"/>
                  <a:t>ends. 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In my tracking code I got the true value of the synchrotron tune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=0.029</m:t>
                    </m:r>
                  </m:oMath>
                </a14:m>
                <a:r>
                  <a:rPr lang="en-US" dirty="0" smtClean="0"/>
                  <a:t>, see next slide.</a:t>
                </a:r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215" y="427122"/>
                <a:ext cx="11737570" cy="6874702"/>
              </a:xfrm>
              <a:prstGeom prst="rect">
                <a:avLst/>
              </a:prstGeom>
              <a:blipFill>
                <a:blip r:embed="rId2"/>
                <a:stretch>
                  <a:fillRect l="-519" t="-4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329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39947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latin typeface="+mn-lt"/>
              </a:rPr>
              <a:t>Synchrotron motion with saw-tooth and quantum fluctuations</a:t>
            </a:r>
            <a:endParaRPr lang="en-US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BA65-5370-4C3F-9201-B0EDA522B5C6}" type="slidenum">
              <a:rPr lang="ru-RU" smtClean="0"/>
              <a:t>18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10" y="463102"/>
            <a:ext cx="4995782" cy="16968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28" y="2420295"/>
            <a:ext cx="5140182" cy="16448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10" y="4558697"/>
            <a:ext cx="5122301" cy="16332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689" y="2159902"/>
            <a:ext cx="6134111" cy="20062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429921" y="855888"/>
                <a:ext cx="6269280" cy="9322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Quantum fluctuations occur at the beginning of each quadrant.</a:t>
                </a:r>
              </a:p>
              <a:p>
                <a:r>
                  <a:rPr lang="en-US" dirty="0" smtClean="0"/>
                  <a:t>Their relative sigma value is:</a:t>
                </a:r>
              </a:p>
              <a:p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r>
                  <a:rPr lang="en-US" dirty="0" smtClean="0"/>
                  <a:t>    with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=3.9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dirty="0" smtClean="0"/>
                  <a:t>   and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=1169</m:t>
                    </m:r>
                  </m:oMath>
                </a14:m>
                <a:r>
                  <a:rPr lang="en-US" dirty="0" smtClean="0"/>
                  <a:t> turns.</a:t>
                </a:r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9921" y="855888"/>
                <a:ext cx="6269280" cy="932243"/>
              </a:xfrm>
              <a:prstGeom prst="rect">
                <a:avLst/>
              </a:prstGeom>
              <a:blipFill>
                <a:blip r:embed="rId6"/>
                <a:stretch>
                  <a:fillRect l="-875" t="-3268" b="-692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5586154" y="4558697"/>
            <a:ext cx="6381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Large oscillations do not decay exponentially, but make continuous small oscillations, finally approaching equilibrium.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930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397"/>
            <a:ext cx="12087616" cy="426178"/>
          </a:xfrm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rgbClr val="FF0000"/>
                </a:solidFill>
                <a:latin typeface="+mn-lt"/>
              </a:rPr>
              <a:t>Sawtooth</a:t>
            </a:r>
            <a:r>
              <a:rPr lang="en-US" sz="3200" dirty="0">
                <a:solidFill>
                  <a:srgbClr val="FF0000"/>
                </a:solidFill>
                <a:latin typeface="+mn-lt"/>
              </a:rPr>
              <a:t>-Based Spin Tracking Approach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19</a:t>
            </a:fld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86049" y="532015"/>
                <a:ext cx="11759340" cy="32120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 tracked the synchrotron motion of an ensemble of 1000 particles subjected </a:t>
                </a:r>
                <a:r>
                  <a:rPr lang="en-US" dirty="0"/>
                  <a:t>to </a:t>
                </a:r>
                <a:r>
                  <a:rPr lang="en-US" dirty="0">
                    <a:solidFill>
                      <a:srgbClr val="FF0000"/>
                    </a:solidFill>
                  </a:rPr>
                  <a:t>quantum fluctuations </a:t>
                </a:r>
                <a:r>
                  <a:rPr lang="en-US" dirty="0"/>
                  <a:t>and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damping</a:t>
                </a:r>
                <a:r>
                  <a:rPr lang="en-US" dirty="0" smtClean="0"/>
                  <a:t>.</a:t>
                </a:r>
                <a:endParaRPr lang="en-US" dirty="0"/>
              </a:p>
              <a:p>
                <a:r>
                  <a:rPr lang="en-US" dirty="0"/>
                  <a:t>I also tracked their spins under the assumption </a:t>
                </a:r>
                <a:r>
                  <a:rPr lang="en-US" dirty="0" smtClean="0"/>
                  <a:t>that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all</a:t>
                </a:r>
                <a:r>
                  <a:rPr lang="en-US" dirty="0" smtClean="0"/>
                  <a:t> they initially are </a:t>
                </a:r>
                <a:r>
                  <a:rPr lang="en-US" dirty="0"/>
                  <a:t>oriented</a:t>
                </a:r>
                <a:r>
                  <a:rPr lang="en-US" dirty="0">
                    <a:solidFill>
                      <a:srgbClr val="FF0000"/>
                    </a:solidFill>
                  </a:rPr>
                  <a:t> along the longitudinal axis</a:t>
                </a:r>
                <a:r>
                  <a:rPr lang="en-US" dirty="0"/>
                  <a:t>. </a:t>
                </a:r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/>
                  <a:t>The spin rotates around the vertical axis in accordance with the energy integral for each </a:t>
                </a:r>
                <a:r>
                  <a:rPr lang="en-US" dirty="0" smtClean="0"/>
                  <a:t>quadrant</a:t>
                </a:r>
                <a:r>
                  <a:rPr lang="en-US" dirty="0"/>
                  <a:t>. This integral is determined by the energy of the particle at the entrance to the quadrant (which corresponds to a quarter turn):</a:t>
                </a:r>
                <a:endParaRPr lang="en-US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0.25</m:t>
                          </m:r>
                        </m:den>
                      </m:f>
                      <m:nary>
                        <m:nary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0.25</m:t>
                          </m:r>
                        </m:sup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𝑑𝑥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0.25</m:t>
                              </m:r>
                            </m:den>
                          </m:f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d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0.25</m:t>
                                  </m:r>
                                </m:e>
                              </m:d>
                            </m:e>
                          </m:func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As </a:t>
                </a:r>
                <a:r>
                  <a:rPr lang="en-US" dirty="0"/>
                  <a:t>a result of quantum </a:t>
                </a:r>
                <a:r>
                  <a:rPr lang="en-US" dirty="0" smtClean="0"/>
                  <a:t>fluctuations </a:t>
                </a:r>
                <a:r>
                  <a:rPr lang="en-US" dirty="0"/>
                  <a:t>of SR, the spin precession phases are blurred relative to each other in a certain interval, which grows with time as the square root of the number of </a:t>
                </a:r>
                <a:r>
                  <a:rPr lang="en-US" dirty="0" smtClean="0"/>
                  <a:t>turns</a:t>
                </a:r>
                <a:r>
                  <a:rPr lang="en-US" dirty="0"/>
                  <a:t>. So, </a:t>
                </a:r>
                <a:r>
                  <a:rPr lang="en-US" dirty="0" err="1"/>
                  <a:t>decoherence</a:t>
                </a:r>
                <a:r>
                  <a:rPr lang="en-US" dirty="0"/>
                  <a:t> of the spin ensemble occurs. But for the first few hundred </a:t>
                </a:r>
                <a:r>
                  <a:rPr lang="en-US" dirty="0" smtClean="0"/>
                  <a:t>turns we observe strong beating of the longitudinal spin component which occurs with the synchrotron tune (the synchrotron period is 34.5 turns). </a:t>
                </a:r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049" y="532015"/>
                <a:ext cx="11759340" cy="3212033"/>
              </a:xfrm>
              <a:prstGeom prst="rect">
                <a:avLst/>
              </a:prstGeom>
              <a:blipFill>
                <a:blip r:embed="rId2"/>
                <a:stretch>
                  <a:fillRect l="-467" t="-949" b="-20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6" y="3744048"/>
            <a:ext cx="5990537" cy="22411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383" y="3744048"/>
            <a:ext cx="6101617" cy="2241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721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397"/>
            <a:ext cx="12087616" cy="517618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Outline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2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05005" y="773147"/>
            <a:ext cx="1145419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Introduction </a:t>
            </a:r>
            <a:r>
              <a:rPr lang="en-US" sz="2400" smtClean="0">
                <a:solidFill>
                  <a:srgbClr val="7030A0"/>
                </a:solidFill>
              </a:rPr>
              <a:t>to Free Spin </a:t>
            </a:r>
            <a:r>
              <a:rPr lang="en-US" sz="2400" dirty="0" smtClean="0">
                <a:solidFill>
                  <a:srgbClr val="7030A0"/>
                </a:solidFill>
              </a:rPr>
              <a:t>Precession Method</a:t>
            </a:r>
          </a:p>
          <a:p>
            <a:endParaRPr lang="en-US" sz="2400" dirty="0" smtClean="0">
              <a:solidFill>
                <a:srgbClr val="7030A0"/>
              </a:solidFill>
            </a:endParaRPr>
          </a:p>
          <a:p>
            <a:r>
              <a:rPr lang="en-US" sz="2400" dirty="0" smtClean="0">
                <a:solidFill>
                  <a:srgbClr val="7030A0"/>
                </a:solidFill>
              </a:rPr>
              <a:t>Basics of a </a:t>
            </a:r>
            <a:r>
              <a:rPr lang="en-US" sz="2400" dirty="0">
                <a:solidFill>
                  <a:srgbClr val="7030A0"/>
                </a:solidFill>
              </a:rPr>
              <a:t>L</a:t>
            </a:r>
            <a:r>
              <a:rPr lang="en-US" sz="2400" dirty="0" smtClean="0">
                <a:solidFill>
                  <a:srgbClr val="7030A0"/>
                </a:solidFill>
              </a:rPr>
              <a:t>ongitudinal </a:t>
            </a:r>
            <a:r>
              <a:rPr lang="en-US" sz="2400" dirty="0" err="1">
                <a:solidFill>
                  <a:srgbClr val="7030A0"/>
                </a:solidFill>
              </a:rPr>
              <a:t>P</a:t>
            </a:r>
            <a:r>
              <a:rPr lang="en-US" sz="2400" dirty="0" err="1" smtClean="0">
                <a:solidFill>
                  <a:srgbClr val="7030A0"/>
                </a:solidFill>
              </a:rPr>
              <a:t>olarimeter</a:t>
            </a:r>
            <a:r>
              <a:rPr lang="en-US" sz="2400" dirty="0">
                <a:solidFill>
                  <a:srgbClr val="7030A0"/>
                </a:solidFill>
              </a:rPr>
              <a:t>	</a:t>
            </a:r>
            <a:endParaRPr lang="en-US" sz="2400" dirty="0" smtClean="0">
              <a:solidFill>
                <a:srgbClr val="7030A0"/>
              </a:solidFill>
            </a:endParaRPr>
          </a:p>
          <a:p>
            <a:endParaRPr lang="en-US" sz="2400" dirty="0">
              <a:solidFill>
                <a:srgbClr val="7030A0"/>
              </a:solidFill>
            </a:endParaRPr>
          </a:p>
          <a:p>
            <a:r>
              <a:rPr lang="en-US" sz="2400" dirty="0">
                <a:solidFill>
                  <a:srgbClr val="7030A0"/>
                </a:solidFill>
              </a:rPr>
              <a:t>Monte Carlo simulation code for </a:t>
            </a:r>
            <a:r>
              <a:rPr lang="en-US" sz="2400" dirty="0" err="1">
                <a:solidFill>
                  <a:srgbClr val="7030A0"/>
                </a:solidFill>
              </a:rPr>
              <a:t>sawtooth</a:t>
            </a:r>
            <a:r>
              <a:rPr lang="en-US" sz="2400" dirty="0">
                <a:solidFill>
                  <a:srgbClr val="7030A0"/>
                </a:solidFill>
              </a:rPr>
              <a:t> and synchrotron </a:t>
            </a:r>
            <a:r>
              <a:rPr lang="en-US" sz="2400" dirty="0" smtClean="0">
                <a:solidFill>
                  <a:srgbClr val="7030A0"/>
                </a:solidFill>
              </a:rPr>
              <a:t>motion</a:t>
            </a:r>
          </a:p>
          <a:p>
            <a:endParaRPr lang="en-US" sz="2400" dirty="0" smtClean="0">
              <a:solidFill>
                <a:srgbClr val="7030A0"/>
              </a:solidFill>
            </a:endParaRPr>
          </a:p>
          <a:p>
            <a:r>
              <a:rPr lang="en-US" sz="2400" dirty="0">
                <a:solidFill>
                  <a:srgbClr val="7030A0"/>
                </a:solidFill>
              </a:rPr>
              <a:t>Statistical analysis </a:t>
            </a:r>
            <a:r>
              <a:rPr lang="en-US" sz="2400" dirty="0" smtClean="0">
                <a:solidFill>
                  <a:srgbClr val="7030A0"/>
                </a:solidFill>
              </a:rPr>
              <a:t>of spin </a:t>
            </a:r>
            <a:r>
              <a:rPr lang="en-US" sz="2400" dirty="0">
                <a:solidFill>
                  <a:srgbClr val="7030A0"/>
                </a:solidFill>
              </a:rPr>
              <a:t>rotation </a:t>
            </a:r>
            <a:r>
              <a:rPr lang="en-US" sz="2400" dirty="0" smtClean="0">
                <a:solidFill>
                  <a:srgbClr val="7030A0"/>
                </a:solidFill>
              </a:rPr>
              <a:t>tracking</a:t>
            </a:r>
          </a:p>
          <a:p>
            <a:endParaRPr lang="en-US" sz="2400" dirty="0">
              <a:solidFill>
                <a:srgbClr val="7030A0"/>
              </a:solidFill>
            </a:endParaRPr>
          </a:p>
          <a:p>
            <a:r>
              <a:rPr lang="en-US" sz="2400" dirty="0" smtClean="0">
                <a:solidFill>
                  <a:srgbClr val="7030A0"/>
                </a:solidFill>
              </a:rPr>
              <a:t>Local orbit bump for a Flipper </a:t>
            </a:r>
          </a:p>
          <a:p>
            <a:endParaRPr lang="en-US" sz="2400" dirty="0" smtClean="0">
              <a:solidFill>
                <a:srgbClr val="7030A0"/>
              </a:solidFill>
            </a:endParaRPr>
          </a:p>
          <a:p>
            <a:r>
              <a:rPr lang="en-US" sz="2400" dirty="0" smtClean="0">
                <a:solidFill>
                  <a:srgbClr val="7030A0"/>
                </a:solidFill>
              </a:rPr>
              <a:t>Flipper harmonic strength evaluations at </a:t>
            </a:r>
            <a:r>
              <a:rPr lang="en-US" sz="2400" dirty="0" smtClean="0">
                <a:solidFill>
                  <a:srgbClr val="FF0000"/>
                </a:solidFill>
              </a:rPr>
              <a:t>Z </a:t>
            </a:r>
            <a:r>
              <a:rPr lang="en-US" sz="2400" dirty="0" smtClean="0">
                <a:solidFill>
                  <a:srgbClr val="7030A0"/>
                </a:solidFill>
              </a:rPr>
              <a:t>beam energy</a:t>
            </a:r>
          </a:p>
          <a:p>
            <a:endParaRPr lang="en-US" sz="2400" dirty="0" smtClean="0">
              <a:solidFill>
                <a:srgbClr val="7030A0"/>
              </a:solidFill>
            </a:endParaRPr>
          </a:p>
          <a:p>
            <a:r>
              <a:rPr lang="en-US" sz="2400" dirty="0" smtClean="0">
                <a:solidFill>
                  <a:srgbClr val="7030A0"/>
                </a:solidFill>
              </a:rPr>
              <a:t>Discussion of results</a:t>
            </a:r>
            <a:endParaRPr lang="en-US" sz="2800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9124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397"/>
            <a:ext cx="12087616" cy="376301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Longitudinal Compton </a:t>
            </a:r>
            <a:r>
              <a:rPr lang="en-US" sz="2800" dirty="0" err="1" smtClean="0">
                <a:solidFill>
                  <a:srgbClr val="FF0000"/>
                </a:solidFill>
                <a:latin typeface="+mn-lt"/>
              </a:rPr>
              <a:t>polarimeter</a:t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 data analysis</a:t>
            </a:r>
            <a:endParaRPr lang="ru-RU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20</a:t>
            </a:fld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64869" y="390698"/>
                <a:ext cx="11862261" cy="32029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 </a:t>
                </a:r>
                <a:r>
                  <a:rPr lang="en-US" dirty="0"/>
                  <a:t>longitudinal Compton </a:t>
                </a:r>
                <a:r>
                  <a:rPr lang="en-US" dirty="0" err="1" smtClean="0"/>
                  <a:t>polarimeter</a:t>
                </a:r>
                <a:r>
                  <a:rPr lang="en-US" dirty="0" smtClean="0"/>
                  <a:t> counts lost electrons scattered due to interaction with the circularly polarized laser light. The effective cross-section asymmetry to the difference in lost particle’s momentum is relatively large and at Z is </a:t>
                </a:r>
                <a:r>
                  <a:rPr lang="en-US" dirty="0"/>
                  <a:t>equal to approximately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=0.5</m:t>
                    </m:r>
                  </m:oMath>
                </a14:m>
                <a:r>
                  <a:rPr lang="en-US" dirty="0" smtClean="0"/>
                  <a:t>. </a:t>
                </a:r>
              </a:p>
              <a:p>
                <a:r>
                  <a:rPr lang="en-US" dirty="0"/>
                  <a:t>By performing a Monte Carlo simulation, I generate a Poisson distribution, assuming that the number of events </a:t>
                </a:r>
                <a:r>
                  <a:rPr lang="en-US" dirty="0" smtClean="0"/>
                  <a:t>scales as </a:t>
                </a:r>
                <a:r>
                  <a:rPr lang="en-US" dirty="0"/>
                  <a:t>: </a:t>
                </a:r>
                <a:endParaRPr lang="en-US" dirty="0" smtClean="0"/>
              </a:p>
              <a:p>
                <a:pPr algn="ctr"/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r>
                  <a:rPr lang="en-US" dirty="0" smtClean="0"/>
                  <a:t> is the average number of the scattered electrons from a single bunch per turn (expected 2000 to 20000),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 is the initial polarization degree (expected 0.05 to 0.15)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 smtClean="0"/>
                  <a:t> is the longitudinal spin component of a bunch, assuming fully polarized beam in the beginning of free spin precession.</a:t>
                </a:r>
              </a:p>
              <a:p>
                <a:r>
                  <a:rPr lang="en-US" dirty="0"/>
                  <a:t>I consider the beat of the counts as a </a:t>
                </a:r>
                <a:r>
                  <a:rPr lang="en-US" dirty="0" err="1"/>
                  <a:t>polarimeter</a:t>
                </a:r>
                <a:r>
                  <a:rPr lang="en-US" dirty="0"/>
                  <a:t> </a:t>
                </a:r>
                <a:r>
                  <a:rPr lang="en-US" dirty="0" smtClean="0"/>
                  <a:t>signal: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d>
                          </m:e>
                        </m:d>
                      </m:num>
                      <m:den>
                        <m:d>
                          <m:dPr>
                            <m:begChr m:val="⟨"/>
                            <m:endChr m:val="⟩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d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Statistical nature of such a signal lead to a noise in extracting of the </a:t>
                </a:r>
                <a:r>
                  <a:rPr lang="en-US" dirty="0"/>
                  <a:t>longitudinal spin </a:t>
                </a:r>
                <a:r>
                  <a:rPr lang="en-US" dirty="0" smtClean="0"/>
                  <a:t>component from the </a:t>
                </a:r>
                <a:r>
                  <a:rPr lang="en-US" dirty="0" err="1" smtClean="0"/>
                  <a:t>polarimeter</a:t>
                </a:r>
                <a:r>
                  <a:rPr lang="en-US" dirty="0" smtClean="0"/>
                  <a:t> data. An example of a single run during 200 turns is presented below: </a:t>
                </a:r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869" y="390698"/>
                <a:ext cx="11862261" cy="3202928"/>
              </a:xfrm>
              <a:prstGeom prst="rect">
                <a:avLst/>
              </a:prstGeom>
              <a:blipFill>
                <a:blip r:embed="rId2"/>
                <a:stretch>
                  <a:fillRect l="-411" t="-951" r="-257" b="-24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69" y="3648258"/>
            <a:ext cx="6651927" cy="237213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097683" y="4155567"/>
            <a:ext cx="49294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more or less clear reproduction of spin precession can be seen during the first 3-5 synchrotron periods, but </a:t>
            </a:r>
            <a:r>
              <a:rPr lang="en-US" dirty="0" smtClean="0"/>
              <a:t>then after </a:t>
            </a:r>
            <a:r>
              <a:rPr lang="en-US" dirty="0"/>
              <a:t>the data peaks are blurred due to </a:t>
            </a:r>
            <a:r>
              <a:rPr lang="en-US" dirty="0" smtClean="0"/>
              <a:t>spins </a:t>
            </a:r>
            <a:r>
              <a:rPr lang="en-US" dirty="0" err="1"/>
              <a:t>decoherence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00546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397"/>
            <a:ext cx="12087616" cy="426178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Fitting </a:t>
            </a:r>
            <a:r>
              <a:rPr lang="en-US" sz="3200" dirty="0">
                <a:solidFill>
                  <a:srgbClr val="FF0000"/>
                </a:solidFill>
                <a:latin typeface="+mn-lt"/>
              </a:rPr>
              <a:t>of phase determination errors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21</a:t>
            </a:fld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82386" y="623454"/>
                <a:ext cx="11471564" cy="47622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First, I studied the dependence of phase determination accuracy on the length of the data sample</a:t>
                </a:r>
                <a:r>
                  <a:rPr lang="en-US" dirty="0"/>
                  <a:t>. I found that for given beam parameters at Z (synchrotron </a:t>
                </a:r>
                <a:r>
                  <a:rPr lang="en-US" dirty="0" smtClean="0"/>
                  <a:t>tune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Qs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0.029</m:t>
                    </m:r>
                  </m:oMath>
                </a14:m>
                <a:r>
                  <a:rPr lang="en-US" dirty="0"/>
                  <a:t>, energy spread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0.00039</m:t>
                    </m:r>
                  </m:oMath>
                </a14:m>
                <a:r>
                  <a:rPr lang="en-US" dirty="0"/>
                  <a:t>, </a:t>
                </a:r>
                <a:r>
                  <a:rPr lang="en-US" dirty="0" smtClean="0"/>
                  <a:t>damping </a:t>
                </a:r>
                <a:r>
                  <a:rPr lang="en-US" dirty="0"/>
                  <a:t>time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τ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11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9 </m:t>
                    </m:r>
                  </m:oMath>
                </a14:m>
                <a:r>
                  <a:rPr lang="en-US" dirty="0" smtClean="0"/>
                  <a:t>turns</a:t>
                </a:r>
                <a:r>
                  <a:rPr lang="en-US" dirty="0"/>
                  <a:t>) the optimal sample length is about 4000 </a:t>
                </a:r>
                <a:r>
                  <a:rPr lang="en-US" dirty="0" smtClean="0"/>
                  <a:t>turns and this dependence is not sharp</a:t>
                </a:r>
                <a:r>
                  <a:rPr lang="en-US" dirty="0"/>
                  <a:t>. Let's look at some </a:t>
                </a:r>
                <a:r>
                  <a:rPr lang="en-US" dirty="0" smtClean="0"/>
                  <a:t>results with 4096 turns.</a:t>
                </a:r>
              </a:p>
              <a:p>
                <a:endParaRPr lang="en-US" dirty="0"/>
              </a:p>
              <a:p>
                <a:r>
                  <a:rPr lang="en-US" dirty="0" smtClean="0"/>
                  <a:t>For </a:t>
                </a:r>
                <a:r>
                  <a:rPr lang="en-US" dirty="0"/>
                  <a:t>a set of input parameters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=0.2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𝑁𝑐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=2000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=0.5</m:t>
                    </m:r>
                  </m:oMath>
                </a14:m>
                <a:r>
                  <a:rPr lang="en-US" dirty="0" smtClean="0"/>
                  <a:t>  I got the following </a:t>
                </a:r>
                <a:r>
                  <a:rPr lang="en-US" dirty="0" err="1" smtClean="0"/>
                  <a:t>sigmas</a:t>
                </a:r>
                <a:r>
                  <a:rPr lang="en-US" dirty="0" smtClean="0"/>
                  <a:t> (with accuracy about 10%):</a:t>
                </a:r>
              </a:p>
              <a:p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=0.121</m:t>
                    </m:r>
                  </m:oMath>
                </a14:m>
                <a:r>
                  <a:rPr lang="en-US" dirty="0" smtClean="0"/>
                  <a:t>  -  for phase determination,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046</m:t>
                    </m:r>
                  </m:oMath>
                </a14:m>
                <a:r>
                  <a:rPr lang="en-US" dirty="0" smtClean="0"/>
                  <a:t>  - for phase difference of two quadrants.</a:t>
                </a:r>
              </a:p>
              <a:p>
                <a:endParaRPr lang="en-US" dirty="0"/>
              </a:p>
              <a:p>
                <a:r>
                  <a:rPr lang="en-US" dirty="0"/>
                  <a:t>We see that the phase difference is determined approximately 3 times better than their individual </a:t>
                </a:r>
                <a:r>
                  <a:rPr lang="en-US" dirty="0" smtClean="0"/>
                  <a:t>values! 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Now another three sets: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=0.0625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𝑁𝑐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=2000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=0.5</m:t>
                    </m:r>
                  </m:oMath>
                </a14:m>
                <a:r>
                  <a:rPr lang="en-US" dirty="0" smtClean="0"/>
                  <a:t>   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38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163</m:t>
                    </m:r>
                  </m:oMath>
                </a14:m>
                <a:r>
                  <a:rPr lang="en-US" dirty="0"/>
                  <a:t> </a:t>
                </a:r>
                <a:endParaRPr lang="en-US" dirty="0" smtClean="0"/>
              </a:p>
              <a:p>
                <a:r>
                  <a:rPr lang="en-US" dirty="0" smtClean="0"/>
                  <a:t>                                           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=0.0625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𝑁𝑐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000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=0.5</m:t>
                    </m:r>
                  </m:oMath>
                </a14:m>
                <a:r>
                  <a:rPr lang="en-US" dirty="0"/>
                  <a:t>   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285</m:t>
                    </m:r>
                  </m:oMath>
                </a14:m>
                <a:r>
                  <a:rPr lang="en-US" dirty="0"/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092</m:t>
                    </m:r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dirty="0" smtClean="0"/>
                  <a:t>                                          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=0.0625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𝑁𝑐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000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=0.5</m:t>
                    </m:r>
                  </m:oMath>
                </a14:m>
                <a:r>
                  <a:rPr lang="en-US" dirty="0"/>
                  <a:t>   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124</m:t>
                    </m:r>
                  </m:oMath>
                </a14:m>
                <a:r>
                  <a:rPr lang="en-US" dirty="0"/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069</m:t>
                    </m:r>
                  </m:oMath>
                </a14:m>
                <a:r>
                  <a:rPr lang="en-US" dirty="0"/>
                  <a:t> </a:t>
                </a:r>
              </a:p>
              <a:p>
                <a:endParaRPr lang="en-US" dirty="0"/>
              </a:p>
              <a:p>
                <a:r>
                  <a:rPr lang="en-US" dirty="0" smtClean="0"/>
                  <a:t>Can be fitted as: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sub>
                    </m:sSub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𝑁𝑐</m:t>
                                </m:r>
                              </m:e>
                            </m:d>
                          </m:e>
                        </m:rad>
                      </m:den>
                    </m:f>
                  </m:oMath>
                </a14:m>
                <a:r>
                  <a:rPr lang="en-US" dirty="0" smtClean="0"/>
                  <a:t>    - more or less natural scaling!</a:t>
                </a:r>
                <a:endParaRPr lang="en-US" dirty="0"/>
              </a:p>
              <a:p>
                <a:endParaRPr lang="en-US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386" y="623454"/>
                <a:ext cx="11471564" cy="4762266"/>
              </a:xfrm>
              <a:prstGeom prst="rect">
                <a:avLst/>
              </a:prstGeom>
              <a:blipFill>
                <a:blip r:embed="rId2"/>
                <a:stretch>
                  <a:fillRect l="-478" t="-6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3756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397"/>
            <a:ext cx="12087616" cy="517618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General scenario for saw tooth studies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22</a:t>
            </a:fld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60218" y="532015"/>
                <a:ext cx="11471564" cy="56816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In my opinion, when </a:t>
                </a:r>
                <a:r>
                  <a:rPr lang="en-US" dirty="0" err="1"/>
                  <a:t>FCCee</a:t>
                </a:r>
                <a:r>
                  <a:rPr lang="en-US" dirty="0"/>
                  <a:t> launches, we should spend a few weeks or months investigating the </a:t>
                </a:r>
                <a:r>
                  <a:rPr lang="en-US" dirty="0" err="1"/>
                  <a:t>sawtooth</a:t>
                </a:r>
                <a:r>
                  <a:rPr lang="en-US" dirty="0"/>
                  <a:t> </a:t>
                </a:r>
                <a:r>
                  <a:rPr lang="en-US" dirty="0" smtClean="0"/>
                  <a:t>problem. </a:t>
                </a:r>
                <a:r>
                  <a:rPr lang="en-US" dirty="0"/>
                  <a:t>First, of course, it is necessary to globally tune the machine and maximize the achievable level of </a:t>
                </a:r>
                <a:r>
                  <a:rPr lang="en-US" dirty="0" smtClean="0"/>
                  <a:t>polarization. </a:t>
                </a:r>
              </a:p>
              <a:p>
                <a:endParaRPr lang="en-US" dirty="0" smtClean="0"/>
              </a:p>
              <a:p>
                <a:r>
                  <a:rPr lang="en-US" dirty="0"/>
                  <a:t>In special </a:t>
                </a:r>
                <a:r>
                  <a:rPr lang="en-US" dirty="0" err="1"/>
                  <a:t>sawtooth</a:t>
                </a:r>
                <a:r>
                  <a:rPr lang="en-US" dirty="0"/>
                  <a:t> runs, we can store up to </a:t>
                </a:r>
                <a:r>
                  <a:rPr lang="en-US" dirty="0" smtClean="0"/>
                  <a:t>11200 </a:t>
                </a:r>
                <a:r>
                  <a:rPr lang="en-US" dirty="0"/>
                  <a:t>non-colliding bunches, polarize them with wigglers for several hours to a high degree </a:t>
                </a:r>
                <a:r>
                  <a:rPr lang="en-US" dirty="0" smtClean="0"/>
                  <a:t>(</a:t>
                </a:r>
                <a:r>
                  <a:rPr lang="en-US" dirty="0"/>
                  <a:t>up to </a:t>
                </a:r>
                <a:r>
                  <a:rPr lang="en-US" dirty="0" smtClean="0"/>
                  <a:t>40</a:t>
                </a:r>
                <a:r>
                  <a:rPr lang="en-US" dirty="0"/>
                  <a:t>%), and then rotate </a:t>
                </a:r>
                <a:r>
                  <a:rPr lang="en-US" dirty="0" smtClean="0"/>
                  <a:t>spins </a:t>
                </a:r>
                <a:r>
                  <a:rPr lang="en-US" dirty="0"/>
                  <a:t>with a flipper, bunch by </a:t>
                </a:r>
                <a:r>
                  <a:rPr lang="en-US" dirty="0" smtClean="0"/>
                  <a:t>bunch, </a:t>
                </a:r>
                <a:r>
                  <a:rPr lang="en-US" dirty="0"/>
                  <a:t>and measure the free spin precession over 4000 revolutions for each bunch. The complete procedure will take several hours, since one measurement takes 1 </a:t>
                </a:r>
                <a:r>
                  <a:rPr lang="en-US" dirty="0" smtClean="0"/>
                  <a:t>s.</a:t>
                </a:r>
              </a:p>
              <a:p>
                <a:endParaRPr lang="en-US" dirty="0"/>
              </a:p>
              <a:p>
                <a:r>
                  <a:rPr lang="en-US" dirty="0" smtClean="0"/>
                  <a:t>Let’s assume that for single bunch the attainable accuracy of the phase differences determination is about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=0.06</m:t>
                    </m:r>
                  </m:oMath>
                </a14:m>
                <a:r>
                  <a:rPr lang="en-US" dirty="0" smtClean="0"/>
                  <a:t> radians</a:t>
                </a:r>
                <a:r>
                  <a:rPr lang="en-US" dirty="0"/>
                  <a:t>. Then, after completing the full series, we will receive a 100-fold improvement in the statistical error of phase </a:t>
                </a:r>
                <a:r>
                  <a:rPr lang="en-US" dirty="0" smtClean="0"/>
                  <a:t>measurement</a:t>
                </a:r>
                <a:r>
                  <a:rPr lang="en-US" dirty="0"/>
                  <a:t>. Thus, in one beam </a:t>
                </a:r>
                <a:r>
                  <a:rPr lang="en-US" dirty="0" smtClean="0"/>
                  <a:t>store </a:t>
                </a:r>
                <a:r>
                  <a:rPr lang="en-US" dirty="0"/>
                  <a:t>the achievable accuracy can reach</a:t>
                </a:r>
                <a:r>
                  <a:rPr lang="en-US" dirty="0" smtClean="0"/>
                  <a:t>:</a:t>
                </a:r>
              </a:p>
              <a:p>
                <a:endParaRPr lang="en-US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sub>
                    </m:sSub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=0.0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00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6</m:t>
                    </m:r>
                  </m:oMath>
                </a14:m>
                <a:r>
                  <a:rPr lang="en-US" dirty="0" smtClean="0"/>
                  <a:t>    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/>
                  <a:t>     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=40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keV</a:t>
                </a:r>
              </a:p>
              <a:p>
                <a:endParaRPr lang="en-US" dirty="0" smtClean="0"/>
              </a:p>
              <a:p>
                <a:r>
                  <a:rPr lang="en-US" dirty="0"/>
                  <a:t>So, about 100 series of such measurements will be enough to limit the accuracy of determining the energy difference between the 4 quadrants to the level of 4 </a:t>
                </a:r>
                <a:r>
                  <a:rPr lang="en-US" dirty="0" err="1"/>
                  <a:t>keV</a:t>
                </a:r>
                <a:r>
                  <a:rPr lang="en-US" dirty="0" smtClean="0"/>
                  <a:t>.</a:t>
                </a:r>
                <a:r>
                  <a:rPr lang="ru-RU" dirty="0" smtClean="0"/>
                  <a:t> </a:t>
                </a:r>
                <a:r>
                  <a:rPr lang="en-US" dirty="0"/>
                  <a:t>Of course, this is a very optimistic scenario - in reality, many difficulties and </a:t>
                </a:r>
                <a:r>
                  <a:rPr lang="en-US" dirty="0" smtClean="0"/>
                  <a:t>surprises </a:t>
                </a:r>
                <a:r>
                  <a:rPr lang="en-US" dirty="0"/>
                  <a:t>await us</a:t>
                </a:r>
                <a:r>
                  <a:rPr lang="en-US" dirty="0" smtClean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Finally, I would like to remind you that after spin rotation, the bunches are not completely depolarized, they lose only a few percent of the degree of polarization and can continue to be used again after using </a:t>
                </a:r>
                <a:r>
                  <a:rPr lang="en-US" dirty="0" smtClean="0"/>
                  <a:t>wigglers for few hours to restore the initial polarization level.</a:t>
                </a:r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218" y="532015"/>
                <a:ext cx="11471564" cy="5681684"/>
              </a:xfrm>
              <a:prstGeom prst="rect">
                <a:avLst/>
              </a:prstGeom>
              <a:blipFill>
                <a:blip r:embed="rId2"/>
                <a:stretch>
                  <a:fillRect l="-425" t="-536" r="-903" b="-7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64730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397"/>
            <a:ext cx="12087616" cy="517618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Discussion of results and conclusion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23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17073" y="652689"/>
            <a:ext cx="1160337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free precession method allows one to obtain not only the spin </a:t>
            </a:r>
            <a:r>
              <a:rPr lang="en-US" sz="2000" dirty="0" smtClean="0"/>
              <a:t>tune </a:t>
            </a:r>
            <a:r>
              <a:rPr lang="en-US" sz="2000" dirty="0"/>
              <a:t>value, but also the relative phase differences between the </a:t>
            </a:r>
            <a:r>
              <a:rPr lang="en-US" sz="2000" dirty="0" err="1"/>
              <a:t>polarimeters</a:t>
            </a:r>
            <a:r>
              <a:rPr lang="en-US" sz="2000" dirty="0"/>
              <a:t> installed on the </a:t>
            </a:r>
            <a:r>
              <a:rPr lang="en-US" sz="2000" dirty="0" smtClean="0"/>
              <a:t>ring.</a:t>
            </a:r>
          </a:p>
          <a:p>
            <a:endParaRPr lang="en-US" sz="2000" dirty="0"/>
          </a:p>
          <a:p>
            <a:r>
              <a:rPr lang="en-US" sz="2000"/>
              <a:t>The phase accuracy obtained from measuring only one bunch can be of the order of 0.06 radians, which corresponds to a 4 MeV difference in the energy integrals of the two quadrants. In a series of experiments specifically devoted to studying the sawtooth shape, we hope to compress the uncertainties in the phase differences to the level of 4 keV or even </a:t>
            </a:r>
            <a:r>
              <a:rPr lang="en-US" sz="2000"/>
              <a:t>better</a:t>
            </a:r>
            <a:r>
              <a:rPr lang="en-US" sz="2000" smtClean="0"/>
              <a:t>.</a:t>
            </a:r>
          </a:p>
          <a:p>
            <a:endParaRPr lang="en-US" sz="2000" dirty="0"/>
          </a:p>
          <a:p>
            <a:r>
              <a:rPr lang="en-US" sz="2000"/>
              <a:t>By combining the analysis of data obtained from 4 longitudinal polarimeters and possibly from one dedicated polarimeter-energy spectrometer</a:t>
            </a:r>
            <a:r>
              <a:rPr lang="en-US" sz="2000"/>
              <a:t>, </a:t>
            </a:r>
            <a:r>
              <a:rPr lang="en-US" sz="2000" smtClean="0"/>
              <a:t>we hope</a:t>
            </a:r>
            <a:r>
              <a:rPr lang="ru-RU" sz="2000" smtClean="0"/>
              <a:t> </a:t>
            </a:r>
            <a:r>
              <a:rPr lang="en-US" sz="2000" smtClean="0"/>
              <a:t>to </a:t>
            </a:r>
            <a:r>
              <a:rPr lang="en-US" sz="2000"/>
              <a:t>obtain a real picture of the beam energy distribution between the 4 IPs </a:t>
            </a:r>
            <a:r>
              <a:rPr lang="en-US" sz="2000"/>
              <a:t>and </a:t>
            </a:r>
            <a:r>
              <a:rPr lang="en-US" sz="2000" smtClean="0"/>
              <a:t>thus will </a:t>
            </a:r>
            <a:r>
              <a:rPr lang="en-US" sz="2000"/>
              <a:t>determine the Ecm energies </a:t>
            </a:r>
            <a:r>
              <a:rPr lang="en-US" sz="2000"/>
              <a:t>with </a:t>
            </a:r>
            <a:r>
              <a:rPr lang="en-US" sz="2000" smtClean="0"/>
              <a:t>such high accuracy.</a:t>
            </a:r>
          </a:p>
          <a:p>
            <a:endParaRPr lang="en-US" sz="200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886060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24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00694" y="1292769"/>
            <a:ext cx="11603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Thank </a:t>
            </a:r>
            <a:r>
              <a:rPr lang="en-US" sz="4800">
                <a:solidFill>
                  <a:srgbClr val="FF0000"/>
                </a:solidFill>
              </a:rPr>
              <a:t>Y</a:t>
            </a:r>
            <a:r>
              <a:rPr lang="en-US" sz="4800" smtClean="0">
                <a:solidFill>
                  <a:srgbClr val="FF0000"/>
                </a:solidFill>
              </a:rPr>
              <a:t>ou </a:t>
            </a:r>
            <a:r>
              <a:rPr lang="en-US" sz="4800" smtClean="0">
                <a:solidFill>
                  <a:srgbClr val="FF0000"/>
                </a:solidFill>
              </a:rPr>
              <a:t>for Your </a:t>
            </a:r>
            <a:r>
              <a:rPr lang="en-US" sz="4800" dirty="0" smtClean="0">
                <a:solidFill>
                  <a:srgbClr val="FF0000"/>
                </a:solidFill>
              </a:rPr>
              <a:t>Attention! 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188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463"/>
            <a:ext cx="12192000" cy="460056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Introduction to Free Spin Precession Method (FSP)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3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33426" y="687290"/>
            <a:ext cx="1145419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solidFill>
                  <a:srgbClr val="7030A0"/>
                </a:solidFill>
              </a:rPr>
              <a:t>In the FSP method, the spins of polarized particles are resonantly deflected from their vertical orientation by a powerful </a:t>
            </a:r>
            <a:r>
              <a:rPr lang="en-US" sz="2400" smtClean="0">
                <a:solidFill>
                  <a:srgbClr val="FF0000"/>
                </a:solidFill>
              </a:rPr>
              <a:t>RF-flipper </a:t>
            </a:r>
            <a:r>
              <a:rPr lang="en-US" sz="2400" smtClean="0">
                <a:solidFill>
                  <a:srgbClr val="7030A0"/>
                </a:solidFill>
              </a:rPr>
              <a:t>– a </a:t>
            </a:r>
            <a:r>
              <a:rPr lang="en-US" sz="2400" smtClean="0">
                <a:solidFill>
                  <a:srgbClr val="FF0000"/>
                </a:solidFill>
              </a:rPr>
              <a:t>strong depolarizer </a:t>
            </a:r>
            <a:r>
              <a:rPr lang="en-US" sz="2400" smtClean="0">
                <a:solidFill>
                  <a:srgbClr val="7030A0"/>
                </a:solidFill>
              </a:rPr>
              <a:t>that is turned on for 100–200 revolutions at a fixed frequency that is </a:t>
            </a:r>
            <a:r>
              <a:rPr lang="en-US" sz="2400" smtClean="0">
                <a:solidFill>
                  <a:srgbClr val="FF0000"/>
                </a:solidFill>
              </a:rPr>
              <a:t>not too far off resonance</a:t>
            </a:r>
            <a:r>
              <a:rPr lang="en-US" sz="2400" smtClean="0">
                <a:solidFill>
                  <a:srgbClr val="7030A0"/>
                </a:solidFill>
              </a:rPr>
              <a:t>.</a:t>
            </a:r>
          </a:p>
          <a:p>
            <a:endParaRPr lang="en-US" sz="2400">
              <a:solidFill>
                <a:srgbClr val="7030A0"/>
              </a:solidFill>
            </a:endParaRPr>
          </a:p>
          <a:p>
            <a:r>
              <a:rPr lang="en-US" sz="2400" smtClean="0">
                <a:solidFill>
                  <a:srgbClr val="7030A0"/>
                </a:solidFill>
              </a:rPr>
              <a:t>The frequency offset of the RF flipper should be small compared to its harmonic value.</a:t>
            </a:r>
          </a:p>
          <a:p>
            <a:endParaRPr lang="en-US" sz="2400">
              <a:solidFill>
                <a:srgbClr val="7030A0"/>
              </a:solidFill>
            </a:endParaRPr>
          </a:p>
          <a:p>
            <a:r>
              <a:rPr lang="en-US" sz="2400" smtClean="0">
                <a:solidFill>
                  <a:srgbClr val="7030A0"/>
                </a:solidFill>
              </a:rPr>
              <a:t>The</a:t>
            </a:r>
            <a:r>
              <a:rPr lang="ru-RU" sz="2400" smtClean="0">
                <a:solidFill>
                  <a:srgbClr val="7030A0"/>
                </a:solidFill>
              </a:rPr>
              <a:t> </a:t>
            </a:r>
            <a:r>
              <a:rPr lang="en-US" sz="2400" smtClean="0">
                <a:solidFill>
                  <a:srgbClr val="7030A0"/>
                </a:solidFill>
              </a:rPr>
              <a:t>free spin precession is then recorded using a Compton polarimeter. A Fourier analysis of the beats in the count rate of this polarimeter gives us the spin tune value.</a:t>
            </a:r>
            <a:endParaRPr lang="en-US" sz="2400">
              <a:solidFill>
                <a:srgbClr val="7030A0"/>
              </a:solidFill>
            </a:endParaRPr>
          </a:p>
          <a:p>
            <a:endParaRPr lang="en-US" sz="2400" smtClean="0">
              <a:solidFill>
                <a:srgbClr val="7030A0"/>
              </a:solidFill>
            </a:endParaRPr>
          </a:p>
          <a:p>
            <a:r>
              <a:rPr lang="en-US" sz="2400" smtClean="0">
                <a:solidFill>
                  <a:srgbClr val="7030A0"/>
                </a:solidFill>
              </a:rPr>
              <a:t>The first application of RF-Flipper for coherent rotation of spins by 90 degrees to the horizontal plane was carried out at VEPP-2M in an experiment comparing the magnetic moments of electrons and positrons in 1987, see: </a:t>
            </a:r>
          </a:p>
          <a:p>
            <a:r>
              <a:rPr lang="en-US" sz="2000" smtClean="0">
                <a:solidFill>
                  <a:srgbClr val="7030A0"/>
                </a:solidFill>
              </a:rPr>
              <a:t>I.B. VASSERMAN et al, PHYSICS LETTERS B, Vol. 198, number 2, pp. 302-306, 1987.  </a:t>
            </a:r>
          </a:p>
          <a:p>
            <a:endParaRPr lang="en-US" sz="2000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133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397"/>
            <a:ext cx="12192000" cy="495396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latin typeface="+mn-lt"/>
              </a:rPr>
              <a:t>Algorithm to calculate </a:t>
            </a:r>
            <a:r>
              <a:rPr lang="en-US" sz="3200" i="1" dirty="0" smtClean="0">
                <a:solidFill>
                  <a:srgbClr val="FF0000"/>
                </a:solidFill>
                <a:latin typeface="+mn-lt"/>
              </a:rPr>
              <a:t>w</a:t>
            </a:r>
            <a:r>
              <a:rPr lang="en-US" sz="3200" dirty="0" smtClean="0">
                <a:latin typeface="+mn-lt"/>
              </a:rPr>
              <a:t> for the local vertical orbit bumps</a:t>
            </a:r>
            <a:endParaRPr lang="ru-RU" sz="3200" dirty="0">
              <a:latin typeface="+mn-lt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4</a:t>
            </a:fld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284490" y="571960"/>
                <a:ext cx="11166944" cy="6351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The effective harmonic value </a:t>
                </a:r>
                <a:r>
                  <a:rPr lang="en-US" sz="2000" i="1" dirty="0" smtClean="0">
                    <a:solidFill>
                      <a:srgbClr val="FF0000"/>
                    </a:solidFill>
                  </a:rPr>
                  <a:t>w</a:t>
                </a:r>
                <a:r>
                  <a:rPr lang="en-US" sz="2000" dirty="0" smtClean="0"/>
                  <a:t> of a local bump spin rotator is just a sum of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2000" dirty="0" smtClean="0"/>
                  <a:t>  -  spin rotations by the </a:t>
                </a:r>
                <a:r>
                  <a:rPr lang="en-US" sz="2000" i="1" dirty="0" smtClean="0">
                    <a:solidFill>
                      <a:srgbClr val="FF0000"/>
                    </a:solidFill>
                  </a:rPr>
                  <a:t>M</a:t>
                </a:r>
                <a:r>
                  <a:rPr lang="en-US" sz="2000" dirty="0" smtClean="0"/>
                  <a:t> kickers or quads around the </a:t>
                </a:r>
                <a:r>
                  <a:rPr lang="en-US" sz="2000" i="1" dirty="0" smtClean="0">
                    <a:solidFill>
                      <a:srgbClr val="FF0000"/>
                    </a:solidFill>
                  </a:rPr>
                  <a:t>x</a:t>
                </a:r>
                <a:r>
                  <a:rPr lang="en-US" sz="2000" dirty="0" smtClean="0"/>
                  <a:t>-axis. </a:t>
                </a:r>
                <a:r>
                  <a:rPr lang="en-US" sz="2000" dirty="0"/>
                  <a:t>Each </a:t>
                </a:r>
                <a:r>
                  <a:rPr lang="en-US" sz="2000" dirty="0" smtClean="0"/>
                  <a:t>kick </a:t>
                </a:r>
                <a:r>
                  <a:rPr lang="en-US" sz="2000" dirty="0"/>
                  <a:t>is included in </a:t>
                </a:r>
                <a:r>
                  <a:rPr lang="en-US" sz="2000" dirty="0" smtClean="0"/>
                  <a:t>the</a:t>
                </a:r>
                <a:r>
                  <a:rPr lang="ru-RU" sz="2000" dirty="0" smtClean="0"/>
                  <a:t> </a:t>
                </a:r>
                <a:r>
                  <a:rPr lang="en-US" sz="2000" dirty="0" smtClean="0"/>
                  <a:t>final </a:t>
                </a:r>
                <a:r>
                  <a:rPr lang="en-US" sz="2000" dirty="0"/>
                  <a:t>sum with </a:t>
                </a:r>
                <a:r>
                  <a:rPr lang="en-US" sz="2000"/>
                  <a:t>a </a:t>
                </a:r>
                <a:r>
                  <a:rPr lang="en-US" sz="2000" smtClean="0"/>
                  <a:t>weight factor</a:t>
                </a:r>
              </a:p>
              <a:p>
                <a:r>
                  <a:rPr lang="en-US" sz="200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2000" dirty="0" smtClean="0"/>
                  <a:t> 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p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sz="200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US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000" dirty="0" smtClean="0"/>
              </a:p>
              <a:p>
                <a:r>
                  <a:rPr lang="en-US" sz="2000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dirty="0" smtClean="0"/>
                  <a:t> is a spin tune,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2000" dirty="0" smtClean="0"/>
                  <a:t> is </a:t>
                </a:r>
                <a:r>
                  <a:rPr lang="en-US" sz="2000" smtClean="0"/>
                  <a:t>the accumulated </a:t>
                </a:r>
                <a:r>
                  <a:rPr lang="en-US" sz="2000" dirty="0" smtClean="0"/>
                  <a:t>horizontal bend angle starting from the first kick</a:t>
                </a:r>
                <a:r>
                  <a:rPr lang="en-US" sz="2000" smtClean="0"/>
                  <a:t>.  </a:t>
                </a:r>
              </a:p>
              <a:p>
                <a:endParaRPr lang="en-US" sz="2000"/>
              </a:p>
              <a:p>
                <a:r>
                  <a:rPr lang="en-US" sz="2000" smtClean="0"/>
                  <a:t>The half-wave π-bump is the shortest. Longer spin-rotators consisting of N half-wave π-bumps can provide a larger value of the depolarizer/flipper harmonic. Their strength can be calculated as the sum of a geometric progression: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(−</m:t>
                                  </m:r>
                                  <m:sSup>
                                    <m:sSupPr>
                                      <m:ctrlP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𝜈</m:t>
                                      </m:r>
                                      <m: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∙∆</m:t>
                                      </m:r>
                                      <m: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sup>
                                  </m:sSup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∙∆</m:t>
                                  </m:r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/>
              </a:p>
              <a:p>
                <a:endParaRPr lang="en-US" sz="2000" dirty="0"/>
              </a:p>
              <a:p>
                <a:r>
                  <a:rPr lang="en-US" sz="2000" dirty="0"/>
                  <a:t>At </a:t>
                </a:r>
                <a:r>
                  <a:rPr lang="en-US" sz="2000" i="1" dirty="0">
                    <a:solidFill>
                      <a:srgbClr val="FF0000"/>
                    </a:solidFill>
                  </a:rPr>
                  <a:t>Z</a:t>
                </a:r>
                <a:r>
                  <a:rPr lang="en-US" sz="2000" dirty="0"/>
                  <a:t> the spin phase advance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US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869</m:t>
                    </m:r>
                  </m:oMath>
                </a14:m>
                <a:r>
                  <a:rPr lang="en-US" sz="2000" dirty="0"/>
                  <a:t> per one half-wave bump is small and increase </a:t>
                </a:r>
                <a:r>
                  <a:rPr lang="en-US" sz="2000"/>
                  <a:t>of </a:t>
                </a:r>
                <a:r>
                  <a:rPr lang="en-US" sz="2000" i="1" smtClean="0"/>
                  <a:t>N&gt;2</a:t>
                </a:r>
                <a:r>
                  <a:rPr lang="en-US" sz="2000" smtClean="0"/>
                  <a:t> </a:t>
                </a:r>
                <a:r>
                  <a:rPr lang="en-US" sz="2000" dirty="0"/>
                  <a:t>is not </a:t>
                </a:r>
                <a:r>
                  <a:rPr lang="en-US" sz="2000"/>
                  <a:t>efficient</a:t>
                </a:r>
                <a:r>
                  <a:rPr lang="en-US" sz="2000" smtClean="0"/>
                  <a:t>.</a:t>
                </a:r>
              </a:p>
              <a:p>
                <a:r>
                  <a:rPr lang="en-US" sz="2000"/>
                  <a:t>At </a:t>
                </a:r>
                <a:r>
                  <a:rPr lang="en-US" sz="2000" i="1" smtClean="0">
                    <a:solidFill>
                      <a:srgbClr val="FF0000"/>
                    </a:solidFill>
                  </a:rPr>
                  <a:t>W</a:t>
                </a:r>
                <a:r>
                  <a:rPr lang="en-US" sz="2000" smtClean="0"/>
                  <a:t> </a:t>
                </a:r>
                <a:r>
                  <a:rPr lang="en-US" sz="2000" dirty="0"/>
                  <a:t>the spin phase advance</a:t>
                </a:r>
                <a:r>
                  <a:rPr lang="en-US" sz="2000" dirty="0" smtClean="0"/>
                  <a:t> 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=3.29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 sz="2000" dirty="0"/>
                  <a:t> per one half-wave bump </a:t>
                </a:r>
                <a:r>
                  <a:rPr lang="en-US" sz="2000"/>
                  <a:t>is </a:t>
                </a:r>
                <a:r>
                  <a:rPr lang="en-US" sz="2000" smtClean="0"/>
                  <a:t>close to </a:t>
                </a:r>
                <a:r>
                  <a:rPr lang="en-US" sz="2000">
                    <a:solidFill>
                      <a:srgbClr val="FF0000"/>
                    </a:solidFill>
                  </a:rPr>
                  <a:t>π</a:t>
                </a:r>
                <a:r>
                  <a:rPr lang="en-US" sz="2000" smtClean="0"/>
                  <a:t> </a:t>
                </a:r>
                <a:r>
                  <a:rPr lang="en-US" sz="2000" dirty="0"/>
                  <a:t>and increase </a:t>
                </a:r>
                <a:r>
                  <a:rPr lang="en-US" sz="2000"/>
                  <a:t>of </a:t>
                </a:r>
                <a:r>
                  <a:rPr lang="en-US" sz="2000" i="1" smtClean="0"/>
                  <a:t>N</a:t>
                </a:r>
                <a:r>
                  <a:rPr lang="en-US" sz="2000" smtClean="0"/>
                  <a:t> is </a:t>
                </a:r>
                <a:r>
                  <a:rPr lang="en-US" sz="2000" dirty="0"/>
                  <a:t>efficient.</a:t>
                </a:r>
              </a:p>
              <a:p>
                <a:endParaRPr lang="en-US" sz="2000" dirty="0"/>
              </a:p>
              <a:p>
                <a:endParaRPr lang="en-US" dirty="0" smtClean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490" y="571960"/>
                <a:ext cx="11166944" cy="6351867"/>
              </a:xfrm>
              <a:prstGeom prst="rect">
                <a:avLst/>
              </a:prstGeom>
              <a:blipFill rotWithShape="0">
                <a:blip r:embed="rId2"/>
                <a:stretch>
                  <a:fillRect l="-600" t="-576" r="-5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186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38056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>
                <a:latin typeface="+mn-lt"/>
              </a:rPr>
              <a:t>Full wave bump as a common solution for both beam energies: 45 and 80 GeV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52" y="663863"/>
            <a:ext cx="7159365" cy="4514808"/>
          </a:xfrm>
          <a:prstGeom prst="rect">
            <a:avLst/>
          </a:prstGeo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C02C-B81A-46BE-9BB9-6077A1ED4EB7}" type="slidenum">
              <a:rPr lang="ru-RU" smtClean="0"/>
              <a:t>5</a:t>
            </a:fld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7886699" y="634576"/>
                <a:ext cx="3859823" cy="56358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smtClean="0"/>
                  <a:t>Full  wave orbit bump with a kick angle amplitude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=1∙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2000" smtClean="0"/>
                  <a:t> produces the needed spin rotation at 45 GeV and almost 6 times larger at 80 GeV.</a:t>
                </a:r>
              </a:p>
              <a:p>
                <a:endParaRPr lang="en-US" sz="2000"/>
              </a:p>
              <a:p>
                <a:r>
                  <a:rPr lang="en-US" sz="2000" smtClean="0"/>
                  <a:t>For symmetry and with some margin I propose to install 8 such depolarizers per ring (2 in each quadrant). Also this will permit to do fast spin rotation needed in FSP method.</a:t>
                </a:r>
              </a:p>
              <a:p>
                <a:endParaRPr lang="en-US" sz="2000"/>
              </a:p>
              <a:p>
                <a:r>
                  <a:rPr lang="en-US" sz="2000" smtClean="0"/>
                  <a:t>A request to beam dynamics experts: let’s evaluate the DA for such local bump! Is it sufficient for the local oscillation amplitude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=±1.1</m:t>
                    </m:r>
                  </m:oMath>
                </a14:m>
                <a:r>
                  <a:rPr lang="en-US" sz="2000" smtClean="0">
                    <a:solidFill>
                      <a:srgbClr val="FF0000"/>
                    </a:solidFill>
                  </a:rPr>
                  <a:t> </a:t>
                </a:r>
                <a:r>
                  <a:rPr lang="en-US" sz="2000" smtClean="0">
                    <a:solidFill>
                      <a:srgbClr val="FF0000"/>
                    </a:solidFill>
                  </a:rPr>
                  <a:t>mm </a:t>
                </a:r>
                <a:r>
                  <a:rPr lang="en-US" sz="2000" smtClean="0"/>
                  <a:t>?</a:t>
                </a:r>
                <a:endParaRPr lang="ru-RU" sz="200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6699" y="634576"/>
                <a:ext cx="3859823" cy="5635838"/>
              </a:xfrm>
              <a:prstGeom prst="rect">
                <a:avLst/>
              </a:prstGeom>
              <a:blipFill rotWithShape="0">
                <a:blip r:embed="rId4"/>
                <a:stretch>
                  <a:fillRect l="-1738" t="-541" r="-632" b="-9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Стрелка вниз 6"/>
          <p:cNvSpPr/>
          <p:nvPr/>
        </p:nvSpPr>
        <p:spPr>
          <a:xfrm>
            <a:off x="7322659" y="2734046"/>
            <a:ext cx="143142" cy="57541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 flipV="1">
            <a:off x="1068079" y="2011300"/>
            <a:ext cx="143142" cy="61720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6743" y="1642006"/>
            <a:ext cx="948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1-st kick</a:t>
            </a:r>
            <a:endParaRPr lang="ru-RU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69130" y="3563467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2-nd kick</a:t>
            </a:r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489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9695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solidFill>
                  <a:srgbClr val="7030A0"/>
                </a:solidFill>
                <a:latin typeface="+mn-lt"/>
              </a:rPr>
              <a:t>Depolarizer parameters for </a:t>
            </a:r>
            <a:r>
              <a:rPr lang="en-US" sz="3600" dirty="0" smtClean="0">
                <a:solidFill>
                  <a:srgbClr val="FF0000"/>
                </a:solidFill>
                <a:latin typeface="+mn-lt"/>
              </a:rPr>
              <a:t>RDP</a:t>
            </a:r>
            <a:r>
              <a:rPr lang="en-US" sz="3600" dirty="0" smtClean="0">
                <a:solidFill>
                  <a:srgbClr val="7030A0"/>
                </a:solidFill>
                <a:latin typeface="+mn-lt"/>
              </a:rPr>
              <a:t> of a </a:t>
            </a:r>
            <a:r>
              <a:rPr lang="en-US" sz="3600" dirty="0" smtClean="0">
                <a:solidFill>
                  <a:srgbClr val="FF0000"/>
                </a:solidFill>
                <a:latin typeface="+mn-lt"/>
              </a:rPr>
              <a:t>single </a:t>
            </a:r>
            <a:r>
              <a:rPr lang="en-US" sz="3600" dirty="0" smtClean="0">
                <a:solidFill>
                  <a:srgbClr val="7030A0"/>
                </a:solidFill>
                <a:latin typeface="+mn-lt"/>
              </a:rPr>
              <a:t>bunch</a:t>
            </a:r>
            <a:endParaRPr lang="ru-RU" sz="3600" dirty="0">
              <a:solidFill>
                <a:srgbClr val="7030A0"/>
              </a:solidFill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361668" y="496953"/>
                <a:ext cx="7372350" cy="56893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The desired harmonic of the depolarizer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.4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000" i="1" dirty="0" smtClean="0"/>
                  <a:t>.  </a:t>
                </a:r>
              </a:p>
              <a:p>
                <a:r>
                  <a:rPr lang="en-US" sz="2000" dirty="0" smtClean="0"/>
                  <a:t>At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 Z </a:t>
                </a:r>
                <a:r>
                  <a:rPr lang="en-US" sz="2000" dirty="0" smtClean="0"/>
                  <a:t>two full-wave</a:t>
                </a:r>
                <a:r>
                  <a:rPr lang="en-US" sz="2000" dirty="0"/>
                  <a:t> local bumps </a:t>
                </a:r>
                <a:r>
                  <a:rPr lang="en-US" sz="2000" dirty="0" smtClean="0"/>
                  <a:t>are required to limit the beam deflection by +- 1 mm.  </a:t>
                </a:r>
              </a:p>
              <a:p>
                <a:endParaRPr lang="en-US" sz="2000" dirty="0"/>
              </a:p>
              <a:p>
                <a:r>
                  <a:rPr lang="en-US" sz="2000" dirty="0" smtClean="0"/>
                  <a:t>Then</a:t>
                </a:r>
                <a:r>
                  <a:rPr lang="en-US" sz="2000" i="1" dirty="0" smtClean="0"/>
                  <a:t> </a:t>
                </a:r>
                <a:r>
                  <a:rPr lang="en-US" sz="2000" dirty="0" smtClean="0"/>
                  <a:t>at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Z</a:t>
                </a:r>
                <a:r>
                  <a:rPr lang="en-US" sz="2000" dirty="0" smtClean="0"/>
                  <a:t>-energy</a:t>
                </a:r>
                <a:r>
                  <a:rPr lang="en-US" sz="2000" dirty="0"/>
                  <a:t> </a:t>
                </a: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𝑘𝑖𝑐𝑘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sz="2000" dirty="0" smtClean="0"/>
                  <a:t> - kick angle provided by each </a:t>
                </a:r>
              </a:p>
              <a:p>
                <a:r>
                  <a:rPr lang="en-US" sz="2000" dirty="0" smtClean="0"/>
                  <a:t>AC-dipole.</a:t>
                </a:r>
              </a:p>
              <a:p>
                <a:endParaRPr lang="en-US" sz="20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𝐵𝑅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=150 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,  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𝐸𝑙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𝐵𝑙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=0.5∙</m:t>
                      </m:r>
                      <m:sSub>
                        <m:sSubPr>
                          <m:ctrlPr>
                            <a:rPr lang="ru-RU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𝑘𝑖𝑐𝑘</m:t>
                          </m:r>
                        </m:sub>
                      </m:sSub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𝐵𝑅</m:t>
                      </m:r>
                      <m:r>
                        <a:rPr lang="en-US" sz="20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7.5∙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2000" dirty="0" smtClean="0">
                  <a:solidFill>
                    <a:srgbClr val="FF0000"/>
                  </a:solidFill>
                </a:endParaRPr>
              </a:p>
              <a:p>
                <a:endParaRPr lang="en-US" sz="2000" b="0" i="1" dirty="0" smtClean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=2.5 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=2 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𝑐𝑚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      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=3 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𝐺𝑠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=900 </m:t>
                      </m:r>
                      <m:f>
                        <m:fPr>
                          <m:type m:val="lin"/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𝑐𝑚</m:t>
                          </m:r>
                        </m:den>
                      </m:f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2000" b="0" i="1" dirty="0" smtClean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endParaRPr lang="en-US" sz="2000" b="0" i="1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=0.5∙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=900 </m:t>
                      </m:r>
                      <m:r>
                        <a:rPr lang="en-US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𝑝𝑢𝑙𝑠𝑒</m:t>
                          </m:r>
                        </m:sub>
                      </m:sSub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=0.5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type m:val="lin"/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𝐿𝑖𝑛𝑒</m:t>
                              </m:r>
                            </m:sub>
                          </m:sSub>
                        </m:den>
                      </m:f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=8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00 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    </m:t>
                      </m:r>
                    </m:oMath>
                  </m:oMathPara>
                </a14:m>
                <a:endParaRPr lang="en-US" sz="2000" i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2000" b="0" i="1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</m:d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type m:val="lin"/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den>
                    </m:f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=81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00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type m:val="lin"/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10 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𝑛𝑠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320 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𝑚𝑘𝑠</m:t>
                        </m:r>
                      </m:den>
                    </m:f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=250 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𝑚𝑊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 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- during a pulse.  </a:t>
                </a:r>
              </a:p>
              <a:p>
                <a:endParaRPr lang="en-US" sz="2000" dirty="0"/>
              </a:p>
              <a:p>
                <a:r>
                  <a:rPr lang="en-US" sz="2000" dirty="0" smtClean="0">
                    <a:solidFill>
                      <a:schemeClr val="tx1"/>
                    </a:solidFill>
                  </a:rPr>
                  <a:t>Technically looks feasible? </a:t>
                </a:r>
                <a:r>
                  <a:rPr lang="en-US" sz="2000" dirty="0" smtClean="0"/>
                  <a:t>Parameters could be relaxed, if the distance between plates could be made smaller: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=1 </m:t>
                    </m:r>
                    <m:r>
                      <a:rPr lang="en-US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𝑐𝑚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?</a:t>
                </a:r>
                <a:endParaRPr lang="ru-RU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668" y="496953"/>
                <a:ext cx="7372350" cy="5689378"/>
              </a:xfrm>
              <a:prstGeom prst="rect">
                <a:avLst/>
              </a:prstGeom>
              <a:blipFill rotWithShape="0">
                <a:blip r:embed="rId2"/>
                <a:stretch>
                  <a:fillRect l="-826" t="-643" b="-9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вал 4"/>
          <p:cNvSpPr/>
          <p:nvPr/>
        </p:nvSpPr>
        <p:spPr>
          <a:xfrm>
            <a:off x="7877734" y="1214706"/>
            <a:ext cx="3832964" cy="3432130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801289" y="2014818"/>
            <a:ext cx="2201173" cy="14294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801289" y="3761123"/>
            <a:ext cx="2201173" cy="14294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808012" y="864743"/>
            <a:ext cx="1951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Strip Line sketch:</a:t>
            </a:r>
            <a:endParaRPr lang="ru-RU" sz="2000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8801289" y="2163642"/>
            <a:ext cx="13447" cy="1603362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814736" y="2736547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</a:t>
            </a:r>
            <a:endParaRPr lang="ru-RU" sz="2000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V="1">
            <a:off x="10000355" y="2369088"/>
            <a:ext cx="6701" cy="1123367"/>
          </a:xfrm>
          <a:prstGeom prst="straightConnector1">
            <a:avLst/>
          </a:prstGeom>
          <a:ln w="28575">
            <a:solidFill>
              <a:srgbClr val="7030A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0087543" y="2192691"/>
                <a:ext cx="458009" cy="5064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ru-RU" sz="24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7543" y="2192691"/>
                <a:ext cx="458009" cy="50642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4C61-4215-427A-8308-A17F52C676AE}" type="slidenum">
              <a:rPr lang="ru-RU" smtClean="0"/>
              <a:t>6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0477410" y="2965701"/>
                <a:ext cx="463845" cy="5064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ru-RU" sz="24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7410" y="2965701"/>
                <a:ext cx="463845" cy="50642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Прямая со стрелкой 23"/>
          <p:cNvCxnSpPr/>
          <p:nvPr/>
        </p:nvCxnSpPr>
        <p:spPr>
          <a:xfrm flipV="1">
            <a:off x="9463822" y="2930771"/>
            <a:ext cx="1245511" cy="8858"/>
          </a:xfrm>
          <a:prstGeom prst="straightConnector1">
            <a:avLst/>
          </a:prstGeom>
          <a:ln w="28575">
            <a:solidFill>
              <a:srgbClr val="7030A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734018" y="5419846"/>
            <a:ext cx="38541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7030A0"/>
                </a:solidFill>
              </a:rPr>
              <a:t>The technical design will be developed </a:t>
            </a:r>
          </a:p>
          <a:p>
            <a:r>
              <a:rPr lang="en-US" smtClean="0">
                <a:solidFill>
                  <a:srgbClr val="7030A0"/>
                </a:solidFill>
              </a:rPr>
              <a:t>by W. Hofle.</a:t>
            </a:r>
            <a:endParaRPr lang="ru-RU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930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472"/>
            <a:ext cx="12192000" cy="51546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2800" smtClean="0">
                <a:latin typeface="+mn-lt"/>
              </a:rPr>
              <a:t>How to organize </a:t>
            </a:r>
            <a:r>
              <a:rPr lang="en-US" sz="2800" dirty="0" smtClean="0">
                <a:latin typeface="+mn-lt"/>
              </a:rPr>
              <a:t>the coherent </a:t>
            </a:r>
            <a:r>
              <a:rPr lang="en-US" sz="2800" dirty="0">
                <a:latin typeface="+mn-lt"/>
              </a:rPr>
              <a:t>spin </a:t>
            </a:r>
            <a:r>
              <a:rPr lang="en-US" sz="2800" dirty="0" smtClean="0">
                <a:latin typeface="+mn-lt"/>
              </a:rPr>
              <a:t>precession </a:t>
            </a:r>
            <a:r>
              <a:rPr lang="en-US" sz="2800" smtClean="0">
                <a:latin typeface="+mn-lt"/>
              </a:rPr>
              <a:t>by </a:t>
            </a:r>
            <a:r>
              <a:rPr lang="en-US" sz="2800" smtClean="0">
                <a:solidFill>
                  <a:srgbClr val="FF0000"/>
                </a:solidFill>
                <a:latin typeface="+mn-lt"/>
              </a:rPr>
              <a:t>Flipper</a:t>
            </a:r>
            <a:r>
              <a:rPr lang="en-US" sz="2800" smtClean="0">
                <a:latin typeface="+mn-lt"/>
              </a:rPr>
              <a:t>?</a:t>
            </a:r>
            <a:r>
              <a:rPr lang="en-US" sz="280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800" smtClean="0">
                <a:latin typeface="+mn-lt"/>
              </a:rPr>
              <a:t>(as example at </a:t>
            </a:r>
            <a:r>
              <a:rPr lang="en-US" sz="2800" smtClean="0">
                <a:solidFill>
                  <a:srgbClr val="FF0000"/>
                </a:solidFill>
                <a:latin typeface="+mn-lt"/>
              </a:rPr>
              <a:t>45</a:t>
            </a:r>
            <a:r>
              <a:rPr lang="en-US" sz="2800" smtClean="0">
                <a:latin typeface="+mn-lt"/>
              </a:rPr>
              <a:t> GeV ) </a:t>
            </a:r>
            <a:endParaRPr lang="en-US" sz="2800" dirty="0">
              <a:latin typeface="+mn-lt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62323" y="653120"/>
            <a:ext cx="10058400" cy="4249507"/>
            <a:chOff x="247727" y="829969"/>
            <a:chExt cx="10058400" cy="4249507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727" y="829969"/>
              <a:ext cx="10058400" cy="4249507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TextBox 4"/>
                <p:cNvSpPr txBox="1"/>
                <p:nvPr/>
              </p:nvSpPr>
              <p:spPr>
                <a:xfrm>
                  <a:off x="2429660" y="866104"/>
                  <a:ext cx="5969578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 smtClean="0"/>
                    <a:t>E=45 GeV,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=102.475,  </m:t>
                      </m:r>
                      <m:sSub>
                        <m:sSubPr>
                          <m:ctrlP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0.1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0.000371 ,</m:t>
                      </m:r>
                    </m:oMath>
                  </a14:m>
                  <a:endParaRPr lang="en-US" sz="2000" b="0" i="1" dirty="0" smtClean="0">
                    <a:latin typeface="Cambria Math" panose="02040503050406030204" pitchFamily="18" charset="0"/>
                  </a:endParaRPr>
                </a:p>
                <a:p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=0.002,</m:t>
                      </m:r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−.005,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</m:oMath>
                  </a14:m>
                  <a:r>
                    <a:rPr lang="en-US" sz="2000" dirty="0" smtClean="0"/>
                    <a:t>0.032,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=1310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𝑡𝑢𝑟𝑛𝑠</m:t>
                      </m:r>
                    </m:oMath>
                  </a14:m>
                  <a:endParaRPr lang="ru-RU" sz="2000" dirty="0"/>
                </a:p>
              </p:txBody>
            </p:sp>
          </mc:Choice>
          <mc:Fallback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29660" y="866104"/>
                  <a:ext cx="5969578" cy="707886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1020" t="-4310" b="-14655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 flipH="1">
                  <a:off x="1058548" y="891385"/>
                  <a:ext cx="560291" cy="336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𝑳𝒐𝒏𝒈</m:t>
                            </m:r>
                          </m:sub>
                        </m:sSub>
                      </m:oMath>
                    </m:oMathPara>
                  </a14:m>
                  <a:endParaRPr lang="ru-RU" sz="2000" b="1"/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58548" y="891385"/>
                  <a:ext cx="560291" cy="336887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5217" r="-30435" b="-2909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 flipH="1">
                  <a:off x="9131795" y="994998"/>
                  <a:ext cx="735809" cy="62799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ru-RU" sz="20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ru-RU" sz="20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en-US" sz="20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𝑽𝒆𝒓𝒕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ru-RU" sz="20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ru-RU" sz="2000" b="1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9131795" y="994998"/>
                  <a:ext cx="735809" cy="62799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Группа 52"/>
          <p:cNvGrpSpPr/>
          <p:nvPr/>
        </p:nvGrpSpPr>
        <p:grpSpPr>
          <a:xfrm>
            <a:off x="10134596" y="1132145"/>
            <a:ext cx="1768113" cy="2124861"/>
            <a:chOff x="10134596" y="1132145"/>
            <a:chExt cx="1768113" cy="2124861"/>
          </a:xfrm>
        </p:grpSpPr>
        <p:cxnSp>
          <p:nvCxnSpPr>
            <p:cNvPr id="10" name="Прямая соединительная линия 9"/>
            <p:cNvCxnSpPr>
              <a:stCxn id="34" idx="2"/>
            </p:cNvCxnSpPr>
            <p:nvPr/>
          </p:nvCxnSpPr>
          <p:spPr>
            <a:xfrm>
              <a:off x="10858612" y="1722212"/>
              <a:ext cx="9685" cy="112679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10458994" y="2849008"/>
              <a:ext cx="403498" cy="40799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10862494" y="2849008"/>
              <a:ext cx="73006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 flipV="1">
              <a:off x="10862492" y="1997805"/>
              <a:ext cx="161833" cy="85120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10877006" y="1871401"/>
              <a:ext cx="359230" cy="0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flipV="1">
              <a:off x="11236972" y="1865668"/>
              <a:ext cx="10160" cy="942226"/>
            </a:xfrm>
            <a:prstGeom prst="line">
              <a:avLst/>
            </a:prstGeom>
            <a:ln w="158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Овал 33"/>
            <p:cNvSpPr/>
            <p:nvPr/>
          </p:nvSpPr>
          <p:spPr>
            <a:xfrm rot="1391167">
              <a:off x="10825309" y="1692625"/>
              <a:ext cx="824640" cy="383849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9" name="Прямая со стрелкой 38"/>
            <p:cNvCxnSpPr>
              <a:endCxn id="34" idx="6"/>
            </p:cNvCxnSpPr>
            <p:nvPr/>
          </p:nvCxnSpPr>
          <p:spPr>
            <a:xfrm flipV="1">
              <a:off x="10862445" y="2046888"/>
              <a:ext cx="754201" cy="79315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 стрелкой 39"/>
            <p:cNvCxnSpPr/>
            <p:nvPr/>
          </p:nvCxnSpPr>
          <p:spPr>
            <a:xfrm flipV="1">
              <a:off x="10894922" y="1638893"/>
              <a:ext cx="289063" cy="1151839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 flipV="1">
              <a:off x="10859590" y="1545788"/>
              <a:ext cx="499290" cy="1294256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11038064" y="2724411"/>
              <a:ext cx="3674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smtClean="0"/>
                <a:t>w</a:t>
              </a:r>
              <a:endParaRPr lang="ru-RU" sz="200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0570058" y="1638890"/>
              <a:ext cx="3241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400" smtClean="0"/>
                <a:t>ε</a:t>
              </a:r>
              <a:endParaRPr lang="ru-RU" sz="24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/>
                <p:cNvSpPr txBox="1"/>
                <p:nvPr/>
              </p:nvSpPr>
              <p:spPr>
                <a:xfrm>
                  <a:off x="10134596" y="1132145"/>
                  <a:ext cx="1768113" cy="41941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p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p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oMath>
                    </m:oMathPara>
                  </a14:m>
                  <a:endParaRPr lang="ru-RU" sz="2200"/>
                </a:p>
              </p:txBody>
            </p:sp>
          </mc:Choice>
          <mc:Fallback xmlns="">
            <p:sp>
              <p:nvSpPr>
                <p:cNvPr id="51" name="TextBox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34596" y="1132145"/>
                  <a:ext cx="1768113" cy="41941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145126" y="4823917"/>
                <a:ext cx="11757583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smtClean="0">
                    <a:solidFill>
                      <a:srgbClr val="FF0000"/>
                    </a:solidFill>
                  </a:rPr>
                  <a:t>Flipper</a:t>
                </a:r>
                <a:r>
                  <a:rPr lang="en-US" sz="2000" smtClean="0"/>
                  <a:t> with  </a:t>
                </a:r>
                <a:r>
                  <a:rPr lang="en-US" sz="2000" smtClean="0">
                    <a:solidFill>
                      <a:srgbClr val="FF0000"/>
                    </a:solidFill>
                  </a:rPr>
                  <a:t>w=0.002 </a:t>
                </a:r>
                <a:r>
                  <a:rPr lang="en-US" sz="2000"/>
                  <a:t>is switched on only for 512 revolutions. </a:t>
                </a:r>
                <a:r>
                  <a:rPr lang="en-US" sz="2000" smtClean="0"/>
                  <a:t>In this example we assume that the </a:t>
                </a:r>
                <a:r>
                  <a:rPr lang="en-US" sz="2000"/>
                  <a:t>flipper </a:t>
                </a:r>
                <a:r>
                  <a:rPr lang="en-US" sz="2000" smtClean="0"/>
                  <a:t>frequency is shifted from the resonance by a small error offset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=−.005</m:t>
                    </m:r>
                  </m:oMath>
                </a14:m>
                <a:r>
                  <a:rPr lang="en-US" sz="2000" smtClean="0"/>
                  <a:t>. After </a:t>
                </a:r>
                <a:r>
                  <a:rPr lang="en-US" sz="2000"/>
                  <a:t>512 revolutions</a:t>
                </a:r>
                <a:r>
                  <a:rPr lang="en-US" sz="2000" smtClean="0"/>
                  <a:t>, </a:t>
                </a:r>
                <a:r>
                  <a:rPr lang="en-US" sz="2000"/>
                  <a:t>the flipper switches off and we observe free spin precession </a:t>
                </a:r>
                <a:r>
                  <a:rPr lang="en-US" sz="2000" smtClean="0"/>
                  <a:t>for many thousands of </a:t>
                </a:r>
                <a:r>
                  <a:rPr lang="en-US" sz="2000"/>
                  <a:t>revolutions. The final loss </a:t>
                </a:r>
                <a:r>
                  <a:rPr lang="en-US" sz="2000" smtClean="0"/>
                  <a:t>of the vertical component of the </a:t>
                </a:r>
                <a:r>
                  <a:rPr lang="en-US" sz="2000"/>
                  <a:t>polarization is only 10</a:t>
                </a:r>
                <a:r>
                  <a:rPr lang="en-US" sz="2000" smtClean="0"/>
                  <a:t>% and the same bunch can be used again many times! </a:t>
                </a:r>
                <a:r>
                  <a:rPr lang="en-US" sz="2000"/>
                  <a:t>As can be seen, the maximum deviation of the spin from the vertical initial orientation is </a:t>
                </a:r>
                <a:r>
                  <a:rPr lang="en-US" sz="2000" smtClean="0"/>
                  <a:t>achieved just </a:t>
                </a:r>
                <a:r>
                  <a:rPr lang="en-US" sz="2000"/>
                  <a:t>after the first 100 revolutions.</a:t>
                </a:r>
                <a:endParaRPr lang="ru-RU" sz="200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126" y="4823917"/>
                <a:ext cx="11757583" cy="1938992"/>
              </a:xfrm>
              <a:prstGeom prst="rect">
                <a:avLst/>
              </a:prstGeom>
              <a:blipFill rotWithShape="0">
                <a:blip r:embed="rId7"/>
                <a:stretch>
                  <a:fillRect l="-570" t="-1572" b="-47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2781760" y="4000919"/>
                <a:ext cx="614302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smtClean="0"/>
                  <a:t>Tracking of 400 particles with initial polarization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=0.1</m:t>
                    </m:r>
                  </m:oMath>
                </a14:m>
                <a:endParaRPr lang="ru-RU" sz="200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1760" y="4000919"/>
                <a:ext cx="6143028" cy="400110"/>
              </a:xfrm>
              <a:prstGeom prst="rect">
                <a:avLst/>
              </a:prstGeom>
              <a:blipFill rotWithShape="0">
                <a:blip r:embed="rId8"/>
                <a:stretch>
                  <a:fillRect l="-992" t="-7576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10369733" y="3180729"/>
            <a:ext cx="173300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smtClean="0"/>
              <a:t>Spin precession in resonance frame</a:t>
            </a:r>
            <a:endParaRPr lang="ru-RU" sz="220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>
          <a:xfrm>
            <a:off x="3795874" y="6492875"/>
            <a:ext cx="4114800" cy="365125"/>
          </a:xfrm>
        </p:spPr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BA65-5370-4C3F-9201-B0EDA522B5C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46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35006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2400" dirty="0" smtClean="0">
                <a:latin typeface="+mn-lt"/>
              </a:rPr>
              <a:t>Fourier spectrum of the lost electrons assuming the Compton scattering asymmetry 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A=0.5</a:t>
            </a:r>
            <a:r>
              <a:rPr lang="en-US" sz="2400" dirty="0" smtClean="0">
                <a:latin typeface="+mn-lt"/>
              </a:rPr>
              <a:t>  (at 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Z</a:t>
            </a:r>
            <a:r>
              <a:rPr lang="en-US" sz="2400" dirty="0" smtClean="0">
                <a:latin typeface="+mn-lt"/>
              </a:rPr>
              <a:t>)</a:t>
            </a:r>
            <a:endParaRPr lang="en-US" sz="2400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689820" y="793970"/>
            <a:ext cx="9034503" cy="3847699"/>
            <a:chOff x="1421340" y="1316484"/>
            <a:chExt cx="9034503" cy="3847699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1340" y="1316484"/>
              <a:ext cx="9034503" cy="384769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1628501" y="1480456"/>
                  <a:ext cx="850827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E=45 GeV, 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=102.475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   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=2048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𝑡𝑢𝑟𝑛𝑠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  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e>
                      </m:d>
                    </m:oMath>
                  </a14:m>
                  <a:r>
                    <a:rPr lang="en-US" sz="2400" dirty="0" smtClean="0"/>
                    <a:t>=1000,  </a:t>
                  </a:r>
                  <a:r>
                    <a:rPr lang="en-US" sz="2400" i="1" dirty="0" smtClean="0"/>
                    <a:t>A</a:t>
                  </a:r>
                  <a:r>
                    <a:rPr lang="en-US" sz="2400" dirty="0" smtClean="0"/>
                    <a:t>=0.5</a:t>
                  </a:r>
                  <a:endParaRPr lang="ru-RU" sz="2400" dirty="0"/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8501" y="1480456"/>
                  <a:ext cx="8508276" cy="46166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1074" t="-10526" r="-645" b="-2894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1656534" y="2225953"/>
                  <a:ext cx="6555647" cy="10143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smtClean="0"/>
                    <a:t>Fourier transform of Poisson distribution of counts:</a:t>
                  </a: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</m:oMath>
                  </a14:m>
                  <a:r>
                    <a:rPr lang="en-US" sz="2400"/>
                    <a:t>=Poisson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𝐿𝑜𝑛𝑔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a14:m>
                  <a:endParaRPr lang="ru-RU" sz="2400"/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56534" y="2225953"/>
                  <a:ext cx="6555647" cy="101438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488" t="-4790" r="-558" b="-41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" name="TextBox 7"/>
          <p:cNvSpPr txBox="1"/>
          <p:nvPr/>
        </p:nvSpPr>
        <p:spPr>
          <a:xfrm>
            <a:off x="383667" y="4979036"/>
            <a:ext cx="117473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At Z polarization asymmetry of the Compton cross section relative to the longitudinal spin component </a:t>
            </a:r>
          </a:p>
          <a:p>
            <a:r>
              <a:rPr lang="en-US" sz="2200" dirty="0" smtClean="0"/>
              <a:t>could easily exceed A&gt;0.5 and the free precession peak at </a:t>
            </a:r>
            <a:r>
              <a:rPr lang="el-GR" sz="2200" dirty="0" smtClean="0"/>
              <a:t>ν</a:t>
            </a:r>
            <a:r>
              <a:rPr lang="en-US" sz="2200" dirty="0" smtClean="0"/>
              <a:t>=0.475 is well above the statistical noise.</a:t>
            </a:r>
            <a:endParaRPr lang="ru-RU" sz="220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BA65-5370-4C3F-9201-B0EDA522B5C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10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6125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3600" dirty="0">
                <a:latin typeface="+mn-lt"/>
              </a:rPr>
              <a:t>Compton </a:t>
            </a:r>
            <a:r>
              <a:rPr lang="en-US" sz="3600" dirty="0" err="1">
                <a:latin typeface="+mn-lt"/>
              </a:rPr>
              <a:t>polarimeter</a:t>
            </a:r>
            <a:r>
              <a:rPr lang="en-US" sz="3600" dirty="0">
                <a:latin typeface="+mn-lt"/>
              </a:rPr>
              <a:t> asymmetry to</a:t>
            </a:r>
            <a:r>
              <a:rPr lang="ru-RU" sz="3600" dirty="0">
                <a:latin typeface="+mn-lt"/>
              </a:rPr>
              <a:t> </a:t>
            </a:r>
            <a:r>
              <a:rPr lang="en-US" sz="3600" dirty="0">
                <a:latin typeface="+mn-lt"/>
              </a:rPr>
              <a:t>longitudinal </a:t>
            </a:r>
            <a:r>
              <a:rPr lang="en-US" sz="3600" dirty="0" smtClean="0">
                <a:latin typeface="+mn-lt"/>
              </a:rPr>
              <a:t>polarization at </a:t>
            </a:r>
            <a:r>
              <a:rPr lang="en-US" sz="3600" dirty="0" smtClean="0">
                <a:solidFill>
                  <a:srgbClr val="FF0000"/>
                </a:solidFill>
                <a:latin typeface="+mn-lt"/>
              </a:rPr>
              <a:t>Z</a:t>
            </a:r>
            <a:r>
              <a:rPr lang="en-US" sz="3600" dirty="0" smtClean="0">
                <a:latin typeface="+mn-lt"/>
              </a:rPr>
              <a:t> </a:t>
            </a:r>
            <a:endParaRPr lang="en-US" sz="3600" dirty="0">
              <a:latin typeface="+mn-lt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241663" y="771870"/>
            <a:ext cx="7593874" cy="5448970"/>
            <a:chOff x="2281646" y="1030322"/>
            <a:chExt cx="7593874" cy="5448970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1646" y="1030322"/>
              <a:ext cx="7593874" cy="5448970"/>
            </a:xfrm>
            <a:prstGeom prst="rect">
              <a:avLst/>
            </a:prstGeom>
          </p:spPr>
        </p:pic>
        <p:grpSp>
          <p:nvGrpSpPr>
            <p:cNvPr id="9" name="Группа 8"/>
            <p:cNvGrpSpPr/>
            <p:nvPr/>
          </p:nvGrpSpPr>
          <p:grpSpPr>
            <a:xfrm>
              <a:off x="2758021" y="1137920"/>
              <a:ext cx="7043620" cy="5030762"/>
              <a:chOff x="2684807" y="1330960"/>
              <a:chExt cx="7043620" cy="5030762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3643941" y="1330960"/>
                <a:ext cx="6084486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smtClean="0"/>
                  <a:t>Compton Polarization Asymmetry at E=45 GeV, </a:t>
                </a:r>
              </a:p>
              <a:p>
                <a:pPr algn="ctr"/>
                <a:r>
                  <a:rPr lang="el-GR" sz="2400" smtClean="0"/>
                  <a:t>ω</a:t>
                </a:r>
                <a:r>
                  <a:rPr lang="en-US" sz="2400" smtClean="0"/>
                  <a:t>_light=2.33 eV,    </a:t>
                </a:r>
                <a:r>
                  <a:rPr lang="el-GR" sz="2400" smtClean="0"/>
                  <a:t>ω</a:t>
                </a:r>
                <a:r>
                  <a:rPr lang="en-US" sz="2400" smtClean="0"/>
                  <a:t>_max=27.73 GeV</a:t>
                </a:r>
                <a:endParaRPr lang="ru-RU" sz="240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8318746" y="5900057"/>
                <a:ext cx="14096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400" smtClean="0"/>
                  <a:t>ω</a:t>
                </a:r>
                <a:r>
                  <a:rPr lang="en-US" sz="2400" smtClean="0"/>
                  <a:t>/</a:t>
                </a:r>
                <a:r>
                  <a:rPr lang="el-GR" sz="2400" smtClean="0"/>
                  <a:t>ω</a:t>
                </a:r>
                <a:r>
                  <a:rPr lang="en-US" sz="2400" smtClean="0"/>
                  <a:t>_max</a:t>
                </a:r>
                <a:endParaRPr lang="ru-RU" sz="240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684807" y="1330960"/>
                <a:ext cx="3626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smtClean="0"/>
                  <a:t>A</a:t>
                </a:r>
                <a:endParaRPr lang="ru-RU" sz="2400"/>
              </a:p>
            </p:txBody>
          </p:sp>
        </p:grpSp>
      </p:grp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koop-advances in free spin precession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BA65-5370-4C3F-9201-B0EDA522B5C6}" type="slidenum">
              <a:rPr lang="ru-RU" smtClean="0"/>
              <a:t>9</a:t>
            </a:fld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966142" y="662484"/>
            <a:ext cx="422585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 case of </a:t>
            </a:r>
            <a:r>
              <a:rPr lang="en-US" sz="2800" dirty="0" smtClean="0">
                <a:solidFill>
                  <a:srgbClr val="FF0000"/>
                </a:solidFill>
              </a:rPr>
              <a:t>coherent spin precession </a:t>
            </a:r>
            <a:r>
              <a:rPr lang="en-US" sz="2800" dirty="0" smtClean="0"/>
              <a:t>we can explore large asymmetry </a:t>
            </a:r>
            <a:r>
              <a:rPr lang="en-US" sz="2800" i="1" dirty="0" smtClean="0">
                <a:solidFill>
                  <a:srgbClr val="FF0000"/>
                </a:solidFill>
              </a:rPr>
              <a:t>A</a:t>
            </a:r>
            <a:r>
              <a:rPr lang="en-US" sz="2800" dirty="0" smtClean="0"/>
              <a:t> to the longitudinal spin component of the ICS cross-section, selecting events from two regions: </a:t>
            </a:r>
          </a:p>
          <a:p>
            <a:r>
              <a:rPr lang="el-GR" sz="2800" dirty="0" smtClean="0">
                <a:solidFill>
                  <a:srgbClr val="FF0000"/>
                </a:solidFill>
              </a:rPr>
              <a:t>ω</a:t>
            </a:r>
            <a:r>
              <a:rPr lang="en-US" sz="2800" dirty="0" smtClean="0">
                <a:solidFill>
                  <a:srgbClr val="FF0000"/>
                </a:solidFill>
              </a:rPr>
              <a:t>/</a:t>
            </a:r>
            <a:r>
              <a:rPr lang="el-GR" sz="2800" dirty="0" smtClean="0">
                <a:solidFill>
                  <a:srgbClr val="FF0000"/>
                </a:solidFill>
              </a:rPr>
              <a:t>ω</a:t>
            </a:r>
            <a:r>
              <a:rPr lang="en-US" sz="2800" dirty="0" smtClean="0">
                <a:solidFill>
                  <a:srgbClr val="FF0000"/>
                </a:solidFill>
              </a:rPr>
              <a:t>_max &gt; 0.8</a:t>
            </a:r>
            <a:r>
              <a:rPr lang="en-US" sz="2800" dirty="0" smtClean="0"/>
              <a:t> (N1)  and 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0.3 &lt; </a:t>
            </a:r>
            <a:r>
              <a:rPr lang="el-GR" sz="2800" dirty="0" smtClean="0">
                <a:solidFill>
                  <a:srgbClr val="FF0000"/>
                </a:solidFill>
              </a:rPr>
              <a:t>ω</a:t>
            </a:r>
            <a:r>
              <a:rPr lang="en-US" sz="2800" dirty="0">
                <a:solidFill>
                  <a:srgbClr val="FF0000"/>
                </a:solidFill>
              </a:rPr>
              <a:t>/</a:t>
            </a:r>
            <a:r>
              <a:rPr lang="el-GR" sz="2800" dirty="0">
                <a:solidFill>
                  <a:srgbClr val="FF0000"/>
                </a:solidFill>
              </a:rPr>
              <a:t>ω</a:t>
            </a:r>
            <a:r>
              <a:rPr lang="en-US" sz="2800" dirty="0">
                <a:solidFill>
                  <a:srgbClr val="FF0000"/>
                </a:solidFill>
              </a:rPr>
              <a:t>_max </a:t>
            </a:r>
            <a:r>
              <a:rPr lang="en-US" sz="2800" dirty="0" smtClean="0">
                <a:solidFill>
                  <a:srgbClr val="FF0000"/>
                </a:solidFill>
              </a:rPr>
              <a:t>&lt; 0.6 </a:t>
            </a:r>
            <a:r>
              <a:rPr lang="en-US" sz="2800" dirty="0" smtClean="0"/>
              <a:t>(N2). </a:t>
            </a:r>
            <a:endParaRPr lang="en-US" sz="2800" dirty="0"/>
          </a:p>
          <a:p>
            <a:r>
              <a:rPr lang="en-US" sz="2800" dirty="0" smtClean="0"/>
              <a:t>Then do FFT analysis of a signal:  </a:t>
            </a:r>
            <a:r>
              <a:rPr lang="en-US" sz="2800" dirty="0" smtClean="0">
                <a:solidFill>
                  <a:srgbClr val="FF0000"/>
                </a:solidFill>
              </a:rPr>
              <a:t>(N1-N2)/(N1+N2)</a:t>
            </a:r>
            <a:r>
              <a:rPr lang="en-US" sz="2800" dirty="0" smtClean="0"/>
              <a:t>,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modulated by spin precession.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975106" y="2136079"/>
            <a:ext cx="5738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7030A0"/>
                </a:solidFill>
              </a:rPr>
              <a:t>Berestetskii, Lifshitz, Pitaevskii, </a:t>
            </a:r>
            <a:r>
              <a:rPr lang="en-US" i="1">
                <a:solidFill>
                  <a:srgbClr val="7030A0"/>
                </a:solidFill>
              </a:rPr>
              <a:t>Quantum Electrodynamics</a:t>
            </a:r>
            <a:r>
              <a:rPr lang="en-US"/>
              <a:t>.</a:t>
            </a:r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6351977" y="3396343"/>
            <a:ext cx="1409681" cy="6164"/>
          </a:xfrm>
          <a:prstGeom prst="straightConnector1">
            <a:avLst/>
          </a:prstGeom>
          <a:ln w="44450">
            <a:solidFill>
              <a:srgbClr val="FF0000"/>
            </a:solidFill>
            <a:prstDash val="lg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897019" y="4981773"/>
            <a:ext cx="2127157" cy="2209"/>
          </a:xfrm>
          <a:prstGeom prst="straightConnector1">
            <a:avLst/>
          </a:prstGeom>
          <a:ln w="44450">
            <a:solidFill>
              <a:srgbClr val="FF0000"/>
            </a:solidFill>
            <a:prstDash val="lg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825545" y="2863086"/>
            <a:ext cx="7168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smtClean="0">
                <a:solidFill>
                  <a:srgbClr val="7030A0"/>
                </a:solidFill>
              </a:rPr>
              <a:t>N1</a:t>
            </a:r>
            <a:endParaRPr lang="ru-RU" sz="360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80168" y="4412207"/>
            <a:ext cx="7168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smtClean="0">
                <a:solidFill>
                  <a:srgbClr val="7030A0"/>
                </a:solidFill>
              </a:rPr>
              <a:t>N2</a:t>
            </a:r>
            <a:endParaRPr lang="ru-RU" sz="360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5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1579</TotalTime>
  <Words>1507</Words>
  <Application>Microsoft Office PowerPoint</Application>
  <PresentationFormat>Широкоэкранный</PresentationFormat>
  <Paragraphs>256</Paragraphs>
  <Slides>24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Тема Office</vt:lpstr>
      <vt:lpstr>Advances in Free Spin Precession Method Ivan Koop BINP, 630090 Novosibirsk, Russia</vt:lpstr>
      <vt:lpstr>Outline</vt:lpstr>
      <vt:lpstr>Introduction to Free Spin Precession Method (FSP)</vt:lpstr>
      <vt:lpstr>Algorithm to calculate w for the local vertical orbit bumps</vt:lpstr>
      <vt:lpstr>Full wave bump as a common solution for both beam energies: 45 and 80 GeV</vt:lpstr>
      <vt:lpstr>Depolarizer parameters for RDP of a single bunch</vt:lpstr>
      <vt:lpstr>How to organize the coherent spin precession by Flipper? (as example at 45 GeV ) </vt:lpstr>
      <vt:lpstr>Fourier spectrum of the lost electrons assuming the Compton scattering asymmetry A=0.5  (at Z)</vt:lpstr>
      <vt:lpstr>Compton polarimeter asymmetry to longitudinal polarization at Z </vt:lpstr>
      <vt:lpstr>Презентация PowerPoint</vt:lpstr>
      <vt:lpstr>Possible longitudinal polarimeter locations in FCC-ee</vt:lpstr>
      <vt:lpstr>Trajectories with different energy losses at E=45.6 GeV, place1: </vt:lpstr>
      <vt:lpstr>Trajectories with different energy losses at E=45.6 GeV, place 2: </vt:lpstr>
      <vt:lpstr>Trajectories with different energy losses at E=45.6 GeV, place 3: </vt:lpstr>
      <vt:lpstr>The Longitudinal Compton polarimeter data analysis</vt:lpstr>
      <vt:lpstr>Fourier spectrum of the polarimeter data</vt:lpstr>
      <vt:lpstr>Saw-tooth model of a ring</vt:lpstr>
      <vt:lpstr>Synchrotron motion with saw-tooth and quantum fluctuations</vt:lpstr>
      <vt:lpstr>Sawtooth-Based Spin Tracking Approach</vt:lpstr>
      <vt:lpstr>Longitudinal Compton polarimeter data analysis</vt:lpstr>
      <vt:lpstr>Fitting of phase determination errors</vt:lpstr>
      <vt:lpstr>General scenario for saw tooth studies</vt:lpstr>
      <vt:lpstr>Discussion of results and conclusion</vt:lpstr>
      <vt:lpstr>Презентация PowerPoint</vt:lpstr>
    </vt:vector>
  </TitlesOfParts>
  <Company>BINP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Advances in Free Spin Precession Method Ivan Koop BINP, 630090 Novosibirsk, Russia</dc:title>
  <dc:creator>Ivan</dc:creator>
  <cp:lastModifiedBy>Ivan</cp:lastModifiedBy>
  <cp:revision>66</cp:revision>
  <dcterms:created xsi:type="dcterms:W3CDTF">2025-02-19T08:17:50Z</dcterms:created>
  <dcterms:modified xsi:type="dcterms:W3CDTF">2025-03-05T05:45:40Z</dcterms:modified>
</cp:coreProperties>
</file>