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60"/>
  </p:notesMasterIdLst>
  <p:sldIdLst>
    <p:sldId id="256" r:id="rId2"/>
    <p:sldId id="257" r:id="rId3"/>
    <p:sldId id="260" r:id="rId4"/>
    <p:sldId id="261" r:id="rId5"/>
    <p:sldId id="265" r:id="rId6"/>
    <p:sldId id="309" r:id="rId7"/>
    <p:sldId id="266" r:id="rId8"/>
    <p:sldId id="286" r:id="rId9"/>
    <p:sldId id="287" r:id="rId10"/>
    <p:sldId id="288" r:id="rId11"/>
    <p:sldId id="262" r:id="rId12"/>
    <p:sldId id="263" r:id="rId13"/>
    <p:sldId id="297" r:id="rId14"/>
    <p:sldId id="289" r:id="rId15"/>
    <p:sldId id="290" r:id="rId16"/>
    <p:sldId id="296" r:id="rId17"/>
    <p:sldId id="291" r:id="rId18"/>
    <p:sldId id="292" r:id="rId19"/>
    <p:sldId id="285" r:id="rId20"/>
    <p:sldId id="267" r:id="rId21"/>
    <p:sldId id="268" r:id="rId22"/>
    <p:sldId id="269" r:id="rId23"/>
    <p:sldId id="293" r:id="rId24"/>
    <p:sldId id="270" r:id="rId25"/>
    <p:sldId id="271" r:id="rId26"/>
    <p:sldId id="298" r:id="rId27"/>
    <p:sldId id="272" r:id="rId28"/>
    <p:sldId id="294" r:id="rId29"/>
    <p:sldId id="295" r:id="rId30"/>
    <p:sldId id="1932" r:id="rId31"/>
    <p:sldId id="301" r:id="rId32"/>
    <p:sldId id="273" r:id="rId33"/>
    <p:sldId id="307" r:id="rId34"/>
    <p:sldId id="299" r:id="rId35"/>
    <p:sldId id="1843" r:id="rId36"/>
    <p:sldId id="1862" r:id="rId37"/>
    <p:sldId id="308" r:id="rId38"/>
    <p:sldId id="306" r:id="rId39"/>
    <p:sldId id="300" r:id="rId40"/>
    <p:sldId id="303" r:id="rId41"/>
    <p:sldId id="302" r:id="rId42"/>
    <p:sldId id="275" r:id="rId43"/>
    <p:sldId id="356" r:id="rId44"/>
    <p:sldId id="338" r:id="rId45"/>
    <p:sldId id="406" r:id="rId46"/>
    <p:sldId id="420" r:id="rId47"/>
    <p:sldId id="423" r:id="rId48"/>
    <p:sldId id="1927" r:id="rId49"/>
    <p:sldId id="424" r:id="rId50"/>
    <p:sldId id="425" r:id="rId51"/>
    <p:sldId id="421" r:id="rId52"/>
    <p:sldId id="379" r:id="rId53"/>
    <p:sldId id="277" r:id="rId54"/>
    <p:sldId id="1933" r:id="rId55"/>
    <p:sldId id="1931" r:id="rId56"/>
    <p:sldId id="417" r:id="rId57"/>
    <p:sldId id="1930" r:id="rId58"/>
    <p:sldId id="1928" r:id="rId59"/>
  </p:sldIdLst>
  <p:sldSz cx="12192000" cy="6858000"/>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0"/>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126" d="100"/>
          <a:sy n="126" d="100"/>
        </p:scale>
        <p:origin x="672" y="79"/>
      </p:cViewPr>
      <p:guideLst/>
    </p:cSldViewPr>
  </p:slideViewPr>
  <p:notesTextViewPr>
    <p:cViewPr>
      <p:scale>
        <a:sx n="1" d="1"/>
        <a:sy n="1" d="1"/>
      </p:scale>
      <p:origin x="0" y="0"/>
    </p:cViewPr>
  </p:notesTextViewPr>
  <p:sorterViewPr>
    <p:cViewPr>
      <p:scale>
        <a:sx n="51" d="100"/>
        <a:sy n="51" d="100"/>
      </p:scale>
      <p:origin x="0" y="0"/>
    </p:cViewPr>
  </p:sorter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85" name="PlaceHolder 1"/>
          <p:cNvSpPr>
            <a:spLocks noGrp="1" noRot="1" noChangeAspect="1"/>
          </p:cNvSpPr>
          <p:nvPr>
            <p:ph type="sldImg"/>
          </p:nvPr>
        </p:nvSpPr>
        <p:spPr>
          <a:xfrm>
            <a:off x="216000" y="812520"/>
            <a:ext cx="7127280" cy="4008960"/>
          </a:xfrm>
          <a:prstGeom prst="rect">
            <a:avLst/>
          </a:prstGeom>
          <a:noFill/>
          <a:ln w="0">
            <a:noFill/>
          </a:ln>
        </p:spPr>
        <p:txBody>
          <a:bodyPr lIns="0" tIns="0" rIns="0" bIns="0" anchor="ctr">
            <a:noAutofit/>
          </a:bodyPr>
          <a:lstStyle/>
          <a:p>
            <a:pPr algn="ctr">
              <a:buNone/>
            </a:pPr>
            <a:r>
              <a:rPr lang="en-US" sz="4400" b="0" strike="noStrike" spc="-1">
                <a:latin typeface="Arial"/>
              </a:rPr>
              <a:t>Click to move the slide</a:t>
            </a:r>
          </a:p>
        </p:txBody>
      </p:sp>
      <p:sp>
        <p:nvSpPr>
          <p:cNvPr id="86" name="PlaceHolder 2"/>
          <p:cNvSpPr>
            <a:spLocks noGrp="1"/>
          </p:cNvSpPr>
          <p:nvPr>
            <p:ph type="body"/>
          </p:nvPr>
        </p:nvSpPr>
        <p:spPr>
          <a:xfrm>
            <a:off x="756000" y="5078520"/>
            <a:ext cx="6047640" cy="4811040"/>
          </a:xfrm>
          <a:prstGeom prst="rect">
            <a:avLst/>
          </a:prstGeom>
          <a:noFill/>
          <a:ln w="0">
            <a:noFill/>
          </a:ln>
        </p:spPr>
        <p:txBody>
          <a:bodyPr lIns="0" tIns="0" rIns="0" bIns="0" anchor="t">
            <a:noAutofit/>
          </a:bodyPr>
          <a:lstStyle/>
          <a:p>
            <a:r>
              <a:rPr lang="en-US" sz="2000" b="0" strike="noStrike" spc="-1">
                <a:latin typeface="Arial"/>
              </a:rPr>
              <a:t>Click to edit the notes' format</a:t>
            </a:r>
          </a:p>
        </p:txBody>
      </p:sp>
      <p:sp>
        <p:nvSpPr>
          <p:cNvPr id="87" name="PlaceHolder 3"/>
          <p:cNvSpPr>
            <a:spLocks noGrp="1"/>
          </p:cNvSpPr>
          <p:nvPr>
            <p:ph type="hdr"/>
          </p:nvPr>
        </p:nvSpPr>
        <p:spPr>
          <a:xfrm>
            <a:off x="0" y="0"/>
            <a:ext cx="3280680" cy="534240"/>
          </a:xfrm>
          <a:prstGeom prst="rect">
            <a:avLst/>
          </a:prstGeom>
          <a:noFill/>
          <a:ln w="0">
            <a:noFill/>
          </a:ln>
        </p:spPr>
        <p:txBody>
          <a:bodyPr lIns="0" tIns="0" rIns="0" bIns="0" anchor="t">
            <a:noAutofit/>
          </a:bodyPr>
          <a:lstStyle/>
          <a:p>
            <a:r>
              <a:rPr lang="en-US" sz="1400" b="0" strike="noStrike" spc="-1">
                <a:latin typeface="Times New Roman"/>
              </a:rPr>
              <a:t>&lt;header&gt;</a:t>
            </a:r>
          </a:p>
        </p:txBody>
      </p:sp>
      <p:sp>
        <p:nvSpPr>
          <p:cNvPr id="88" name="PlaceHolder 4"/>
          <p:cNvSpPr>
            <a:spLocks noGrp="1"/>
          </p:cNvSpPr>
          <p:nvPr>
            <p:ph type="dt" idx="1"/>
          </p:nvPr>
        </p:nvSpPr>
        <p:spPr>
          <a:xfrm>
            <a:off x="4278960" y="0"/>
            <a:ext cx="3280680" cy="534240"/>
          </a:xfrm>
          <a:prstGeom prst="rect">
            <a:avLst/>
          </a:prstGeom>
          <a:noFill/>
          <a:ln w="0">
            <a:noFill/>
          </a:ln>
        </p:spPr>
        <p:txBody>
          <a:bodyPr lIns="0" tIns="0" rIns="0" bIns="0" anchor="t">
            <a:noAutofit/>
          </a:bodyPr>
          <a:lstStyle>
            <a:lvl1pPr algn="r">
              <a:buNone/>
              <a:defRPr lang="en-US" sz="1400" b="0" strike="noStrike" spc="-1">
                <a:latin typeface="Times New Roman"/>
              </a:defRPr>
            </a:lvl1pPr>
          </a:lstStyle>
          <a:p>
            <a:pPr algn="r">
              <a:buNone/>
            </a:pPr>
            <a:r>
              <a:rPr lang="en-US" sz="1400" b="0" strike="noStrike" spc="-1">
                <a:latin typeface="Times New Roman"/>
              </a:rPr>
              <a:t>&lt;date/time&gt;</a:t>
            </a:r>
          </a:p>
        </p:txBody>
      </p:sp>
      <p:sp>
        <p:nvSpPr>
          <p:cNvPr id="89" name="PlaceHolder 5"/>
          <p:cNvSpPr>
            <a:spLocks noGrp="1"/>
          </p:cNvSpPr>
          <p:nvPr>
            <p:ph type="ftr" idx="2"/>
          </p:nvPr>
        </p:nvSpPr>
        <p:spPr>
          <a:xfrm>
            <a:off x="0" y="10157400"/>
            <a:ext cx="3280680" cy="534240"/>
          </a:xfrm>
          <a:prstGeom prst="rect">
            <a:avLst/>
          </a:prstGeom>
          <a:noFill/>
          <a:ln w="0">
            <a:noFill/>
          </a:ln>
        </p:spPr>
        <p:txBody>
          <a:bodyPr lIns="0" tIns="0" rIns="0" bIns="0" anchor="b">
            <a:noAutofit/>
          </a:bodyPr>
          <a:lstStyle>
            <a:lvl1pPr>
              <a:defRPr lang="en-US" sz="1400" b="0" strike="noStrike" spc="-1">
                <a:latin typeface="Times New Roman"/>
              </a:defRPr>
            </a:lvl1pPr>
          </a:lstStyle>
          <a:p>
            <a:r>
              <a:rPr lang="en-US" sz="1400" b="0" strike="noStrike" spc="-1">
                <a:latin typeface="Times New Roman"/>
              </a:rPr>
              <a:t>&lt;footer&gt;</a:t>
            </a:r>
          </a:p>
        </p:txBody>
      </p:sp>
      <p:sp>
        <p:nvSpPr>
          <p:cNvPr id="90" name="PlaceHolder 6"/>
          <p:cNvSpPr>
            <a:spLocks noGrp="1"/>
          </p:cNvSpPr>
          <p:nvPr>
            <p:ph type="sldNum" idx="3"/>
          </p:nvPr>
        </p:nvSpPr>
        <p:spPr>
          <a:xfrm>
            <a:off x="4278960" y="10157400"/>
            <a:ext cx="3280680" cy="534240"/>
          </a:xfrm>
          <a:prstGeom prst="rect">
            <a:avLst/>
          </a:prstGeom>
          <a:noFill/>
          <a:ln w="0">
            <a:noFill/>
          </a:ln>
        </p:spPr>
        <p:txBody>
          <a:bodyPr lIns="0" tIns="0" rIns="0" bIns="0" anchor="b">
            <a:noAutofit/>
          </a:bodyPr>
          <a:lstStyle>
            <a:lvl1pPr algn="r">
              <a:buNone/>
              <a:defRPr lang="en-US" sz="1400" b="0" strike="noStrike" spc="-1">
                <a:latin typeface="Times New Roman"/>
              </a:defRPr>
            </a:lvl1pPr>
          </a:lstStyle>
          <a:p>
            <a:pPr algn="r">
              <a:buNone/>
            </a:pPr>
            <a:fld id="{EE60D5CC-657B-4533-AEBE-C802D233B9DD}" type="slidenum">
              <a:rPr lang="en-US" sz="1400" b="0" strike="noStrike" spc="-1">
                <a:latin typeface="Times New Roman"/>
              </a:rPr>
              <a:t>‹#›</a:t>
            </a:fld>
            <a:endParaRPr lang="en-US" sz="1400" b="0" strike="noStrike" spc="-1">
              <a:latin typeface="Times New Roman"/>
            </a:endParaRPr>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 name="PlaceHolder 1"/>
          <p:cNvSpPr>
            <a:spLocks noGrp="1" noRot="1" noChangeAspect="1"/>
          </p:cNvSpPr>
          <p:nvPr>
            <p:ph type="sldImg"/>
          </p:nvPr>
        </p:nvSpPr>
        <p:spPr>
          <a:xfrm>
            <a:off x="420688" y="1241425"/>
            <a:ext cx="5954712" cy="3349625"/>
          </a:xfrm>
          <a:prstGeom prst="rect">
            <a:avLst/>
          </a:prstGeom>
          <a:ln w="0">
            <a:noFill/>
          </a:ln>
        </p:spPr>
      </p:sp>
      <p:sp>
        <p:nvSpPr>
          <p:cNvPr id="104" name="PlaceHolder 2"/>
          <p:cNvSpPr>
            <a:spLocks noGrp="1"/>
          </p:cNvSpPr>
          <p:nvPr>
            <p:ph type="body"/>
          </p:nvPr>
        </p:nvSpPr>
        <p:spPr>
          <a:xfrm>
            <a:off x="679680" y="4777200"/>
            <a:ext cx="5437440" cy="3907800"/>
          </a:xfrm>
          <a:prstGeom prst="rect">
            <a:avLst/>
          </a:prstGeom>
          <a:noFill/>
          <a:ln w="0">
            <a:noFill/>
          </a:ln>
        </p:spPr>
        <p:txBody>
          <a:bodyPr lIns="0" tIns="0" rIns="0" bIns="0" anchor="t">
            <a:noAutofit/>
          </a:bodyPr>
          <a:lstStyle/>
          <a:p>
            <a:endParaRPr lang="en-US" sz="2000" b="0" strike="noStrike" spc="-1">
              <a:latin typeface="Arial"/>
            </a:endParaRPr>
          </a:p>
        </p:txBody>
      </p:sp>
      <p:sp>
        <p:nvSpPr>
          <p:cNvPr id="105" name="PlaceHolder 3"/>
          <p:cNvSpPr>
            <a:spLocks noGrp="1"/>
          </p:cNvSpPr>
          <p:nvPr>
            <p:ph type="sldNum" idx="4"/>
          </p:nvPr>
        </p:nvSpPr>
        <p:spPr>
          <a:xfrm>
            <a:off x="3850560" y="9428760"/>
            <a:ext cx="2944800" cy="497160"/>
          </a:xfrm>
          <a:prstGeom prst="rect">
            <a:avLst/>
          </a:prstGeom>
          <a:noFill/>
          <a:ln w="0">
            <a:noFill/>
          </a:ln>
        </p:spPr>
        <p:txBody>
          <a:bodyPr lIns="0" tIns="0" rIns="0" bIns="0" anchor="b">
            <a:noAutofit/>
          </a:bodyPr>
          <a:lstStyle>
            <a:lvl1pPr algn="r">
              <a:lnSpc>
                <a:spcPct val="100000"/>
              </a:lnSpc>
              <a:buNone/>
              <a:defRPr lang="en-ID" sz="1200" b="0" strike="noStrike" spc="-1">
                <a:latin typeface="Times New Roman"/>
              </a:defRPr>
            </a:lvl1pPr>
          </a:lstStyle>
          <a:p>
            <a:pPr algn="r">
              <a:lnSpc>
                <a:spcPct val="100000"/>
              </a:lnSpc>
              <a:buNone/>
            </a:pPr>
            <a:fld id="{063F3157-50DE-4703-B7FE-88430D87638A}" type="slidenum">
              <a:rPr lang="en-ID" sz="1200" b="0" strike="noStrike" spc="-1">
                <a:latin typeface="Times New Roman"/>
              </a:rPr>
              <a:t>1</a:t>
            </a:fld>
            <a:endParaRPr lang="en-US" sz="1200" b="0" strike="noStrike" spc="-1">
              <a:latin typeface="Times New Roman"/>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6" name="PlaceHolder 1"/>
          <p:cNvSpPr>
            <a:spLocks noGrp="1" noRot="1" noChangeAspect="1"/>
          </p:cNvSpPr>
          <p:nvPr>
            <p:ph type="sldImg"/>
          </p:nvPr>
        </p:nvSpPr>
        <p:spPr>
          <a:xfrm>
            <a:off x="420688" y="1241425"/>
            <a:ext cx="5954712" cy="3349625"/>
          </a:xfrm>
          <a:prstGeom prst="rect">
            <a:avLst/>
          </a:prstGeom>
          <a:ln w="0">
            <a:noFill/>
          </a:ln>
        </p:spPr>
      </p:sp>
      <p:sp>
        <p:nvSpPr>
          <p:cNvPr id="107" name="PlaceHolder 2"/>
          <p:cNvSpPr>
            <a:spLocks noGrp="1"/>
          </p:cNvSpPr>
          <p:nvPr>
            <p:ph type="body"/>
          </p:nvPr>
        </p:nvSpPr>
        <p:spPr>
          <a:xfrm>
            <a:off x="679680" y="4777200"/>
            <a:ext cx="5437440" cy="3907800"/>
          </a:xfrm>
          <a:prstGeom prst="rect">
            <a:avLst/>
          </a:prstGeom>
          <a:noFill/>
          <a:ln w="0">
            <a:noFill/>
          </a:ln>
        </p:spPr>
        <p:txBody>
          <a:bodyPr lIns="0" tIns="0" rIns="0" bIns="0" anchor="t">
            <a:noAutofit/>
          </a:bodyPr>
          <a:lstStyle/>
          <a:p>
            <a:endParaRPr lang="en-US" sz="2000" b="0" strike="noStrike" spc="-1">
              <a:latin typeface="Arial"/>
            </a:endParaRPr>
          </a:p>
        </p:txBody>
      </p:sp>
      <p:sp>
        <p:nvSpPr>
          <p:cNvPr id="108" name="PlaceHolder 3"/>
          <p:cNvSpPr>
            <a:spLocks noGrp="1"/>
          </p:cNvSpPr>
          <p:nvPr>
            <p:ph type="sldNum" idx="5"/>
          </p:nvPr>
        </p:nvSpPr>
        <p:spPr>
          <a:xfrm>
            <a:off x="3850560" y="9428760"/>
            <a:ext cx="2944800" cy="497160"/>
          </a:xfrm>
          <a:prstGeom prst="rect">
            <a:avLst/>
          </a:prstGeom>
          <a:noFill/>
          <a:ln w="0">
            <a:noFill/>
          </a:ln>
        </p:spPr>
        <p:txBody>
          <a:bodyPr lIns="0" tIns="0" rIns="0" bIns="0" anchor="b">
            <a:noAutofit/>
          </a:bodyPr>
          <a:lstStyle>
            <a:lvl1pPr algn="r">
              <a:lnSpc>
                <a:spcPct val="100000"/>
              </a:lnSpc>
              <a:buNone/>
              <a:defRPr lang="en-ID" sz="1200" b="0" strike="noStrike" spc="-1">
                <a:latin typeface="Times New Roman"/>
              </a:defRPr>
            </a:lvl1pPr>
          </a:lstStyle>
          <a:p>
            <a:pPr algn="r">
              <a:lnSpc>
                <a:spcPct val="100000"/>
              </a:lnSpc>
              <a:buNone/>
            </a:pPr>
            <a:fld id="{06679227-84F7-4E8C-A7CC-C6319BF53311}" type="slidenum">
              <a:rPr lang="en-ID" sz="1200" b="0" strike="noStrike" spc="-1">
                <a:latin typeface="Times New Roman"/>
              </a:rPr>
              <a:t>2</a:t>
            </a:fld>
            <a:endParaRPr lang="en-US" sz="1200" b="0" strike="noStrike" spc="-1">
              <a:latin typeface="Times New Roman"/>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7488" y="812800"/>
            <a:ext cx="7124700" cy="4008438"/>
          </a:xfrm>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F606E939-1482-460C-A904-61179DCE0495}" type="slidenum">
              <a:rPr lang="en-US" smtClean="0"/>
              <a:t>44</a:t>
            </a:fld>
            <a:endParaRPr lang="en-US"/>
          </a:p>
        </p:txBody>
      </p:sp>
    </p:spTree>
    <p:extLst>
      <p:ext uri="{BB962C8B-B14F-4D97-AF65-F5344CB8AC3E}">
        <p14:creationId xmlns:p14="http://schemas.microsoft.com/office/powerpoint/2010/main" val="38115662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17488" y="812800"/>
            <a:ext cx="7124700" cy="4008438"/>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90CEC52-8D93-4741-BFC9-DFD74FCD81AE}" type="slidenum">
              <a:rPr lang="it-IT" smtClean="0"/>
              <a:t>52</a:t>
            </a:fld>
            <a:endParaRPr lang="it-IT"/>
          </a:p>
        </p:txBody>
      </p:sp>
    </p:spTree>
    <p:extLst>
      <p:ext uri="{BB962C8B-B14F-4D97-AF65-F5344CB8AC3E}">
        <p14:creationId xmlns:p14="http://schemas.microsoft.com/office/powerpoint/2010/main" val="236138515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17488" y="812800"/>
            <a:ext cx="7124700" cy="4008438"/>
          </a:xfrm>
        </p:spPr>
      </p:sp>
      <p:sp>
        <p:nvSpPr>
          <p:cNvPr id="3" name="Segnaposto note 2"/>
          <p:cNvSpPr>
            <a:spLocks noGrp="1"/>
          </p:cNvSpPr>
          <p:nvPr>
            <p:ph type="body" idx="1"/>
          </p:nvPr>
        </p:nvSpPr>
        <p:spPr/>
        <p:txBody>
          <a:bodyPr/>
          <a:lstStyle/>
          <a:p>
            <a:endParaRPr lang="it-IT"/>
          </a:p>
        </p:txBody>
      </p:sp>
      <p:sp>
        <p:nvSpPr>
          <p:cNvPr id="4" name="Segnaposto piè di pagina 3"/>
          <p:cNvSpPr>
            <a:spLocks noGrp="1"/>
          </p:cNvSpPr>
          <p:nvPr>
            <p:ph type="ftr" sz="quarter" idx="10"/>
          </p:nvPr>
        </p:nvSpPr>
        <p:spPr/>
        <p:txBody>
          <a:bodyPr/>
          <a:lstStyle/>
          <a:p>
            <a:r>
              <a:rPr lang="en-US">
                <a:solidFill>
                  <a:prstClr val="black"/>
                </a:solidFill>
              </a:rPr>
              <a:t>SPES RFQ Design Review, LNL Sept 21st, 2015</a:t>
            </a:r>
          </a:p>
        </p:txBody>
      </p:sp>
      <p:sp>
        <p:nvSpPr>
          <p:cNvPr id="5" name="Segnaposto numero diapositiva 4"/>
          <p:cNvSpPr>
            <a:spLocks noGrp="1"/>
          </p:cNvSpPr>
          <p:nvPr>
            <p:ph type="sldNum" sz="quarter" idx="11"/>
          </p:nvPr>
        </p:nvSpPr>
        <p:spPr/>
        <p:txBody>
          <a:bodyPr/>
          <a:lstStyle/>
          <a:p>
            <a:fld id="{F606E939-1482-460C-A904-61179DCE0495}" type="slidenum">
              <a:rPr lang="en-US" smtClean="0">
                <a:solidFill>
                  <a:prstClr val="black"/>
                </a:solidFill>
              </a:rPr>
              <a:pPr/>
              <a:t>57</a:t>
            </a:fld>
            <a:endParaRPr lang="en-US">
              <a:solidFill>
                <a:prstClr val="black"/>
              </a:solidFill>
            </a:endParaRPr>
          </a:p>
        </p:txBody>
      </p:sp>
    </p:spTree>
    <p:extLst>
      <p:ext uri="{BB962C8B-B14F-4D97-AF65-F5344CB8AC3E}">
        <p14:creationId xmlns:p14="http://schemas.microsoft.com/office/powerpoint/2010/main" val="22875525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egnaposto immagine diapositiva 1"/>
          <p:cNvSpPr>
            <a:spLocks noGrp="1" noRot="1" noChangeAspect="1"/>
          </p:cNvSpPr>
          <p:nvPr>
            <p:ph type="sldImg"/>
          </p:nvPr>
        </p:nvSpPr>
        <p:spPr>
          <a:xfrm>
            <a:off x="217488" y="812800"/>
            <a:ext cx="7124700" cy="4008438"/>
          </a:xfrm>
        </p:spPr>
      </p:sp>
      <p:sp>
        <p:nvSpPr>
          <p:cNvPr id="3" name="Segnaposto note 2"/>
          <p:cNvSpPr>
            <a:spLocks noGrp="1"/>
          </p:cNvSpPr>
          <p:nvPr>
            <p:ph type="body" idx="1"/>
          </p:nvPr>
        </p:nvSpPr>
        <p:spPr/>
        <p:txBody>
          <a:bodyPr/>
          <a:lstStyle/>
          <a:p>
            <a:endParaRPr lang="it-IT" dirty="0"/>
          </a:p>
        </p:txBody>
      </p:sp>
      <p:sp>
        <p:nvSpPr>
          <p:cNvPr id="4" name="Segnaposto numero diapositiva 3"/>
          <p:cNvSpPr>
            <a:spLocks noGrp="1"/>
          </p:cNvSpPr>
          <p:nvPr>
            <p:ph type="sldNum" sz="quarter" idx="10"/>
          </p:nvPr>
        </p:nvSpPr>
        <p:spPr/>
        <p:txBody>
          <a:bodyPr/>
          <a:lstStyle/>
          <a:p>
            <a:fld id="{390CEC52-8D93-4741-BFC9-DFD74FCD81AE}" type="slidenum">
              <a:rPr lang="it-IT" smtClean="0"/>
              <a:t>58</a:t>
            </a:fld>
            <a:endParaRPr lang="it-IT"/>
          </a:p>
        </p:txBody>
      </p:sp>
    </p:spTree>
    <p:extLst>
      <p:ext uri="{BB962C8B-B14F-4D97-AF65-F5344CB8AC3E}">
        <p14:creationId xmlns:p14="http://schemas.microsoft.com/office/powerpoint/2010/main" val="33222140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OverTx" preserve="1">
  <p:cSld name="Title, Content over Content">
    <p:spTree>
      <p:nvGrpSpPr>
        <p:cNvPr id="1" name=""/>
        <p:cNvGrpSpPr/>
        <p:nvPr/>
      </p:nvGrpSpPr>
      <p:grpSpPr>
        <a:xfrm>
          <a:off x="0" y="0"/>
          <a:ext cx="0" cy="0"/>
          <a:chOff x="0" y="0"/>
          <a:chExt cx="0" cy="0"/>
        </a:xfrm>
      </p:grpSpPr>
      <p:sp>
        <p:nvSpPr>
          <p:cNvPr id="28"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29" name="PlaceHolder 2"/>
          <p:cNvSpPr>
            <a:spLocks noGrp="1"/>
          </p:cNvSpPr>
          <p:nvPr>
            <p:ph/>
          </p:nvPr>
        </p:nvSpPr>
        <p:spPr>
          <a:xfrm>
            <a:off x="609480" y="1604520"/>
            <a:ext cx="1097244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30" name="PlaceHolder 3"/>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fourObj" preserve="1">
  <p:cSld name="Title, 4 Content">
    <p:spTree>
      <p:nvGrpSpPr>
        <p:cNvPr id="1" name=""/>
        <p:cNvGrpSpPr/>
        <p:nvPr/>
      </p:nvGrpSpPr>
      <p:grpSpPr>
        <a:xfrm>
          <a:off x="0" y="0"/>
          <a:ext cx="0" cy="0"/>
          <a:chOff x="0" y="0"/>
          <a:chExt cx="0" cy="0"/>
        </a:xfrm>
      </p:grpSpPr>
      <p:sp>
        <p:nvSpPr>
          <p:cNvPr id="3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32"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33"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34"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35" name="PlaceHolder 5"/>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blank" preserve="1">
  <p:cSld name="Title, 6 Content">
    <p:spTree>
      <p:nvGrpSpPr>
        <p:cNvPr id="1" name=""/>
        <p:cNvGrpSpPr/>
        <p:nvPr/>
      </p:nvGrpSpPr>
      <p:grpSpPr>
        <a:xfrm>
          <a:off x="0" y="0"/>
          <a:ext cx="0" cy="0"/>
          <a:chOff x="0" y="0"/>
          <a:chExt cx="0" cy="0"/>
        </a:xfrm>
      </p:grpSpPr>
      <p:sp>
        <p:nvSpPr>
          <p:cNvPr id="3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37" name="PlaceHolder 2"/>
          <p:cNvSpPr>
            <a:spLocks noGrp="1"/>
          </p:cNvSpPr>
          <p:nvPr>
            <p:ph/>
          </p:nvPr>
        </p:nvSpPr>
        <p:spPr>
          <a:xfrm>
            <a:off x="609480" y="1604520"/>
            <a:ext cx="353304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38" name="PlaceHolder 3"/>
          <p:cNvSpPr>
            <a:spLocks noGrp="1"/>
          </p:cNvSpPr>
          <p:nvPr>
            <p:ph/>
          </p:nvPr>
        </p:nvSpPr>
        <p:spPr>
          <a:xfrm>
            <a:off x="4319640" y="1604520"/>
            <a:ext cx="353304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39" name="PlaceHolder 4"/>
          <p:cNvSpPr>
            <a:spLocks noGrp="1"/>
          </p:cNvSpPr>
          <p:nvPr>
            <p:ph/>
          </p:nvPr>
        </p:nvSpPr>
        <p:spPr>
          <a:xfrm>
            <a:off x="8029800" y="1604520"/>
            <a:ext cx="353304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40" name="PlaceHolder 5"/>
          <p:cNvSpPr>
            <a:spLocks noGrp="1"/>
          </p:cNvSpPr>
          <p:nvPr>
            <p:ph/>
          </p:nvPr>
        </p:nvSpPr>
        <p:spPr>
          <a:xfrm>
            <a:off x="609480" y="3682080"/>
            <a:ext cx="353304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41" name="PlaceHolder 6"/>
          <p:cNvSpPr>
            <a:spLocks noGrp="1"/>
          </p:cNvSpPr>
          <p:nvPr>
            <p:ph/>
          </p:nvPr>
        </p:nvSpPr>
        <p:spPr>
          <a:xfrm>
            <a:off x="4319640" y="3682080"/>
            <a:ext cx="353304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42" name="PlaceHolder 7"/>
          <p:cNvSpPr>
            <a:spLocks noGrp="1"/>
          </p:cNvSpPr>
          <p:nvPr>
            <p:ph/>
          </p:nvPr>
        </p:nvSpPr>
        <p:spPr>
          <a:xfrm>
            <a:off x="8029800" y="3682080"/>
            <a:ext cx="353304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13042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200"/>
            <a:ext cx="85344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7" name="Date Placeholder 8">
            <a:extLst>
              <a:ext uri="{FF2B5EF4-FFF2-40B4-BE49-F238E27FC236}">
                <a16:creationId xmlns:a16="http://schemas.microsoft.com/office/drawing/2014/main" id="{3B3A8A4A-8B86-E503-A380-2BF383A703B7}"/>
              </a:ext>
            </a:extLst>
          </p:cNvPr>
          <p:cNvSpPr>
            <a:spLocks noGrp="1"/>
          </p:cNvSpPr>
          <p:nvPr>
            <p:ph type="dt" sz="half" idx="2"/>
          </p:nvPr>
        </p:nvSpPr>
        <p:spPr>
          <a:xfrm>
            <a:off x="1812324" y="6356350"/>
            <a:ext cx="17690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Student Tutorials 5,6 May</a:t>
            </a:r>
          </a:p>
        </p:txBody>
      </p:sp>
      <p:sp>
        <p:nvSpPr>
          <p:cNvPr id="8" name="Footer Placeholder 9">
            <a:extLst>
              <a:ext uri="{FF2B5EF4-FFF2-40B4-BE49-F238E27FC236}">
                <a16:creationId xmlns:a16="http://schemas.microsoft.com/office/drawing/2014/main" id="{179AD1AF-3DC3-AFC6-5427-F775FED8038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dirty="0"/>
              <a:t>M. Comunian</a:t>
            </a:r>
            <a:endParaRPr lang="en-US" dirty="0"/>
          </a:p>
        </p:txBody>
      </p:sp>
    </p:spTree>
    <p:extLst>
      <p:ext uri="{BB962C8B-B14F-4D97-AF65-F5344CB8AC3E}">
        <p14:creationId xmlns:p14="http://schemas.microsoft.com/office/powerpoint/2010/main" val="1779262537"/>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8">
            <a:extLst>
              <a:ext uri="{FF2B5EF4-FFF2-40B4-BE49-F238E27FC236}">
                <a16:creationId xmlns:a16="http://schemas.microsoft.com/office/drawing/2014/main" id="{D22D9428-4752-5BEB-CBFB-FE5025C69BDA}"/>
              </a:ext>
            </a:extLst>
          </p:cNvPr>
          <p:cNvSpPr>
            <a:spLocks noGrp="1"/>
          </p:cNvSpPr>
          <p:nvPr>
            <p:ph type="dt" sz="half" idx="2"/>
          </p:nvPr>
        </p:nvSpPr>
        <p:spPr>
          <a:xfrm>
            <a:off x="1812324" y="6356350"/>
            <a:ext cx="17690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Student Tutorials 5,6 May</a:t>
            </a:r>
          </a:p>
        </p:txBody>
      </p:sp>
      <p:sp>
        <p:nvSpPr>
          <p:cNvPr id="8" name="Footer Placeholder 9">
            <a:extLst>
              <a:ext uri="{FF2B5EF4-FFF2-40B4-BE49-F238E27FC236}">
                <a16:creationId xmlns:a16="http://schemas.microsoft.com/office/drawing/2014/main" id="{1BC5FD40-1862-8616-A7D6-6AEAC806C43A}"/>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dirty="0"/>
              <a:t>M. Comunian</a:t>
            </a:r>
            <a:endParaRPr lang="en-US" dirty="0"/>
          </a:p>
        </p:txBody>
      </p:sp>
    </p:spTree>
    <p:extLst>
      <p:ext uri="{BB962C8B-B14F-4D97-AF65-F5344CB8AC3E}">
        <p14:creationId xmlns:p14="http://schemas.microsoft.com/office/powerpoint/2010/main" val="303727895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userDrawn="1">
  <p:cSld name="1_Titolo e contenuto">
    <p:spTree>
      <p:nvGrpSpPr>
        <p:cNvPr id="1" name=""/>
        <p:cNvGrpSpPr/>
        <p:nvPr/>
      </p:nvGrpSpPr>
      <p:grpSpPr>
        <a:xfrm>
          <a:off x="0" y="0"/>
          <a:ext cx="0" cy="0"/>
          <a:chOff x="0" y="0"/>
          <a:chExt cx="0" cy="0"/>
        </a:xfrm>
      </p:grpSpPr>
      <p:sp>
        <p:nvSpPr>
          <p:cNvPr id="4" name="Date Placeholder 8">
            <a:extLst>
              <a:ext uri="{FF2B5EF4-FFF2-40B4-BE49-F238E27FC236}">
                <a16:creationId xmlns:a16="http://schemas.microsoft.com/office/drawing/2014/main" id="{482793C1-89FC-36CB-A266-0DAC70014139}"/>
              </a:ext>
            </a:extLst>
          </p:cNvPr>
          <p:cNvSpPr>
            <a:spLocks noGrp="1"/>
          </p:cNvSpPr>
          <p:nvPr>
            <p:ph type="dt" sz="half" idx="2"/>
          </p:nvPr>
        </p:nvSpPr>
        <p:spPr>
          <a:xfrm>
            <a:off x="1812324" y="6356350"/>
            <a:ext cx="17690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Student Tutorials 5,6 May</a:t>
            </a:r>
          </a:p>
        </p:txBody>
      </p:sp>
      <p:sp>
        <p:nvSpPr>
          <p:cNvPr id="5" name="Footer Placeholder 9">
            <a:extLst>
              <a:ext uri="{FF2B5EF4-FFF2-40B4-BE49-F238E27FC236}">
                <a16:creationId xmlns:a16="http://schemas.microsoft.com/office/drawing/2014/main" id="{3A2A90FD-C7B8-0951-A8EB-143FEC46C4E2}"/>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dirty="0"/>
              <a:t>M. Comunian</a:t>
            </a:r>
            <a:endParaRPr lang="en-US" dirty="0"/>
          </a:p>
        </p:txBody>
      </p:sp>
    </p:spTree>
    <p:extLst>
      <p:ext uri="{BB962C8B-B14F-4D97-AF65-F5344CB8AC3E}">
        <p14:creationId xmlns:p14="http://schemas.microsoft.com/office/powerpoint/2010/main" val="203094691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blank">
  <p:cSld name="Vuota">
    <p:spTree>
      <p:nvGrpSpPr>
        <p:cNvPr id="1" name=""/>
        <p:cNvGrpSpPr/>
        <p:nvPr/>
      </p:nvGrpSpPr>
      <p:grpSpPr>
        <a:xfrm>
          <a:off x="0" y="0"/>
          <a:ext cx="0" cy="0"/>
          <a:chOff x="0" y="0"/>
          <a:chExt cx="0" cy="0"/>
        </a:xfrm>
      </p:grpSpPr>
      <p:sp>
        <p:nvSpPr>
          <p:cNvPr id="5" name="Date Placeholder 8">
            <a:extLst>
              <a:ext uri="{FF2B5EF4-FFF2-40B4-BE49-F238E27FC236}">
                <a16:creationId xmlns:a16="http://schemas.microsoft.com/office/drawing/2014/main" id="{C6A0D80D-6836-AD2E-21F2-320B8A218B08}"/>
              </a:ext>
            </a:extLst>
          </p:cNvPr>
          <p:cNvSpPr txBox="1">
            <a:spLocks/>
          </p:cNvSpPr>
          <p:nvPr userDrawn="1"/>
        </p:nvSpPr>
        <p:spPr>
          <a:xfrm>
            <a:off x="1859060" y="6326187"/>
            <a:ext cx="1769076" cy="365125"/>
          </a:xfrm>
          <a:prstGeom prst="rect">
            <a:avLst/>
          </a:prstGeom>
        </p:spPr>
        <p:txBody>
          <a:bodyPr vert="horz" lIns="91440" tIns="45720" rIns="91440" bIns="45720" rtlCol="0" anchor="ctr"/>
          <a:lstStyle>
            <a:defPPr>
              <a:defRPr lang="en-US"/>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dirty="0"/>
              <a:t>Student Tutorials 5,6 May</a:t>
            </a:r>
          </a:p>
        </p:txBody>
      </p:sp>
      <p:sp>
        <p:nvSpPr>
          <p:cNvPr id="6" name="Footer Placeholder 9">
            <a:extLst>
              <a:ext uri="{FF2B5EF4-FFF2-40B4-BE49-F238E27FC236}">
                <a16:creationId xmlns:a16="http://schemas.microsoft.com/office/drawing/2014/main" id="{1C0B9619-94AF-D764-66D4-98F58D76B14E}"/>
              </a:ext>
            </a:extLst>
          </p:cNvPr>
          <p:cNvSpPr txBox="1">
            <a:spLocks/>
          </p:cNvSpPr>
          <p:nvPr userDrawn="1"/>
        </p:nvSpPr>
        <p:spPr>
          <a:xfrm>
            <a:off x="4178808" y="6326186"/>
            <a:ext cx="4114800" cy="365125"/>
          </a:xfrm>
          <a:prstGeom prst="rect">
            <a:avLst/>
          </a:prstGeom>
        </p:spPr>
        <p:txBody>
          <a:bodyPr vert="horz" lIns="91440" tIns="45720" rIns="91440" bIns="45720" rtlCol="0" anchor="ctr"/>
          <a:lstStyle>
            <a:defPPr>
              <a:defRPr lang="en-US"/>
            </a:defPPr>
            <a:lvl1pPr marL="0" algn="ctr"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it-IT" dirty="0"/>
              <a:t>M. Comunian</a:t>
            </a:r>
            <a:endParaRPr lang="en-US" dirty="0"/>
          </a:p>
        </p:txBody>
      </p:sp>
    </p:spTree>
    <p:extLst>
      <p:ext uri="{BB962C8B-B14F-4D97-AF65-F5344CB8AC3E}">
        <p14:creationId xmlns:p14="http://schemas.microsoft.com/office/powerpoint/2010/main" val="3800353264"/>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Titre et contenu">
    <p:spTree>
      <p:nvGrpSpPr>
        <p:cNvPr id="1" name=""/>
        <p:cNvGrpSpPr/>
        <p:nvPr/>
      </p:nvGrpSpPr>
      <p:grpSpPr>
        <a:xfrm>
          <a:off x="0" y="0"/>
          <a:ext cx="0" cy="0"/>
          <a:chOff x="0" y="0"/>
          <a:chExt cx="0" cy="0"/>
        </a:xfrm>
      </p:grpSpPr>
      <p:sp>
        <p:nvSpPr>
          <p:cNvPr id="2" name="Date Placeholder 8">
            <a:extLst>
              <a:ext uri="{FF2B5EF4-FFF2-40B4-BE49-F238E27FC236}">
                <a16:creationId xmlns:a16="http://schemas.microsoft.com/office/drawing/2014/main" id="{F645A129-29B6-608B-E3DB-B7D10BBED931}"/>
              </a:ext>
            </a:extLst>
          </p:cNvPr>
          <p:cNvSpPr>
            <a:spLocks noGrp="1"/>
          </p:cNvSpPr>
          <p:nvPr>
            <p:ph type="dt" sz="half" idx="2"/>
          </p:nvPr>
        </p:nvSpPr>
        <p:spPr>
          <a:xfrm>
            <a:off x="1812324" y="6356350"/>
            <a:ext cx="17690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Student Tutorials 5,6 May</a:t>
            </a:r>
          </a:p>
        </p:txBody>
      </p:sp>
      <p:sp>
        <p:nvSpPr>
          <p:cNvPr id="3" name="Footer Placeholder 9">
            <a:extLst>
              <a:ext uri="{FF2B5EF4-FFF2-40B4-BE49-F238E27FC236}">
                <a16:creationId xmlns:a16="http://schemas.microsoft.com/office/drawing/2014/main" id="{340ABC71-DB12-9056-BBAB-BCEE0B95A33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dirty="0"/>
              <a:t>M. Comunian</a:t>
            </a:r>
            <a:endParaRPr lang="en-US" dirty="0"/>
          </a:p>
        </p:txBody>
      </p:sp>
    </p:spTree>
    <p:extLst>
      <p:ext uri="{BB962C8B-B14F-4D97-AF65-F5344CB8AC3E}">
        <p14:creationId xmlns:p14="http://schemas.microsoft.com/office/powerpoint/2010/main" val="382620871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x" preserve="1">
  <p:cSld name="Title Slide">
    <p:spTree>
      <p:nvGrpSpPr>
        <p:cNvPr id="1" name=""/>
        <p:cNvGrpSpPr/>
        <p:nvPr/>
      </p:nvGrpSpPr>
      <p:grpSpPr>
        <a:xfrm>
          <a:off x="0" y="0"/>
          <a:ext cx="0" cy="0"/>
          <a:chOff x="0" y="0"/>
          <a:chExt cx="0" cy="0"/>
        </a:xfrm>
      </p:grpSpPr>
      <p:sp>
        <p:nvSpPr>
          <p:cNvPr id="7"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8" name="PlaceHolder 2"/>
          <p:cNvSpPr>
            <a:spLocks noGrp="1"/>
          </p:cNvSpPr>
          <p:nvPr>
            <p:ph type="subTitle"/>
          </p:nvPr>
        </p:nvSpPr>
        <p:spPr>
          <a:xfrm>
            <a:off x="609480" y="1604520"/>
            <a:ext cx="10972440" cy="3977280"/>
          </a:xfrm>
          <a:prstGeom prst="rect">
            <a:avLst/>
          </a:prstGeom>
          <a:noFill/>
          <a:ln w="0">
            <a:noFill/>
          </a:ln>
        </p:spPr>
        <p:txBody>
          <a:bodyPr lIns="0" tIns="0" rIns="0" bIns="0" anchor="ctr">
            <a:noAutofit/>
          </a:bodyPr>
          <a:lstStyle/>
          <a:p>
            <a:pPr algn="ctr">
              <a:buNone/>
            </a:pPr>
            <a:r>
              <a:rPr lang="en-US" sz="3200" b="0" strike="noStrike" spc="-1">
                <a:latin typeface="Arial"/>
              </a:rPr>
              <a:t>Click to edit Master subtitle style</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Content">
    <p:spTree>
      <p:nvGrpSpPr>
        <p:cNvPr id="1" name=""/>
        <p:cNvGrpSpPr/>
        <p:nvPr/>
      </p:nvGrpSpPr>
      <p:grpSpPr>
        <a:xfrm>
          <a:off x="0" y="0"/>
          <a:ext cx="0" cy="0"/>
          <a:chOff x="0" y="0"/>
          <a:chExt cx="0" cy="0"/>
        </a:xfrm>
      </p:grpSpPr>
      <p:sp>
        <p:nvSpPr>
          <p:cNvPr id="9"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10" name="PlaceHolder 2"/>
          <p:cNvSpPr>
            <a:spLocks noGrp="1"/>
          </p:cNvSpPr>
          <p:nvPr>
            <p:ph/>
          </p:nvPr>
        </p:nvSpPr>
        <p:spPr>
          <a:xfrm>
            <a:off x="609480" y="1604520"/>
            <a:ext cx="10972440" cy="397728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itle, 2 Content">
    <p:spTree>
      <p:nvGrpSpPr>
        <p:cNvPr id="1" name=""/>
        <p:cNvGrpSpPr/>
        <p:nvPr/>
      </p:nvGrpSpPr>
      <p:grpSpPr>
        <a:xfrm>
          <a:off x="0" y="0"/>
          <a:ext cx="0" cy="0"/>
          <a:chOff x="0" y="0"/>
          <a:chExt cx="0" cy="0"/>
        </a:xfrm>
      </p:grpSpPr>
      <p:sp>
        <p:nvSpPr>
          <p:cNvPr id="11"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12"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13"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1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objOnly" preserve="1">
  <p:cSld name="Centered Text">
    <p:spTree>
      <p:nvGrpSpPr>
        <p:cNvPr id="1" name=""/>
        <p:cNvGrpSpPr/>
        <p:nvPr/>
      </p:nvGrpSpPr>
      <p:grpSpPr>
        <a:xfrm>
          <a:off x="0" y="0"/>
          <a:ext cx="0" cy="0"/>
          <a:chOff x="0" y="0"/>
          <a:chExt cx="0" cy="0"/>
        </a:xfrm>
      </p:grpSpPr>
      <p:sp>
        <p:nvSpPr>
          <p:cNvPr id="15" name="PlaceHolder 1"/>
          <p:cNvSpPr>
            <a:spLocks noGrp="1"/>
          </p:cNvSpPr>
          <p:nvPr>
            <p:ph type="subTitle"/>
          </p:nvPr>
        </p:nvSpPr>
        <p:spPr>
          <a:xfrm>
            <a:off x="609480" y="273600"/>
            <a:ext cx="10972440" cy="5307840"/>
          </a:xfrm>
          <a:prstGeom prst="rect">
            <a:avLst/>
          </a:prstGeom>
          <a:noFill/>
          <a:ln w="0">
            <a:noFill/>
          </a:ln>
        </p:spPr>
        <p:txBody>
          <a:bodyPr lIns="0" tIns="0" rIns="0" bIns="0" anchor="ctr">
            <a:noAutofit/>
          </a:bodyPr>
          <a:lstStyle/>
          <a:p>
            <a:pPr algn="ctr">
              <a:buNone/>
            </a:pPr>
            <a:r>
              <a:rPr lang="en-US" sz="3200" b="0" strike="noStrike" spc="-1">
                <a:latin typeface="Arial"/>
              </a:rPr>
              <a:t>Click to edit Master subtitle style</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ObjAndObj" preserve="1">
  <p:cSld name="Title, 2 Content and Content">
    <p:spTree>
      <p:nvGrpSpPr>
        <p:cNvPr id="1" name=""/>
        <p:cNvGrpSpPr/>
        <p:nvPr/>
      </p:nvGrpSpPr>
      <p:grpSpPr>
        <a:xfrm>
          <a:off x="0" y="0"/>
          <a:ext cx="0" cy="0"/>
          <a:chOff x="0" y="0"/>
          <a:chExt cx="0" cy="0"/>
        </a:xfrm>
      </p:grpSpPr>
      <p:sp>
        <p:nvSpPr>
          <p:cNvPr id="16"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17"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18" name="PlaceHolder 3"/>
          <p:cNvSpPr>
            <a:spLocks noGrp="1"/>
          </p:cNvSpPr>
          <p:nvPr>
            <p:ph/>
          </p:nvPr>
        </p:nvSpPr>
        <p:spPr>
          <a:xfrm>
            <a:off x="6231960" y="1604520"/>
            <a:ext cx="5354280" cy="397728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19" name="PlaceHolder 4"/>
          <p:cNvSpPr>
            <a:spLocks noGrp="1"/>
          </p:cNvSpPr>
          <p:nvPr>
            <p:ph/>
          </p:nvPr>
        </p:nvSpPr>
        <p:spPr>
          <a:xfrm>
            <a:off x="609480" y="368208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AndTwoObj" preserve="1">
  <p:cSld name="Title Content and 2 Content">
    <p:spTree>
      <p:nvGrpSpPr>
        <p:cNvPr id="1" name=""/>
        <p:cNvGrpSpPr/>
        <p:nvPr/>
      </p:nvGrpSpPr>
      <p:grpSpPr>
        <a:xfrm>
          <a:off x="0" y="0"/>
          <a:ext cx="0" cy="0"/>
          <a:chOff x="0" y="0"/>
          <a:chExt cx="0" cy="0"/>
        </a:xfrm>
      </p:grpSpPr>
      <p:sp>
        <p:nvSpPr>
          <p:cNvPr id="20"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21" name="PlaceHolder 2"/>
          <p:cNvSpPr>
            <a:spLocks noGrp="1"/>
          </p:cNvSpPr>
          <p:nvPr>
            <p:ph/>
          </p:nvPr>
        </p:nvSpPr>
        <p:spPr>
          <a:xfrm>
            <a:off x="609480" y="1604520"/>
            <a:ext cx="5354280" cy="397728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2"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3" name="PlaceHolder 4"/>
          <p:cNvSpPr>
            <a:spLocks noGrp="1"/>
          </p:cNvSpPr>
          <p:nvPr>
            <p:ph/>
          </p:nvPr>
        </p:nvSpPr>
        <p:spPr>
          <a:xfrm>
            <a:off x="6231960" y="368208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OverTx" preserve="1">
  <p:cSld name="Title, 2 Content over Content">
    <p:spTree>
      <p:nvGrpSpPr>
        <p:cNvPr id="1" name=""/>
        <p:cNvGrpSpPr/>
        <p:nvPr/>
      </p:nvGrpSpPr>
      <p:grpSpPr>
        <a:xfrm>
          <a:off x="0" y="0"/>
          <a:ext cx="0" cy="0"/>
          <a:chOff x="0" y="0"/>
          <a:chExt cx="0" cy="0"/>
        </a:xfrm>
      </p:grpSpPr>
      <p:sp>
        <p:nvSpPr>
          <p:cNvPr id="24"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Master title style</a:t>
            </a:r>
          </a:p>
        </p:txBody>
      </p:sp>
      <p:sp>
        <p:nvSpPr>
          <p:cNvPr id="25" name="PlaceHolder 2"/>
          <p:cNvSpPr>
            <a:spLocks noGrp="1"/>
          </p:cNvSpPr>
          <p:nvPr>
            <p:ph/>
          </p:nvPr>
        </p:nvSpPr>
        <p:spPr>
          <a:xfrm>
            <a:off x="609480" y="160452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6" name="PlaceHolder 3"/>
          <p:cNvSpPr>
            <a:spLocks noGrp="1"/>
          </p:cNvSpPr>
          <p:nvPr>
            <p:ph/>
          </p:nvPr>
        </p:nvSpPr>
        <p:spPr>
          <a:xfrm>
            <a:off x="6231960" y="1604520"/>
            <a:ext cx="535428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7" name="PlaceHolder 4"/>
          <p:cNvSpPr>
            <a:spLocks noGrp="1"/>
          </p:cNvSpPr>
          <p:nvPr>
            <p:ph/>
          </p:nvPr>
        </p:nvSpPr>
        <p:spPr>
          <a:xfrm>
            <a:off x="609480" y="3682080"/>
            <a:ext cx="10972440" cy="1896840"/>
          </a:xfrm>
          <a:prstGeom prst="rect">
            <a:avLst/>
          </a:prstGeom>
          <a:noFill/>
          <a:ln w="0">
            <a:noFill/>
          </a:ln>
        </p:spPr>
        <p:txBody>
          <a:bodyPr lIns="0" tIns="0" rIns="0" bIns="0" anchor="t">
            <a:normAutofit/>
          </a:bodyPr>
          <a:lstStyle/>
          <a:p>
            <a:pPr lvl="0"/>
            <a:r>
              <a:rPr lang="en-US" sz="3200" b="0" strike="noStrike" spc="-1">
                <a:latin typeface="Arial"/>
              </a:rPr>
              <a:t>Edit Master text styles</a:t>
            </a:r>
          </a:p>
        </p:txBody>
      </p:sp>
      <p:sp>
        <p:nvSpPr>
          <p:cNvPr id="2" name="Date Placeholder 1"/>
          <p:cNvSpPr>
            <a:spLocks noGrp="1"/>
          </p:cNvSpPr>
          <p:nvPr>
            <p:ph type="dt" sz="half" idx="10"/>
          </p:nvPr>
        </p:nvSpPr>
        <p:spPr/>
        <p:txBody>
          <a:bodyPr/>
          <a:lstStyle/>
          <a:p>
            <a:r>
              <a:rPr lang="en-US"/>
              <a:t>Student Tutorials 5,6 May</a:t>
            </a:r>
          </a:p>
        </p:txBody>
      </p:sp>
      <p:sp>
        <p:nvSpPr>
          <p:cNvPr id="3" name="Footer Placeholder 2"/>
          <p:cNvSpPr>
            <a:spLocks noGrp="1"/>
          </p:cNvSpPr>
          <p:nvPr>
            <p:ph type="ftr" sz="quarter" idx="11"/>
          </p:nvPr>
        </p:nvSpPr>
        <p:spPr/>
        <p:txBody>
          <a:bodyPr/>
          <a:lstStyle/>
          <a:p>
            <a:r>
              <a:rPr lang="it-IT" dirty="0"/>
              <a:t>M. Comunian</a:t>
            </a:r>
            <a:endParaRPr lang="en-US" dirty="0"/>
          </a:p>
        </p:txBody>
      </p:sp>
      <p:sp>
        <p:nvSpPr>
          <p:cNvPr id="4" name="Slide Number Placeholder 3"/>
          <p:cNvSpPr>
            <a:spLocks noGrp="1"/>
          </p:cNvSpPr>
          <p:nvPr>
            <p:ph type="sldNum" sz="quarter" idx="12"/>
          </p:nvPr>
        </p:nvSpPr>
        <p:spPr/>
        <p:txBody>
          <a:bodyPr/>
          <a:lstStyle/>
          <a:p>
            <a:fld id="{0566D325-7969-43F9-9988-38585A77F75C}"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image" Target="../media/image2.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39433"/>
        </a:solidFill>
        <a:effectLst/>
      </p:bgPr>
    </p:bg>
    <p:spTree>
      <p:nvGrpSpPr>
        <p:cNvPr id="1" name=""/>
        <p:cNvGrpSpPr/>
        <p:nvPr/>
      </p:nvGrpSpPr>
      <p:grpSpPr>
        <a:xfrm>
          <a:off x="0" y="0"/>
          <a:ext cx="0" cy="0"/>
          <a:chOff x="0" y="0"/>
          <a:chExt cx="0" cy="0"/>
        </a:xfrm>
      </p:grpSpPr>
      <p:sp>
        <p:nvSpPr>
          <p:cNvPr id="7" name="Rectangle 2"/>
          <p:cNvSpPr/>
          <p:nvPr/>
        </p:nvSpPr>
        <p:spPr>
          <a:xfrm>
            <a:off x="194760" y="160920"/>
            <a:ext cx="11801880" cy="6535440"/>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p:style>
      </p:sp>
      <p:sp>
        <p:nvSpPr>
          <p:cNvPr id="8" name="Rectangle 3"/>
          <p:cNvSpPr/>
          <p:nvPr/>
        </p:nvSpPr>
        <p:spPr>
          <a:xfrm flipH="1">
            <a:off x="6095160" y="6165720"/>
            <a:ext cx="5900400" cy="53064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p:style>
      </p:sp>
      <p:sp>
        <p:nvSpPr>
          <p:cNvPr id="2" name="Rectangle 5"/>
          <p:cNvSpPr/>
          <p:nvPr/>
        </p:nvSpPr>
        <p:spPr>
          <a:xfrm flipH="1">
            <a:off x="194040" y="6165720"/>
            <a:ext cx="6024240" cy="53064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p:style>
      </p:sp>
      <p:pic>
        <p:nvPicPr>
          <p:cNvPr id="3" name="Immagine 4"/>
          <p:cNvPicPr/>
          <p:nvPr/>
        </p:nvPicPr>
        <p:blipFill>
          <a:blip r:embed="rId19"/>
          <a:stretch/>
        </p:blipFill>
        <p:spPr>
          <a:xfrm>
            <a:off x="318600" y="6256440"/>
            <a:ext cx="441000" cy="372960"/>
          </a:xfrm>
          <a:prstGeom prst="rect">
            <a:avLst/>
          </a:prstGeom>
          <a:ln w="0">
            <a:noFill/>
          </a:ln>
        </p:spPr>
      </p:pic>
      <p:pic>
        <p:nvPicPr>
          <p:cNvPr id="4" name="Immagine 7" descr="Immagine che contiene testo, clipart&#10;&#10;Descrizione generata automaticamente"/>
          <p:cNvPicPr/>
          <p:nvPr/>
        </p:nvPicPr>
        <p:blipFill>
          <a:blip r:embed="rId20"/>
          <a:stretch/>
        </p:blipFill>
        <p:spPr>
          <a:xfrm>
            <a:off x="194760" y="6216120"/>
            <a:ext cx="1558440" cy="638640"/>
          </a:xfrm>
          <a:prstGeom prst="rect">
            <a:avLst/>
          </a:prstGeom>
          <a:ln w="0">
            <a:noFill/>
          </a:ln>
        </p:spPr>
      </p:pic>
      <p:sp>
        <p:nvSpPr>
          <p:cNvPr id="5" name="PlaceHolder 1"/>
          <p:cNvSpPr>
            <a:spLocks noGrp="1"/>
          </p:cNvSpPr>
          <p:nvPr>
            <p:ph type="title"/>
          </p:nvPr>
        </p:nvSpPr>
        <p:spPr>
          <a:xfrm>
            <a:off x="609480" y="273600"/>
            <a:ext cx="10972440" cy="1144800"/>
          </a:xfrm>
          <a:prstGeom prst="rect">
            <a:avLst/>
          </a:prstGeom>
          <a:noFill/>
          <a:ln w="0">
            <a:noFill/>
          </a:ln>
        </p:spPr>
        <p:txBody>
          <a:bodyPr lIns="0" tIns="0" rIns="0" bIns="0" anchor="ctr">
            <a:noAutofit/>
          </a:bodyPr>
          <a:lstStyle/>
          <a:p>
            <a:pPr algn="ctr">
              <a:buNone/>
            </a:pPr>
            <a:r>
              <a:rPr lang="en-US" sz="4400" b="0" strike="noStrike" spc="-1">
                <a:latin typeface="Arial"/>
              </a:rPr>
              <a:t>Click to edit the title text format</a:t>
            </a:r>
          </a:p>
        </p:txBody>
      </p:sp>
      <p:sp>
        <p:nvSpPr>
          <p:cNvPr id="6" name="PlaceHolder 2"/>
          <p:cNvSpPr>
            <a:spLocks noGrp="1"/>
          </p:cNvSpPr>
          <p:nvPr>
            <p:ph type="body"/>
          </p:nvPr>
        </p:nvSpPr>
        <p:spPr>
          <a:xfrm>
            <a:off x="609480" y="1604520"/>
            <a:ext cx="10972440" cy="3977280"/>
          </a:xfrm>
          <a:prstGeom prst="rect">
            <a:avLst/>
          </a:prstGeom>
          <a:noFill/>
          <a:ln w="0">
            <a:noFill/>
          </a:ln>
        </p:spPr>
        <p:txBody>
          <a:bodyPr lIns="0" tIns="0" rIns="0" bIns="0" anchor="t">
            <a:normAutofit/>
          </a:bodyPr>
          <a:lstStyle/>
          <a:p>
            <a:pPr marL="432000" indent="-324000">
              <a:spcBef>
                <a:spcPts val="1417"/>
              </a:spcBef>
              <a:buClr>
                <a:srgbClr val="000000"/>
              </a:buClr>
              <a:buSzPct val="45000"/>
              <a:buFont typeface="Wingdings" charset="2"/>
              <a:buChar char=""/>
            </a:pPr>
            <a:r>
              <a:rPr lang="en-US" sz="3200" b="0" strike="noStrike" spc="-1">
                <a:latin typeface="Arial"/>
              </a:rPr>
              <a:t>Click to edit the outline text format</a:t>
            </a:r>
          </a:p>
          <a:p>
            <a:pPr marL="864000" lvl="1" indent="-324000">
              <a:spcBef>
                <a:spcPts val="1134"/>
              </a:spcBef>
              <a:buClr>
                <a:srgbClr val="000000"/>
              </a:buClr>
              <a:buSzPct val="75000"/>
              <a:buFont typeface="Symbol" charset="2"/>
              <a:buChar char=""/>
            </a:pPr>
            <a:r>
              <a:rPr lang="en-US" sz="2800" b="0" strike="noStrike" spc="-1">
                <a:latin typeface="Arial"/>
              </a:rPr>
              <a:t>Second Outline Level</a:t>
            </a:r>
          </a:p>
          <a:p>
            <a:pPr marL="1296000" lvl="2" indent="-288000">
              <a:spcBef>
                <a:spcPts val="850"/>
              </a:spcBef>
              <a:buClr>
                <a:srgbClr val="000000"/>
              </a:buClr>
              <a:buSzPct val="45000"/>
              <a:buFont typeface="Wingdings" charset="2"/>
              <a:buChar char=""/>
            </a:pPr>
            <a:r>
              <a:rPr lang="en-US" sz="2400" b="0" strike="noStrike" spc="-1">
                <a:latin typeface="Arial"/>
              </a:rPr>
              <a:t>Third Outline Level</a:t>
            </a:r>
          </a:p>
          <a:p>
            <a:pPr marL="1728000" lvl="3" indent="-216000">
              <a:spcBef>
                <a:spcPts val="567"/>
              </a:spcBef>
              <a:buClr>
                <a:srgbClr val="000000"/>
              </a:buClr>
              <a:buSzPct val="75000"/>
              <a:buFont typeface="Symbol" charset="2"/>
              <a:buChar char=""/>
            </a:pPr>
            <a:r>
              <a:rPr lang="en-US" sz="2000" b="0" strike="noStrike" spc="-1">
                <a:latin typeface="Arial"/>
              </a:rPr>
              <a:t>Fourth Outline Level</a:t>
            </a:r>
          </a:p>
          <a:p>
            <a:pPr marL="2160000" lvl="4" indent="-216000">
              <a:spcBef>
                <a:spcPts val="283"/>
              </a:spcBef>
              <a:buClr>
                <a:srgbClr val="000000"/>
              </a:buClr>
              <a:buSzPct val="45000"/>
              <a:buFont typeface="Wingdings" charset="2"/>
              <a:buChar char=""/>
            </a:pPr>
            <a:r>
              <a:rPr lang="en-US" sz="2000" b="0" strike="noStrike" spc="-1">
                <a:latin typeface="Arial"/>
              </a:rPr>
              <a:t>Fifth Outline Level</a:t>
            </a:r>
          </a:p>
          <a:p>
            <a:pPr marL="2592000" lvl="5" indent="-216000">
              <a:spcBef>
                <a:spcPts val="283"/>
              </a:spcBef>
              <a:buClr>
                <a:srgbClr val="000000"/>
              </a:buClr>
              <a:buSzPct val="45000"/>
              <a:buFont typeface="Wingdings" charset="2"/>
              <a:buChar char=""/>
            </a:pPr>
            <a:r>
              <a:rPr lang="en-US" sz="2000" b="0" strike="noStrike" spc="-1">
                <a:latin typeface="Arial"/>
              </a:rPr>
              <a:t>Sixth Outline Level</a:t>
            </a:r>
          </a:p>
          <a:p>
            <a:pPr marL="3024000" lvl="6" indent="-216000">
              <a:spcBef>
                <a:spcPts val="283"/>
              </a:spcBef>
              <a:buClr>
                <a:srgbClr val="000000"/>
              </a:buClr>
              <a:buSzPct val="45000"/>
              <a:buFont typeface="Wingdings" charset="2"/>
              <a:buChar char=""/>
            </a:pPr>
            <a:r>
              <a:rPr lang="en-US" sz="2000" b="0" strike="noStrike" spc="-1">
                <a:latin typeface="Arial"/>
              </a:rPr>
              <a:t>Seventh Outline Level</a:t>
            </a:r>
          </a:p>
        </p:txBody>
      </p:sp>
      <p:sp>
        <p:nvSpPr>
          <p:cNvPr id="9" name="Date Placeholder 8"/>
          <p:cNvSpPr>
            <a:spLocks noGrp="1"/>
          </p:cNvSpPr>
          <p:nvPr>
            <p:ph type="dt" sz="half" idx="2"/>
          </p:nvPr>
        </p:nvSpPr>
        <p:spPr>
          <a:xfrm>
            <a:off x="1812324" y="6356350"/>
            <a:ext cx="1769076" cy="365125"/>
          </a:xfrm>
          <a:prstGeom prst="rect">
            <a:avLst/>
          </a:prstGeom>
        </p:spPr>
        <p:txBody>
          <a:bodyPr vert="horz" lIns="91440" tIns="45720" rIns="91440" bIns="45720" rtlCol="0" anchor="ctr"/>
          <a:lstStyle>
            <a:lvl1pPr algn="l">
              <a:defRPr sz="1200">
                <a:solidFill>
                  <a:schemeClr val="tx1">
                    <a:tint val="75000"/>
                  </a:schemeClr>
                </a:solidFill>
              </a:defRPr>
            </a:lvl1pPr>
          </a:lstStyle>
          <a:p>
            <a:r>
              <a:rPr lang="en-US" dirty="0"/>
              <a:t>Student Tutorials 5,6 May</a:t>
            </a:r>
          </a:p>
        </p:txBody>
      </p:sp>
      <p:sp>
        <p:nvSpPr>
          <p:cNvPr id="10" name="Footer Placeholder 9"/>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it-IT" dirty="0"/>
              <a:t>M. Comunian</a:t>
            </a:r>
            <a:endParaRPr lang="en-US" dirty="0"/>
          </a:p>
        </p:txBody>
      </p:sp>
      <p:sp>
        <p:nvSpPr>
          <p:cNvPr id="11" name="Slide Number Placeholder 10"/>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566D325-7969-43F9-9988-38585A77F75C}"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 id="2147483662" r:id="rId14"/>
    <p:sldLayoutId id="2147483663" r:id="rId15"/>
    <p:sldLayoutId id="2147483664" r:id="rId16"/>
    <p:sldLayoutId id="2147483665" r:id="rId17"/>
  </p:sldLayoutIdLst>
  <p:hf sldNum="0" hd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jpeg"/><Relationship Id="rId7" Type="http://schemas.openxmlformats.org/officeDocument/2006/relationships/image" Target="../media/image7.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 Id="rId9" Type="http://schemas.openxmlformats.org/officeDocument/2006/relationships/image" Target="../media/image9.png"/></Relationships>
</file>

<file path=ppt/slides/_rels/slide1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png"/></Relationships>
</file>

<file path=ppt/slides/_rels/slide1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9.emf"/><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image" Target="../media/image20.png"/><Relationship Id="rId1" Type="http://schemas.openxmlformats.org/officeDocument/2006/relationships/slideLayout" Target="../slideLayouts/slideLayout2.xml"/><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5" Type="http://schemas.openxmlformats.org/officeDocument/2006/relationships/image" Target="../media/image26.png"/><Relationship Id="rId4" Type="http://schemas.openxmlformats.org/officeDocument/2006/relationships/image" Target="../media/image25.png"/></Relationships>
</file>

<file path=ppt/slides/_rels/slide16.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image" Target="../media/image27.png"/><Relationship Id="rId1" Type="http://schemas.openxmlformats.org/officeDocument/2006/relationships/slideLayout" Target="../slideLayouts/slideLayout2.xml"/><Relationship Id="rId4" Type="http://schemas.openxmlformats.org/officeDocument/2006/relationships/image" Target="../media/image29.png"/></Relationships>
</file>

<file path=ppt/slides/_rels/slide17.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png"/><Relationship Id="rId1" Type="http://schemas.openxmlformats.org/officeDocument/2006/relationships/slideLayout" Target="../slideLayouts/slideLayout2.xml"/><Relationship Id="rId4" Type="http://schemas.openxmlformats.org/officeDocument/2006/relationships/image" Target="../media/image34.png"/></Relationships>
</file>

<file path=ppt/slides/_rels/slide19.xml.rels><?xml version="1.0" encoding="UTF-8" standalone="yes"?>
<Relationships xmlns="http://schemas.openxmlformats.org/package/2006/relationships"><Relationship Id="rId2" Type="http://schemas.openxmlformats.org/officeDocument/2006/relationships/image" Target="../media/image35.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image" Target="../media/image6.png"/></Relationships>
</file>

<file path=ppt/slides/_rels/slide20.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0.png"/><Relationship Id="rId2" Type="http://schemas.openxmlformats.org/officeDocument/2006/relationships/image" Target="../media/image39.png"/><Relationship Id="rId1" Type="http://schemas.openxmlformats.org/officeDocument/2006/relationships/slideLayout" Target="../slideLayouts/slideLayout2.xml"/><Relationship Id="rId4" Type="http://schemas.openxmlformats.org/officeDocument/2006/relationships/image" Target="../media/image41.png"/></Relationships>
</file>

<file path=ppt/slides/_rels/slide23.xml.rels><?xml version="1.0" encoding="UTF-8" standalone="yes"?>
<Relationships xmlns="http://schemas.openxmlformats.org/package/2006/relationships"><Relationship Id="rId3" Type="http://schemas.openxmlformats.org/officeDocument/2006/relationships/image" Target="../media/image43.png"/><Relationship Id="rId2" Type="http://schemas.openxmlformats.org/officeDocument/2006/relationships/image" Target="../media/image42.pn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45.png"/><Relationship Id="rId2" Type="http://schemas.openxmlformats.org/officeDocument/2006/relationships/image" Target="../media/image44.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46.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48.png"/><Relationship Id="rId2" Type="http://schemas.openxmlformats.org/officeDocument/2006/relationships/image" Target="../media/image47.png"/><Relationship Id="rId1" Type="http://schemas.openxmlformats.org/officeDocument/2006/relationships/slideLayout" Target="../slideLayouts/slideLayout2.xml"/><Relationship Id="rId5" Type="http://schemas.openxmlformats.org/officeDocument/2006/relationships/image" Target="../media/image50.png"/><Relationship Id="rId4" Type="http://schemas.openxmlformats.org/officeDocument/2006/relationships/image" Target="../media/image49.png"/></Relationships>
</file>

<file path=ppt/slides/_rels/slide27.xml.rels><?xml version="1.0" encoding="UTF-8" standalone="yes"?>
<Relationships xmlns="http://schemas.openxmlformats.org/package/2006/relationships"><Relationship Id="rId3" Type="http://schemas.openxmlformats.org/officeDocument/2006/relationships/image" Target="../media/image52.png"/><Relationship Id="rId2" Type="http://schemas.openxmlformats.org/officeDocument/2006/relationships/image" Target="../media/image51.png"/><Relationship Id="rId1" Type="http://schemas.openxmlformats.org/officeDocument/2006/relationships/slideLayout" Target="../slideLayouts/slideLayout2.xml"/><Relationship Id="rId4" Type="http://schemas.openxmlformats.org/officeDocument/2006/relationships/image" Target="../media/image53.png"/></Relationships>
</file>

<file path=ppt/slides/_rels/slide28.xml.rels><?xml version="1.0" encoding="UTF-8" standalone="yes"?>
<Relationships xmlns="http://schemas.openxmlformats.org/package/2006/relationships"><Relationship Id="rId3" Type="http://schemas.openxmlformats.org/officeDocument/2006/relationships/image" Target="../media/image55.png"/><Relationship Id="rId2" Type="http://schemas.openxmlformats.org/officeDocument/2006/relationships/image" Target="../media/image54.png"/><Relationship Id="rId1" Type="http://schemas.openxmlformats.org/officeDocument/2006/relationships/slideLayout" Target="../slideLayouts/slideLayout2.xml"/><Relationship Id="rId4" Type="http://schemas.openxmlformats.org/officeDocument/2006/relationships/image" Target="../media/image5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58.jpg"/><Relationship Id="rId2" Type="http://schemas.openxmlformats.org/officeDocument/2006/relationships/image" Target="../media/image57.png"/><Relationship Id="rId1" Type="http://schemas.openxmlformats.org/officeDocument/2006/relationships/slideLayout" Target="../slideLayouts/slideLayout2.xml"/><Relationship Id="rId4" Type="http://schemas.openxmlformats.org/officeDocument/2006/relationships/image" Target="../media/image59.png"/></Relationships>
</file>

<file path=ppt/slides/_rels/slide32.xml.rels><?xml version="1.0" encoding="UTF-8" standalone="yes"?>
<Relationships xmlns="http://schemas.openxmlformats.org/package/2006/relationships"><Relationship Id="rId3" Type="http://schemas.openxmlformats.org/officeDocument/2006/relationships/image" Target="../media/image61.png"/><Relationship Id="rId2" Type="http://schemas.openxmlformats.org/officeDocument/2006/relationships/image" Target="../media/image60.png"/><Relationship Id="rId1" Type="http://schemas.openxmlformats.org/officeDocument/2006/relationships/slideLayout" Target="../slideLayouts/slideLayout2.xml"/><Relationship Id="rId5" Type="http://schemas.openxmlformats.org/officeDocument/2006/relationships/image" Target="../media/image63.png"/><Relationship Id="rId4" Type="http://schemas.openxmlformats.org/officeDocument/2006/relationships/image" Target="../media/image62.png"/></Relationships>
</file>

<file path=ppt/slides/_rels/slide33.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image" Target="../media/image64.png"/><Relationship Id="rId1" Type="http://schemas.openxmlformats.org/officeDocument/2006/relationships/slideLayout" Target="../slideLayouts/slideLayout2.xml"/><Relationship Id="rId4" Type="http://schemas.openxmlformats.org/officeDocument/2006/relationships/image" Target="../media/image66.png"/></Relationships>
</file>

<file path=ppt/slides/_rels/slide34.xml.rels><?xml version="1.0" encoding="UTF-8" standalone="yes"?>
<Relationships xmlns="http://schemas.openxmlformats.org/package/2006/relationships"><Relationship Id="rId3" Type="http://schemas.openxmlformats.org/officeDocument/2006/relationships/image" Target="../media/image68.png"/><Relationship Id="rId2" Type="http://schemas.openxmlformats.org/officeDocument/2006/relationships/image" Target="../media/image67.png"/><Relationship Id="rId1" Type="http://schemas.openxmlformats.org/officeDocument/2006/relationships/slideLayout" Target="../slideLayouts/slideLayout2.xml"/><Relationship Id="rId4" Type="http://schemas.openxmlformats.org/officeDocument/2006/relationships/image" Target="../media/image69.png"/></Relationships>
</file>

<file path=ppt/slides/_rels/slide35.xml.rels><?xml version="1.0" encoding="UTF-8" standalone="yes"?>
<Relationships xmlns="http://schemas.openxmlformats.org/package/2006/relationships"><Relationship Id="rId8" Type="http://schemas.openxmlformats.org/officeDocument/2006/relationships/image" Target="../media/image73.png"/><Relationship Id="rId3" Type="http://schemas.openxmlformats.org/officeDocument/2006/relationships/image" Target="../media/image71.png"/><Relationship Id="rId7" Type="http://schemas.openxmlformats.org/officeDocument/2006/relationships/image" Target="../media/image72.emf"/><Relationship Id="rId2" Type="http://schemas.openxmlformats.org/officeDocument/2006/relationships/image" Target="../media/image70.png"/><Relationship Id="rId1" Type="http://schemas.openxmlformats.org/officeDocument/2006/relationships/slideLayout" Target="../slideLayouts/slideLayout14.xml"/><Relationship Id="rId6" Type="http://schemas.openxmlformats.org/officeDocument/2006/relationships/image" Target="../media/image210.png"/><Relationship Id="rId5" Type="http://schemas.openxmlformats.org/officeDocument/2006/relationships/image" Target="../media/image200.png"/></Relationships>
</file>

<file path=ppt/slides/_rels/slide36.xml.rels><?xml version="1.0" encoding="UTF-8" standalone="yes"?>
<Relationships xmlns="http://schemas.openxmlformats.org/package/2006/relationships"><Relationship Id="rId3" Type="http://schemas.openxmlformats.org/officeDocument/2006/relationships/image" Target="../media/image102.png"/><Relationship Id="rId7" Type="http://schemas.openxmlformats.org/officeDocument/2006/relationships/image" Target="../media/image73.png"/><Relationship Id="rId2" Type="http://schemas.openxmlformats.org/officeDocument/2006/relationships/image" Target="../media/image101.png"/><Relationship Id="rId1" Type="http://schemas.openxmlformats.org/officeDocument/2006/relationships/slideLayout" Target="../slideLayouts/slideLayout14.xml"/><Relationship Id="rId6" Type="http://schemas.openxmlformats.org/officeDocument/2006/relationships/image" Target="../media/image74.emf"/><Relationship Id="rId5" Type="http://schemas.openxmlformats.org/officeDocument/2006/relationships/image" Target="../media/image104.png"/><Relationship Id="rId4" Type="http://schemas.openxmlformats.org/officeDocument/2006/relationships/image" Target="../media/image103.png"/></Relationships>
</file>

<file path=ppt/slides/_rels/slide37.xml.rels><?xml version="1.0" encoding="UTF-8" standalone="yes"?>
<Relationships xmlns="http://schemas.openxmlformats.org/package/2006/relationships"><Relationship Id="rId2" Type="http://schemas.openxmlformats.org/officeDocument/2006/relationships/image" Target="../media/image75.png"/><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76.png"/><Relationship Id="rId1" Type="http://schemas.openxmlformats.org/officeDocument/2006/relationships/slideLayout" Target="../slideLayouts/slideLayout2.xml"/><Relationship Id="rId4" Type="http://schemas.openxmlformats.org/officeDocument/2006/relationships/image" Target="../media/image78.png"/></Relationships>
</file>

<file path=ppt/slides/_rels/slide39.xml.rels><?xml version="1.0" encoding="UTF-8" standalone="yes"?>
<Relationships xmlns="http://schemas.openxmlformats.org/package/2006/relationships"><Relationship Id="rId3" Type="http://schemas.openxmlformats.org/officeDocument/2006/relationships/image" Target="../media/image80.png"/><Relationship Id="rId2" Type="http://schemas.openxmlformats.org/officeDocument/2006/relationships/image" Target="../media/image79.png"/><Relationship Id="rId1" Type="http://schemas.openxmlformats.org/officeDocument/2006/relationships/slideLayout" Target="../slideLayouts/slideLayout2.xml"/><Relationship Id="rId6" Type="http://schemas.openxmlformats.org/officeDocument/2006/relationships/image" Target="../media/image83.png"/><Relationship Id="rId5" Type="http://schemas.openxmlformats.org/officeDocument/2006/relationships/image" Target="../media/image82.png"/><Relationship Id="rId4" Type="http://schemas.openxmlformats.org/officeDocument/2006/relationships/image" Target="../media/image81.png"/></Relationships>
</file>

<file path=ppt/slides/_rels/slide4.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image" Target="../media/image85.png"/><Relationship Id="rId2" Type="http://schemas.openxmlformats.org/officeDocument/2006/relationships/image" Target="../media/image84.png"/><Relationship Id="rId1" Type="http://schemas.openxmlformats.org/officeDocument/2006/relationships/slideLayout" Target="../slideLayouts/slideLayout2.xml"/><Relationship Id="rId5" Type="http://schemas.openxmlformats.org/officeDocument/2006/relationships/image" Target="../media/image87.png"/><Relationship Id="rId4" Type="http://schemas.openxmlformats.org/officeDocument/2006/relationships/image" Target="../media/image86.png"/></Relationships>
</file>

<file path=ppt/slides/_rels/slide4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42.xml.rels><?xml version="1.0" encoding="UTF-8" standalone="yes"?>
<Relationships xmlns="http://schemas.openxmlformats.org/package/2006/relationships"><Relationship Id="rId3" Type="http://schemas.openxmlformats.org/officeDocument/2006/relationships/image" Target="../media/image92.emf"/><Relationship Id="rId2" Type="http://schemas.openxmlformats.org/officeDocument/2006/relationships/image" Target="../media/image91.pn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93.png"/><Relationship Id="rId1" Type="http://schemas.openxmlformats.org/officeDocument/2006/relationships/slideLayout" Target="../slideLayouts/slideLayout13.xml"/></Relationships>
</file>

<file path=ppt/slides/_rels/slide44.xml.rels><?xml version="1.0" encoding="UTF-8" standalone="yes"?>
<Relationships xmlns="http://schemas.openxmlformats.org/package/2006/relationships"><Relationship Id="rId3" Type="http://schemas.openxmlformats.org/officeDocument/2006/relationships/image" Target="../media/image94.pn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73.png"/><Relationship Id="rId4" Type="http://schemas.openxmlformats.org/officeDocument/2006/relationships/image" Target="../media/image900.png"/></Relationships>
</file>

<file path=ppt/slides/_rels/slide45.xml.rels><?xml version="1.0" encoding="UTF-8" standalone="yes"?>
<Relationships xmlns="http://schemas.openxmlformats.org/package/2006/relationships"><Relationship Id="rId3" Type="http://schemas.openxmlformats.org/officeDocument/2006/relationships/image" Target="../media/image96.emf"/><Relationship Id="rId2" Type="http://schemas.openxmlformats.org/officeDocument/2006/relationships/image" Target="../media/image95.emf"/><Relationship Id="rId1" Type="http://schemas.openxmlformats.org/officeDocument/2006/relationships/slideLayout" Target="../slideLayouts/slideLayout14.xml"/></Relationships>
</file>

<file path=ppt/slides/_rels/slide46.xml.rels><?xml version="1.0" encoding="UTF-8" standalone="yes"?>
<Relationships xmlns="http://schemas.openxmlformats.org/package/2006/relationships"><Relationship Id="rId3" Type="http://schemas.openxmlformats.org/officeDocument/2006/relationships/image" Target="../media/image98.png"/><Relationship Id="rId2" Type="http://schemas.openxmlformats.org/officeDocument/2006/relationships/image" Target="../media/image97.png"/><Relationship Id="rId1" Type="http://schemas.openxmlformats.org/officeDocument/2006/relationships/slideLayout" Target="../slideLayouts/slideLayout16.xml"/></Relationships>
</file>

<file path=ppt/slides/_rels/slide47.xml.rels><?xml version="1.0" encoding="UTF-8" standalone="yes"?>
<Relationships xmlns="http://schemas.openxmlformats.org/package/2006/relationships"><Relationship Id="rId3" Type="http://schemas.openxmlformats.org/officeDocument/2006/relationships/image" Target="../media/image100.jpeg"/><Relationship Id="rId2" Type="http://schemas.openxmlformats.org/officeDocument/2006/relationships/image" Target="../media/image99.png"/><Relationship Id="rId1" Type="http://schemas.openxmlformats.org/officeDocument/2006/relationships/slideLayout" Target="../slideLayouts/slideLayout15.xml"/></Relationships>
</file>

<file path=ppt/slides/_rels/slide48.xml.rels><?xml version="1.0" encoding="UTF-8" standalone="yes"?>
<Relationships xmlns="http://schemas.openxmlformats.org/package/2006/relationships"><Relationship Id="rId3" Type="http://schemas.openxmlformats.org/officeDocument/2006/relationships/image" Target="../media/image73.png"/><Relationship Id="rId2" Type="http://schemas.openxmlformats.org/officeDocument/2006/relationships/image" Target="../media/image101.jpg"/><Relationship Id="rId1" Type="http://schemas.openxmlformats.org/officeDocument/2006/relationships/slideLayout" Target="../slideLayouts/slideLayout17.xml"/></Relationships>
</file>

<file path=ppt/slides/_rels/slide49.xml.rels><?xml version="1.0" encoding="UTF-8" standalone="yes"?>
<Relationships xmlns="http://schemas.openxmlformats.org/package/2006/relationships"><Relationship Id="rId3" Type="http://schemas.openxmlformats.org/officeDocument/2006/relationships/image" Target="../media/image106.png"/><Relationship Id="rId2" Type="http://schemas.openxmlformats.org/officeDocument/2006/relationships/image" Target="../media/image105.png"/><Relationship Id="rId1" Type="http://schemas.openxmlformats.org/officeDocument/2006/relationships/slideLayout" Target="../slideLayouts/slideLayout14.xml"/><Relationship Id="rId6" Type="http://schemas.openxmlformats.org/officeDocument/2006/relationships/image" Target="../media/image73.png"/><Relationship Id="rId5" Type="http://schemas.openxmlformats.org/officeDocument/2006/relationships/image" Target="../media/image108.png"/><Relationship Id="rId4" Type="http://schemas.openxmlformats.org/officeDocument/2006/relationships/image" Target="../media/image10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8" Type="http://schemas.openxmlformats.org/officeDocument/2006/relationships/image" Target="../media/image112.emf"/><Relationship Id="rId3" Type="http://schemas.openxmlformats.org/officeDocument/2006/relationships/image" Target="../media/image119.png"/><Relationship Id="rId7" Type="http://schemas.openxmlformats.org/officeDocument/2006/relationships/image" Target="../media/image111.emf"/><Relationship Id="rId2" Type="http://schemas.openxmlformats.org/officeDocument/2006/relationships/image" Target="../media/image109.png"/><Relationship Id="rId1" Type="http://schemas.openxmlformats.org/officeDocument/2006/relationships/slideLayout" Target="../slideLayouts/slideLayout14.xml"/><Relationship Id="rId6" Type="http://schemas.openxmlformats.org/officeDocument/2006/relationships/image" Target="../media/image110.emf"/><Relationship Id="rId5" Type="http://schemas.openxmlformats.org/officeDocument/2006/relationships/image" Target="../media/image120.png"/><Relationship Id="rId4" Type="http://schemas.openxmlformats.org/officeDocument/2006/relationships/image" Target="../media/image480.png"/><Relationship Id="rId9" Type="http://schemas.openxmlformats.org/officeDocument/2006/relationships/image" Target="../media/image73.png"/></Relationships>
</file>

<file path=ppt/slides/_rels/slide51.xml.rels><?xml version="1.0" encoding="UTF-8" standalone="yes"?>
<Relationships xmlns="http://schemas.openxmlformats.org/package/2006/relationships"><Relationship Id="rId3" Type="http://schemas.openxmlformats.org/officeDocument/2006/relationships/image" Target="../media/image113.jpeg"/><Relationship Id="rId2" Type="http://schemas.openxmlformats.org/officeDocument/2006/relationships/image" Target="../media/image100.jpeg"/><Relationship Id="rId1" Type="http://schemas.openxmlformats.org/officeDocument/2006/relationships/slideLayout" Target="../slideLayouts/slideLayout14.xml"/><Relationship Id="rId4" Type="http://schemas.openxmlformats.org/officeDocument/2006/relationships/image" Target="../media/image114.png"/></Relationships>
</file>

<file path=ppt/slides/_rels/slide52.xml.rels><?xml version="1.0" encoding="UTF-8" standalone="yes"?>
<Relationships xmlns="http://schemas.openxmlformats.org/package/2006/relationships"><Relationship Id="rId3" Type="http://schemas.openxmlformats.org/officeDocument/2006/relationships/image" Target="../media/image115.pn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73.png"/><Relationship Id="rId5" Type="http://schemas.openxmlformats.org/officeDocument/2006/relationships/image" Target="../media/image117.png"/><Relationship Id="rId4" Type="http://schemas.openxmlformats.org/officeDocument/2006/relationships/image" Target="../media/image116.png"/></Relationships>
</file>

<file path=ppt/slides/_rels/slide53.xml.rels><?xml version="1.0" encoding="UTF-8" standalone="yes"?>
<Relationships xmlns="http://schemas.openxmlformats.org/package/2006/relationships"><Relationship Id="rId3" Type="http://schemas.openxmlformats.org/officeDocument/2006/relationships/hyperlink" Target="https://www.jacow.org/Main/Proceedings" TargetMode="External"/><Relationship Id="rId7" Type="http://schemas.openxmlformats.org/officeDocument/2006/relationships/image" Target="../media/image122.png"/><Relationship Id="rId2" Type="http://schemas.openxmlformats.org/officeDocument/2006/relationships/hyperlink" Target="https://www.dacm-logiciels.fr/" TargetMode="External"/><Relationship Id="rId1" Type="http://schemas.openxmlformats.org/officeDocument/2006/relationships/slideLayout" Target="../slideLayouts/slideLayout2.xml"/><Relationship Id="rId6" Type="http://schemas.openxmlformats.org/officeDocument/2006/relationships/image" Target="../media/image121.png"/><Relationship Id="rId5" Type="http://schemas.openxmlformats.org/officeDocument/2006/relationships/image" Target="../media/image118.png"/><Relationship Id="rId4" Type="http://schemas.openxmlformats.org/officeDocument/2006/relationships/hyperlink" Target="https://uspas.fnal.gov/materials/materials-table.shtml" TargetMode="Externa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3" Type="http://schemas.openxmlformats.org/officeDocument/2006/relationships/image" Target="../media/image123.png"/><Relationship Id="rId2" Type="http://schemas.openxmlformats.org/officeDocument/2006/relationships/image" Target="../media/image165.png"/><Relationship Id="rId1" Type="http://schemas.openxmlformats.org/officeDocument/2006/relationships/slideLayout" Target="../slideLayouts/slideLayout14.xml"/><Relationship Id="rId6" Type="http://schemas.openxmlformats.org/officeDocument/2006/relationships/image" Target="../media/image73.png"/><Relationship Id="rId5" Type="http://schemas.openxmlformats.org/officeDocument/2006/relationships/image" Target="../media/image125.png"/><Relationship Id="rId4" Type="http://schemas.openxmlformats.org/officeDocument/2006/relationships/image" Target="../media/image124.png"/></Relationships>
</file>

<file path=ppt/slides/_rels/slide57.xml.rels><?xml version="1.0" encoding="UTF-8" standalone="yes"?>
<Relationships xmlns="http://schemas.openxmlformats.org/package/2006/relationships"><Relationship Id="rId3" Type="http://schemas.openxmlformats.org/officeDocument/2006/relationships/image" Target="../media/image126.png"/><Relationship Id="rId2" Type="http://schemas.openxmlformats.org/officeDocument/2006/relationships/notesSlide" Target="../notesSlides/notesSlide5.xml"/><Relationship Id="rId1" Type="http://schemas.openxmlformats.org/officeDocument/2006/relationships/slideLayout" Target="../slideLayouts/slideLayout14.xml"/><Relationship Id="rId6" Type="http://schemas.openxmlformats.org/officeDocument/2006/relationships/image" Target="../media/image73.png"/><Relationship Id="rId5" Type="http://schemas.openxmlformats.org/officeDocument/2006/relationships/image" Target="../media/image128.png"/><Relationship Id="rId4" Type="http://schemas.openxmlformats.org/officeDocument/2006/relationships/image" Target="../media/image127.png"/></Relationships>
</file>

<file path=ppt/slides/_rels/slide58.xml.rels><?xml version="1.0" encoding="UTF-8" standalone="yes"?>
<Relationships xmlns="http://schemas.openxmlformats.org/package/2006/relationships"><Relationship Id="rId3" Type="http://schemas.openxmlformats.org/officeDocument/2006/relationships/image" Target="../media/image1140.png"/><Relationship Id="rId7" Type="http://schemas.openxmlformats.org/officeDocument/2006/relationships/image" Target="../media/image73.png"/><Relationship Id="rId2" Type="http://schemas.openxmlformats.org/officeDocument/2006/relationships/notesSlide" Target="../notesSlides/notesSlide6.xml"/><Relationship Id="rId1" Type="http://schemas.openxmlformats.org/officeDocument/2006/relationships/slideLayout" Target="../slideLayouts/slideLayout14.xml"/><Relationship Id="rId6" Type="http://schemas.openxmlformats.org/officeDocument/2006/relationships/image" Target="../media/image131.png"/><Relationship Id="rId5" Type="http://schemas.openxmlformats.org/officeDocument/2006/relationships/image" Target="../media/image130.png"/><Relationship Id="rId4" Type="http://schemas.openxmlformats.org/officeDocument/2006/relationships/image" Target="../media/image129.png"/></Relationships>
</file>

<file path=ppt/slides/_rels/slide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1" name="Immagine 12"/>
          <p:cNvPicPr/>
          <p:nvPr/>
        </p:nvPicPr>
        <p:blipFill>
          <a:blip r:embed="rId3"/>
          <a:stretch/>
        </p:blipFill>
        <p:spPr>
          <a:xfrm>
            <a:off x="-261000" y="0"/>
            <a:ext cx="12191400" cy="6857280"/>
          </a:xfrm>
          <a:prstGeom prst="rect">
            <a:avLst/>
          </a:prstGeom>
          <a:ln w="0">
            <a:noFill/>
          </a:ln>
        </p:spPr>
      </p:pic>
      <p:sp>
        <p:nvSpPr>
          <p:cNvPr id="92" name="Figura a mano libera 20"/>
          <p:cNvSpPr/>
          <p:nvPr/>
        </p:nvSpPr>
        <p:spPr>
          <a:xfrm>
            <a:off x="4727520" y="-9360"/>
            <a:ext cx="7463880" cy="6876000"/>
          </a:xfrm>
          <a:custGeom>
            <a:avLst/>
            <a:gdLst/>
            <a:ahLst/>
            <a:cxnLst/>
            <a:rect l="l" t="t" r="r" b="b"/>
            <a:pathLst>
              <a:path w="7464489" h="6876662">
                <a:moveTo>
                  <a:pt x="1884783" y="0"/>
                </a:moveTo>
                <a:lnTo>
                  <a:pt x="0" y="6876662"/>
                </a:lnTo>
                <a:lnTo>
                  <a:pt x="7464489" y="6867331"/>
                </a:lnTo>
                <a:cubicBezTo>
                  <a:pt x="7458269" y="4578221"/>
                  <a:pt x="7452048" y="2289110"/>
                  <a:pt x="7445828" y="0"/>
                </a:cubicBezTo>
                <a:lnTo>
                  <a:pt x="1884783" y="0"/>
                </a:lnTo>
                <a:close/>
              </a:path>
            </a:pathLst>
          </a:custGeom>
          <a:solidFill>
            <a:srgbClr val="0C0227"/>
          </a:solidFill>
          <a:ln>
            <a:solidFill>
              <a:srgbClr val="08001C"/>
            </a:solidFill>
          </a:ln>
        </p:spPr>
        <p:style>
          <a:lnRef idx="2">
            <a:schemeClr val="accent1">
              <a:shade val="50000"/>
            </a:schemeClr>
          </a:lnRef>
          <a:fillRef idx="1">
            <a:schemeClr val="accent1"/>
          </a:fillRef>
          <a:effectRef idx="0">
            <a:schemeClr val="accent1"/>
          </a:effectRef>
          <a:fontRef idx="minor"/>
        </p:style>
      </p:sp>
      <p:pic>
        <p:nvPicPr>
          <p:cNvPr id="93" name="Immagine 22" descr="Immagine che contiene testo, libro&#10;&#10;Descrizione generata automaticamente"/>
          <p:cNvPicPr/>
          <p:nvPr/>
        </p:nvPicPr>
        <p:blipFill>
          <a:blip r:embed="rId4"/>
          <a:stretch/>
        </p:blipFill>
        <p:spPr>
          <a:xfrm>
            <a:off x="6892920" y="1125720"/>
            <a:ext cx="2794680" cy="3387240"/>
          </a:xfrm>
          <a:prstGeom prst="rect">
            <a:avLst/>
          </a:prstGeom>
          <a:ln w="0">
            <a:noFill/>
          </a:ln>
        </p:spPr>
      </p:pic>
      <p:pic>
        <p:nvPicPr>
          <p:cNvPr id="94" name="Immagine 24" descr="Immagine che contiene testo, clipart&#10;&#10;Descrizione generata automaticamente"/>
          <p:cNvPicPr/>
          <p:nvPr/>
        </p:nvPicPr>
        <p:blipFill>
          <a:blip r:embed="rId5"/>
          <a:stretch/>
        </p:blipFill>
        <p:spPr>
          <a:xfrm>
            <a:off x="4727520" y="4038480"/>
            <a:ext cx="6921720" cy="2837520"/>
          </a:xfrm>
          <a:prstGeom prst="rect">
            <a:avLst/>
          </a:prstGeom>
          <a:ln w="0">
            <a:noFill/>
          </a:ln>
        </p:spPr>
      </p:pic>
      <p:pic>
        <p:nvPicPr>
          <p:cNvPr id="95" name="Immagine 26"/>
          <p:cNvPicPr/>
          <p:nvPr/>
        </p:nvPicPr>
        <p:blipFill>
          <a:blip r:embed="rId6"/>
          <a:stretch/>
        </p:blipFill>
        <p:spPr>
          <a:xfrm>
            <a:off x="10002600" y="141840"/>
            <a:ext cx="1927440" cy="1445400"/>
          </a:xfrm>
          <a:prstGeom prst="rect">
            <a:avLst/>
          </a:prstGeom>
          <a:ln w="0">
            <a:noFill/>
          </a:ln>
        </p:spPr>
      </p:pic>
      <p:pic>
        <p:nvPicPr>
          <p:cNvPr id="96" name="Immagine 28"/>
          <p:cNvPicPr/>
          <p:nvPr/>
        </p:nvPicPr>
        <p:blipFill>
          <a:blip r:embed="rId7"/>
          <a:stretch/>
        </p:blipFill>
        <p:spPr>
          <a:xfrm>
            <a:off x="342720" y="5746680"/>
            <a:ext cx="1396440" cy="743040"/>
          </a:xfrm>
          <a:prstGeom prst="rect">
            <a:avLst/>
          </a:prstGeom>
          <a:ln w="0">
            <a:noFill/>
          </a:ln>
        </p:spPr>
      </p:pic>
      <p:pic>
        <p:nvPicPr>
          <p:cNvPr id="97" name="Immagine 30" descr="Immagine che contiene testo, clipart&#10;&#10;Descrizione generata automaticamente"/>
          <p:cNvPicPr/>
          <p:nvPr/>
        </p:nvPicPr>
        <p:blipFill>
          <a:blip r:embed="rId8"/>
          <a:stretch/>
        </p:blipFill>
        <p:spPr>
          <a:xfrm>
            <a:off x="2160360" y="5746680"/>
            <a:ext cx="1193040" cy="748440"/>
          </a:xfrm>
          <a:prstGeom prst="rect">
            <a:avLst/>
          </a:prstGeom>
          <a:ln w="0">
            <a:noFill/>
          </a:ln>
        </p:spPr>
      </p:pic>
      <p:sp>
        <p:nvSpPr>
          <p:cNvPr id="98" name="Rectangle 7"/>
          <p:cNvSpPr/>
          <p:nvPr/>
        </p:nvSpPr>
        <p:spPr>
          <a:xfrm>
            <a:off x="342720" y="5238000"/>
            <a:ext cx="3613680" cy="295200"/>
          </a:xfrm>
          <a:prstGeom prst="rect">
            <a:avLst/>
          </a:prstGeom>
          <a:noFill/>
          <a:ln w="0">
            <a:noFill/>
          </a:ln>
        </p:spPr>
        <p:style>
          <a:lnRef idx="0">
            <a:scrgbClr r="0" g="0" b="0"/>
          </a:lnRef>
          <a:fillRef idx="0">
            <a:scrgbClr r="0" g="0" b="0"/>
          </a:fillRef>
          <a:effectRef idx="0">
            <a:scrgbClr r="0" g="0" b="0"/>
          </a:effectRef>
          <a:fontRef idx="minor"/>
        </p:style>
        <p:txBody>
          <a:bodyPr lIns="90000" tIns="45000" rIns="90000" bIns="45000" anchor="t">
            <a:spAutoFit/>
          </a:bodyPr>
          <a:lstStyle/>
          <a:p>
            <a:pPr>
              <a:lnSpc>
                <a:spcPct val="150000"/>
              </a:lnSpc>
              <a:buNone/>
            </a:pPr>
            <a:r>
              <a:rPr lang="en-US" sz="900" b="0" strike="noStrike" spc="-1">
                <a:solidFill>
                  <a:srgbClr val="FFFFFF"/>
                </a:solidFill>
                <a:latin typeface="Poppins"/>
                <a:ea typeface="Open Sans"/>
              </a:rPr>
              <a:t>Hosting institutions</a:t>
            </a:r>
            <a:endParaRPr lang="en-US" sz="900" b="0" strike="noStrike" spc="-1">
              <a:latin typeface="Arial"/>
            </a:endParaRPr>
          </a:p>
        </p:txBody>
      </p:sp>
      <p:sp>
        <p:nvSpPr>
          <p:cNvPr id="5" name="Date Placeholder 4"/>
          <p:cNvSpPr>
            <a:spLocks noGrp="1"/>
          </p:cNvSpPr>
          <p:nvPr>
            <p:ph type="dt" sz="half" idx="10"/>
          </p:nvPr>
        </p:nvSpPr>
        <p:spPr/>
        <p:txBody>
          <a:bodyPr/>
          <a:lstStyle/>
          <a:p>
            <a:r>
              <a:rPr lang="en-US"/>
              <a:t>Student Tutorials 5,6 May</a:t>
            </a:r>
          </a:p>
        </p:txBody>
      </p:sp>
      <p:sp>
        <p:nvSpPr>
          <p:cNvPr id="6" name="Footer Placeholder 5"/>
          <p:cNvSpPr>
            <a:spLocks noGrp="1"/>
          </p:cNvSpPr>
          <p:nvPr>
            <p:ph type="ftr" sz="quarter" idx="11"/>
          </p:nvPr>
        </p:nvSpPr>
        <p:spPr/>
        <p:txBody>
          <a:bodyPr/>
          <a:lstStyle/>
          <a:p>
            <a:r>
              <a:rPr lang="it-IT" dirty="0"/>
              <a:t>M. Comunian</a:t>
            </a:r>
            <a:endParaRPr lang="en-US" dirty="0"/>
          </a:p>
        </p:txBody>
      </p:sp>
      <p:pic>
        <p:nvPicPr>
          <p:cNvPr id="12" name="Picture 2" descr="EPS Accelerator Group"/>
          <p:cNvPicPr>
            <a:picLocks noChangeAspect="1" noChangeArrowheads="1"/>
          </p:cNvPicPr>
          <p:nvPr/>
        </p:nvPicPr>
        <p:blipFill>
          <a:blip r:embed="rId9">
            <a:duotone>
              <a:schemeClr val="bg2">
                <a:shade val="45000"/>
                <a:satMod val="135000"/>
              </a:schemeClr>
              <a:prstClr val="white"/>
            </a:duotone>
          </a:blip>
          <a:stretch/>
        </p:blipFill>
        <p:spPr bwMode="auto">
          <a:xfrm>
            <a:off x="6892920" y="364063"/>
            <a:ext cx="2443431" cy="530673"/>
          </a:xfrm>
          <a:prstGeom prst="rect">
            <a:avLst/>
          </a:prstGeom>
          <a:noFill/>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2A43E-3EC7-29AC-3C2D-2F84074733ED}"/>
              </a:ext>
            </a:extLst>
          </p:cNvPr>
          <p:cNvSpPr>
            <a:spLocks noGrp="1"/>
          </p:cNvSpPr>
          <p:nvPr>
            <p:ph type="title"/>
          </p:nvPr>
        </p:nvSpPr>
        <p:spPr>
          <a:xfrm>
            <a:off x="2100469" y="368632"/>
            <a:ext cx="7182198" cy="365125"/>
          </a:xfrm>
        </p:spPr>
        <p:txBody>
          <a:bodyPr/>
          <a:lstStyle/>
          <a:p>
            <a:pPr algn="ctr"/>
            <a:r>
              <a:rPr lang="en-US" sz="2800" dirty="0"/>
              <a:t>Example of In-Flight facility (FRIB)</a:t>
            </a:r>
          </a:p>
        </p:txBody>
      </p:sp>
      <p:sp>
        <p:nvSpPr>
          <p:cNvPr id="4" name="Date Placeholder 3">
            <a:extLst>
              <a:ext uri="{FF2B5EF4-FFF2-40B4-BE49-F238E27FC236}">
                <a16:creationId xmlns:a16="http://schemas.microsoft.com/office/drawing/2014/main" id="{8E2D13FD-97DC-62FA-56BE-CDB31EFBD1B7}"/>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200C66AE-8B52-B6B7-C3BD-A8533C6CD83B}"/>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BB962B8F-830D-BF84-E573-F85994C08C90}"/>
              </a:ext>
            </a:extLst>
          </p:cNvPr>
          <p:cNvPicPr>
            <a:picLocks noChangeAspect="1"/>
          </p:cNvPicPr>
          <p:nvPr/>
        </p:nvPicPr>
        <p:blipFill>
          <a:blip r:embed="rId2"/>
          <a:stretch>
            <a:fillRect/>
          </a:stretch>
        </p:blipFill>
        <p:spPr>
          <a:xfrm>
            <a:off x="203386" y="815009"/>
            <a:ext cx="7371152" cy="5013712"/>
          </a:xfrm>
          <a:prstGeom prst="rect">
            <a:avLst/>
          </a:prstGeom>
        </p:spPr>
      </p:pic>
      <p:pic>
        <p:nvPicPr>
          <p:cNvPr id="6" name="Picture 5">
            <a:extLst>
              <a:ext uri="{FF2B5EF4-FFF2-40B4-BE49-F238E27FC236}">
                <a16:creationId xmlns:a16="http://schemas.microsoft.com/office/drawing/2014/main" id="{AADCE5E0-4635-6427-47D0-7A19DDE8303C}"/>
              </a:ext>
            </a:extLst>
          </p:cNvPr>
          <p:cNvPicPr>
            <a:picLocks noChangeAspect="1"/>
          </p:cNvPicPr>
          <p:nvPr/>
        </p:nvPicPr>
        <p:blipFill>
          <a:blip r:embed="rId3"/>
          <a:stretch>
            <a:fillRect/>
          </a:stretch>
        </p:blipFill>
        <p:spPr>
          <a:xfrm>
            <a:off x="6314382" y="1152941"/>
            <a:ext cx="5674232" cy="3173896"/>
          </a:xfrm>
          <a:prstGeom prst="rect">
            <a:avLst/>
          </a:prstGeom>
        </p:spPr>
      </p:pic>
      <p:pic>
        <p:nvPicPr>
          <p:cNvPr id="7" name="Picture 6">
            <a:extLst>
              <a:ext uri="{FF2B5EF4-FFF2-40B4-BE49-F238E27FC236}">
                <a16:creationId xmlns:a16="http://schemas.microsoft.com/office/drawing/2014/main" id="{BD1049AB-3F89-2582-80F5-7DA6A07B83D7}"/>
              </a:ext>
            </a:extLst>
          </p:cNvPr>
          <p:cNvPicPr>
            <a:picLocks noChangeAspect="1"/>
          </p:cNvPicPr>
          <p:nvPr/>
        </p:nvPicPr>
        <p:blipFill>
          <a:blip r:embed="rId4"/>
          <a:stretch>
            <a:fillRect/>
          </a:stretch>
        </p:blipFill>
        <p:spPr>
          <a:xfrm>
            <a:off x="7664516" y="4326837"/>
            <a:ext cx="4114800" cy="420490"/>
          </a:xfrm>
          <a:prstGeom prst="rect">
            <a:avLst/>
          </a:prstGeom>
        </p:spPr>
      </p:pic>
    </p:spTree>
    <p:extLst>
      <p:ext uri="{BB962C8B-B14F-4D97-AF65-F5344CB8AC3E}">
        <p14:creationId xmlns:p14="http://schemas.microsoft.com/office/powerpoint/2010/main" val="317170902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CA6649-47BF-178C-22EA-AF9D6E2D998A}"/>
              </a:ext>
            </a:extLst>
          </p:cNvPr>
          <p:cNvSpPr>
            <a:spLocks noGrp="1"/>
          </p:cNvSpPr>
          <p:nvPr>
            <p:ph type="title"/>
          </p:nvPr>
        </p:nvSpPr>
        <p:spPr/>
        <p:txBody>
          <a:bodyPr/>
          <a:lstStyle/>
          <a:p>
            <a:r>
              <a:rPr lang="it-IT" dirty="0"/>
              <a:t>First generation RiBs Facilities</a:t>
            </a:r>
            <a:endParaRPr lang="en-US" dirty="0"/>
          </a:p>
        </p:txBody>
      </p:sp>
      <p:sp>
        <p:nvSpPr>
          <p:cNvPr id="4" name="Date Placeholder 3">
            <a:extLst>
              <a:ext uri="{FF2B5EF4-FFF2-40B4-BE49-F238E27FC236}">
                <a16:creationId xmlns:a16="http://schemas.microsoft.com/office/drawing/2014/main" id="{0B0875FA-4AD8-F787-4304-55D212931AA2}"/>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63AFAB9-5DD9-EBC3-88C2-5652FD54D670}"/>
              </a:ext>
            </a:extLst>
          </p:cNvPr>
          <p:cNvSpPr>
            <a:spLocks noGrp="1"/>
          </p:cNvSpPr>
          <p:nvPr>
            <p:ph type="ftr" sz="quarter" idx="11"/>
          </p:nvPr>
        </p:nvSpPr>
        <p:spPr/>
        <p:txBody>
          <a:bodyPr/>
          <a:lstStyle/>
          <a:p>
            <a:r>
              <a:rPr lang="it-IT"/>
              <a:t>M. Comunian</a:t>
            </a:r>
            <a:endParaRPr lang="en-US" dirty="0"/>
          </a:p>
        </p:txBody>
      </p:sp>
      <p:pic>
        <p:nvPicPr>
          <p:cNvPr id="6" name="Picture 5">
            <a:extLst>
              <a:ext uri="{FF2B5EF4-FFF2-40B4-BE49-F238E27FC236}">
                <a16:creationId xmlns:a16="http://schemas.microsoft.com/office/drawing/2014/main" id="{21DA7DC5-A7F5-E04C-5F86-82413E13E150}"/>
              </a:ext>
            </a:extLst>
          </p:cNvPr>
          <p:cNvPicPr>
            <a:picLocks noChangeAspect="1"/>
          </p:cNvPicPr>
          <p:nvPr/>
        </p:nvPicPr>
        <p:blipFill>
          <a:blip r:embed="rId2"/>
          <a:stretch>
            <a:fillRect/>
          </a:stretch>
        </p:blipFill>
        <p:spPr>
          <a:xfrm>
            <a:off x="407060" y="1181839"/>
            <a:ext cx="11377279" cy="3816946"/>
          </a:xfrm>
          <a:prstGeom prst="rect">
            <a:avLst/>
          </a:prstGeom>
        </p:spPr>
      </p:pic>
      <p:sp>
        <p:nvSpPr>
          <p:cNvPr id="7" name="TextBox 6">
            <a:extLst>
              <a:ext uri="{FF2B5EF4-FFF2-40B4-BE49-F238E27FC236}">
                <a16:creationId xmlns:a16="http://schemas.microsoft.com/office/drawing/2014/main" id="{6F1854B3-339A-B7D7-823A-7D95ADEC89AE}"/>
              </a:ext>
            </a:extLst>
          </p:cNvPr>
          <p:cNvSpPr txBox="1"/>
          <p:nvPr/>
        </p:nvSpPr>
        <p:spPr>
          <a:xfrm>
            <a:off x="9230184" y="907774"/>
            <a:ext cx="1832553" cy="369332"/>
          </a:xfrm>
          <a:prstGeom prst="rect">
            <a:avLst/>
          </a:prstGeom>
          <a:noFill/>
        </p:spPr>
        <p:txBody>
          <a:bodyPr wrap="none" rtlCol="0">
            <a:spAutoFit/>
          </a:bodyPr>
          <a:lstStyle/>
          <a:p>
            <a:r>
              <a:rPr lang="it-IT" dirty="0"/>
              <a:t>2E9 </a:t>
            </a:r>
            <a:r>
              <a:rPr lang="it-IT" dirty="0" err="1"/>
              <a:t>pps</a:t>
            </a:r>
            <a:r>
              <a:rPr lang="it-IT" dirty="0"/>
              <a:t>=0.3 pA</a:t>
            </a:r>
            <a:endParaRPr lang="en-US" dirty="0"/>
          </a:p>
        </p:txBody>
      </p:sp>
      <p:sp>
        <p:nvSpPr>
          <p:cNvPr id="8" name="TextBox 7">
            <a:extLst>
              <a:ext uri="{FF2B5EF4-FFF2-40B4-BE49-F238E27FC236}">
                <a16:creationId xmlns:a16="http://schemas.microsoft.com/office/drawing/2014/main" id="{D8BA373F-9117-E129-77AB-D1D5AD69C5DF}"/>
              </a:ext>
            </a:extLst>
          </p:cNvPr>
          <p:cNvSpPr txBox="1"/>
          <p:nvPr/>
        </p:nvSpPr>
        <p:spPr>
          <a:xfrm>
            <a:off x="466893" y="4998785"/>
            <a:ext cx="7827849" cy="646331"/>
          </a:xfrm>
          <a:prstGeom prst="rect">
            <a:avLst/>
          </a:prstGeom>
          <a:noFill/>
        </p:spPr>
        <p:txBody>
          <a:bodyPr wrap="none" rtlCol="0">
            <a:spAutoFit/>
          </a:bodyPr>
          <a:lstStyle/>
          <a:p>
            <a:r>
              <a:rPr lang="en-US" dirty="0"/>
              <a:t>However, they are all limited in some way with respect to what is technically</a:t>
            </a:r>
          </a:p>
          <a:p>
            <a:r>
              <a:rPr lang="en-US" dirty="0"/>
              <a:t>feasible, either in RIB species, RIB intensity, or RIB energy.</a:t>
            </a:r>
          </a:p>
        </p:txBody>
      </p:sp>
    </p:spTree>
    <p:extLst>
      <p:ext uri="{BB962C8B-B14F-4D97-AF65-F5344CB8AC3E}">
        <p14:creationId xmlns:p14="http://schemas.microsoft.com/office/powerpoint/2010/main" val="4311527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C8AD181D-C306-9966-69BE-9EB41CA9CFE7}"/>
              </a:ext>
            </a:extLst>
          </p:cNvPr>
          <p:cNvPicPr>
            <a:picLocks noChangeAspect="1"/>
          </p:cNvPicPr>
          <p:nvPr/>
        </p:nvPicPr>
        <p:blipFill rotWithShape="1">
          <a:blip r:embed="rId2"/>
          <a:srcRect t="8839"/>
          <a:stretch/>
        </p:blipFill>
        <p:spPr>
          <a:xfrm>
            <a:off x="1225407" y="675861"/>
            <a:ext cx="8522236" cy="5500095"/>
          </a:xfrm>
          <a:prstGeom prst="rect">
            <a:avLst/>
          </a:prstGeom>
        </p:spPr>
      </p:pic>
      <p:sp>
        <p:nvSpPr>
          <p:cNvPr id="2" name="Title 1">
            <a:extLst>
              <a:ext uri="{FF2B5EF4-FFF2-40B4-BE49-F238E27FC236}">
                <a16:creationId xmlns:a16="http://schemas.microsoft.com/office/drawing/2014/main" id="{CF3CCFC9-5DCF-764B-8CD0-4F7A3441EA08}"/>
              </a:ext>
            </a:extLst>
          </p:cNvPr>
          <p:cNvSpPr>
            <a:spLocks noGrp="1"/>
          </p:cNvSpPr>
          <p:nvPr>
            <p:ph type="title"/>
          </p:nvPr>
        </p:nvSpPr>
        <p:spPr>
          <a:xfrm>
            <a:off x="2306058" y="264534"/>
            <a:ext cx="7175872" cy="766696"/>
          </a:xfrm>
        </p:spPr>
        <p:txBody>
          <a:bodyPr/>
          <a:lstStyle/>
          <a:p>
            <a:r>
              <a:rPr lang="en-US" dirty="0"/>
              <a:t>Present-day RiBs Facilities</a:t>
            </a:r>
          </a:p>
        </p:txBody>
      </p:sp>
      <p:sp>
        <p:nvSpPr>
          <p:cNvPr id="4" name="Date Placeholder 3">
            <a:extLst>
              <a:ext uri="{FF2B5EF4-FFF2-40B4-BE49-F238E27FC236}">
                <a16:creationId xmlns:a16="http://schemas.microsoft.com/office/drawing/2014/main" id="{28F36F3B-6CCD-2B91-0C7E-282FA31F9436}"/>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EA72C11B-3A91-96B7-641A-BE3FEDCFBD38}"/>
              </a:ext>
            </a:extLst>
          </p:cNvPr>
          <p:cNvSpPr>
            <a:spLocks noGrp="1"/>
          </p:cNvSpPr>
          <p:nvPr>
            <p:ph type="ftr" sz="quarter" idx="11"/>
          </p:nvPr>
        </p:nvSpPr>
        <p:spPr/>
        <p:txBody>
          <a:bodyPr/>
          <a:lstStyle/>
          <a:p>
            <a:r>
              <a:rPr lang="it-IT"/>
              <a:t>M. Comunian</a:t>
            </a:r>
            <a:endParaRPr lang="en-US" dirty="0"/>
          </a:p>
        </p:txBody>
      </p:sp>
    </p:spTree>
    <p:extLst>
      <p:ext uri="{BB962C8B-B14F-4D97-AF65-F5344CB8AC3E}">
        <p14:creationId xmlns:p14="http://schemas.microsoft.com/office/powerpoint/2010/main" val="4280664934"/>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F2075B2D-3998-37D7-BE6F-E71853F9FCDF}"/>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81E0698-3DF7-0127-5AD5-5E4744B5F0C8}"/>
              </a:ext>
            </a:extLst>
          </p:cNvPr>
          <p:cNvSpPr>
            <a:spLocks noGrp="1"/>
          </p:cNvSpPr>
          <p:nvPr>
            <p:ph type="ftr" sz="quarter" idx="11"/>
          </p:nvPr>
        </p:nvSpPr>
        <p:spPr/>
        <p:txBody>
          <a:bodyPr/>
          <a:lstStyle/>
          <a:p>
            <a:r>
              <a:rPr lang="it-IT"/>
              <a:t>M. Comunian</a:t>
            </a:r>
            <a:endParaRPr lang="en-US" dirty="0"/>
          </a:p>
        </p:txBody>
      </p:sp>
      <p:grpSp>
        <p:nvGrpSpPr>
          <p:cNvPr id="15" name="Group 14">
            <a:extLst>
              <a:ext uri="{FF2B5EF4-FFF2-40B4-BE49-F238E27FC236}">
                <a16:creationId xmlns:a16="http://schemas.microsoft.com/office/drawing/2014/main" id="{97615FEE-BD06-CDD3-B40B-B186C42620E5}"/>
              </a:ext>
            </a:extLst>
          </p:cNvPr>
          <p:cNvGrpSpPr/>
          <p:nvPr/>
        </p:nvGrpSpPr>
        <p:grpSpPr>
          <a:xfrm>
            <a:off x="6500191" y="278296"/>
            <a:ext cx="5453270" cy="5777947"/>
            <a:chOff x="2087217" y="351183"/>
            <a:chExt cx="5453270" cy="5777947"/>
          </a:xfrm>
        </p:grpSpPr>
        <p:pic>
          <p:nvPicPr>
            <p:cNvPr id="9" name="Picture 8" descr="A map of europe with different colored countries/regions&#10;&#10;Description automatically generated with low confidence">
              <a:extLst>
                <a:ext uri="{FF2B5EF4-FFF2-40B4-BE49-F238E27FC236}">
                  <a16:creationId xmlns:a16="http://schemas.microsoft.com/office/drawing/2014/main" id="{EDD86196-2B84-1374-39FC-C12392111BB5}"/>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10958" t="2907" r="22734"/>
            <a:stretch/>
          </p:blipFill>
          <p:spPr>
            <a:xfrm>
              <a:off x="2087217" y="351183"/>
              <a:ext cx="5453270" cy="5777947"/>
            </a:xfrm>
            <a:prstGeom prst="rect">
              <a:avLst/>
            </a:prstGeom>
          </p:spPr>
        </p:pic>
        <p:sp>
          <p:nvSpPr>
            <p:cNvPr id="10" name="TextBox 9">
              <a:extLst>
                <a:ext uri="{FF2B5EF4-FFF2-40B4-BE49-F238E27FC236}">
                  <a16:creationId xmlns:a16="http://schemas.microsoft.com/office/drawing/2014/main" id="{54E0DA55-B319-2CD5-0E61-7F2AD29A60AA}"/>
                </a:ext>
              </a:extLst>
            </p:cNvPr>
            <p:cNvSpPr txBox="1"/>
            <p:nvPr/>
          </p:nvSpPr>
          <p:spPr>
            <a:xfrm>
              <a:off x="5833748" y="3182779"/>
              <a:ext cx="524503" cy="246221"/>
            </a:xfrm>
            <a:prstGeom prst="rect">
              <a:avLst/>
            </a:prstGeom>
            <a:solidFill>
              <a:schemeClr val="accent3"/>
            </a:solidFill>
          </p:spPr>
          <p:txBody>
            <a:bodyPr wrap="none" rtlCol="0">
              <a:spAutoFit/>
            </a:bodyPr>
            <a:lstStyle/>
            <a:p>
              <a:r>
                <a:rPr lang="it-IT" sz="1000" dirty="0"/>
                <a:t>SPES</a:t>
              </a:r>
              <a:endParaRPr lang="en-US" sz="1000" dirty="0"/>
            </a:p>
          </p:txBody>
        </p:sp>
        <p:sp>
          <p:nvSpPr>
            <p:cNvPr id="11" name="TextBox 10">
              <a:extLst>
                <a:ext uri="{FF2B5EF4-FFF2-40B4-BE49-F238E27FC236}">
                  <a16:creationId xmlns:a16="http://schemas.microsoft.com/office/drawing/2014/main" id="{77616DE5-4C9F-BB37-DA8E-C0A029676F50}"/>
                </a:ext>
              </a:extLst>
            </p:cNvPr>
            <p:cNvSpPr txBox="1"/>
            <p:nvPr/>
          </p:nvSpPr>
          <p:spPr>
            <a:xfrm>
              <a:off x="6370460" y="5541669"/>
              <a:ext cx="433132" cy="246221"/>
            </a:xfrm>
            <a:prstGeom prst="rect">
              <a:avLst/>
            </a:prstGeom>
            <a:solidFill>
              <a:schemeClr val="accent3"/>
            </a:solidFill>
          </p:spPr>
          <p:txBody>
            <a:bodyPr wrap="none" rtlCol="0">
              <a:spAutoFit/>
            </a:bodyPr>
            <a:lstStyle/>
            <a:p>
              <a:r>
                <a:rPr lang="it-IT" sz="1000" dirty="0"/>
                <a:t>LNS</a:t>
              </a:r>
              <a:endParaRPr lang="en-US" sz="1000" dirty="0"/>
            </a:p>
          </p:txBody>
        </p:sp>
        <p:sp>
          <p:nvSpPr>
            <p:cNvPr id="12" name="TextBox 11">
              <a:extLst>
                <a:ext uri="{FF2B5EF4-FFF2-40B4-BE49-F238E27FC236}">
                  <a16:creationId xmlns:a16="http://schemas.microsoft.com/office/drawing/2014/main" id="{9007B53E-77AF-66E1-B9F2-5C542F8CF7FA}"/>
                </a:ext>
              </a:extLst>
            </p:cNvPr>
            <p:cNvSpPr txBox="1"/>
            <p:nvPr/>
          </p:nvSpPr>
          <p:spPr>
            <a:xfrm>
              <a:off x="2792371" y="1811181"/>
              <a:ext cx="708848" cy="246221"/>
            </a:xfrm>
            <a:prstGeom prst="rect">
              <a:avLst/>
            </a:prstGeom>
            <a:solidFill>
              <a:schemeClr val="accent3"/>
            </a:solidFill>
          </p:spPr>
          <p:txBody>
            <a:bodyPr wrap="none" rtlCol="0">
              <a:spAutoFit/>
            </a:bodyPr>
            <a:lstStyle/>
            <a:p>
              <a:r>
                <a:rPr lang="it-IT" sz="1000" dirty="0"/>
                <a:t>SPIRAL2</a:t>
              </a:r>
              <a:endParaRPr lang="en-US" sz="1000" dirty="0"/>
            </a:p>
          </p:txBody>
        </p:sp>
        <p:sp>
          <p:nvSpPr>
            <p:cNvPr id="13" name="TextBox 12">
              <a:extLst>
                <a:ext uri="{FF2B5EF4-FFF2-40B4-BE49-F238E27FC236}">
                  <a16:creationId xmlns:a16="http://schemas.microsoft.com/office/drawing/2014/main" id="{01A200E7-52E7-1E23-2288-41433CECB5BA}"/>
                </a:ext>
              </a:extLst>
            </p:cNvPr>
            <p:cNvSpPr txBox="1"/>
            <p:nvPr/>
          </p:nvSpPr>
          <p:spPr>
            <a:xfrm>
              <a:off x="4588042" y="2692449"/>
              <a:ext cx="652743" cy="246221"/>
            </a:xfrm>
            <a:prstGeom prst="rect">
              <a:avLst/>
            </a:prstGeom>
            <a:solidFill>
              <a:schemeClr val="accent3"/>
            </a:solidFill>
          </p:spPr>
          <p:txBody>
            <a:bodyPr wrap="none" rtlCol="0">
              <a:spAutoFit/>
            </a:bodyPr>
            <a:lstStyle/>
            <a:p>
              <a:r>
                <a:rPr lang="it-IT" sz="1000" dirty="0"/>
                <a:t>ISOLDE</a:t>
              </a:r>
              <a:endParaRPr lang="en-US" sz="1000" dirty="0"/>
            </a:p>
          </p:txBody>
        </p:sp>
        <p:sp>
          <p:nvSpPr>
            <p:cNvPr id="14" name="TextBox 13">
              <a:extLst>
                <a:ext uri="{FF2B5EF4-FFF2-40B4-BE49-F238E27FC236}">
                  <a16:creationId xmlns:a16="http://schemas.microsoft.com/office/drawing/2014/main" id="{0F1BFB86-0B0C-AA76-D887-3F70D7AA4EB7}"/>
                </a:ext>
              </a:extLst>
            </p:cNvPr>
            <p:cNvSpPr txBox="1"/>
            <p:nvPr/>
          </p:nvSpPr>
          <p:spPr>
            <a:xfrm>
              <a:off x="4859712" y="1347351"/>
              <a:ext cx="476412" cy="246221"/>
            </a:xfrm>
            <a:prstGeom prst="rect">
              <a:avLst/>
            </a:prstGeom>
            <a:solidFill>
              <a:schemeClr val="accent3"/>
            </a:solidFill>
          </p:spPr>
          <p:txBody>
            <a:bodyPr wrap="none" rtlCol="0">
              <a:spAutoFit/>
            </a:bodyPr>
            <a:lstStyle/>
            <a:p>
              <a:r>
                <a:rPr lang="it-IT" sz="1000" dirty="0"/>
                <a:t>FAIR</a:t>
              </a:r>
              <a:endParaRPr lang="en-US" sz="1000" dirty="0"/>
            </a:p>
          </p:txBody>
        </p:sp>
      </p:grpSp>
      <p:sp>
        <p:nvSpPr>
          <p:cNvPr id="16" name="Title 1">
            <a:extLst>
              <a:ext uri="{FF2B5EF4-FFF2-40B4-BE49-F238E27FC236}">
                <a16:creationId xmlns:a16="http://schemas.microsoft.com/office/drawing/2014/main" id="{E92083DA-51DD-AF72-D2EF-E66C7B5AECA4}"/>
              </a:ext>
            </a:extLst>
          </p:cNvPr>
          <p:cNvSpPr>
            <a:spLocks noGrp="1"/>
          </p:cNvSpPr>
          <p:nvPr>
            <p:ph type="title"/>
          </p:nvPr>
        </p:nvSpPr>
        <p:spPr>
          <a:xfrm>
            <a:off x="568294" y="554244"/>
            <a:ext cx="5527706" cy="495026"/>
          </a:xfrm>
        </p:spPr>
        <p:txBody>
          <a:bodyPr/>
          <a:lstStyle/>
          <a:p>
            <a:pPr algn="ctr"/>
            <a:r>
              <a:rPr lang="en-US" sz="3200" dirty="0"/>
              <a:t>RiBs Facilities (European)</a:t>
            </a:r>
          </a:p>
        </p:txBody>
      </p:sp>
      <p:pic>
        <p:nvPicPr>
          <p:cNvPr id="17" name="Picture 16">
            <a:extLst>
              <a:ext uri="{FF2B5EF4-FFF2-40B4-BE49-F238E27FC236}">
                <a16:creationId xmlns:a16="http://schemas.microsoft.com/office/drawing/2014/main" id="{E089CD56-F3C8-DBCA-16C0-B62703200143}"/>
              </a:ext>
            </a:extLst>
          </p:cNvPr>
          <p:cNvPicPr>
            <a:picLocks noChangeAspect="1"/>
          </p:cNvPicPr>
          <p:nvPr/>
        </p:nvPicPr>
        <p:blipFill rotWithShape="1">
          <a:blip r:embed="rId3"/>
          <a:srcRect l="968" t="11903" b="4212"/>
          <a:stretch/>
        </p:blipFill>
        <p:spPr>
          <a:xfrm>
            <a:off x="238539" y="1984515"/>
            <a:ext cx="6209814" cy="4071728"/>
          </a:xfrm>
          <a:prstGeom prst="rect">
            <a:avLst/>
          </a:prstGeom>
        </p:spPr>
      </p:pic>
    </p:spTree>
    <p:extLst>
      <p:ext uri="{BB962C8B-B14F-4D97-AF65-F5344CB8AC3E}">
        <p14:creationId xmlns:p14="http://schemas.microsoft.com/office/powerpoint/2010/main" val="4043160493"/>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609480" y="273600"/>
            <a:ext cx="6082868" cy="707061"/>
          </a:xfrm>
        </p:spPr>
        <p:txBody>
          <a:bodyPr/>
          <a:lstStyle/>
          <a:p>
            <a:pPr algn="ctr"/>
            <a:r>
              <a:rPr lang="it-IT" sz="3600" dirty="0"/>
              <a:t>HIE ISOLDE</a:t>
            </a:r>
            <a:endParaRPr lang="en-US" sz="3600"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316B7311-1276-E2B3-576D-BD4A40803D2F}"/>
              </a:ext>
            </a:extLst>
          </p:cNvPr>
          <p:cNvPicPr>
            <a:picLocks noChangeAspect="1"/>
          </p:cNvPicPr>
          <p:nvPr/>
        </p:nvPicPr>
        <p:blipFill>
          <a:blip r:embed="rId2"/>
          <a:stretch>
            <a:fillRect/>
          </a:stretch>
        </p:blipFill>
        <p:spPr>
          <a:xfrm>
            <a:off x="174177" y="980661"/>
            <a:ext cx="7614738" cy="5028984"/>
          </a:xfrm>
          <a:prstGeom prst="rect">
            <a:avLst/>
          </a:prstGeom>
        </p:spPr>
      </p:pic>
      <p:pic>
        <p:nvPicPr>
          <p:cNvPr id="6" name="Picture 5">
            <a:extLst>
              <a:ext uri="{FF2B5EF4-FFF2-40B4-BE49-F238E27FC236}">
                <a16:creationId xmlns:a16="http://schemas.microsoft.com/office/drawing/2014/main" id="{626D59C0-D3E8-9D80-FCFE-A882A57B6EF7}"/>
              </a:ext>
            </a:extLst>
          </p:cNvPr>
          <p:cNvPicPr>
            <a:picLocks noChangeAspect="1"/>
          </p:cNvPicPr>
          <p:nvPr/>
        </p:nvPicPr>
        <p:blipFill>
          <a:blip r:embed="rId3"/>
          <a:stretch>
            <a:fillRect/>
          </a:stretch>
        </p:blipFill>
        <p:spPr>
          <a:xfrm>
            <a:off x="7684484" y="327102"/>
            <a:ext cx="4332739" cy="3101898"/>
          </a:xfrm>
          <a:prstGeom prst="rect">
            <a:avLst/>
          </a:prstGeom>
        </p:spPr>
      </p:pic>
      <p:pic>
        <p:nvPicPr>
          <p:cNvPr id="7" name="Picture 6">
            <a:extLst>
              <a:ext uri="{FF2B5EF4-FFF2-40B4-BE49-F238E27FC236}">
                <a16:creationId xmlns:a16="http://schemas.microsoft.com/office/drawing/2014/main" id="{2DB4AA4B-FD60-8445-93F6-DCF1D47529FD}"/>
              </a:ext>
            </a:extLst>
          </p:cNvPr>
          <p:cNvPicPr>
            <a:picLocks noChangeAspect="1"/>
          </p:cNvPicPr>
          <p:nvPr/>
        </p:nvPicPr>
        <p:blipFill>
          <a:blip r:embed="rId4"/>
          <a:stretch>
            <a:fillRect/>
          </a:stretch>
        </p:blipFill>
        <p:spPr>
          <a:xfrm>
            <a:off x="7812106" y="3495153"/>
            <a:ext cx="3897282" cy="2877051"/>
          </a:xfrm>
          <a:prstGeom prst="rect">
            <a:avLst/>
          </a:prstGeom>
        </p:spPr>
      </p:pic>
    </p:spTree>
    <p:extLst>
      <p:ext uri="{BB962C8B-B14F-4D97-AF65-F5344CB8AC3E}">
        <p14:creationId xmlns:p14="http://schemas.microsoft.com/office/powerpoint/2010/main" val="63722610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152280" y="136525"/>
            <a:ext cx="3949268" cy="726939"/>
          </a:xfrm>
        </p:spPr>
        <p:txBody>
          <a:bodyPr/>
          <a:lstStyle/>
          <a:p>
            <a:pPr algn="ctr"/>
            <a:r>
              <a:rPr lang="it-IT" sz="3200" dirty="0"/>
              <a:t>GANIL-SPIRAL1-2</a:t>
            </a:r>
            <a:endParaRPr lang="en-US" sz="3200"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3278E1A0-1EF2-0843-98D3-1FCDEECB0FA4}"/>
              </a:ext>
            </a:extLst>
          </p:cNvPr>
          <p:cNvPicPr>
            <a:picLocks noChangeAspect="1"/>
          </p:cNvPicPr>
          <p:nvPr/>
        </p:nvPicPr>
        <p:blipFill>
          <a:blip r:embed="rId2"/>
          <a:stretch>
            <a:fillRect/>
          </a:stretch>
        </p:blipFill>
        <p:spPr>
          <a:xfrm>
            <a:off x="238419" y="744827"/>
            <a:ext cx="8031075" cy="3575967"/>
          </a:xfrm>
          <a:prstGeom prst="rect">
            <a:avLst/>
          </a:prstGeom>
        </p:spPr>
      </p:pic>
      <p:pic>
        <p:nvPicPr>
          <p:cNvPr id="6" name="Picture 5">
            <a:extLst>
              <a:ext uri="{FF2B5EF4-FFF2-40B4-BE49-F238E27FC236}">
                <a16:creationId xmlns:a16="http://schemas.microsoft.com/office/drawing/2014/main" id="{E9E600C9-5CDF-F4F7-653B-F2AB5CA7BC79}"/>
              </a:ext>
            </a:extLst>
          </p:cNvPr>
          <p:cNvPicPr>
            <a:picLocks noChangeAspect="1"/>
          </p:cNvPicPr>
          <p:nvPr/>
        </p:nvPicPr>
        <p:blipFill>
          <a:blip r:embed="rId3"/>
          <a:stretch>
            <a:fillRect/>
          </a:stretch>
        </p:blipFill>
        <p:spPr>
          <a:xfrm>
            <a:off x="238419" y="4320794"/>
            <a:ext cx="11149026" cy="1767993"/>
          </a:xfrm>
          <a:prstGeom prst="rect">
            <a:avLst/>
          </a:prstGeom>
        </p:spPr>
      </p:pic>
      <p:pic>
        <p:nvPicPr>
          <p:cNvPr id="7" name="Picture 6">
            <a:extLst>
              <a:ext uri="{FF2B5EF4-FFF2-40B4-BE49-F238E27FC236}">
                <a16:creationId xmlns:a16="http://schemas.microsoft.com/office/drawing/2014/main" id="{A5FE9804-73C5-405D-C431-7C7E2B759789}"/>
              </a:ext>
            </a:extLst>
          </p:cNvPr>
          <p:cNvPicPr>
            <a:picLocks noChangeAspect="1"/>
          </p:cNvPicPr>
          <p:nvPr/>
        </p:nvPicPr>
        <p:blipFill>
          <a:blip r:embed="rId4"/>
          <a:stretch>
            <a:fillRect/>
          </a:stretch>
        </p:blipFill>
        <p:spPr>
          <a:xfrm>
            <a:off x="6828247" y="136525"/>
            <a:ext cx="4981404" cy="2216117"/>
          </a:xfrm>
          <a:prstGeom prst="rect">
            <a:avLst/>
          </a:prstGeom>
        </p:spPr>
      </p:pic>
      <p:pic>
        <p:nvPicPr>
          <p:cNvPr id="8" name="Picture 7">
            <a:extLst>
              <a:ext uri="{FF2B5EF4-FFF2-40B4-BE49-F238E27FC236}">
                <a16:creationId xmlns:a16="http://schemas.microsoft.com/office/drawing/2014/main" id="{A060AAB5-37D5-F652-7D8B-F56F183A25C3}"/>
              </a:ext>
            </a:extLst>
          </p:cNvPr>
          <p:cNvPicPr>
            <a:picLocks noChangeAspect="1"/>
          </p:cNvPicPr>
          <p:nvPr/>
        </p:nvPicPr>
        <p:blipFill>
          <a:blip r:embed="rId5"/>
          <a:stretch>
            <a:fillRect/>
          </a:stretch>
        </p:blipFill>
        <p:spPr>
          <a:xfrm>
            <a:off x="8355633" y="2455970"/>
            <a:ext cx="3571045" cy="1976882"/>
          </a:xfrm>
          <a:prstGeom prst="rect">
            <a:avLst/>
          </a:prstGeom>
        </p:spPr>
      </p:pic>
      <p:sp>
        <p:nvSpPr>
          <p:cNvPr id="9" name="TextBox 8">
            <a:extLst>
              <a:ext uri="{FF2B5EF4-FFF2-40B4-BE49-F238E27FC236}">
                <a16:creationId xmlns:a16="http://schemas.microsoft.com/office/drawing/2014/main" id="{2ED31088-73EA-51C6-088B-EDFBCE1D9CB5}"/>
              </a:ext>
            </a:extLst>
          </p:cNvPr>
          <p:cNvSpPr txBox="1"/>
          <p:nvPr/>
        </p:nvSpPr>
        <p:spPr>
          <a:xfrm>
            <a:off x="9318949" y="2348145"/>
            <a:ext cx="671979" cy="369332"/>
          </a:xfrm>
          <a:prstGeom prst="rect">
            <a:avLst/>
          </a:prstGeom>
          <a:noFill/>
        </p:spPr>
        <p:txBody>
          <a:bodyPr wrap="none" rtlCol="0">
            <a:spAutoFit/>
          </a:bodyPr>
          <a:lstStyle/>
          <a:p>
            <a:r>
              <a:rPr lang="it-IT" dirty="0"/>
              <a:t>HRS</a:t>
            </a:r>
            <a:endParaRPr lang="en-US" dirty="0"/>
          </a:p>
        </p:txBody>
      </p:sp>
      <p:cxnSp>
        <p:nvCxnSpPr>
          <p:cNvPr id="11" name="Straight Arrow Connector 10">
            <a:extLst>
              <a:ext uri="{FF2B5EF4-FFF2-40B4-BE49-F238E27FC236}">
                <a16:creationId xmlns:a16="http://schemas.microsoft.com/office/drawing/2014/main" id="{67F68E1A-1B77-7B2D-7926-EAF456AA62D3}"/>
              </a:ext>
            </a:extLst>
          </p:cNvPr>
          <p:cNvCxnSpPr/>
          <p:nvPr/>
        </p:nvCxnSpPr>
        <p:spPr>
          <a:xfrm flipH="1" flipV="1">
            <a:off x="4890052" y="2455970"/>
            <a:ext cx="3737113" cy="26150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10848807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67C7158-8539-376B-F505-99F423BB0250}"/>
              </a:ext>
            </a:extLst>
          </p:cNvPr>
          <p:cNvPicPr>
            <a:picLocks noChangeAspect="1"/>
          </p:cNvPicPr>
          <p:nvPr/>
        </p:nvPicPr>
        <p:blipFill>
          <a:blip r:embed="rId2"/>
          <a:stretch>
            <a:fillRect/>
          </a:stretch>
        </p:blipFill>
        <p:spPr>
          <a:xfrm>
            <a:off x="318053" y="430812"/>
            <a:ext cx="7976492" cy="5665613"/>
          </a:xfrm>
          <a:prstGeom prst="rect">
            <a:avLst/>
          </a:prstGeom>
        </p:spPr>
      </p:pic>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609480" y="273600"/>
            <a:ext cx="1305459" cy="1144800"/>
          </a:xfrm>
        </p:spPr>
        <p:txBody>
          <a:bodyPr/>
          <a:lstStyle/>
          <a:p>
            <a:r>
              <a:rPr lang="en-US" dirty="0"/>
              <a:t>LNS</a:t>
            </a:r>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10" name="Picture 9">
            <a:extLst>
              <a:ext uri="{FF2B5EF4-FFF2-40B4-BE49-F238E27FC236}">
                <a16:creationId xmlns:a16="http://schemas.microsoft.com/office/drawing/2014/main" id="{4412E374-8110-4B11-50F0-DDBEB085CA09}"/>
              </a:ext>
            </a:extLst>
          </p:cNvPr>
          <p:cNvPicPr>
            <a:picLocks noChangeAspect="1"/>
          </p:cNvPicPr>
          <p:nvPr/>
        </p:nvPicPr>
        <p:blipFill>
          <a:blip r:embed="rId3"/>
          <a:stretch>
            <a:fillRect/>
          </a:stretch>
        </p:blipFill>
        <p:spPr>
          <a:xfrm>
            <a:off x="6860526" y="340307"/>
            <a:ext cx="4421712" cy="3637142"/>
          </a:xfrm>
          <a:prstGeom prst="rect">
            <a:avLst/>
          </a:prstGeom>
        </p:spPr>
      </p:pic>
      <p:pic>
        <p:nvPicPr>
          <p:cNvPr id="12" name="Picture 11">
            <a:extLst>
              <a:ext uri="{FF2B5EF4-FFF2-40B4-BE49-F238E27FC236}">
                <a16:creationId xmlns:a16="http://schemas.microsoft.com/office/drawing/2014/main" id="{797E76A5-A4CD-0F75-D87D-A3106230EEB3}"/>
              </a:ext>
            </a:extLst>
          </p:cNvPr>
          <p:cNvPicPr>
            <a:picLocks noChangeAspect="1"/>
          </p:cNvPicPr>
          <p:nvPr/>
        </p:nvPicPr>
        <p:blipFill>
          <a:blip r:embed="rId4"/>
          <a:stretch>
            <a:fillRect/>
          </a:stretch>
        </p:blipFill>
        <p:spPr>
          <a:xfrm>
            <a:off x="7256962" y="4098226"/>
            <a:ext cx="4529717" cy="1408052"/>
          </a:xfrm>
          <a:prstGeom prst="rect">
            <a:avLst/>
          </a:prstGeom>
        </p:spPr>
      </p:pic>
    </p:spTree>
    <p:extLst>
      <p:ext uri="{BB962C8B-B14F-4D97-AF65-F5344CB8AC3E}">
        <p14:creationId xmlns:p14="http://schemas.microsoft.com/office/powerpoint/2010/main" val="2186945229"/>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9C0A47C-28AB-CFA7-7702-799C87DB25BD}"/>
              </a:ext>
            </a:extLst>
          </p:cNvPr>
          <p:cNvPicPr>
            <a:picLocks noChangeAspect="1"/>
          </p:cNvPicPr>
          <p:nvPr/>
        </p:nvPicPr>
        <p:blipFill>
          <a:blip r:embed="rId2"/>
          <a:stretch>
            <a:fillRect/>
          </a:stretch>
        </p:blipFill>
        <p:spPr>
          <a:xfrm>
            <a:off x="278294" y="390940"/>
            <a:ext cx="11719705" cy="5688712"/>
          </a:xfrm>
          <a:prstGeom prst="rect">
            <a:avLst/>
          </a:prstGeom>
        </p:spPr>
      </p:pic>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400863" y="213114"/>
            <a:ext cx="1606841" cy="775468"/>
          </a:xfrm>
        </p:spPr>
        <p:txBody>
          <a:bodyPr/>
          <a:lstStyle/>
          <a:p>
            <a:r>
              <a:rPr lang="it-IT" sz="3600" dirty="0"/>
              <a:t>SPES</a:t>
            </a:r>
            <a:endParaRPr lang="en-US" sz="3600"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6" name="Picture 5">
            <a:extLst>
              <a:ext uri="{FF2B5EF4-FFF2-40B4-BE49-F238E27FC236}">
                <a16:creationId xmlns:a16="http://schemas.microsoft.com/office/drawing/2014/main" id="{B957C8A7-E657-8606-D48F-647B049FC7AA}"/>
              </a:ext>
            </a:extLst>
          </p:cNvPr>
          <p:cNvPicPr>
            <a:picLocks noChangeAspect="1"/>
          </p:cNvPicPr>
          <p:nvPr/>
        </p:nvPicPr>
        <p:blipFill>
          <a:blip r:embed="rId3"/>
          <a:stretch>
            <a:fillRect/>
          </a:stretch>
        </p:blipFill>
        <p:spPr>
          <a:xfrm>
            <a:off x="4410705" y="3485904"/>
            <a:ext cx="3716191" cy="2126392"/>
          </a:xfrm>
          <a:prstGeom prst="rect">
            <a:avLst/>
          </a:prstGeom>
        </p:spPr>
      </p:pic>
      <p:sp>
        <p:nvSpPr>
          <p:cNvPr id="7" name="TextBox 6">
            <a:extLst>
              <a:ext uri="{FF2B5EF4-FFF2-40B4-BE49-F238E27FC236}">
                <a16:creationId xmlns:a16="http://schemas.microsoft.com/office/drawing/2014/main" id="{EFB1E86B-D2D5-98C3-FF89-792A46D2548E}"/>
              </a:ext>
            </a:extLst>
          </p:cNvPr>
          <p:cNvSpPr txBox="1"/>
          <p:nvPr/>
        </p:nvSpPr>
        <p:spPr>
          <a:xfrm>
            <a:off x="715717" y="1073123"/>
            <a:ext cx="4160178" cy="369332"/>
          </a:xfrm>
          <a:prstGeom prst="rect">
            <a:avLst/>
          </a:prstGeom>
          <a:noFill/>
        </p:spPr>
        <p:txBody>
          <a:bodyPr wrap="none" rtlCol="0">
            <a:spAutoFit/>
          </a:bodyPr>
          <a:lstStyle/>
          <a:p>
            <a:r>
              <a:rPr lang="it-IT" dirty="0"/>
              <a:t>Post Acceleration Linac max 14 MeV/A</a:t>
            </a:r>
            <a:endParaRPr lang="en-US" dirty="0"/>
          </a:p>
        </p:txBody>
      </p:sp>
      <p:sp>
        <p:nvSpPr>
          <p:cNvPr id="8" name="TextBox 7">
            <a:extLst>
              <a:ext uri="{FF2B5EF4-FFF2-40B4-BE49-F238E27FC236}">
                <a16:creationId xmlns:a16="http://schemas.microsoft.com/office/drawing/2014/main" id="{13C492B0-2291-A9B4-CCBD-E55388481A86}"/>
              </a:ext>
            </a:extLst>
          </p:cNvPr>
          <p:cNvSpPr txBox="1"/>
          <p:nvPr/>
        </p:nvSpPr>
        <p:spPr>
          <a:xfrm>
            <a:off x="9921779" y="5350686"/>
            <a:ext cx="1925527" cy="523220"/>
          </a:xfrm>
          <a:prstGeom prst="rect">
            <a:avLst/>
          </a:prstGeom>
          <a:noFill/>
        </p:spPr>
        <p:txBody>
          <a:bodyPr wrap="none" rtlCol="0">
            <a:spAutoFit/>
          </a:bodyPr>
          <a:lstStyle/>
          <a:p>
            <a:r>
              <a:rPr lang="en-US" sz="1400" dirty="0"/>
              <a:t>Primary Beam</a:t>
            </a:r>
          </a:p>
          <a:p>
            <a:r>
              <a:rPr lang="en-US" sz="1400" dirty="0"/>
              <a:t>p 30 - 70 MeV 750 </a:t>
            </a:r>
            <a:r>
              <a:rPr lang="en-US" sz="1400" dirty="0" err="1"/>
              <a:t>uA</a:t>
            </a:r>
            <a:endParaRPr lang="en-US" sz="1400" dirty="0"/>
          </a:p>
        </p:txBody>
      </p:sp>
      <p:sp>
        <p:nvSpPr>
          <p:cNvPr id="9" name="TextBox 8">
            <a:extLst>
              <a:ext uri="{FF2B5EF4-FFF2-40B4-BE49-F238E27FC236}">
                <a16:creationId xmlns:a16="http://schemas.microsoft.com/office/drawing/2014/main" id="{F1F07B33-4275-7E47-ABAC-1E25A6EC6796}"/>
              </a:ext>
            </a:extLst>
          </p:cNvPr>
          <p:cNvSpPr txBox="1"/>
          <p:nvPr/>
        </p:nvSpPr>
        <p:spPr>
          <a:xfrm>
            <a:off x="9921779" y="876372"/>
            <a:ext cx="1524776" cy="369332"/>
          </a:xfrm>
          <a:prstGeom prst="rect">
            <a:avLst/>
          </a:prstGeom>
          <a:noFill/>
        </p:spPr>
        <p:txBody>
          <a:bodyPr wrap="none" rtlCol="0">
            <a:spAutoFit/>
          </a:bodyPr>
          <a:lstStyle/>
          <a:p>
            <a:r>
              <a:rPr lang="it-IT" dirty="0"/>
              <a:t>8 kW 10^13 f</a:t>
            </a:r>
            <a:endParaRPr lang="en-US" dirty="0"/>
          </a:p>
        </p:txBody>
      </p:sp>
    </p:spTree>
    <p:extLst>
      <p:ext uri="{BB962C8B-B14F-4D97-AF65-F5344CB8AC3E}">
        <p14:creationId xmlns:p14="http://schemas.microsoft.com/office/powerpoint/2010/main" val="425947855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AAE7DF6-9E55-F91E-5244-0354FE154B5A}"/>
              </a:ext>
            </a:extLst>
          </p:cNvPr>
          <p:cNvPicPr>
            <a:picLocks noChangeAspect="1"/>
          </p:cNvPicPr>
          <p:nvPr/>
        </p:nvPicPr>
        <p:blipFill>
          <a:blip r:embed="rId2"/>
          <a:stretch>
            <a:fillRect/>
          </a:stretch>
        </p:blipFill>
        <p:spPr>
          <a:xfrm>
            <a:off x="231913" y="371062"/>
            <a:ext cx="10669739" cy="5772406"/>
          </a:xfrm>
          <a:prstGeom prst="rect">
            <a:avLst/>
          </a:prstGeom>
        </p:spPr>
      </p:pic>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430576" y="136525"/>
            <a:ext cx="2047581" cy="765405"/>
          </a:xfrm>
        </p:spPr>
        <p:txBody>
          <a:bodyPr/>
          <a:lstStyle/>
          <a:p>
            <a:r>
              <a:rPr lang="it-IT" dirty="0"/>
              <a:t>FAIR</a:t>
            </a:r>
            <a:endParaRPr lang="en-US"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6" name="Picture 5">
            <a:extLst>
              <a:ext uri="{FF2B5EF4-FFF2-40B4-BE49-F238E27FC236}">
                <a16:creationId xmlns:a16="http://schemas.microsoft.com/office/drawing/2014/main" id="{C0F1942B-2BA3-73BF-4F9C-5EA5BCA483DA}"/>
              </a:ext>
            </a:extLst>
          </p:cNvPr>
          <p:cNvPicPr>
            <a:picLocks noChangeAspect="1"/>
          </p:cNvPicPr>
          <p:nvPr/>
        </p:nvPicPr>
        <p:blipFill>
          <a:blip r:embed="rId3"/>
          <a:stretch>
            <a:fillRect/>
          </a:stretch>
        </p:blipFill>
        <p:spPr>
          <a:xfrm>
            <a:off x="9600782" y="239048"/>
            <a:ext cx="2359305" cy="1325763"/>
          </a:xfrm>
          <a:prstGeom prst="rect">
            <a:avLst/>
          </a:prstGeom>
        </p:spPr>
      </p:pic>
      <p:pic>
        <p:nvPicPr>
          <p:cNvPr id="7" name="Picture 6">
            <a:extLst>
              <a:ext uri="{FF2B5EF4-FFF2-40B4-BE49-F238E27FC236}">
                <a16:creationId xmlns:a16="http://schemas.microsoft.com/office/drawing/2014/main" id="{58C9B794-4992-966A-9A83-12EF3205B01A}"/>
              </a:ext>
            </a:extLst>
          </p:cNvPr>
          <p:cNvPicPr>
            <a:picLocks noChangeAspect="1"/>
          </p:cNvPicPr>
          <p:nvPr/>
        </p:nvPicPr>
        <p:blipFill>
          <a:blip r:embed="rId4"/>
          <a:stretch>
            <a:fillRect/>
          </a:stretch>
        </p:blipFill>
        <p:spPr>
          <a:xfrm>
            <a:off x="430576" y="5170385"/>
            <a:ext cx="3293285" cy="973083"/>
          </a:xfrm>
          <a:prstGeom prst="rect">
            <a:avLst/>
          </a:prstGeom>
        </p:spPr>
      </p:pic>
    </p:spTree>
    <p:extLst>
      <p:ext uri="{BB962C8B-B14F-4D97-AF65-F5344CB8AC3E}">
        <p14:creationId xmlns:p14="http://schemas.microsoft.com/office/powerpoint/2010/main" val="8077178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7" descr="A map of the world&#10;&#10;Description automatically generated">
            <a:extLst>
              <a:ext uri="{FF2B5EF4-FFF2-40B4-BE49-F238E27FC236}">
                <a16:creationId xmlns:a16="http://schemas.microsoft.com/office/drawing/2014/main" id="{9F1D194F-DFC4-B586-6EEA-60242B971258}"/>
              </a:ext>
            </a:extLst>
          </p:cNvPr>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88234" y="278296"/>
            <a:ext cx="11492025" cy="5831518"/>
          </a:xfrm>
          <a:prstGeom prst="rect">
            <a:avLst/>
          </a:prstGeom>
        </p:spPr>
      </p:pic>
      <p:sp>
        <p:nvSpPr>
          <p:cNvPr id="2" name="Title 1">
            <a:extLst>
              <a:ext uri="{FF2B5EF4-FFF2-40B4-BE49-F238E27FC236}">
                <a16:creationId xmlns:a16="http://schemas.microsoft.com/office/drawing/2014/main" id="{CF3CCFC9-5DCF-764B-8CD0-4F7A3441EA08}"/>
              </a:ext>
            </a:extLst>
          </p:cNvPr>
          <p:cNvSpPr>
            <a:spLocks noGrp="1"/>
          </p:cNvSpPr>
          <p:nvPr>
            <p:ph type="title"/>
          </p:nvPr>
        </p:nvSpPr>
        <p:spPr>
          <a:xfrm>
            <a:off x="1974773" y="207339"/>
            <a:ext cx="7911068" cy="495026"/>
          </a:xfrm>
        </p:spPr>
        <p:txBody>
          <a:bodyPr/>
          <a:lstStyle/>
          <a:p>
            <a:pPr algn="ctr"/>
            <a:r>
              <a:rPr lang="en-US" sz="3200" dirty="0"/>
              <a:t>Present RiBs Facilities (World)</a:t>
            </a:r>
          </a:p>
        </p:txBody>
      </p:sp>
      <p:sp>
        <p:nvSpPr>
          <p:cNvPr id="4" name="Date Placeholder 3">
            <a:extLst>
              <a:ext uri="{FF2B5EF4-FFF2-40B4-BE49-F238E27FC236}">
                <a16:creationId xmlns:a16="http://schemas.microsoft.com/office/drawing/2014/main" id="{28F36F3B-6CCD-2B91-0C7E-282FA31F9436}"/>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EA72C11B-3A91-96B7-641A-BE3FEDCFBD38}"/>
              </a:ext>
            </a:extLst>
          </p:cNvPr>
          <p:cNvSpPr>
            <a:spLocks noGrp="1"/>
          </p:cNvSpPr>
          <p:nvPr>
            <p:ph type="ftr" sz="quarter" idx="11"/>
          </p:nvPr>
        </p:nvSpPr>
        <p:spPr/>
        <p:txBody>
          <a:bodyPr/>
          <a:lstStyle/>
          <a:p>
            <a:r>
              <a:rPr lang="it-IT"/>
              <a:t>M. Comunian</a:t>
            </a:r>
            <a:endParaRPr lang="en-US" dirty="0"/>
          </a:p>
        </p:txBody>
      </p:sp>
      <p:sp>
        <p:nvSpPr>
          <p:cNvPr id="9" name="TextBox 8">
            <a:extLst>
              <a:ext uri="{FF2B5EF4-FFF2-40B4-BE49-F238E27FC236}">
                <a16:creationId xmlns:a16="http://schemas.microsoft.com/office/drawing/2014/main" id="{70FE2DA7-9AB1-AFF3-C255-A410107BE6C9}"/>
              </a:ext>
            </a:extLst>
          </p:cNvPr>
          <p:cNvSpPr txBox="1"/>
          <p:nvPr/>
        </p:nvSpPr>
        <p:spPr>
          <a:xfrm>
            <a:off x="9515061" y="1444487"/>
            <a:ext cx="481222" cy="215444"/>
          </a:xfrm>
          <a:prstGeom prst="rect">
            <a:avLst/>
          </a:prstGeom>
          <a:solidFill>
            <a:schemeClr val="accent3"/>
          </a:solidFill>
        </p:spPr>
        <p:txBody>
          <a:bodyPr wrap="none" rtlCol="0">
            <a:spAutoFit/>
          </a:bodyPr>
          <a:lstStyle/>
          <a:p>
            <a:r>
              <a:rPr lang="it-IT" sz="800" dirty="0"/>
              <a:t>RAON</a:t>
            </a:r>
            <a:endParaRPr lang="en-US" sz="800" dirty="0"/>
          </a:p>
        </p:txBody>
      </p:sp>
      <p:sp>
        <p:nvSpPr>
          <p:cNvPr id="10" name="TextBox 9">
            <a:extLst>
              <a:ext uri="{FF2B5EF4-FFF2-40B4-BE49-F238E27FC236}">
                <a16:creationId xmlns:a16="http://schemas.microsoft.com/office/drawing/2014/main" id="{91DCB802-372B-7B1D-F4C6-6592A2D55003}"/>
              </a:ext>
            </a:extLst>
          </p:cNvPr>
          <p:cNvSpPr txBox="1"/>
          <p:nvPr/>
        </p:nvSpPr>
        <p:spPr>
          <a:xfrm>
            <a:off x="8918712" y="1961676"/>
            <a:ext cx="418704" cy="215444"/>
          </a:xfrm>
          <a:prstGeom prst="rect">
            <a:avLst/>
          </a:prstGeom>
          <a:solidFill>
            <a:schemeClr val="accent3"/>
          </a:solidFill>
        </p:spPr>
        <p:txBody>
          <a:bodyPr wrap="none" rtlCol="0">
            <a:spAutoFit/>
          </a:bodyPr>
          <a:lstStyle/>
          <a:p>
            <a:r>
              <a:rPr lang="it-IT" sz="800" dirty="0"/>
              <a:t>BRIF</a:t>
            </a:r>
            <a:endParaRPr lang="en-US" sz="800" dirty="0"/>
          </a:p>
        </p:txBody>
      </p:sp>
      <p:sp>
        <p:nvSpPr>
          <p:cNvPr id="11" name="TextBox 10">
            <a:extLst>
              <a:ext uri="{FF2B5EF4-FFF2-40B4-BE49-F238E27FC236}">
                <a16:creationId xmlns:a16="http://schemas.microsoft.com/office/drawing/2014/main" id="{30E4D7A7-8C7F-F64F-55F9-AE4C27C8DBF8}"/>
              </a:ext>
            </a:extLst>
          </p:cNvPr>
          <p:cNvSpPr txBox="1"/>
          <p:nvPr/>
        </p:nvSpPr>
        <p:spPr>
          <a:xfrm>
            <a:off x="10032731" y="1801421"/>
            <a:ext cx="761747" cy="215444"/>
          </a:xfrm>
          <a:prstGeom prst="rect">
            <a:avLst/>
          </a:prstGeom>
          <a:solidFill>
            <a:schemeClr val="accent3"/>
          </a:solidFill>
        </p:spPr>
        <p:txBody>
          <a:bodyPr wrap="none" rtlCol="0">
            <a:spAutoFit/>
          </a:bodyPr>
          <a:lstStyle/>
          <a:p>
            <a:r>
              <a:rPr lang="it-IT" sz="800" dirty="0"/>
              <a:t>RIKEN/RIBF</a:t>
            </a:r>
            <a:endParaRPr lang="en-US" sz="800" dirty="0"/>
          </a:p>
        </p:txBody>
      </p:sp>
      <p:sp>
        <p:nvSpPr>
          <p:cNvPr id="12" name="TextBox 11">
            <a:extLst>
              <a:ext uri="{FF2B5EF4-FFF2-40B4-BE49-F238E27FC236}">
                <a16:creationId xmlns:a16="http://schemas.microsoft.com/office/drawing/2014/main" id="{1FD542D1-01A3-C4CB-063C-1F9FD9013B5A}"/>
              </a:ext>
            </a:extLst>
          </p:cNvPr>
          <p:cNvSpPr txBox="1"/>
          <p:nvPr/>
        </p:nvSpPr>
        <p:spPr>
          <a:xfrm>
            <a:off x="8262730" y="2411896"/>
            <a:ext cx="470000" cy="215444"/>
          </a:xfrm>
          <a:prstGeom prst="rect">
            <a:avLst/>
          </a:prstGeom>
          <a:solidFill>
            <a:schemeClr val="accent3"/>
          </a:solidFill>
        </p:spPr>
        <p:txBody>
          <a:bodyPr wrap="none" rtlCol="0">
            <a:spAutoFit/>
          </a:bodyPr>
          <a:lstStyle/>
          <a:p>
            <a:r>
              <a:rPr lang="it-IT" sz="800" dirty="0"/>
              <a:t>VECC</a:t>
            </a:r>
            <a:endParaRPr lang="en-US" sz="800" dirty="0"/>
          </a:p>
        </p:txBody>
      </p:sp>
      <p:sp>
        <p:nvSpPr>
          <p:cNvPr id="13" name="TextBox 12">
            <a:extLst>
              <a:ext uri="{FF2B5EF4-FFF2-40B4-BE49-F238E27FC236}">
                <a16:creationId xmlns:a16="http://schemas.microsoft.com/office/drawing/2014/main" id="{202A9263-0928-ACE4-2692-08555CC1DECA}"/>
              </a:ext>
            </a:extLst>
          </p:cNvPr>
          <p:cNvSpPr txBox="1"/>
          <p:nvPr/>
        </p:nvSpPr>
        <p:spPr>
          <a:xfrm>
            <a:off x="6606209" y="4355488"/>
            <a:ext cx="585417" cy="215444"/>
          </a:xfrm>
          <a:prstGeom prst="rect">
            <a:avLst/>
          </a:prstGeom>
          <a:solidFill>
            <a:schemeClr val="accent3"/>
          </a:solidFill>
        </p:spPr>
        <p:txBody>
          <a:bodyPr wrap="none" rtlCol="0">
            <a:spAutoFit/>
          </a:bodyPr>
          <a:lstStyle/>
          <a:p>
            <a:r>
              <a:rPr lang="it-IT" sz="800" dirty="0" err="1"/>
              <a:t>iThemba</a:t>
            </a:r>
            <a:endParaRPr lang="en-US" sz="800" dirty="0"/>
          </a:p>
        </p:txBody>
      </p:sp>
      <p:sp>
        <p:nvSpPr>
          <p:cNvPr id="14" name="TextBox 13">
            <a:extLst>
              <a:ext uri="{FF2B5EF4-FFF2-40B4-BE49-F238E27FC236}">
                <a16:creationId xmlns:a16="http://schemas.microsoft.com/office/drawing/2014/main" id="{4D2CA753-16A6-E5EB-9A54-F433E02D7D68}"/>
              </a:ext>
            </a:extLst>
          </p:cNvPr>
          <p:cNvSpPr txBox="1"/>
          <p:nvPr/>
        </p:nvSpPr>
        <p:spPr>
          <a:xfrm>
            <a:off x="2995809" y="1678310"/>
            <a:ext cx="418704" cy="215444"/>
          </a:xfrm>
          <a:prstGeom prst="rect">
            <a:avLst/>
          </a:prstGeom>
          <a:solidFill>
            <a:schemeClr val="accent3"/>
          </a:solidFill>
        </p:spPr>
        <p:txBody>
          <a:bodyPr wrap="none" rtlCol="0">
            <a:spAutoFit/>
          </a:bodyPr>
          <a:lstStyle/>
          <a:p>
            <a:r>
              <a:rPr lang="it-IT" sz="800" dirty="0"/>
              <a:t>FRIB</a:t>
            </a:r>
            <a:endParaRPr lang="en-US" sz="800" dirty="0"/>
          </a:p>
        </p:txBody>
      </p:sp>
      <p:sp>
        <p:nvSpPr>
          <p:cNvPr id="15" name="TextBox 14">
            <a:extLst>
              <a:ext uri="{FF2B5EF4-FFF2-40B4-BE49-F238E27FC236}">
                <a16:creationId xmlns:a16="http://schemas.microsoft.com/office/drawing/2014/main" id="{25E4E9A5-A44B-DCA6-BE76-E3DAD6399F09}"/>
              </a:ext>
            </a:extLst>
          </p:cNvPr>
          <p:cNvSpPr txBox="1"/>
          <p:nvPr/>
        </p:nvSpPr>
        <p:spPr>
          <a:xfrm>
            <a:off x="2638001" y="1396610"/>
            <a:ext cx="572593" cy="215444"/>
          </a:xfrm>
          <a:prstGeom prst="rect">
            <a:avLst/>
          </a:prstGeom>
          <a:solidFill>
            <a:schemeClr val="accent3"/>
          </a:solidFill>
        </p:spPr>
        <p:txBody>
          <a:bodyPr wrap="none" rtlCol="0">
            <a:spAutoFit/>
          </a:bodyPr>
          <a:lstStyle/>
          <a:p>
            <a:r>
              <a:rPr lang="it-IT" sz="800" dirty="0"/>
              <a:t>CARIBU</a:t>
            </a:r>
            <a:endParaRPr lang="en-US" sz="800" dirty="0"/>
          </a:p>
        </p:txBody>
      </p:sp>
      <p:sp>
        <p:nvSpPr>
          <p:cNvPr id="16" name="TextBox 15">
            <a:extLst>
              <a:ext uri="{FF2B5EF4-FFF2-40B4-BE49-F238E27FC236}">
                <a16:creationId xmlns:a16="http://schemas.microsoft.com/office/drawing/2014/main" id="{5DF94608-3C4C-9F61-C844-33A928DFA0FF}"/>
              </a:ext>
            </a:extLst>
          </p:cNvPr>
          <p:cNvSpPr txBox="1"/>
          <p:nvPr/>
        </p:nvSpPr>
        <p:spPr>
          <a:xfrm>
            <a:off x="2142195" y="1085799"/>
            <a:ext cx="425116" cy="215444"/>
          </a:xfrm>
          <a:prstGeom prst="rect">
            <a:avLst/>
          </a:prstGeom>
          <a:solidFill>
            <a:schemeClr val="accent3"/>
          </a:solidFill>
        </p:spPr>
        <p:txBody>
          <a:bodyPr wrap="none" rtlCol="0">
            <a:spAutoFit/>
          </a:bodyPr>
          <a:lstStyle/>
          <a:p>
            <a:r>
              <a:rPr lang="it-IT" sz="800" dirty="0"/>
              <a:t>ISAC</a:t>
            </a:r>
            <a:endParaRPr lang="en-US" sz="800" dirty="0"/>
          </a:p>
        </p:txBody>
      </p:sp>
      <p:sp>
        <p:nvSpPr>
          <p:cNvPr id="17" name="TextBox 16">
            <a:extLst>
              <a:ext uri="{FF2B5EF4-FFF2-40B4-BE49-F238E27FC236}">
                <a16:creationId xmlns:a16="http://schemas.microsoft.com/office/drawing/2014/main" id="{726AB859-0450-E937-434B-AEE757CF81D4}"/>
              </a:ext>
            </a:extLst>
          </p:cNvPr>
          <p:cNvSpPr txBox="1"/>
          <p:nvPr/>
        </p:nvSpPr>
        <p:spPr>
          <a:xfrm>
            <a:off x="2505482" y="1877091"/>
            <a:ext cx="774571" cy="215444"/>
          </a:xfrm>
          <a:prstGeom prst="rect">
            <a:avLst/>
          </a:prstGeom>
          <a:solidFill>
            <a:schemeClr val="accent3"/>
          </a:solidFill>
        </p:spPr>
        <p:txBody>
          <a:bodyPr wrap="none" rtlCol="0">
            <a:spAutoFit/>
          </a:bodyPr>
          <a:lstStyle/>
          <a:p>
            <a:r>
              <a:rPr lang="it-IT" sz="800" dirty="0"/>
              <a:t>TEXAS A&amp;M</a:t>
            </a:r>
            <a:endParaRPr lang="en-US" sz="800" dirty="0"/>
          </a:p>
        </p:txBody>
      </p:sp>
    </p:spTree>
    <p:extLst>
      <p:ext uri="{BB962C8B-B14F-4D97-AF65-F5344CB8AC3E}">
        <p14:creationId xmlns:p14="http://schemas.microsoft.com/office/powerpoint/2010/main" val="386634757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9" name="Immagine 1"/>
          <p:cNvPicPr/>
          <p:nvPr/>
        </p:nvPicPr>
        <p:blipFill>
          <a:blip r:embed="rId3"/>
          <a:stretch/>
        </p:blipFill>
        <p:spPr>
          <a:xfrm>
            <a:off x="-258480" y="0"/>
            <a:ext cx="12191400" cy="6857280"/>
          </a:xfrm>
          <a:prstGeom prst="rect">
            <a:avLst/>
          </a:prstGeom>
          <a:ln w="0">
            <a:noFill/>
          </a:ln>
        </p:spPr>
      </p:pic>
      <p:sp>
        <p:nvSpPr>
          <p:cNvPr id="100" name="Figura a mano libera 2"/>
          <p:cNvSpPr/>
          <p:nvPr/>
        </p:nvSpPr>
        <p:spPr>
          <a:xfrm>
            <a:off x="4727520" y="0"/>
            <a:ext cx="7463880" cy="6876000"/>
          </a:xfrm>
          <a:custGeom>
            <a:avLst/>
            <a:gdLst/>
            <a:ahLst/>
            <a:cxnLst/>
            <a:rect l="l" t="t" r="r" b="b"/>
            <a:pathLst>
              <a:path w="7464489" h="6876662">
                <a:moveTo>
                  <a:pt x="1884783" y="0"/>
                </a:moveTo>
                <a:lnTo>
                  <a:pt x="0" y="6876662"/>
                </a:lnTo>
                <a:lnTo>
                  <a:pt x="7464489" y="6867331"/>
                </a:lnTo>
                <a:cubicBezTo>
                  <a:pt x="7458269" y="4578221"/>
                  <a:pt x="7452048" y="2289110"/>
                  <a:pt x="7445828" y="0"/>
                </a:cubicBezTo>
                <a:lnTo>
                  <a:pt x="1884783" y="0"/>
                </a:lnTo>
                <a:close/>
              </a:path>
            </a:pathLst>
          </a:custGeom>
          <a:solidFill>
            <a:srgbClr val="0C0227"/>
          </a:solidFill>
          <a:ln>
            <a:solidFill>
              <a:srgbClr val="08001C"/>
            </a:solidFill>
          </a:ln>
        </p:spPr>
        <p:style>
          <a:lnRef idx="2">
            <a:schemeClr val="accent1">
              <a:shade val="50000"/>
            </a:schemeClr>
          </a:lnRef>
          <a:fillRef idx="1">
            <a:schemeClr val="accent1"/>
          </a:fillRef>
          <a:effectRef idx="0">
            <a:schemeClr val="accent1"/>
          </a:effectRef>
          <a:fontRef idx="minor"/>
        </p:style>
      </p:sp>
      <p:sp>
        <p:nvSpPr>
          <p:cNvPr id="101" name="TextBox 3"/>
          <p:cNvSpPr/>
          <p:nvPr/>
        </p:nvSpPr>
        <p:spPr>
          <a:xfrm>
            <a:off x="6501240" y="2054160"/>
            <a:ext cx="5352830" cy="2429981"/>
          </a:xfrm>
          <a:prstGeom prst="rect">
            <a:avLst/>
          </a:prstGeom>
          <a:noFill/>
          <a:ln w="0">
            <a:noFill/>
          </a:ln>
        </p:spPr>
        <p:style>
          <a:lnRef idx="0">
            <a:scrgbClr r="0" g="0" b="0"/>
          </a:lnRef>
          <a:fillRef idx="0">
            <a:scrgbClr r="0" g="0" b="0"/>
          </a:fillRef>
          <a:effectRef idx="0">
            <a:scrgbClr r="0" g="0" b="0"/>
          </a:effectRef>
          <a:fontRef idx="minor"/>
        </p:style>
        <p:txBody>
          <a:bodyPr wrap="square" lIns="90000" tIns="45000" rIns="90000" bIns="45000" anchor="t">
            <a:spAutoFit/>
          </a:bodyPr>
          <a:lstStyle/>
          <a:p>
            <a:pPr>
              <a:lnSpc>
                <a:spcPct val="100000"/>
              </a:lnSpc>
              <a:buNone/>
            </a:pPr>
            <a:r>
              <a:rPr lang="it-IT" sz="3200" b="1" strike="noStrike" spc="296" dirty="0">
                <a:solidFill>
                  <a:srgbClr val="FFFFFF"/>
                </a:solidFill>
                <a:latin typeface="Poppins"/>
                <a:ea typeface="Open Sans"/>
              </a:rPr>
              <a:t>Michele Comunian (INFN – LNL)</a:t>
            </a:r>
          </a:p>
          <a:p>
            <a:pPr>
              <a:lnSpc>
                <a:spcPct val="100000"/>
              </a:lnSpc>
              <a:buNone/>
            </a:pPr>
            <a:endParaRPr lang="en-US" sz="3200" b="0" strike="noStrike" spc="-1" dirty="0">
              <a:latin typeface="Arial"/>
            </a:endParaRPr>
          </a:p>
          <a:p>
            <a:pPr>
              <a:lnSpc>
                <a:spcPct val="100000"/>
              </a:lnSpc>
              <a:buNone/>
            </a:pPr>
            <a:r>
              <a:rPr lang="en-US" sz="2800" b="0" strike="noStrike" spc="296" dirty="0">
                <a:solidFill>
                  <a:srgbClr val="F39333"/>
                </a:solidFill>
                <a:latin typeface="Poppins"/>
                <a:ea typeface="Open Sans"/>
              </a:rPr>
              <a:t>Facilities for Radioactive Ion Beams</a:t>
            </a:r>
            <a:endParaRPr lang="en-US" sz="2800" b="0" strike="noStrike" spc="-1" dirty="0">
              <a:latin typeface="Arial"/>
            </a:endParaRPr>
          </a:p>
        </p:txBody>
      </p:sp>
      <p:pic>
        <p:nvPicPr>
          <p:cNvPr id="102" name="Immagine 5"/>
          <p:cNvPicPr/>
          <p:nvPr/>
        </p:nvPicPr>
        <p:blipFill>
          <a:blip r:embed="rId4"/>
          <a:stretch/>
        </p:blipFill>
        <p:spPr>
          <a:xfrm>
            <a:off x="10002600" y="233280"/>
            <a:ext cx="1927440" cy="1445400"/>
          </a:xfrm>
          <a:prstGeom prst="rect">
            <a:avLst/>
          </a:prstGeom>
          <a:ln w="0">
            <a:noFill/>
          </a:ln>
        </p:spPr>
      </p:pic>
      <p:sp>
        <p:nvSpPr>
          <p:cNvPr id="5" name="Date Placeholder 4"/>
          <p:cNvSpPr>
            <a:spLocks noGrp="1"/>
          </p:cNvSpPr>
          <p:nvPr>
            <p:ph type="dt" sz="half" idx="10"/>
          </p:nvPr>
        </p:nvSpPr>
        <p:spPr/>
        <p:txBody>
          <a:bodyPr/>
          <a:lstStyle/>
          <a:p>
            <a:r>
              <a:rPr lang="en-US"/>
              <a:t>Student Tutorials 5,6 May</a:t>
            </a:r>
          </a:p>
        </p:txBody>
      </p:sp>
      <p:sp>
        <p:nvSpPr>
          <p:cNvPr id="6" name="Footer Placeholder 5"/>
          <p:cNvSpPr>
            <a:spLocks noGrp="1"/>
          </p:cNvSpPr>
          <p:nvPr>
            <p:ph type="ftr" sz="quarter" idx="11"/>
          </p:nvPr>
        </p:nvSpPr>
        <p:spPr/>
        <p:txBody>
          <a:bodyPr/>
          <a:lstStyle/>
          <a:p>
            <a:r>
              <a:rPr lang="it-IT" dirty="0"/>
              <a:t>M. Comunian</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DE2477E7-AE15-332B-0D65-BFE87B5C6F6D}"/>
              </a:ext>
            </a:extLst>
          </p:cNvPr>
          <p:cNvPicPr>
            <a:picLocks noChangeAspect="1"/>
          </p:cNvPicPr>
          <p:nvPr/>
        </p:nvPicPr>
        <p:blipFill>
          <a:blip r:embed="rId2"/>
          <a:stretch>
            <a:fillRect/>
          </a:stretch>
        </p:blipFill>
        <p:spPr>
          <a:xfrm>
            <a:off x="276437" y="338193"/>
            <a:ext cx="10550589" cy="5863071"/>
          </a:xfrm>
          <a:prstGeom prst="rect">
            <a:avLst/>
          </a:prstGeom>
        </p:spPr>
      </p:pic>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276437" y="85171"/>
            <a:ext cx="2816207" cy="832956"/>
          </a:xfrm>
        </p:spPr>
        <p:txBody>
          <a:bodyPr/>
          <a:lstStyle/>
          <a:p>
            <a:r>
              <a:rPr lang="it-IT" dirty="0"/>
              <a:t>RAON</a:t>
            </a:r>
            <a:endParaRPr lang="en-US"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spTree>
    <p:extLst>
      <p:ext uri="{BB962C8B-B14F-4D97-AF65-F5344CB8AC3E}">
        <p14:creationId xmlns:p14="http://schemas.microsoft.com/office/powerpoint/2010/main" val="40063574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8E0B082E-2390-0B31-8EC4-96A6104CEBC9}"/>
              </a:ext>
            </a:extLst>
          </p:cNvPr>
          <p:cNvPicPr>
            <a:picLocks noChangeAspect="1"/>
          </p:cNvPicPr>
          <p:nvPr/>
        </p:nvPicPr>
        <p:blipFill>
          <a:blip r:embed="rId2"/>
          <a:stretch>
            <a:fillRect/>
          </a:stretch>
        </p:blipFill>
        <p:spPr>
          <a:xfrm>
            <a:off x="240842" y="356783"/>
            <a:ext cx="11474080" cy="5758937"/>
          </a:xfrm>
          <a:prstGeom prst="rect">
            <a:avLst/>
          </a:prstGeom>
        </p:spPr>
      </p:pic>
      <p:pic>
        <p:nvPicPr>
          <p:cNvPr id="9" name="Picture 8">
            <a:extLst>
              <a:ext uri="{FF2B5EF4-FFF2-40B4-BE49-F238E27FC236}">
                <a16:creationId xmlns:a16="http://schemas.microsoft.com/office/drawing/2014/main" id="{CC60F618-2386-108B-B575-29670389FD12}"/>
              </a:ext>
            </a:extLst>
          </p:cNvPr>
          <p:cNvPicPr>
            <a:picLocks noChangeAspect="1"/>
          </p:cNvPicPr>
          <p:nvPr/>
        </p:nvPicPr>
        <p:blipFill>
          <a:blip r:embed="rId3"/>
          <a:stretch>
            <a:fillRect/>
          </a:stretch>
        </p:blipFill>
        <p:spPr>
          <a:xfrm>
            <a:off x="5883966" y="4325789"/>
            <a:ext cx="3018844" cy="1910246"/>
          </a:xfrm>
          <a:prstGeom prst="rect">
            <a:avLst/>
          </a:prstGeom>
        </p:spPr>
      </p:pic>
    </p:spTree>
    <p:extLst>
      <p:ext uri="{BB962C8B-B14F-4D97-AF65-F5344CB8AC3E}">
        <p14:creationId xmlns:p14="http://schemas.microsoft.com/office/powerpoint/2010/main" val="260848137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E7BED4AE-0997-59AB-1D02-203E93085E4C}"/>
              </a:ext>
            </a:extLst>
          </p:cNvPr>
          <p:cNvPicPr>
            <a:picLocks noChangeAspect="1"/>
          </p:cNvPicPr>
          <p:nvPr/>
        </p:nvPicPr>
        <p:blipFill>
          <a:blip r:embed="rId2"/>
          <a:stretch>
            <a:fillRect/>
          </a:stretch>
        </p:blipFill>
        <p:spPr>
          <a:xfrm>
            <a:off x="246683" y="154221"/>
            <a:ext cx="7744378" cy="5999165"/>
          </a:xfrm>
          <a:prstGeom prst="rect">
            <a:avLst/>
          </a:prstGeom>
        </p:spPr>
      </p:pic>
      <p:pic>
        <p:nvPicPr>
          <p:cNvPr id="8" name="Picture 7">
            <a:extLst>
              <a:ext uri="{FF2B5EF4-FFF2-40B4-BE49-F238E27FC236}">
                <a16:creationId xmlns:a16="http://schemas.microsoft.com/office/drawing/2014/main" id="{BFD4CF50-6522-95E4-FB00-763E372508D3}"/>
              </a:ext>
            </a:extLst>
          </p:cNvPr>
          <p:cNvPicPr>
            <a:picLocks noChangeAspect="1"/>
          </p:cNvPicPr>
          <p:nvPr/>
        </p:nvPicPr>
        <p:blipFill>
          <a:blip r:embed="rId3"/>
          <a:stretch>
            <a:fillRect/>
          </a:stretch>
        </p:blipFill>
        <p:spPr>
          <a:xfrm>
            <a:off x="7493675" y="154221"/>
            <a:ext cx="4293266" cy="3145500"/>
          </a:xfrm>
          <a:prstGeom prst="rect">
            <a:avLst/>
          </a:prstGeom>
        </p:spPr>
      </p:pic>
      <p:pic>
        <p:nvPicPr>
          <p:cNvPr id="10" name="Picture 9">
            <a:extLst>
              <a:ext uri="{FF2B5EF4-FFF2-40B4-BE49-F238E27FC236}">
                <a16:creationId xmlns:a16="http://schemas.microsoft.com/office/drawing/2014/main" id="{83B62520-23E8-3DBE-6875-701C440A3093}"/>
              </a:ext>
            </a:extLst>
          </p:cNvPr>
          <p:cNvPicPr>
            <a:picLocks noChangeAspect="1"/>
          </p:cNvPicPr>
          <p:nvPr/>
        </p:nvPicPr>
        <p:blipFill>
          <a:blip r:embed="rId4"/>
          <a:stretch>
            <a:fillRect/>
          </a:stretch>
        </p:blipFill>
        <p:spPr>
          <a:xfrm>
            <a:off x="7946964" y="3626579"/>
            <a:ext cx="3998353" cy="2402913"/>
          </a:xfrm>
          <a:prstGeom prst="rect">
            <a:avLst/>
          </a:prstGeom>
        </p:spPr>
      </p:pic>
    </p:spTree>
    <p:extLst>
      <p:ext uri="{BB962C8B-B14F-4D97-AF65-F5344CB8AC3E}">
        <p14:creationId xmlns:p14="http://schemas.microsoft.com/office/powerpoint/2010/main" val="394530234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80A3D4E4-9F31-D9A6-4B91-49DE92DC5F09}"/>
              </a:ext>
            </a:extLst>
          </p:cNvPr>
          <p:cNvPicPr>
            <a:picLocks noChangeAspect="1"/>
          </p:cNvPicPr>
          <p:nvPr/>
        </p:nvPicPr>
        <p:blipFill>
          <a:blip r:embed="rId2"/>
          <a:stretch>
            <a:fillRect/>
          </a:stretch>
        </p:blipFill>
        <p:spPr>
          <a:xfrm>
            <a:off x="185410" y="136525"/>
            <a:ext cx="10646063" cy="6066046"/>
          </a:xfrm>
          <a:prstGeom prst="rect">
            <a:avLst/>
          </a:prstGeom>
        </p:spPr>
      </p:pic>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p:txBody>
          <a:bodyPr/>
          <a:lstStyle/>
          <a:p>
            <a:r>
              <a:rPr lang="it-IT" dirty="0"/>
              <a:t>ISAC</a:t>
            </a:r>
            <a:endParaRPr lang="en-US"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6" name="Picture 5">
            <a:extLst>
              <a:ext uri="{FF2B5EF4-FFF2-40B4-BE49-F238E27FC236}">
                <a16:creationId xmlns:a16="http://schemas.microsoft.com/office/drawing/2014/main" id="{A1D706AF-D748-6260-74C6-BEE352324644}"/>
              </a:ext>
            </a:extLst>
          </p:cNvPr>
          <p:cNvPicPr>
            <a:picLocks noChangeAspect="1"/>
          </p:cNvPicPr>
          <p:nvPr/>
        </p:nvPicPr>
        <p:blipFill>
          <a:blip r:embed="rId3"/>
          <a:stretch>
            <a:fillRect/>
          </a:stretch>
        </p:blipFill>
        <p:spPr>
          <a:xfrm>
            <a:off x="8153400" y="2970765"/>
            <a:ext cx="3849098" cy="1992174"/>
          </a:xfrm>
          <a:prstGeom prst="rect">
            <a:avLst/>
          </a:prstGeom>
        </p:spPr>
      </p:pic>
    </p:spTree>
    <p:extLst>
      <p:ext uri="{BB962C8B-B14F-4D97-AF65-F5344CB8AC3E}">
        <p14:creationId xmlns:p14="http://schemas.microsoft.com/office/powerpoint/2010/main" val="24498292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80155DE-99DE-8127-3A56-B2F62036496C}"/>
              </a:ext>
            </a:extLst>
          </p:cNvPr>
          <p:cNvPicPr>
            <a:picLocks noChangeAspect="1"/>
          </p:cNvPicPr>
          <p:nvPr/>
        </p:nvPicPr>
        <p:blipFill>
          <a:blip r:embed="rId2"/>
          <a:stretch>
            <a:fillRect/>
          </a:stretch>
        </p:blipFill>
        <p:spPr>
          <a:xfrm>
            <a:off x="278327" y="192157"/>
            <a:ext cx="8931855" cy="5934854"/>
          </a:xfrm>
          <a:prstGeom prst="rect">
            <a:avLst/>
          </a:prstGeom>
        </p:spPr>
      </p:pic>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p:txBody>
          <a:bodyPr/>
          <a:lstStyle/>
          <a:p>
            <a:r>
              <a:rPr lang="it-IT" dirty="0"/>
              <a:t>VECC</a:t>
            </a:r>
            <a:endParaRPr lang="en-US"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6" name="Picture 5">
            <a:extLst>
              <a:ext uri="{FF2B5EF4-FFF2-40B4-BE49-F238E27FC236}">
                <a16:creationId xmlns:a16="http://schemas.microsoft.com/office/drawing/2014/main" id="{6C9199DA-2AD9-2C51-C742-8C25E6AA8FAD}"/>
              </a:ext>
            </a:extLst>
          </p:cNvPr>
          <p:cNvPicPr>
            <a:picLocks noChangeAspect="1"/>
          </p:cNvPicPr>
          <p:nvPr/>
        </p:nvPicPr>
        <p:blipFill>
          <a:blip r:embed="rId3"/>
          <a:stretch>
            <a:fillRect/>
          </a:stretch>
        </p:blipFill>
        <p:spPr>
          <a:xfrm>
            <a:off x="9113548" y="192157"/>
            <a:ext cx="2900674" cy="4293287"/>
          </a:xfrm>
          <a:prstGeom prst="rect">
            <a:avLst/>
          </a:prstGeom>
        </p:spPr>
      </p:pic>
    </p:spTree>
    <p:extLst>
      <p:ext uri="{BB962C8B-B14F-4D97-AF65-F5344CB8AC3E}">
        <p14:creationId xmlns:p14="http://schemas.microsoft.com/office/powerpoint/2010/main" val="304595321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6CE0C33-2533-6CF4-E0A5-F0ECCD781B62}"/>
              </a:ext>
            </a:extLst>
          </p:cNvPr>
          <p:cNvPicPr>
            <a:picLocks noChangeAspect="1"/>
          </p:cNvPicPr>
          <p:nvPr/>
        </p:nvPicPr>
        <p:blipFill>
          <a:blip r:embed="rId2"/>
          <a:stretch>
            <a:fillRect/>
          </a:stretch>
        </p:blipFill>
        <p:spPr>
          <a:xfrm>
            <a:off x="200079" y="265997"/>
            <a:ext cx="10673330" cy="5747931"/>
          </a:xfrm>
          <a:prstGeom prst="rect">
            <a:avLst/>
          </a:prstGeom>
        </p:spPr>
      </p:pic>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609480" y="270000"/>
            <a:ext cx="2789703" cy="797753"/>
          </a:xfrm>
        </p:spPr>
        <p:txBody>
          <a:bodyPr/>
          <a:lstStyle/>
          <a:p>
            <a:r>
              <a:rPr lang="it-IT" dirty="0" err="1"/>
              <a:t>iThemba</a:t>
            </a:r>
            <a:endParaRPr lang="en-US"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sp>
        <p:nvSpPr>
          <p:cNvPr id="6" name="TextBox 5">
            <a:extLst>
              <a:ext uri="{FF2B5EF4-FFF2-40B4-BE49-F238E27FC236}">
                <a16:creationId xmlns:a16="http://schemas.microsoft.com/office/drawing/2014/main" id="{C7AC3CAB-B9C2-1306-9215-17E540B2187A}"/>
              </a:ext>
            </a:extLst>
          </p:cNvPr>
          <p:cNvSpPr txBox="1"/>
          <p:nvPr/>
        </p:nvSpPr>
        <p:spPr>
          <a:xfrm>
            <a:off x="243926" y="2285641"/>
            <a:ext cx="2476127" cy="369332"/>
          </a:xfrm>
          <a:prstGeom prst="rect">
            <a:avLst/>
          </a:prstGeom>
          <a:noFill/>
        </p:spPr>
        <p:txBody>
          <a:bodyPr wrap="none" rtlCol="0">
            <a:spAutoFit/>
          </a:bodyPr>
          <a:lstStyle/>
          <a:p>
            <a:r>
              <a:rPr lang="it-IT" dirty="0"/>
              <a:t>SPES Target test Area</a:t>
            </a:r>
            <a:endParaRPr lang="en-US" dirty="0"/>
          </a:p>
        </p:txBody>
      </p:sp>
      <p:cxnSp>
        <p:nvCxnSpPr>
          <p:cNvPr id="8" name="Straight Arrow Connector 7">
            <a:extLst>
              <a:ext uri="{FF2B5EF4-FFF2-40B4-BE49-F238E27FC236}">
                <a16:creationId xmlns:a16="http://schemas.microsoft.com/office/drawing/2014/main" id="{FB0EB658-B994-6F28-619A-6E74F786C870}"/>
              </a:ext>
            </a:extLst>
          </p:cNvPr>
          <p:cNvCxnSpPr/>
          <p:nvPr/>
        </p:nvCxnSpPr>
        <p:spPr>
          <a:xfrm>
            <a:off x="2219739" y="2654973"/>
            <a:ext cx="689113" cy="12135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9244649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1FCB5EC9-AD79-C57A-68FF-AD7ACB5FA637}"/>
              </a:ext>
            </a:extLst>
          </p:cNvPr>
          <p:cNvPicPr>
            <a:picLocks noChangeAspect="1"/>
          </p:cNvPicPr>
          <p:nvPr/>
        </p:nvPicPr>
        <p:blipFill>
          <a:blip r:embed="rId2"/>
          <a:stretch>
            <a:fillRect/>
          </a:stretch>
        </p:blipFill>
        <p:spPr>
          <a:xfrm>
            <a:off x="216839" y="807763"/>
            <a:ext cx="7086523" cy="5242473"/>
          </a:xfrm>
          <a:prstGeom prst="rect">
            <a:avLst/>
          </a:prstGeom>
        </p:spPr>
      </p:pic>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6" name="Picture 5">
            <a:extLst>
              <a:ext uri="{FF2B5EF4-FFF2-40B4-BE49-F238E27FC236}">
                <a16:creationId xmlns:a16="http://schemas.microsoft.com/office/drawing/2014/main" id="{F0C77002-FD8C-04CD-ACC2-983615A53A1C}"/>
              </a:ext>
            </a:extLst>
          </p:cNvPr>
          <p:cNvPicPr>
            <a:picLocks noChangeAspect="1"/>
          </p:cNvPicPr>
          <p:nvPr/>
        </p:nvPicPr>
        <p:blipFill rotWithShape="1">
          <a:blip r:embed="rId3"/>
          <a:srcRect l="14004" t="6714" r="776"/>
          <a:stretch/>
        </p:blipFill>
        <p:spPr>
          <a:xfrm>
            <a:off x="7860361" y="3442051"/>
            <a:ext cx="3994830" cy="2615431"/>
          </a:xfrm>
          <a:prstGeom prst="rect">
            <a:avLst/>
          </a:prstGeom>
        </p:spPr>
      </p:pic>
      <p:pic>
        <p:nvPicPr>
          <p:cNvPr id="10" name="Picture 9">
            <a:extLst>
              <a:ext uri="{FF2B5EF4-FFF2-40B4-BE49-F238E27FC236}">
                <a16:creationId xmlns:a16="http://schemas.microsoft.com/office/drawing/2014/main" id="{A9912007-8219-D8ED-709C-29800DE7537A}"/>
              </a:ext>
            </a:extLst>
          </p:cNvPr>
          <p:cNvPicPr>
            <a:picLocks noChangeAspect="1"/>
          </p:cNvPicPr>
          <p:nvPr/>
        </p:nvPicPr>
        <p:blipFill>
          <a:blip r:embed="rId4"/>
          <a:stretch>
            <a:fillRect/>
          </a:stretch>
        </p:blipFill>
        <p:spPr>
          <a:xfrm>
            <a:off x="220121" y="247783"/>
            <a:ext cx="1746366" cy="1317502"/>
          </a:xfrm>
          <a:prstGeom prst="rect">
            <a:avLst/>
          </a:prstGeom>
        </p:spPr>
      </p:pic>
      <p:pic>
        <p:nvPicPr>
          <p:cNvPr id="11" name="Picture 10">
            <a:extLst>
              <a:ext uri="{FF2B5EF4-FFF2-40B4-BE49-F238E27FC236}">
                <a16:creationId xmlns:a16="http://schemas.microsoft.com/office/drawing/2014/main" id="{2A331B7F-777F-B33F-A8FD-1589F730F8F2}"/>
              </a:ext>
            </a:extLst>
          </p:cNvPr>
          <p:cNvPicPr>
            <a:picLocks noChangeAspect="1"/>
          </p:cNvPicPr>
          <p:nvPr/>
        </p:nvPicPr>
        <p:blipFill>
          <a:blip r:embed="rId5"/>
          <a:stretch>
            <a:fillRect/>
          </a:stretch>
        </p:blipFill>
        <p:spPr>
          <a:xfrm>
            <a:off x="7038121" y="826619"/>
            <a:ext cx="4933758" cy="2615432"/>
          </a:xfrm>
          <a:prstGeom prst="rect">
            <a:avLst/>
          </a:prstGeom>
        </p:spPr>
      </p:pic>
      <p:sp>
        <p:nvSpPr>
          <p:cNvPr id="12" name="Title 1">
            <a:extLst>
              <a:ext uri="{FF2B5EF4-FFF2-40B4-BE49-F238E27FC236}">
                <a16:creationId xmlns:a16="http://schemas.microsoft.com/office/drawing/2014/main" id="{25800F25-53AB-3C92-475F-E1B9D3850A5C}"/>
              </a:ext>
            </a:extLst>
          </p:cNvPr>
          <p:cNvSpPr>
            <a:spLocks noGrp="1"/>
          </p:cNvSpPr>
          <p:nvPr>
            <p:ph type="title"/>
          </p:nvPr>
        </p:nvSpPr>
        <p:spPr>
          <a:xfrm>
            <a:off x="2883444" y="147753"/>
            <a:ext cx="4154677" cy="797753"/>
          </a:xfrm>
        </p:spPr>
        <p:txBody>
          <a:bodyPr/>
          <a:lstStyle/>
          <a:p>
            <a:r>
              <a:rPr lang="it-IT" dirty="0"/>
              <a:t>RIKEN/RIBS</a:t>
            </a:r>
            <a:endParaRPr lang="en-US" dirty="0"/>
          </a:p>
        </p:txBody>
      </p:sp>
    </p:spTree>
    <p:extLst>
      <p:ext uri="{BB962C8B-B14F-4D97-AF65-F5344CB8AC3E}">
        <p14:creationId xmlns:p14="http://schemas.microsoft.com/office/powerpoint/2010/main" val="273270065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7" name="Picture 6">
            <a:extLst>
              <a:ext uri="{FF2B5EF4-FFF2-40B4-BE49-F238E27FC236}">
                <a16:creationId xmlns:a16="http://schemas.microsoft.com/office/drawing/2014/main" id="{650BE6EB-4AF5-BD21-FC1B-9B0F1126984F}"/>
              </a:ext>
            </a:extLst>
          </p:cNvPr>
          <p:cNvPicPr>
            <a:picLocks noChangeAspect="1"/>
          </p:cNvPicPr>
          <p:nvPr/>
        </p:nvPicPr>
        <p:blipFill>
          <a:blip r:embed="rId2"/>
          <a:stretch>
            <a:fillRect/>
          </a:stretch>
        </p:blipFill>
        <p:spPr>
          <a:xfrm>
            <a:off x="223316" y="241678"/>
            <a:ext cx="8092423" cy="5766916"/>
          </a:xfrm>
          <a:prstGeom prst="rect">
            <a:avLst/>
          </a:prstGeom>
        </p:spPr>
      </p:pic>
      <p:pic>
        <p:nvPicPr>
          <p:cNvPr id="8" name="Picture 7">
            <a:extLst>
              <a:ext uri="{FF2B5EF4-FFF2-40B4-BE49-F238E27FC236}">
                <a16:creationId xmlns:a16="http://schemas.microsoft.com/office/drawing/2014/main" id="{B21B4A5B-9834-1847-1CDC-AFDA28180F04}"/>
              </a:ext>
            </a:extLst>
          </p:cNvPr>
          <p:cNvPicPr>
            <a:picLocks noChangeAspect="1"/>
          </p:cNvPicPr>
          <p:nvPr/>
        </p:nvPicPr>
        <p:blipFill>
          <a:blip r:embed="rId3"/>
          <a:stretch>
            <a:fillRect/>
          </a:stretch>
        </p:blipFill>
        <p:spPr>
          <a:xfrm>
            <a:off x="7666382" y="3629689"/>
            <a:ext cx="4002157" cy="2378905"/>
          </a:xfrm>
          <a:prstGeom prst="rect">
            <a:avLst/>
          </a:prstGeom>
        </p:spPr>
      </p:pic>
      <p:pic>
        <p:nvPicPr>
          <p:cNvPr id="9" name="Picture 8">
            <a:extLst>
              <a:ext uri="{FF2B5EF4-FFF2-40B4-BE49-F238E27FC236}">
                <a16:creationId xmlns:a16="http://schemas.microsoft.com/office/drawing/2014/main" id="{7C93118A-BBA8-44CA-6155-4B0DF54EE618}"/>
              </a:ext>
            </a:extLst>
          </p:cNvPr>
          <p:cNvPicPr>
            <a:picLocks noChangeAspect="1"/>
          </p:cNvPicPr>
          <p:nvPr/>
        </p:nvPicPr>
        <p:blipFill>
          <a:blip r:embed="rId4"/>
          <a:stretch>
            <a:fillRect/>
          </a:stretch>
        </p:blipFill>
        <p:spPr>
          <a:xfrm>
            <a:off x="7985651" y="241678"/>
            <a:ext cx="3598090" cy="2497992"/>
          </a:xfrm>
          <a:prstGeom prst="rect">
            <a:avLst/>
          </a:prstGeom>
        </p:spPr>
      </p:pic>
    </p:spTree>
    <p:extLst>
      <p:ext uri="{BB962C8B-B14F-4D97-AF65-F5344CB8AC3E}">
        <p14:creationId xmlns:p14="http://schemas.microsoft.com/office/powerpoint/2010/main" val="53831888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A2401D8A-81F8-4544-FA6B-D7BFACDB7C9D}"/>
              </a:ext>
            </a:extLst>
          </p:cNvPr>
          <p:cNvPicPr>
            <a:picLocks noChangeAspect="1"/>
          </p:cNvPicPr>
          <p:nvPr/>
        </p:nvPicPr>
        <p:blipFill>
          <a:blip r:embed="rId2"/>
          <a:stretch>
            <a:fillRect/>
          </a:stretch>
        </p:blipFill>
        <p:spPr>
          <a:xfrm>
            <a:off x="271312" y="441881"/>
            <a:ext cx="8230313" cy="5616427"/>
          </a:xfrm>
          <a:prstGeom prst="rect">
            <a:avLst/>
          </a:prstGeom>
        </p:spPr>
      </p:pic>
      <p:pic>
        <p:nvPicPr>
          <p:cNvPr id="7" name="Picture 6">
            <a:extLst>
              <a:ext uri="{FF2B5EF4-FFF2-40B4-BE49-F238E27FC236}">
                <a16:creationId xmlns:a16="http://schemas.microsoft.com/office/drawing/2014/main" id="{4C2A3D8B-845E-8DA1-7404-BB9A5BA9FE91}"/>
              </a:ext>
            </a:extLst>
          </p:cNvPr>
          <p:cNvPicPr>
            <a:picLocks noChangeAspect="1"/>
          </p:cNvPicPr>
          <p:nvPr/>
        </p:nvPicPr>
        <p:blipFill>
          <a:blip r:embed="rId3"/>
          <a:stretch>
            <a:fillRect/>
          </a:stretch>
        </p:blipFill>
        <p:spPr>
          <a:xfrm>
            <a:off x="7889995" y="3098662"/>
            <a:ext cx="4134681" cy="2049807"/>
          </a:xfrm>
          <a:prstGeom prst="rect">
            <a:avLst/>
          </a:prstGeom>
        </p:spPr>
      </p:pic>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271312" y="105883"/>
            <a:ext cx="4154677" cy="693809"/>
          </a:xfrm>
        </p:spPr>
        <p:txBody>
          <a:bodyPr/>
          <a:lstStyle/>
          <a:p>
            <a:r>
              <a:rPr lang="it-IT" sz="3200" dirty="0"/>
              <a:t>ORNL/HRIBF</a:t>
            </a:r>
            <a:endParaRPr lang="en-US" sz="3200"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6" name="Picture 5">
            <a:extLst>
              <a:ext uri="{FF2B5EF4-FFF2-40B4-BE49-F238E27FC236}">
                <a16:creationId xmlns:a16="http://schemas.microsoft.com/office/drawing/2014/main" id="{374C5829-B563-6F8E-FA04-DDD0E817FCD8}"/>
              </a:ext>
            </a:extLst>
          </p:cNvPr>
          <p:cNvPicPr>
            <a:picLocks noChangeAspect="1"/>
          </p:cNvPicPr>
          <p:nvPr/>
        </p:nvPicPr>
        <p:blipFill>
          <a:blip r:embed="rId4"/>
          <a:stretch>
            <a:fillRect/>
          </a:stretch>
        </p:blipFill>
        <p:spPr>
          <a:xfrm>
            <a:off x="8501625" y="452787"/>
            <a:ext cx="3463104" cy="2634970"/>
          </a:xfrm>
          <a:prstGeom prst="rect">
            <a:avLst/>
          </a:prstGeom>
        </p:spPr>
      </p:pic>
    </p:spTree>
    <p:extLst>
      <p:ext uri="{BB962C8B-B14F-4D97-AF65-F5344CB8AC3E}">
        <p14:creationId xmlns:p14="http://schemas.microsoft.com/office/powerpoint/2010/main" val="27073126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205289" y="28500"/>
            <a:ext cx="4466103" cy="508213"/>
          </a:xfrm>
        </p:spPr>
        <p:txBody>
          <a:bodyPr/>
          <a:lstStyle/>
          <a:p>
            <a:r>
              <a:rPr lang="en-US" sz="2800" dirty="0"/>
              <a:t>Facilities overview</a:t>
            </a:r>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graphicFrame>
        <p:nvGraphicFramePr>
          <p:cNvPr id="3" name="Table 5">
            <a:extLst>
              <a:ext uri="{FF2B5EF4-FFF2-40B4-BE49-F238E27FC236}">
                <a16:creationId xmlns:a16="http://schemas.microsoft.com/office/drawing/2014/main" id="{E81B1F4B-99F0-2DE1-BF2E-054831FBED69}"/>
              </a:ext>
            </a:extLst>
          </p:cNvPr>
          <p:cNvGraphicFramePr>
            <a:graphicFrameLocks noGrp="1"/>
          </p:cNvGraphicFramePr>
          <p:nvPr>
            <p:extLst>
              <p:ext uri="{D42A27DB-BD31-4B8C-83A1-F6EECF244321}">
                <p14:modId xmlns:p14="http://schemas.microsoft.com/office/powerpoint/2010/main" val="2288804"/>
              </p:ext>
            </p:extLst>
          </p:nvPr>
        </p:nvGraphicFramePr>
        <p:xfrm>
          <a:off x="205289" y="433529"/>
          <a:ext cx="11781422" cy="5704195"/>
        </p:xfrm>
        <a:graphic>
          <a:graphicData uri="http://schemas.openxmlformats.org/drawingml/2006/table">
            <a:tbl>
              <a:tblPr firstRow="1" bandRow="1">
                <a:tableStyleId>{5C22544A-7EE6-4342-B048-85BDC9FD1C3A}</a:tableStyleId>
              </a:tblPr>
              <a:tblGrid>
                <a:gridCol w="1331963">
                  <a:extLst>
                    <a:ext uri="{9D8B030D-6E8A-4147-A177-3AD203B41FA5}">
                      <a16:colId xmlns:a16="http://schemas.microsoft.com/office/drawing/2014/main" val="10131032"/>
                    </a:ext>
                  </a:extLst>
                </a:gridCol>
                <a:gridCol w="742122">
                  <a:extLst>
                    <a:ext uri="{9D8B030D-6E8A-4147-A177-3AD203B41FA5}">
                      <a16:colId xmlns:a16="http://schemas.microsoft.com/office/drawing/2014/main" val="3484691840"/>
                    </a:ext>
                  </a:extLst>
                </a:gridCol>
                <a:gridCol w="1245704">
                  <a:extLst>
                    <a:ext uri="{9D8B030D-6E8A-4147-A177-3AD203B41FA5}">
                      <a16:colId xmlns:a16="http://schemas.microsoft.com/office/drawing/2014/main" val="3117204365"/>
                    </a:ext>
                  </a:extLst>
                </a:gridCol>
                <a:gridCol w="1895061">
                  <a:extLst>
                    <a:ext uri="{9D8B030D-6E8A-4147-A177-3AD203B41FA5}">
                      <a16:colId xmlns:a16="http://schemas.microsoft.com/office/drawing/2014/main" val="557633505"/>
                    </a:ext>
                  </a:extLst>
                </a:gridCol>
                <a:gridCol w="1404731">
                  <a:extLst>
                    <a:ext uri="{9D8B030D-6E8A-4147-A177-3AD203B41FA5}">
                      <a16:colId xmlns:a16="http://schemas.microsoft.com/office/drawing/2014/main" val="922578726"/>
                    </a:ext>
                  </a:extLst>
                </a:gridCol>
                <a:gridCol w="1590260">
                  <a:extLst>
                    <a:ext uri="{9D8B030D-6E8A-4147-A177-3AD203B41FA5}">
                      <a16:colId xmlns:a16="http://schemas.microsoft.com/office/drawing/2014/main" val="234084161"/>
                    </a:ext>
                  </a:extLst>
                </a:gridCol>
                <a:gridCol w="1795670">
                  <a:extLst>
                    <a:ext uri="{9D8B030D-6E8A-4147-A177-3AD203B41FA5}">
                      <a16:colId xmlns:a16="http://schemas.microsoft.com/office/drawing/2014/main" val="168226429"/>
                    </a:ext>
                  </a:extLst>
                </a:gridCol>
                <a:gridCol w="1775911">
                  <a:extLst>
                    <a:ext uri="{9D8B030D-6E8A-4147-A177-3AD203B41FA5}">
                      <a16:colId xmlns:a16="http://schemas.microsoft.com/office/drawing/2014/main" val="3594259638"/>
                    </a:ext>
                  </a:extLst>
                </a:gridCol>
              </a:tblGrid>
              <a:tr h="373638">
                <a:tc>
                  <a:txBody>
                    <a:bodyPr/>
                    <a:lstStyle/>
                    <a:p>
                      <a:r>
                        <a:rPr lang="en-US" sz="1100" dirty="0"/>
                        <a:t>Facility</a:t>
                      </a:r>
                    </a:p>
                  </a:txBody>
                  <a:tcPr/>
                </a:tc>
                <a:tc>
                  <a:txBody>
                    <a:bodyPr/>
                    <a:lstStyle/>
                    <a:p>
                      <a:r>
                        <a:rPr lang="en-US" sz="1100" dirty="0"/>
                        <a:t>Method</a:t>
                      </a:r>
                    </a:p>
                  </a:txBody>
                  <a:tcPr/>
                </a:tc>
                <a:tc>
                  <a:txBody>
                    <a:bodyPr/>
                    <a:lstStyle/>
                    <a:p>
                      <a:r>
                        <a:rPr lang="en-US" sz="1100" dirty="0"/>
                        <a:t>Driver Acc</a:t>
                      </a:r>
                    </a:p>
                  </a:txBody>
                  <a:tcPr/>
                </a:tc>
                <a:tc>
                  <a:txBody>
                    <a:bodyPr/>
                    <a:lstStyle/>
                    <a:p>
                      <a:r>
                        <a:rPr lang="en-US" sz="1100" dirty="0"/>
                        <a:t>Post Acc</a:t>
                      </a:r>
                    </a:p>
                  </a:txBody>
                  <a:tcPr/>
                </a:tc>
                <a:tc>
                  <a:txBody>
                    <a:bodyPr/>
                    <a:lstStyle/>
                    <a:p>
                      <a:r>
                        <a:rPr lang="en-US" sz="1100" dirty="0"/>
                        <a:t>Status</a:t>
                      </a:r>
                    </a:p>
                  </a:txBody>
                  <a:tcPr/>
                </a:tc>
                <a:tc>
                  <a:txBody>
                    <a:bodyPr/>
                    <a:lstStyle/>
                    <a:p>
                      <a:r>
                        <a:rPr lang="en-US" sz="1100" dirty="0"/>
                        <a:t>Fission/s</a:t>
                      </a:r>
                    </a:p>
                    <a:p>
                      <a:r>
                        <a:rPr lang="en-US" sz="1100" dirty="0"/>
                        <a:t>(total)</a:t>
                      </a:r>
                    </a:p>
                  </a:txBody>
                  <a:tcPr/>
                </a:tc>
                <a:tc>
                  <a:txBody>
                    <a:bodyPr/>
                    <a:lstStyle/>
                    <a:p>
                      <a:r>
                        <a:rPr lang="en-US" sz="1100" dirty="0"/>
                        <a:t>Resolution</a:t>
                      </a:r>
                    </a:p>
                  </a:txBody>
                  <a:tcPr/>
                </a:tc>
                <a:tc>
                  <a:txBody>
                    <a:bodyPr/>
                    <a:lstStyle/>
                    <a:p>
                      <a:r>
                        <a:rPr lang="en-US" sz="1100" dirty="0"/>
                        <a:t>Target</a:t>
                      </a:r>
                    </a:p>
                  </a:txBody>
                  <a:tcPr/>
                </a:tc>
                <a:extLst>
                  <a:ext uri="{0D108BD9-81ED-4DB2-BD59-A6C34878D82A}">
                    <a16:rowId xmlns:a16="http://schemas.microsoft.com/office/drawing/2014/main" val="3002468990"/>
                  </a:ext>
                </a:extLst>
              </a:tr>
              <a:tr h="373135">
                <a:tc>
                  <a:txBody>
                    <a:bodyPr/>
                    <a:lstStyle/>
                    <a:p>
                      <a:r>
                        <a:rPr lang="en-US" sz="1100" dirty="0"/>
                        <a:t>CERN/ISOLDE</a:t>
                      </a:r>
                    </a:p>
                  </a:txBody>
                  <a:tcPr/>
                </a:tc>
                <a:tc>
                  <a:txBody>
                    <a:bodyPr/>
                    <a:lstStyle/>
                    <a:p>
                      <a:r>
                        <a:rPr lang="en-US" sz="1100" dirty="0"/>
                        <a:t>ISOL</a:t>
                      </a:r>
                    </a:p>
                  </a:txBody>
                  <a:tcPr/>
                </a:tc>
                <a:tc>
                  <a:txBody>
                    <a:bodyPr/>
                    <a:lstStyle/>
                    <a:p>
                      <a:r>
                        <a:rPr lang="en-US" sz="1100" dirty="0"/>
                        <a:t>p (PS Ring)</a:t>
                      </a:r>
                    </a:p>
                  </a:txBody>
                  <a:tcPr/>
                </a:tc>
                <a:tc>
                  <a:txBody>
                    <a:bodyPr/>
                    <a:lstStyle/>
                    <a:p>
                      <a:r>
                        <a:rPr lang="en-US" sz="1100" dirty="0"/>
                        <a:t>SC-Linac</a:t>
                      </a:r>
                    </a:p>
                  </a:txBody>
                  <a:tcPr/>
                </a:tc>
                <a:tc>
                  <a:txBody>
                    <a:bodyPr/>
                    <a:lstStyle/>
                    <a:p>
                      <a:r>
                        <a:rPr lang="en-US" sz="1100" dirty="0"/>
                        <a:t>Operating</a:t>
                      </a:r>
                    </a:p>
                  </a:txBody>
                  <a:tcPr/>
                </a:tc>
                <a:tc>
                  <a:txBody>
                    <a:bodyPr/>
                    <a:lstStyle/>
                    <a:p>
                      <a:r>
                        <a:rPr lang="en-US" sz="1100" dirty="0"/>
                        <a:t>10^12 (1/</a:t>
                      </a:r>
                      <a:r>
                        <a:rPr lang="en-US" sz="1100" dirty="0" err="1"/>
                        <a:t>uC</a:t>
                      </a:r>
                      <a:r>
                        <a:rPr lang="en-US" sz="1100" dirty="0"/>
                        <a:t>)</a:t>
                      </a:r>
                    </a:p>
                  </a:txBody>
                  <a:tcPr/>
                </a:tc>
                <a:tc>
                  <a:txBody>
                    <a:bodyPr/>
                    <a:lstStyle/>
                    <a:p>
                      <a:r>
                        <a:rPr lang="en-US" sz="1100" dirty="0"/>
                        <a:t>1/20000 (HRS)</a:t>
                      </a:r>
                    </a:p>
                  </a:txBody>
                  <a:tcPr/>
                </a:tc>
                <a:tc>
                  <a:txBody>
                    <a:bodyPr/>
                    <a:lstStyle/>
                    <a:p>
                      <a:r>
                        <a:rPr lang="en-US" sz="1100" dirty="0"/>
                        <a:t>Various Direct</a:t>
                      </a:r>
                    </a:p>
                  </a:txBody>
                  <a:tcPr/>
                </a:tc>
                <a:extLst>
                  <a:ext uri="{0D108BD9-81ED-4DB2-BD59-A6C34878D82A}">
                    <a16:rowId xmlns:a16="http://schemas.microsoft.com/office/drawing/2014/main" val="2561142318"/>
                  </a:ext>
                </a:extLst>
              </a:tr>
              <a:tr h="373135">
                <a:tc>
                  <a:txBody>
                    <a:bodyPr/>
                    <a:lstStyle/>
                    <a:p>
                      <a:r>
                        <a:rPr lang="en-US" sz="1100" dirty="0"/>
                        <a:t>GANIL/SPIRAL2</a:t>
                      </a:r>
                    </a:p>
                  </a:txBody>
                  <a:tcPr/>
                </a:tc>
                <a:tc>
                  <a:txBody>
                    <a:bodyPr/>
                    <a:lstStyle/>
                    <a:p>
                      <a:r>
                        <a:rPr lang="en-US" sz="1100" dirty="0"/>
                        <a:t>ISOL</a:t>
                      </a:r>
                    </a:p>
                  </a:txBody>
                  <a:tcPr/>
                </a:tc>
                <a:tc>
                  <a:txBody>
                    <a:bodyPr/>
                    <a:lstStyle/>
                    <a:p>
                      <a:r>
                        <a:rPr lang="en-US" sz="1100" dirty="0"/>
                        <a:t>d (Linac)</a:t>
                      </a:r>
                    </a:p>
                  </a:txBody>
                  <a:tcPr/>
                </a:tc>
                <a:tc>
                  <a:txBody>
                    <a:bodyPr/>
                    <a:lstStyle/>
                    <a:p>
                      <a:r>
                        <a:rPr lang="en-US" sz="1100" dirty="0"/>
                        <a:t>Cyclotron</a:t>
                      </a:r>
                    </a:p>
                  </a:txBody>
                  <a:tcPr/>
                </a:tc>
                <a:tc>
                  <a:txBody>
                    <a:bodyPr/>
                    <a:lstStyle/>
                    <a:p>
                      <a:r>
                        <a:rPr lang="en-US" sz="1100" dirty="0"/>
                        <a:t>Future</a:t>
                      </a:r>
                    </a:p>
                  </a:txBody>
                  <a:tcPr/>
                </a:tc>
                <a:tc>
                  <a:txBody>
                    <a:bodyPr/>
                    <a:lstStyle/>
                    <a:p>
                      <a:r>
                        <a:rPr lang="en-US" sz="1100" dirty="0"/>
                        <a:t>10^12</a:t>
                      </a:r>
                    </a:p>
                  </a:txBody>
                  <a:tcPr/>
                </a:tc>
                <a:tc>
                  <a:txBody>
                    <a:bodyPr/>
                    <a:lstStyle/>
                    <a:p>
                      <a:r>
                        <a:rPr lang="en-US" sz="1100" dirty="0"/>
                        <a:t>1/20000 (DESIR)</a:t>
                      </a:r>
                    </a:p>
                  </a:txBody>
                  <a:tcPr/>
                </a:tc>
                <a:tc>
                  <a:txBody>
                    <a:bodyPr/>
                    <a:lstStyle/>
                    <a:p>
                      <a:r>
                        <a:rPr lang="en-US" sz="1100" dirty="0"/>
                        <a:t>Two Stage n-&gt;UCx</a:t>
                      </a:r>
                    </a:p>
                  </a:txBody>
                  <a:tcPr/>
                </a:tc>
                <a:extLst>
                  <a:ext uri="{0D108BD9-81ED-4DB2-BD59-A6C34878D82A}">
                    <a16:rowId xmlns:a16="http://schemas.microsoft.com/office/drawing/2014/main" val="3443874807"/>
                  </a:ext>
                </a:extLst>
              </a:tr>
              <a:tr h="373135">
                <a:tc>
                  <a:txBody>
                    <a:bodyPr/>
                    <a:lstStyle/>
                    <a:p>
                      <a:r>
                        <a:rPr lang="en-US" sz="1100" dirty="0"/>
                        <a:t>LNL/SPES</a:t>
                      </a:r>
                    </a:p>
                  </a:txBody>
                  <a:tcPr/>
                </a:tc>
                <a:tc>
                  <a:txBody>
                    <a:bodyPr/>
                    <a:lstStyle/>
                    <a:p>
                      <a:r>
                        <a:rPr lang="en-US" sz="1100" dirty="0"/>
                        <a:t>ISOL</a:t>
                      </a:r>
                    </a:p>
                  </a:txBody>
                  <a:tcPr/>
                </a:tc>
                <a:tc>
                  <a:txBody>
                    <a:bodyPr/>
                    <a:lstStyle/>
                    <a:p>
                      <a:r>
                        <a:rPr lang="en-US" sz="1100" dirty="0"/>
                        <a:t>p (Cyclotron)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SC-Linac</a:t>
                      </a:r>
                    </a:p>
                  </a:txBody>
                  <a:tcPr/>
                </a:tc>
                <a:tc>
                  <a:txBody>
                    <a:bodyPr/>
                    <a:lstStyle/>
                    <a:p>
                      <a:r>
                        <a:rPr lang="en-US" sz="1100" dirty="0"/>
                        <a:t>Future</a:t>
                      </a:r>
                    </a:p>
                  </a:txBody>
                  <a:tcPr/>
                </a:tc>
                <a:tc>
                  <a:txBody>
                    <a:bodyPr/>
                    <a:lstStyle/>
                    <a:p>
                      <a:r>
                        <a:rPr lang="en-US" sz="1100" dirty="0"/>
                        <a:t>10^13</a:t>
                      </a:r>
                    </a:p>
                  </a:txBody>
                  <a:tcPr/>
                </a:tc>
                <a:tc>
                  <a:txBody>
                    <a:bodyPr/>
                    <a:lstStyle/>
                    <a:p>
                      <a:r>
                        <a:rPr lang="en-US" sz="1100" dirty="0"/>
                        <a:t>1/20000 (HRMS)</a:t>
                      </a:r>
                    </a:p>
                  </a:txBody>
                  <a:tcPr/>
                </a:tc>
                <a:tc>
                  <a:txBody>
                    <a:bodyPr/>
                    <a:lstStyle/>
                    <a:p>
                      <a:r>
                        <a:rPr lang="en-US" sz="1100" dirty="0"/>
                        <a:t>Various/UCx Direct discs</a:t>
                      </a:r>
                    </a:p>
                  </a:txBody>
                  <a:tcPr/>
                </a:tc>
                <a:extLst>
                  <a:ext uri="{0D108BD9-81ED-4DB2-BD59-A6C34878D82A}">
                    <a16:rowId xmlns:a16="http://schemas.microsoft.com/office/drawing/2014/main" val="3166241879"/>
                  </a:ext>
                </a:extLst>
              </a:tr>
              <a:tr h="373135">
                <a:tc>
                  <a:txBody>
                    <a:bodyPr/>
                    <a:lstStyle/>
                    <a:p>
                      <a:r>
                        <a:rPr lang="en-US" sz="1100" dirty="0"/>
                        <a:t>GSI/FAIR</a:t>
                      </a:r>
                    </a:p>
                  </a:txBody>
                  <a:tcPr/>
                </a:tc>
                <a:tc>
                  <a:txBody>
                    <a:bodyPr/>
                    <a:lstStyle/>
                    <a:p>
                      <a:r>
                        <a:rPr lang="en-US" sz="1100" dirty="0"/>
                        <a:t>In-Flight</a:t>
                      </a:r>
                    </a:p>
                  </a:txBody>
                  <a:tcPr/>
                </a:tc>
                <a:tc>
                  <a:txBody>
                    <a:bodyPr/>
                    <a:lstStyle/>
                    <a:p>
                      <a:r>
                        <a:rPr lang="en-US" sz="1100" dirty="0"/>
                        <a:t>Ions (SIS Ring)</a:t>
                      </a:r>
                    </a:p>
                  </a:txBody>
                  <a:tcPr/>
                </a:tc>
                <a:tc>
                  <a:txBody>
                    <a:bodyPr/>
                    <a:lstStyle/>
                    <a:p>
                      <a:r>
                        <a:rPr lang="en-US" sz="1100" dirty="0"/>
                        <a:t>Ring</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Future</a:t>
                      </a:r>
                    </a:p>
                  </a:txBody>
                  <a:tcPr/>
                </a:tc>
                <a:tc>
                  <a:txBody>
                    <a:bodyPr/>
                    <a:lstStyle/>
                    <a:p>
                      <a:r>
                        <a:rPr lang="en-US" sz="1100" dirty="0"/>
                        <a:t>10^12 (U SIS100)</a:t>
                      </a:r>
                    </a:p>
                  </a:txBody>
                  <a:tcPr/>
                </a:tc>
                <a:tc>
                  <a:txBody>
                    <a:bodyPr/>
                    <a:lstStyle/>
                    <a:p>
                      <a:r>
                        <a:rPr lang="en-US" sz="1100" dirty="0"/>
                        <a:t>1/1500 (</a:t>
                      </a:r>
                      <a:r>
                        <a:rPr lang="en-US" sz="1100" dirty="0" err="1"/>
                        <a:t>dp</a:t>
                      </a:r>
                      <a:r>
                        <a:rPr lang="en-US" sz="1100" dirty="0"/>
                        <a:t>/p)</a:t>
                      </a:r>
                    </a:p>
                  </a:txBody>
                  <a:tcPr/>
                </a:tc>
                <a:tc>
                  <a:txBody>
                    <a:bodyPr/>
                    <a:lstStyle/>
                    <a:p>
                      <a:r>
                        <a:rPr lang="en-US" sz="1100" dirty="0"/>
                        <a:t>Gas/foil stripper</a:t>
                      </a:r>
                    </a:p>
                  </a:txBody>
                  <a:tcPr/>
                </a:tc>
                <a:extLst>
                  <a:ext uri="{0D108BD9-81ED-4DB2-BD59-A6C34878D82A}">
                    <a16:rowId xmlns:a16="http://schemas.microsoft.com/office/drawing/2014/main" val="1809186970"/>
                  </a:ext>
                </a:extLst>
              </a:tr>
              <a:tr h="373135">
                <a:tc>
                  <a:txBody>
                    <a:bodyPr/>
                    <a:lstStyle/>
                    <a:p>
                      <a:r>
                        <a:rPr lang="en-US" sz="1100" dirty="0"/>
                        <a:t>MSU/FRIB</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In-Flight</a:t>
                      </a:r>
                    </a:p>
                  </a:txBody>
                  <a:tcPr/>
                </a:tc>
                <a:tc>
                  <a:txBody>
                    <a:bodyPr/>
                    <a:lstStyle/>
                    <a:p>
                      <a:r>
                        <a:rPr lang="en-US" sz="1100" dirty="0"/>
                        <a:t>Ions (Linac)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SC-Linac</a:t>
                      </a:r>
                    </a:p>
                  </a:txBody>
                  <a:tcPr/>
                </a:tc>
                <a:tc>
                  <a:txBody>
                    <a:bodyPr/>
                    <a:lstStyle/>
                    <a:p>
                      <a:r>
                        <a:rPr lang="en-US" sz="1100" dirty="0"/>
                        <a:t>Commissioning</a:t>
                      </a:r>
                    </a:p>
                  </a:txBody>
                  <a:tcPr/>
                </a:tc>
                <a:tc>
                  <a:txBody>
                    <a:bodyPr/>
                    <a:lstStyle/>
                    <a:p>
                      <a:r>
                        <a:rPr lang="en-US" sz="1100" dirty="0"/>
                        <a:t>10^7 (to experiment)</a:t>
                      </a:r>
                    </a:p>
                  </a:txBody>
                  <a:tcPr/>
                </a:tc>
                <a:tc>
                  <a:txBody>
                    <a:bodyPr/>
                    <a:lstStyle/>
                    <a:p>
                      <a:r>
                        <a:rPr lang="en-US" sz="1100" dirty="0"/>
                        <a:t>1/1720 (</a:t>
                      </a:r>
                      <a:r>
                        <a:rPr lang="en-US" sz="1100" dirty="0" err="1"/>
                        <a:t>dp</a:t>
                      </a:r>
                      <a:r>
                        <a:rPr lang="en-US" sz="1100" dirty="0"/>
                        <a:t>/p)</a:t>
                      </a:r>
                    </a:p>
                  </a:txBody>
                  <a:tcPr/>
                </a:tc>
                <a:tc>
                  <a:txBody>
                    <a:bodyPr/>
                    <a:lstStyle/>
                    <a:p>
                      <a:r>
                        <a:rPr lang="en-US" sz="1100" dirty="0"/>
                        <a:t>Liquid Stripper</a:t>
                      </a:r>
                    </a:p>
                  </a:txBody>
                  <a:tcPr/>
                </a:tc>
                <a:extLst>
                  <a:ext uri="{0D108BD9-81ED-4DB2-BD59-A6C34878D82A}">
                    <a16:rowId xmlns:a16="http://schemas.microsoft.com/office/drawing/2014/main" val="2993166670"/>
                  </a:ext>
                </a:extLst>
              </a:tr>
              <a:tr h="373135">
                <a:tc>
                  <a:txBody>
                    <a:bodyPr/>
                    <a:lstStyle/>
                    <a:p>
                      <a:r>
                        <a:rPr lang="en-US" sz="1100" dirty="0"/>
                        <a:t>IBS/RAON</a:t>
                      </a:r>
                    </a:p>
                  </a:txBody>
                  <a:tcPr/>
                </a:tc>
                <a:tc>
                  <a:txBody>
                    <a:bodyPr/>
                    <a:lstStyle/>
                    <a:p>
                      <a:r>
                        <a:rPr lang="en-US" sz="1100" dirty="0"/>
                        <a:t>ISOL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p (Cyclotron)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SC-Linac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Commissioning</a:t>
                      </a:r>
                    </a:p>
                  </a:txBody>
                  <a:tcPr/>
                </a:tc>
                <a:tc>
                  <a:txBody>
                    <a:bodyPr/>
                    <a:lstStyle/>
                    <a:p>
                      <a:r>
                        <a:rPr lang="en-US" sz="1100" dirty="0"/>
                        <a:t>10^8</a:t>
                      </a:r>
                    </a:p>
                  </a:txBody>
                  <a:tcPr/>
                </a:tc>
                <a:tc>
                  <a:txBody>
                    <a:bodyPr/>
                    <a:lstStyle/>
                    <a:p>
                      <a:r>
                        <a:rPr lang="en-US" sz="1100" dirty="0"/>
                        <a:t>1/10000 (</a:t>
                      </a:r>
                      <a:r>
                        <a:rPr lang="en-US" sz="1100" dirty="0" err="1"/>
                        <a:t>dp</a:t>
                      </a:r>
                      <a:r>
                        <a:rPr lang="en-US" sz="1100" dirty="0"/>
                        <a:t>/p KOBRA) </a:t>
                      </a:r>
                    </a:p>
                  </a:txBody>
                  <a:tcPr/>
                </a:tc>
                <a:tc>
                  <a:txBody>
                    <a:bodyPr/>
                    <a:lstStyle/>
                    <a:p>
                      <a:r>
                        <a:rPr lang="en-US" sz="1100" dirty="0" err="1"/>
                        <a:t>Ucx</a:t>
                      </a:r>
                      <a:r>
                        <a:rPr lang="en-US" sz="1100" dirty="0"/>
                        <a:t> Direct</a:t>
                      </a:r>
                    </a:p>
                  </a:txBody>
                  <a:tcPr/>
                </a:tc>
                <a:extLst>
                  <a:ext uri="{0D108BD9-81ED-4DB2-BD59-A6C34878D82A}">
                    <a16:rowId xmlns:a16="http://schemas.microsoft.com/office/drawing/2014/main" val="3259871308"/>
                  </a:ext>
                </a:extLst>
              </a:tr>
              <a:tr h="373135">
                <a:tc>
                  <a:txBody>
                    <a:bodyPr/>
                    <a:lstStyle/>
                    <a:p>
                      <a:r>
                        <a:rPr lang="en-US" sz="1100" dirty="0"/>
                        <a:t>CIAE/BRIF</a:t>
                      </a:r>
                    </a:p>
                  </a:txBody>
                  <a:tcPr/>
                </a:tc>
                <a:tc>
                  <a:txBody>
                    <a:bodyPr/>
                    <a:lstStyle/>
                    <a:p>
                      <a:r>
                        <a:rPr lang="en-US" sz="1100" dirty="0"/>
                        <a:t>ISOL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p (Cyclotron)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err="1"/>
                        <a:t>Tandem+SC-Linac</a:t>
                      </a:r>
                      <a:endParaRPr lang="en-US" sz="1100" dirty="0"/>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Commissioning</a:t>
                      </a:r>
                    </a:p>
                  </a:txBody>
                  <a:tcPr/>
                </a:tc>
                <a:tc>
                  <a:txBody>
                    <a:bodyPr/>
                    <a:lstStyle/>
                    <a:p>
                      <a:r>
                        <a:rPr lang="en-US" sz="1100" dirty="0"/>
                        <a:t>10^6</a:t>
                      </a:r>
                    </a:p>
                  </a:txBody>
                  <a:tcPr/>
                </a:tc>
                <a:tc>
                  <a:txBody>
                    <a:bodyPr/>
                    <a:lstStyle/>
                    <a:p>
                      <a:r>
                        <a:rPr lang="en-US" sz="1100" dirty="0"/>
                        <a:t>1/20000</a:t>
                      </a:r>
                    </a:p>
                  </a:txBody>
                  <a:tcPr/>
                </a:tc>
                <a:tc>
                  <a:txBody>
                    <a:bodyPr/>
                    <a:lstStyle/>
                    <a:p>
                      <a:r>
                        <a:rPr lang="en-US" sz="1100" dirty="0"/>
                        <a:t>MgO Direct</a:t>
                      </a:r>
                    </a:p>
                  </a:txBody>
                  <a:tcPr/>
                </a:tc>
                <a:extLst>
                  <a:ext uri="{0D108BD9-81ED-4DB2-BD59-A6C34878D82A}">
                    <a16:rowId xmlns:a16="http://schemas.microsoft.com/office/drawing/2014/main" val="28886095"/>
                  </a:ext>
                </a:extLst>
              </a:tr>
              <a:tr h="373135">
                <a:tc>
                  <a:txBody>
                    <a:bodyPr/>
                    <a:lstStyle/>
                    <a:p>
                      <a:r>
                        <a:rPr lang="en-US" sz="1100" dirty="0"/>
                        <a:t>ANL/CARIBU</a:t>
                      </a:r>
                    </a:p>
                  </a:txBody>
                  <a:tcPr/>
                </a:tc>
                <a:tc>
                  <a:txBody>
                    <a:bodyPr/>
                    <a:lstStyle/>
                    <a:p>
                      <a:r>
                        <a:rPr lang="en-US" sz="1100" dirty="0"/>
                        <a:t>ISOL</a:t>
                      </a:r>
                    </a:p>
                  </a:txBody>
                  <a:tcPr/>
                </a:tc>
                <a:tc>
                  <a:txBody>
                    <a:bodyPr/>
                    <a:lstStyle/>
                    <a:p>
                      <a:r>
                        <a:rPr lang="en-US" sz="1100" dirty="0"/>
                        <a: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SC-Linac</a:t>
                      </a:r>
                    </a:p>
                  </a:txBody>
                  <a:tcPr/>
                </a:tc>
                <a:tc>
                  <a:txBody>
                    <a:bodyPr/>
                    <a:lstStyle/>
                    <a:p>
                      <a:r>
                        <a:rPr lang="en-US" sz="1100" dirty="0"/>
                        <a:t>Operating</a:t>
                      </a:r>
                    </a:p>
                  </a:txBody>
                  <a:tcPr/>
                </a:tc>
                <a:tc>
                  <a:txBody>
                    <a:bodyPr/>
                    <a:lstStyle/>
                    <a:p>
                      <a:r>
                        <a:rPr lang="en-US" sz="1100" dirty="0"/>
                        <a:t>10^7</a:t>
                      </a:r>
                    </a:p>
                  </a:txBody>
                  <a:tcPr/>
                </a:tc>
                <a:tc>
                  <a:txBody>
                    <a:bodyPr/>
                    <a:lstStyle/>
                    <a:p>
                      <a:r>
                        <a:rPr lang="en-US" sz="1100" dirty="0"/>
                        <a:t>1/10000</a:t>
                      </a:r>
                    </a:p>
                  </a:txBody>
                  <a:tcPr/>
                </a:tc>
                <a:tc>
                  <a:txBody>
                    <a:bodyPr/>
                    <a:lstStyle/>
                    <a:p>
                      <a:r>
                        <a:rPr lang="en-US" sz="1100" dirty="0"/>
                        <a:t>252Cf source</a:t>
                      </a:r>
                    </a:p>
                  </a:txBody>
                  <a:tcPr/>
                </a:tc>
                <a:extLst>
                  <a:ext uri="{0D108BD9-81ED-4DB2-BD59-A6C34878D82A}">
                    <a16:rowId xmlns:a16="http://schemas.microsoft.com/office/drawing/2014/main" val="2720873864"/>
                  </a:ext>
                </a:extLst>
              </a:tr>
              <a:tr h="373135">
                <a:tc>
                  <a:txBody>
                    <a:bodyPr/>
                    <a:lstStyle/>
                    <a:p>
                      <a:r>
                        <a:rPr lang="en-US" sz="1100" dirty="0"/>
                        <a:t>TRIUMF/ISAC</a:t>
                      </a:r>
                    </a:p>
                  </a:txBody>
                  <a:tcPr/>
                </a:tc>
                <a:tc>
                  <a:txBody>
                    <a:bodyPr/>
                    <a:lstStyle/>
                    <a:p>
                      <a:r>
                        <a:rPr lang="en-US" sz="1100" dirty="0"/>
                        <a:t>ISOL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p (Cyclotron)</a:t>
                      </a:r>
                    </a:p>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e (Linac)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SC-Linac</a:t>
                      </a:r>
                    </a:p>
                  </a:txBody>
                  <a:tcPr/>
                </a:tc>
                <a:tc>
                  <a:txBody>
                    <a:bodyPr/>
                    <a:lstStyle/>
                    <a:p>
                      <a:r>
                        <a:rPr lang="en-US" sz="1100" dirty="0"/>
                        <a:t>Operating</a:t>
                      </a:r>
                    </a:p>
                  </a:txBody>
                  <a:tcPr/>
                </a:tc>
                <a:tc>
                  <a:txBody>
                    <a:bodyPr/>
                    <a:lstStyle/>
                    <a:p>
                      <a:r>
                        <a:rPr lang="en-US" sz="1100" dirty="0"/>
                        <a:t>10^13 (ARIEL)</a:t>
                      </a:r>
                    </a:p>
                  </a:txBody>
                  <a:tcPr/>
                </a:tc>
                <a:tc>
                  <a:txBody>
                    <a:bodyPr/>
                    <a:lstStyle/>
                    <a:p>
                      <a:r>
                        <a:rPr lang="en-US" sz="1100" dirty="0"/>
                        <a:t>1/20000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Various Direct discs</a:t>
                      </a:r>
                    </a:p>
                    <a:p>
                      <a:endParaRPr lang="en-US" sz="1100" dirty="0"/>
                    </a:p>
                  </a:txBody>
                  <a:tcPr/>
                </a:tc>
                <a:extLst>
                  <a:ext uri="{0D108BD9-81ED-4DB2-BD59-A6C34878D82A}">
                    <a16:rowId xmlns:a16="http://schemas.microsoft.com/office/drawing/2014/main" val="12885606"/>
                  </a:ext>
                </a:extLst>
              </a:tr>
              <a:tr h="373135">
                <a:tc>
                  <a:txBody>
                    <a:bodyPr/>
                    <a:lstStyle/>
                    <a:p>
                      <a:r>
                        <a:rPr lang="en-US" sz="1100" dirty="0"/>
                        <a:t>HBNI/VECC</a:t>
                      </a:r>
                    </a:p>
                  </a:txBody>
                  <a:tcPr/>
                </a:tc>
                <a:tc>
                  <a:txBody>
                    <a:bodyPr/>
                    <a:lstStyle/>
                    <a:p>
                      <a:r>
                        <a:rPr lang="en-US" sz="1100" dirty="0"/>
                        <a:t>ISOL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p (Cyclotron)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SC-Linac</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Commissioning</a:t>
                      </a:r>
                    </a:p>
                  </a:txBody>
                  <a:tcPr/>
                </a:tc>
                <a:tc>
                  <a:txBody>
                    <a:bodyPr/>
                    <a:lstStyle/>
                    <a:p>
                      <a:r>
                        <a:rPr lang="en-US" sz="1100" dirty="0"/>
                        <a:t>10^4</a:t>
                      </a:r>
                    </a:p>
                  </a:txBody>
                  <a:tcPr/>
                </a:tc>
                <a:tc>
                  <a:txBody>
                    <a:bodyPr/>
                    <a:lstStyle/>
                    <a:p>
                      <a:r>
                        <a:rPr lang="en-US" sz="1100" dirty="0"/>
                        <a:t>HRS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Various Direct</a:t>
                      </a:r>
                    </a:p>
                  </a:txBody>
                  <a:tcPr/>
                </a:tc>
                <a:extLst>
                  <a:ext uri="{0D108BD9-81ED-4DB2-BD59-A6C34878D82A}">
                    <a16:rowId xmlns:a16="http://schemas.microsoft.com/office/drawing/2014/main" val="2269860934"/>
                  </a:ext>
                </a:extLst>
              </a:tr>
              <a:tr h="373135">
                <a:tc>
                  <a:txBody>
                    <a:bodyPr/>
                    <a:lstStyle/>
                    <a:p>
                      <a:r>
                        <a:rPr lang="en-US" sz="1100" dirty="0"/>
                        <a:t>NRF/</a:t>
                      </a:r>
                      <a:r>
                        <a:rPr lang="en-US" sz="1100" dirty="0" err="1"/>
                        <a:t>iThemba</a:t>
                      </a:r>
                      <a:endParaRPr lang="en-US" sz="1100" dirty="0"/>
                    </a:p>
                  </a:txBody>
                  <a:tcPr/>
                </a:tc>
                <a:tc>
                  <a:txBody>
                    <a:bodyPr/>
                    <a:lstStyle/>
                    <a:p>
                      <a:r>
                        <a:rPr lang="en-US" sz="1100" dirty="0"/>
                        <a:t>ISOL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p (Cyclotron)</a:t>
                      </a:r>
                    </a:p>
                  </a:txBody>
                  <a:tcPr/>
                </a:tc>
                <a:tc>
                  <a:txBody>
                    <a:bodyPr/>
                    <a:lstStyle/>
                    <a:p>
                      <a:r>
                        <a:rPr lang="en-US" sz="1100" dirty="0"/>
                        <a:t>Linac</a:t>
                      </a:r>
                    </a:p>
                  </a:txBody>
                  <a:tcPr/>
                </a:tc>
                <a:tc>
                  <a:txBody>
                    <a:bodyPr/>
                    <a:lstStyle/>
                    <a:p>
                      <a:r>
                        <a:rPr lang="en-US" sz="1100" dirty="0"/>
                        <a:t>Future</a:t>
                      </a:r>
                    </a:p>
                  </a:txBody>
                  <a:tcPr/>
                </a:tc>
                <a:tc>
                  <a:txBody>
                    <a:bodyPr/>
                    <a:lstStyle/>
                    <a:p>
                      <a:r>
                        <a:rPr lang="en-US" sz="1100" dirty="0"/>
                        <a:t>10^13</a:t>
                      </a:r>
                    </a:p>
                  </a:txBody>
                  <a:tcPr/>
                </a:tc>
                <a:tc>
                  <a:txBody>
                    <a:bodyPr/>
                    <a:lstStyle/>
                    <a:p>
                      <a:r>
                        <a:rPr lang="en-US" sz="1100" dirty="0"/>
                        <a:t>HRS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Various Direct</a:t>
                      </a:r>
                    </a:p>
                  </a:txBody>
                  <a:tcPr/>
                </a:tc>
                <a:extLst>
                  <a:ext uri="{0D108BD9-81ED-4DB2-BD59-A6C34878D82A}">
                    <a16:rowId xmlns:a16="http://schemas.microsoft.com/office/drawing/2014/main" val="3474307440"/>
                  </a:ext>
                </a:extLst>
              </a:tr>
              <a:tr h="373135">
                <a:tc>
                  <a:txBody>
                    <a:bodyPr/>
                    <a:lstStyle/>
                    <a:p>
                      <a:r>
                        <a:rPr lang="en-US" sz="1100" dirty="0"/>
                        <a:t>RIKEN/Ribs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In-Flight</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Ions (Cyclotrons)</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Cyclotron</a:t>
                      </a:r>
                    </a:p>
                  </a:txBody>
                  <a:tcPr/>
                </a:tc>
                <a:tc>
                  <a:txBody>
                    <a:bodyPr/>
                    <a:lstStyle/>
                    <a:p>
                      <a:r>
                        <a:rPr lang="en-US" sz="1100" dirty="0"/>
                        <a:t>Operating</a:t>
                      </a:r>
                    </a:p>
                  </a:txBody>
                  <a:tcPr/>
                </a:tc>
                <a:tc>
                  <a:txBody>
                    <a:bodyPr/>
                    <a:lstStyle/>
                    <a:p>
                      <a:r>
                        <a:rPr lang="en-US" sz="1100" dirty="0"/>
                        <a:t>10^12</a:t>
                      </a:r>
                    </a:p>
                  </a:txBody>
                  <a:tcPr/>
                </a:tc>
                <a:tc>
                  <a:txBody>
                    <a:bodyPr/>
                    <a:lstStyle/>
                    <a:p>
                      <a:r>
                        <a:rPr lang="en-US" sz="1100" dirty="0"/>
                        <a:t>1/3300 (</a:t>
                      </a:r>
                      <a:r>
                        <a:rPr lang="en-US" sz="1100" dirty="0" err="1"/>
                        <a:t>dp</a:t>
                      </a:r>
                      <a:r>
                        <a:rPr lang="en-US" sz="1100" dirty="0"/>
                        <a:t>/p)</a:t>
                      </a:r>
                    </a:p>
                  </a:txBody>
                  <a:tcPr/>
                </a:tc>
                <a:tc>
                  <a:txBody>
                    <a:bodyPr/>
                    <a:lstStyle/>
                    <a:p>
                      <a:r>
                        <a:rPr lang="en-US" sz="1100" dirty="0"/>
                        <a:t>Gas/Rotating stripper</a:t>
                      </a:r>
                    </a:p>
                  </a:txBody>
                  <a:tcPr/>
                </a:tc>
                <a:extLst>
                  <a:ext uri="{0D108BD9-81ED-4DB2-BD59-A6C34878D82A}">
                    <a16:rowId xmlns:a16="http://schemas.microsoft.com/office/drawing/2014/main" val="164018249"/>
                  </a:ext>
                </a:extLst>
              </a:tr>
              <a:tr h="373135">
                <a:tc>
                  <a:txBody>
                    <a:bodyPr/>
                    <a:lstStyle/>
                    <a:p>
                      <a:r>
                        <a:rPr lang="en-US" sz="1100" dirty="0"/>
                        <a:t>Texas/A&amp;M</a:t>
                      </a:r>
                    </a:p>
                  </a:txBody>
                  <a:tcPr/>
                </a:tc>
                <a:tc>
                  <a:txBody>
                    <a:bodyPr/>
                    <a:lstStyle/>
                    <a:p>
                      <a:r>
                        <a:rPr lang="en-US" sz="1100" dirty="0"/>
                        <a:t>ISOL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p (Cyclotron)</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Cyclotron</a:t>
                      </a:r>
                    </a:p>
                  </a:txBody>
                  <a:tcPr/>
                </a:tc>
                <a:tc>
                  <a:txBody>
                    <a:bodyPr/>
                    <a:lstStyle/>
                    <a:p>
                      <a:r>
                        <a:rPr lang="en-US" sz="1100" dirty="0"/>
                        <a:t>Operating</a:t>
                      </a:r>
                    </a:p>
                  </a:txBody>
                  <a:tcPr/>
                </a:tc>
                <a:tc>
                  <a:txBody>
                    <a:bodyPr/>
                    <a:lstStyle/>
                    <a:p>
                      <a:r>
                        <a:rPr lang="en-US" sz="1100" dirty="0"/>
                        <a:t>10^4</a:t>
                      </a:r>
                    </a:p>
                  </a:txBody>
                  <a:tcPr/>
                </a:tc>
                <a:tc>
                  <a:txBody>
                    <a:bodyPr/>
                    <a:lstStyle/>
                    <a:p>
                      <a:r>
                        <a:rPr lang="en-US" sz="1100" dirty="0"/>
                        <a:t>-</a:t>
                      </a:r>
                    </a:p>
                  </a:txBody>
                  <a:tcPr/>
                </a:tc>
                <a:tc>
                  <a:txBody>
                    <a:bodyPr/>
                    <a:lstStyle/>
                    <a:p>
                      <a:r>
                        <a:rPr lang="en-US" sz="1100" dirty="0"/>
                        <a:t>Gas He Direct</a:t>
                      </a:r>
                    </a:p>
                  </a:txBody>
                  <a:tcPr/>
                </a:tc>
                <a:extLst>
                  <a:ext uri="{0D108BD9-81ED-4DB2-BD59-A6C34878D82A}">
                    <a16:rowId xmlns:a16="http://schemas.microsoft.com/office/drawing/2014/main" val="2869490493"/>
                  </a:ext>
                </a:extLst>
              </a:tr>
              <a:tr h="373135">
                <a:tc>
                  <a:txBody>
                    <a:bodyPr/>
                    <a:lstStyle/>
                    <a:p>
                      <a:r>
                        <a:rPr lang="en-US" sz="1100" dirty="0"/>
                        <a:t>ORNL/HRIBF</a:t>
                      </a:r>
                    </a:p>
                  </a:txBody>
                  <a:tcPr/>
                </a:tc>
                <a:tc>
                  <a:txBody>
                    <a:bodyPr/>
                    <a:lstStyle/>
                    <a:p>
                      <a:r>
                        <a:rPr lang="en-US" sz="1100" dirty="0"/>
                        <a:t>ISOL</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a:t>p (Cyclotron)</a:t>
                      </a:r>
                    </a:p>
                  </a:txBody>
                  <a:tcPr/>
                </a:tc>
                <a:tc>
                  <a:txBody>
                    <a:bodyPr/>
                    <a:lstStyle/>
                    <a:p>
                      <a:r>
                        <a:rPr lang="en-US" sz="1100" dirty="0"/>
                        <a:t>Tandem</a:t>
                      </a:r>
                    </a:p>
                  </a:txBody>
                  <a:tcPr/>
                </a:tc>
                <a:tc>
                  <a:txBody>
                    <a:bodyPr/>
                    <a:lstStyle/>
                    <a:p>
                      <a:r>
                        <a:rPr lang="en-US" sz="1100" dirty="0"/>
                        <a:t>Operating</a:t>
                      </a:r>
                    </a:p>
                  </a:txBody>
                  <a:tcPr/>
                </a:tc>
                <a:tc>
                  <a:txBody>
                    <a:bodyPr/>
                    <a:lstStyle/>
                    <a:p>
                      <a:r>
                        <a:rPr lang="en-US" sz="1100" dirty="0"/>
                        <a:t>10^7</a:t>
                      </a:r>
                    </a:p>
                  </a:txBody>
                  <a:tcPr/>
                </a:tc>
                <a:tc>
                  <a:txBody>
                    <a:bodyPr/>
                    <a:lstStyle/>
                    <a:p>
                      <a:r>
                        <a:rPr lang="en-US" sz="1100" dirty="0"/>
                        <a:t>1/3000</a:t>
                      </a:r>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100" dirty="0" err="1"/>
                        <a:t>Ucx</a:t>
                      </a:r>
                      <a:r>
                        <a:rPr lang="en-US" sz="1100" dirty="0"/>
                        <a:t> Direct</a:t>
                      </a:r>
                    </a:p>
                  </a:txBody>
                  <a:tcPr/>
                </a:tc>
                <a:extLst>
                  <a:ext uri="{0D108BD9-81ED-4DB2-BD59-A6C34878D82A}">
                    <a16:rowId xmlns:a16="http://schemas.microsoft.com/office/drawing/2014/main" val="1281448336"/>
                  </a:ext>
                </a:extLst>
              </a:tr>
            </a:tbl>
          </a:graphicData>
        </a:graphic>
      </p:graphicFrame>
    </p:spTree>
    <p:extLst>
      <p:ext uri="{BB962C8B-B14F-4D97-AF65-F5344CB8AC3E}">
        <p14:creationId xmlns:p14="http://schemas.microsoft.com/office/powerpoint/2010/main" val="32813626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DDB855-B897-A473-B88B-2B4B85ABDBCC}"/>
              </a:ext>
            </a:extLst>
          </p:cNvPr>
          <p:cNvSpPr>
            <a:spLocks noGrp="1"/>
          </p:cNvSpPr>
          <p:nvPr>
            <p:ph type="title"/>
          </p:nvPr>
        </p:nvSpPr>
        <p:spPr/>
        <p:txBody>
          <a:bodyPr/>
          <a:lstStyle/>
          <a:p>
            <a:r>
              <a:rPr lang="en-US" dirty="0"/>
              <a:t>Facilities for Radioactive/Rare Ion Beams </a:t>
            </a:r>
          </a:p>
        </p:txBody>
      </p:sp>
      <p:sp>
        <p:nvSpPr>
          <p:cNvPr id="3" name="Subtitle 2">
            <a:extLst>
              <a:ext uri="{FF2B5EF4-FFF2-40B4-BE49-F238E27FC236}">
                <a16:creationId xmlns:a16="http://schemas.microsoft.com/office/drawing/2014/main" id="{CE4B6F1E-8BC1-D649-DA56-8B3719C63BB4}"/>
              </a:ext>
            </a:extLst>
          </p:cNvPr>
          <p:cNvSpPr>
            <a:spLocks noGrp="1"/>
          </p:cNvSpPr>
          <p:nvPr>
            <p:ph type="subTitle"/>
          </p:nvPr>
        </p:nvSpPr>
        <p:spPr>
          <a:xfrm>
            <a:off x="649117" y="2054087"/>
            <a:ext cx="9813474" cy="2749826"/>
          </a:xfrm>
        </p:spPr>
        <p:txBody>
          <a:bodyPr/>
          <a:lstStyle/>
          <a:p>
            <a:pPr marL="342900" indent="-342900">
              <a:buFont typeface="Arial" panose="020B0604020202020204" pitchFamily="34" charset="0"/>
              <a:buChar char="•"/>
            </a:pPr>
            <a:r>
              <a:rPr lang="en-US" sz="2800" dirty="0"/>
              <a:t>What is a RiBs Facilities</a:t>
            </a:r>
          </a:p>
          <a:p>
            <a:pPr marL="342900" indent="-342900">
              <a:buFont typeface="Arial" panose="020B0604020202020204" pitchFamily="34" charset="0"/>
              <a:buChar char="•"/>
            </a:pPr>
            <a:r>
              <a:rPr lang="en-US" sz="2800" dirty="0"/>
              <a:t>Overview of main RiBs Facilities</a:t>
            </a:r>
          </a:p>
          <a:p>
            <a:pPr marL="342900" indent="-342900">
              <a:buFont typeface="Arial" panose="020B0604020202020204" pitchFamily="34" charset="0"/>
              <a:buChar char="•"/>
            </a:pPr>
            <a:r>
              <a:rPr lang="en-US" sz="2800" dirty="0"/>
              <a:t>Some specific topics:</a:t>
            </a:r>
          </a:p>
          <a:p>
            <a:pPr marL="342900" lvl="1" indent="-342900">
              <a:buFont typeface="Arial" panose="020B0604020202020204" pitchFamily="34" charset="0"/>
              <a:buChar char="•"/>
            </a:pPr>
            <a:r>
              <a:rPr lang="en-US" sz="2800" dirty="0"/>
              <a:t>Beam generation (driver, target)</a:t>
            </a:r>
          </a:p>
          <a:p>
            <a:pPr marL="342900" lvl="1" indent="-342900">
              <a:buFont typeface="Arial" panose="020B0604020202020204" pitchFamily="34" charset="0"/>
              <a:buChar char="•"/>
            </a:pPr>
            <a:r>
              <a:rPr lang="en-US" sz="2800" dirty="0"/>
              <a:t>Beam selection (</a:t>
            </a:r>
            <a:r>
              <a:rPr lang="en-US" sz="2800" dirty="0" err="1"/>
              <a:t>hrs</a:t>
            </a:r>
            <a:r>
              <a:rPr lang="en-US" sz="2800" dirty="0"/>
              <a:t>, cooler)</a:t>
            </a:r>
          </a:p>
          <a:p>
            <a:pPr marL="342900" lvl="1" indent="-342900">
              <a:buFont typeface="Arial" panose="020B0604020202020204" pitchFamily="34" charset="0"/>
              <a:buChar char="•"/>
            </a:pPr>
            <a:r>
              <a:rPr lang="en-US" sz="2800" dirty="0"/>
              <a:t>Beam acceleration (charge breeder, post)</a:t>
            </a:r>
          </a:p>
          <a:p>
            <a:pPr marL="342900" lvl="1" indent="-342900">
              <a:buFont typeface="Arial" panose="020B0604020202020204" pitchFamily="34" charset="0"/>
              <a:buChar char="•"/>
            </a:pPr>
            <a:r>
              <a:rPr lang="en-US" sz="2800" dirty="0"/>
              <a:t>SPES as example of RiBs facility</a:t>
            </a:r>
          </a:p>
          <a:p>
            <a:endParaRPr lang="en-US" sz="2800" dirty="0"/>
          </a:p>
        </p:txBody>
      </p:sp>
      <p:sp>
        <p:nvSpPr>
          <p:cNvPr id="4" name="Date Placeholder 3">
            <a:extLst>
              <a:ext uri="{FF2B5EF4-FFF2-40B4-BE49-F238E27FC236}">
                <a16:creationId xmlns:a16="http://schemas.microsoft.com/office/drawing/2014/main" id="{64BF0B98-3E58-363A-FE24-7DB6569912C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B4D3B19F-4D05-9543-1B37-E910FB092F43}"/>
              </a:ext>
            </a:extLst>
          </p:cNvPr>
          <p:cNvSpPr>
            <a:spLocks noGrp="1"/>
          </p:cNvSpPr>
          <p:nvPr>
            <p:ph type="ftr" sz="quarter" idx="11"/>
          </p:nvPr>
        </p:nvSpPr>
        <p:spPr/>
        <p:txBody>
          <a:bodyPr/>
          <a:lstStyle/>
          <a:p>
            <a:r>
              <a:rPr lang="it-IT"/>
              <a:t>M. Comunian</a:t>
            </a:r>
            <a:endParaRPr lang="en-US" dirty="0"/>
          </a:p>
        </p:txBody>
      </p:sp>
    </p:spTree>
    <p:extLst>
      <p:ext uri="{BB962C8B-B14F-4D97-AF65-F5344CB8AC3E}">
        <p14:creationId xmlns:p14="http://schemas.microsoft.com/office/powerpoint/2010/main" val="83253472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5426766" y="311960"/>
            <a:ext cx="6274424" cy="528157"/>
          </a:xfrm>
        </p:spPr>
        <p:txBody>
          <a:bodyPr/>
          <a:lstStyle/>
          <a:p>
            <a:pPr algn="ctr"/>
            <a:r>
              <a:rPr lang="it-IT" dirty="0"/>
              <a:t>How to generate RiBs</a:t>
            </a:r>
            <a:endParaRPr lang="en-US"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sp>
        <p:nvSpPr>
          <p:cNvPr id="6" name="Rectangle 5">
            <a:extLst>
              <a:ext uri="{FF2B5EF4-FFF2-40B4-BE49-F238E27FC236}">
                <a16:creationId xmlns:a16="http://schemas.microsoft.com/office/drawing/2014/main" id="{98614A18-E947-2AFF-5DF4-F75B1E099604}"/>
              </a:ext>
            </a:extLst>
          </p:cNvPr>
          <p:cNvSpPr/>
          <p:nvPr/>
        </p:nvSpPr>
        <p:spPr>
          <a:xfrm>
            <a:off x="695739" y="1464366"/>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Driver Accelerator</a:t>
            </a:r>
            <a:endParaRPr lang="en-US" dirty="0"/>
          </a:p>
        </p:txBody>
      </p:sp>
      <p:sp>
        <p:nvSpPr>
          <p:cNvPr id="7" name="Rectangle 6">
            <a:extLst>
              <a:ext uri="{FF2B5EF4-FFF2-40B4-BE49-F238E27FC236}">
                <a16:creationId xmlns:a16="http://schemas.microsoft.com/office/drawing/2014/main" id="{24EAD84E-C55C-24B0-FD53-9BBE81D7B456}"/>
              </a:ext>
            </a:extLst>
          </p:cNvPr>
          <p:cNvSpPr/>
          <p:nvPr/>
        </p:nvSpPr>
        <p:spPr>
          <a:xfrm>
            <a:off x="3387709" y="1347296"/>
            <a:ext cx="119270" cy="436904"/>
          </a:xfrm>
          <a:prstGeom prst="rect">
            <a:avLst/>
          </a:prstGeom>
          <a:solidFill>
            <a:schemeClr val="tx2">
              <a:lumMod val="6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DD72253-1A01-FBFD-BCAA-F64D21353A3B}"/>
              </a:ext>
            </a:extLst>
          </p:cNvPr>
          <p:cNvSpPr txBox="1"/>
          <p:nvPr/>
        </p:nvSpPr>
        <p:spPr>
          <a:xfrm>
            <a:off x="3009580" y="815844"/>
            <a:ext cx="1353256" cy="461665"/>
          </a:xfrm>
          <a:prstGeom prst="rect">
            <a:avLst/>
          </a:prstGeom>
          <a:noFill/>
        </p:spPr>
        <p:txBody>
          <a:bodyPr wrap="none" rtlCol="0">
            <a:spAutoFit/>
          </a:bodyPr>
          <a:lstStyle/>
          <a:p>
            <a:r>
              <a:rPr lang="en-US" sz="1200" dirty="0"/>
              <a:t>Thick and hot </a:t>
            </a:r>
          </a:p>
          <a:p>
            <a:r>
              <a:rPr lang="en-US" sz="1200" dirty="0"/>
              <a:t>Production target</a:t>
            </a:r>
          </a:p>
        </p:txBody>
      </p:sp>
      <p:sp>
        <p:nvSpPr>
          <p:cNvPr id="9" name="Oval 8">
            <a:extLst>
              <a:ext uri="{FF2B5EF4-FFF2-40B4-BE49-F238E27FC236}">
                <a16:creationId xmlns:a16="http://schemas.microsoft.com/office/drawing/2014/main" id="{7E605389-FDBC-E00B-E3B5-D6FDF84893E7}"/>
              </a:ext>
            </a:extLst>
          </p:cNvPr>
          <p:cNvSpPr/>
          <p:nvPr/>
        </p:nvSpPr>
        <p:spPr>
          <a:xfrm>
            <a:off x="3286594" y="2077501"/>
            <a:ext cx="344556" cy="29426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FCBC10D-9820-B013-46E0-37359454DC38}"/>
              </a:ext>
            </a:extLst>
          </p:cNvPr>
          <p:cNvSpPr txBox="1"/>
          <p:nvPr/>
        </p:nvSpPr>
        <p:spPr>
          <a:xfrm>
            <a:off x="2946926" y="2340993"/>
            <a:ext cx="926857" cy="276999"/>
          </a:xfrm>
          <a:prstGeom prst="rect">
            <a:avLst/>
          </a:prstGeom>
          <a:noFill/>
        </p:spPr>
        <p:txBody>
          <a:bodyPr wrap="none" rtlCol="0">
            <a:spAutoFit/>
          </a:bodyPr>
          <a:lstStyle/>
          <a:p>
            <a:r>
              <a:rPr lang="it-IT" sz="1200" dirty="0"/>
              <a:t>Ion Source</a:t>
            </a:r>
            <a:endParaRPr lang="en-US" sz="1200" dirty="0"/>
          </a:p>
        </p:txBody>
      </p:sp>
      <p:sp>
        <p:nvSpPr>
          <p:cNvPr id="11" name="Rectangle: Rounded Corners 10">
            <a:extLst>
              <a:ext uri="{FF2B5EF4-FFF2-40B4-BE49-F238E27FC236}">
                <a16:creationId xmlns:a16="http://schemas.microsoft.com/office/drawing/2014/main" id="{1CF80719-9328-8517-1E13-BDE2B9497676}"/>
              </a:ext>
            </a:extLst>
          </p:cNvPr>
          <p:cNvSpPr/>
          <p:nvPr/>
        </p:nvSpPr>
        <p:spPr>
          <a:xfrm>
            <a:off x="4147896" y="2047460"/>
            <a:ext cx="887895" cy="29426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2" name="Sun 11">
            <a:extLst>
              <a:ext uri="{FF2B5EF4-FFF2-40B4-BE49-F238E27FC236}">
                <a16:creationId xmlns:a16="http://schemas.microsoft.com/office/drawing/2014/main" id="{1BFBA463-BB7D-54D4-C33E-899699F51F72}"/>
              </a:ext>
            </a:extLst>
          </p:cNvPr>
          <p:cNvSpPr/>
          <p:nvPr/>
        </p:nvSpPr>
        <p:spPr>
          <a:xfrm>
            <a:off x="5683471" y="1827955"/>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6B4070E-BF78-F883-BBC5-8BA5CDC3E608}"/>
              </a:ext>
            </a:extLst>
          </p:cNvPr>
          <p:cNvSpPr/>
          <p:nvPr/>
        </p:nvSpPr>
        <p:spPr>
          <a:xfrm>
            <a:off x="7863957" y="2636728"/>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Post Accelerator</a:t>
            </a:r>
            <a:endParaRPr lang="en-US" dirty="0"/>
          </a:p>
        </p:txBody>
      </p:sp>
      <p:sp>
        <p:nvSpPr>
          <p:cNvPr id="14" name="Sun 13">
            <a:extLst>
              <a:ext uri="{FF2B5EF4-FFF2-40B4-BE49-F238E27FC236}">
                <a16:creationId xmlns:a16="http://schemas.microsoft.com/office/drawing/2014/main" id="{5BC6B9F4-D21D-06C2-BE65-3E6669FB9912}"/>
              </a:ext>
            </a:extLst>
          </p:cNvPr>
          <p:cNvSpPr/>
          <p:nvPr/>
        </p:nvSpPr>
        <p:spPr>
          <a:xfrm>
            <a:off x="10884220" y="2470309"/>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9F3F322-02D9-957E-5C70-1B841CA7CDD2}"/>
              </a:ext>
            </a:extLst>
          </p:cNvPr>
          <p:cNvSpPr/>
          <p:nvPr/>
        </p:nvSpPr>
        <p:spPr>
          <a:xfrm>
            <a:off x="636104" y="4555403"/>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Driver Accelerator</a:t>
            </a:r>
            <a:endParaRPr lang="en-US" dirty="0"/>
          </a:p>
        </p:txBody>
      </p:sp>
      <p:sp>
        <p:nvSpPr>
          <p:cNvPr id="16" name="Rectangle 15">
            <a:extLst>
              <a:ext uri="{FF2B5EF4-FFF2-40B4-BE49-F238E27FC236}">
                <a16:creationId xmlns:a16="http://schemas.microsoft.com/office/drawing/2014/main" id="{0247A78D-090A-DCCC-D417-85B37C954CC0}"/>
              </a:ext>
            </a:extLst>
          </p:cNvPr>
          <p:cNvSpPr/>
          <p:nvPr/>
        </p:nvSpPr>
        <p:spPr>
          <a:xfrm>
            <a:off x="3293165" y="4476307"/>
            <a:ext cx="119270" cy="436904"/>
          </a:xfrm>
          <a:prstGeom prst="rect">
            <a:avLst/>
          </a:prstGeom>
          <a:solidFill>
            <a:schemeClr val="tx2">
              <a:lumMod val="6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5F22E7B-D221-9806-2563-E6759CBCAF83}"/>
              </a:ext>
            </a:extLst>
          </p:cNvPr>
          <p:cNvSpPr txBox="1"/>
          <p:nvPr/>
        </p:nvSpPr>
        <p:spPr>
          <a:xfrm>
            <a:off x="3001617" y="3713619"/>
            <a:ext cx="960519" cy="646331"/>
          </a:xfrm>
          <a:prstGeom prst="rect">
            <a:avLst/>
          </a:prstGeom>
          <a:noFill/>
        </p:spPr>
        <p:txBody>
          <a:bodyPr wrap="none" rtlCol="0">
            <a:spAutoFit/>
          </a:bodyPr>
          <a:lstStyle/>
          <a:p>
            <a:r>
              <a:rPr lang="en-US" sz="1200" dirty="0"/>
              <a:t>Thin </a:t>
            </a:r>
          </a:p>
          <a:p>
            <a:r>
              <a:rPr lang="en-US" sz="1200" dirty="0"/>
              <a:t>Production </a:t>
            </a:r>
          </a:p>
          <a:p>
            <a:r>
              <a:rPr lang="en-US" sz="1200" dirty="0"/>
              <a:t>target</a:t>
            </a:r>
          </a:p>
        </p:txBody>
      </p:sp>
      <p:sp>
        <p:nvSpPr>
          <p:cNvPr id="18" name="Rectangle: Rounded Corners 17">
            <a:extLst>
              <a:ext uri="{FF2B5EF4-FFF2-40B4-BE49-F238E27FC236}">
                <a16:creationId xmlns:a16="http://schemas.microsoft.com/office/drawing/2014/main" id="{7B488BB3-7382-06DF-E889-E0C57906F2B1}"/>
              </a:ext>
            </a:extLst>
          </p:cNvPr>
          <p:cNvSpPr/>
          <p:nvPr/>
        </p:nvSpPr>
        <p:spPr>
          <a:xfrm>
            <a:off x="4070858" y="4546055"/>
            <a:ext cx="887895" cy="294269"/>
          </a:xfrm>
          <a:prstGeom prst="roundRect">
            <a:avLst/>
          </a:prstGeom>
          <a:solidFill>
            <a:schemeClr val="accent1">
              <a:lumMod val="25000"/>
              <a:lumOff val="75000"/>
            </a:schemeClr>
          </a:solidFill>
          <a:ln>
            <a:solidFill>
              <a:srgbClr val="C0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9" name="Sun 18">
            <a:extLst>
              <a:ext uri="{FF2B5EF4-FFF2-40B4-BE49-F238E27FC236}">
                <a16:creationId xmlns:a16="http://schemas.microsoft.com/office/drawing/2014/main" id="{6F2DEB20-4C69-3F19-1380-3780CB4D4F4F}"/>
              </a:ext>
            </a:extLst>
          </p:cNvPr>
          <p:cNvSpPr/>
          <p:nvPr/>
        </p:nvSpPr>
        <p:spPr>
          <a:xfrm>
            <a:off x="5492957" y="4361908"/>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loud 19">
            <a:extLst>
              <a:ext uri="{FF2B5EF4-FFF2-40B4-BE49-F238E27FC236}">
                <a16:creationId xmlns:a16="http://schemas.microsoft.com/office/drawing/2014/main" id="{9DF357C8-3F15-756D-9CC3-E07766A2EC01}"/>
              </a:ext>
            </a:extLst>
          </p:cNvPr>
          <p:cNvSpPr/>
          <p:nvPr/>
        </p:nvSpPr>
        <p:spPr>
          <a:xfrm>
            <a:off x="6299697" y="5161722"/>
            <a:ext cx="710703" cy="477078"/>
          </a:xfrm>
          <a:prstGeom prst="cloud">
            <a:avLst/>
          </a:prstGeom>
          <a:solidFill>
            <a:schemeClr val="bg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639717A2-00F0-5347-E338-3BE8B096B83E}"/>
              </a:ext>
            </a:extLst>
          </p:cNvPr>
          <p:cNvSpPr/>
          <p:nvPr/>
        </p:nvSpPr>
        <p:spPr>
          <a:xfrm>
            <a:off x="7393440" y="5266278"/>
            <a:ext cx="887895" cy="29426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 name="Rectangle 21">
            <a:extLst>
              <a:ext uri="{FF2B5EF4-FFF2-40B4-BE49-F238E27FC236}">
                <a16:creationId xmlns:a16="http://schemas.microsoft.com/office/drawing/2014/main" id="{8D81097A-4F44-7545-F3E5-0663D9F3DD1C}"/>
              </a:ext>
            </a:extLst>
          </p:cNvPr>
          <p:cNvSpPr/>
          <p:nvPr/>
        </p:nvSpPr>
        <p:spPr>
          <a:xfrm>
            <a:off x="8635796" y="5257798"/>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Post Accelerator</a:t>
            </a:r>
            <a:endParaRPr lang="en-US" dirty="0"/>
          </a:p>
        </p:txBody>
      </p:sp>
      <p:sp>
        <p:nvSpPr>
          <p:cNvPr id="23" name="Sun 22">
            <a:extLst>
              <a:ext uri="{FF2B5EF4-FFF2-40B4-BE49-F238E27FC236}">
                <a16:creationId xmlns:a16="http://schemas.microsoft.com/office/drawing/2014/main" id="{75C34328-A9D4-4BC4-8A57-86BF245AC48F}"/>
              </a:ext>
            </a:extLst>
          </p:cNvPr>
          <p:cNvSpPr/>
          <p:nvPr/>
        </p:nvSpPr>
        <p:spPr>
          <a:xfrm>
            <a:off x="11296135" y="5091380"/>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4E4E02A-7141-2057-6B0A-E664A15A104E}"/>
              </a:ext>
            </a:extLst>
          </p:cNvPr>
          <p:cNvSpPr txBox="1"/>
          <p:nvPr/>
        </p:nvSpPr>
        <p:spPr>
          <a:xfrm>
            <a:off x="781878" y="503583"/>
            <a:ext cx="1021433" cy="523220"/>
          </a:xfrm>
          <a:prstGeom prst="rect">
            <a:avLst/>
          </a:prstGeom>
          <a:noFill/>
        </p:spPr>
        <p:txBody>
          <a:bodyPr wrap="none" rtlCol="0">
            <a:spAutoFit/>
          </a:bodyPr>
          <a:lstStyle/>
          <a:p>
            <a:r>
              <a:rPr lang="it-IT" sz="2800" b="1" dirty="0"/>
              <a:t>ISOL</a:t>
            </a:r>
          </a:p>
        </p:txBody>
      </p:sp>
      <p:sp>
        <p:nvSpPr>
          <p:cNvPr id="25" name="TextBox 24">
            <a:extLst>
              <a:ext uri="{FF2B5EF4-FFF2-40B4-BE49-F238E27FC236}">
                <a16:creationId xmlns:a16="http://schemas.microsoft.com/office/drawing/2014/main" id="{C5F2A494-4713-E6DF-CF18-589F22EF6E97}"/>
              </a:ext>
            </a:extLst>
          </p:cNvPr>
          <p:cNvSpPr txBox="1"/>
          <p:nvPr/>
        </p:nvSpPr>
        <p:spPr>
          <a:xfrm>
            <a:off x="636104" y="3896139"/>
            <a:ext cx="1601721" cy="523220"/>
          </a:xfrm>
          <a:prstGeom prst="rect">
            <a:avLst/>
          </a:prstGeom>
          <a:noFill/>
        </p:spPr>
        <p:txBody>
          <a:bodyPr wrap="none" rtlCol="0">
            <a:spAutoFit/>
          </a:bodyPr>
          <a:lstStyle/>
          <a:p>
            <a:r>
              <a:rPr lang="it-IT" sz="2800" b="1" dirty="0"/>
              <a:t>In-Flight</a:t>
            </a:r>
            <a:endParaRPr lang="en-US" sz="2800" b="1" dirty="0"/>
          </a:p>
        </p:txBody>
      </p:sp>
      <p:sp>
        <p:nvSpPr>
          <p:cNvPr id="26" name="TextBox 25">
            <a:extLst>
              <a:ext uri="{FF2B5EF4-FFF2-40B4-BE49-F238E27FC236}">
                <a16:creationId xmlns:a16="http://schemas.microsoft.com/office/drawing/2014/main" id="{68ADF5FE-6194-F089-E814-9385D756E72F}"/>
              </a:ext>
            </a:extLst>
          </p:cNvPr>
          <p:cNvSpPr txBox="1"/>
          <p:nvPr/>
        </p:nvSpPr>
        <p:spPr>
          <a:xfrm>
            <a:off x="4130726" y="2340360"/>
            <a:ext cx="857927" cy="461665"/>
          </a:xfrm>
          <a:prstGeom prst="rect">
            <a:avLst/>
          </a:prstGeom>
          <a:noFill/>
        </p:spPr>
        <p:txBody>
          <a:bodyPr wrap="none" rtlCol="0">
            <a:spAutoFit/>
          </a:bodyPr>
          <a:lstStyle/>
          <a:p>
            <a:r>
              <a:rPr lang="it-IT" sz="1200" dirty="0"/>
              <a:t>Isotope </a:t>
            </a:r>
          </a:p>
          <a:p>
            <a:r>
              <a:rPr lang="it-IT" sz="1200" dirty="0"/>
              <a:t>Separator</a:t>
            </a:r>
            <a:endParaRPr lang="en-US" sz="1200" dirty="0"/>
          </a:p>
        </p:txBody>
      </p:sp>
      <p:sp>
        <p:nvSpPr>
          <p:cNvPr id="27" name="TextBox 26">
            <a:extLst>
              <a:ext uri="{FF2B5EF4-FFF2-40B4-BE49-F238E27FC236}">
                <a16:creationId xmlns:a16="http://schemas.microsoft.com/office/drawing/2014/main" id="{927907B7-D543-765F-1AAB-152BCEDCF664}"/>
              </a:ext>
            </a:extLst>
          </p:cNvPr>
          <p:cNvSpPr txBox="1"/>
          <p:nvPr/>
        </p:nvSpPr>
        <p:spPr>
          <a:xfrm>
            <a:off x="7435386" y="5577017"/>
            <a:ext cx="857927" cy="461665"/>
          </a:xfrm>
          <a:prstGeom prst="rect">
            <a:avLst/>
          </a:prstGeom>
          <a:noFill/>
        </p:spPr>
        <p:txBody>
          <a:bodyPr wrap="none" rtlCol="0">
            <a:spAutoFit/>
          </a:bodyPr>
          <a:lstStyle/>
          <a:p>
            <a:r>
              <a:rPr lang="it-IT" sz="1200" dirty="0"/>
              <a:t>Isotope </a:t>
            </a:r>
          </a:p>
          <a:p>
            <a:r>
              <a:rPr lang="it-IT" sz="1200" dirty="0"/>
              <a:t>Separator</a:t>
            </a:r>
            <a:endParaRPr lang="en-US" sz="1200" dirty="0"/>
          </a:p>
        </p:txBody>
      </p:sp>
      <p:sp>
        <p:nvSpPr>
          <p:cNvPr id="28" name="TextBox 27">
            <a:extLst>
              <a:ext uri="{FF2B5EF4-FFF2-40B4-BE49-F238E27FC236}">
                <a16:creationId xmlns:a16="http://schemas.microsoft.com/office/drawing/2014/main" id="{AFCFEA4B-E9D4-8397-4F1D-33166812E83A}"/>
              </a:ext>
            </a:extLst>
          </p:cNvPr>
          <p:cNvSpPr txBox="1"/>
          <p:nvPr/>
        </p:nvSpPr>
        <p:spPr>
          <a:xfrm>
            <a:off x="4068465" y="4837586"/>
            <a:ext cx="885179" cy="461665"/>
          </a:xfrm>
          <a:prstGeom prst="rect">
            <a:avLst/>
          </a:prstGeom>
          <a:noFill/>
        </p:spPr>
        <p:txBody>
          <a:bodyPr wrap="none" rtlCol="0">
            <a:spAutoFit/>
          </a:bodyPr>
          <a:lstStyle/>
          <a:p>
            <a:r>
              <a:rPr lang="en-US" sz="1200"/>
              <a:t>Fragment </a:t>
            </a:r>
          </a:p>
          <a:p>
            <a:r>
              <a:rPr lang="en-US" sz="1200" dirty="0"/>
              <a:t>Separator</a:t>
            </a:r>
          </a:p>
        </p:txBody>
      </p:sp>
      <p:sp>
        <p:nvSpPr>
          <p:cNvPr id="29" name="TextBox 28">
            <a:extLst>
              <a:ext uri="{FF2B5EF4-FFF2-40B4-BE49-F238E27FC236}">
                <a16:creationId xmlns:a16="http://schemas.microsoft.com/office/drawing/2014/main" id="{063941ED-9233-4777-DDD0-8110A43B7420}"/>
              </a:ext>
            </a:extLst>
          </p:cNvPr>
          <p:cNvSpPr txBox="1"/>
          <p:nvPr/>
        </p:nvSpPr>
        <p:spPr>
          <a:xfrm>
            <a:off x="6226084" y="5658027"/>
            <a:ext cx="960519" cy="461665"/>
          </a:xfrm>
          <a:prstGeom prst="rect">
            <a:avLst/>
          </a:prstGeom>
          <a:noFill/>
        </p:spPr>
        <p:txBody>
          <a:bodyPr wrap="none" rtlCol="0">
            <a:spAutoFit/>
          </a:bodyPr>
          <a:lstStyle/>
          <a:p>
            <a:r>
              <a:rPr lang="it-IT" sz="1200" dirty="0"/>
              <a:t>Gas </a:t>
            </a:r>
          </a:p>
          <a:p>
            <a:r>
              <a:rPr lang="it-IT" sz="1200" dirty="0"/>
              <a:t>Ion-stopper</a:t>
            </a:r>
            <a:endParaRPr lang="en-US" sz="1200" dirty="0"/>
          </a:p>
        </p:txBody>
      </p:sp>
      <p:sp>
        <p:nvSpPr>
          <p:cNvPr id="30" name="TextBox 29">
            <a:extLst>
              <a:ext uri="{FF2B5EF4-FFF2-40B4-BE49-F238E27FC236}">
                <a16:creationId xmlns:a16="http://schemas.microsoft.com/office/drawing/2014/main" id="{A5E93DFB-6BC5-67C4-A93A-7B1433BC4277}"/>
              </a:ext>
            </a:extLst>
          </p:cNvPr>
          <p:cNvSpPr txBox="1"/>
          <p:nvPr/>
        </p:nvSpPr>
        <p:spPr>
          <a:xfrm>
            <a:off x="5492957" y="1365919"/>
            <a:ext cx="1037463" cy="461665"/>
          </a:xfrm>
          <a:prstGeom prst="rect">
            <a:avLst/>
          </a:prstGeom>
          <a:noFill/>
        </p:spPr>
        <p:txBody>
          <a:bodyPr wrap="none" rtlCol="0">
            <a:spAutoFit/>
          </a:bodyPr>
          <a:lstStyle/>
          <a:p>
            <a:r>
              <a:rPr lang="it-IT" sz="1200" dirty="0"/>
              <a:t>Low Energy </a:t>
            </a:r>
          </a:p>
          <a:p>
            <a:r>
              <a:rPr lang="it-IT" sz="1200" dirty="0"/>
              <a:t>Experiment</a:t>
            </a:r>
            <a:endParaRPr lang="en-US" sz="1200" dirty="0"/>
          </a:p>
        </p:txBody>
      </p:sp>
      <p:sp>
        <p:nvSpPr>
          <p:cNvPr id="31" name="TextBox 30">
            <a:extLst>
              <a:ext uri="{FF2B5EF4-FFF2-40B4-BE49-F238E27FC236}">
                <a16:creationId xmlns:a16="http://schemas.microsoft.com/office/drawing/2014/main" id="{B8EB3A46-3B72-87E0-F229-783BCD6894A4}"/>
              </a:ext>
            </a:extLst>
          </p:cNvPr>
          <p:cNvSpPr txBox="1"/>
          <p:nvPr/>
        </p:nvSpPr>
        <p:spPr>
          <a:xfrm>
            <a:off x="10678410" y="2045949"/>
            <a:ext cx="1027845" cy="461665"/>
          </a:xfrm>
          <a:prstGeom prst="rect">
            <a:avLst/>
          </a:prstGeom>
          <a:noFill/>
        </p:spPr>
        <p:txBody>
          <a:bodyPr wrap="none" rtlCol="0">
            <a:spAutoFit/>
          </a:bodyPr>
          <a:lstStyle/>
          <a:p>
            <a:r>
              <a:rPr lang="it-IT" sz="1200" dirty="0"/>
              <a:t>High Energy</a:t>
            </a:r>
          </a:p>
          <a:p>
            <a:r>
              <a:rPr lang="it-IT" sz="1200" dirty="0"/>
              <a:t>Experiment</a:t>
            </a:r>
            <a:endParaRPr lang="en-US" sz="1200" dirty="0"/>
          </a:p>
        </p:txBody>
      </p:sp>
      <p:sp>
        <p:nvSpPr>
          <p:cNvPr id="32" name="TextBox 31">
            <a:extLst>
              <a:ext uri="{FF2B5EF4-FFF2-40B4-BE49-F238E27FC236}">
                <a16:creationId xmlns:a16="http://schemas.microsoft.com/office/drawing/2014/main" id="{B18AC9A3-F7DB-2671-3456-3B6916357201}"/>
              </a:ext>
            </a:extLst>
          </p:cNvPr>
          <p:cNvSpPr txBox="1"/>
          <p:nvPr/>
        </p:nvSpPr>
        <p:spPr>
          <a:xfrm>
            <a:off x="5362506" y="3925392"/>
            <a:ext cx="1027845" cy="461665"/>
          </a:xfrm>
          <a:prstGeom prst="rect">
            <a:avLst/>
          </a:prstGeom>
          <a:noFill/>
        </p:spPr>
        <p:txBody>
          <a:bodyPr wrap="none" rtlCol="0">
            <a:spAutoFit/>
          </a:bodyPr>
          <a:lstStyle/>
          <a:p>
            <a:r>
              <a:rPr lang="it-IT" sz="1200" dirty="0"/>
              <a:t>High Energy</a:t>
            </a:r>
          </a:p>
          <a:p>
            <a:r>
              <a:rPr lang="it-IT" sz="1200" dirty="0"/>
              <a:t>Experiment</a:t>
            </a:r>
            <a:endParaRPr lang="en-US" sz="1200" dirty="0"/>
          </a:p>
        </p:txBody>
      </p:sp>
      <p:sp>
        <p:nvSpPr>
          <p:cNvPr id="34" name="Arrow: Right 33">
            <a:extLst>
              <a:ext uri="{FF2B5EF4-FFF2-40B4-BE49-F238E27FC236}">
                <a16:creationId xmlns:a16="http://schemas.microsoft.com/office/drawing/2014/main" id="{411171AD-9091-3D62-0B31-8AF8E3D6F5A0}"/>
              </a:ext>
            </a:extLst>
          </p:cNvPr>
          <p:cNvSpPr/>
          <p:nvPr/>
        </p:nvSpPr>
        <p:spPr>
          <a:xfrm>
            <a:off x="3074504" y="1506215"/>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Right 34">
            <a:extLst>
              <a:ext uri="{FF2B5EF4-FFF2-40B4-BE49-F238E27FC236}">
                <a16:creationId xmlns:a16="http://schemas.microsoft.com/office/drawing/2014/main" id="{7EE13510-9CC2-083E-DF8F-9811C00B4BB8}"/>
              </a:ext>
            </a:extLst>
          </p:cNvPr>
          <p:cNvSpPr/>
          <p:nvPr/>
        </p:nvSpPr>
        <p:spPr>
          <a:xfrm>
            <a:off x="3008243" y="4621786"/>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Right 35">
            <a:extLst>
              <a:ext uri="{FF2B5EF4-FFF2-40B4-BE49-F238E27FC236}">
                <a16:creationId xmlns:a16="http://schemas.microsoft.com/office/drawing/2014/main" id="{8AFB571A-19E8-628A-914B-DCAE14DFFA09}"/>
              </a:ext>
            </a:extLst>
          </p:cNvPr>
          <p:cNvSpPr/>
          <p:nvPr/>
        </p:nvSpPr>
        <p:spPr>
          <a:xfrm>
            <a:off x="3776017" y="2122824"/>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Right 36">
            <a:extLst>
              <a:ext uri="{FF2B5EF4-FFF2-40B4-BE49-F238E27FC236}">
                <a16:creationId xmlns:a16="http://schemas.microsoft.com/office/drawing/2014/main" id="{9AFAF162-AE6A-FC2A-891D-9E95DC2EB869}"/>
              </a:ext>
            </a:extLst>
          </p:cNvPr>
          <p:cNvSpPr/>
          <p:nvPr/>
        </p:nvSpPr>
        <p:spPr>
          <a:xfrm>
            <a:off x="5276804" y="2131810"/>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rrow: Right 37">
            <a:extLst>
              <a:ext uri="{FF2B5EF4-FFF2-40B4-BE49-F238E27FC236}">
                <a16:creationId xmlns:a16="http://schemas.microsoft.com/office/drawing/2014/main" id="{FB4819C5-D642-949C-8984-C0D043E5D8B4}"/>
              </a:ext>
            </a:extLst>
          </p:cNvPr>
          <p:cNvSpPr/>
          <p:nvPr/>
        </p:nvSpPr>
        <p:spPr>
          <a:xfrm>
            <a:off x="3646730" y="4620339"/>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rrow: Right 38">
            <a:extLst>
              <a:ext uri="{FF2B5EF4-FFF2-40B4-BE49-F238E27FC236}">
                <a16:creationId xmlns:a16="http://schemas.microsoft.com/office/drawing/2014/main" id="{F834B0F8-953C-7279-0ADD-E4BE62F9D50D}"/>
              </a:ext>
            </a:extLst>
          </p:cNvPr>
          <p:cNvSpPr/>
          <p:nvPr/>
        </p:nvSpPr>
        <p:spPr>
          <a:xfrm>
            <a:off x="5143845" y="4621940"/>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Arrow: Right 39">
            <a:extLst>
              <a:ext uri="{FF2B5EF4-FFF2-40B4-BE49-F238E27FC236}">
                <a16:creationId xmlns:a16="http://schemas.microsoft.com/office/drawing/2014/main" id="{990D2C01-490F-E6D2-C1A6-626DC808C272}"/>
              </a:ext>
            </a:extLst>
          </p:cNvPr>
          <p:cNvSpPr/>
          <p:nvPr/>
        </p:nvSpPr>
        <p:spPr>
          <a:xfrm>
            <a:off x="10417697" y="2728041"/>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Right 40">
            <a:extLst>
              <a:ext uri="{FF2B5EF4-FFF2-40B4-BE49-F238E27FC236}">
                <a16:creationId xmlns:a16="http://schemas.microsoft.com/office/drawing/2014/main" id="{11C81FB7-ABB3-8E90-7DB4-1B58FC723EB0}"/>
              </a:ext>
            </a:extLst>
          </p:cNvPr>
          <p:cNvSpPr/>
          <p:nvPr/>
        </p:nvSpPr>
        <p:spPr>
          <a:xfrm>
            <a:off x="11040846" y="5328857"/>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Arrow: Right 41">
            <a:extLst>
              <a:ext uri="{FF2B5EF4-FFF2-40B4-BE49-F238E27FC236}">
                <a16:creationId xmlns:a16="http://schemas.microsoft.com/office/drawing/2014/main" id="{9DC86393-34BE-A544-C564-6FB1FB64060A}"/>
              </a:ext>
            </a:extLst>
          </p:cNvPr>
          <p:cNvSpPr/>
          <p:nvPr/>
        </p:nvSpPr>
        <p:spPr>
          <a:xfrm>
            <a:off x="8398821" y="5364925"/>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rrow: Right 42">
            <a:extLst>
              <a:ext uri="{FF2B5EF4-FFF2-40B4-BE49-F238E27FC236}">
                <a16:creationId xmlns:a16="http://schemas.microsoft.com/office/drawing/2014/main" id="{33C6F77C-0AEE-174C-89A7-9849902B3B96}"/>
              </a:ext>
            </a:extLst>
          </p:cNvPr>
          <p:cNvSpPr/>
          <p:nvPr/>
        </p:nvSpPr>
        <p:spPr>
          <a:xfrm>
            <a:off x="7089471" y="5364925"/>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rrow: Bent-Up 43">
            <a:extLst>
              <a:ext uri="{FF2B5EF4-FFF2-40B4-BE49-F238E27FC236}">
                <a16:creationId xmlns:a16="http://schemas.microsoft.com/office/drawing/2014/main" id="{F8D792A1-DBB6-0D8E-94E2-88999ED7AA20}"/>
              </a:ext>
            </a:extLst>
          </p:cNvPr>
          <p:cNvSpPr/>
          <p:nvPr/>
        </p:nvSpPr>
        <p:spPr>
          <a:xfrm rot="5400000">
            <a:off x="5759382" y="2214742"/>
            <a:ext cx="318074" cy="1072433"/>
          </a:xfrm>
          <a:prstGeom prst="bentUp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rrow: Bent-Up 44">
            <a:extLst>
              <a:ext uri="{FF2B5EF4-FFF2-40B4-BE49-F238E27FC236}">
                <a16:creationId xmlns:a16="http://schemas.microsoft.com/office/drawing/2014/main" id="{7FB51DD9-635F-6FC3-D503-D5DBF4674B2B}"/>
              </a:ext>
            </a:extLst>
          </p:cNvPr>
          <p:cNvSpPr/>
          <p:nvPr/>
        </p:nvSpPr>
        <p:spPr>
          <a:xfrm rot="5400000">
            <a:off x="5540700" y="4730062"/>
            <a:ext cx="318074" cy="1072433"/>
          </a:xfrm>
          <a:prstGeom prst="bentUp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5772C308-4F47-407E-A309-8455AB4136F5}"/>
              </a:ext>
            </a:extLst>
          </p:cNvPr>
          <p:cNvSpPr txBox="1"/>
          <p:nvPr/>
        </p:nvSpPr>
        <p:spPr>
          <a:xfrm>
            <a:off x="695739" y="1784200"/>
            <a:ext cx="2159566" cy="369332"/>
          </a:xfrm>
          <a:prstGeom prst="rect">
            <a:avLst/>
          </a:prstGeom>
          <a:noFill/>
        </p:spPr>
        <p:txBody>
          <a:bodyPr wrap="none" rtlCol="0">
            <a:spAutoFit/>
          </a:bodyPr>
          <a:lstStyle/>
          <a:p>
            <a:r>
              <a:rPr lang="en-US" dirty="0"/>
              <a:t>p/d Cyclotron/Linac</a:t>
            </a:r>
          </a:p>
        </p:txBody>
      </p:sp>
      <p:sp>
        <p:nvSpPr>
          <p:cNvPr id="47" name="TextBox 46">
            <a:extLst>
              <a:ext uri="{FF2B5EF4-FFF2-40B4-BE49-F238E27FC236}">
                <a16:creationId xmlns:a16="http://schemas.microsoft.com/office/drawing/2014/main" id="{A96BF2DE-0148-04A3-AC97-3A6D940BC7F6}"/>
              </a:ext>
            </a:extLst>
          </p:cNvPr>
          <p:cNvSpPr txBox="1"/>
          <p:nvPr/>
        </p:nvSpPr>
        <p:spPr>
          <a:xfrm>
            <a:off x="630993" y="4834483"/>
            <a:ext cx="2305879" cy="307777"/>
          </a:xfrm>
          <a:prstGeom prst="rect">
            <a:avLst/>
          </a:prstGeom>
          <a:noFill/>
        </p:spPr>
        <p:txBody>
          <a:bodyPr wrap="square" rtlCol="0">
            <a:spAutoFit/>
          </a:bodyPr>
          <a:lstStyle/>
          <a:p>
            <a:r>
              <a:rPr lang="en-US" sz="1400" dirty="0"/>
              <a:t>Heavy Ion Cyclotron/Linac</a:t>
            </a:r>
          </a:p>
        </p:txBody>
      </p:sp>
      <p:sp>
        <p:nvSpPr>
          <p:cNvPr id="48" name="TextBox 47">
            <a:extLst>
              <a:ext uri="{FF2B5EF4-FFF2-40B4-BE49-F238E27FC236}">
                <a16:creationId xmlns:a16="http://schemas.microsoft.com/office/drawing/2014/main" id="{8E648851-41D1-2584-679D-7839DEDBF429}"/>
              </a:ext>
            </a:extLst>
          </p:cNvPr>
          <p:cNvSpPr txBox="1"/>
          <p:nvPr/>
        </p:nvSpPr>
        <p:spPr>
          <a:xfrm>
            <a:off x="8901344" y="5463956"/>
            <a:ext cx="1838965" cy="369332"/>
          </a:xfrm>
          <a:prstGeom prst="rect">
            <a:avLst/>
          </a:prstGeom>
          <a:noFill/>
        </p:spPr>
        <p:txBody>
          <a:bodyPr wrap="none" rtlCol="0">
            <a:spAutoFit/>
          </a:bodyPr>
          <a:lstStyle/>
          <a:p>
            <a:r>
              <a:rPr lang="en-US" dirty="0"/>
              <a:t>Heavy Ion Linac</a:t>
            </a:r>
          </a:p>
        </p:txBody>
      </p:sp>
      <p:sp>
        <p:nvSpPr>
          <p:cNvPr id="49" name="TextBox 48">
            <a:extLst>
              <a:ext uri="{FF2B5EF4-FFF2-40B4-BE49-F238E27FC236}">
                <a16:creationId xmlns:a16="http://schemas.microsoft.com/office/drawing/2014/main" id="{B300F506-7E44-868C-115F-29D392C0A9E9}"/>
              </a:ext>
            </a:extLst>
          </p:cNvPr>
          <p:cNvSpPr txBox="1"/>
          <p:nvPr/>
        </p:nvSpPr>
        <p:spPr>
          <a:xfrm>
            <a:off x="8085599" y="2882468"/>
            <a:ext cx="1838965" cy="369332"/>
          </a:xfrm>
          <a:prstGeom prst="rect">
            <a:avLst/>
          </a:prstGeom>
          <a:noFill/>
        </p:spPr>
        <p:txBody>
          <a:bodyPr wrap="none" rtlCol="0">
            <a:spAutoFit/>
          </a:bodyPr>
          <a:lstStyle/>
          <a:p>
            <a:r>
              <a:rPr lang="en-US" dirty="0"/>
              <a:t>Heavy Ion Linac</a:t>
            </a:r>
          </a:p>
        </p:txBody>
      </p:sp>
      <p:sp>
        <p:nvSpPr>
          <p:cNvPr id="51" name="Arrow: Right 50">
            <a:extLst>
              <a:ext uri="{FF2B5EF4-FFF2-40B4-BE49-F238E27FC236}">
                <a16:creationId xmlns:a16="http://schemas.microsoft.com/office/drawing/2014/main" id="{C17A11C1-E6BE-231A-A4FC-638E79BDBA91}"/>
              </a:ext>
            </a:extLst>
          </p:cNvPr>
          <p:cNvSpPr/>
          <p:nvPr/>
        </p:nvSpPr>
        <p:spPr>
          <a:xfrm rot="5400000">
            <a:off x="3332872" y="1865512"/>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83B22999-928E-CAEE-BF92-746AB2BA9CB7}"/>
              </a:ext>
            </a:extLst>
          </p:cNvPr>
          <p:cNvSpPr txBox="1"/>
          <p:nvPr/>
        </p:nvSpPr>
        <p:spPr>
          <a:xfrm>
            <a:off x="10941674" y="4620339"/>
            <a:ext cx="1027845" cy="461665"/>
          </a:xfrm>
          <a:prstGeom prst="rect">
            <a:avLst/>
          </a:prstGeom>
          <a:noFill/>
        </p:spPr>
        <p:txBody>
          <a:bodyPr wrap="none" rtlCol="0">
            <a:spAutoFit/>
          </a:bodyPr>
          <a:lstStyle/>
          <a:p>
            <a:r>
              <a:rPr lang="it-IT" sz="1200" dirty="0"/>
              <a:t>High Energy</a:t>
            </a:r>
          </a:p>
          <a:p>
            <a:r>
              <a:rPr lang="it-IT" sz="1200" dirty="0"/>
              <a:t>Experiment</a:t>
            </a:r>
            <a:endParaRPr lang="en-US" sz="1200" dirty="0"/>
          </a:p>
        </p:txBody>
      </p:sp>
      <p:sp>
        <p:nvSpPr>
          <p:cNvPr id="53" name="TextBox 52">
            <a:extLst>
              <a:ext uri="{FF2B5EF4-FFF2-40B4-BE49-F238E27FC236}">
                <a16:creationId xmlns:a16="http://schemas.microsoft.com/office/drawing/2014/main" id="{A7BD8252-4A47-B660-057A-17DE65CDE6A0}"/>
              </a:ext>
            </a:extLst>
          </p:cNvPr>
          <p:cNvSpPr txBox="1"/>
          <p:nvPr/>
        </p:nvSpPr>
        <p:spPr>
          <a:xfrm>
            <a:off x="5420195" y="2879382"/>
            <a:ext cx="836191" cy="461665"/>
          </a:xfrm>
          <a:prstGeom prst="rect">
            <a:avLst/>
          </a:prstGeom>
          <a:noFill/>
        </p:spPr>
        <p:txBody>
          <a:bodyPr wrap="none" rtlCol="0">
            <a:spAutoFit/>
          </a:bodyPr>
          <a:lstStyle/>
          <a:p>
            <a:r>
              <a:rPr lang="en-US" sz="1200" dirty="0"/>
              <a:t>Transport</a:t>
            </a:r>
          </a:p>
          <a:p>
            <a:r>
              <a:rPr lang="en-US" sz="1200" dirty="0"/>
              <a:t>Line</a:t>
            </a:r>
          </a:p>
        </p:txBody>
      </p:sp>
      <p:sp>
        <p:nvSpPr>
          <p:cNvPr id="54" name="TextBox 53">
            <a:extLst>
              <a:ext uri="{FF2B5EF4-FFF2-40B4-BE49-F238E27FC236}">
                <a16:creationId xmlns:a16="http://schemas.microsoft.com/office/drawing/2014/main" id="{161EA453-6172-0C15-6511-C66723664352}"/>
              </a:ext>
            </a:extLst>
          </p:cNvPr>
          <p:cNvSpPr txBox="1"/>
          <p:nvPr/>
        </p:nvSpPr>
        <p:spPr>
          <a:xfrm>
            <a:off x="5128650" y="5331033"/>
            <a:ext cx="836191" cy="461665"/>
          </a:xfrm>
          <a:prstGeom prst="rect">
            <a:avLst/>
          </a:prstGeom>
          <a:noFill/>
        </p:spPr>
        <p:txBody>
          <a:bodyPr wrap="none" rtlCol="0">
            <a:spAutoFit/>
          </a:bodyPr>
          <a:lstStyle/>
          <a:p>
            <a:r>
              <a:rPr lang="en-US" sz="1200" dirty="0"/>
              <a:t>Transport</a:t>
            </a:r>
          </a:p>
          <a:p>
            <a:r>
              <a:rPr lang="en-US" sz="1200" dirty="0"/>
              <a:t>Line</a:t>
            </a:r>
          </a:p>
        </p:txBody>
      </p:sp>
      <p:sp>
        <p:nvSpPr>
          <p:cNvPr id="55" name="TextBox 54">
            <a:extLst>
              <a:ext uri="{FF2B5EF4-FFF2-40B4-BE49-F238E27FC236}">
                <a16:creationId xmlns:a16="http://schemas.microsoft.com/office/drawing/2014/main" id="{1BE95FC0-A357-BF01-5D08-43474C9A7D3F}"/>
              </a:ext>
            </a:extLst>
          </p:cNvPr>
          <p:cNvSpPr txBox="1"/>
          <p:nvPr/>
        </p:nvSpPr>
        <p:spPr>
          <a:xfrm>
            <a:off x="483016" y="930241"/>
            <a:ext cx="1907895" cy="261610"/>
          </a:xfrm>
          <a:prstGeom prst="rect">
            <a:avLst/>
          </a:prstGeom>
          <a:noFill/>
        </p:spPr>
        <p:txBody>
          <a:bodyPr wrap="none" rtlCol="0">
            <a:spAutoFit/>
          </a:bodyPr>
          <a:lstStyle/>
          <a:p>
            <a:r>
              <a:rPr lang="en-US" sz="1100" dirty="0"/>
              <a:t>Isotope Separation On-Line</a:t>
            </a:r>
          </a:p>
        </p:txBody>
      </p:sp>
      <p:sp>
        <p:nvSpPr>
          <p:cNvPr id="57" name="Frame 56">
            <a:extLst>
              <a:ext uri="{FF2B5EF4-FFF2-40B4-BE49-F238E27FC236}">
                <a16:creationId xmlns:a16="http://schemas.microsoft.com/office/drawing/2014/main" id="{55C7AD71-1531-75DD-D9AD-A89264E35864}"/>
              </a:ext>
            </a:extLst>
          </p:cNvPr>
          <p:cNvSpPr/>
          <p:nvPr/>
        </p:nvSpPr>
        <p:spPr>
          <a:xfrm>
            <a:off x="6676278" y="2636728"/>
            <a:ext cx="383871" cy="345471"/>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Arrow: Right 57">
            <a:extLst>
              <a:ext uri="{FF2B5EF4-FFF2-40B4-BE49-F238E27FC236}">
                <a16:creationId xmlns:a16="http://schemas.microsoft.com/office/drawing/2014/main" id="{9DEE91D6-73B2-AA07-C7F2-B14020CACA9D}"/>
              </a:ext>
            </a:extLst>
          </p:cNvPr>
          <p:cNvSpPr/>
          <p:nvPr/>
        </p:nvSpPr>
        <p:spPr>
          <a:xfrm>
            <a:off x="7357396" y="2728156"/>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649EC61D-D8D7-0E34-1084-929768A4305F}"/>
              </a:ext>
            </a:extLst>
          </p:cNvPr>
          <p:cNvSpPr txBox="1"/>
          <p:nvPr/>
        </p:nvSpPr>
        <p:spPr>
          <a:xfrm>
            <a:off x="6552149" y="3002320"/>
            <a:ext cx="729687" cy="461665"/>
          </a:xfrm>
          <a:prstGeom prst="rect">
            <a:avLst/>
          </a:prstGeom>
          <a:noFill/>
        </p:spPr>
        <p:txBody>
          <a:bodyPr wrap="none" rtlCol="0">
            <a:spAutoFit/>
          </a:bodyPr>
          <a:lstStyle/>
          <a:p>
            <a:r>
              <a:rPr lang="en-US" sz="1200"/>
              <a:t>Charge </a:t>
            </a:r>
          </a:p>
          <a:p>
            <a:r>
              <a:rPr lang="en-US" sz="1200" dirty="0"/>
              <a:t>Breeder</a:t>
            </a:r>
          </a:p>
        </p:txBody>
      </p:sp>
    </p:spTree>
    <p:extLst>
      <p:ext uri="{BB962C8B-B14F-4D97-AF65-F5344CB8AC3E}">
        <p14:creationId xmlns:p14="http://schemas.microsoft.com/office/powerpoint/2010/main" val="294846466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954037" y="213965"/>
            <a:ext cx="7805650" cy="680557"/>
          </a:xfrm>
        </p:spPr>
        <p:txBody>
          <a:bodyPr/>
          <a:lstStyle/>
          <a:p>
            <a:r>
              <a:rPr lang="en-US" sz="2800"/>
              <a:t>DRIVER Accelerator for the Primary beam</a:t>
            </a:r>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EA687318-3758-04E8-6F7F-899ADD9A6B9B}"/>
              </a:ext>
            </a:extLst>
          </p:cNvPr>
          <p:cNvPicPr>
            <a:picLocks noChangeAspect="1"/>
          </p:cNvPicPr>
          <p:nvPr/>
        </p:nvPicPr>
        <p:blipFill>
          <a:blip r:embed="rId2"/>
          <a:stretch>
            <a:fillRect/>
          </a:stretch>
        </p:blipFill>
        <p:spPr>
          <a:xfrm>
            <a:off x="258418" y="1164694"/>
            <a:ext cx="5975186" cy="5011218"/>
          </a:xfrm>
          <a:prstGeom prst="rect">
            <a:avLst/>
          </a:prstGeom>
        </p:spPr>
      </p:pic>
      <p:pic>
        <p:nvPicPr>
          <p:cNvPr id="7" name="Picture 6" descr="A picture containing text, screenshot&#10;&#10;Description automatically generated">
            <a:extLst>
              <a:ext uri="{FF2B5EF4-FFF2-40B4-BE49-F238E27FC236}">
                <a16:creationId xmlns:a16="http://schemas.microsoft.com/office/drawing/2014/main" id="{23CDDE6F-BC92-9F46-FE86-B597C9F34F85}"/>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373880" y="894522"/>
            <a:ext cx="7559040" cy="1993392"/>
          </a:xfrm>
          <a:prstGeom prst="rect">
            <a:avLst/>
          </a:prstGeom>
        </p:spPr>
      </p:pic>
      <p:sp>
        <p:nvSpPr>
          <p:cNvPr id="9" name="Arrow: Left 8">
            <a:extLst>
              <a:ext uri="{FF2B5EF4-FFF2-40B4-BE49-F238E27FC236}">
                <a16:creationId xmlns:a16="http://schemas.microsoft.com/office/drawing/2014/main" id="{ED8438BA-FA0C-4B58-DEAA-D2FC7C55E106}"/>
              </a:ext>
            </a:extLst>
          </p:cNvPr>
          <p:cNvSpPr/>
          <p:nvPr/>
        </p:nvSpPr>
        <p:spPr>
          <a:xfrm>
            <a:off x="1451113" y="4949687"/>
            <a:ext cx="583096" cy="198783"/>
          </a:xfrm>
          <a:prstGeom prst="leftArrow">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84B89C41-A1ED-9F86-D42E-7BD7399FBDE8}"/>
              </a:ext>
            </a:extLst>
          </p:cNvPr>
          <p:cNvSpPr txBox="1"/>
          <p:nvPr/>
        </p:nvSpPr>
        <p:spPr>
          <a:xfrm>
            <a:off x="1451113" y="4643187"/>
            <a:ext cx="825932" cy="369332"/>
          </a:xfrm>
          <a:prstGeom prst="rect">
            <a:avLst/>
          </a:prstGeom>
          <a:noFill/>
        </p:spPr>
        <p:txBody>
          <a:bodyPr wrap="none" rtlCol="0">
            <a:spAutoFit/>
          </a:bodyPr>
          <a:lstStyle/>
          <a:p>
            <a:r>
              <a:rPr lang="en-US" dirty="0">
                <a:solidFill>
                  <a:schemeClr val="bg2"/>
                </a:solidFill>
              </a:rPr>
              <a:t>Target</a:t>
            </a:r>
          </a:p>
        </p:txBody>
      </p:sp>
      <p:cxnSp>
        <p:nvCxnSpPr>
          <p:cNvPr id="12" name="Straight Arrow Connector 11">
            <a:extLst>
              <a:ext uri="{FF2B5EF4-FFF2-40B4-BE49-F238E27FC236}">
                <a16:creationId xmlns:a16="http://schemas.microsoft.com/office/drawing/2014/main" id="{458F3312-C1FE-E4A3-25D6-42FAC088D45F}"/>
              </a:ext>
            </a:extLst>
          </p:cNvPr>
          <p:cNvCxnSpPr>
            <a:cxnSpLocks/>
          </p:cNvCxnSpPr>
          <p:nvPr/>
        </p:nvCxnSpPr>
        <p:spPr>
          <a:xfrm>
            <a:off x="1411357" y="6081465"/>
            <a:ext cx="543339" cy="0"/>
          </a:xfrm>
          <a:prstGeom prst="straightConnector1">
            <a:avLst/>
          </a:prstGeom>
          <a:ln>
            <a:headEnd type="triangle"/>
            <a:tailEnd type="triangle"/>
          </a:ln>
        </p:spPr>
        <p:style>
          <a:lnRef idx="1">
            <a:schemeClr val="accent1"/>
          </a:lnRef>
          <a:fillRef idx="0">
            <a:schemeClr val="accent1"/>
          </a:fillRef>
          <a:effectRef idx="0">
            <a:schemeClr val="accent1"/>
          </a:effectRef>
          <a:fontRef idx="minor">
            <a:schemeClr val="tx1"/>
          </a:fontRef>
        </p:style>
      </p:cxnSp>
      <p:sp>
        <p:nvSpPr>
          <p:cNvPr id="13" name="TextBox 12">
            <a:extLst>
              <a:ext uri="{FF2B5EF4-FFF2-40B4-BE49-F238E27FC236}">
                <a16:creationId xmlns:a16="http://schemas.microsoft.com/office/drawing/2014/main" id="{AC7662F5-41BF-AEE6-2E54-9977E66579A0}"/>
              </a:ext>
            </a:extLst>
          </p:cNvPr>
          <p:cNvSpPr txBox="1"/>
          <p:nvPr/>
        </p:nvSpPr>
        <p:spPr>
          <a:xfrm>
            <a:off x="1411357" y="5806580"/>
            <a:ext cx="569387" cy="369332"/>
          </a:xfrm>
          <a:prstGeom prst="rect">
            <a:avLst/>
          </a:prstGeom>
          <a:noFill/>
        </p:spPr>
        <p:txBody>
          <a:bodyPr wrap="none" rtlCol="0">
            <a:spAutoFit/>
          </a:bodyPr>
          <a:lstStyle/>
          <a:p>
            <a:r>
              <a:rPr lang="en-US" dirty="0"/>
              <a:t>1 m</a:t>
            </a:r>
          </a:p>
        </p:txBody>
      </p:sp>
      <p:pic>
        <p:nvPicPr>
          <p:cNvPr id="14" name="Picture 13">
            <a:extLst>
              <a:ext uri="{FF2B5EF4-FFF2-40B4-BE49-F238E27FC236}">
                <a16:creationId xmlns:a16="http://schemas.microsoft.com/office/drawing/2014/main" id="{DC62DC9B-35A5-7237-9C4E-1687868D9AAE}"/>
              </a:ext>
            </a:extLst>
          </p:cNvPr>
          <p:cNvPicPr>
            <a:picLocks noChangeAspect="1"/>
          </p:cNvPicPr>
          <p:nvPr/>
        </p:nvPicPr>
        <p:blipFill rotWithShape="1">
          <a:blip r:embed="rId4"/>
          <a:srcRect l="5183" r="4625"/>
          <a:stretch/>
        </p:blipFill>
        <p:spPr>
          <a:xfrm>
            <a:off x="6522295" y="3096729"/>
            <a:ext cx="4979138" cy="2984736"/>
          </a:xfrm>
          <a:prstGeom prst="rect">
            <a:avLst/>
          </a:prstGeom>
        </p:spPr>
      </p:pic>
      <p:sp>
        <p:nvSpPr>
          <p:cNvPr id="17" name="TextBox 16">
            <a:extLst>
              <a:ext uri="{FF2B5EF4-FFF2-40B4-BE49-F238E27FC236}">
                <a16:creationId xmlns:a16="http://schemas.microsoft.com/office/drawing/2014/main" id="{2476DD8F-CB03-DD8C-90EA-1017DCC85046}"/>
              </a:ext>
            </a:extLst>
          </p:cNvPr>
          <p:cNvSpPr txBox="1"/>
          <p:nvPr/>
        </p:nvSpPr>
        <p:spPr>
          <a:xfrm>
            <a:off x="682486" y="848141"/>
            <a:ext cx="1838965" cy="369332"/>
          </a:xfrm>
          <a:prstGeom prst="rect">
            <a:avLst/>
          </a:prstGeom>
          <a:noFill/>
        </p:spPr>
        <p:txBody>
          <a:bodyPr wrap="none" rtlCol="0">
            <a:spAutoFit/>
          </a:bodyPr>
          <a:lstStyle/>
          <a:p>
            <a:r>
              <a:rPr lang="en-US" dirty="0"/>
              <a:t>SPES Cyclotron</a:t>
            </a:r>
          </a:p>
        </p:txBody>
      </p:sp>
      <p:sp>
        <p:nvSpPr>
          <p:cNvPr id="18" name="TextBox 17">
            <a:extLst>
              <a:ext uri="{FF2B5EF4-FFF2-40B4-BE49-F238E27FC236}">
                <a16:creationId xmlns:a16="http://schemas.microsoft.com/office/drawing/2014/main" id="{725F3F0C-690F-2DAC-6E8D-B72AACBE39F5}"/>
              </a:ext>
            </a:extLst>
          </p:cNvPr>
          <p:cNvSpPr txBox="1"/>
          <p:nvPr/>
        </p:nvSpPr>
        <p:spPr>
          <a:xfrm>
            <a:off x="8673562" y="569848"/>
            <a:ext cx="1518364" cy="369332"/>
          </a:xfrm>
          <a:prstGeom prst="rect">
            <a:avLst/>
          </a:prstGeom>
          <a:noFill/>
        </p:spPr>
        <p:txBody>
          <a:bodyPr wrap="none" rtlCol="0">
            <a:spAutoFit/>
          </a:bodyPr>
          <a:lstStyle/>
          <a:p>
            <a:r>
              <a:rPr lang="en-US" dirty="0"/>
              <a:t>Spiral2 Linac</a:t>
            </a:r>
          </a:p>
        </p:txBody>
      </p:sp>
      <p:sp>
        <p:nvSpPr>
          <p:cNvPr id="19" name="TextBox 18">
            <a:extLst>
              <a:ext uri="{FF2B5EF4-FFF2-40B4-BE49-F238E27FC236}">
                <a16:creationId xmlns:a16="http://schemas.microsoft.com/office/drawing/2014/main" id="{D1D75A05-9887-6959-3B64-217793B2319E}"/>
              </a:ext>
            </a:extLst>
          </p:cNvPr>
          <p:cNvSpPr txBox="1"/>
          <p:nvPr/>
        </p:nvSpPr>
        <p:spPr>
          <a:xfrm>
            <a:off x="8010939" y="2807656"/>
            <a:ext cx="1261949" cy="369332"/>
          </a:xfrm>
          <a:prstGeom prst="rect">
            <a:avLst/>
          </a:prstGeom>
          <a:noFill/>
        </p:spPr>
        <p:txBody>
          <a:bodyPr wrap="none" rtlCol="0">
            <a:spAutoFit/>
          </a:bodyPr>
          <a:lstStyle/>
          <a:p>
            <a:r>
              <a:rPr lang="en-US" dirty="0"/>
              <a:t>FAIR rings</a:t>
            </a:r>
          </a:p>
        </p:txBody>
      </p:sp>
    </p:spTree>
    <p:extLst>
      <p:ext uri="{BB962C8B-B14F-4D97-AF65-F5344CB8AC3E}">
        <p14:creationId xmlns:p14="http://schemas.microsoft.com/office/powerpoint/2010/main" val="352077264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sp>
        <p:nvSpPr>
          <p:cNvPr id="12" name="TextBox 11">
            <a:extLst>
              <a:ext uri="{FF2B5EF4-FFF2-40B4-BE49-F238E27FC236}">
                <a16:creationId xmlns:a16="http://schemas.microsoft.com/office/drawing/2014/main" id="{85539E16-6E15-703F-C8DB-CD3F85B1B88B}"/>
              </a:ext>
            </a:extLst>
          </p:cNvPr>
          <p:cNvSpPr txBox="1"/>
          <p:nvPr/>
        </p:nvSpPr>
        <p:spPr>
          <a:xfrm>
            <a:off x="146110" y="4431033"/>
            <a:ext cx="4598170" cy="830997"/>
          </a:xfrm>
          <a:prstGeom prst="rect">
            <a:avLst/>
          </a:prstGeom>
          <a:noFill/>
        </p:spPr>
        <p:txBody>
          <a:bodyPr wrap="square" rtlCol="0">
            <a:spAutoFit/>
          </a:bodyPr>
          <a:lstStyle/>
          <a:p>
            <a:r>
              <a:rPr lang="en-US" sz="1200" dirty="0"/>
              <a:t>Beam test at </a:t>
            </a:r>
            <a:r>
              <a:rPr lang="en-US" sz="1200" dirty="0" err="1"/>
              <a:t>iThemba</a:t>
            </a:r>
            <a:r>
              <a:rPr lang="en-US" sz="1200" dirty="0"/>
              <a:t> lab. (2014): 66MeV protons, 60 </a:t>
            </a:r>
            <a:r>
              <a:rPr lang="en-US" sz="1200" dirty="0">
                <a:latin typeface="Symbol" panose="05050102010706020507" pitchFamily="18" charset="2"/>
              </a:rPr>
              <a:t>m</a:t>
            </a:r>
            <a:r>
              <a:rPr lang="en-US" sz="1200" dirty="0"/>
              <a:t>A </a:t>
            </a:r>
          </a:p>
          <a:p>
            <a:r>
              <a:rPr lang="en-US" sz="1200" dirty="0"/>
              <a:t>on full scale </a:t>
            </a:r>
            <a:r>
              <a:rPr lang="en-US" sz="1200" dirty="0" err="1"/>
              <a:t>SiC</a:t>
            </a:r>
            <a:r>
              <a:rPr lang="en-US" sz="1200" dirty="0"/>
              <a:t> prototype at 1600 </a:t>
            </a:r>
            <a:r>
              <a:rPr lang="en-US" sz="1200" baseline="30000" dirty="0" err="1"/>
              <a:t>o</a:t>
            </a:r>
            <a:r>
              <a:rPr lang="en-US" sz="1200" dirty="0" err="1"/>
              <a:t>C</a:t>
            </a:r>
            <a:r>
              <a:rPr lang="en-US" sz="1200" dirty="0"/>
              <a:t> (FEM sim. Validation)</a:t>
            </a:r>
          </a:p>
          <a:p>
            <a:r>
              <a:rPr lang="en-US" sz="1200" dirty="0"/>
              <a:t>Former beam tests: ORNL (2007, 2010-2011) </a:t>
            </a:r>
            <a:r>
              <a:rPr lang="en-US" sz="1200" dirty="0" err="1"/>
              <a:t>SiC</a:t>
            </a:r>
            <a:r>
              <a:rPr lang="en-US" sz="1200" dirty="0"/>
              <a:t>, </a:t>
            </a:r>
            <a:r>
              <a:rPr lang="en-US" sz="1200" dirty="0" err="1"/>
              <a:t>Ucx</a:t>
            </a:r>
            <a:r>
              <a:rPr lang="en-US" sz="1200" dirty="0"/>
              <a:t>; ISOLDE(2009) UCx, IPNO (2013) UCx.</a:t>
            </a:r>
          </a:p>
        </p:txBody>
      </p:sp>
      <p:sp>
        <p:nvSpPr>
          <p:cNvPr id="13" name="TextBox 12">
            <a:extLst>
              <a:ext uri="{FF2B5EF4-FFF2-40B4-BE49-F238E27FC236}">
                <a16:creationId xmlns:a16="http://schemas.microsoft.com/office/drawing/2014/main" id="{73B5B980-0135-9E86-24E0-09F4B95D4299}"/>
              </a:ext>
            </a:extLst>
          </p:cNvPr>
          <p:cNvSpPr txBox="1"/>
          <p:nvPr/>
        </p:nvSpPr>
        <p:spPr>
          <a:xfrm>
            <a:off x="364435" y="722244"/>
            <a:ext cx="2168286" cy="369332"/>
          </a:xfrm>
          <a:prstGeom prst="rect">
            <a:avLst/>
          </a:prstGeom>
          <a:noFill/>
        </p:spPr>
        <p:txBody>
          <a:bodyPr wrap="none" rtlCol="0">
            <a:spAutoFit/>
          </a:bodyPr>
          <a:lstStyle/>
          <a:p>
            <a:r>
              <a:rPr lang="en-US" dirty="0"/>
              <a:t>SPES Direct Target</a:t>
            </a:r>
          </a:p>
        </p:txBody>
      </p:sp>
      <p:pic>
        <p:nvPicPr>
          <p:cNvPr id="15" name="Picture 14">
            <a:extLst>
              <a:ext uri="{FF2B5EF4-FFF2-40B4-BE49-F238E27FC236}">
                <a16:creationId xmlns:a16="http://schemas.microsoft.com/office/drawing/2014/main" id="{69FDE2EC-B8C0-E337-46D4-8C28A90C358F}"/>
              </a:ext>
            </a:extLst>
          </p:cNvPr>
          <p:cNvPicPr>
            <a:picLocks noChangeAspect="1"/>
          </p:cNvPicPr>
          <p:nvPr/>
        </p:nvPicPr>
        <p:blipFill>
          <a:blip r:embed="rId2"/>
          <a:stretch>
            <a:fillRect/>
          </a:stretch>
        </p:blipFill>
        <p:spPr>
          <a:xfrm>
            <a:off x="5526513" y="488564"/>
            <a:ext cx="5931886" cy="2827710"/>
          </a:xfrm>
          <a:prstGeom prst="rect">
            <a:avLst/>
          </a:prstGeom>
        </p:spPr>
      </p:pic>
      <p:sp>
        <p:nvSpPr>
          <p:cNvPr id="16" name="TextBox 15">
            <a:extLst>
              <a:ext uri="{FF2B5EF4-FFF2-40B4-BE49-F238E27FC236}">
                <a16:creationId xmlns:a16="http://schemas.microsoft.com/office/drawing/2014/main" id="{B4BDA8AD-A1A6-0825-FCD2-0703BF9E6C3F}"/>
              </a:ext>
            </a:extLst>
          </p:cNvPr>
          <p:cNvSpPr txBox="1"/>
          <p:nvPr/>
        </p:nvSpPr>
        <p:spPr>
          <a:xfrm>
            <a:off x="5526513" y="119232"/>
            <a:ext cx="3095719" cy="369332"/>
          </a:xfrm>
          <a:prstGeom prst="rect">
            <a:avLst/>
          </a:prstGeom>
          <a:noFill/>
        </p:spPr>
        <p:txBody>
          <a:bodyPr wrap="none" rtlCol="0">
            <a:spAutoFit/>
          </a:bodyPr>
          <a:lstStyle/>
          <a:p>
            <a:r>
              <a:rPr lang="en-US" dirty="0"/>
              <a:t>SPIRAL2 Neutron Converter</a:t>
            </a:r>
          </a:p>
        </p:txBody>
      </p:sp>
      <p:pic>
        <p:nvPicPr>
          <p:cNvPr id="17" name="Picture 16">
            <a:extLst>
              <a:ext uri="{FF2B5EF4-FFF2-40B4-BE49-F238E27FC236}">
                <a16:creationId xmlns:a16="http://schemas.microsoft.com/office/drawing/2014/main" id="{C9481AB1-FA8C-1D20-2E4C-DF50499430BA}"/>
              </a:ext>
            </a:extLst>
          </p:cNvPr>
          <p:cNvPicPr>
            <a:picLocks noChangeAspect="1"/>
          </p:cNvPicPr>
          <p:nvPr/>
        </p:nvPicPr>
        <p:blipFill>
          <a:blip r:embed="rId3"/>
          <a:stretch>
            <a:fillRect/>
          </a:stretch>
        </p:blipFill>
        <p:spPr>
          <a:xfrm>
            <a:off x="5571687" y="3528640"/>
            <a:ext cx="2100113" cy="2635784"/>
          </a:xfrm>
          <a:prstGeom prst="rect">
            <a:avLst/>
          </a:prstGeom>
        </p:spPr>
      </p:pic>
      <p:sp>
        <p:nvSpPr>
          <p:cNvPr id="18" name="TextBox 17">
            <a:extLst>
              <a:ext uri="{FF2B5EF4-FFF2-40B4-BE49-F238E27FC236}">
                <a16:creationId xmlns:a16="http://schemas.microsoft.com/office/drawing/2014/main" id="{33FF35A4-51CA-60D1-9037-DB892AF20FC7}"/>
              </a:ext>
            </a:extLst>
          </p:cNvPr>
          <p:cNvSpPr txBox="1"/>
          <p:nvPr/>
        </p:nvSpPr>
        <p:spPr>
          <a:xfrm>
            <a:off x="5298554" y="3343974"/>
            <a:ext cx="2813655" cy="369332"/>
          </a:xfrm>
          <a:prstGeom prst="rect">
            <a:avLst/>
          </a:prstGeom>
          <a:solidFill>
            <a:schemeClr val="tx2"/>
          </a:solidFill>
        </p:spPr>
        <p:txBody>
          <a:bodyPr wrap="none" rtlCol="0">
            <a:spAutoFit/>
          </a:bodyPr>
          <a:lstStyle/>
          <a:p>
            <a:r>
              <a:rPr lang="en-US" dirty="0"/>
              <a:t>FAIR: H2 gas-cell stripper</a:t>
            </a:r>
          </a:p>
        </p:txBody>
      </p:sp>
      <p:sp>
        <p:nvSpPr>
          <p:cNvPr id="20" name="Title 19">
            <a:extLst>
              <a:ext uri="{FF2B5EF4-FFF2-40B4-BE49-F238E27FC236}">
                <a16:creationId xmlns:a16="http://schemas.microsoft.com/office/drawing/2014/main" id="{AB6B9ED0-3542-24CA-7F22-3E85FE38E3CE}"/>
              </a:ext>
            </a:extLst>
          </p:cNvPr>
          <p:cNvSpPr>
            <a:spLocks noGrp="1"/>
          </p:cNvSpPr>
          <p:nvPr>
            <p:ph type="title"/>
          </p:nvPr>
        </p:nvSpPr>
        <p:spPr>
          <a:xfrm>
            <a:off x="2671909" y="19074"/>
            <a:ext cx="2557790" cy="864686"/>
          </a:xfrm>
        </p:spPr>
        <p:txBody>
          <a:bodyPr/>
          <a:lstStyle/>
          <a:p>
            <a:r>
              <a:rPr lang="en-US" dirty="0"/>
              <a:t>TARGET</a:t>
            </a:r>
          </a:p>
        </p:txBody>
      </p:sp>
      <p:pic>
        <p:nvPicPr>
          <p:cNvPr id="21" name="Picture 20">
            <a:extLst>
              <a:ext uri="{FF2B5EF4-FFF2-40B4-BE49-F238E27FC236}">
                <a16:creationId xmlns:a16="http://schemas.microsoft.com/office/drawing/2014/main" id="{00C2B428-CEE2-EA67-3198-F15FCC6219B1}"/>
              </a:ext>
            </a:extLst>
          </p:cNvPr>
          <p:cNvPicPr>
            <a:picLocks noChangeAspect="1"/>
          </p:cNvPicPr>
          <p:nvPr/>
        </p:nvPicPr>
        <p:blipFill>
          <a:blip r:embed="rId4"/>
          <a:stretch>
            <a:fillRect/>
          </a:stretch>
        </p:blipFill>
        <p:spPr>
          <a:xfrm>
            <a:off x="8243285" y="3690749"/>
            <a:ext cx="3589685" cy="2473675"/>
          </a:xfrm>
          <a:prstGeom prst="rect">
            <a:avLst/>
          </a:prstGeom>
        </p:spPr>
      </p:pic>
      <p:sp>
        <p:nvSpPr>
          <p:cNvPr id="22" name="TextBox 21">
            <a:extLst>
              <a:ext uri="{FF2B5EF4-FFF2-40B4-BE49-F238E27FC236}">
                <a16:creationId xmlns:a16="http://schemas.microsoft.com/office/drawing/2014/main" id="{2DFA94DB-7D46-087F-8D33-CF6A606E701E}"/>
              </a:ext>
            </a:extLst>
          </p:cNvPr>
          <p:cNvSpPr txBox="1"/>
          <p:nvPr/>
        </p:nvSpPr>
        <p:spPr>
          <a:xfrm>
            <a:off x="8516418" y="3316274"/>
            <a:ext cx="2454518" cy="369332"/>
          </a:xfrm>
          <a:prstGeom prst="rect">
            <a:avLst/>
          </a:prstGeom>
          <a:solidFill>
            <a:schemeClr val="tx2"/>
          </a:solidFill>
        </p:spPr>
        <p:txBody>
          <a:bodyPr wrap="none" rtlCol="0">
            <a:spAutoFit/>
          </a:bodyPr>
          <a:lstStyle/>
          <a:p>
            <a:r>
              <a:rPr lang="en-US" dirty="0"/>
              <a:t>FRIB: Li liquid stripper</a:t>
            </a:r>
          </a:p>
        </p:txBody>
      </p:sp>
      <p:pic>
        <p:nvPicPr>
          <p:cNvPr id="23" name="Picture 22">
            <a:extLst>
              <a:ext uri="{FF2B5EF4-FFF2-40B4-BE49-F238E27FC236}">
                <a16:creationId xmlns:a16="http://schemas.microsoft.com/office/drawing/2014/main" id="{21B9DCEB-0829-657B-1EEF-0AA079B3D9D3}"/>
              </a:ext>
            </a:extLst>
          </p:cNvPr>
          <p:cNvPicPr>
            <a:picLocks noChangeAspect="1"/>
          </p:cNvPicPr>
          <p:nvPr/>
        </p:nvPicPr>
        <p:blipFill>
          <a:blip r:embed="rId5"/>
          <a:stretch>
            <a:fillRect/>
          </a:stretch>
        </p:blipFill>
        <p:spPr>
          <a:xfrm>
            <a:off x="216417" y="1005666"/>
            <a:ext cx="5152444" cy="3329404"/>
          </a:xfrm>
          <a:prstGeom prst="rect">
            <a:avLst/>
          </a:prstGeom>
        </p:spPr>
      </p:pic>
    </p:spTree>
    <p:extLst>
      <p:ext uri="{BB962C8B-B14F-4D97-AF65-F5344CB8AC3E}">
        <p14:creationId xmlns:p14="http://schemas.microsoft.com/office/powerpoint/2010/main" val="991982257"/>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 name="Picture 17">
            <a:extLst>
              <a:ext uri="{FF2B5EF4-FFF2-40B4-BE49-F238E27FC236}">
                <a16:creationId xmlns:a16="http://schemas.microsoft.com/office/drawing/2014/main" id="{C10B982B-751F-B1AF-2C6D-C9F764F57A11}"/>
              </a:ext>
            </a:extLst>
          </p:cNvPr>
          <p:cNvPicPr>
            <a:picLocks noChangeAspect="1"/>
          </p:cNvPicPr>
          <p:nvPr/>
        </p:nvPicPr>
        <p:blipFill>
          <a:blip r:embed="rId2"/>
          <a:stretch>
            <a:fillRect/>
          </a:stretch>
        </p:blipFill>
        <p:spPr>
          <a:xfrm>
            <a:off x="235255" y="351181"/>
            <a:ext cx="5874826" cy="5659104"/>
          </a:xfrm>
          <a:prstGeom prst="rect">
            <a:avLst/>
          </a:prstGeom>
        </p:spPr>
      </p:pic>
      <p:sp>
        <p:nvSpPr>
          <p:cNvPr id="4" name="Date Placeholder 3">
            <a:extLst>
              <a:ext uri="{FF2B5EF4-FFF2-40B4-BE49-F238E27FC236}">
                <a16:creationId xmlns:a16="http://schemas.microsoft.com/office/drawing/2014/main" id="{2D64ED0C-DDDB-160A-01A2-E26B8C0C1079}"/>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1557DBF6-6389-E76E-0964-DA9AEE5E6454}"/>
              </a:ext>
            </a:extLst>
          </p:cNvPr>
          <p:cNvSpPr>
            <a:spLocks noGrp="1"/>
          </p:cNvSpPr>
          <p:nvPr>
            <p:ph type="ftr" sz="quarter" idx="11"/>
          </p:nvPr>
        </p:nvSpPr>
        <p:spPr/>
        <p:txBody>
          <a:bodyPr/>
          <a:lstStyle/>
          <a:p>
            <a:r>
              <a:rPr lang="it-IT"/>
              <a:t>M. Comunian</a:t>
            </a:r>
            <a:endParaRPr lang="en-US" dirty="0"/>
          </a:p>
        </p:txBody>
      </p:sp>
      <p:pic>
        <p:nvPicPr>
          <p:cNvPr id="19" name="Picture 18">
            <a:extLst>
              <a:ext uri="{FF2B5EF4-FFF2-40B4-BE49-F238E27FC236}">
                <a16:creationId xmlns:a16="http://schemas.microsoft.com/office/drawing/2014/main" id="{C298EB59-2636-4469-B3A6-DAC9B9B6B62D}"/>
              </a:ext>
            </a:extLst>
          </p:cNvPr>
          <p:cNvPicPr>
            <a:picLocks noChangeAspect="1"/>
          </p:cNvPicPr>
          <p:nvPr/>
        </p:nvPicPr>
        <p:blipFill>
          <a:blip r:embed="rId3"/>
          <a:stretch>
            <a:fillRect/>
          </a:stretch>
        </p:blipFill>
        <p:spPr>
          <a:xfrm>
            <a:off x="5922463" y="223778"/>
            <a:ext cx="5921283" cy="3049509"/>
          </a:xfrm>
          <a:prstGeom prst="rect">
            <a:avLst/>
          </a:prstGeom>
        </p:spPr>
      </p:pic>
      <p:pic>
        <p:nvPicPr>
          <p:cNvPr id="20" name="Picture 19">
            <a:extLst>
              <a:ext uri="{FF2B5EF4-FFF2-40B4-BE49-F238E27FC236}">
                <a16:creationId xmlns:a16="http://schemas.microsoft.com/office/drawing/2014/main" id="{210F81B2-9CD4-DE7F-7423-14D79C08408A}"/>
              </a:ext>
            </a:extLst>
          </p:cNvPr>
          <p:cNvPicPr>
            <a:picLocks noChangeAspect="1"/>
          </p:cNvPicPr>
          <p:nvPr/>
        </p:nvPicPr>
        <p:blipFill>
          <a:blip r:embed="rId4"/>
          <a:stretch>
            <a:fillRect/>
          </a:stretch>
        </p:blipFill>
        <p:spPr>
          <a:xfrm>
            <a:off x="6447183" y="3216381"/>
            <a:ext cx="4751414" cy="2920554"/>
          </a:xfrm>
          <a:prstGeom prst="rect">
            <a:avLst/>
          </a:prstGeom>
        </p:spPr>
      </p:pic>
    </p:spTree>
    <p:extLst>
      <p:ext uri="{BB962C8B-B14F-4D97-AF65-F5344CB8AC3E}">
        <p14:creationId xmlns:p14="http://schemas.microsoft.com/office/powerpoint/2010/main" val="93679808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261608" y="328683"/>
            <a:ext cx="6970765" cy="808800"/>
          </a:xfrm>
        </p:spPr>
        <p:txBody>
          <a:bodyPr/>
          <a:lstStyle/>
          <a:p>
            <a:r>
              <a:rPr lang="it-IT" sz="3600" dirty="0"/>
              <a:t>SPECTROMETER (low energy)</a:t>
            </a:r>
            <a:br>
              <a:rPr lang="it-IT" sz="3600" dirty="0"/>
            </a:br>
            <a:r>
              <a:rPr lang="it-IT" sz="3600" dirty="0"/>
              <a:t>U </a:t>
            </a:r>
            <a:r>
              <a:rPr lang="it-IT" sz="3600" dirty="0" err="1"/>
              <a:t>shape</a:t>
            </a:r>
            <a:endParaRPr lang="en-US" sz="3600"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dirty="0"/>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DB16FB2C-D52A-B683-928A-5B3EB7807EAE}"/>
              </a:ext>
            </a:extLst>
          </p:cNvPr>
          <p:cNvPicPr>
            <a:picLocks noChangeAspect="1"/>
          </p:cNvPicPr>
          <p:nvPr/>
        </p:nvPicPr>
        <p:blipFill>
          <a:blip r:embed="rId2"/>
          <a:stretch>
            <a:fillRect/>
          </a:stretch>
        </p:blipFill>
        <p:spPr>
          <a:xfrm>
            <a:off x="7282069" y="3301611"/>
            <a:ext cx="4611519" cy="2823306"/>
          </a:xfrm>
          <a:prstGeom prst="rect">
            <a:avLst/>
          </a:prstGeom>
        </p:spPr>
      </p:pic>
      <p:pic>
        <p:nvPicPr>
          <p:cNvPr id="6" name="Picture 5">
            <a:extLst>
              <a:ext uri="{FF2B5EF4-FFF2-40B4-BE49-F238E27FC236}">
                <a16:creationId xmlns:a16="http://schemas.microsoft.com/office/drawing/2014/main" id="{A0710D8F-4C3C-C3F3-9D36-51A8569627A6}"/>
              </a:ext>
            </a:extLst>
          </p:cNvPr>
          <p:cNvPicPr>
            <a:picLocks noChangeAspect="1"/>
          </p:cNvPicPr>
          <p:nvPr/>
        </p:nvPicPr>
        <p:blipFill>
          <a:blip r:embed="rId3"/>
          <a:stretch>
            <a:fillRect/>
          </a:stretch>
        </p:blipFill>
        <p:spPr>
          <a:xfrm>
            <a:off x="119270" y="1206768"/>
            <a:ext cx="7063409" cy="4918149"/>
          </a:xfrm>
          <a:prstGeom prst="rect">
            <a:avLst/>
          </a:prstGeom>
        </p:spPr>
      </p:pic>
      <p:pic>
        <p:nvPicPr>
          <p:cNvPr id="7" name="Picture 6">
            <a:extLst>
              <a:ext uri="{FF2B5EF4-FFF2-40B4-BE49-F238E27FC236}">
                <a16:creationId xmlns:a16="http://schemas.microsoft.com/office/drawing/2014/main" id="{D1C93711-817B-4CF9-44F3-1A555B998563}"/>
              </a:ext>
            </a:extLst>
          </p:cNvPr>
          <p:cNvPicPr>
            <a:picLocks noChangeAspect="1"/>
          </p:cNvPicPr>
          <p:nvPr/>
        </p:nvPicPr>
        <p:blipFill>
          <a:blip r:embed="rId4"/>
          <a:stretch>
            <a:fillRect/>
          </a:stretch>
        </p:blipFill>
        <p:spPr>
          <a:xfrm>
            <a:off x="7282068" y="245164"/>
            <a:ext cx="4203109" cy="3056447"/>
          </a:xfrm>
          <a:prstGeom prst="rect">
            <a:avLst/>
          </a:prstGeom>
        </p:spPr>
      </p:pic>
    </p:spTree>
    <p:extLst>
      <p:ext uri="{BB962C8B-B14F-4D97-AF65-F5344CB8AC3E}">
        <p14:creationId xmlns:p14="http://schemas.microsoft.com/office/powerpoint/2010/main" val="1594777339"/>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774177" y="0"/>
            <a:ext cx="9070498" cy="914400"/>
          </a:xfrm>
        </p:spPr>
        <p:txBody>
          <a:bodyPr/>
          <a:lstStyle/>
          <a:p>
            <a:r>
              <a:rPr lang="en-GB" sz="3600" dirty="0"/>
              <a:t>Beam Energy spread effect on resolution</a:t>
            </a:r>
          </a:p>
        </p:txBody>
      </p:sp>
      <p:grpSp>
        <p:nvGrpSpPr>
          <p:cNvPr id="12" name="Group 11"/>
          <p:cNvGrpSpPr/>
          <p:nvPr/>
        </p:nvGrpSpPr>
        <p:grpSpPr>
          <a:xfrm>
            <a:off x="7299609" y="1898363"/>
            <a:ext cx="3344905" cy="3989372"/>
            <a:chOff x="6092359" y="1768890"/>
            <a:chExt cx="3344905" cy="3989372"/>
          </a:xfrm>
        </p:grpSpPr>
        <p:pic>
          <p:nvPicPr>
            <p:cNvPr id="5" name="Picture 4"/>
            <p:cNvPicPr>
              <a:picLocks noChangeAspect="1"/>
            </p:cNvPicPr>
            <p:nvPr/>
          </p:nvPicPr>
          <p:blipFill>
            <a:blip r:embed="rId2"/>
            <a:stretch>
              <a:fillRect/>
            </a:stretch>
          </p:blipFill>
          <p:spPr>
            <a:xfrm>
              <a:off x="6118065" y="1768890"/>
              <a:ext cx="3319199" cy="1952800"/>
            </a:xfrm>
            <a:prstGeom prst="rect">
              <a:avLst/>
            </a:prstGeom>
          </p:spPr>
        </p:pic>
        <p:pic>
          <p:nvPicPr>
            <p:cNvPr id="6" name="Picture 5"/>
            <p:cNvPicPr>
              <a:picLocks noChangeAspect="1"/>
            </p:cNvPicPr>
            <p:nvPr/>
          </p:nvPicPr>
          <p:blipFill>
            <a:blip r:embed="rId3"/>
            <a:stretch>
              <a:fillRect/>
            </a:stretch>
          </p:blipFill>
          <p:spPr>
            <a:xfrm>
              <a:off x="6092359" y="3790339"/>
              <a:ext cx="3344905" cy="1967923"/>
            </a:xfrm>
            <a:prstGeom prst="rect">
              <a:avLst/>
            </a:prstGeom>
          </p:spPr>
        </p:pic>
        <p:cxnSp>
          <p:nvCxnSpPr>
            <p:cNvPr id="8" name="Straight Arrow Connector 7"/>
            <p:cNvCxnSpPr/>
            <p:nvPr/>
          </p:nvCxnSpPr>
          <p:spPr bwMode="auto">
            <a:xfrm flipH="1" flipV="1">
              <a:off x="7408631" y="4438326"/>
              <a:ext cx="8092" cy="98722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 name="Straight Arrow Connector 8"/>
            <p:cNvCxnSpPr/>
            <p:nvPr/>
          </p:nvCxnSpPr>
          <p:spPr bwMode="auto">
            <a:xfrm flipH="1" flipV="1">
              <a:off x="8392416" y="4473650"/>
              <a:ext cx="8092" cy="987228"/>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10" name="TextBox 9"/>
                <p:cNvSpPr txBox="1"/>
                <p:nvPr/>
              </p:nvSpPr>
              <p:spPr>
                <a:xfrm>
                  <a:off x="7590949" y="4931940"/>
                  <a:ext cx="68217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ea typeface="Cambria Math" panose="02040503050406030204" pitchFamily="18" charset="0"/>
                          </a:rPr>
                          <m:t>±</m:t>
                        </m:r>
                        <m:r>
                          <a:rPr lang="it-IT" i="1">
                            <a:latin typeface="Cambria Math" panose="02040503050406030204" pitchFamily="18" charset="0"/>
                            <a:ea typeface="Cambria Math" panose="02040503050406030204" pitchFamily="18" charset="0"/>
                          </a:rPr>
                          <m:t>5 </m:t>
                        </m:r>
                        <m:r>
                          <a:rPr lang="it-IT" i="1">
                            <a:latin typeface="Cambria Math" panose="02040503050406030204" pitchFamily="18" charset="0"/>
                            <a:ea typeface="Cambria Math" panose="02040503050406030204" pitchFamily="18" charset="0"/>
                          </a:rPr>
                          <m:t>𝑒𝑉</m:t>
                        </m:r>
                      </m:oMath>
                    </m:oMathPara>
                  </a14:m>
                  <a:endParaRPr lang="en-GB" dirty="0"/>
                </a:p>
              </p:txBody>
            </p:sp>
          </mc:Choice>
          <mc:Fallback xmlns="">
            <p:sp>
              <p:nvSpPr>
                <p:cNvPr id="10" name="TextBox 9"/>
                <p:cNvSpPr txBox="1">
                  <a:spLocks noRot="1" noChangeAspect="1" noMove="1" noResize="1" noEditPoints="1" noAdjustHandles="1" noChangeArrowheads="1" noChangeShapeType="1" noTextEdit="1"/>
                </p:cNvSpPr>
                <p:nvPr/>
              </p:nvSpPr>
              <p:spPr>
                <a:xfrm>
                  <a:off x="7590949" y="4931940"/>
                  <a:ext cx="682174" cy="276999"/>
                </a:xfrm>
                <a:prstGeom prst="rect">
                  <a:avLst/>
                </a:prstGeom>
                <a:blipFill rotWithShape="0">
                  <a:blip r:embed="rId5"/>
                  <a:stretch>
                    <a:fillRect l="-8036" r="-6250" b="-17391"/>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TextBox 10"/>
                <p:cNvSpPr txBox="1"/>
                <p:nvPr/>
              </p:nvSpPr>
              <p:spPr>
                <a:xfrm>
                  <a:off x="7590949" y="2964017"/>
                  <a:ext cx="682174" cy="276999"/>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r>
                          <a:rPr lang="en-GB" i="1">
                            <a:latin typeface="Cambria Math" panose="02040503050406030204" pitchFamily="18" charset="0"/>
                            <a:ea typeface="Cambria Math" panose="02040503050406030204" pitchFamily="18" charset="0"/>
                          </a:rPr>
                          <m:t>±</m:t>
                        </m:r>
                        <m:r>
                          <a:rPr lang="it-IT" i="1">
                            <a:latin typeface="Cambria Math" panose="02040503050406030204" pitchFamily="18" charset="0"/>
                            <a:ea typeface="Cambria Math" panose="02040503050406030204" pitchFamily="18" charset="0"/>
                          </a:rPr>
                          <m:t>1 </m:t>
                        </m:r>
                        <m:r>
                          <a:rPr lang="it-IT" i="1">
                            <a:latin typeface="Cambria Math" panose="02040503050406030204" pitchFamily="18" charset="0"/>
                            <a:ea typeface="Cambria Math" panose="02040503050406030204" pitchFamily="18" charset="0"/>
                          </a:rPr>
                          <m:t>𝑒𝑉</m:t>
                        </m:r>
                      </m:oMath>
                    </m:oMathPara>
                  </a14:m>
                  <a:endParaRPr lang="en-GB" dirty="0"/>
                </a:p>
              </p:txBody>
            </p:sp>
          </mc:Choice>
          <mc:Fallback xmlns="">
            <p:sp>
              <p:nvSpPr>
                <p:cNvPr id="11" name="TextBox 10"/>
                <p:cNvSpPr txBox="1">
                  <a:spLocks noRot="1" noChangeAspect="1" noMove="1" noResize="1" noEditPoints="1" noAdjustHandles="1" noChangeArrowheads="1" noChangeShapeType="1" noTextEdit="1"/>
                </p:cNvSpPr>
                <p:nvPr/>
              </p:nvSpPr>
              <p:spPr>
                <a:xfrm>
                  <a:off x="7590949" y="2964017"/>
                  <a:ext cx="682174" cy="276999"/>
                </a:xfrm>
                <a:prstGeom prst="rect">
                  <a:avLst/>
                </a:prstGeom>
                <a:blipFill rotWithShape="0">
                  <a:blip r:embed="rId6"/>
                  <a:stretch>
                    <a:fillRect l="-8036" r="-6250" b="-17391"/>
                  </a:stretch>
                </a:blipFill>
              </p:spPr>
              <p:txBody>
                <a:bodyPr/>
                <a:lstStyle/>
                <a:p>
                  <a:r>
                    <a:rPr lang="en-GB">
                      <a:noFill/>
                    </a:rPr>
                    <a:t> </a:t>
                  </a:r>
                </a:p>
              </p:txBody>
            </p:sp>
          </mc:Fallback>
        </mc:AlternateContent>
      </p:grpSp>
      <p:cxnSp>
        <p:nvCxnSpPr>
          <p:cNvPr id="14" name="Straight Connector 13"/>
          <p:cNvCxnSpPr/>
          <p:nvPr/>
        </p:nvCxnSpPr>
        <p:spPr bwMode="auto">
          <a:xfrm>
            <a:off x="7001634" y="914400"/>
            <a:ext cx="8092" cy="5389296"/>
          </a:xfrm>
          <a:prstGeom prst="line">
            <a:avLst/>
          </a:pr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5" name="TextBox 14"/>
          <p:cNvSpPr txBox="1"/>
          <p:nvPr/>
        </p:nvSpPr>
        <p:spPr>
          <a:xfrm>
            <a:off x="7325803" y="753488"/>
            <a:ext cx="3366287" cy="1077218"/>
          </a:xfrm>
          <a:prstGeom prst="rect">
            <a:avLst/>
          </a:prstGeom>
          <a:noFill/>
        </p:spPr>
        <p:txBody>
          <a:bodyPr wrap="square" rtlCol="0">
            <a:spAutoFit/>
          </a:bodyPr>
          <a:lstStyle/>
          <a:p>
            <a:r>
              <a:rPr lang="en-GB" sz="1600" dirty="0"/>
              <a:t>Different resolutions @ the image point for 3 1/20000 separated in mass beams, due to the larger energy spread. </a:t>
            </a:r>
          </a:p>
        </p:txBody>
      </p:sp>
      <p:pic>
        <p:nvPicPr>
          <p:cNvPr id="3" name="Picture 2"/>
          <p:cNvPicPr>
            <a:picLocks noChangeAspect="1"/>
          </p:cNvPicPr>
          <p:nvPr/>
        </p:nvPicPr>
        <p:blipFill>
          <a:blip r:embed="rId7"/>
          <a:stretch>
            <a:fillRect/>
          </a:stretch>
        </p:blipFill>
        <p:spPr>
          <a:xfrm>
            <a:off x="1512979" y="840930"/>
            <a:ext cx="5082361" cy="5186261"/>
          </a:xfrm>
          <a:prstGeom prst="rect">
            <a:avLst/>
          </a:prstGeom>
        </p:spPr>
      </p:pic>
      <p:sp>
        <p:nvSpPr>
          <p:cNvPr id="7" name="Oval 6"/>
          <p:cNvSpPr/>
          <p:nvPr/>
        </p:nvSpPr>
        <p:spPr bwMode="auto">
          <a:xfrm>
            <a:off x="3228788" y="5338412"/>
            <a:ext cx="1769036" cy="859188"/>
          </a:xfrm>
          <a:prstGeom prst="ellipse">
            <a:avLst/>
          </a:prstGeom>
          <a:noFill/>
          <a:ln w="9525" cap="flat" cmpd="sng" algn="ctr">
            <a:solidFill>
              <a:srgbClr val="FF0000"/>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3200">
              <a:latin typeface="Arial" pitchFamily="34" charset="0"/>
            </a:endParaRPr>
          </a:p>
        </p:txBody>
      </p:sp>
      <p:pic>
        <p:nvPicPr>
          <p:cNvPr id="17" name="Picture 16">
            <a:extLst>
              <a:ext uri="{FF2B5EF4-FFF2-40B4-BE49-F238E27FC236}">
                <a16:creationId xmlns:a16="http://schemas.microsoft.com/office/drawing/2014/main" id="{1916AAF7-9489-5803-3F63-D6C0DF43715B}"/>
              </a:ext>
            </a:extLst>
          </p:cNvPr>
          <p:cNvPicPr>
            <a:picLocks noChangeAspect="1"/>
          </p:cNvPicPr>
          <p:nvPr/>
        </p:nvPicPr>
        <p:blipFill>
          <a:blip r:embed="rId8"/>
          <a:stretch>
            <a:fillRect/>
          </a:stretch>
        </p:blipFill>
        <p:spPr>
          <a:xfrm>
            <a:off x="2229373" y="6254718"/>
            <a:ext cx="6346486" cy="506012"/>
          </a:xfrm>
          <a:prstGeom prst="rect">
            <a:avLst/>
          </a:prstGeom>
        </p:spPr>
      </p:pic>
    </p:spTree>
    <p:extLst>
      <p:ext uri="{BB962C8B-B14F-4D97-AF65-F5344CB8AC3E}">
        <p14:creationId xmlns:p14="http://schemas.microsoft.com/office/powerpoint/2010/main" val="188369109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ctr"/>
            <a:r>
              <a:rPr lang="en-GB" sz="3600" dirty="0"/>
              <a:t>Why the spectrometer on HV platform?</a:t>
            </a:r>
          </a:p>
        </p:txBody>
      </p:sp>
      <p:sp>
        <p:nvSpPr>
          <p:cNvPr id="3" name="Content Placeholder 2"/>
          <p:cNvSpPr>
            <a:spLocks noGrp="1"/>
          </p:cNvSpPr>
          <p:nvPr>
            <p:ph idx="1"/>
          </p:nvPr>
        </p:nvSpPr>
        <p:spPr>
          <a:xfrm>
            <a:off x="1711041" y="1293594"/>
            <a:ext cx="8530004" cy="4724400"/>
          </a:xfrm>
        </p:spPr>
        <p:txBody>
          <a:bodyPr>
            <a:normAutofit/>
          </a:bodyPr>
          <a:lstStyle/>
          <a:p>
            <a:r>
              <a:rPr lang="en-GB" sz="2000" dirty="0"/>
              <a:t>Increasing the energy of the beam reduces the effect of the energy spread term and shrinks the geometric emittance (x’ component). This means an easier transport through the separator dipoles.</a:t>
            </a:r>
          </a:p>
          <a:p>
            <a:r>
              <a:rPr lang="en-GB" sz="2000" dirty="0"/>
              <a:t>The energy spread set a theoretical limit for the maximum resolution. For the case of the HRMS we get: </a:t>
            </a:r>
          </a:p>
          <a:p>
            <a:endParaRPr lang="en-GB" sz="2000" dirty="0"/>
          </a:p>
          <a:p>
            <a:pPr marL="0" indent="0">
              <a:buNone/>
            </a:pPr>
            <a:endParaRPr lang="en-GB" sz="2000" dirty="0"/>
          </a:p>
          <a:p>
            <a:r>
              <a:rPr lang="en-GB" sz="2000" dirty="0"/>
              <a:t>The situation worsen immediately: if we have 5 eV, 20 eV of energy spread we get:</a:t>
            </a:r>
          </a:p>
        </p:txBody>
      </p:sp>
      <mc:AlternateContent xmlns:mc="http://schemas.openxmlformats.org/markup-compatibility/2006" xmlns:a14="http://schemas.microsoft.com/office/drawing/2010/main">
        <mc:Choice Requires="a14">
          <p:sp>
            <p:nvSpPr>
              <p:cNvPr id="5" name="TextBox 4"/>
              <p:cNvSpPr txBox="1"/>
              <p:nvPr/>
            </p:nvSpPr>
            <p:spPr>
              <a:xfrm>
                <a:off x="2922219" y="2934549"/>
                <a:ext cx="2795252" cy="5782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panose="02040503050406030204" pitchFamily="18" charset="0"/>
                            </a:rPr>
                          </m:ctrlPr>
                        </m:fPr>
                        <m:num>
                          <m:r>
                            <a:rPr lang="en-GB" sz="2000">
                              <a:latin typeface="Cambria Math" panose="02040503050406030204" pitchFamily="18" charset="0"/>
                              <a:ea typeface="Cambria Math" panose="02040503050406030204" pitchFamily="18" charset="0"/>
                            </a:rPr>
                            <m:t>∆</m:t>
                          </m:r>
                          <m:r>
                            <m:rPr>
                              <m:sty m:val="p"/>
                            </m:rPr>
                            <a:rPr lang="it-IT" sz="2000">
                              <a:latin typeface="Cambria Math" panose="02040503050406030204" pitchFamily="18" charset="0"/>
                              <a:ea typeface="Cambria Math" panose="02040503050406030204" pitchFamily="18" charset="0"/>
                            </a:rPr>
                            <m:t>E</m:t>
                          </m:r>
                        </m:num>
                        <m:den>
                          <m:r>
                            <m:rPr>
                              <m:sty m:val="p"/>
                            </m:rPr>
                            <a:rPr lang="it-IT" sz="2000">
                              <a:latin typeface="Cambria Math" panose="02040503050406030204" pitchFamily="18" charset="0"/>
                            </a:rPr>
                            <m:t>E</m:t>
                          </m:r>
                        </m:den>
                      </m:f>
                      <m:r>
                        <a:rPr lang="it-IT" sz="2000">
                          <a:latin typeface="Cambria Math" panose="02040503050406030204" pitchFamily="18" charset="0"/>
                        </a:rPr>
                        <m:t>=</m:t>
                      </m:r>
                      <m:f>
                        <m:fPr>
                          <m:ctrlPr>
                            <a:rPr lang="it-IT" sz="2000" i="1">
                              <a:latin typeface="Cambria Math" panose="02040503050406030204" pitchFamily="18" charset="0"/>
                            </a:rPr>
                          </m:ctrlPr>
                        </m:fPr>
                        <m:num>
                          <m:r>
                            <a:rPr lang="it-IT" sz="2000">
                              <a:latin typeface="Cambria Math" panose="02040503050406030204" pitchFamily="18" charset="0"/>
                            </a:rPr>
                            <m:t>1 </m:t>
                          </m:r>
                          <m:r>
                            <m:rPr>
                              <m:sty m:val="p"/>
                            </m:rPr>
                            <a:rPr lang="it-IT" sz="2000">
                              <a:latin typeface="Cambria Math" panose="02040503050406030204" pitchFamily="18" charset="0"/>
                            </a:rPr>
                            <m:t>eV</m:t>
                          </m:r>
                        </m:num>
                        <m:den>
                          <m:r>
                            <a:rPr lang="it-IT" sz="2000" b="0" i="0" smtClean="0">
                              <a:latin typeface="Cambria Math" panose="02040503050406030204" pitchFamily="18" charset="0"/>
                            </a:rPr>
                            <m:t>1</m:t>
                          </m:r>
                          <m:r>
                            <a:rPr lang="it-IT" sz="2000">
                              <a:latin typeface="Cambria Math" panose="02040503050406030204" pitchFamily="18" charset="0"/>
                            </a:rPr>
                            <m:t>60 </m:t>
                          </m:r>
                          <m:r>
                            <m:rPr>
                              <m:sty m:val="p"/>
                            </m:rPr>
                            <a:rPr lang="it-IT" sz="2000">
                              <a:latin typeface="Cambria Math" panose="02040503050406030204" pitchFamily="18" charset="0"/>
                            </a:rPr>
                            <m:t>keV</m:t>
                          </m:r>
                        </m:den>
                      </m:f>
                      <m:r>
                        <a:rPr lang="it-IT" sz="2000">
                          <a:latin typeface="Cambria Math" panose="02040503050406030204" pitchFamily="18" charset="0"/>
                        </a:rPr>
                        <m:t>=</m:t>
                      </m:r>
                      <m:f>
                        <m:fPr>
                          <m:ctrlPr>
                            <a:rPr lang="it-IT" sz="2000" i="1">
                              <a:latin typeface="Cambria Math" panose="02040503050406030204" pitchFamily="18" charset="0"/>
                            </a:rPr>
                          </m:ctrlPr>
                        </m:fPr>
                        <m:num>
                          <m:r>
                            <a:rPr lang="it-IT" sz="2000">
                              <a:latin typeface="Cambria Math" panose="02040503050406030204" pitchFamily="18" charset="0"/>
                            </a:rPr>
                            <m:t>1</m:t>
                          </m:r>
                        </m:num>
                        <m:den>
                          <m:r>
                            <a:rPr lang="it-IT" sz="2000" b="0" i="0" smtClean="0">
                              <a:latin typeface="Cambria Math" panose="02040503050406030204" pitchFamily="18" charset="0"/>
                            </a:rPr>
                            <m:t>1</m:t>
                          </m:r>
                          <m:r>
                            <a:rPr lang="it-IT" sz="2000">
                              <a:latin typeface="Cambria Math" panose="02040503050406030204" pitchFamily="18" charset="0"/>
                            </a:rPr>
                            <m:t>60000</m:t>
                          </m:r>
                        </m:den>
                      </m:f>
                    </m:oMath>
                  </m:oMathPara>
                </a14:m>
                <a:endParaRPr lang="en-GB" sz="2000" dirty="0"/>
              </a:p>
            </p:txBody>
          </p:sp>
        </mc:Choice>
        <mc:Fallback xmlns="">
          <p:sp>
            <p:nvSpPr>
              <p:cNvPr id="5" name="TextBox 4"/>
              <p:cNvSpPr txBox="1">
                <a:spLocks noRot="1" noChangeAspect="1" noMove="1" noResize="1" noEditPoints="1" noAdjustHandles="1" noChangeArrowheads="1" noChangeShapeType="1" noTextEdit="1"/>
              </p:cNvSpPr>
              <p:nvPr/>
            </p:nvSpPr>
            <p:spPr>
              <a:xfrm>
                <a:off x="2922219" y="2934549"/>
                <a:ext cx="2795252" cy="578235"/>
              </a:xfrm>
              <a:prstGeom prst="rect">
                <a:avLst/>
              </a:prstGeom>
              <a:blipFill>
                <a:blip r:embed="rId2"/>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6" name="TextBox 5"/>
              <p:cNvSpPr txBox="1"/>
              <p:nvPr/>
            </p:nvSpPr>
            <p:spPr>
              <a:xfrm>
                <a:off x="4424275" y="4427076"/>
                <a:ext cx="2836432" cy="58451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panose="02040503050406030204" pitchFamily="18" charset="0"/>
                            </a:rPr>
                          </m:ctrlPr>
                        </m:fPr>
                        <m:num>
                          <m:r>
                            <a:rPr lang="en-GB" sz="2000">
                              <a:latin typeface="Cambria Math" panose="02040503050406030204" pitchFamily="18" charset="0"/>
                              <a:ea typeface="Cambria Math" panose="02040503050406030204" pitchFamily="18" charset="0"/>
                            </a:rPr>
                            <m:t>∆</m:t>
                          </m:r>
                          <m:r>
                            <m:rPr>
                              <m:sty m:val="p"/>
                            </m:rPr>
                            <a:rPr lang="it-IT" sz="2000">
                              <a:latin typeface="Cambria Math" panose="02040503050406030204" pitchFamily="18" charset="0"/>
                              <a:ea typeface="Cambria Math" panose="02040503050406030204" pitchFamily="18" charset="0"/>
                            </a:rPr>
                            <m:t>E</m:t>
                          </m:r>
                        </m:num>
                        <m:den>
                          <m:r>
                            <m:rPr>
                              <m:sty m:val="p"/>
                            </m:rPr>
                            <a:rPr lang="it-IT" sz="2000">
                              <a:latin typeface="Cambria Math" panose="02040503050406030204" pitchFamily="18" charset="0"/>
                            </a:rPr>
                            <m:t>E</m:t>
                          </m:r>
                        </m:den>
                      </m:f>
                      <m:r>
                        <a:rPr lang="it-IT" sz="2000">
                          <a:latin typeface="Cambria Math" panose="02040503050406030204" pitchFamily="18" charset="0"/>
                        </a:rPr>
                        <m:t>=</m:t>
                      </m:r>
                      <m:f>
                        <m:fPr>
                          <m:ctrlPr>
                            <a:rPr lang="it-IT" sz="2000" i="1">
                              <a:latin typeface="Cambria Math" panose="02040503050406030204" pitchFamily="18" charset="0"/>
                            </a:rPr>
                          </m:ctrlPr>
                        </m:fPr>
                        <m:num>
                          <m:r>
                            <a:rPr lang="it-IT" sz="2000">
                              <a:latin typeface="Cambria Math" panose="02040503050406030204" pitchFamily="18" charset="0"/>
                            </a:rPr>
                            <m:t>5 </m:t>
                          </m:r>
                          <m:r>
                            <m:rPr>
                              <m:sty m:val="p"/>
                            </m:rPr>
                            <a:rPr lang="it-IT" sz="2000">
                              <a:latin typeface="Cambria Math" panose="02040503050406030204" pitchFamily="18" charset="0"/>
                            </a:rPr>
                            <m:t>eV</m:t>
                          </m:r>
                        </m:num>
                        <m:den>
                          <m:r>
                            <a:rPr lang="it-IT" sz="2000" b="0" i="0" smtClean="0">
                              <a:latin typeface="Cambria Math" panose="02040503050406030204" pitchFamily="18" charset="0"/>
                            </a:rPr>
                            <m:t>1</m:t>
                          </m:r>
                          <m:r>
                            <a:rPr lang="it-IT" sz="2000">
                              <a:latin typeface="Cambria Math" panose="02040503050406030204" pitchFamily="18" charset="0"/>
                            </a:rPr>
                            <m:t>60 </m:t>
                          </m:r>
                          <m:r>
                            <m:rPr>
                              <m:sty m:val="p"/>
                            </m:rPr>
                            <a:rPr lang="it-IT" sz="2000">
                              <a:latin typeface="Cambria Math" panose="02040503050406030204" pitchFamily="18" charset="0"/>
                            </a:rPr>
                            <m:t>keV</m:t>
                          </m:r>
                        </m:den>
                      </m:f>
                      <m:r>
                        <a:rPr lang="it-IT" sz="2000">
                          <a:latin typeface="Cambria Math" panose="02040503050406030204" pitchFamily="18" charset="0"/>
                        </a:rPr>
                        <m:t>=</m:t>
                      </m:r>
                      <m:f>
                        <m:fPr>
                          <m:ctrlPr>
                            <a:rPr lang="it-IT" sz="2000" i="1">
                              <a:latin typeface="Cambria Math" panose="02040503050406030204" pitchFamily="18" charset="0"/>
                            </a:rPr>
                          </m:ctrlPr>
                        </m:fPr>
                        <m:num>
                          <m:r>
                            <a:rPr lang="it-IT" sz="2000">
                              <a:latin typeface="Cambria Math" panose="02040503050406030204" pitchFamily="18" charset="0"/>
                            </a:rPr>
                            <m:t>1</m:t>
                          </m:r>
                        </m:num>
                        <m:den>
                          <m:r>
                            <a:rPr lang="it-IT" sz="2000" b="0" i="0" smtClean="0">
                              <a:latin typeface="Cambria Math" panose="02040503050406030204" pitchFamily="18" charset="0"/>
                            </a:rPr>
                            <m:t>3</m:t>
                          </m:r>
                          <m:r>
                            <a:rPr lang="it-IT" sz="2000">
                              <a:latin typeface="Cambria Math" panose="02040503050406030204" pitchFamily="18" charset="0"/>
                            </a:rPr>
                            <m:t>2000</m:t>
                          </m:r>
                        </m:den>
                      </m:f>
                    </m:oMath>
                  </m:oMathPara>
                </a14:m>
                <a:endParaRPr lang="en-GB" sz="2000" dirty="0"/>
              </a:p>
            </p:txBody>
          </p:sp>
        </mc:Choice>
        <mc:Fallback xmlns="">
          <p:sp>
            <p:nvSpPr>
              <p:cNvPr id="6" name="TextBox 5"/>
              <p:cNvSpPr txBox="1">
                <a:spLocks noRot="1" noChangeAspect="1" noMove="1" noResize="1" noEditPoints="1" noAdjustHandles="1" noChangeArrowheads="1" noChangeShapeType="1" noTextEdit="1"/>
              </p:cNvSpPr>
              <p:nvPr/>
            </p:nvSpPr>
            <p:spPr>
              <a:xfrm>
                <a:off x="4424275" y="4427076"/>
                <a:ext cx="2836432" cy="584519"/>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7" name="TextBox 6"/>
              <p:cNvSpPr txBox="1"/>
              <p:nvPr/>
            </p:nvSpPr>
            <p:spPr>
              <a:xfrm>
                <a:off x="4424275" y="5261538"/>
                <a:ext cx="2836432" cy="584519"/>
              </a:xfrm>
              <a:prstGeom prst="rect">
                <a:avLst/>
              </a:prstGeom>
              <a:noFill/>
            </p:spPr>
            <p:txBody>
              <a:bodyPr wrap="squar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panose="02040503050406030204" pitchFamily="18" charset="0"/>
                            </a:rPr>
                          </m:ctrlPr>
                        </m:fPr>
                        <m:num>
                          <m:r>
                            <a:rPr lang="en-GB" sz="2000">
                              <a:latin typeface="Cambria Math" panose="02040503050406030204" pitchFamily="18" charset="0"/>
                              <a:ea typeface="Cambria Math" panose="02040503050406030204" pitchFamily="18" charset="0"/>
                            </a:rPr>
                            <m:t>∆</m:t>
                          </m:r>
                          <m:r>
                            <m:rPr>
                              <m:sty m:val="p"/>
                            </m:rPr>
                            <a:rPr lang="it-IT" sz="2000">
                              <a:latin typeface="Cambria Math" panose="02040503050406030204" pitchFamily="18" charset="0"/>
                              <a:ea typeface="Cambria Math" panose="02040503050406030204" pitchFamily="18" charset="0"/>
                            </a:rPr>
                            <m:t>E</m:t>
                          </m:r>
                        </m:num>
                        <m:den>
                          <m:r>
                            <m:rPr>
                              <m:sty m:val="p"/>
                            </m:rPr>
                            <a:rPr lang="it-IT" sz="2000">
                              <a:latin typeface="Cambria Math" panose="02040503050406030204" pitchFamily="18" charset="0"/>
                            </a:rPr>
                            <m:t>E</m:t>
                          </m:r>
                        </m:den>
                      </m:f>
                      <m:r>
                        <a:rPr lang="it-IT" sz="2000">
                          <a:latin typeface="Cambria Math" panose="02040503050406030204" pitchFamily="18" charset="0"/>
                        </a:rPr>
                        <m:t>=</m:t>
                      </m:r>
                      <m:f>
                        <m:fPr>
                          <m:ctrlPr>
                            <a:rPr lang="it-IT" sz="2000" i="1">
                              <a:latin typeface="Cambria Math" panose="02040503050406030204" pitchFamily="18" charset="0"/>
                            </a:rPr>
                          </m:ctrlPr>
                        </m:fPr>
                        <m:num>
                          <m:r>
                            <a:rPr lang="it-IT" sz="2000">
                              <a:latin typeface="Cambria Math" panose="02040503050406030204" pitchFamily="18" charset="0"/>
                            </a:rPr>
                            <m:t>20 </m:t>
                          </m:r>
                          <m:r>
                            <m:rPr>
                              <m:sty m:val="p"/>
                            </m:rPr>
                            <a:rPr lang="it-IT" sz="2000">
                              <a:latin typeface="Cambria Math" panose="02040503050406030204" pitchFamily="18" charset="0"/>
                            </a:rPr>
                            <m:t>eV</m:t>
                          </m:r>
                        </m:num>
                        <m:den>
                          <m:r>
                            <a:rPr lang="it-IT" sz="2000" b="0" i="0" smtClean="0">
                              <a:latin typeface="Cambria Math" panose="02040503050406030204" pitchFamily="18" charset="0"/>
                            </a:rPr>
                            <m:t>1</m:t>
                          </m:r>
                          <m:r>
                            <a:rPr lang="it-IT" sz="2000">
                              <a:latin typeface="Cambria Math" panose="02040503050406030204" pitchFamily="18" charset="0"/>
                            </a:rPr>
                            <m:t>60 </m:t>
                          </m:r>
                          <m:r>
                            <m:rPr>
                              <m:sty m:val="p"/>
                            </m:rPr>
                            <a:rPr lang="it-IT" sz="2000">
                              <a:latin typeface="Cambria Math" panose="02040503050406030204" pitchFamily="18" charset="0"/>
                            </a:rPr>
                            <m:t>keV</m:t>
                          </m:r>
                        </m:den>
                      </m:f>
                      <m:r>
                        <a:rPr lang="it-IT" sz="2000">
                          <a:latin typeface="Cambria Math" panose="02040503050406030204" pitchFamily="18" charset="0"/>
                        </a:rPr>
                        <m:t>=</m:t>
                      </m:r>
                      <m:f>
                        <m:fPr>
                          <m:ctrlPr>
                            <a:rPr lang="it-IT" sz="2000" i="1">
                              <a:latin typeface="Cambria Math" panose="02040503050406030204" pitchFamily="18" charset="0"/>
                            </a:rPr>
                          </m:ctrlPr>
                        </m:fPr>
                        <m:num>
                          <m:r>
                            <a:rPr lang="it-IT" sz="2000">
                              <a:latin typeface="Cambria Math" panose="02040503050406030204" pitchFamily="18" charset="0"/>
                            </a:rPr>
                            <m:t>1</m:t>
                          </m:r>
                        </m:num>
                        <m:den>
                          <m:r>
                            <a:rPr lang="it-IT" sz="2000" b="0" i="0" smtClean="0">
                              <a:latin typeface="Cambria Math" panose="02040503050406030204" pitchFamily="18" charset="0"/>
                            </a:rPr>
                            <m:t>8</m:t>
                          </m:r>
                          <m:r>
                            <a:rPr lang="it-IT" sz="2000">
                              <a:latin typeface="Cambria Math" panose="02040503050406030204" pitchFamily="18" charset="0"/>
                            </a:rPr>
                            <m:t>000</m:t>
                          </m:r>
                        </m:den>
                      </m:f>
                    </m:oMath>
                  </m:oMathPara>
                </a14:m>
                <a:endParaRPr lang="en-GB" sz="2000" dirty="0"/>
              </a:p>
            </p:txBody>
          </p:sp>
        </mc:Choice>
        <mc:Fallback xmlns="">
          <p:sp>
            <p:nvSpPr>
              <p:cNvPr id="7" name="TextBox 6"/>
              <p:cNvSpPr txBox="1">
                <a:spLocks noRot="1" noChangeAspect="1" noMove="1" noResize="1" noEditPoints="1" noAdjustHandles="1" noChangeArrowheads="1" noChangeShapeType="1" noTextEdit="1"/>
              </p:cNvSpPr>
              <p:nvPr/>
            </p:nvSpPr>
            <p:spPr>
              <a:xfrm>
                <a:off x="4424275" y="5261538"/>
                <a:ext cx="2836432" cy="584519"/>
              </a:xfrm>
              <a:prstGeom prst="rect">
                <a:avLst/>
              </a:prstGeom>
              <a:blipFill>
                <a:blip r:embed="rId4"/>
                <a:stretch>
                  <a:fillRect/>
                </a:stretch>
              </a:blipFill>
            </p:spPr>
            <p:txBody>
              <a:bodyPr/>
              <a:lstStyle/>
              <a:p>
                <a:r>
                  <a:rPr lang="en-US">
                    <a:noFill/>
                  </a:rPr>
                  <a:t> </a:t>
                </a:r>
              </a:p>
            </p:txBody>
          </p:sp>
        </mc:Fallback>
      </mc:AlternateContent>
      <p:sp>
        <p:nvSpPr>
          <p:cNvPr id="8" name="TextBox 7"/>
          <p:cNvSpPr txBox="1"/>
          <p:nvPr/>
        </p:nvSpPr>
        <p:spPr>
          <a:xfrm>
            <a:off x="7170090" y="5370863"/>
            <a:ext cx="3542691" cy="400110"/>
          </a:xfrm>
          <a:prstGeom prst="rect">
            <a:avLst/>
          </a:prstGeom>
          <a:noFill/>
        </p:spPr>
        <p:txBody>
          <a:bodyPr wrap="square" rtlCol="0">
            <a:spAutoFit/>
          </a:bodyPr>
          <a:lstStyle/>
          <a:p>
            <a:r>
              <a:rPr lang="en-GB" sz="2000" b="1" dirty="0"/>
              <a:t>without Beam Cooler </a:t>
            </a:r>
          </a:p>
        </p:txBody>
      </p:sp>
      <mc:AlternateContent xmlns:mc="http://schemas.openxmlformats.org/markup-compatibility/2006" xmlns:a14="http://schemas.microsoft.com/office/drawing/2010/main">
        <mc:Choice Requires="a14">
          <p:sp>
            <p:nvSpPr>
              <p:cNvPr id="9" name="TextBox 8">
                <a:extLst>
                  <a:ext uri="{FF2B5EF4-FFF2-40B4-BE49-F238E27FC236}">
                    <a16:creationId xmlns:a16="http://schemas.microsoft.com/office/drawing/2014/main" id="{79343EEE-2AD6-E09F-B008-AAA4ACE010D5}"/>
                  </a:ext>
                </a:extLst>
              </p:cNvPr>
              <p:cNvSpPr txBox="1"/>
              <p:nvPr/>
            </p:nvSpPr>
            <p:spPr>
              <a:xfrm>
                <a:off x="6718605" y="2875054"/>
                <a:ext cx="2509918" cy="578235"/>
              </a:xfrm>
              <a:prstGeom prst="rect">
                <a:avLst/>
              </a:prstGeom>
              <a:noFill/>
            </p:spPr>
            <p:txBody>
              <a:bodyPr wrap="none" lIns="0" tIns="0" rIns="0" bIns="0" rtlCol="0">
                <a:spAutoFit/>
              </a:bodyPr>
              <a:lstStyle/>
              <a:p>
                <a:pPr/>
                <a14:m>
                  <m:oMathPara xmlns:m="http://schemas.openxmlformats.org/officeDocument/2006/math">
                    <m:oMathParaPr>
                      <m:jc m:val="centerGroup"/>
                    </m:oMathParaPr>
                    <m:oMath xmlns:m="http://schemas.openxmlformats.org/officeDocument/2006/math">
                      <m:f>
                        <m:fPr>
                          <m:ctrlPr>
                            <a:rPr lang="en-GB" sz="2000" i="1" smtClean="0">
                              <a:latin typeface="Cambria Math" panose="02040503050406030204" pitchFamily="18" charset="0"/>
                            </a:rPr>
                          </m:ctrlPr>
                        </m:fPr>
                        <m:num>
                          <m:r>
                            <a:rPr lang="en-GB" sz="2000">
                              <a:latin typeface="Cambria Math" panose="02040503050406030204" pitchFamily="18" charset="0"/>
                              <a:ea typeface="Cambria Math" panose="02040503050406030204" pitchFamily="18" charset="0"/>
                            </a:rPr>
                            <m:t>∆</m:t>
                          </m:r>
                          <m:r>
                            <m:rPr>
                              <m:sty m:val="p"/>
                            </m:rPr>
                            <a:rPr lang="it-IT" sz="2000">
                              <a:latin typeface="Cambria Math" panose="02040503050406030204" pitchFamily="18" charset="0"/>
                              <a:ea typeface="Cambria Math" panose="02040503050406030204" pitchFamily="18" charset="0"/>
                            </a:rPr>
                            <m:t>E</m:t>
                          </m:r>
                        </m:num>
                        <m:den>
                          <m:r>
                            <m:rPr>
                              <m:sty m:val="p"/>
                            </m:rPr>
                            <a:rPr lang="it-IT" sz="2000">
                              <a:latin typeface="Cambria Math" panose="02040503050406030204" pitchFamily="18" charset="0"/>
                            </a:rPr>
                            <m:t>E</m:t>
                          </m:r>
                        </m:den>
                      </m:f>
                      <m:r>
                        <a:rPr lang="it-IT" sz="2000">
                          <a:latin typeface="Cambria Math" panose="02040503050406030204" pitchFamily="18" charset="0"/>
                        </a:rPr>
                        <m:t>=</m:t>
                      </m:r>
                      <m:f>
                        <m:fPr>
                          <m:ctrlPr>
                            <a:rPr lang="it-IT" sz="2000" i="1">
                              <a:latin typeface="Cambria Math" panose="02040503050406030204" pitchFamily="18" charset="0"/>
                            </a:rPr>
                          </m:ctrlPr>
                        </m:fPr>
                        <m:num>
                          <m:r>
                            <a:rPr lang="it-IT" sz="2000">
                              <a:latin typeface="Cambria Math" panose="02040503050406030204" pitchFamily="18" charset="0"/>
                            </a:rPr>
                            <m:t>1 </m:t>
                          </m:r>
                          <m:r>
                            <m:rPr>
                              <m:sty m:val="p"/>
                            </m:rPr>
                            <a:rPr lang="it-IT" sz="2000">
                              <a:latin typeface="Cambria Math" panose="02040503050406030204" pitchFamily="18" charset="0"/>
                            </a:rPr>
                            <m:t>eV</m:t>
                          </m:r>
                        </m:num>
                        <m:den>
                          <m:r>
                            <a:rPr lang="it-IT" sz="2000" b="0" i="0" smtClean="0">
                              <a:latin typeface="Cambria Math" panose="02040503050406030204" pitchFamily="18" charset="0"/>
                            </a:rPr>
                            <m:t>4</m:t>
                          </m:r>
                          <m:r>
                            <a:rPr lang="it-IT" sz="2000">
                              <a:latin typeface="Cambria Math" panose="02040503050406030204" pitchFamily="18" charset="0"/>
                            </a:rPr>
                            <m:t>0 </m:t>
                          </m:r>
                          <m:r>
                            <m:rPr>
                              <m:sty m:val="p"/>
                            </m:rPr>
                            <a:rPr lang="it-IT" sz="2000">
                              <a:latin typeface="Cambria Math" panose="02040503050406030204" pitchFamily="18" charset="0"/>
                            </a:rPr>
                            <m:t>keV</m:t>
                          </m:r>
                        </m:den>
                      </m:f>
                      <m:r>
                        <a:rPr lang="it-IT" sz="2000">
                          <a:latin typeface="Cambria Math" panose="02040503050406030204" pitchFamily="18" charset="0"/>
                        </a:rPr>
                        <m:t>=</m:t>
                      </m:r>
                      <m:f>
                        <m:fPr>
                          <m:ctrlPr>
                            <a:rPr lang="it-IT" sz="2000" i="1">
                              <a:latin typeface="Cambria Math" panose="02040503050406030204" pitchFamily="18" charset="0"/>
                            </a:rPr>
                          </m:ctrlPr>
                        </m:fPr>
                        <m:num>
                          <m:r>
                            <a:rPr lang="it-IT" sz="2000">
                              <a:latin typeface="Cambria Math" panose="02040503050406030204" pitchFamily="18" charset="0"/>
                            </a:rPr>
                            <m:t>1</m:t>
                          </m:r>
                        </m:num>
                        <m:den>
                          <m:r>
                            <a:rPr lang="it-IT" sz="2000" b="0" i="0" smtClean="0">
                              <a:latin typeface="Cambria Math" panose="02040503050406030204" pitchFamily="18" charset="0"/>
                            </a:rPr>
                            <m:t>4</m:t>
                          </m:r>
                          <m:r>
                            <a:rPr lang="it-IT" sz="2000">
                              <a:latin typeface="Cambria Math" panose="02040503050406030204" pitchFamily="18" charset="0"/>
                            </a:rPr>
                            <m:t>0000</m:t>
                          </m:r>
                        </m:den>
                      </m:f>
                    </m:oMath>
                  </m:oMathPara>
                </a14:m>
                <a:endParaRPr lang="en-GB" sz="2000" dirty="0"/>
              </a:p>
            </p:txBody>
          </p:sp>
        </mc:Choice>
        <mc:Fallback xmlns="">
          <p:sp>
            <p:nvSpPr>
              <p:cNvPr id="9" name="TextBox 8">
                <a:extLst>
                  <a:ext uri="{FF2B5EF4-FFF2-40B4-BE49-F238E27FC236}">
                    <a16:creationId xmlns:a16="http://schemas.microsoft.com/office/drawing/2014/main" id="{79343EEE-2AD6-E09F-B008-AAA4ACE010D5}"/>
                  </a:ext>
                </a:extLst>
              </p:cNvPr>
              <p:cNvSpPr txBox="1">
                <a:spLocks noRot="1" noChangeAspect="1" noMove="1" noResize="1" noEditPoints="1" noAdjustHandles="1" noChangeArrowheads="1" noChangeShapeType="1" noTextEdit="1"/>
              </p:cNvSpPr>
              <p:nvPr/>
            </p:nvSpPr>
            <p:spPr>
              <a:xfrm>
                <a:off x="6718605" y="2875054"/>
                <a:ext cx="2509918" cy="578235"/>
              </a:xfrm>
              <a:prstGeom prst="rect">
                <a:avLst/>
              </a:prstGeom>
              <a:blipFill>
                <a:blip r:embed="rId5"/>
                <a:stretch>
                  <a:fillRect/>
                </a:stretch>
              </a:blipFill>
            </p:spPr>
            <p:txBody>
              <a:bodyPr/>
              <a:lstStyle/>
              <a:p>
                <a:r>
                  <a:rPr lang="en-US">
                    <a:noFill/>
                  </a:rPr>
                  <a:t> </a:t>
                </a:r>
              </a:p>
            </p:txBody>
          </p:sp>
        </mc:Fallback>
      </mc:AlternateContent>
      <p:sp>
        <p:nvSpPr>
          <p:cNvPr id="10" name="TextBox 9">
            <a:extLst>
              <a:ext uri="{FF2B5EF4-FFF2-40B4-BE49-F238E27FC236}">
                <a16:creationId xmlns:a16="http://schemas.microsoft.com/office/drawing/2014/main" id="{B94D99E2-8FDE-CC91-B2DA-93A9A45685D5}"/>
              </a:ext>
            </a:extLst>
          </p:cNvPr>
          <p:cNvSpPr txBox="1"/>
          <p:nvPr/>
        </p:nvSpPr>
        <p:spPr>
          <a:xfrm>
            <a:off x="9321915" y="2957601"/>
            <a:ext cx="2781732" cy="400110"/>
          </a:xfrm>
          <a:prstGeom prst="rect">
            <a:avLst/>
          </a:prstGeom>
          <a:noFill/>
        </p:spPr>
        <p:txBody>
          <a:bodyPr wrap="square" rtlCol="0">
            <a:spAutoFit/>
          </a:bodyPr>
          <a:lstStyle/>
          <a:p>
            <a:r>
              <a:rPr lang="en-GB" sz="2000" b="1" dirty="0"/>
              <a:t>without HV platform</a:t>
            </a:r>
          </a:p>
        </p:txBody>
      </p:sp>
      <p:pic>
        <p:nvPicPr>
          <p:cNvPr id="16" name="Picture 15">
            <a:extLst>
              <a:ext uri="{FF2B5EF4-FFF2-40B4-BE49-F238E27FC236}">
                <a16:creationId xmlns:a16="http://schemas.microsoft.com/office/drawing/2014/main" id="{55EEF53D-A6AC-4C30-3A35-9F1F3A816E37}"/>
              </a:ext>
            </a:extLst>
          </p:cNvPr>
          <p:cNvPicPr>
            <a:picLocks noChangeAspect="1"/>
          </p:cNvPicPr>
          <p:nvPr/>
        </p:nvPicPr>
        <p:blipFill>
          <a:blip r:embed="rId6"/>
          <a:stretch>
            <a:fillRect/>
          </a:stretch>
        </p:blipFill>
        <p:spPr>
          <a:xfrm>
            <a:off x="538185" y="5261538"/>
            <a:ext cx="1104900" cy="581025"/>
          </a:xfrm>
          <a:prstGeom prst="rect">
            <a:avLst/>
          </a:prstGeom>
        </p:spPr>
      </p:pic>
      <p:pic>
        <p:nvPicPr>
          <p:cNvPr id="11" name="Picture 10">
            <a:extLst>
              <a:ext uri="{FF2B5EF4-FFF2-40B4-BE49-F238E27FC236}">
                <a16:creationId xmlns:a16="http://schemas.microsoft.com/office/drawing/2014/main" id="{2AE3E1FD-8505-9E89-41C2-33699DC16B0A}"/>
              </a:ext>
            </a:extLst>
          </p:cNvPr>
          <p:cNvPicPr>
            <a:picLocks noChangeAspect="1"/>
          </p:cNvPicPr>
          <p:nvPr/>
        </p:nvPicPr>
        <p:blipFill>
          <a:blip r:embed="rId7"/>
          <a:stretch>
            <a:fillRect/>
          </a:stretch>
        </p:blipFill>
        <p:spPr>
          <a:xfrm>
            <a:off x="1804675" y="6163100"/>
            <a:ext cx="6346486" cy="506012"/>
          </a:xfrm>
          <a:prstGeom prst="rect">
            <a:avLst/>
          </a:prstGeom>
        </p:spPr>
      </p:pic>
    </p:spTree>
    <p:extLst>
      <p:ext uri="{BB962C8B-B14F-4D97-AF65-F5344CB8AC3E}">
        <p14:creationId xmlns:p14="http://schemas.microsoft.com/office/powerpoint/2010/main" val="74717864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9879F6-19F5-AD89-5458-5B7F718AFC2B}"/>
              </a:ext>
            </a:extLst>
          </p:cNvPr>
          <p:cNvSpPr>
            <a:spLocks noGrp="1"/>
          </p:cNvSpPr>
          <p:nvPr>
            <p:ph type="title"/>
          </p:nvPr>
        </p:nvSpPr>
        <p:spPr>
          <a:xfrm>
            <a:off x="1113062" y="233844"/>
            <a:ext cx="8971842" cy="740191"/>
          </a:xfrm>
        </p:spPr>
        <p:txBody>
          <a:bodyPr/>
          <a:lstStyle/>
          <a:p>
            <a:r>
              <a:rPr lang="en-US" dirty="0"/>
              <a:t>Main parameters of Spectrometers</a:t>
            </a:r>
          </a:p>
        </p:txBody>
      </p:sp>
      <p:sp>
        <p:nvSpPr>
          <p:cNvPr id="4" name="Date Placeholder 3">
            <a:extLst>
              <a:ext uri="{FF2B5EF4-FFF2-40B4-BE49-F238E27FC236}">
                <a16:creationId xmlns:a16="http://schemas.microsoft.com/office/drawing/2014/main" id="{0D024F1E-122D-3510-E2DF-92B192D81CCA}"/>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029C6595-4A61-1CDE-D558-9816D89F63E3}"/>
              </a:ext>
            </a:extLst>
          </p:cNvPr>
          <p:cNvSpPr>
            <a:spLocks noGrp="1"/>
          </p:cNvSpPr>
          <p:nvPr>
            <p:ph type="ftr" sz="quarter" idx="11"/>
          </p:nvPr>
        </p:nvSpPr>
        <p:spPr/>
        <p:txBody>
          <a:bodyPr/>
          <a:lstStyle/>
          <a:p>
            <a:r>
              <a:rPr lang="it-IT"/>
              <a:t>M. Comunian</a:t>
            </a:r>
            <a:endParaRPr lang="en-US" dirty="0"/>
          </a:p>
        </p:txBody>
      </p:sp>
      <p:pic>
        <p:nvPicPr>
          <p:cNvPr id="7" name="Picture 6">
            <a:extLst>
              <a:ext uri="{FF2B5EF4-FFF2-40B4-BE49-F238E27FC236}">
                <a16:creationId xmlns:a16="http://schemas.microsoft.com/office/drawing/2014/main" id="{1FE417C1-70D1-4F78-125B-166008FA3E48}"/>
              </a:ext>
            </a:extLst>
          </p:cNvPr>
          <p:cNvPicPr>
            <a:picLocks noChangeAspect="1"/>
          </p:cNvPicPr>
          <p:nvPr/>
        </p:nvPicPr>
        <p:blipFill>
          <a:blip r:embed="rId2"/>
          <a:stretch>
            <a:fillRect/>
          </a:stretch>
        </p:blipFill>
        <p:spPr>
          <a:xfrm>
            <a:off x="1053547" y="856123"/>
            <a:ext cx="8508473" cy="5301590"/>
          </a:xfrm>
          <a:prstGeom prst="rect">
            <a:avLst/>
          </a:prstGeom>
        </p:spPr>
      </p:pic>
    </p:spTree>
    <p:extLst>
      <p:ext uri="{BB962C8B-B14F-4D97-AF65-F5344CB8AC3E}">
        <p14:creationId xmlns:p14="http://schemas.microsoft.com/office/powerpoint/2010/main" val="318707154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675741" y="165539"/>
            <a:ext cx="10535597" cy="603391"/>
          </a:xfrm>
        </p:spPr>
        <p:txBody>
          <a:bodyPr/>
          <a:lstStyle/>
          <a:p>
            <a:pPr algn="ctr"/>
            <a:r>
              <a:rPr lang="en-US" sz="3600" dirty="0"/>
              <a:t>Fragment Separator  (HIGH Energy) S+U shape</a:t>
            </a:r>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F43767E7-AB01-EB45-428C-37057638D430}"/>
              </a:ext>
            </a:extLst>
          </p:cNvPr>
          <p:cNvPicPr>
            <a:picLocks noChangeAspect="1"/>
          </p:cNvPicPr>
          <p:nvPr/>
        </p:nvPicPr>
        <p:blipFill>
          <a:blip r:embed="rId2"/>
          <a:stretch>
            <a:fillRect/>
          </a:stretch>
        </p:blipFill>
        <p:spPr>
          <a:xfrm>
            <a:off x="6361042" y="3576586"/>
            <a:ext cx="4658141" cy="2495685"/>
          </a:xfrm>
          <a:prstGeom prst="rect">
            <a:avLst/>
          </a:prstGeom>
        </p:spPr>
      </p:pic>
      <p:pic>
        <p:nvPicPr>
          <p:cNvPr id="6" name="Picture 5">
            <a:extLst>
              <a:ext uri="{FF2B5EF4-FFF2-40B4-BE49-F238E27FC236}">
                <a16:creationId xmlns:a16="http://schemas.microsoft.com/office/drawing/2014/main" id="{F16CA287-5886-3AC2-7630-841CC891F852}"/>
              </a:ext>
            </a:extLst>
          </p:cNvPr>
          <p:cNvPicPr>
            <a:picLocks noChangeAspect="1"/>
          </p:cNvPicPr>
          <p:nvPr/>
        </p:nvPicPr>
        <p:blipFill>
          <a:blip r:embed="rId3"/>
          <a:stretch>
            <a:fillRect/>
          </a:stretch>
        </p:blipFill>
        <p:spPr>
          <a:xfrm>
            <a:off x="292823" y="711754"/>
            <a:ext cx="5292968" cy="5416829"/>
          </a:xfrm>
          <a:prstGeom prst="rect">
            <a:avLst/>
          </a:prstGeom>
        </p:spPr>
      </p:pic>
      <p:pic>
        <p:nvPicPr>
          <p:cNvPr id="7" name="Picture 6">
            <a:extLst>
              <a:ext uri="{FF2B5EF4-FFF2-40B4-BE49-F238E27FC236}">
                <a16:creationId xmlns:a16="http://schemas.microsoft.com/office/drawing/2014/main" id="{FCA4F72C-1FAA-D344-926F-CEC769A2F312}"/>
              </a:ext>
            </a:extLst>
          </p:cNvPr>
          <p:cNvPicPr>
            <a:picLocks noChangeAspect="1"/>
          </p:cNvPicPr>
          <p:nvPr/>
        </p:nvPicPr>
        <p:blipFill rotWithShape="1">
          <a:blip r:embed="rId4"/>
          <a:srcRect l="1400" t="6168" r="1865"/>
          <a:stretch/>
        </p:blipFill>
        <p:spPr>
          <a:xfrm>
            <a:off x="5585791" y="711754"/>
            <a:ext cx="6325636" cy="2836939"/>
          </a:xfrm>
          <a:prstGeom prst="rect">
            <a:avLst/>
          </a:prstGeom>
        </p:spPr>
      </p:pic>
      <p:sp>
        <p:nvSpPr>
          <p:cNvPr id="8" name="TextBox 7">
            <a:extLst>
              <a:ext uri="{FF2B5EF4-FFF2-40B4-BE49-F238E27FC236}">
                <a16:creationId xmlns:a16="http://schemas.microsoft.com/office/drawing/2014/main" id="{EE9FEAB3-02AC-F524-8D2F-01EC09BD3782}"/>
              </a:ext>
            </a:extLst>
          </p:cNvPr>
          <p:cNvSpPr txBox="1"/>
          <p:nvPr/>
        </p:nvSpPr>
        <p:spPr>
          <a:xfrm>
            <a:off x="5883965" y="940904"/>
            <a:ext cx="723275" cy="369332"/>
          </a:xfrm>
          <a:prstGeom prst="rect">
            <a:avLst/>
          </a:prstGeom>
          <a:noFill/>
        </p:spPr>
        <p:txBody>
          <a:bodyPr wrap="none" rtlCol="0">
            <a:spAutoFit/>
          </a:bodyPr>
          <a:lstStyle/>
          <a:p>
            <a:r>
              <a:rPr lang="en-US" dirty="0"/>
              <a:t>ARIS</a:t>
            </a:r>
          </a:p>
        </p:txBody>
      </p:sp>
      <p:sp>
        <p:nvSpPr>
          <p:cNvPr id="9" name="TextBox 8">
            <a:extLst>
              <a:ext uri="{FF2B5EF4-FFF2-40B4-BE49-F238E27FC236}">
                <a16:creationId xmlns:a16="http://schemas.microsoft.com/office/drawing/2014/main" id="{33F1D3EB-068E-485B-948A-C0E74BA5512B}"/>
              </a:ext>
            </a:extLst>
          </p:cNvPr>
          <p:cNvSpPr txBox="1"/>
          <p:nvPr/>
        </p:nvSpPr>
        <p:spPr>
          <a:xfrm>
            <a:off x="9304488" y="1497491"/>
            <a:ext cx="1191352" cy="307777"/>
          </a:xfrm>
          <a:prstGeom prst="rect">
            <a:avLst/>
          </a:prstGeom>
          <a:noFill/>
        </p:spPr>
        <p:txBody>
          <a:bodyPr wrap="none" rtlCol="0">
            <a:spAutoFit/>
          </a:bodyPr>
          <a:lstStyle/>
          <a:p>
            <a:r>
              <a:rPr lang="en-US" sz="1400" dirty="0"/>
              <a:t>Slits position</a:t>
            </a:r>
          </a:p>
        </p:txBody>
      </p:sp>
    </p:spTree>
    <p:extLst>
      <p:ext uri="{BB962C8B-B14F-4D97-AF65-F5344CB8AC3E}">
        <p14:creationId xmlns:p14="http://schemas.microsoft.com/office/powerpoint/2010/main" val="111633294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443949" y="184534"/>
            <a:ext cx="5049078" cy="638115"/>
          </a:xfrm>
        </p:spPr>
        <p:txBody>
          <a:bodyPr/>
          <a:lstStyle/>
          <a:p>
            <a:r>
              <a:rPr lang="en-US" sz="2000" b="1" dirty="0"/>
              <a:t>CHARGE BREEDER: from 1+ to N+ beam</a:t>
            </a:r>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25EF0655-38AF-7123-ADAA-675642189C76}"/>
              </a:ext>
            </a:extLst>
          </p:cNvPr>
          <p:cNvPicPr>
            <a:picLocks noChangeAspect="1"/>
          </p:cNvPicPr>
          <p:nvPr/>
        </p:nvPicPr>
        <p:blipFill>
          <a:blip r:embed="rId2"/>
          <a:stretch>
            <a:fillRect/>
          </a:stretch>
        </p:blipFill>
        <p:spPr>
          <a:xfrm>
            <a:off x="287945" y="793842"/>
            <a:ext cx="5662842" cy="3788127"/>
          </a:xfrm>
          <a:prstGeom prst="rect">
            <a:avLst/>
          </a:prstGeom>
        </p:spPr>
      </p:pic>
      <p:pic>
        <p:nvPicPr>
          <p:cNvPr id="6" name="Picture 5">
            <a:extLst>
              <a:ext uri="{FF2B5EF4-FFF2-40B4-BE49-F238E27FC236}">
                <a16:creationId xmlns:a16="http://schemas.microsoft.com/office/drawing/2014/main" id="{FE8B4D27-886F-BC44-E8CB-DE5A3F5752ED}"/>
              </a:ext>
            </a:extLst>
          </p:cNvPr>
          <p:cNvPicPr>
            <a:picLocks noChangeAspect="1"/>
          </p:cNvPicPr>
          <p:nvPr/>
        </p:nvPicPr>
        <p:blipFill>
          <a:blip r:embed="rId3"/>
          <a:stretch>
            <a:fillRect/>
          </a:stretch>
        </p:blipFill>
        <p:spPr>
          <a:xfrm>
            <a:off x="6175443" y="184534"/>
            <a:ext cx="5808685" cy="4111893"/>
          </a:xfrm>
          <a:prstGeom prst="rect">
            <a:avLst/>
          </a:prstGeom>
        </p:spPr>
      </p:pic>
      <p:sp>
        <p:nvSpPr>
          <p:cNvPr id="7" name="TextBox 6">
            <a:extLst>
              <a:ext uri="{FF2B5EF4-FFF2-40B4-BE49-F238E27FC236}">
                <a16:creationId xmlns:a16="http://schemas.microsoft.com/office/drawing/2014/main" id="{2C1B70E1-E993-F0AA-A555-C05A6DD1C68B}"/>
              </a:ext>
            </a:extLst>
          </p:cNvPr>
          <p:cNvSpPr txBox="1"/>
          <p:nvPr/>
        </p:nvSpPr>
        <p:spPr>
          <a:xfrm>
            <a:off x="2597787" y="577621"/>
            <a:ext cx="1569660" cy="369332"/>
          </a:xfrm>
          <a:prstGeom prst="rect">
            <a:avLst/>
          </a:prstGeom>
          <a:noFill/>
        </p:spPr>
        <p:txBody>
          <a:bodyPr wrap="none" rtlCol="0">
            <a:spAutoFit/>
          </a:bodyPr>
          <a:lstStyle/>
          <a:p>
            <a:r>
              <a:rPr lang="en-US" dirty="0"/>
              <a:t>SPES ECRIS</a:t>
            </a:r>
          </a:p>
        </p:txBody>
      </p:sp>
      <p:pic>
        <p:nvPicPr>
          <p:cNvPr id="8" name="Picture 7">
            <a:extLst>
              <a:ext uri="{FF2B5EF4-FFF2-40B4-BE49-F238E27FC236}">
                <a16:creationId xmlns:a16="http://schemas.microsoft.com/office/drawing/2014/main" id="{9011F6CE-73BF-5AFC-7E34-B25E8ACA44DF}"/>
              </a:ext>
            </a:extLst>
          </p:cNvPr>
          <p:cNvPicPr>
            <a:picLocks noChangeAspect="1"/>
          </p:cNvPicPr>
          <p:nvPr/>
        </p:nvPicPr>
        <p:blipFill>
          <a:blip r:embed="rId4"/>
          <a:stretch>
            <a:fillRect/>
          </a:stretch>
        </p:blipFill>
        <p:spPr>
          <a:xfrm>
            <a:off x="6168887" y="4296427"/>
            <a:ext cx="2478368" cy="1707750"/>
          </a:xfrm>
          <a:prstGeom prst="rect">
            <a:avLst/>
          </a:prstGeom>
        </p:spPr>
      </p:pic>
      <p:pic>
        <p:nvPicPr>
          <p:cNvPr id="9" name="Picture 8">
            <a:extLst>
              <a:ext uri="{FF2B5EF4-FFF2-40B4-BE49-F238E27FC236}">
                <a16:creationId xmlns:a16="http://schemas.microsoft.com/office/drawing/2014/main" id="{3DFFE707-CD45-5844-DA52-BE9B10D482DB}"/>
              </a:ext>
            </a:extLst>
          </p:cNvPr>
          <p:cNvPicPr>
            <a:picLocks noChangeAspect="1"/>
          </p:cNvPicPr>
          <p:nvPr/>
        </p:nvPicPr>
        <p:blipFill>
          <a:blip r:embed="rId5"/>
          <a:stretch>
            <a:fillRect/>
          </a:stretch>
        </p:blipFill>
        <p:spPr>
          <a:xfrm>
            <a:off x="8727327" y="4296427"/>
            <a:ext cx="3176728" cy="1755257"/>
          </a:xfrm>
          <a:prstGeom prst="rect">
            <a:avLst/>
          </a:prstGeom>
        </p:spPr>
      </p:pic>
      <p:sp>
        <p:nvSpPr>
          <p:cNvPr id="11" name="TextBox 10">
            <a:extLst>
              <a:ext uri="{FF2B5EF4-FFF2-40B4-BE49-F238E27FC236}">
                <a16:creationId xmlns:a16="http://schemas.microsoft.com/office/drawing/2014/main" id="{1440B0CA-4AC1-885C-24C8-9877401B8EE0}"/>
              </a:ext>
            </a:extLst>
          </p:cNvPr>
          <p:cNvSpPr txBox="1"/>
          <p:nvPr/>
        </p:nvSpPr>
        <p:spPr>
          <a:xfrm>
            <a:off x="7696276" y="184534"/>
            <a:ext cx="1031051" cy="369332"/>
          </a:xfrm>
          <a:prstGeom prst="rect">
            <a:avLst/>
          </a:prstGeom>
          <a:noFill/>
        </p:spPr>
        <p:txBody>
          <a:bodyPr wrap="none" rtlCol="0">
            <a:spAutoFit/>
          </a:bodyPr>
          <a:lstStyle/>
          <a:p>
            <a:r>
              <a:rPr lang="en-US" dirty="0"/>
              <a:t>ISOLDE</a:t>
            </a:r>
          </a:p>
        </p:txBody>
      </p:sp>
      <p:pic>
        <p:nvPicPr>
          <p:cNvPr id="12" name="Picture 11">
            <a:extLst>
              <a:ext uri="{FF2B5EF4-FFF2-40B4-BE49-F238E27FC236}">
                <a16:creationId xmlns:a16="http://schemas.microsoft.com/office/drawing/2014/main" id="{F6780761-EF28-694C-3044-414D0A93AA90}"/>
              </a:ext>
            </a:extLst>
          </p:cNvPr>
          <p:cNvPicPr>
            <a:picLocks noChangeAspect="1"/>
          </p:cNvPicPr>
          <p:nvPr/>
        </p:nvPicPr>
        <p:blipFill>
          <a:blip r:embed="rId6"/>
          <a:stretch>
            <a:fillRect/>
          </a:stretch>
        </p:blipFill>
        <p:spPr>
          <a:xfrm>
            <a:off x="1535475" y="4672161"/>
            <a:ext cx="3626247" cy="1482816"/>
          </a:xfrm>
          <a:prstGeom prst="rect">
            <a:avLst/>
          </a:prstGeom>
        </p:spPr>
      </p:pic>
    </p:spTree>
    <p:extLst>
      <p:ext uri="{BB962C8B-B14F-4D97-AF65-F5344CB8AC3E}">
        <p14:creationId xmlns:p14="http://schemas.microsoft.com/office/powerpoint/2010/main" val="296092600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1E813B-B43F-F144-DFB6-8AE456F0434F}"/>
              </a:ext>
            </a:extLst>
          </p:cNvPr>
          <p:cNvSpPr>
            <a:spLocks noGrp="1"/>
          </p:cNvSpPr>
          <p:nvPr>
            <p:ph type="title"/>
          </p:nvPr>
        </p:nvSpPr>
        <p:spPr>
          <a:xfrm>
            <a:off x="2120437" y="115233"/>
            <a:ext cx="6652411" cy="734660"/>
          </a:xfrm>
        </p:spPr>
        <p:txBody>
          <a:bodyPr/>
          <a:lstStyle/>
          <a:p>
            <a:r>
              <a:rPr lang="en-US" dirty="0"/>
              <a:t>What is a RiBs facilities</a:t>
            </a:r>
          </a:p>
        </p:txBody>
      </p:sp>
      <p:sp>
        <p:nvSpPr>
          <p:cNvPr id="4" name="Date Placeholder 3">
            <a:extLst>
              <a:ext uri="{FF2B5EF4-FFF2-40B4-BE49-F238E27FC236}">
                <a16:creationId xmlns:a16="http://schemas.microsoft.com/office/drawing/2014/main" id="{02948DCB-E111-8E69-689B-C6D9BBC7EDB5}"/>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1ADB971E-A251-2D35-086E-95B01C9EF54D}"/>
              </a:ext>
            </a:extLst>
          </p:cNvPr>
          <p:cNvSpPr>
            <a:spLocks noGrp="1"/>
          </p:cNvSpPr>
          <p:nvPr>
            <p:ph type="ftr" sz="quarter" idx="11"/>
          </p:nvPr>
        </p:nvSpPr>
        <p:spPr/>
        <p:txBody>
          <a:bodyPr/>
          <a:lstStyle/>
          <a:p>
            <a:r>
              <a:rPr lang="it-IT"/>
              <a:t>M. Comunian</a:t>
            </a:r>
            <a:endParaRPr lang="en-US" dirty="0"/>
          </a:p>
        </p:txBody>
      </p:sp>
      <p:sp>
        <p:nvSpPr>
          <p:cNvPr id="6" name="TextBox 5">
            <a:extLst>
              <a:ext uri="{FF2B5EF4-FFF2-40B4-BE49-F238E27FC236}">
                <a16:creationId xmlns:a16="http://schemas.microsoft.com/office/drawing/2014/main" id="{C7CBC4F1-4CCD-35E2-2284-D2121EBD8D4A}"/>
              </a:ext>
            </a:extLst>
          </p:cNvPr>
          <p:cNvSpPr txBox="1"/>
          <p:nvPr/>
        </p:nvSpPr>
        <p:spPr>
          <a:xfrm>
            <a:off x="250208" y="922801"/>
            <a:ext cx="11769514" cy="1569660"/>
          </a:xfrm>
          <a:prstGeom prst="rect">
            <a:avLst/>
          </a:prstGeom>
          <a:noFill/>
        </p:spPr>
        <p:txBody>
          <a:bodyPr wrap="square" rtlCol="0">
            <a:spAutoFit/>
          </a:bodyPr>
          <a:lstStyle/>
          <a:p>
            <a:r>
              <a:rPr lang="en-US" sz="1600" dirty="0">
                <a:effectLst/>
                <a:latin typeface="Arial" panose="020B0604020202020204" pitchFamily="34" charset="0"/>
              </a:rPr>
              <a:t>Radioactive Ion Beams are beams of atomic nuclei that are radioactive, meaning that they spontaneously decay and emit radiation.  These beams are generated by accelerating artificially created isotopes to high energies using particle accelerators. </a:t>
            </a:r>
          </a:p>
          <a:p>
            <a:r>
              <a:rPr lang="en-US" sz="1600" dirty="0">
                <a:effectLst/>
                <a:latin typeface="Arial" panose="020B0604020202020204" pitchFamily="34" charset="0"/>
              </a:rPr>
              <a:t>The resulting beam of radioactive ions can be used for a variety of scientific applications, </a:t>
            </a:r>
          </a:p>
          <a:p>
            <a:r>
              <a:rPr lang="en-US" sz="1600" dirty="0">
                <a:effectLst/>
                <a:latin typeface="Arial" panose="020B0604020202020204" pitchFamily="34" charset="0"/>
              </a:rPr>
              <a:t>including nuclear physics research, astrophysics studies, and medical applications such as cancer treatment. </a:t>
            </a:r>
          </a:p>
          <a:p>
            <a:r>
              <a:rPr lang="en-US" sz="1600" dirty="0">
                <a:effectLst/>
                <a:latin typeface="Arial" panose="020B0604020202020204" pitchFamily="34" charset="0"/>
              </a:rPr>
              <a:t>The unique properties of these beams allow scientists to study and control the behavior of individual atomic nuclei, </a:t>
            </a:r>
          </a:p>
          <a:p>
            <a:r>
              <a:rPr lang="en-US" sz="1600" dirty="0">
                <a:effectLst/>
                <a:latin typeface="Arial" panose="020B0604020202020204" pitchFamily="34" charset="0"/>
              </a:rPr>
              <a:t>providing insights into the fundamental nature of matter and energy.</a:t>
            </a:r>
            <a:endParaRPr lang="en-US" sz="1600" dirty="0"/>
          </a:p>
        </p:txBody>
      </p:sp>
      <p:pic>
        <p:nvPicPr>
          <p:cNvPr id="8" name="Picture 7">
            <a:extLst>
              <a:ext uri="{FF2B5EF4-FFF2-40B4-BE49-F238E27FC236}">
                <a16:creationId xmlns:a16="http://schemas.microsoft.com/office/drawing/2014/main" id="{2A9F975A-8776-4F1B-AEE1-8A2F2BDC16DC}"/>
              </a:ext>
            </a:extLst>
          </p:cNvPr>
          <p:cNvPicPr>
            <a:picLocks noChangeAspect="1"/>
          </p:cNvPicPr>
          <p:nvPr/>
        </p:nvPicPr>
        <p:blipFill>
          <a:blip r:embed="rId2"/>
          <a:stretch>
            <a:fillRect/>
          </a:stretch>
        </p:blipFill>
        <p:spPr>
          <a:xfrm>
            <a:off x="344601" y="2492461"/>
            <a:ext cx="6293939" cy="3681799"/>
          </a:xfrm>
          <a:prstGeom prst="rect">
            <a:avLst/>
          </a:prstGeom>
        </p:spPr>
      </p:pic>
      <p:sp>
        <p:nvSpPr>
          <p:cNvPr id="9" name="Arrow: Left 8">
            <a:extLst>
              <a:ext uri="{FF2B5EF4-FFF2-40B4-BE49-F238E27FC236}">
                <a16:creationId xmlns:a16="http://schemas.microsoft.com/office/drawing/2014/main" id="{805F7437-2996-C88D-D584-51C5F2BBF33B}"/>
              </a:ext>
            </a:extLst>
          </p:cNvPr>
          <p:cNvSpPr/>
          <p:nvPr/>
        </p:nvSpPr>
        <p:spPr>
          <a:xfrm>
            <a:off x="5493025" y="4062121"/>
            <a:ext cx="1901687" cy="139148"/>
          </a:xfrm>
          <a:prstGeom prst="leftArrow">
            <a:avLst/>
          </a:prstGeom>
          <a:solidFill>
            <a:srgbClr val="FF00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rgbClr val="FF0000"/>
              </a:solidFill>
            </a:endParaRPr>
          </a:p>
        </p:txBody>
      </p:sp>
      <p:sp>
        <p:nvSpPr>
          <p:cNvPr id="10" name="TextBox 9">
            <a:extLst>
              <a:ext uri="{FF2B5EF4-FFF2-40B4-BE49-F238E27FC236}">
                <a16:creationId xmlns:a16="http://schemas.microsoft.com/office/drawing/2014/main" id="{F4FD225B-A815-65EF-DBE1-3ED858B7F631}"/>
              </a:ext>
            </a:extLst>
          </p:cNvPr>
          <p:cNvSpPr txBox="1"/>
          <p:nvPr/>
        </p:nvSpPr>
        <p:spPr>
          <a:xfrm>
            <a:off x="7419119" y="3877455"/>
            <a:ext cx="1561325" cy="369332"/>
          </a:xfrm>
          <a:prstGeom prst="rect">
            <a:avLst/>
          </a:prstGeom>
          <a:noFill/>
        </p:spPr>
        <p:txBody>
          <a:bodyPr wrap="none" rtlCol="0">
            <a:spAutoFit/>
          </a:bodyPr>
          <a:lstStyle/>
          <a:p>
            <a:r>
              <a:rPr lang="en-US" dirty="0">
                <a:solidFill>
                  <a:srgbClr val="FF0000"/>
                </a:solidFill>
              </a:rPr>
              <a:t>You are here!</a:t>
            </a:r>
          </a:p>
        </p:txBody>
      </p:sp>
    </p:spTree>
    <p:extLst>
      <p:ext uri="{BB962C8B-B14F-4D97-AF65-F5344CB8AC3E}">
        <p14:creationId xmlns:p14="http://schemas.microsoft.com/office/powerpoint/2010/main" val="232075431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7" name="Group 6">
            <a:extLst>
              <a:ext uri="{FF2B5EF4-FFF2-40B4-BE49-F238E27FC236}">
                <a16:creationId xmlns:a16="http://schemas.microsoft.com/office/drawing/2014/main" id="{65B8F35C-53FC-AF3C-3BDE-BC740A8C4C74}"/>
              </a:ext>
            </a:extLst>
          </p:cNvPr>
          <p:cNvGrpSpPr/>
          <p:nvPr/>
        </p:nvGrpSpPr>
        <p:grpSpPr>
          <a:xfrm>
            <a:off x="221495" y="807864"/>
            <a:ext cx="8677340" cy="5314121"/>
            <a:chOff x="221496" y="686871"/>
            <a:chExt cx="8312904" cy="5372225"/>
          </a:xfrm>
        </p:grpSpPr>
        <p:pic>
          <p:nvPicPr>
            <p:cNvPr id="3" name="Picture 2">
              <a:extLst>
                <a:ext uri="{FF2B5EF4-FFF2-40B4-BE49-F238E27FC236}">
                  <a16:creationId xmlns:a16="http://schemas.microsoft.com/office/drawing/2014/main" id="{A766722B-8B82-71B5-CA0E-87C8CC3B3FEF}"/>
                </a:ext>
              </a:extLst>
            </p:cNvPr>
            <p:cNvPicPr>
              <a:picLocks noChangeAspect="1"/>
            </p:cNvPicPr>
            <p:nvPr/>
          </p:nvPicPr>
          <p:blipFill>
            <a:blip r:embed="rId2"/>
            <a:stretch>
              <a:fillRect/>
            </a:stretch>
          </p:blipFill>
          <p:spPr>
            <a:xfrm>
              <a:off x="221496" y="686871"/>
              <a:ext cx="8312904" cy="5372225"/>
            </a:xfrm>
            <a:prstGeom prst="rect">
              <a:avLst/>
            </a:prstGeom>
          </p:spPr>
        </p:pic>
        <p:pic>
          <p:nvPicPr>
            <p:cNvPr id="6" name="Picture 5">
              <a:extLst>
                <a:ext uri="{FF2B5EF4-FFF2-40B4-BE49-F238E27FC236}">
                  <a16:creationId xmlns:a16="http://schemas.microsoft.com/office/drawing/2014/main" id="{23109CD8-E403-A691-0988-84BA11F675BD}"/>
                </a:ext>
              </a:extLst>
            </p:cNvPr>
            <p:cNvPicPr>
              <a:picLocks noChangeAspect="1"/>
            </p:cNvPicPr>
            <p:nvPr/>
          </p:nvPicPr>
          <p:blipFill>
            <a:blip r:embed="rId3"/>
            <a:stretch>
              <a:fillRect/>
            </a:stretch>
          </p:blipFill>
          <p:spPr>
            <a:xfrm>
              <a:off x="5267739" y="4444095"/>
              <a:ext cx="3202251" cy="1552277"/>
            </a:xfrm>
            <a:prstGeom prst="rect">
              <a:avLst/>
            </a:prstGeom>
          </p:spPr>
        </p:pic>
      </p:grpSp>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221495" y="43241"/>
            <a:ext cx="11749010" cy="764623"/>
          </a:xfrm>
        </p:spPr>
        <p:txBody>
          <a:bodyPr/>
          <a:lstStyle/>
          <a:p>
            <a:r>
              <a:rPr lang="en-US" sz="3200" dirty="0"/>
              <a:t>RFQ BEAM COOLER: reduce the emittance and energy spread</a:t>
            </a:r>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8" name="Picture 7">
            <a:extLst>
              <a:ext uri="{FF2B5EF4-FFF2-40B4-BE49-F238E27FC236}">
                <a16:creationId xmlns:a16="http://schemas.microsoft.com/office/drawing/2014/main" id="{814DF497-B90C-6D51-F966-164EB2186FB1}"/>
              </a:ext>
            </a:extLst>
          </p:cNvPr>
          <p:cNvPicPr>
            <a:picLocks noChangeAspect="1"/>
          </p:cNvPicPr>
          <p:nvPr/>
        </p:nvPicPr>
        <p:blipFill>
          <a:blip r:embed="rId4"/>
          <a:stretch>
            <a:fillRect/>
          </a:stretch>
        </p:blipFill>
        <p:spPr>
          <a:xfrm>
            <a:off x="9001360" y="1330573"/>
            <a:ext cx="2866620" cy="1335584"/>
          </a:xfrm>
          <a:prstGeom prst="rect">
            <a:avLst/>
          </a:prstGeom>
        </p:spPr>
      </p:pic>
      <p:pic>
        <p:nvPicPr>
          <p:cNvPr id="9" name="Picture 8">
            <a:extLst>
              <a:ext uri="{FF2B5EF4-FFF2-40B4-BE49-F238E27FC236}">
                <a16:creationId xmlns:a16="http://schemas.microsoft.com/office/drawing/2014/main" id="{97A45A07-6F00-CFBE-AE14-A912951C4461}"/>
              </a:ext>
            </a:extLst>
          </p:cNvPr>
          <p:cNvPicPr>
            <a:picLocks noChangeAspect="1"/>
          </p:cNvPicPr>
          <p:nvPr/>
        </p:nvPicPr>
        <p:blipFill>
          <a:blip r:embed="rId5"/>
          <a:stretch>
            <a:fillRect/>
          </a:stretch>
        </p:blipFill>
        <p:spPr>
          <a:xfrm>
            <a:off x="9245847" y="2666157"/>
            <a:ext cx="2377646" cy="2979678"/>
          </a:xfrm>
          <a:prstGeom prst="rect">
            <a:avLst/>
          </a:prstGeom>
        </p:spPr>
      </p:pic>
      <p:sp>
        <p:nvSpPr>
          <p:cNvPr id="10" name="Rectangle 9">
            <a:extLst>
              <a:ext uri="{FF2B5EF4-FFF2-40B4-BE49-F238E27FC236}">
                <a16:creationId xmlns:a16="http://schemas.microsoft.com/office/drawing/2014/main" id="{8BE5804B-CA77-8B5E-D006-22B9A110278C}"/>
              </a:ext>
            </a:extLst>
          </p:cNvPr>
          <p:cNvSpPr/>
          <p:nvPr/>
        </p:nvSpPr>
        <p:spPr>
          <a:xfrm>
            <a:off x="9001360" y="1046922"/>
            <a:ext cx="2969145" cy="4784035"/>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TextBox 10">
            <a:extLst>
              <a:ext uri="{FF2B5EF4-FFF2-40B4-BE49-F238E27FC236}">
                <a16:creationId xmlns:a16="http://schemas.microsoft.com/office/drawing/2014/main" id="{75F9A5AC-6DCA-D828-4B33-96B19287E800}"/>
              </a:ext>
            </a:extLst>
          </p:cNvPr>
          <p:cNvSpPr txBox="1"/>
          <p:nvPr/>
        </p:nvSpPr>
        <p:spPr>
          <a:xfrm>
            <a:off x="9015917" y="960783"/>
            <a:ext cx="2852063" cy="369332"/>
          </a:xfrm>
          <a:prstGeom prst="rect">
            <a:avLst/>
          </a:prstGeom>
          <a:noFill/>
        </p:spPr>
        <p:txBody>
          <a:bodyPr wrap="none" rtlCol="0">
            <a:spAutoFit/>
          </a:bodyPr>
          <a:lstStyle/>
          <a:p>
            <a:r>
              <a:rPr lang="en-US" dirty="0"/>
              <a:t>Other type of beam cooler</a:t>
            </a:r>
          </a:p>
        </p:txBody>
      </p:sp>
    </p:spTree>
    <p:extLst>
      <p:ext uri="{BB962C8B-B14F-4D97-AF65-F5344CB8AC3E}">
        <p14:creationId xmlns:p14="http://schemas.microsoft.com/office/powerpoint/2010/main" val="2568193071"/>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2905538" y="203949"/>
            <a:ext cx="6380924" cy="561287"/>
          </a:xfrm>
        </p:spPr>
        <p:txBody>
          <a:bodyPr/>
          <a:lstStyle/>
          <a:p>
            <a:r>
              <a:rPr lang="it-IT" sz="3200" dirty="0"/>
              <a:t>POST ACCELERATOR</a:t>
            </a:r>
            <a:endParaRPr lang="en-US" sz="3200"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E628EC5A-DE88-3804-AF09-A23619534416}"/>
              </a:ext>
            </a:extLst>
          </p:cNvPr>
          <p:cNvPicPr>
            <a:picLocks noChangeAspect="1"/>
          </p:cNvPicPr>
          <p:nvPr/>
        </p:nvPicPr>
        <p:blipFill>
          <a:blip r:embed="rId2"/>
          <a:stretch>
            <a:fillRect/>
          </a:stretch>
        </p:blipFill>
        <p:spPr>
          <a:xfrm>
            <a:off x="296522" y="1061057"/>
            <a:ext cx="3284878" cy="3253242"/>
          </a:xfrm>
          <a:prstGeom prst="rect">
            <a:avLst/>
          </a:prstGeom>
        </p:spPr>
      </p:pic>
      <p:sp>
        <p:nvSpPr>
          <p:cNvPr id="6" name="TextBox 5">
            <a:extLst>
              <a:ext uri="{FF2B5EF4-FFF2-40B4-BE49-F238E27FC236}">
                <a16:creationId xmlns:a16="http://schemas.microsoft.com/office/drawing/2014/main" id="{AC0A5AE7-0485-7075-4B98-567178A7E338}"/>
              </a:ext>
            </a:extLst>
          </p:cNvPr>
          <p:cNvSpPr txBox="1"/>
          <p:nvPr/>
        </p:nvSpPr>
        <p:spPr>
          <a:xfrm>
            <a:off x="136967" y="4314298"/>
            <a:ext cx="4020904" cy="1815882"/>
          </a:xfrm>
          <a:prstGeom prst="rect">
            <a:avLst/>
          </a:prstGeom>
          <a:noFill/>
        </p:spPr>
        <p:txBody>
          <a:bodyPr wrap="square" rtlCol="0">
            <a:spAutoFit/>
          </a:bodyPr>
          <a:lstStyle/>
          <a:p>
            <a:pPr marL="457200" indent="-457200">
              <a:buFont typeface="Arial" panose="020B0604020202020204" pitchFamily="34" charset="0"/>
              <a:buChar char="•"/>
            </a:pPr>
            <a:r>
              <a:rPr lang="en-US" sz="1400" dirty="0"/>
              <a:t>Folded independent cavity </a:t>
            </a:r>
            <a:r>
              <a:rPr lang="en-US" sz="1400" dirty="0" err="1"/>
              <a:t>linac</a:t>
            </a:r>
            <a:endParaRPr lang="en-US" sz="1400" dirty="0"/>
          </a:p>
          <a:p>
            <a:pPr marL="457200" indent="-457200">
              <a:buFont typeface="Arial" panose="020B0604020202020204" pitchFamily="34" charset="0"/>
              <a:buChar char="•"/>
            </a:pPr>
            <a:r>
              <a:rPr lang="en-US" sz="1400" dirty="0"/>
              <a:t>Design and built 80’-90’</a:t>
            </a:r>
          </a:p>
          <a:p>
            <a:pPr marL="457200" indent="-457200">
              <a:buFont typeface="Arial" panose="020B0604020202020204" pitchFamily="34" charset="0"/>
              <a:buChar char="•"/>
            </a:pPr>
            <a:r>
              <a:rPr lang="en-US" sz="1400" dirty="0"/>
              <a:t>One of the first prototypes in Europe.</a:t>
            </a:r>
          </a:p>
          <a:p>
            <a:pPr marL="457200" indent="-457200">
              <a:buFont typeface="Arial" panose="020B0604020202020204" pitchFamily="34" charset="0"/>
              <a:buChar char="•"/>
            </a:pPr>
            <a:r>
              <a:rPr lang="en-US" sz="1400" dirty="0"/>
              <a:t>77 QWs cavities at 4 K</a:t>
            </a:r>
          </a:p>
          <a:p>
            <a:pPr marL="914400" lvl="1" indent="-457200">
              <a:buFont typeface="Arial" panose="020B0604020202020204" pitchFamily="34" charset="0"/>
              <a:buChar char="•"/>
            </a:pPr>
            <a:r>
              <a:rPr lang="en-US" sz="1400" dirty="0"/>
              <a:t>80 MHz low beta (0.045) </a:t>
            </a:r>
          </a:p>
          <a:p>
            <a:pPr marL="914400" lvl="1" indent="-457200">
              <a:buFont typeface="Arial" panose="020B0604020202020204" pitchFamily="34" charset="0"/>
              <a:buChar char="•"/>
            </a:pPr>
            <a:r>
              <a:rPr lang="en-US" sz="1400" dirty="0"/>
              <a:t>160 MHz medium beta (0.1)</a:t>
            </a:r>
          </a:p>
          <a:p>
            <a:pPr marL="914400" lvl="1" indent="-457200">
              <a:buFont typeface="Arial" panose="020B0604020202020204" pitchFamily="34" charset="0"/>
              <a:buChar char="•"/>
            </a:pPr>
            <a:r>
              <a:rPr lang="en-US" sz="1400" dirty="0"/>
              <a:t>160 MHz high beta (0.12)</a:t>
            </a:r>
          </a:p>
          <a:p>
            <a:pPr marL="457200" indent="-457200">
              <a:buFont typeface="Arial" panose="020B0604020202020204" pitchFamily="34" charset="0"/>
              <a:buChar char="•"/>
            </a:pPr>
            <a:r>
              <a:rPr lang="en-US" sz="1400" dirty="0"/>
              <a:t>Low energy ions of about 10 MeV/amu</a:t>
            </a:r>
          </a:p>
        </p:txBody>
      </p:sp>
      <p:sp>
        <p:nvSpPr>
          <p:cNvPr id="7" name="TextBox 6">
            <a:extLst>
              <a:ext uri="{FF2B5EF4-FFF2-40B4-BE49-F238E27FC236}">
                <a16:creationId xmlns:a16="http://schemas.microsoft.com/office/drawing/2014/main" id="{E3759F90-11C7-0B58-073A-A25A6296EF3D}"/>
              </a:ext>
            </a:extLst>
          </p:cNvPr>
          <p:cNvSpPr txBox="1"/>
          <p:nvPr/>
        </p:nvSpPr>
        <p:spPr>
          <a:xfrm>
            <a:off x="400334" y="763306"/>
            <a:ext cx="1928733" cy="369332"/>
          </a:xfrm>
          <a:prstGeom prst="rect">
            <a:avLst/>
          </a:prstGeom>
          <a:noFill/>
        </p:spPr>
        <p:txBody>
          <a:bodyPr wrap="none" rtlCol="0">
            <a:spAutoFit/>
          </a:bodyPr>
          <a:lstStyle/>
          <a:p>
            <a:r>
              <a:rPr lang="en-US" dirty="0"/>
              <a:t>SPES SC LINAC</a:t>
            </a:r>
          </a:p>
        </p:txBody>
      </p:sp>
      <p:sp>
        <p:nvSpPr>
          <p:cNvPr id="8" name="TextBox 7">
            <a:extLst>
              <a:ext uri="{FF2B5EF4-FFF2-40B4-BE49-F238E27FC236}">
                <a16:creationId xmlns:a16="http://schemas.microsoft.com/office/drawing/2014/main" id="{4CDB810A-EC2F-D507-5A78-D4DAE0B3CE96}"/>
              </a:ext>
            </a:extLst>
          </p:cNvPr>
          <p:cNvSpPr txBox="1"/>
          <p:nvPr/>
        </p:nvSpPr>
        <p:spPr>
          <a:xfrm>
            <a:off x="3420482" y="2020594"/>
            <a:ext cx="1236236" cy="369332"/>
          </a:xfrm>
          <a:prstGeom prst="rect">
            <a:avLst/>
          </a:prstGeom>
          <a:noFill/>
        </p:spPr>
        <p:txBody>
          <a:bodyPr wrap="none" rtlCol="0">
            <a:spAutoFit/>
          </a:bodyPr>
          <a:lstStyle/>
          <a:p>
            <a:r>
              <a:rPr lang="en-US" dirty="0"/>
              <a:t>RiBs input</a:t>
            </a:r>
          </a:p>
        </p:txBody>
      </p:sp>
      <p:pic>
        <p:nvPicPr>
          <p:cNvPr id="10" name="Picture 9">
            <a:extLst>
              <a:ext uri="{FF2B5EF4-FFF2-40B4-BE49-F238E27FC236}">
                <a16:creationId xmlns:a16="http://schemas.microsoft.com/office/drawing/2014/main" id="{2A1AB735-7E45-F41C-D7D6-0118503FE524}"/>
              </a:ext>
            </a:extLst>
          </p:cNvPr>
          <p:cNvPicPr>
            <a:picLocks noChangeAspect="1"/>
          </p:cNvPicPr>
          <p:nvPr/>
        </p:nvPicPr>
        <p:blipFill>
          <a:blip r:embed="rId3"/>
          <a:stretch>
            <a:fillRect/>
          </a:stretch>
        </p:blipFill>
        <p:spPr>
          <a:xfrm>
            <a:off x="4956313" y="1019553"/>
            <a:ext cx="6612160" cy="3258883"/>
          </a:xfrm>
          <a:prstGeom prst="rect">
            <a:avLst/>
          </a:prstGeom>
        </p:spPr>
      </p:pic>
      <p:pic>
        <p:nvPicPr>
          <p:cNvPr id="11" name="Picture 10">
            <a:extLst>
              <a:ext uri="{FF2B5EF4-FFF2-40B4-BE49-F238E27FC236}">
                <a16:creationId xmlns:a16="http://schemas.microsoft.com/office/drawing/2014/main" id="{B8AEF299-AB1C-CB9F-6342-80FB6AB121E5}"/>
              </a:ext>
            </a:extLst>
          </p:cNvPr>
          <p:cNvPicPr>
            <a:picLocks noChangeAspect="1"/>
          </p:cNvPicPr>
          <p:nvPr/>
        </p:nvPicPr>
        <p:blipFill>
          <a:blip r:embed="rId4"/>
          <a:stretch>
            <a:fillRect/>
          </a:stretch>
        </p:blipFill>
        <p:spPr>
          <a:xfrm>
            <a:off x="5049079" y="4222378"/>
            <a:ext cx="1928404" cy="1907802"/>
          </a:xfrm>
          <a:prstGeom prst="rect">
            <a:avLst/>
          </a:prstGeom>
        </p:spPr>
      </p:pic>
      <p:cxnSp>
        <p:nvCxnSpPr>
          <p:cNvPr id="13" name="Straight Arrow Connector 12">
            <a:extLst>
              <a:ext uri="{FF2B5EF4-FFF2-40B4-BE49-F238E27FC236}">
                <a16:creationId xmlns:a16="http://schemas.microsoft.com/office/drawing/2014/main" id="{DBC03F94-E5D7-3C92-17B7-9896F3DC8391}"/>
              </a:ext>
            </a:extLst>
          </p:cNvPr>
          <p:cNvCxnSpPr/>
          <p:nvPr/>
        </p:nvCxnSpPr>
        <p:spPr>
          <a:xfrm flipH="1">
            <a:off x="6977483" y="2389926"/>
            <a:ext cx="582882" cy="1832452"/>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A0DE142-4CDA-ADC6-BC2F-1C3C45518E9C}"/>
              </a:ext>
            </a:extLst>
          </p:cNvPr>
          <p:cNvSpPr txBox="1"/>
          <p:nvPr/>
        </p:nvSpPr>
        <p:spPr>
          <a:xfrm>
            <a:off x="5363281" y="756681"/>
            <a:ext cx="2548518" cy="369332"/>
          </a:xfrm>
          <a:prstGeom prst="rect">
            <a:avLst/>
          </a:prstGeom>
          <a:noFill/>
        </p:spPr>
        <p:txBody>
          <a:bodyPr wrap="none" rtlCol="0">
            <a:spAutoFit/>
          </a:bodyPr>
          <a:lstStyle/>
          <a:p>
            <a:r>
              <a:rPr lang="en-US" dirty="0"/>
              <a:t>GANIL CIME Cyclotron</a:t>
            </a:r>
          </a:p>
        </p:txBody>
      </p:sp>
    </p:spTree>
    <p:extLst>
      <p:ext uri="{BB962C8B-B14F-4D97-AF65-F5344CB8AC3E}">
        <p14:creationId xmlns:p14="http://schemas.microsoft.com/office/powerpoint/2010/main" val="1147565469"/>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3399425" y="170490"/>
            <a:ext cx="4048659" cy="791127"/>
          </a:xfrm>
        </p:spPr>
        <p:txBody>
          <a:bodyPr/>
          <a:lstStyle/>
          <a:p>
            <a:r>
              <a:rPr lang="en-US" dirty="0"/>
              <a:t>RiBs efficiency</a:t>
            </a:r>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dirty="0"/>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pic>
        <p:nvPicPr>
          <p:cNvPr id="3" name="Picture 2">
            <a:extLst>
              <a:ext uri="{FF2B5EF4-FFF2-40B4-BE49-F238E27FC236}">
                <a16:creationId xmlns:a16="http://schemas.microsoft.com/office/drawing/2014/main" id="{301E356B-AF30-8395-DD9A-B7642FD5ADF5}"/>
              </a:ext>
            </a:extLst>
          </p:cNvPr>
          <p:cNvPicPr>
            <a:picLocks noChangeAspect="1"/>
          </p:cNvPicPr>
          <p:nvPr/>
        </p:nvPicPr>
        <p:blipFill>
          <a:blip r:embed="rId2"/>
          <a:stretch>
            <a:fillRect/>
          </a:stretch>
        </p:blipFill>
        <p:spPr>
          <a:xfrm>
            <a:off x="5950227" y="1135726"/>
            <a:ext cx="5389960" cy="4473903"/>
          </a:xfrm>
          <a:prstGeom prst="rect">
            <a:avLst/>
          </a:prstGeom>
        </p:spPr>
      </p:pic>
      <p:sp>
        <p:nvSpPr>
          <p:cNvPr id="6" name="TextBox 5">
            <a:extLst>
              <a:ext uri="{FF2B5EF4-FFF2-40B4-BE49-F238E27FC236}">
                <a16:creationId xmlns:a16="http://schemas.microsoft.com/office/drawing/2014/main" id="{8A056634-52C8-9759-6662-816099C74340}"/>
              </a:ext>
            </a:extLst>
          </p:cNvPr>
          <p:cNvSpPr txBox="1"/>
          <p:nvPr/>
        </p:nvSpPr>
        <p:spPr>
          <a:xfrm>
            <a:off x="6188765" y="5638800"/>
            <a:ext cx="2518638" cy="369332"/>
          </a:xfrm>
          <a:prstGeom prst="rect">
            <a:avLst/>
          </a:prstGeom>
          <a:noFill/>
        </p:spPr>
        <p:txBody>
          <a:bodyPr wrap="none" rtlCol="0">
            <a:spAutoFit/>
          </a:bodyPr>
          <a:lstStyle/>
          <a:p>
            <a:r>
              <a:rPr lang="en-US" dirty="0"/>
              <a:t>6.25*10^9 </a:t>
            </a:r>
            <a:r>
              <a:rPr lang="en-US" dirty="0" err="1"/>
              <a:t>pps</a:t>
            </a:r>
            <a:r>
              <a:rPr lang="en-US" dirty="0"/>
              <a:t> = 1 </a:t>
            </a:r>
            <a:r>
              <a:rPr lang="en-US" dirty="0" err="1"/>
              <a:t>pnA</a:t>
            </a:r>
            <a:endParaRPr lang="en-US" dirty="0"/>
          </a:p>
        </p:txBody>
      </p:sp>
      <p:sp>
        <p:nvSpPr>
          <p:cNvPr id="9" name="TextBox 8">
            <a:extLst>
              <a:ext uri="{FF2B5EF4-FFF2-40B4-BE49-F238E27FC236}">
                <a16:creationId xmlns:a16="http://schemas.microsoft.com/office/drawing/2014/main" id="{5AE08683-C3CA-0794-D585-A0A0404682A2}"/>
              </a:ext>
            </a:extLst>
          </p:cNvPr>
          <p:cNvSpPr txBox="1"/>
          <p:nvPr/>
        </p:nvSpPr>
        <p:spPr>
          <a:xfrm>
            <a:off x="6063594" y="862674"/>
            <a:ext cx="5057795" cy="369332"/>
          </a:xfrm>
          <a:prstGeom prst="rect">
            <a:avLst/>
          </a:prstGeom>
          <a:noFill/>
        </p:spPr>
        <p:txBody>
          <a:bodyPr wrap="none" rtlCol="0">
            <a:spAutoFit/>
          </a:bodyPr>
          <a:lstStyle/>
          <a:p>
            <a:r>
              <a:rPr lang="en-US" dirty="0"/>
              <a:t>Minimum useful intensity for RiBs at experiment</a:t>
            </a:r>
          </a:p>
        </p:txBody>
      </p:sp>
      <p:sp>
        <p:nvSpPr>
          <p:cNvPr id="14" name="TextBox 13">
            <a:extLst>
              <a:ext uri="{FF2B5EF4-FFF2-40B4-BE49-F238E27FC236}">
                <a16:creationId xmlns:a16="http://schemas.microsoft.com/office/drawing/2014/main" id="{5DB4C7AD-E64F-7057-8B8B-0AE9D47E16E4}"/>
              </a:ext>
            </a:extLst>
          </p:cNvPr>
          <p:cNvSpPr txBox="1"/>
          <p:nvPr/>
        </p:nvSpPr>
        <p:spPr>
          <a:xfrm>
            <a:off x="138284" y="5124128"/>
            <a:ext cx="5536644" cy="646331"/>
          </a:xfrm>
          <a:prstGeom prst="rect">
            <a:avLst/>
          </a:prstGeom>
          <a:noFill/>
        </p:spPr>
        <p:txBody>
          <a:bodyPr wrap="none" rtlCol="0">
            <a:spAutoFit/>
          </a:bodyPr>
          <a:lstStyle/>
          <a:p>
            <a:r>
              <a:rPr lang="en-US" b="1" dirty="0"/>
              <a:t>With 10^8 </a:t>
            </a:r>
            <a:r>
              <a:rPr lang="en-US" b="1" dirty="0" err="1"/>
              <a:t>pps</a:t>
            </a:r>
            <a:r>
              <a:rPr lang="en-US" b="1" dirty="0"/>
              <a:t> rib production we fast get below </a:t>
            </a:r>
          </a:p>
          <a:p>
            <a:r>
              <a:rPr lang="en-US" b="1" dirty="0"/>
              <a:t>10^6 </a:t>
            </a:r>
            <a:r>
              <a:rPr lang="en-US" b="1" dirty="0" err="1"/>
              <a:t>pps</a:t>
            </a:r>
            <a:r>
              <a:rPr lang="en-US" b="1" dirty="0"/>
              <a:t> post-accelerated at the experiment</a:t>
            </a:r>
          </a:p>
        </p:txBody>
      </p:sp>
      <p:pic>
        <p:nvPicPr>
          <p:cNvPr id="16" name="Picture 15">
            <a:extLst>
              <a:ext uri="{FF2B5EF4-FFF2-40B4-BE49-F238E27FC236}">
                <a16:creationId xmlns:a16="http://schemas.microsoft.com/office/drawing/2014/main" id="{095DCD8A-42BA-DF59-B8B1-91CF23387DA5}"/>
              </a:ext>
            </a:extLst>
          </p:cNvPr>
          <p:cNvPicPr>
            <a:picLocks noChangeAspect="1"/>
          </p:cNvPicPr>
          <p:nvPr/>
        </p:nvPicPr>
        <p:blipFill>
          <a:blip r:embed="rId3"/>
          <a:stretch>
            <a:fillRect/>
          </a:stretch>
        </p:blipFill>
        <p:spPr>
          <a:xfrm>
            <a:off x="322850" y="862673"/>
            <a:ext cx="4596883" cy="3927987"/>
          </a:xfrm>
          <a:prstGeom prst="rect">
            <a:avLst/>
          </a:prstGeom>
        </p:spPr>
      </p:pic>
    </p:spTree>
    <p:extLst>
      <p:ext uri="{BB962C8B-B14F-4D97-AF65-F5344CB8AC3E}">
        <p14:creationId xmlns:p14="http://schemas.microsoft.com/office/powerpoint/2010/main" val="247775455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64558" y="287693"/>
            <a:ext cx="7772400" cy="786949"/>
          </a:xfrm>
        </p:spPr>
        <p:txBody>
          <a:bodyPr>
            <a:normAutofit/>
          </a:bodyPr>
          <a:lstStyle/>
          <a:p>
            <a:r>
              <a:rPr lang="en-US" sz="3600" dirty="0"/>
              <a:t>Whole Beam Optics Design of SPES</a:t>
            </a:r>
          </a:p>
        </p:txBody>
      </p:sp>
      <p:sp>
        <p:nvSpPr>
          <p:cNvPr id="5" name="Content Placeholder 2">
            <a:extLst>
              <a:ext uri="{FF2B5EF4-FFF2-40B4-BE49-F238E27FC236}">
                <a16:creationId xmlns:a16="http://schemas.microsoft.com/office/drawing/2014/main" id="{D0A009F9-3518-073A-967C-6A05F0801351}"/>
              </a:ext>
            </a:extLst>
          </p:cNvPr>
          <p:cNvSpPr txBox="1">
            <a:spLocks/>
          </p:cNvSpPr>
          <p:nvPr/>
        </p:nvSpPr>
        <p:spPr>
          <a:xfrm>
            <a:off x="387749" y="1074642"/>
            <a:ext cx="6385745" cy="3536361"/>
          </a:xfrm>
          <a:prstGeom prst="rect">
            <a:avLst/>
          </a:prstGeom>
          <a:noFill/>
          <a:ln w="0">
            <a:noFill/>
          </a:ln>
        </p:spPr>
        <p:txBody>
          <a:bodyPr lIns="0" tIns="0" rIns="0" bIns="0" anchor="t">
            <a:noAutofit/>
          </a:bodyPr>
          <a:lstStyle>
            <a:lvl1pPr marL="0" indent="0" algn="ctr" defTabSz="914400" rtl="0" eaLnBrk="1" latinLnBrk="0" hangingPunct="1">
              <a:lnSpc>
                <a:spcPct val="90000"/>
              </a:lnSpc>
              <a:spcBef>
                <a:spcPts val="1000"/>
              </a:spcBef>
              <a:buFont typeface="Arial" panose="020B0604020202020204" pitchFamily="34" charset="0"/>
              <a:buNone/>
              <a:defRPr sz="2800" kern="1200">
                <a:solidFill>
                  <a:schemeClr val="tx1">
                    <a:tint val="75000"/>
                  </a:schemeClr>
                </a:solidFill>
                <a:latin typeface="+mn-lt"/>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400" kern="1200">
                <a:solidFill>
                  <a:schemeClr val="tx1">
                    <a:tint val="75000"/>
                  </a:schemeClr>
                </a:solidFill>
                <a:latin typeface="+mn-lt"/>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2000" kern="1200">
                <a:solidFill>
                  <a:schemeClr val="tx1">
                    <a:tint val="75000"/>
                  </a:schemeClr>
                </a:solidFill>
                <a:latin typeface="+mn-lt"/>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800" kern="1200">
                <a:solidFill>
                  <a:schemeClr val="tx1">
                    <a:tint val="75000"/>
                  </a:schemeClr>
                </a:solidFill>
                <a:latin typeface="+mn-lt"/>
                <a:ea typeface="+mn-ea"/>
                <a:cs typeface="+mn-cs"/>
              </a:defRPr>
            </a:lvl9pPr>
          </a:lstStyle>
          <a:p>
            <a:pPr marL="285750" indent="-285750" algn="l">
              <a:buFont typeface="Arial" panose="020B0604020202020204" pitchFamily="34" charset="0"/>
              <a:buChar char="•"/>
            </a:pPr>
            <a:r>
              <a:rPr lang="en-US" sz="1600" dirty="0">
                <a:solidFill>
                  <a:schemeClr val="tx1"/>
                </a:solidFill>
              </a:rPr>
              <a:t>The SPES cyclotron as primary driver.</a:t>
            </a:r>
          </a:p>
          <a:p>
            <a:pPr marL="285750" indent="-285750" algn="l">
              <a:buFont typeface="Arial" panose="020B0604020202020204" pitchFamily="34" charset="0"/>
              <a:buChar char="•"/>
            </a:pPr>
            <a:r>
              <a:rPr lang="en-US" sz="1600" dirty="0">
                <a:solidFill>
                  <a:schemeClr val="tx1"/>
                </a:solidFill>
              </a:rPr>
              <a:t>The target .</a:t>
            </a:r>
          </a:p>
          <a:p>
            <a:pPr marL="285750" indent="-285750" algn="l">
              <a:buFont typeface="Arial" panose="020B0604020202020204" pitchFamily="34" charset="0"/>
              <a:buChar char="•"/>
            </a:pPr>
            <a:r>
              <a:rPr lang="en-US" sz="1600" dirty="0">
                <a:solidFill>
                  <a:schemeClr val="tx1"/>
                </a:solidFill>
              </a:rPr>
              <a:t>The high-resolution stage: RFQ Cooler and the HRMS.</a:t>
            </a:r>
          </a:p>
          <a:p>
            <a:pPr marL="285750" indent="-285750" algn="l">
              <a:buFont typeface="Arial" panose="020B0604020202020204" pitchFamily="34" charset="0"/>
              <a:buChar char="•"/>
            </a:pPr>
            <a:r>
              <a:rPr lang="en-US" sz="1600" dirty="0">
                <a:solidFill>
                  <a:schemeClr val="tx1"/>
                </a:solidFill>
              </a:rPr>
              <a:t>The transfer lines to the Low energy Experimental areas and to the Charge Breeder.</a:t>
            </a:r>
          </a:p>
          <a:p>
            <a:pPr marL="285750" indent="-285750" algn="l">
              <a:buFont typeface="Arial" panose="020B0604020202020204" pitchFamily="34" charset="0"/>
              <a:buChar char="•"/>
            </a:pPr>
            <a:r>
              <a:rPr lang="en-US" sz="1600" dirty="0">
                <a:solidFill>
                  <a:schemeClr val="tx1"/>
                </a:solidFill>
              </a:rPr>
              <a:t>The post acceleration stage: charge breeder and the MRMS with the purity issue.</a:t>
            </a:r>
          </a:p>
          <a:p>
            <a:pPr marL="285750" indent="-285750" algn="l">
              <a:buFont typeface="Arial" panose="020B0604020202020204" pitchFamily="34" charset="0"/>
              <a:buChar char="•"/>
            </a:pPr>
            <a:r>
              <a:rPr lang="en-US" sz="1600" dirty="0">
                <a:solidFill>
                  <a:schemeClr val="tx1"/>
                </a:solidFill>
              </a:rPr>
              <a:t>The matching line from CB to the SPES RFQ injector for ALPI LINAC</a:t>
            </a:r>
          </a:p>
          <a:p>
            <a:pPr marL="285750" indent="-285750" algn="l">
              <a:buFont typeface="Arial" panose="020B0604020202020204" pitchFamily="34" charset="0"/>
              <a:buChar char="•"/>
            </a:pPr>
            <a:r>
              <a:rPr lang="en-US" sz="1600" dirty="0">
                <a:solidFill>
                  <a:schemeClr val="tx1"/>
                </a:solidFill>
              </a:rPr>
              <a:t>ALPI LINAC as post-accelerator with Rare Beams.</a:t>
            </a:r>
          </a:p>
        </p:txBody>
      </p:sp>
      <p:sp>
        <p:nvSpPr>
          <p:cNvPr id="7" name="Date Placeholder 3">
            <a:extLst>
              <a:ext uri="{FF2B5EF4-FFF2-40B4-BE49-F238E27FC236}">
                <a16:creationId xmlns:a16="http://schemas.microsoft.com/office/drawing/2014/main" id="{5BADAE59-23B8-683A-2C03-C9C05888C3AD}"/>
              </a:ext>
            </a:extLst>
          </p:cNvPr>
          <p:cNvSpPr>
            <a:spLocks noGrp="1"/>
          </p:cNvSpPr>
          <p:nvPr>
            <p:ph type="dt" sz="half" idx="2"/>
          </p:nvPr>
        </p:nvSpPr>
        <p:spPr>
          <a:xfrm>
            <a:off x="1812324" y="6356350"/>
            <a:ext cx="1769076" cy="365125"/>
          </a:xfrm>
        </p:spPr>
        <p:txBody>
          <a:bodyPr/>
          <a:lstStyle/>
          <a:p>
            <a:r>
              <a:rPr lang="en-US" dirty="0"/>
              <a:t>Student Tutorials 5,6 May</a:t>
            </a:r>
          </a:p>
        </p:txBody>
      </p:sp>
      <p:sp>
        <p:nvSpPr>
          <p:cNvPr id="8" name="Footer Placeholder 4">
            <a:extLst>
              <a:ext uri="{FF2B5EF4-FFF2-40B4-BE49-F238E27FC236}">
                <a16:creationId xmlns:a16="http://schemas.microsoft.com/office/drawing/2014/main" id="{835B50EF-19A2-0F7B-5618-C953A15AE814}"/>
              </a:ext>
            </a:extLst>
          </p:cNvPr>
          <p:cNvSpPr>
            <a:spLocks noGrp="1"/>
          </p:cNvSpPr>
          <p:nvPr>
            <p:ph type="ftr" sz="quarter" idx="3"/>
          </p:nvPr>
        </p:nvSpPr>
        <p:spPr>
          <a:xfrm>
            <a:off x="4038600" y="6356350"/>
            <a:ext cx="4114800" cy="365125"/>
          </a:xfrm>
        </p:spPr>
        <p:txBody>
          <a:bodyPr/>
          <a:lstStyle/>
          <a:p>
            <a:r>
              <a:rPr lang="it-IT"/>
              <a:t>M. Comunian</a:t>
            </a:r>
            <a:endParaRPr lang="en-US" dirty="0"/>
          </a:p>
        </p:txBody>
      </p:sp>
      <p:pic>
        <p:nvPicPr>
          <p:cNvPr id="12" name="Picture 11">
            <a:extLst>
              <a:ext uri="{FF2B5EF4-FFF2-40B4-BE49-F238E27FC236}">
                <a16:creationId xmlns:a16="http://schemas.microsoft.com/office/drawing/2014/main" id="{4801FB2A-E129-868F-0C58-CB4E92250D77}"/>
              </a:ext>
            </a:extLst>
          </p:cNvPr>
          <p:cNvPicPr>
            <a:picLocks noChangeAspect="1"/>
          </p:cNvPicPr>
          <p:nvPr/>
        </p:nvPicPr>
        <p:blipFill rotWithShape="1">
          <a:blip r:embed="rId2"/>
          <a:srcRect l="1151" t="1174" r="3964" b="3588"/>
          <a:stretch/>
        </p:blipFill>
        <p:spPr>
          <a:xfrm>
            <a:off x="6773494" y="1040076"/>
            <a:ext cx="4875355" cy="4905691"/>
          </a:xfrm>
          <a:prstGeom prst="rect">
            <a:avLst/>
          </a:prstGeom>
        </p:spPr>
      </p:pic>
    </p:spTree>
    <p:extLst>
      <p:ext uri="{BB962C8B-B14F-4D97-AF65-F5344CB8AC3E}">
        <p14:creationId xmlns:p14="http://schemas.microsoft.com/office/powerpoint/2010/main" val="223720121"/>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2" name="Group 21"/>
          <p:cNvGrpSpPr/>
          <p:nvPr/>
        </p:nvGrpSpPr>
        <p:grpSpPr>
          <a:xfrm>
            <a:off x="468353" y="251611"/>
            <a:ext cx="8914983" cy="3720219"/>
            <a:chOff x="9378" y="1507524"/>
            <a:chExt cx="12182622" cy="4926227"/>
          </a:xfrm>
        </p:grpSpPr>
        <p:pic>
          <p:nvPicPr>
            <p:cNvPr id="23" name="Picture 22"/>
            <p:cNvPicPr>
              <a:picLocks noChangeAspect="1"/>
            </p:cNvPicPr>
            <p:nvPr/>
          </p:nvPicPr>
          <p:blipFill>
            <a:blip r:embed="rId3"/>
            <a:stretch>
              <a:fillRect/>
            </a:stretch>
          </p:blipFill>
          <p:spPr>
            <a:xfrm>
              <a:off x="9378" y="1507524"/>
              <a:ext cx="12182622" cy="4926227"/>
            </a:xfrm>
            <a:prstGeom prst="rect">
              <a:avLst/>
            </a:prstGeom>
          </p:spPr>
        </p:pic>
        <p:sp>
          <p:nvSpPr>
            <p:cNvPr id="24" name="TextBox 23"/>
            <p:cNvSpPr txBox="1"/>
            <p:nvPr/>
          </p:nvSpPr>
          <p:spPr>
            <a:xfrm>
              <a:off x="6100688" y="1743075"/>
              <a:ext cx="1228725"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Exp. areas</a:t>
              </a:r>
            </a:p>
          </p:txBody>
        </p:sp>
        <p:sp>
          <p:nvSpPr>
            <p:cNvPr id="25" name="TextBox 24"/>
            <p:cNvSpPr txBox="1"/>
            <p:nvPr/>
          </p:nvSpPr>
          <p:spPr>
            <a:xfrm>
              <a:off x="7864610" y="4558774"/>
              <a:ext cx="802519" cy="570570"/>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Beam cooler</a:t>
              </a:r>
            </a:p>
          </p:txBody>
        </p:sp>
        <p:sp>
          <p:nvSpPr>
            <p:cNvPr id="26" name="TextBox 25"/>
            <p:cNvSpPr txBox="1"/>
            <p:nvPr/>
          </p:nvSpPr>
          <p:spPr>
            <a:xfrm>
              <a:off x="4510013" y="2247900"/>
              <a:ext cx="923926"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MRMS</a:t>
              </a:r>
            </a:p>
          </p:txBody>
        </p:sp>
        <p:sp>
          <p:nvSpPr>
            <p:cNvPr id="27" name="TextBox 26"/>
            <p:cNvSpPr txBox="1"/>
            <p:nvPr/>
          </p:nvSpPr>
          <p:spPr>
            <a:xfrm>
              <a:off x="1876425" y="3257551"/>
              <a:ext cx="747640"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ALPI</a:t>
              </a:r>
            </a:p>
          </p:txBody>
        </p:sp>
        <p:sp>
          <p:nvSpPr>
            <p:cNvPr id="28" name="TextBox 27"/>
            <p:cNvSpPr txBox="1"/>
            <p:nvPr/>
          </p:nvSpPr>
          <p:spPr>
            <a:xfrm>
              <a:off x="3820966" y="3210070"/>
              <a:ext cx="714374"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RFQ</a:t>
              </a:r>
            </a:p>
          </p:txBody>
        </p:sp>
        <p:sp>
          <p:nvSpPr>
            <p:cNvPr id="29" name="TextBox 28"/>
            <p:cNvSpPr txBox="1"/>
            <p:nvPr/>
          </p:nvSpPr>
          <p:spPr>
            <a:xfrm>
              <a:off x="7741406" y="5736580"/>
              <a:ext cx="1450219"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1+ Exp. areas</a:t>
              </a:r>
            </a:p>
          </p:txBody>
        </p:sp>
        <p:cxnSp>
          <p:nvCxnSpPr>
            <p:cNvPr id="30" name="Straight Arrow Connector 29"/>
            <p:cNvCxnSpPr/>
            <p:nvPr/>
          </p:nvCxnSpPr>
          <p:spPr>
            <a:xfrm>
              <a:off x="5433939" y="2617232"/>
              <a:ext cx="347736" cy="55459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1" name="TextBox 30"/>
            <p:cNvSpPr txBox="1"/>
            <p:nvPr/>
          </p:nvSpPr>
          <p:spPr>
            <a:xfrm>
              <a:off x="6615187" y="3257551"/>
              <a:ext cx="507244"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CB</a:t>
              </a:r>
            </a:p>
          </p:txBody>
        </p:sp>
        <p:cxnSp>
          <p:nvCxnSpPr>
            <p:cNvPr id="32" name="Straight Arrow Connector 31"/>
            <p:cNvCxnSpPr/>
            <p:nvPr/>
          </p:nvCxnSpPr>
          <p:spPr>
            <a:xfrm flipH="1">
              <a:off x="6188759" y="3626882"/>
              <a:ext cx="426428" cy="78343"/>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p:nvPr/>
          </p:nvCxnSpPr>
          <p:spPr>
            <a:xfrm flipV="1">
              <a:off x="8667128" y="4114801"/>
              <a:ext cx="1086472" cy="67385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4" name="Straight Arrow Connector 33"/>
            <p:cNvCxnSpPr/>
            <p:nvPr/>
          </p:nvCxnSpPr>
          <p:spPr>
            <a:xfrm flipH="1">
              <a:off x="4244487" y="3544848"/>
              <a:ext cx="19050" cy="24610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5" name="Straight Arrow Connector 34"/>
            <p:cNvCxnSpPr/>
            <p:nvPr/>
          </p:nvCxnSpPr>
          <p:spPr>
            <a:xfrm>
              <a:off x="9201151" y="5736580"/>
              <a:ext cx="685799" cy="9719"/>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6" name="Straight Arrow Connector 35"/>
            <p:cNvCxnSpPr/>
            <p:nvPr/>
          </p:nvCxnSpPr>
          <p:spPr>
            <a:xfrm flipV="1">
              <a:off x="9201151" y="5479844"/>
              <a:ext cx="685799" cy="25673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37" name="Straight Arrow Connector 36"/>
            <p:cNvCxnSpPr/>
            <p:nvPr/>
          </p:nvCxnSpPr>
          <p:spPr>
            <a:xfrm flipV="1">
              <a:off x="9191625" y="5213391"/>
              <a:ext cx="704851" cy="532908"/>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38" name="TextBox 37"/>
            <p:cNvSpPr txBox="1"/>
            <p:nvPr/>
          </p:nvSpPr>
          <p:spPr>
            <a:xfrm>
              <a:off x="9201150" y="2617232"/>
              <a:ext cx="833363"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HRMS</a:t>
              </a:r>
            </a:p>
          </p:txBody>
        </p:sp>
        <p:sp>
          <p:nvSpPr>
            <p:cNvPr id="39" name="TextBox 38"/>
            <p:cNvSpPr txBox="1"/>
            <p:nvPr/>
          </p:nvSpPr>
          <p:spPr>
            <a:xfrm>
              <a:off x="10296674" y="3040023"/>
              <a:ext cx="833363"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Target</a:t>
              </a:r>
            </a:p>
          </p:txBody>
        </p:sp>
        <p:sp>
          <p:nvSpPr>
            <p:cNvPr id="40" name="TextBox 39"/>
            <p:cNvSpPr txBox="1"/>
            <p:nvPr/>
          </p:nvSpPr>
          <p:spPr>
            <a:xfrm>
              <a:off x="11003794" y="4844060"/>
              <a:ext cx="1121530"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Cyclotron</a:t>
              </a:r>
            </a:p>
          </p:txBody>
        </p:sp>
        <p:sp>
          <p:nvSpPr>
            <p:cNvPr id="41" name="TextBox 40"/>
            <p:cNvSpPr txBox="1"/>
            <p:nvPr/>
          </p:nvSpPr>
          <p:spPr>
            <a:xfrm>
              <a:off x="3514797" y="4804887"/>
              <a:ext cx="851318"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PIAVE</a:t>
              </a:r>
            </a:p>
          </p:txBody>
        </p:sp>
        <p:sp>
          <p:nvSpPr>
            <p:cNvPr id="42" name="TextBox 41"/>
            <p:cNvSpPr txBox="1"/>
            <p:nvPr/>
          </p:nvSpPr>
          <p:spPr>
            <a:xfrm>
              <a:off x="672682" y="5473044"/>
              <a:ext cx="1489491"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XTU-Tandem</a:t>
              </a:r>
            </a:p>
          </p:txBody>
        </p:sp>
        <p:cxnSp>
          <p:nvCxnSpPr>
            <p:cNvPr id="43" name="Straight Arrow Connector 42"/>
            <p:cNvCxnSpPr/>
            <p:nvPr/>
          </p:nvCxnSpPr>
          <p:spPr>
            <a:xfrm flipH="1">
              <a:off x="3181350" y="4989553"/>
              <a:ext cx="333447" cy="39172"/>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Straight Arrow Connector 43"/>
            <p:cNvCxnSpPr/>
            <p:nvPr/>
          </p:nvCxnSpPr>
          <p:spPr>
            <a:xfrm flipH="1">
              <a:off x="1417430" y="5842375"/>
              <a:ext cx="77995" cy="432316"/>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45" name="TextBox 44"/>
            <p:cNvSpPr txBox="1"/>
            <p:nvPr/>
          </p:nvSpPr>
          <p:spPr>
            <a:xfrm>
              <a:off x="10801499" y="3930136"/>
              <a:ext cx="833363" cy="346418"/>
            </a:xfrm>
            <a:prstGeom prst="rect">
              <a:avLst/>
            </a:prstGeom>
            <a:solidFill>
              <a:schemeClr val="bg1"/>
            </a:solidFill>
            <a:ln>
              <a:solidFill>
                <a:schemeClr val="tx1"/>
              </a:solidFill>
            </a:ln>
          </p:spPr>
          <p:txBody>
            <a:bodyPr wrap="square" rtlCol="0">
              <a:spAutoFit/>
            </a:bodyPr>
            <a:lstStyle/>
            <a:p>
              <a:r>
                <a:rPr lang="en-GB" sz="1100" dirty="0">
                  <a:latin typeface="Times New Roman" panose="02020603050405020304" pitchFamily="18" charset="0"/>
                  <a:cs typeface="Times New Roman" panose="02020603050405020304" pitchFamily="18" charset="0"/>
                </a:rPr>
                <a:t>LRMS</a:t>
              </a:r>
            </a:p>
          </p:txBody>
        </p:sp>
      </p:grpSp>
      <p:sp>
        <p:nvSpPr>
          <p:cNvPr id="14" name="TextBox 13"/>
          <p:cNvSpPr txBox="1"/>
          <p:nvPr/>
        </p:nvSpPr>
        <p:spPr>
          <a:xfrm>
            <a:off x="299212" y="4206855"/>
            <a:ext cx="4740822" cy="1785104"/>
          </a:xfrm>
          <a:prstGeom prst="rect">
            <a:avLst/>
          </a:prstGeom>
          <a:noFill/>
        </p:spPr>
        <p:txBody>
          <a:bodyPr wrap="square" rtlCol="0">
            <a:spAutoFit/>
          </a:bodyPr>
          <a:lstStyle/>
          <a:p>
            <a:pPr marL="285750" indent="-285750">
              <a:buFont typeface="Arial" panose="020B0604020202020204" pitchFamily="34" charset="0"/>
              <a:buChar char="•"/>
            </a:pPr>
            <a:r>
              <a:rPr lang="en-GB" sz="1100" dirty="0"/>
              <a:t>The SPES facility may be divided in three stages: the RIB production, the magnetic isotope separation and the charge breeding with the post-</a:t>
            </a:r>
            <a:r>
              <a:rPr lang="en-GB" sz="1100" dirty="0" err="1"/>
              <a:t>accelartion</a:t>
            </a:r>
            <a:r>
              <a:rPr lang="en-GB" sz="1100" dirty="0"/>
              <a:t>.</a:t>
            </a:r>
          </a:p>
          <a:p>
            <a:pPr marL="285750" indent="-285750">
              <a:buFont typeface="Arial" panose="020B0604020202020204" pitchFamily="34" charset="0"/>
              <a:buChar char="•"/>
            </a:pPr>
            <a:r>
              <a:rPr lang="en-GB" sz="1100" dirty="0"/>
              <a:t>Low current beams (</a:t>
            </a:r>
            <a:r>
              <a:rPr lang="en-GB" sz="1100" dirty="0" err="1"/>
              <a:t>nA-fA</a:t>
            </a:r>
            <a:r>
              <a:rPr lang="en-GB" sz="1100" dirty="0"/>
              <a:t>) and transfer line with high dispersion require a careful manage of the beam optics. </a:t>
            </a:r>
          </a:p>
          <a:p>
            <a:pPr marL="285750" indent="-285750">
              <a:buFont typeface="Arial" panose="020B0604020202020204" pitchFamily="34" charset="0"/>
              <a:buChar char="•"/>
            </a:pPr>
            <a:r>
              <a:rPr lang="en-GB" sz="1100" dirty="0"/>
              <a:t>Several localised separation stages are needed for separate the nominal beam from the isotopes and fit the safety requirements.</a:t>
            </a:r>
          </a:p>
          <a:p>
            <a:pPr marL="285750" indent="-285750">
              <a:buFont typeface="Arial" panose="020B0604020202020204" pitchFamily="34" charset="0"/>
              <a:buChar char="•"/>
            </a:pPr>
            <a:r>
              <a:rPr lang="en-GB" sz="1100" dirty="0"/>
              <a:t>Very long transfer lines are needed in order to fit the new building with the existing </a:t>
            </a:r>
            <a:r>
              <a:rPr lang="en-GB" sz="1100" dirty="0" err="1"/>
              <a:t>linac</a:t>
            </a:r>
            <a:r>
              <a:rPr lang="en-GB" sz="1100" dirty="0"/>
              <a:t> ALPI. </a:t>
            </a:r>
          </a:p>
          <a:p>
            <a:pPr marL="285750" indent="-285750">
              <a:buFont typeface="Arial" panose="020B0604020202020204" pitchFamily="34" charset="0"/>
              <a:buChar char="•"/>
            </a:pPr>
            <a:endParaRPr lang="en-GB" sz="1100" dirty="0"/>
          </a:p>
        </p:txBody>
      </p:sp>
      <mc:AlternateContent xmlns:mc="http://schemas.openxmlformats.org/markup-compatibility/2006" xmlns:a14="http://schemas.microsoft.com/office/drawing/2010/main">
        <mc:Choice Requires="a14">
          <p:sp>
            <p:nvSpPr>
              <p:cNvPr id="46" name="TextBox 45"/>
              <p:cNvSpPr txBox="1"/>
              <p:nvPr/>
            </p:nvSpPr>
            <p:spPr>
              <a:xfrm>
                <a:off x="5151513" y="4026648"/>
                <a:ext cx="6471334" cy="2192908"/>
              </a:xfrm>
              <a:prstGeom prst="rect">
                <a:avLst/>
              </a:prstGeom>
              <a:noFill/>
            </p:spPr>
            <p:txBody>
              <a:bodyPr wrap="square" rtlCol="0">
                <a:spAutoFit/>
              </a:bodyPr>
              <a:lstStyle/>
              <a:p>
                <a:pPr marL="285750" indent="-285750">
                  <a:buFont typeface="Arial" panose="020B0604020202020204" pitchFamily="34" charset="0"/>
                  <a:buChar char="•"/>
                </a:pPr>
                <a:r>
                  <a:rPr lang="en-GB" sz="1050" dirty="0"/>
                  <a:t>The </a:t>
                </a:r>
                <a:r>
                  <a:rPr lang="en-GB" sz="1050" b="1" dirty="0"/>
                  <a:t>cyclotron</a:t>
                </a:r>
                <a:r>
                  <a:rPr lang="en-GB" sz="1050" dirty="0"/>
                  <a:t> accelerates  70 MeV proton beam of 750 </a:t>
                </a:r>
                <a14:m>
                  <m:oMath xmlns:m="http://schemas.openxmlformats.org/officeDocument/2006/math">
                    <m:r>
                      <m:rPr>
                        <m:sty m:val="p"/>
                      </m:rPr>
                      <a:rPr lang="en-GB" sz="1050">
                        <a:latin typeface="Cambria Math" panose="02040503050406030204" pitchFamily="18" charset="0"/>
                        <a:ea typeface="Cambria Math" panose="02040503050406030204" pitchFamily="18" charset="0"/>
                      </a:rPr>
                      <m:t>μ</m:t>
                    </m:r>
                    <m:r>
                      <m:rPr>
                        <m:sty m:val="p"/>
                      </m:rPr>
                      <a:rPr lang="it-IT" sz="1050">
                        <a:latin typeface="Cambria Math" panose="02040503050406030204" pitchFamily="18" charset="0"/>
                        <a:ea typeface="Cambria Math" panose="02040503050406030204" pitchFamily="18" charset="0"/>
                      </a:rPr>
                      <m:t>A</m:t>
                    </m:r>
                  </m:oMath>
                </a14:m>
                <a:r>
                  <a:rPr lang="en-GB" sz="1050" dirty="0"/>
                  <a:t> onto a </a:t>
                </a:r>
                <a:r>
                  <a:rPr lang="en-GB" sz="1050" dirty="0" err="1"/>
                  <a:t>UCx</a:t>
                </a:r>
                <a:r>
                  <a:rPr lang="en-GB" sz="1050" dirty="0"/>
                  <a:t> </a:t>
                </a:r>
                <a:r>
                  <a:rPr lang="en-GB" sz="1050" b="1" dirty="0"/>
                  <a:t>target</a:t>
                </a:r>
                <a:r>
                  <a:rPr lang="en-GB" sz="1050" dirty="0"/>
                  <a:t>, heated at 2000 C°. The radioactive ions produced are extracted @ 20-40 </a:t>
                </a:r>
                <a:r>
                  <a:rPr lang="en-GB" sz="1050" dirty="0" err="1"/>
                  <a:t>keV</a:t>
                </a:r>
                <a:r>
                  <a:rPr lang="en-GB" sz="1050" dirty="0"/>
                  <a:t>, depending on the RFQ’s </a:t>
                </a:r>
                <a14:m>
                  <m:oMath xmlns:m="http://schemas.openxmlformats.org/officeDocument/2006/math">
                    <m:sSub>
                      <m:sSubPr>
                        <m:ctrlPr>
                          <a:rPr lang="it-IT" sz="1050" i="1">
                            <a:latin typeface="Cambria Math" panose="02040503050406030204" pitchFamily="18" charset="0"/>
                            <a:ea typeface="Cambria Math" panose="02040503050406030204" pitchFamily="18" charset="0"/>
                          </a:rPr>
                        </m:ctrlPr>
                      </m:sSubPr>
                      <m:e>
                        <m:r>
                          <m:rPr>
                            <m:sty m:val="p"/>
                          </m:rPr>
                          <a:rPr lang="it-IT" sz="1050">
                            <a:latin typeface="Cambria Math" panose="02040503050406030204" pitchFamily="18" charset="0"/>
                            <a:ea typeface="Cambria Math" panose="02040503050406030204" pitchFamily="18" charset="0"/>
                          </a:rPr>
                          <m:t>β</m:t>
                        </m:r>
                      </m:e>
                      <m:sub>
                        <m:r>
                          <m:rPr>
                            <m:sty m:val="p"/>
                          </m:rPr>
                          <a:rPr lang="it-IT" sz="1050">
                            <a:latin typeface="Cambria Math" panose="02040503050406030204" pitchFamily="18" charset="0"/>
                            <a:ea typeface="Cambria Math" panose="02040503050406030204" pitchFamily="18" charset="0"/>
                          </a:rPr>
                          <m:t>s</m:t>
                        </m:r>
                      </m:sub>
                    </m:sSub>
                  </m:oMath>
                </a14:m>
                <a:r>
                  <a:rPr lang="en-GB" sz="1050" dirty="0"/>
                  <a:t> of the n+ beams.</a:t>
                </a:r>
              </a:p>
              <a:p>
                <a:pPr marL="285750" indent="-285750">
                  <a:buFont typeface="Arial" panose="020B0604020202020204" pitchFamily="34" charset="0"/>
                  <a:buChar char="•"/>
                </a:pPr>
                <a:r>
                  <a:rPr lang="en-GB" sz="1050" dirty="0"/>
                  <a:t>There are three separation stages: the </a:t>
                </a:r>
                <a:r>
                  <a:rPr lang="en-GB" sz="1050" b="1" dirty="0"/>
                  <a:t>LRMS</a:t>
                </a:r>
                <a:r>
                  <a:rPr lang="en-GB" sz="1050" dirty="0"/>
                  <a:t>, composed by a Wien filter and a 90° magnetic dipole 1/200 resolution in mass (isobar selection); the </a:t>
                </a:r>
                <a:r>
                  <a:rPr lang="en-GB" sz="1050" b="1" dirty="0"/>
                  <a:t>HRMS</a:t>
                </a:r>
                <a:r>
                  <a:rPr lang="en-GB" sz="1050" dirty="0"/>
                  <a:t>, with a capability of 1/20000 resolution (isotope separation) in mass and the </a:t>
                </a:r>
                <a:r>
                  <a:rPr lang="en-GB" sz="1050" b="1" dirty="0"/>
                  <a:t>MRMS</a:t>
                </a:r>
                <a:r>
                  <a:rPr lang="en-GB" sz="1050" dirty="0"/>
                  <a:t> of 1/1000, which removes the CB contaminants. </a:t>
                </a:r>
              </a:p>
              <a:p>
                <a:pPr marL="285750" indent="-285750">
                  <a:buFont typeface="Arial" panose="020B0604020202020204" pitchFamily="34" charset="0"/>
                  <a:buChar char="•"/>
                </a:pPr>
                <a:r>
                  <a:rPr lang="en-GB" sz="1050" dirty="0"/>
                  <a:t>The beam gains 1+ -&gt; n+ charge and, after the removal of the </a:t>
                </a:r>
                <a:r>
                  <a:rPr lang="en-GB" sz="1050" b="1" dirty="0"/>
                  <a:t>CB</a:t>
                </a:r>
                <a:r>
                  <a:rPr lang="en-GB" sz="1050" dirty="0"/>
                  <a:t> contaminants is sent to an internal bunching </a:t>
                </a:r>
                <a:r>
                  <a:rPr lang="en-GB" sz="1050" b="1" dirty="0"/>
                  <a:t>RFQ</a:t>
                </a:r>
                <a:r>
                  <a:rPr lang="en-GB" sz="1050" dirty="0"/>
                  <a:t>, which accelerates the beam up to 727.3 </a:t>
                </a:r>
                <a:r>
                  <a:rPr lang="en-GB" sz="1050" dirty="0" err="1"/>
                  <a:t>keV</a:t>
                </a:r>
                <a:r>
                  <a:rPr lang="en-GB" sz="1050" dirty="0"/>
                  <a:t>/A (for A/q=7).</a:t>
                </a:r>
              </a:p>
              <a:p>
                <a:pPr marL="285750" indent="-285750">
                  <a:buFont typeface="Arial" panose="020B0604020202020204" pitchFamily="34" charset="0"/>
                  <a:buChar char="•"/>
                </a:pPr>
                <a:r>
                  <a:rPr lang="en-GB" sz="1050" dirty="0"/>
                  <a:t>The beam is longitudinally matched with the </a:t>
                </a:r>
                <a:r>
                  <a:rPr lang="en-GB" sz="1050" dirty="0" err="1"/>
                  <a:t>linac</a:t>
                </a:r>
                <a:r>
                  <a:rPr lang="en-GB" sz="1050" dirty="0"/>
                  <a:t> via a </a:t>
                </a:r>
                <a:r>
                  <a:rPr lang="en-GB" sz="1050" b="1" dirty="0"/>
                  <a:t>MEBT</a:t>
                </a:r>
                <a:r>
                  <a:rPr lang="en-GB" sz="1050" dirty="0"/>
                  <a:t> line (with two </a:t>
                </a:r>
                <a:r>
                  <a:rPr lang="en-GB" sz="1050" dirty="0" err="1"/>
                  <a:t>bunchers</a:t>
                </a:r>
                <a:r>
                  <a:rPr lang="en-GB" sz="1050" dirty="0"/>
                  <a:t>). The </a:t>
                </a:r>
                <a:r>
                  <a:rPr lang="en-GB" sz="1050" b="1" dirty="0"/>
                  <a:t>ALPI </a:t>
                </a:r>
                <a:r>
                  <a:rPr lang="en-GB" sz="1050" b="1" dirty="0" err="1"/>
                  <a:t>linac</a:t>
                </a:r>
                <a:r>
                  <a:rPr lang="en-GB" sz="1050" dirty="0"/>
                  <a:t> accelerates the beam up to 10 MeV/A .</a:t>
                </a:r>
              </a:p>
              <a:p>
                <a:pPr marL="285750" indent="-285750">
                  <a:buFont typeface="Arial" panose="020B0604020202020204" pitchFamily="34" charset="0"/>
                  <a:buChar char="•"/>
                </a:pPr>
                <a:r>
                  <a:rPr lang="en-GB" sz="1050" dirty="0"/>
                  <a:t>There are two experimental areas: the 1+ experimental areas down to the HRMS complex and the experimental areas down to ALPI for the post accelerated beams. </a:t>
                </a:r>
              </a:p>
              <a:p>
                <a:pPr marL="285750" indent="-285750">
                  <a:buFont typeface="Arial" panose="020B0604020202020204" pitchFamily="34" charset="0"/>
                  <a:buChar char="•"/>
                </a:pPr>
                <a:endParaRPr lang="en-GB" sz="1050" dirty="0"/>
              </a:p>
            </p:txBody>
          </p:sp>
        </mc:Choice>
        <mc:Fallback xmlns="">
          <p:sp>
            <p:nvSpPr>
              <p:cNvPr id="46" name="TextBox 45"/>
              <p:cNvSpPr txBox="1">
                <a:spLocks noRot="1" noChangeAspect="1" noMove="1" noResize="1" noEditPoints="1" noAdjustHandles="1" noChangeArrowheads="1" noChangeShapeType="1" noTextEdit="1"/>
              </p:cNvSpPr>
              <p:nvPr/>
            </p:nvSpPr>
            <p:spPr>
              <a:xfrm>
                <a:off x="5151513" y="4026648"/>
                <a:ext cx="6471334" cy="2192908"/>
              </a:xfrm>
              <a:prstGeom prst="rect">
                <a:avLst/>
              </a:prstGeom>
              <a:blipFill>
                <a:blip r:embed="rId4"/>
                <a:stretch>
                  <a:fillRect/>
                </a:stretch>
              </a:blipFill>
            </p:spPr>
            <p:txBody>
              <a:bodyPr/>
              <a:lstStyle/>
              <a:p>
                <a:r>
                  <a:rPr lang="en-US">
                    <a:noFill/>
                  </a:rPr>
                  <a:t> </a:t>
                </a:r>
              </a:p>
            </p:txBody>
          </p:sp>
        </mc:Fallback>
      </mc:AlternateContent>
      <p:sp>
        <p:nvSpPr>
          <p:cNvPr id="2" name="Titel 1">
            <a:extLst>
              <a:ext uri="{FF2B5EF4-FFF2-40B4-BE49-F238E27FC236}">
                <a16:creationId xmlns:a16="http://schemas.microsoft.com/office/drawing/2014/main" id="{8FA07E1B-724F-34B3-CE76-03047497B858}"/>
              </a:ext>
            </a:extLst>
          </p:cNvPr>
          <p:cNvSpPr txBox="1">
            <a:spLocks/>
          </p:cNvSpPr>
          <p:nvPr/>
        </p:nvSpPr>
        <p:spPr>
          <a:xfrm>
            <a:off x="1367507" y="369330"/>
            <a:ext cx="2843761" cy="39295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nl-BE" sz="2800" b="1" dirty="0">
                <a:latin typeface="+mn-lt"/>
              </a:rPr>
              <a:t>SPES  layout</a:t>
            </a:r>
          </a:p>
        </p:txBody>
      </p:sp>
      <p:pic>
        <p:nvPicPr>
          <p:cNvPr id="3" name="Picture 2">
            <a:extLst>
              <a:ext uri="{FF2B5EF4-FFF2-40B4-BE49-F238E27FC236}">
                <a16:creationId xmlns:a16="http://schemas.microsoft.com/office/drawing/2014/main" id="{83092A15-D604-546E-6BB3-301D33DF7F02}"/>
              </a:ext>
            </a:extLst>
          </p:cNvPr>
          <p:cNvPicPr>
            <a:picLocks noChangeAspect="1"/>
          </p:cNvPicPr>
          <p:nvPr/>
        </p:nvPicPr>
        <p:blipFill>
          <a:blip r:embed="rId5"/>
          <a:stretch>
            <a:fillRect/>
          </a:stretch>
        </p:blipFill>
        <p:spPr>
          <a:xfrm>
            <a:off x="1817049" y="6249627"/>
            <a:ext cx="6346486" cy="506012"/>
          </a:xfrm>
          <a:prstGeom prst="rect">
            <a:avLst/>
          </a:prstGeom>
        </p:spPr>
      </p:pic>
    </p:spTree>
    <p:extLst>
      <p:ext uri="{BB962C8B-B14F-4D97-AF65-F5344CB8AC3E}">
        <p14:creationId xmlns:p14="http://schemas.microsoft.com/office/powerpoint/2010/main" val="178341709"/>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p:cNvPicPr>
            <a:picLocks noChangeAspect="1"/>
          </p:cNvPicPr>
          <p:nvPr/>
        </p:nvPicPr>
        <p:blipFill>
          <a:blip r:embed="rId2"/>
          <a:stretch>
            <a:fillRect/>
          </a:stretch>
        </p:blipFill>
        <p:spPr>
          <a:xfrm>
            <a:off x="224073" y="812021"/>
            <a:ext cx="9175612" cy="5126566"/>
          </a:xfrm>
          <a:prstGeom prst="rect">
            <a:avLst/>
          </a:prstGeom>
        </p:spPr>
      </p:pic>
      <p:sp>
        <p:nvSpPr>
          <p:cNvPr id="2" name="Title 1">
            <a:extLst>
              <a:ext uri="{FF2B5EF4-FFF2-40B4-BE49-F238E27FC236}">
                <a16:creationId xmlns:a16="http://schemas.microsoft.com/office/drawing/2014/main" id="{77F80E70-E807-6A79-CE18-B967F340E34C}"/>
              </a:ext>
            </a:extLst>
          </p:cNvPr>
          <p:cNvSpPr>
            <a:spLocks noGrp="1"/>
          </p:cNvSpPr>
          <p:nvPr>
            <p:ph type="title"/>
          </p:nvPr>
        </p:nvSpPr>
        <p:spPr>
          <a:xfrm>
            <a:off x="1919536" y="120337"/>
            <a:ext cx="2778140" cy="850106"/>
          </a:xfrm>
        </p:spPr>
        <p:txBody>
          <a:bodyPr/>
          <a:lstStyle/>
          <a:p>
            <a:r>
              <a:rPr lang="en-US" dirty="0"/>
              <a:t>Cyclotron</a:t>
            </a:r>
          </a:p>
        </p:txBody>
      </p:sp>
      <p:sp>
        <p:nvSpPr>
          <p:cNvPr id="5" name="TextBox 4">
            <a:extLst>
              <a:ext uri="{FF2B5EF4-FFF2-40B4-BE49-F238E27FC236}">
                <a16:creationId xmlns:a16="http://schemas.microsoft.com/office/drawing/2014/main" id="{9C9AFD41-5E21-F54C-70C4-C3FBC7FDC438}"/>
              </a:ext>
            </a:extLst>
          </p:cNvPr>
          <p:cNvSpPr txBox="1"/>
          <p:nvPr/>
        </p:nvSpPr>
        <p:spPr>
          <a:xfrm>
            <a:off x="3334608" y="5842997"/>
            <a:ext cx="1116524" cy="369332"/>
          </a:xfrm>
          <a:prstGeom prst="rect">
            <a:avLst/>
          </a:prstGeom>
          <a:noFill/>
        </p:spPr>
        <p:txBody>
          <a:bodyPr wrap="none" rtlCol="0">
            <a:spAutoFit/>
          </a:bodyPr>
          <a:lstStyle/>
          <a:p>
            <a:r>
              <a:rPr lang="en-US" b="1" dirty="0">
                <a:solidFill>
                  <a:srgbClr val="FF0000"/>
                </a:solidFill>
              </a:rPr>
              <a:t>TARGET</a:t>
            </a:r>
          </a:p>
        </p:txBody>
      </p:sp>
      <p:pic>
        <p:nvPicPr>
          <p:cNvPr id="6" name="Immagine 11">
            <a:extLst>
              <a:ext uri="{FF2B5EF4-FFF2-40B4-BE49-F238E27FC236}">
                <a16:creationId xmlns:a16="http://schemas.microsoft.com/office/drawing/2014/main" id="{483ABEC4-54FC-4249-443A-B5A01673E84B}"/>
              </a:ext>
            </a:extLst>
          </p:cNvPr>
          <p:cNvPicPr>
            <a:picLocks noChangeAspect="1"/>
          </p:cNvPicPr>
          <p:nvPr/>
        </p:nvPicPr>
        <p:blipFill rotWithShape="1">
          <a:blip r:embed="rId3"/>
          <a:srcRect l="22289" r="35040"/>
          <a:stretch/>
        </p:blipFill>
        <p:spPr>
          <a:xfrm>
            <a:off x="8449845" y="3107844"/>
            <a:ext cx="3205504" cy="2830743"/>
          </a:xfrm>
          <a:prstGeom prst="rect">
            <a:avLst/>
          </a:prstGeom>
        </p:spPr>
      </p:pic>
    </p:spTree>
    <p:extLst>
      <p:ext uri="{BB962C8B-B14F-4D97-AF65-F5344CB8AC3E}">
        <p14:creationId xmlns:p14="http://schemas.microsoft.com/office/powerpoint/2010/main" val="2612643569"/>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magine 3"/>
          <p:cNvPicPr>
            <a:picLocks noChangeAspect="1"/>
          </p:cNvPicPr>
          <p:nvPr/>
        </p:nvPicPr>
        <p:blipFill rotWithShape="1">
          <a:blip r:embed="rId2"/>
          <a:srcRect l="2204" t="3739" b="1405"/>
          <a:stretch/>
        </p:blipFill>
        <p:spPr>
          <a:xfrm>
            <a:off x="1464586" y="810042"/>
            <a:ext cx="7303423" cy="5166225"/>
          </a:xfrm>
          <a:prstGeom prst="rect">
            <a:avLst/>
          </a:prstGeom>
          <a:ln>
            <a:solidFill>
              <a:srgbClr val="FF0000"/>
            </a:solidFill>
          </a:ln>
        </p:spPr>
      </p:pic>
      <p:pic>
        <p:nvPicPr>
          <p:cNvPr id="5" name="Immagine 4"/>
          <p:cNvPicPr>
            <a:picLocks noChangeAspect="1"/>
          </p:cNvPicPr>
          <p:nvPr/>
        </p:nvPicPr>
        <p:blipFill rotWithShape="1">
          <a:blip r:embed="rId3"/>
          <a:srcRect t="7975" b="1352"/>
          <a:stretch/>
        </p:blipFill>
        <p:spPr>
          <a:xfrm>
            <a:off x="5978515" y="4614955"/>
            <a:ext cx="3724987" cy="1330498"/>
          </a:xfrm>
          <a:prstGeom prst="rect">
            <a:avLst/>
          </a:prstGeom>
          <a:ln>
            <a:solidFill>
              <a:schemeClr val="tx1"/>
            </a:solidFill>
          </a:ln>
        </p:spPr>
      </p:pic>
      <p:sp>
        <p:nvSpPr>
          <p:cNvPr id="6" name="Rettangolo 5"/>
          <p:cNvSpPr/>
          <p:nvPr/>
        </p:nvSpPr>
        <p:spPr>
          <a:xfrm>
            <a:off x="8277872" y="5046459"/>
            <a:ext cx="739833" cy="714895"/>
          </a:xfrm>
          <a:prstGeom prst="rect">
            <a:avLst/>
          </a:prstGeom>
          <a:noFill/>
          <a:ln w="571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8" name="Connettore 4 7"/>
          <p:cNvCxnSpPr>
            <a:stCxn id="6" idx="3"/>
            <a:endCxn id="4" idx="3"/>
          </p:cNvCxnSpPr>
          <p:nvPr/>
        </p:nvCxnSpPr>
        <p:spPr>
          <a:xfrm flipH="1" flipV="1">
            <a:off x="8768008" y="3393154"/>
            <a:ext cx="249696" cy="2010752"/>
          </a:xfrm>
          <a:prstGeom prst="bentConnector3">
            <a:avLst>
              <a:gd name="adj1" fmla="val -91551"/>
            </a:avLst>
          </a:prstGeom>
          <a:ln w="28575">
            <a:solidFill>
              <a:srgbClr val="FF0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10" name="Connettore diritto 9"/>
          <p:cNvCxnSpPr/>
          <p:nvPr/>
        </p:nvCxnSpPr>
        <p:spPr>
          <a:xfrm flipH="1" flipV="1">
            <a:off x="7038964" y="1588402"/>
            <a:ext cx="157941" cy="149629"/>
          </a:xfrm>
          <a:prstGeom prst="line">
            <a:avLst/>
          </a:prstGeom>
          <a:ln w="38100" cap="rnd">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1" name="Connettore diritto 10"/>
          <p:cNvCxnSpPr/>
          <p:nvPr/>
        </p:nvCxnSpPr>
        <p:spPr>
          <a:xfrm>
            <a:off x="5733865" y="1430459"/>
            <a:ext cx="1305099" cy="157942"/>
          </a:xfrm>
          <a:prstGeom prst="line">
            <a:avLst/>
          </a:prstGeom>
          <a:ln w="38100" cap="rnd">
            <a:solidFill>
              <a:srgbClr val="FFFF00"/>
            </a:solidFill>
          </a:ln>
        </p:spPr>
        <p:style>
          <a:lnRef idx="1">
            <a:schemeClr val="accent1"/>
          </a:lnRef>
          <a:fillRef idx="0">
            <a:schemeClr val="accent1"/>
          </a:fillRef>
          <a:effectRef idx="0">
            <a:schemeClr val="accent1"/>
          </a:effectRef>
          <a:fontRef idx="minor">
            <a:schemeClr val="tx1"/>
          </a:fontRef>
        </p:style>
      </p:cxnSp>
      <p:cxnSp>
        <p:nvCxnSpPr>
          <p:cNvPr id="14" name="Connettore diritto 13"/>
          <p:cNvCxnSpPr/>
          <p:nvPr/>
        </p:nvCxnSpPr>
        <p:spPr>
          <a:xfrm flipH="1">
            <a:off x="4811152" y="1430459"/>
            <a:ext cx="922712" cy="365760"/>
          </a:xfrm>
          <a:prstGeom prst="line">
            <a:avLst/>
          </a:prstGeom>
          <a:ln w="38100" cap="rnd">
            <a:solidFill>
              <a:srgbClr val="FFFF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Connettore diritto 16"/>
          <p:cNvCxnSpPr/>
          <p:nvPr/>
        </p:nvCxnSpPr>
        <p:spPr>
          <a:xfrm>
            <a:off x="4811153" y="1862722"/>
            <a:ext cx="789709" cy="921461"/>
          </a:xfrm>
          <a:prstGeom prst="line">
            <a:avLst/>
          </a:prstGeom>
          <a:ln w="38100" cap="rnd">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0" name="Connettore diritto 19"/>
          <p:cNvCxnSpPr>
            <a:cxnSpLocks/>
          </p:cNvCxnSpPr>
          <p:nvPr/>
        </p:nvCxnSpPr>
        <p:spPr>
          <a:xfrm flipV="1">
            <a:off x="3909743" y="2798664"/>
            <a:ext cx="1691119" cy="798912"/>
          </a:xfrm>
          <a:prstGeom prst="line">
            <a:avLst/>
          </a:prstGeom>
          <a:ln w="38100" cap="rnd">
            <a:solidFill>
              <a:srgbClr val="FFC000"/>
            </a:solidFill>
          </a:ln>
        </p:spPr>
        <p:style>
          <a:lnRef idx="1">
            <a:schemeClr val="accent1"/>
          </a:lnRef>
          <a:fillRef idx="0">
            <a:schemeClr val="accent1"/>
          </a:fillRef>
          <a:effectRef idx="0">
            <a:schemeClr val="accent1"/>
          </a:effectRef>
          <a:fontRef idx="minor">
            <a:schemeClr val="tx1"/>
          </a:fontRef>
        </p:style>
      </p:cxnSp>
      <p:cxnSp>
        <p:nvCxnSpPr>
          <p:cNvPr id="26" name="Connettore diritto 25"/>
          <p:cNvCxnSpPr>
            <a:cxnSpLocks/>
          </p:cNvCxnSpPr>
          <p:nvPr/>
        </p:nvCxnSpPr>
        <p:spPr>
          <a:xfrm flipH="1" flipV="1">
            <a:off x="3740116" y="3304844"/>
            <a:ext cx="174744" cy="276108"/>
          </a:xfrm>
          <a:prstGeom prst="line">
            <a:avLst/>
          </a:prstGeom>
          <a:ln w="38100" cap="rnd">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31" name="Rettangolo 30"/>
          <p:cNvSpPr/>
          <p:nvPr/>
        </p:nvSpPr>
        <p:spPr>
          <a:xfrm>
            <a:off x="6465385" y="2311608"/>
            <a:ext cx="839585" cy="2047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err="1">
                <a:solidFill>
                  <a:schemeClr val="tx1"/>
                </a:solidFill>
              </a:rPr>
              <a:t>Cyclotron</a:t>
            </a:r>
            <a:endParaRPr lang="it-IT" sz="1200">
              <a:solidFill>
                <a:schemeClr val="tx1"/>
              </a:solidFill>
            </a:endParaRPr>
          </a:p>
        </p:txBody>
      </p:sp>
      <p:sp>
        <p:nvSpPr>
          <p:cNvPr id="32" name="Rettangolo 31"/>
          <p:cNvSpPr/>
          <p:nvPr/>
        </p:nvSpPr>
        <p:spPr>
          <a:xfrm>
            <a:off x="3734654" y="1862722"/>
            <a:ext cx="839585" cy="2047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rPr>
              <a:t>Target</a:t>
            </a:r>
          </a:p>
        </p:txBody>
      </p:sp>
      <p:sp>
        <p:nvSpPr>
          <p:cNvPr id="33" name="Rettangolo 32"/>
          <p:cNvSpPr/>
          <p:nvPr/>
        </p:nvSpPr>
        <p:spPr>
          <a:xfrm>
            <a:off x="4545145" y="3734471"/>
            <a:ext cx="1055717" cy="2047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a:solidFill>
                  <a:schemeClr val="tx1"/>
                </a:solidFill>
              </a:rPr>
              <a:t>Tape </a:t>
            </a:r>
            <a:r>
              <a:rPr lang="it-IT" sz="1200" err="1">
                <a:solidFill>
                  <a:schemeClr val="tx1"/>
                </a:solidFill>
              </a:rPr>
              <a:t>system</a:t>
            </a:r>
            <a:endParaRPr lang="it-IT" sz="1200">
              <a:solidFill>
                <a:schemeClr val="tx1"/>
              </a:solidFill>
            </a:endParaRPr>
          </a:p>
        </p:txBody>
      </p:sp>
      <p:sp>
        <p:nvSpPr>
          <p:cNvPr id="34" name="Rettangolo 33"/>
          <p:cNvSpPr/>
          <p:nvPr/>
        </p:nvSpPr>
        <p:spPr>
          <a:xfrm>
            <a:off x="5867180" y="4722265"/>
            <a:ext cx="1055717" cy="2047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a:solidFill>
                  <a:schemeClr val="tx1"/>
                </a:solidFill>
              </a:rPr>
              <a:t>SPES </a:t>
            </a:r>
            <a:r>
              <a:rPr lang="en-GB" sz="1200">
                <a:solidFill>
                  <a:schemeClr val="tx1"/>
                </a:solidFill>
              </a:rPr>
              <a:t>facility</a:t>
            </a:r>
          </a:p>
        </p:txBody>
      </p:sp>
      <p:sp>
        <p:nvSpPr>
          <p:cNvPr id="37" name="Parallelogramma 36"/>
          <p:cNvSpPr/>
          <p:nvPr/>
        </p:nvSpPr>
        <p:spPr>
          <a:xfrm rot="2810209">
            <a:off x="5849408" y="3330821"/>
            <a:ext cx="1406516" cy="1012080"/>
          </a:xfrm>
          <a:prstGeom prst="parallelogram">
            <a:avLst>
              <a:gd name="adj" fmla="val 2738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cxnSp>
        <p:nvCxnSpPr>
          <p:cNvPr id="43" name="Connettore 4 42"/>
          <p:cNvCxnSpPr>
            <a:stCxn id="33" idx="2"/>
          </p:cNvCxnSpPr>
          <p:nvPr/>
        </p:nvCxnSpPr>
        <p:spPr>
          <a:xfrm rot="5400000">
            <a:off x="4754752" y="3729647"/>
            <a:ext cx="108644" cy="527859"/>
          </a:xfrm>
          <a:prstGeom prst="bentConnector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4" name="Connettore 4 43"/>
          <p:cNvCxnSpPr>
            <a:cxnSpLocks/>
            <a:stCxn id="40" idx="2"/>
          </p:cNvCxnSpPr>
          <p:nvPr/>
        </p:nvCxnSpPr>
        <p:spPr>
          <a:xfrm rot="5400000">
            <a:off x="3830077" y="2811889"/>
            <a:ext cx="246810" cy="369784"/>
          </a:xfrm>
          <a:prstGeom prst="bentConnector2">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cxnSp>
        <p:nvCxnSpPr>
          <p:cNvPr id="47" name="Connettore 4 46"/>
          <p:cNvCxnSpPr>
            <a:stCxn id="39" idx="2"/>
          </p:cNvCxnSpPr>
          <p:nvPr/>
        </p:nvCxnSpPr>
        <p:spPr>
          <a:xfrm rot="16200000" flipH="1">
            <a:off x="2184798" y="1545205"/>
            <a:ext cx="343137" cy="167640"/>
          </a:xfrm>
          <a:prstGeom prst="bentConnector3">
            <a:avLst>
              <a:gd name="adj1" fmla="val 50000"/>
            </a:avLst>
          </a:prstGeom>
          <a:ln>
            <a:solidFill>
              <a:schemeClr val="bg1"/>
            </a:solidFill>
            <a:tailEnd type="triangle"/>
          </a:ln>
        </p:spPr>
        <p:style>
          <a:lnRef idx="1">
            <a:schemeClr val="accent1"/>
          </a:lnRef>
          <a:fillRef idx="0">
            <a:schemeClr val="accent1"/>
          </a:fillRef>
          <a:effectRef idx="0">
            <a:schemeClr val="accent1"/>
          </a:effectRef>
          <a:fontRef idx="minor">
            <a:schemeClr val="tx1"/>
          </a:fontRef>
        </p:style>
      </p:cxnSp>
      <p:sp>
        <p:nvSpPr>
          <p:cNvPr id="51" name="Parallelogramma 50"/>
          <p:cNvSpPr/>
          <p:nvPr/>
        </p:nvSpPr>
        <p:spPr>
          <a:xfrm rot="3521627">
            <a:off x="1992542" y="1817410"/>
            <a:ext cx="1406516" cy="1012080"/>
          </a:xfrm>
          <a:prstGeom prst="parallelogram">
            <a:avLst>
              <a:gd name="adj" fmla="val 17888"/>
            </a:avLst>
          </a:prstGeom>
          <a:noFill/>
          <a:ln w="28575">
            <a:solidFill>
              <a:srgbClr val="92D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39" name="Rettangolo 38"/>
          <p:cNvSpPr/>
          <p:nvPr/>
        </p:nvSpPr>
        <p:spPr>
          <a:xfrm>
            <a:off x="1802875" y="1145939"/>
            <a:ext cx="939340" cy="311518"/>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a:solidFill>
                  <a:schemeClr val="tx1"/>
                </a:solidFill>
              </a:rPr>
              <a:t>HRMS</a:t>
            </a:r>
          </a:p>
        </p:txBody>
      </p:sp>
      <p:sp>
        <p:nvSpPr>
          <p:cNvPr id="40" name="Rettangolo 39"/>
          <p:cNvSpPr/>
          <p:nvPr/>
        </p:nvSpPr>
        <p:spPr>
          <a:xfrm>
            <a:off x="3668704" y="2473112"/>
            <a:ext cx="939340" cy="400264"/>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err="1">
                <a:solidFill>
                  <a:schemeClr val="tx1"/>
                </a:solidFill>
              </a:rPr>
              <a:t>Beam</a:t>
            </a:r>
            <a:r>
              <a:rPr lang="it-IT" sz="1200">
                <a:solidFill>
                  <a:schemeClr val="tx1"/>
                </a:solidFill>
              </a:rPr>
              <a:t> Cooler</a:t>
            </a:r>
          </a:p>
        </p:txBody>
      </p:sp>
      <p:sp>
        <p:nvSpPr>
          <p:cNvPr id="52" name="Freccia in giù 51"/>
          <p:cNvSpPr/>
          <p:nvPr/>
        </p:nvSpPr>
        <p:spPr>
          <a:xfrm rot="3977462">
            <a:off x="1472344" y="3113859"/>
            <a:ext cx="241069" cy="635122"/>
          </a:xfrm>
          <a:prstGeom prst="downArrow">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it-IT"/>
          </a:p>
        </p:txBody>
      </p:sp>
      <p:sp>
        <p:nvSpPr>
          <p:cNvPr id="53" name="Rettangolo 52"/>
          <p:cNvSpPr/>
          <p:nvPr/>
        </p:nvSpPr>
        <p:spPr>
          <a:xfrm>
            <a:off x="364706" y="2824474"/>
            <a:ext cx="1841511" cy="36584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rPr>
              <a:t>To CB andPost-acceleration</a:t>
            </a:r>
          </a:p>
        </p:txBody>
      </p:sp>
      <p:sp>
        <p:nvSpPr>
          <p:cNvPr id="41" name="Rettangolo 52"/>
          <p:cNvSpPr/>
          <p:nvPr/>
        </p:nvSpPr>
        <p:spPr>
          <a:xfrm>
            <a:off x="3493583" y="5395513"/>
            <a:ext cx="1167945" cy="365841"/>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rPr>
              <a:t>Experimental Zone</a:t>
            </a:r>
          </a:p>
        </p:txBody>
      </p:sp>
      <p:cxnSp>
        <p:nvCxnSpPr>
          <p:cNvPr id="42" name="Connettore diritto 41">
            <a:extLst>
              <a:ext uri="{FF2B5EF4-FFF2-40B4-BE49-F238E27FC236}">
                <a16:creationId xmlns:a16="http://schemas.microsoft.com/office/drawing/2014/main" id="{D87ACFCA-3419-457D-B2CC-72B298A2B048}"/>
              </a:ext>
            </a:extLst>
          </p:cNvPr>
          <p:cNvCxnSpPr>
            <a:cxnSpLocks/>
          </p:cNvCxnSpPr>
          <p:nvPr/>
        </p:nvCxnSpPr>
        <p:spPr>
          <a:xfrm flipH="1" flipV="1">
            <a:off x="3383527" y="2792901"/>
            <a:ext cx="174744" cy="276108"/>
          </a:xfrm>
          <a:prstGeom prst="line">
            <a:avLst/>
          </a:prstGeom>
          <a:ln w="38100" cap="rnd">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DE3E2DD4-6E75-80E3-7D92-B57C239A2044}"/>
              </a:ext>
            </a:extLst>
          </p:cNvPr>
          <p:cNvSpPr txBox="1">
            <a:spLocks/>
          </p:cNvSpPr>
          <p:nvPr/>
        </p:nvSpPr>
        <p:spPr>
          <a:xfrm>
            <a:off x="1919535" y="120337"/>
            <a:ext cx="8866917" cy="850106"/>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US" dirty="0"/>
              <a:t>From cyclotron to HRMS</a:t>
            </a:r>
          </a:p>
        </p:txBody>
      </p:sp>
      <p:sp>
        <p:nvSpPr>
          <p:cNvPr id="3" name="Rettangolo 31">
            <a:extLst>
              <a:ext uri="{FF2B5EF4-FFF2-40B4-BE49-F238E27FC236}">
                <a16:creationId xmlns:a16="http://schemas.microsoft.com/office/drawing/2014/main" id="{F73BC6A4-F559-4607-65B0-F8658A2A75EF}"/>
              </a:ext>
            </a:extLst>
          </p:cNvPr>
          <p:cNvSpPr/>
          <p:nvPr/>
        </p:nvSpPr>
        <p:spPr>
          <a:xfrm>
            <a:off x="5978515" y="3693950"/>
            <a:ext cx="839585" cy="204783"/>
          </a:xfrm>
          <a:prstGeom prst="rect">
            <a:avLst/>
          </a:prstGeom>
          <a:solidFill>
            <a:schemeClr val="bg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it-IT" sz="1200" dirty="0">
                <a:solidFill>
                  <a:schemeClr val="tx1"/>
                </a:solidFill>
              </a:rPr>
              <a:t>Target2</a:t>
            </a:r>
          </a:p>
        </p:txBody>
      </p:sp>
    </p:spTree>
    <p:extLst>
      <p:ext uri="{BB962C8B-B14F-4D97-AF65-F5344CB8AC3E}">
        <p14:creationId xmlns:p14="http://schemas.microsoft.com/office/powerpoint/2010/main" val="3040880055"/>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magine 8"/>
          <p:cNvPicPr>
            <a:picLocks noChangeAspect="1"/>
          </p:cNvPicPr>
          <p:nvPr/>
        </p:nvPicPr>
        <p:blipFill rotWithShape="1">
          <a:blip r:embed="rId2"/>
          <a:srcRect l="-1318" t="-714" r="248" b="2896"/>
          <a:stretch/>
        </p:blipFill>
        <p:spPr>
          <a:xfrm>
            <a:off x="1631505" y="1124745"/>
            <a:ext cx="8374483" cy="4513895"/>
          </a:xfrm>
          <a:prstGeom prst="rect">
            <a:avLst/>
          </a:prstGeom>
          <a:ln>
            <a:solidFill>
              <a:schemeClr val="tx1"/>
            </a:solidFill>
          </a:ln>
        </p:spPr>
      </p:pic>
      <p:sp>
        <p:nvSpPr>
          <p:cNvPr id="3" name="TextBox 2"/>
          <p:cNvSpPr txBox="1"/>
          <p:nvPr/>
        </p:nvSpPr>
        <p:spPr>
          <a:xfrm>
            <a:off x="2279576" y="234532"/>
            <a:ext cx="7789568" cy="461665"/>
          </a:xfrm>
          <a:prstGeom prst="rect">
            <a:avLst/>
          </a:prstGeom>
          <a:noFill/>
        </p:spPr>
        <p:txBody>
          <a:bodyPr wrap="none" rtlCol="0">
            <a:spAutoFit/>
          </a:bodyPr>
          <a:lstStyle/>
          <a:p>
            <a:r>
              <a:rPr lang="en-US" sz="2400" b="1" dirty="0"/>
              <a:t>Beam Transport Line from Target to Charge Breeder</a:t>
            </a:r>
          </a:p>
        </p:txBody>
      </p:sp>
      <p:sp>
        <p:nvSpPr>
          <p:cNvPr id="4" name="CasellaDiTesto 282"/>
          <p:cNvSpPr txBox="1"/>
          <p:nvPr/>
        </p:nvSpPr>
        <p:spPr>
          <a:xfrm>
            <a:off x="3575720" y="1268760"/>
            <a:ext cx="2534432" cy="561856"/>
          </a:xfrm>
          <a:prstGeom prst="roundRect">
            <a:avLst/>
          </a:prstGeom>
          <a:blipFill>
            <a:blip r:embed="rId3"/>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Target with</a:t>
            </a:r>
          </a:p>
          <a:p>
            <a:pPr algn="ctr"/>
            <a:r>
              <a:rPr lang="en-US" sz="1350" b="1" dirty="0">
                <a:ln>
                  <a:solidFill>
                    <a:srgbClr val="002060"/>
                  </a:solidFill>
                </a:ln>
                <a:solidFill>
                  <a:srgbClr val="002060"/>
                </a:solidFill>
                <a:latin typeface="Book Antiqua" panose="02040602050305030304" pitchFamily="18" charset="0"/>
              </a:rPr>
              <a:t>RIB production and LRMS</a:t>
            </a:r>
            <a:endParaRPr lang="en-US" sz="1200" dirty="0">
              <a:ln>
                <a:solidFill>
                  <a:srgbClr val="002060"/>
                </a:solidFill>
              </a:ln>
              <a:solidFill>
                <a:srgbClr val="002060"/>
              </a:solidFill>
              <a:latin typeface="Book Antiqua" panose="02040602050305030304" pitchFamily="18" charset="0"/>
            </a:endParaRPr>
          </a:p>
        </p:txBody>
      </p:sp>
      <p:sp>
        <p:nvSpPr>
          <p:cNvPr id="5" name="Freccia a destra 7"/>
          <p:cNvSpPr/>
          <p:nvPr/>
        </p:nvSpPr>
        <p:spPr>
          <a:xfrm rot="10800000" flipH="1">
            <a:off x="6240016" y="1477680"/>
            <a:ext cx="494226" cy="144016"/>
          </a:xfrm>
          <a:prstGeom prst="rightArrow">
            <a:avLst/>
          </a:prstGeom>
          <a:blipFill>
            <a:blip r:embed="rId3"/>
            <a:tile tx="0" ty="0" sx="100000" sy="100000" flip="none" algn="tl"/>
          </a:blip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6" name="CasellaDiTesto 282"/>
          <p:cNvSpPr txBox="1"/>
          <p:nvPr/>
        </p:nvSpPr>
        <p:spPr>
          <a:xfrm>
            <a:off x="7104112" y="5013176"/>
            <a:ext cx="1598328" cy="332006"/>
          </a:xfrm>
          <a:prstGeom prst="roundRect">
            <a:avLst/>
          </a:prstGeom>
          <a:blipFill>
            <a:blip r:embed="rId3"/>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RFQ Cooler</a:t>
            </a:r>
            <a:endParaRPr lang="en-US" sz="1200" dirty="0">
              <a:ln>
                <a:solidFill>
                  <a:srgbClr val="002060"/>
                </a:solidFill>
              </a:ln>
              <a:solidFill>
                <a:srgbClr val="002060"/>
              </a:solidFill>
              <a:latin typeface="Book Antiqua" panose="02040602050305030304" pitchFamily="18" charset="0"/>
            </a:endParaRPr>
          </a:p>
        </p:txBody>
      </p:sp>
      <p:cxnSp>
        <p:nvCxnSpPr>
          <p:cNvPr id="8" name="Straight Arrow Connector 7"/>
          <p:cNvCxnSpPr>
            <a:cxnSpLocks/>
          </p:cNvCxnSpPr>
          <p:nvPr/>
        </p:nvCxnSpPr>
        <p:spPr>
          <a:xfrm flipH="1" flipV="1">
            <a:off x="7104114" y="4077074"/>
            <a:ext cx="502255" cy="936103"/>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9" name="CasellaDiTesto 282"/>
          <p:cNvSpPr txBox="1"/>
          <p:nvPr/>
        </p:nvSpPr>
        <p:spPr>
          <a:xfrm>
            <a:off x="5091589" y="6245908"/>
            <a:ext cx="1598328" cy="561856"/>
          </a:xfrm>
          <a:prstGeom prst="roundRect">
            <a:avLst/>
          </a:prstGeom>
          <a:blipFill>
            <a:blip r:embed="rId3"/>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To Charge Breeder</a:t>
            </a:r>
            <a:endParaRPr lang="en-US" sz="1200" dirty="0">
              <a:ln>
                <a:solidFill>
                  <a:srgbClr val="002060"/>
                </a:solidFill>
              </a:ln>
              <a:solidFill>
                <a:srgbClr val="002060"/>
              </a:solidFill>
              <a:latin typeface="Book Antiqua" panose="02040602050305030304" pitchFamily="18" charset="0"/>
            </a:endParaRPr>
          </a:p>
        </p:txBody>
      </p:sp>
      <p:sp>
        <p:nvSpPr>
          <p:cNvPr id="10" name="Freccia a destra 7"/>
          <p:cNvSpPr/>
          <p:nvPr/>
        </p:nvSpPr>
        <p:spPr>
          <a:xfrm rot="16200000" flipH="1">
            <a:off x="5571632" y="5886290"/>
            <a:ext cx="494226" cy="144016"/>
          </a:xfrm>
          <a:prstGeom prst="rightArrow">
            <a:avLst/>
          </a:prstGeom>
          <a:blipFill>
            <a:blip r:embed="rId3"/>
            <a:tile tx="0" ty="0" sx="100000" sy="100000" flip="none" algn="tl"/>
          </a:blip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11" name="CasellaDiTesto 282"/>
          <p:cNvSpPr txBox="1"/>
          <p:nvPr/>
        </p:nvSpPr>
        <p:spPr>
          <a:xfrm>
            <a:off x="2380230" y="3271159"/>
            <a:ext cx="1051475" cy="791706"/>
          </a:xfrm>
          <a:prstGeom prst="roundRect">
            <a:avLst/>
          </a:prstGeom>
          <a:blipFill>
            <a:blip r:embed="rId3"/>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HRMS on</a:t>
            </a:r>
          </a:p>
          <a:p>
            <a:pPr algn="ctr"/>
            <a:r>
              <a:rPr lang="en-US" sz="1350" b="1" dirty="0">
                <a:ln>
                  <a:solidFill>
                    <a:srgbClr val="002060"/>
                  </a:solidFill>
                </a:ln>
                <a:solidFill>
                  <a:srgbClr val="002060"/>
                </a:solidFill>
                <a:latin typeface="Book Antiqua" panose="02040602050305030304" pitchFamily="18" charset="0"/>
              </a:rPr>
              <a:t>HV platform</a:t>
            </a:r>
            <a:endParaRPr lang="en-US" sz="1200" dirty="0">
              <a:ln>
                <a:solidFill>
                  <a:srgbClr val="002060"/>
                </a:solidFill>
              </a:ln>
              <a:solidFill>
                <a:srgbClr val="002060"/>
              </a:solidFill>
              <a:latin typeface="Book Antiqua" panose="02040602050305030304" pitchFamily="18" charset="0"/>
            </a:endParaRPr>
          </a:p>
        </p:txBody>
      </p:sp>
      <p:sp>
        <p:nvSpPr>
          <p:cNvPr id="12" name="CasellaDiTesto 282"/>
          <p:cNvSpPr txBox="1"/>
          <p:nvPr/>
        </p:nvSpPr>
        <p:spPr>
          <a:xfrm>
            <a:off x="8441730" y="2456026"/>
            <a:ext cx="1598328" cy="561856"/>
          </a:xfrm>
          <a:prstGeom prst="roundRect">
            <a:avLst/>
          </a:prstGeom>
          <a:blipFill>
            <a:blip r:embed="rId3"/>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Experimental Zone</a:t>
            </a:r>
            <a:endParaRPr lang="en-US" sz="1200" dirty="0">
              <a:ln>
                <a:solidFill>
                  <a:srgbClr val="002060"/>
                </a:solidFill>
              </a:ln>
              <a:solidFill>
                <a:srgbClr val="002060"/>
              </a:solidFill>
              <a:latin typeface="Book Antiqua" panose="02040602050305030304" pitchFamily="18" charset="0"/>
            </a:endParaRPr>
          </a:p>
        </p:txBody>
      </p:sp>
      <p:sp>
        <p:nvSpPr>
          <p:cNvPr id="13" name="Oval 12"/>
          <p:cNvSpPr/>
          <p:nvPr/>
        </p:nvSpPr>
        <p:spPr>
          <a:xfrm>
            <a:off x="8536899" y="3038307"/>
            <a:ext cx="1872208" cy="1670009"/>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CasellaDiTesto 282"/>
          <p:cNvSpPr txBox="1"/>
          <p:nvPr/>
        </p:nvSpPr>
        <p:spPr>
          <a:xfrm>
            <a:off x="4166334" y="2456026"/>
            <a:ext cx="1598328" cy="561856"/>
          </a:xfrm>
          <a:prstGeom prst="roundRect">
            <a:avLst/>
          </a:prstGeom>
          <a:blipFill>
            <a:blip r:embed="rId3"/>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Electrostatic dipoles</a:t>
            </a:r>
            <a:endParaRPr lang="en-US" sz="1200" dirty="0">
              <a:ln>
                <a:solidFill>
                  <a:srgbClr val="002060"/>
                </a:solidFill>
              </a:ln>
              <a:solidFill>
                <a:srgbClr val="002060"/>
              </a:solidFill>
              <a:latin typeface="Book Antiqua" panose="02040602050305030304" pitchFamily="18" charset="0"/>
            </a:endParaRPr>
          </a:p>
        </p:txBody>
      </p:sp>
      <p:cxnSp>
        <p:nvCxnSpPr>
          <p:cNvPr id="16" name="Straight Arrow Connector 15"/>
          <p:cNvCxnSpPr/>
          <p:nvPr/>
        </p:nvCxnSpPr>
        <p:spPr>
          <a:xfrm>
            <a:off x="5091590" y="3040078"/>
            <a:ext cx="673073" cy="83323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9" name="Straight Arrow Connector 18"/>
          <p:cNvCxnSpPr/>
          <p:nvPr/>
        </p:nvCxnSpPr>
        <p:spPr>
          <a:xfrm>
            <a:off x="5057518" y="2977451"/>
            <a:ext cx="707144" cy="1737859"/>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1" name="CasellaDiTesto 282"/>
          <p:cNvSpPr txBox="1"/>
          <p:nvPr/>
        </p:nvSpPr>
        <p:spPr>
          <a:xfrm>
            <a:off x="8211870" y="1292376"/>
            <a:ext cx="1598328" cy="332006"/>
          </a:xfrm>
          <a:prstGeom prst="roundRect">
            <a:avLst/>
          </a:prstGeom>
          <a:blipFill>
            <a:blip r:embed="rId3"/>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Magnetic dipoles</a:t>
            </a:r>
            <a:endParaRPr lang="en-US" sz="1200" dirty="0">
              <a:ln>
                <a:solidFill>
                  <a:srgbClr val="002060"/>
                </a:solidFill>
              </a:ln>
              <a:solidFill>
                <a:srgbClr val="002060"/>
              </a:solidFill>
              <a:latin typeface="Book Antiqua" panose="02040602050305030304" pitchFamily="18" charset="0"/>
            </a:endParaRPr>
          </a:p>
        </p:txBody>
      </p:sp>
      <p:cxnSp>
        <p:nvCxnSpPr>
          <p:cNvPr id="22" name="Straight Arrow Connector 21"/>
          <p:cNvCxnSpPr>
            <a:stCxn id="21" idx="1"/>
          </p:cNvCxnSpPr>
          <p:nvPr/>
        </p:nvCxnSpPr>
        <p:spPr>
          <a:xfrm flipH="1">
            <a:off x="7662026" y="1458379"/>
            <a:ext cx="549845" cy="2812"/>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24" name="CasellaDiTesto 282"/>
          <p:cNvSpPr txBox="1"/>
          <p:nvPr/>
        </p:nvSpPr>
        <p:spPr>
          <a:xfrm>
            <a:off x="8806718" y="5156994"/>
            <a:ext cx="1598328" cy="561856"/>
          </a:xfrm>
          <a:prstGeom prst="roundRect">
            <a:avLst/>
          </a:prstGeom>
          <a:blipFill>
            <a:blip r:embed="rId3"/>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Electrostatic Triplets</a:t>
            </a:r>
            <a:endParaRPr lang="en-US" sz="1200" dirty="0">
              <a:ln>
                <a:solidFill>
                  <a:srgbClr val="002060"/>
                </a:solidFill>
              </a:ln>
              <a:solidFill>
                <a:srgbClr val="002060"/>
              </a:solidFill>
              <a:latin typeface="Book Antiqua" panose="02040602050305030304" pitchFamily="18" charset="0"/>
            </a:endParaRPr>
          </a:p>
        </p:txBody>
      </p:sp>
      <p:cxnSp>
        <p:nvCxnSpPr>
          <p:cNvPr id="25" name="Straight Arrow Connector 24"/>
          <p:cNvCxnSpPr/>
          <p:nvPr/>
        </p:nvCxnSpPr>
        <p:spPr>
          <a:xfrm flipH="1" flipV="1">
            <a:off x="8057744" y="4474253"/>
            <a:ext cx="953291" cy="662610"/>
          </a:xfrm>
          <a:prstGeom prst="straightConnector1">
            <a:avLst/>
          </a:prstGeom>
          <a:ln w="381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23" name="Connettore diritto 22">
            <a:extLst>
              <a:ext uri="{FF2B5EF4-FFF2-40B4-BE49-F238E27FC236}">
                <a16:creationId xmlns:a16="http://schemas.microsoft.com/office/drawing/2014/main" id="{6B9BFFD6-9E38-4366-8714-4969F9717AB5}"/>
              </a:ext>
            </a:extLst>
          </p:cNvPr>
          <p:cNvCxnSpPr>
            <a:cxnSpLocks/>
          </p:cNvCxnSpPr>
          <p:nvPr/>
        </p:nvCxnSpPr>
        <p:spPr>
          <a:xfrm>
            <a:off x="6023992" y="5085185"/>
            <a:ext cx="0" cy="444009"/>
          </a:xfrm>
          <a:prstGeom prst="line">
            <a:avLst/>
          </a:prstGeom>
          <a:ln w="38100" cap="rnd">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6" name="Connettore diritto 25">
            <a:extLst>
              <a:ext uri="{FF2B5EF4-FFF2-40B4-BE49-F238E27FC236}">
                <a16:creationId xmlns:a16="http://schemas.microsoft.com/office/drawing/2014/main" id="{3275EB51-604A-464E-BD07-020023A830A7}"/>
              </a:ext>
            </a:extLst>
          </p:cNvPr>
          <p:cNvCxnSpPr>
            <a:cxnSpLocks/>
          </p:cNvCxnSpPr>
          <p:nvPr/>
        </p:nvCxnSpPr>
        <p:spPr>
          <a:xfrm>
            <a:off x="7824192" y="1772817"/>
            <a:ext cx="0" cy="444009"/>
          </a:xfrm>
          <a:prstGeom prst="line">
            <a:avLst/>
          </a:prstGeom>
          <a:ln w="38100" cap="rnd">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7" name="Connettore diritto 26">
            <a:extLst>
              <a:ext uri="{FF2B5EF4-FFF2-40B4-BE49-F238E27FC236}">
                <a16:creationId xmlns:a16="http://schemas.microsoft.com/office/drawing/2014/main" id="{412DC44C-30C9-474F-A6EB-52AC33AB67CE}"/>
              </a:ext>
            </a:extLst>
          </p:cNvPr>
          <p:cNvCxnSpPr>
            <a:cxnSpLocks/>
          </p:cNvCxnSpPr>
          <p:nvPr/>
        </p:nvCxnSpPr>
        <p:spPr>
          <a:xfrm>
            <a:off x="7752184" y="3709409"/>
            <a:ext cx="0" cy="444009"/>
          </a:xfrm>
          <a:prstGeom prst="line">
            <a:avLst/>
          </a:prstGeom>
          <a:ln w="38100" cap="rnd">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cxnSp>
        <p:nvCxnSpPr>
          <p:cNvPr id="28" name="Connettore diritto 27">
            <a:extLst>
              <a:ext uri="{FF2B5EF4-FFF2-40B4-BE49-F238E27FC236}">
                <a16:creationId xmlns:a16="http://schemas.microsoft.com/office/drawing/2014/main" id="{A78B08B1-5806-4930-AAC4-C032534215F3}"/>
              </a:ext>
            </a:extLst>
          </p:cNvPr>
          <p:cNvCxnSpPr>
            <a:cxnSpLocks/>
          </p:cNvCxnSpPr>
          <p:nvPr/>
        </p:nvCxnSpPr>
        <p:spPr>
          <a:xfrm flipH="1">
            <a:off x="6734242" y="4512354"/>
            <a:ext cx="466278" cy="0"/>
          </a:xfrm>
          <a:prstGeom prst="line">
            <a:avLst/>
          </a:prstGeom>
          <a:ln w="38100" cap="rnd">
            <a:solidFill>
              <a:srgbClr val="FFC000"/>
            </a:solidFill>
            <a:headEnd type="none"/>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79869288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Image 5"/>
          <p:cNvPicPr/>
          <p:nvPr/>
        </p:nvPicPr>
        <p:blipFill>
          <a:blip r:embed="rId2">
            <a:extLst>
              <a:ext uri="{28A0092B-C50C-407E-A947-70E740481C1C}">
                <a14:useLocalDpi xmlns:a14="http://schemas.microsoft.com/office/drawing/2010/main" val="0"/>
              </a:ext>
            </a:extLst>
          </a:blip>
          <a:stretch>
            <a:fillRect/>
          </a:stretch>
        </p:blipFill>
        <p:spPr>
          <a:xfrm>
            <a:off x="162004" y="982394"/>
            <a:ext cx="5527199" cy="3908529"/>
          </a:xfrm>
          <a:prstGeom prst="rect">
            <a:avLst/>
          </a:prstGeom>
        </p:spPr>
      </p:pic>
      <p:graphicFrame>
        <p:nvGraphicFramePr>
          <p:cNvPr id="2" name="Tableau 9">
            <a:extLst>
              <a:ext uri="{FF2B5EF4-FFF2-40B4-BE49-F238E27FC236}">
                <a16:creationId xmlns:a16="http://schemas.microsoft.com/office/drawing/2014/main" id="{D5D3D92D-4EB0-A1F1-2794-2E8569EDD2A3}"/>
              </a:ext>
            </a:extLst>
          </p:cNvPr>
          <p:cNvGraphicFramePr>
            <a:graphicFrameLocks noGrp="1"/>
          </p:cNvGraphicFramePr>
          <p:nvPr>
            <p:extLst>
              <p:ext uri="{D42A27DB-BD31-4B8C-83A1-F6EECF244321}">
                <p14:modId xmlns:p14="http://schemas.microsoft.com/office/powerpoint/2010/main" val="4066760326"/>
              </p:ext>
            </p:extLst>
          </p:nvPr>
        </p:nvGraphicFramePr>
        <p:xfrm>
          <a:off x="5923637" y="952058"/>
          <a:ext cx="5824888" cy="1436746"/>
        </p:xfrm>
        <a:graphic>
          <a:graphicData uri="http://schemas.openxmlformats.org/drawingml/2006/table">
            <a:tbl>
              <a:tblPr firstRow="1" firstCol="1" bandRow="1">
                <a:tableStyleId>{5C22544A-7EE6-4342-B048-85BDC9FD1C3A}</a:tableStyleId>
              </a:tblPr>
              <a:tblGrid>
                <a:gridCol w="3740401">
                  <a:extLst>
                    <a:ext uri="{9D8B030D-6E8A-4147-A177-3AD203B41FA5}">
                      <a16:colId xmlns:a16="http://schemas.microsoft.com/office/drawing/2014/main" val="20000"/>
                    </a:ext>
                  </a:extLst>
                </a:gridCol>
                <a:gridCol w="2084487">
                  <a:extLst>
                    <a:ext uri="{9D8B030D-6E8A-4147-A177-3AD203B41FA5}">
                      <a16:colId xmlns:a16="http://schemas.microsoft.com/office/drawing/2014/main" val="20001"/>
                    </a:ext>
                  </a:extLst>
                </a:gridCol>
              </a:tblGrid>
              <a:tr h="148083">
                <a:tc>
                  <a:txBody>
                    <a:bodyPr/>
                    <a:lstStyle/>
                    <a:p>
                      <a:pPr>
                        <a:lnSpc>
                          <a:spcPct val="107000"/>
                        </a:lnSpc>
                        <a:spcAft>
                          <a:spcPts val="0"/>
                        </a:spcAft>
                      </a:pPr>
                      <a:r>
                        <a:rPr lang="it-IT" sz="1200" b="0" dirty="0">
                          <a:solidFill>
                            <a:schemeClr val="tx1"/>
                          </a:solidFill>
                          <a:effectLst/>
                        </a:rPr>
                        <a:t>Parameters</a:t>
                      </a:r>
                      <a:endParaRPr lang="fr-FR" sz="1200" b="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0"/>
                        </a:spcAft>
                      </a:pPr>
                      <a:r>
                        <a:rPr lang="it-IT" sz="1200" b="0" dirty="0">
                          <a:solidFill>
                            <a:schemeClr val="tx1"/>
                          </a:solidFill>
                          <a:effectLst/>
                        </a:rPr>
                        <a:t>Requested values</a:t>
                      </a:r>
                      <a:endParaRPr lang="fr-FR" sz="1200" b="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0"/>
                  </a:ext>
                </a:extLst>
              </a:tr>
              <a:tr h="168569">
                <a:tc>
                  <a:txBody>
                    <a:bodyPr/>
                    <a:lstStyle/>
                    <a:p>
                      <a:pPr>
                        <a:lnSpc>
                          <a:spcPct val="107000"/>
                        </a:lnSpc>
                        <a:spcAft>
                          <a:spcPts val="0"/>
                        </a:spcAft>
                      </a:pPr>
                      <a:r>
                        <a:rPr lang="it-IT" sz="1200" b="0" dirty="0">
                          <a:solidFill>
                            <a:schemeClr val="tx1"/>
                          </a:solidFill>
                          <a:effectLst/>
                        </a:rPr>
                        <a:t>Transmission </a:t>
                      </a:r>
                      <a:endParaRPr lang="fr-FR" sz="1200" b="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0"/>
                        </a:spcAft>
                      </a:pPr>
                      <a:r>
                        <a:rPr lang="it-IT" sz="1200" b="0">
                          <a:effectLst/>
                        </a:rPr>
                        <a:t>&gt;80%</a:t>
                      </a:r>
                      <a:endParaRPr lang="fr-FR" sz="12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1"/>
                  </a:ext>
                </a:extLst>
              </a:tr>
              <a:tr h="232933">
                <a:tc>
                  <a:txBody>
                    <a:bodyPr/>
                    <a:lstStyle/>
                    <a:p>
                      <a:pPr>
                        <a:lnSpc>
                          <a:spcPct val="107000"/>
                        </a:lnSpc>
                        <a:spcAft>
                          <a:spcPts val="0"/>
                        </a:spcAft>
                      </a:pPr>
                      <a:r>
                        <a:rPr lang="en-GB" sz="1200" b="0" dirty="0">
                          <a:solidFill>
                            <a:schemeClr val="tx1"/>
                          </a:solidFill>
                          <a:effectLst/>
                        </a:rPr>
                        <a:t>Output beam Transverse Emittance (RMS norm)</a:t>
                      </a:r>
                      <a:endParaRPr lang="fr-FR" sz="1200" b="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0"/>
                        </a:spcAft>
                      </a:pPr>
                      <a:r>
                        <a:rPr lang="it-IT" sz="1200" b="0">
                          <a:effectLst/>
                        </a:rPr>
                        <a:t>&lt; 1.5 E-3 pi.mm.mrad</a:t>
                      </a:r>
                      <a:endParaRPr lang="fr-FR" sz="12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2"/>
                  </a:ext>
                </a:extLst>
              </a:tr>
              <a:tr h="148083">
                <a:tc>
                  <a:txBody>
                    <a:bodyPr/>
                    <a:lstStyle/>
                    <a:p>
                      <a:pPr>
                        <a:lnSpc>
                          <a:spcPct val="107000"/>
                        </a:lnSpc>
                        <a:spcAft>
                          <a:spcPts val="0"/>
                        </a:spcAft>
                      </a:pPr>
                      <a:r>
                        <a:rPr lang="en-GB" sz="1200" b="0" dirty="0">
                          <a:solidFill>
                            <a:schemeClr val="tx1"/>
                          </a:solidFill>
                          <a:effectLst/>
                        </a:rPr>
                        <a:t>Output Beam Energy Spread (FWHM)</a:t>
                      </a:r>
                      <a:endParaRPr lang="fr-FR" sz="1200" b="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0"/>
                        </a:spcAft>
                      </a:pPr>
                      <a:r>
                        <a:rPr lang="it-IT" sz="1200" b="0">
                          <a:effectLst/>
                        </a:rPr>
                        <a:t>&lt; 0.7 eV</a:t>
                      </a:r>
                      <a:endParaRPr lang="fr-FR" sz="12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3"/>
                  </a:ext>
                </a:extLst>
              </a:tr>
              <a:tr h="148083">
                <a:tc>
                  <a:txBody>
                    <a:bodyPr/>
                    <a:lstStyle/>
                    <a:p>
                      <a:pPr>
                        <a:lnSpc>
                          <a:spcPct val="107000"/>
                        </a:lnSpc>
                        <a:spcAft>
                          <a:spcPts val="0"/>
                        </a:spcAft>
                      </a:pPr>
                      <a:r>
                        <a:rPr lang="en-GB" sz="1200" b="0" dirty="0">
                          <a:solidFill>
                            <a:schemeClr val="tx1"/>
                          </a:solidFill>
                          <a:effectLst/>
                        </a:rPr>
                        <a:t>Input Beam maximum/nominal Current </a:t>
                      </a:r>
                      <a:endParaRPr lang="fr-FR" sz="1200" b="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0"/>
                        </a:spcAft>
                      </a:pPr>
                      <a:r>
                        <a:rPr lang="it-IT" sz="1200" b="0">
                          <a:effectLst/>
                        </a:rPr>
                        <a:t>100 nA / 50 nA</a:t>
                      </a:r>
                      <a:endParaRPr lang="fr-FR" sz="1200" b="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4"/>
                  </a:ext>
                </a:extLst>
              </a:tr>
              <a:tr h="237140">
                <a:tc>
                  <a:txBody>
                    <a:bodyPr/>
                    <a:lstStyle/>
                    <a:p>
                      <a:pPr>
                        <a:lnSpc>
                          <a:spcPct val="107000"/>
                        </a:lnSpc>
                        <a:spcAft>
                          <a:spcPts val="0"/>
                        </a:spcAft>
                      </a:pPr>
                      <a:r>
                        <a:rPr lang="en-GB" sz="1200" b="0" dirty="0">
                          <a:solidFill>
                            <a:schemeClr val="tx1"/>
                          </a:solidFill>
                          <a:effectLst/>
                        </a:rPr>
                        <a:t>Energy of Beams at RFQC Output (*)</a:t>
                      </a:r>
                      <a:endParaRPr lang="fr-FR" sz="1200" b="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0"/>
                        </a:spcAft>
                      </a:pPr>
                      <a:r>
                        <a:rPr lang="it-IT" sz="1200" b="0" dirty="0">
                          <a:effectLst/>
                        </a:rPr>
                        <a:t>V</a:t>
                      </a:r>
                      <a:r>
                        <a:rPr lang="it-IT" sz="1200" b="0" baseline="-25000" dirty="0">
                          <a:effectLst/>
                        </a:rPr>
                        <a:t>platform</a:t>
                      </a:r>
                      <a:endParaRPr lang="fr-FR" sz="12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5"/>
                  </a:ext>
                </a:extLst>
              </a:tr>
              <a:tr h="223213">
                <a:tc>
                  <a:txBody>
                    <a:bodyPr/>
                    <a:lstStyle/>
                    <a:p>
                      <a:pPr>
                        <a:lnSpc>
                          <a:spcPct val="107000"/>
                        </a:lnSpc>
                        <a:spcAft>
                          <a:spcPts val="0"/>
                        </a:spcAft>
                      </a:pPr>
                      <a:r>
                        <a:rPr lang="en-GB" sz="1200" b="0" dirty="0">
                          <a:solidFill>
                            <a:schemeClr val="tx1"/>
                          </a:solidFill>
                          <a:effectLst/>
                        </a:rPr>
                        <a:t>Reduction factor of emittance </a:t>
                      </a:r>
                      <a:r>
                        <a:rPr lang="el-GR" sz="1200" b="0" dirty="0">
                          <a:solidFill>
                            <a:schemeClr val="tx1"/>
                          </a:solidFill>
                          <a:effectLst/>
                        </a:rPr>
                        <a:t>ε</a:t>
                      </a:r>
                      <a:r>
                        <a:rPr lang="en-GB" sz="1200" b="0" baseline="-25000" dirty="0">
                          <a:solidFill>
                            <a:schemeClr val="tx1"/>
                          </a:solidFill>
                          <a:effectLst/>
                        </a:rPr>
                        <a:t>in</a:t>
                      </a:r>
                      <a:r>
                        <a:rPr lang="en-GB" sz="1200" b="0" dirty="0">
                          <a:solidFill>
                            <a:schemeClr val="tx1"/>
                          </a:solidFill>
                          <a:effectLst/>
                        </a:rPr>
                        <a:t>/</a:t>
                      </a:r>
                      <a:r>
                        <a:rPr lang="el-GR" sz="1200" b="0" dirty="0">
                          <a:solidFill>
                            <a:schemeClr val="tx1"/>
                          </a:solidFill>
                          <a:effectLst/>
                        </a:rPr>
                        <a:t>ε</a:t>
                      </a:r>
                      <a:r>
                        <a:rPr lang="en-GB" sz="1200" b="0" baseline="-25000" dirty="0">
                          <a:solidFill>
                            <a:schemeClr val="tx1"/>
                          </a:solidFill>
                          <a:effectLst/>
                        </a:rPr>
                        <a:t>out</a:t>
                      </a:r>
                      <a:endParaRPr lang="fr-FR" sz="1200" b="0" dirty="0">
                        <a:solidFill>
                          <a:schemeClr val="tx1"/>
                        </a:solidFill>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nSpc>
                          <a:spcPct val="107000"/>
                        </a:lnSpc>
                        <a:spcAft>
                          <a:spcPts val="0"/>
                        </a:spcAft>
                      </a:pPr>
                      <a:r>
                        <a:rPr lang="it-IT" sz="1200" b="0" dirty="0">
                          <a:effectLst/>
                        </a:rPr>
                        <a:t>&gt;10</a:t>
                      </a:r>
                      <a:endParaRPr lang="fr-FR" sz="1200" b="0" dirty="0">
                        <a:effectLst/>
                        <a:latin typeface="Calibri"/>
                        <a:ea typeface="Calibri"/>
                        <a:cs typeface="Times New Roman"/>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0006"/>
                  </a:ext>
                </a:extLst>
              </a:tr>
            </a:tbl>
          </a:graphicData>
        </a:graphic>
      </p:graphicFrame>
      <p:graphicFrame>
        <p:nvGraphicFramePr>
          <p:cNvPr id="3" name="Tableau 3">
            <a:extLst>
              <a:ext uri="{FF2B5EF4-FFF2-40B4-BE49-F238E27FC236}">
                <a16:creationId xmlns:a16="http://schemas.microsoft.com/office/drawing/2014/main" id="{32DC479B-F240-15D6-1019-C2E7B46144A9}"/>
              </a:ext>
            </a:extLst>
          </p:cNvPr>
          <p:cNvGraphicFramePr>
            <a:graphicFrameLocks noGrp="1"/>
          </p:cNvGraphicFramePr>
          <p:nvPr>
            <p:extLst>
              <p:ext uri="{D42A27DB-BD31-4B8C-83A1-F6EECF244321}">
                <p14:modId xmlns:p14="http://schemas.microsoft.com/office/powerpoint/2010/main" val="4179497513"/>
              </p:ext>
            </p:extLst>
          </p:nvPr>
        </p:nvGraphicFramePr>
        <p:xfrm>
          <a:off x="5689203" y="2445185"/>
          <a:ext cx="6275755" cy="2413200"/>
        </p:xfrm>
        <a:graphic>
          <a:graphicData uri="http://schemas.openxmlformats.org/drawingml/2006/table">
            <a:tbl>
              <a:tblPr firstRow="1" bandRow="1">
                <a:tableStyleId>{5C22544A-7EE6-4342-B048-85BDC9FD1C3A}</a:tableStyleId>
              </a:tblPr>
              <a:tblGrid>
                <a:gridCol w="851877">
                  <a:extLst>
                    <a:ext uri="{9D8B030D-6E8A-4147-A177-3AD203B41FA5}">
                      <a16:colId xmlns:a16="http://schemas.microsoft.com/office/drawing/2014/main" val="20000"/>
                    </a:ext>
                  </a:extLst>
                </a:gridCol>
                <a:gridCol w="484554">
                  <a:extLst>
                    <a:ext uri="{9D8B030D-6E8A-4147-A177-3AD203B41FA5}">
                      <a16:colId xmlns:a16="http://schemas.microsoft.com/office/drawing/2014/main" val="20001"/>
                    </a:ext>
                  </a:extLst>
                </a:gridCol>
                <a:gridCol w="601784">
                  <a:extLst>
                    <a:ext uri="{9D8B030D-6E8A-4147-A177-3AD203B41FA5}">
                      <a16:colId xmlns:a16="http://schemas.microsoft.com/office/drawing/2014/main" val="20002"/>
                    </a:ext>
                  </a:extLst>
                </a:gridCol>
                <a:gridCol w="1008185">
                  <a:extLst>
                    <a:ext uri="{9D8B030D-6E8A-4147-A177-3AD203B41FA5}">
                      <a16:colId xmlns:a16="http://schemas.microsoft.com/office/drawing/2014/main" val="20006"/>
                    </a:ext>
                  </a:extLst>
                </a:gridCol>
                <a:gridCol w="758092">
                  <a:extLst>
                    <a:ext uri="{9D8B030D-6E8A-4147-A177-3AD203B41FA5}">
                      <a16:colId xmlns:a16="http://schemas.microsoft.com/office/drawing/2014/main" val="20007"/>
                    </a:ext>
                  </a:extLst>
                </a:gridCol>
                <a:gridCol w="1156677">
                  <a:extLst>
                    <a:ext uri="{9D8B030D-6E8A-4147-A177-3AD203B41FA5}">
                      <a16:colId xmlns:a16="http://schemas.microsoft.com/office/drawing/2014/main" val="20008"/>
                    </a:ext>
                  </a:extLst>
                </a:gridCol>
                <a:gridCol w="1414586">
                  <a:extLst>
                    <a:ext uri="{9D8B030D-6E8A-4147-A177-3AD203B41FA5}">
                      <a16:colId xmlns:a16="http://schemas.microsoft.com/office/drawing/2014/main" val="20009"/>
                    </a:ext>
                  </a:extLst>
                </a:gridCol>
              </a:tblGrid>
              <a:tr h="490156">
                <a:tc>
                  <a:txBody>
                    <a:bodyPr/>
                    <a:lstStyle/>
                    <a:p>
                      <a:pPr algn="ctr"/>
                      <a:r>
                        <a:rPr lang="fr-FR" sz="1000" b="0" dirty="0" err="1">
                          <a:solidFill>
                            <a:schemeClr val="bg1"/>
                          </a:solidFill>
                        </a:rPr>
                        <a:t>Element</a:t>
                      </a:r>
                      <a:endParaRPr lang="fr-FR" sz="1000" b="0" dirty="0">
                        <a:solidFill>
                          <a:schemeClr val="bg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000" b="0" dirty="0">
                          <a:solidFill>
                            <a:schemeClr val="bg1"/>
                          </a:solidFill>
                        </a:rPr>
                        <a:t>Mass</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000" b="0" dirty="0" err="1">
                          <a:solidFill>
                            <a:schemeClr val="bg1"/>
                          </a:solidFill>
                        </a:rPr>
                        <a:t>Beam</a:t>
                      </a:r>
                      <a:endParaRPr lang="fr-FR" sz="1000" b="0" dirty="0">
                        <a:solidFill>
                          <a:schemeClr val="bg1"/>
                        </a:solidFill>
                      </a:endParaRPr>
                    </a:p>
                    <a:p>
                      <a:pPr algn="ctr"/>
                      <a:r>
                        <a:rPr lang="fr-FR" sz="1000" b="0" dirty="0" err="1">
                          <a:solidFill>
                            <a:schemeClr val="bg1"/>
                          </a:solidFill>
                        </a:rPr>
                        <a:t>Current</a:t>
                      </a:r>
                      <a:endParaRPr lang="fr-FR" sz="1000" b="0" dirty="0">
                        <a:solidFill>
                          <a:schemeClr val="bg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000" b="0" dirty="0">
                          <a:solidFill>
                            <a:schemeClr val="bg1"/>
                          </a:solidFill>
                        </a:rPr>
                        <a:t>Transmission</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000" b="0" dirty="0" err="1">
                          <a:solidFill>
                            <a:schemeClr val="bg1"/>
                          </a:solidFill>
                        </a:rPr>
                        <a:t>Energy</a:t>
                      </a:r>
                      <a:r>
                        <a:rPr lang="fr-FR" sz="1000" b="0" dirty="0">
                          <a:solidFill>
                            <a:schemeClr val="bg1"/>
                          </a:solidFill>
                        </a:rPr>
                        <a:t> </a:t>
                      </a:r>
                    </a:p>
                    <a:p>
                      <a:pPr algn="ctr"/>
                      <a:r>
                        <a:rPr lang="fr-FR" sz="1000" b="0" dirty="0">
                          <a:solidFill>
                            <a:schemeClr val="bg1"/>
                          </a:solidFill>
                        </a:rPr>
                        <a:t>spread</a:t>
                      </a:r>
                    </a:p>
                    <a:p>
                      <a:pPr algn="ctr"/>
                      <a:r>
                        <a:rPr lang="fr-FR" sz="1000" b="0" dirty="0">
                          <a:solidFill>
                            <a:schemeClr val="bg1"/>
                          </a:solidFill>
                        </a:rPr>
                        <a:t> FWHM</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000" b="0" dirty="0">
                          <a:solidFill>
                            <a:schemeClr val="bg1"/>
                          </a:solidFill>
                        </a:rPr>
                        <a:t>RMS</a:t>
                      </a:r>
                    </a:p>
                    <a:p>
                      <a:pPr algn="ctr"/>
                      <a:r>
                        <a:rPr lang="fr-FR" sz="1000" b="0" dirty="0" err="1">
                          <a:solidFill>
                            <a:schemeClr val="bg1"/>
                          </a:solidFill>
                        </a:rPr>
                        <a:t>Emittance</a:t>
                      </a:r>
                      <a:r>
                        <a:rPr lang="fr-FR" sz="1000" b="0" dirty="0">
                          <a:solidFill>
                            <a:schemeClr val="bg1"/>
                          </a:solidFill>
                        </a:rPr>
                        <a:t> @</a:t>
                      </a:r>
                    </a:p>
                    <a:p>
                      <a:pPr algn="ctr"/>
                      <a:r>
                        <a:rPr lang="fr-FR" sz="1000" b="0" dirty="0">
                          <a:solidFill>
                            <a:schemeClr val="bg1"/>
                          </a:solidFill>
                        </a:rPr>
                        <a:t>5keV</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ctr"/>
                      <a:r>
                        <a:rPr lang="fr-FR" sz="1000" b="0" dirty="0">
                          <a:solidFill>
                            <a:schemeClr val="bg1"/>
                          </a:solidFill>
                        </a:rPr>
                        <a:t>RMS </a:t>
                      </a:r>
                      <a:r>
                        <a:rPr lang="fr-FR" sz="1000" b="0" dirty="0" err="1">
                          <a:solidFill>
                            <a:schemeClr val="bg1"/>
                          </a:solidFill>
                        </a:rPr>
                        <a:t>normalised</a:t>
                      </a:r>
                      <a:endParaRPr lang="fr-FR" sz="1000" b="0" dirty="0">
                        <a:solidFill>
                          <a:schemeClr val="bg1"/>
                        </a:solidFill>
                      </a:endParaRPr>
                    </a:p>
                    <a:p>
                      <a:pPr algn="ctr"/>
                      <a:r>
                        <a:rPr lang="fr-FR" sz="1000" b="0" dirty="0" err="1">
                          <a:solidFill>
                            <a:schemeClr val="bg1"/>
                          </a:solidFill>
                        </a:rPr>
                        <a:t>Emittance</a:t>
                      </a:r>
                      <a:r>
                        <a:rPr lang="fr-FR" sz="1000" b="0" dirty="0">
                          <a:solidFill>
                            <a:schemeClr val="bg1"/>
                          </a:solidFill>
                        </a:rPr>
                        <a:t> </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0000"/>
                  </a:ext>
                </a:extLst>
              </a:tr>
              <a:tr h="349000">
                <a:tc>
                  <a:txBody>
                    <a:bodyPr/>
                    <a:lstStyle/>
                    <a:p>
                      <a:pPr algn="ctr"/>
                      <a:r>
                        <a:rPr lang="fr-FR" sz="1000" b="1" dirty="0">
                          <a:solidFill>
                            <a:schemeClr val="tx1"/>
                          </a:solidFill>
                        </a:rPr>
                        <a:t>Lithium</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sz="1000" b="0" dirty="0">
                          <a:solidFill>
                            <a:schemeClr val="tx1"/>
                          </a:solidFill>
                        </a:rPr>
                        <a:t>7 </a:t>
                      </a:r>
                    </a:p>
                    <a:p>
                      <a:pPr algn="ctr"/>
                      <a:r>
                        <a:rPr lang="fr-FR" sz="1000" b="0" dirty="0" err="1">
                          <a:solidFill>
                            <a:schemeClr val="tx1"/>
                          </a:solidFill>
                        </a:rPr>
                        <a:t>uma</a:t>
                      </a:r>
                      <a:endParaRPr lang="fr-FR" sz="1000" b="0"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sz="1000" b="1" dirty="0">
                          <a:solidFill>
                            <a:schemeClr val="tx1"/>
                          </a:solidFill>
                        </a:rPr>
                        <a:t>50 </a:t>
                      </a:r>
                      <a:r>
                        <a:rPr lang="fr-FR" sz="1000" b="1" dirty="0" err="1">
                          <a:solidFill>
                            <a:schemeClr val="tx1"/>
                          </a:solidFill>
                        </a:rPr>
                        <a:t>nA</a:t>
                      </a:r>
                      <a:endParaRPr lang="fr-FR" sz="1000" b="1"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sz="1000" b="0" dirty="0">
                          <a:solidFill>
                            <a:srgbClr val="4040FF"/>
                          </a:solidFill>
                        </a:rPr>
                        <a:t>61%</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sz="1000" b="0" dirty="0">
                          <a:solidFill>
                            <a:srgbClr val="4040FF"/>
                          </a:solidFill>
                        </a:rPr>
                        <a:t>0,82 eV</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sz="1000" b="0" dirty="0">
                          <a:solidFill>
                            <a:srgbClr val="4040FF"/>
                          </a:solidFill>
                        </a:rPr>
                        <a:t>7,79 </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tc>
                  <a:txBody>
                    <a:bodyPr/>
                    <a:lstStyle/>
                    <a:p>
                      <a:pPr algn="ctr"/>
                      <a:r>
                        <a:rPr lang="fr-FR" sz="1000" b="0" dirty="0">
                          <a:solidFill>
                            <a:srgbClr val="4040FF"/>
                          </a:solidFill>
                        </a:rPr>
                        <a:t>9,64</a:t>
                      </a:r>
                      <a:r>
                        <a:rPr lang="fr-FR" sz="1000" b="0" baseline="0" dirty="0">
                          <a:solidFill>
                            <a:srgbClr val="4040FF"/>
                          </a:solidFill>
                        </a:rPr>
                        <a:t> E-3</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FF00"/>
                    </a:solidFill>
                  </a:tcPr>
                </a:tc>
                <a:extLst>
                  <a:ext uri="{0D108BD9-81ED-4DB2-BD59-A6C34878D82A}">
                    <a16:rowId xmlns:a16="http://schemas.microsoft.com/office/drawing/2014/main" val="10001"/>
                  </a:ext>
                </a:extLst>
              </a:tr>
              <a:tr h="349000">
                <a:tc>
                  <a:txBody>
                    <a:bodyPr/>
                    <a:lstStyle/>
                    <a:p>
                      <a:pPr algn="ctr"/>
                      <a:r>
                        <a:rPr lang="fr-FR" sz="1000" b="1" dirty="0">
                          <a:solidFill>
                            <a:schemeClr val="tx1"/>
                          </a:solidFill>
                        </a:rPr>
                        <a:t>Potassium</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chemeClr val="tx1"/>
                          </a:solidFill>
                        </a:rPr>
                        <a:t>39 </a:t>
                      </a:r>
                      <a:r>
                        <a:rPr lang="fr-FR" sz="1000" b="0" dirty="0" err="1">
                          <a:solidFill>
                            <a:schemeClr val="tx1"/>
                          </a:solidFill>
                        </a:rPr>
                        <a:t>uma</a:t>
                      </a:r>
                      <a:endParaRPr lang="fr-FR" sz="1000" b="0"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1" dirty="0">
                          <a:solidFill>
                            <a:schemeClr val="tx1"/>
                          </a:solidFill>
                        </a:rPr>
                        <a:t>50 </a:t>
                      </a:r>
                      <a:r>
                        <a:rPr lang="fr-FR" sz="1000" b="1" dirty="0" err="1">
                          <a:solidFill>
                            <a:schemeClr val="tx1"/>
                          </a:solidFill>
                        </a:rPr>
                        <a:t>nA</a:t>
                      </a:r>
                      <a:endParaRPr lang="fr-FR" sz="1000" b="1"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rgbClr val="4040FF"/>
                          </a:solidFill>
                        </a:rPr>
                        <a:t>70%</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rgbClr val="4040FF"/>
                          </a:solidFill>
                        </a:rPr>
                        <a:t>0,9 eV</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rgbClr val="4040FF"/>
                          </a:solidFill>
                        </a:rPr>
                        <a:t>5,37 </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rgbClr val="4040FF"/>
                          </a:solidFill>
                        </a:rPr>
                        <a:t>2,82 E-3</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0002"/>
                  </a:ext>
                </a:extLst>
              </a:tr>
              <a:tr h="349000">
                <a:tc>
                  <a:txBody>
                    <a:bodyPr/>
                    <a:lstStyle/>
                    <a:p>
                      <a:pPr algn="ctr"/>
                      <a:r>
                        <a:rPr lang="fr-FR" sz="1000" b="1" dirty="0">
                          <a:solidFill>
                            <a:schemeClr val="tx1"/>
                          </a:solidFill>
                        </a:rPr>
                        <a:t>Potassium</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chemeClr val="tx1"/>
                          </a:solidFill>
                        </a:rPr>
                        <a:t>39 </a:t>
                      </a:r>
                      <a:r>
                        <a:rPr lang="fr-FR" sz="1000" b="0" dirty="0" err="1">
                          <a:solidFill>
                            <a:schemeClr val="tx1"/>
                          </a:solidFill>
                        </a:rPr>
                        <a:t>uma</a:t>
                      </a:r>
                      <a:endParaRPr lang="fr-FR" sz="1000" b="0"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1" dirty="0">
                          <a:solidFill>
                            <a:schemeClr val="tx1"/>
                          </a:solidFill>
                        </a:rPr>
                        <a:t>100 </a:t>
                      </a:r>
                      <a:r>
                        <a:rPr lang="fr-FR" sz="1000" b="1" dirty="0" err="1">
                          <a:solidFill>
                            <a:schemeClr val="tx1"/>
                          </a:solidFill>
                        </a:rPr>
                        <a:t>nA</a:t>
                      </a:r>
                      <a:endParaRPr lang="fr-FR" sz="1000" b="1"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rgbClr val="4040FF"/>
                          </a:solidFill>
                        </a:rPr>
                        <a:t>82%</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rgbClr val="4040FF"/>
                          </a:solidFill>
                        </a:rPr>
                        <a:t>1,05 eV</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rgbClr val="4040FF"/>
                          </a:solidFill>
                        </a:rPr>
                        <a:t>7,25 </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tc>
                  <a:txBody>
                    <a:bodyPr/>
                    <a:lstStyle/>
                    <a:p>
                      <a:pPr algn="ctr"/>
                      <a:r>
                        <a:rPr lang="fr-FR" sz="1000" b="0" dirty="0">
                          <a:solidFill>
                            <a:srgbClr val="4040FF"/>
                          </a:solidFill>
                        </a:rPr>
                        <a:t>3,80 E-3</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FFC000"/>
                    </a:solidFill>
                  </a:tcPr>
                </a:tc>
                <a:extLst>
                  <a:ext uri="{0D108BD9-81ED-4DB2-BD59-A6C34878D82A}">
                    <a16:rowId xmlns:a16="http://schemas.microsoft.com/office/drawing/2014/main" val="10003"/>
                  </a:ext>
                </a:extLst>
              </a:tr>
              <a:tr h="349000">
                <a:tc>
                  <a:txBody>
                    <a:bodyPr/>
                    <a:lstStyle/>
                    <a:p>
                      <a:pPr algn="ctr"/>
                      <a:r>
                        <a:rPr lang="fr-FR" sz="1000" b="1" dirty="0" err="1">
                          <a:solidFill>
                            <a:schemeClr val="tx1"/>
                          </a:solidFill>
                        </a:rPr>
                        <a:t>Cesium</a:t>
                      </a:r>
                      <a:endParaRPr lang="fr-FR" sz="1000" b="1"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chemeClr val="tx1"/>
                          </a:solidFill>
                        </a:rPr>
                        <a:t>133 </a:t>
                      </a:r>
                      <a:r>
                        <a:rPr lang="fr-FR" sz="1000" b="0" dirty="0" err="1">
                          <a:solidFill>
                            <a:schemeClr val="tx1"/>
                          </a:solidFill>
                        </a:rPr>
                        <a:t>uma</a:t>
                      </a:r>
                      <a:endParaRPr lang="fr-FR" sz="1000" b="0"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1" dirty="0">
                          <a:solidFill>
                            <a:schemeClr val="tx1"/>
                          </a:solidFill>
                        </a:rPr>
                        <a:t>50 </a:t>
                      </a:r>
                      <a:r>
                        <a:rPr lang="fr-FR" sz="1000" b="1" dirty="0" err="1">
                          <a:solidFill>
                            <a:schemeClr val="tx1"/>
                          </a:solidFill>
                        </a:rPr>
                        <a:t>nA</a:t>
                      </a:r>
                      <a:endParaRPr lang="fr-FR" sz="1000" b="1"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rgbClr val="4040FF"/>
                          </a:solidFill>
                        </a:rPr>
                        <a:t>63%</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rgbClr val="4040FF"/>
                          </a:solidFill>
                        </a:rPr>
                        <a:t>1,15 eV</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rgbClr val="4040FF"/>
                          </a:solidFill>
                        </a:rPr>
                        <a:t>7,25 </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rgbClr val="4040FF"/>
                          </a:solidFill>
                        </a:rPr>
                        <a:t>2,06 E-3</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4"/>
                  </a:ext>
                </a:extLst>
              </a:tr>
              <a:tr h="349000">
                <a:tc>
                  <a:txBody>
                    <a:bodyPr/>
                    <a:lstStyle/>
                    <a:p>
                      <a:pPr algn="ctr"/>
                      <a:r>
                        <a:rPr lang="fr-FR" sz="1000" b="1" dirty="0" err="1">
                          <a:solidFill>
                            <a:schemeClr val="tx1"/>
                          </a:solidFill>
                        </a:rPr>
                        <a:t>Cesium</a:t>
                      </a:r>
                      <a:endParaRPr lang="fr-FR" sz="1000" b="1"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chemeClr val="tx1"/>
                          </a:solidFill>
                        </a:rPr>
                        <a:t>133 </a:t>
                      </a:r>
                      <a:r>
                        <a:rPr lang="fr-FR" sz="1000" b="0" dirty="0" err="1">
                          <a:solidFill>
                            <a:schemeClr val="tx1"/>
                          </a:solidFill>
                        </a:rPr>
                        <a:t>uma</a:t>
                      </a:r>
                      <a:endParaRPr lang="fr-FR" sz="1000" b="0"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1" dirty="0">
                          <a:solidFill>
                            <a:schemeClr val="tx1"/>
                          </a:solidFill>
                        </a:rPr>
                        <a:t>100 </a:t>
                      </a:r>
                      <a:r>
                        <a:rPr lang="fr-FR" sz="1000" b="1" dirty="0" err="1">
                          <a:solidFill>
                            <a:schemeClr val="tx1"/>
                          </a:solidFill>
                        </a:rPr>
                        <a:t>nA</a:t>
                      </a:r>
                      <a:endParaRPr lang="fr-FR" sz="1000" b="1" dirty="0">
                        <a:solidFill>
                          <a:schemeClr val="tx1"/>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rgbClr val="4040FF"/>
                          </a:solidFill>
                        </a:rPr>
                        <a:t>67%</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rgbClr val="4040FF"/>
                          </a:solidFill>
                        </a:rPr>
                        <a:t>1 eV</a:t>
                      </a: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rgbClr val="4040FF"/>
                          </a:solidFill>
                        </a:rPr>
                        <a:t>7,78 </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tc>
                  <a:txBody>
                    <a:bodyPr/>
                    <a:lstStyle/>
                    <a:p>
                      <a:pPr algn="ctr"/>
                      <a:r>
                        <a:rPr lang="fr-FR" sz="1000" b="0" dirty="0">
                          <a:solidFill>
                            <a:srgbClr val="4040FF"/>
                          </a:solidFill>
                        </a:rPr>
                        <a:t>2,21 E-3</a:t>
                      </a:r>
                    </a:p>
                    <a:p>
                      <a:pPr algn="ctr"/>
                      <a:r>
                        <a:rPr lang="fr-FR" sz="1000" b="0" dirty="0" err="1">
                          <a:solidFill>
                            <a:srgbClr val="4040FF"/>
                          </a:solidFill>
                        </a:rPr>
                        <a:t>pi.mm.mrad</a:t>
                      </a:r>
                      <a:endParaRPr lang="fr-FR" sz="1000" b="0" dirty="0">
                        <a:solidFill>
                          <a:srgbClr val="4040FF"/>
                        </a:solidFill>
                      </a:endParaRPr>
                    </a:p>
                  </a:txBody>
                  <a:tcPr marL="0" marR="0" marT="36000" marB="3600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accent2">
                        <a:lumMod val="20000"/>
                        <a:lumOff val="80000"/>
                      </a:schemeClr>
                    </a:solidFill>
                  </a:tcPr>
                </a:tc>
                <a:extLst>
                  <a:ext uri="{0D108BD9-81ED-4DB2-BD59-A6C34878D82A}">
                    <a16:rowId xmlns:a16="http://schemas.microsoft.com/office/drawing/2014/main" val="10005"/>
                  </a:ext>
                </a:extLst>
              </a:tr>
            </a:tbl>
          </a:graphicData>
        </a:graphic>
      </p:graphicFrame>
      <p:sp>
        <p:nvSpPr>
          <p:cNvPr id="11" name="Title 1">
            <a:extLst>
              <a:ext uri="{FF2B5EF4-FFF2-40B4-BE49-F238E27FC236}">
                <a16:creationId xmlns:a16="http://schemas.microsoft.com/office/drawing/2014/main" id="{7436ED61-45C8-4BA3-6E3C-038985BB5503}"/>
              </a:ext>
            </a:extLst>
          </p:cNvPr>
          <p:cNvSpPr txBox="1">
            <a:spLocks/>
          </p:cNvSpPr>
          <p:nvPr/>
        </p:nvSpPr>
        <p:spPr>
          <a:xfrm>
            <a:off x="3672528" y="293952"/>
            <a:ext cx="4825971" cy="914400"/>
          </a:xfrm>
          <a:prstGeom prst="rect">
            <a:avLst/>
          </a:prstGeom>
        </p:spPr>
        <p:txBody>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3600" dirty="0"/>
              <a:t>SPES RFQ Cooler</a:t>
            </a:r>
          </a:p>
        </p:txBody>
      </p:sp>
      <p:sp>
        <p:nvSpPr>
          <p:cNvPr id="12" name="Arrow: Right 11">
            <a:extLst>
              <a:ext uri="{FF2B5EF4-FFF2-40B4-BE49-F238E27FC236}">
                <a16:creationId xmlns:a16="http://schemas.microsoft.com/office/drawing/2014/main" id="{AAAE7F42-50B0-5B87-3331-856136806DE2}"/>
              </a:ext>
            </a:extLst>
          </p:cNvPr>
          <p:cNvSpPr/>
          <p:nvPr/>
        </p:nvSpPr>
        <p:spPr>
          <a:xfrm rot="20756506">
            <a:off x="1291428" y="2425642"/>
            <a:ext cx="732386" cy="2643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Arrow: Right 13">
            <a:extLst>
              <a:ext uri="{FF2B5EF4-FFF2-40B4-BE49-F238E27FC236}">
                <a16:creationId xmlns:a16="http://schemas.microsoft.com/office/drawing/2014/main" id="{F97E0AB7-5170-8F40-7E56-4BDD4141C3AE}"/>
              </a:ext>
            </a:extLst>
          </p:cNvPr>
          <p:cNvSpPr/>
          <p:nvPr/>
        </p:nvSpPr>
        <p:spPr>
          <a:xfrm rot="20756506">
            <a:off x="4529362" y="1581311"/>
            <a:ext cx="732386" cy="264352"/>
          </a:xfrm>
          <a:prstGeom prst="rightArrow">
            <a:avLst/>
          </a:prstGeom>
          <a:solidFill>
            <a:srgbClr val="FFFF0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TextBox 14">
            <a:extLst>
              <a:ext uri="{FF2B5EF4-FFF2-40B4-BE49-F238E27FC236}">
                <a16:creationId xmlns:a16="http://schemas.microsoft.com/office/drawing/2014/main" id="{0B779DBB-676F-649A-974C-E44C98F228A7}"/>
              </a:ext>
            </a:extLst>
          </p:cNvPr>
          <p:cNvSpPr txBox="1"/>
          <p:nvPr/>
        </p:nvSpPr>
        <p:spPr>
          <a:xfrm>
            <a:off x="1088808" y="2188486"/>
            <a:ext cx="787395" cy="369332"/>
          </a:xfrm>
          <a:prstGeom prst="rect">
            <a:avLst/>
          </a:prstGeom>
          <a:noFill/>
        </p:spPr>
        <p:txBody>
          <a:bodyPr wrap="none" rtlCol="0">
            <a:spAutoFit/>
          </a:bodyPr>
          <a:lstStyle/>
          <a:p>
            <a:r>
              <a:rPr lang="en-US" dirty="0"/>
              <a:t>Beam</a:t>
            </a:r>
          </a:p>
        </p:txBody>
      </p:sp>
      <p:sp>
        <p:nvSpPr>
          <p:cNvPr id="16" name="TextBox 15">
            <a:extLst>
              <a:ext uri="{FF2B5EF4-FFF2-40B4-BE49-F238E27FC236}">
                <a16:creationId xmlns:a16="http://schemas.microsoft.com/office/drawing/2014/main" id="{F5C38C53-DFD4-AD12-B6D8-AFAA75F5FFEA}"/>
              </a:ext>
            </a:extLst>
          </p:cNvPr>
          <p:cNvSpPr txBox="1"/>
          <p:nvPr/>
        </p:nvSpPr>
        <p:spPr>
          <a:xfrm>
            <a:off x="4755776" y="1179470"/>
            <a:ext cx="787395" cy="369332"/>
          </a:xfrm>
          <a:prstGeom prst="rect">
            <a:avLst/>
          </a:prstGeom>
          <a:noFill/>
        </p:spPr>
        <p:txBody>
          <a:bodyPr wrap="none" rtlCol="0">
            <a:spAutoFit/>
          </a:bodyPr>
          <a:lstStyle/>
          <a:p>
            <a:r>
              <a:rPr lang="en-US" dirty="0"/>
              <a:t>Beam</a:t>
            </a:r>
          </a:p>
        </p:txBody>
      </p:sp>
      <p:pic>
        <p:nvPicPr>
          <p:cNvPr id="7" name="Picture 6">
            <a:extLst>
              <a:ext uri="{FF2B5EF4-FFF2-40B4-BE49-F238E27FC236}">
                <a16:creationId xmlns:a16="http://schemas.microsoft.com/office/drawing/2014/main" id="{05DB2C9A-35D6-C79E-88FB-668FDE54C7EA}"/>
              </a:ext>
            </a:extLst>
          </p:cNvPr>
          <p:cNvPicPr>
            <a:picLocks noChangeAspect="1"/>
          </p:cNvPicPr>
          <p:nvPr/>
        </p:nvPicPr>
        <p:blipFill>
          <a:blip r:embed="rId3"/>
          <a:stretch>
            <a:fillRect/>
          </a:stretch>
        </p:blipFill>
        <p:spPr>
          <a:xfrm>
            <a:off x="1943352" y="6187880"/>
            <a:ext cx="6346486" cy="506012"/>
          </a:xfrm>
          <a:prstGeom prst="rect">
            <a:avLst/>
          </a:prstGeom>
        </p:spPr>
      </p:pic>
    </p:spTree>
    <p:extLst>
      <p:ext uri="{BB962C8B-B14F-4D97-AF65-F5344CB8AC3E}">
        <p14:creationId xmlns:p14="http://schemas.microsoft.com/office/powerpoint/2010/main" val="2818830012"/>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460812" y="176284"/>
            <a:ext cx="5829300" cy="685800"/>
          </a:xfrm>
        </p:spPr>
        <p:txBody>
          <a:bodyPr>
            <a:noAutofit/>
          </a:bodyPr>
          <a:lstStyle/>
          <a:p>
            <a:r>
              <a:rPr lang="en-US" sz="2800" dirty="0"/>
              <a:t>HRMS Multiparticle Beam envelope</a:t>
            </a:r>
          </a:p>
        </p:txBody>
      </p:sp>
      <p:grpSp>
        <p:nvGrpSpPr>
          <p:cNvPr id="14" name="Group 13"/>
          <p:cNvGrpSpPr/>
          <p:nvPr/>
        </p:nvGrpSpPr>
        <p:grpSpPr>
          <a:xfrm>
            <a:off x="384006" y="826392"/>
            <a:ext cx="5723918" cy="4000277"/>
            <a:chOff x="2720007" y="1160012"/>
            <a:chExt cx="6604521" cy="4764706"/>
          </a:xfrm>
        </p:grpSpPr>
        <p:pic>
          <p:nvPicPr>
            <p:cNvPr id="5" name="Picture 4"/>
            <p:cNvPicPr>
              <a:picLocks noChangeAspect="1"/>
            </p:cNvPicPr>
            <p:nvPr/>
          </p:nvPicPr>
          <p:blipFill>
            <a:blip r:embed="rId2"/>
            <a:stretch>
              <a:fillRect/>
            </a:stretch>
          </p:blipFill>
          <p:spPr>
            <a:xfrm>
              <a:off x="2843808" y="1500654"/>
              <a:ext cx="6192688" cy="4424064"/>
            </a:xfrm>
            <a:prstGeom prst="rect">
              <a:avLst/>
            </a:prstGeom>
          </p:spPr>
        </p:pic>
        <p:sp>
          <p:nvSpPr>
            <p:cNvPr id="6" name="TextBox 5"/>
            <p:cNvSpPr txBox="1"/>
            <p:nvPr/>
          </p:nvSpPr>
          <p:spPr>
            <a:xfrm>
              <a:off x="7092280" y="1160012"/>
              <a:ext cx="2232248" cy="274943"/>
            </a:xfrm>
            <a:prstGeom prst="rect">
              <a:avLst/>
            </a:prstGeom>
            <a:noFill/>
          </p:spPr>
          <p:txBody>
            <a:bodyPr wrap="square" rtlCol="0">
              <a:spAutoFit/>
            </a:bodyPr>
            <a:lstStyle>
              <a:defPPr>
                <a:defRPr lang="en-US"/>
              </a:defPPr>
              <a:lvl1pPr>
                <a:defRPr sz="1200" b="1"/>
              </a:lvl1pPr>
            </a:lstStyle>
            <a:p>
              <a:r>
                <a:rPr lang="en-US" sz="900" dirty="0">
                  <a:solidFill>
                    <a:srgbClr val="000000"/>
                  </a:solidFill>
                  <a:latin typeface="Arial"/>
                </a:rPr>
                <a:t>Image point</a:t>
              </a:r>
            </a:p>
          </p:txBody>
        </p:sp>
        <p:sp>
          <p:nvSpPr>
            <p:cNvPr id="7" name="Rectangle 6"/>
            <p:cNvSpPr/>
            <p:nvPr/>
          </p:nvSpPr>
          <p:spPr>
            <a:xfrm>
              <a:off x="2720007" y="1171614"/>
              <a:ext cx="1174877" cy="439909"/>
            </a:xfrm>
            <a:prstGeom prst="rect">
              <a:avLst/>
            </a:prstGeom>
          </p:spPr>
          <p:txBody>
            <a:bodyPr wrap="none">
              <a:spAutoFit/>
            </a:bodyPr>
            <a:lstStyle/>
            <a:p>
              <a:r>
                <a:rPr lang="en-US" sz="900" b="1" dirty="0">
                  <a:solidFill>
                    <a:srgbClr val="000000"/>
                  </a:solidFill>
                  <a:latin typeface="Arial"/>
                </a:rPr>
                <a:t>Cooler exit, </a:t>
              </a:r>
            </a:p>
            <a:p>
              <a:r>
                <a:rPr lang="en-US" sz="900" b="1" dirty="0">
                  <a:solidFill>
                    <a:srgbClr val="000000"/>
                  </a:solidFill>
                  <a:latin typeface="Arial"/>
                </a:rPr>
                <a:t>beam at 40 </a:t>
              </a:r>
              <a:r>
                <a:rPr lang="en-US" sz="900" b="1" dirty="0" err="1">
                  <a:solidFill>
                    <a:srgbClr val="000000"/>
                  </a:solidFill>
                  <a:latin typeface="Arial"/>
                </a:rPr>
                <a:t>keV</a:t>
              </a:r>
              <a:endParaRPr lang="en-US" sz="900" b="1" dirty="0">
                <a:solidFill>
                  <a:srgbClr val="000000"/>
                </a:solidFill>
                <a:latin typeface="Arial"/>
              </a:endParaRPr>
            </a:p>
          </p:txBody>
        </p:sp>
        <p:sp>
          <p:nvSpPr>
            <p:cNvPr id="8" name="TextBox 7"/>
            <p:cNvSpPr txBox="1"/>
            <p:nvPr/>
          </p:nvSpPr>
          <p:spPr>
            <a:xfrm>
              <a:off x="4355976" y="1165150"/>
              <a:ext cx="2232248" cy="274943"/>
            </a:xfrm>
            <a:prstGeom prst="rect">
              <a:avLst/>
            </a:prstGeom>
            <a:noFill/>
          </p:spPr>
          <p:txBody>
            <a:bodyPr wrap="square" rtlCol="0">
              <a:spAutoFit/>
            </a:bodyPr>
            <a:lstStyle/>
            <a:p>
              <a:r>
                <a:rPr lang="en-US" sz="900" b="1" dirty="0">
                  <a:solidFill>
                    <a:srgbClr val="000000"/>
                  </a:solidFill>
                  <a:latin typeface="Arial"/>
                </a:rPr>
                <a:t>Object point</a:t>
              </a:r>
            </a:p>
          </p:txBody>
        </p:sp>
        <p:cxnSp>
          <p:nvCxnSpPr>
            <p:cNvPr id="10" name="Straight Arrow Connector 9"/>
            <p:cNvCxnSpPr/>
            <p:nvPr/>
          </p:nvCxnSpPr>
          <p:spPr bwMode="auto">
            <a:xfrm>
              <a:off x="4932040" y="1377823"/>
              <a:ext cx="453873" cy="827041"/>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2" name="Straight Arrow Connector 11"/>
            <p:cNvCxnSpPr/>
            <p:nvPr/>
          </p:nvCxnSpPr>
          <p:spPr bwMode="auto">
            <a:xfrm>
              <a:off x="7380312" y="1412852"/>
              <a:ext cx="432048" cy="792012"/>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grpSp>
      <p:pic>
        <p:nvPicPr>
          <p:cNvPr id="11" name="Immagine 10">
            <a:extLst>
              <a:ext uri="{FF2B5EF4-FFF2-40B4-BE49-F238E27FC236}">
                <a16:creationId xmlns:a16="http://schemas.microsoft.com/office/drawing/2014/main" id="{68478753-BC03-43B5-9E4E-6D0A6579824C}"/>
              </a:ext>
            </a:extLst>
          </p:cNvPr>
          <p:cNvPicPr>
            <a:picLocks noChangeAspect="1"/>
          </p:cNvPicPr>
          <p:nvPr/>
        </p:nvPicPr>
        <p:blipFill>
          <a:blip r:embed="rId3"/>
          <a:stretch>
            <a:fillRect/>
          </a:stretch>
        </p:blipFill>
        <p:spPr>
          <a:xfrm>
            <a:off x="5965591" y="1294687"/>
            <a:ext cx="2740746" cy="2897841"/>
          </a:xfrm>
          <a:prstGeom prst="rect">
            <a:avLst/>
          </a:prstGeom>
        </p:spPr>
      </p:pic>
      <p:cxnSp>
        <p:nvCxnSpPr>
          <p:cNvPr id="9" name="Connettore 2 8">
            <a:extLst>
              <a:ext uri="{FF2B5EF4-FFF2-40B4-BE49-F238E27FC236}">
                <a16:creationId xmlns:a16="http://schemas.microsoft.com/office/drawing/2014/main" id="{DC19B5BF-0BD5-4FC0-8CBD-CB1EF2C94DC9}"/>
              </a:ext>
            </a:extLst>
          </p:cNvPr>
          <p:cNvCxnSpPr/>
          <p:nvPr/>
        </p:nvCxnSpPr>
        <p:spPr bwMode="auto">
          <a:xfrm>
            <a:off x="5755724" y="1940145"/>
            <a:ext cx="1331258" cy="88638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5" name="Connettore 2 14">
            <a:extLst>
              <a:ext uri="{FF2B5EF4-FFF2-40B4-BE49-F238E27FC236}">
                <a16:creationId xmlns:a16="http://schemas.microsoft.com/office/drawing/2014/main" id="{420E208C-3D6D-446B-AEDB-4513F8DD6820}"/>
              </a:ext>
            </a:extLst>
          </p:cNvPr>
          <p:cNvCxnSpPr/>
          <p:nvPr/>
        </p:nvCxnSpPr>
        <p:spPr bwMode="auto">
          <a:xfrm>
            <a:off x="1143382" y="3679299"/>
            <a:ext cx="6656294" cy="219635"/>
          </a:xfrm>
          <a:prstGeom prst="straightConnector1">
            <a:avLst/>
          </a:prstGeom>
          <a:solidFill>
            <a:schemeClr val="accent1"/>
          </a:solidFill>
          <a:ln w="9525" cap="flat" cmpd="sng" algn="ctr">
            <a:solidFill>
              <a:schemeClr val="tx1"/>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3" name="CasellaDiTesto 2">
            <a:extLst>
              <a:ext uri="{FF2B5EF4-FFF2-40B4-BE49-F238E27FC236}">
                <a16:creationId xmlns:a16="http://schemas.microsoft.com/office/drawing/2014/main" id="{AAB5BA33-C096-4F8C-A8E3-DF761A2631FE}"/>
              </a:ext>
            </a:extLst>
          </p:cNvPr>
          <p:cNvSpPr txBox="1"/>
          <p:nvPr/>
        </p:nvSpPr>
        <p:spPr>
          <a:xfrm>
            <a:off x="782456" y="5259272"/>
            <a:ext cx="9276963" cy="369332"/>
          </a:xfrm>
          <a:prstGeom prst="rect">
            <a:avLst/>
          </a:prstGeom>
          <a:noFill/>
        </p:spPr>
        <p:txBody>
          <a:bodyPr wrap="none" rtlCol="0">
            <a:spAutoFit/>
          </a:bodyPr>
          <a:lstStyle/>
          <a:p>
            <a:r>
              <a:rPr lang="en-US" dirty="0"/>
              <a:t>The beam dynamics from the RFQ Cooler  through the HRMS to the EMU device is show.</a:t>
            </a:r>
          </a:p>
        </p:txBody>
      </p:sp>
      <p:pic>
        <p:nvPicPr>
          <p:cNvPr id="4" name="Picture 3">
            <a:extLst>
              <a:ext uri="{FF2B5EF4-FFF2-40B4-BE49-F238E27FC236}">
                <a16:creationId xmlns:a16="http://schemas.microsoft.com/office/drawing/2014/main" id="{1F996D20-1EBA-A121-5E85-4ED800E428A3}"/>
              </a:ext>
            </a:extLst>
          </p:cNvPr>
          <p:cNvPicPr>
            <a:picLocks noChangeAspect="1"/>
          </p:cNvPicPr>
          <p:nvPr/>
        </p:nvPicPr>
        <p:blipFill>
          <a:blip r:embed="rId4"/>
          <a:stretch>
            <a:fillRect/>
          </a:stretch>
        </p:blipFill>
        <p:spPr>
          <a:xfrm>
            <a:off x="8563289" y="2177608"/>
            <a:ext cx="3403359" cy="1865006"/>
          </a:xfrm>
          <a:prstGeom prst="rect">
            <a:avLst/>
          </a:prstGeom>
        </p:spPr>
      </p:pic>
      <p:cxnSp>
        <p:nvCxnSpPr>
          <p:cNvPr id="17" name="Straight Arrow Connector 16">
            <a:extLst>
              <a:ext uri="{FF2B5EF4-FFF2-40B4-BE49-F238E27FC236}">
                <a16:creationId xmlns:a16="http://schemas.microsoft.com/office/drawing/2014/main" id="{FE29BAAE-11C6-3521-D2AF-B25256A9C69E}"/>
              </a:ext>
            </a:extLst>
          </p:cNvPr>
          <p:cNvCxnSpPr>
            <a:cxnSpLocks/>
          </p:cNvCxnSpPr>
          <p:nvPr/>
        </p:nvCxnSpPr>
        <p:spPr>
          <a:xfrm>
            <a:off x="7739898" y="1789797"/>
            <a:ext cx="871063" cy="57741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9" name="Picture 18">
            <a:extLst>
              <a:ext uri="{FF2B5EF4-FFF2-40B4-BE49-F238E27FC236}">
                <a16:creationId xmlns:a16="http://schemas.microsoft.com/office/drawing/2014/main" id="{B114B879-2651-2FBB-E234-F7685EEDACB3}"/>
              </a:ext>
            </a:extLst>
          </p:cNvPr>
          <p:cNvPicPr>
            <a:picLocks noChangeAspect="1"/>
          </p:cNvPicPr>
          <p:nvPr/>
        </p:nvPicPr>
        <p:blipFill>
          <a:blip r:embed="rId5"/>
          <a:stretch>
            <a:fillRect/>
          </a:stretch>
        </p:blipFill>
        <p:spPr>
          <a:xfrm>
            <a:off x="8770407" y="285873"/>
            <a:ext cx="2836486" cy="1839183"/>
          </a:xfrm>
          <a:prstGeom prst="rect">
            <a:avLst/>
          </a:prstGeom>
        </p:spPr>
      </p:pic>
      <p:sp>
        <p:nvSpPr>
          <p:cNvPr id="20" name="TextBox 19">
            <a:extLst>
              <a:ext uri="{FF2B5EF4-FFF2-40B4-BE49-F238E27FC236}">
                <a16:creationId xmlns:a16="http://schemas.microsoft.com/office/drawing/2014/main" id="{7D63A308-6B94-4A0A-7B47-B8CD84F5D760}"/>
              </a:ext>
            </a:extLst>
          </p:cNvPr>
          <p:cNvSpPr txBox="1"/>
          <p:nvPr/>
        </p:nvSpPr>
        <p:spPr>
          <a:xfrm>
            <a:off x="8992322" y="359693"/>
            <a:ext cx="2557110" cy="369332"/>
          </a:xfrm>
          <a:prstGeom prst="rect">
            <a:avLst/>
          </a:prstGeom>
          <a:noFill/>
        </p:spPr>
        <p:txBody>
          <a:bodyPr wrap="none" rtlCol="0">
            <a:spAutoFit/>
          </a:bodyPr>
          <a:lstStyle/>
          <a:p>
            <a:r>
              <a:rPr lang="en-US" dirty="0"/>
              <a:t>48 electrodes multipole</a:t>
            </a:r>
          </a:p>
        </p:txBody>
      </p:sp>
      <p:cxnSp>
        <p:nvCxnSpPr>
          <p:cNvPr id="22" name="Straight Arrow Connector 21">
            <a:extLst>
              <a:ext uri="{FF2B5EF4-FFF2-40B4-BE49-F238E27FC236}">
                <a16:creationId xmlns:a16="http://schemas.microsoft.com/office/drawing/2014/main" id="{8BE3D125-54DB-10C2-D338-7B473D3C2AF6}"/>
              </a:ext>
            </a:extLst>
          </p:cNvPr>
          <p:cNvCxnSpPr/>
          <p:nvPr/>
        </p:nvCxnSpPr>
        <p:spPr>
          <a:xfrm flipV="1">
            <a:off x="7484212" y="1112383"/>
            <a:ext cx="1577449" cy="54307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23" name="Picture 22">
            <a:extLst>
              <a:ext uri="{FF2B5EF4-FFF2-40B4-BE49-F238E27FC236}">
                <a16:creationId xmlns:a16="http://schemas.microsoft.com/office/drawing/2014/main" id="{FF76E5C1-5C6C-450B-C478-9F53EC94AA7C}"/>
              </a:ext>
            </a:extLst>
          </p:cNvPr>
          <p:cNvPicPr>
            <a:picLocks noChangeAspect="1"/>
          </p:cNvPicPr>
          <p:nvPr/>
        </p:nvPicPr>
        <p:blipFill>
          <a:blip r:embed="rId6"/>
          <a:stretch>
            <a:fillRect/>
          </a:stretch>
        </p:blipFill>
        <p:spPr>
          <a:xfrm>
            <a:off x="2423921" y="6168215"/>
            <a:ext cx="6346486" cy="506012"/>
          </a:xfrm>
          <a:prstGeom prst="rect">
            <a:avLst/>
          </a:prstGeom>
        </p:spPr>
      </p:pic>
    </p:spTree>
    <p:extLst>
      <p:ext uri="{BB962C8B-B14F-4D97-AF65-F5344CB8AC3E}">
        <p14:creationId xmlns:p14="http://schemas.microsoft.com/office/powerpoint/2010/main" val="263789433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533FF1-903F-C62D-8AC3-AF50AA952115}"/>
              </a:ext>
            </a:extLst>
          </p:cNvPr>
          <p:cNvSpPr>
            <a:spLocks noGrp="1"/>
          </p:cNvSpPr>
          <p:nvPr>
            <p:ph type="title"/>
          </p:nvPr>
        </p:nvSpPr>
        <p:spPr>
          <a:xfrm>
            <a:off x="609480" y="273600"/>
            <a:ext cx="10972440" cy="889840"/>
          </a:xfrm>
        </p:spPr>
        <p:txBody>
          <a:bodyPr/>
          <a:lstStyle/>
          <a:p>
            <a:r>
              <a:rPr lang="en-US" dirty="0"/>
              <a:t>Practical use of RiBs:</a:t>
            </a:r>
          </a:p>
        </p:txBody>
      </p:sp>
      <p:sp>
        <p:nvSpPr>
          <p:cNvPr id="4" name="Date Placeholder 3">
            <a:extLst>
              <a:ext uri="{FF2B5EF4-FFF2-40B4-BE49-F238E27FC236}">
                <a16:creationId xmlns:a16="http://schemas.microsoft.com/office/drawing/2014/main" id="{BF12CA2D-1D1A-5CC5-DFB5-764A6DC656D9}"/>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37C786AB-3B1D-D8B7-FF1B-4B0CBC298DFC}"/>
              </a:ext>
            </a:extLst>
          </p:cNvPr>
          <p:cNvSpPr>
            <a:spLocks noGrp="1"/>
          </p:cNvSpPr>
          <p:nvPr>
            <p:ph type="ftr" sz="quarter" idx="11"/>
          </p:nvPr>
        </p:nvSpPr>
        <p:spPr/>
        <p:txBody>
          <a:bodyPr/>
          <a:lstStyle/>
          <a:p>
            <a:r>
              <a:rPr lang="it-IT"/>
              <a:t>M. Comunian</a:t>
            </a:r>
            <a:endParaRPr lang="en-US" dirty="0"/>
          </a:p>
        </p:txBody>
      </p:sp>
      <p:sp>
        <p:nvSpPr>
          <p:cNvPr id="6" name="TextBox 5">
            <a:extLst>
              <a:ext uri="{FF2B5EF4-FFF2-40B4-BE49-F238E27FC236}">
                <a16:creationId xmlns:a16="http://schemas.microsoft.com/office/drawing/2014/main" id="{A1B1031C-3932-E192-CB36-B4BFB3AF7655}"/>
              </a:ext>
            </a:extLst>
          </p:cNvPr>
          <p:cNvSpPr txBox="1"/>
          <p:nvPr/>
        </p:nvSpPr>
        <p:spPr>
          <a:xfrm>
            <a:off x="324281" y="1163440"/>
            <a:ext cx="11403892" cy="2893100"/>
          </a:xfrm>
          <a:prstGeom prst="rect">
            <a:avLst/>
          </a:prstGeom>
          <a:noFill/>
        </p:spPr>
        <p:txBody>
          <a:bodyPr wrap="square" rtlCol="0">
            <a:spAutoFit/>
          </a:bodyPr>
          <a:lstStyle/>
          <a:p>
            <a:r>
              <a:rPr lang="en-US" sz="1400" dirty="0"/>
              <a:t>Radioactive isotopes have a variety of practical uses, including:</a:t>
            </a:r>
          </a:p>
          <a:p>
            <a:pPr marL="228600" indent="-228600">
              <a:buAutoNum type="arabicPeriod"/>
            </a:pPr>
            <a:r>
              <a:rPr lang="en-US" sz="1400" b="1" dirty="0"/>
              <a:t>Dating fossils and rocks</a:t>
            </a:r>
            <a:r>
              <a:rPr lang="en-US" sz="1400" dirty="0"/>
              <a:t>: Scientists use radioactive isotopes to determine the age of rocks and fossils by measuring the rate of decay of isotopes such as Carbon-14 and Uranium.</a:t>
            </a:r>
          </a:p>
          <a:p>
            <a:pPr marL="228600" indent="-228600">
              <a:buAutoNum type="arabicPeriod"/>
            </a:pPr>
            <a:r>
              <a:rPr lang="en-US" sz="1400" b="1" dirty="0"/>
              <a:t>Medical imaging</a:t>
            </a:r>
            <a:r>
              <a:rPr lang="en-US" sz="1400" dirty="0"/>
              <a:t>: Radioactive isotopes such as Technetium-99m are used to create images of the body during medical procedures such as bone scans and PET scans.</a:t>
            </a:r>
          </a:p>
          <a:p>
            <a:pPr marL="228600" indent="-228600">
              <a:buAutoNum type="arabicPeriod"/>
            </a:pPr>
            <a:r>
              <a:rPr lang="en-US" sz="1400" b="1" dirty="0"/>
              <a:t>Cancer treatment</a:t>
            </a:r>
            <a:r>
              <a:rPr lang="en-US" sz="1400" dirty="0"/>
              <a:t>: Radiation therapy uses high-energy ionizing radiation, often delivered through radioactive isotopes such as Iodine-131 and Cobalt-60, to kill cancer cells and shrink tumors.</a:t>
            </a:r>
          </a:p>
          <a:p>
            <a:pPr marL="228600" indent="-228600">
              <a:buAutoNum type="arabicPeriod"/>
            </a:pPr>
            <a:r>
              <a:rPr lang="en-US" sz="1400" b="1" dirty="0"/>
              <a:t>Industrial applications</a:t>
            </a:r>
            <a:r>
              <a:rPr lang="en-US" sz="1400" dirty="0"/>
              <a:t>: Radioactive isotopes are used in a variety of industrial applications such as oil exploration, quality control in manufacturing, and detecting leaks in pipes and containers.</a:t>
            </a:r>
          </a:p>
          <a:p>
            <a:pPr marL="228600" indent="-228600">
              <a:buAutoNum type="arabicPeriod"/>
            </a:pPr>
            <a:r>
              <a:rPr lang="en-US" sz="1400" b="1" dirty="0"/>
              <a:t>Energy production</a:t>
            </a:r>
            <a:r>
              <a:rPr lang="en-US" sz="1400" dirty="0"/>
              <a:t>: Nuclear power plants use radioactive isotopes such as Uranium-235 and Plutonium-239 to generate electricity through nuclear reactions.</a:t>
            </a:r>
          </a:p>
          <a:p>
            <a:pPr marL="228600" indent="-228600">
              <a:buAutoNum type="arabicPeriod"/>
            </a:pPr>
            <a:r>
              <a:rPr lang="en-US" sz="1400" b="1" dirty="0"/>
              <a:t>Agriculture</a:t>
            </a:r>
            <a:r>
              <a:rPr lang="en-US" sz="1400" dirty="0"/>
              <a:t>: Radioactive isotopes are used to study soil erosion and plant nutrient uptake, as well as to control insect and pest populations in agriculture.</a:t>
            </a:r>
          </a:p>
        </p:txBody>
      </p:sp>
      <p:sp>
        <p:nvSpPr>
          <p:cNvPr id="7" name="TextBox 6">
            <a:extLst>
              <a:ext uri="{FF2B5EF4-FFF2-40B4-BE49-F238E27FC236}">
                <a16:creationId xmlns:a16="http://schemas.microsoft.com/office/drawing/2014/main" id="{989E7C66-BDAE-E9D1-7627-C27F37475301}"/>
              </a:ext>
            </a:extLst>
          </p:cNvPr>
          <p:cNvSpPr txBox="1"/>
          <p:nvPr/>
        </p:nvSpPr>
        <p:spPr>
          <a:xfrm>
            <a:off x="609480" y="4192176"/>
            <a:ext cx="10402207" cy="461665"/>
          </a:xfrm>
          <a:prstGeom prst="rect">
            <a:avLst/>
          </a:prstGeom>
          <a:noFill/>
        </p:spPr>
        <p:txBody>
          <a:bodyPr wrap="none" rtlCol="0">
            <a:spAutoFit/>
          </a:bodyPr>
          <a:lstStyle/>
          <a:p>
            <a:r>
              <a:rPr lang="en-US" sz="2400" dirty="0">
                <a:solidFill>
                  <a:srgbClr val="FF0000"/>
                </a:solidFill>
              </a:rPr>
              <a:t>All these practical use need a better “know how” (Theory) on the RiBs ions </a:t>
            </a:r>
          </a:p>
        </p:txBody>
      </p:sp>
      <p:sp>
        <p:nvSpPr>
          <p:cNvPr id="8" name="TextBox 7">
            <a:extLst>
              <a:ext uri="{FF2B5EF4-FFF2-40B4-BE49-F238E27FC236}">
                <a16:creationId xmlns:a16="http://schemas.microsoft.com/office/drawing/2014/main" id="{B15D0B47-5F19-161C-5BC8-3AAC9648078C}"/>
              </a:ext>
            </a:extLst>
          </p:cNvPr>
          <p:cNvSpPr txBox="1"/>
          <p:nvPr/>
        </p:nvSpPr>
        <p:spPr>
          <a:xfrm>
            <a:off x="224890" y="4730047"/>
            <a:ext cx="11886587" cy="1200329"/>
          </a:xfrm>
          <a:prstGeom prst="rect">
            <a:avLst/>
          </a:prstGeom>
          <a:noFill/>
        </p:spPr>
        <p:txBody>
          <a:bodyPr wrap="none" rtlCol="0">
            <a:spAutoFit/>
          </a:bodyPr>
          <a:lstStyle/>
          <a:p>
            <a:pPr marL="285750" indent="-285750">
              <a:buFont typeface="Arial" panose="020B0604020202020204" pitchFamily="34" charset="0"/>
              <a:buChar char="•"/>
            </a:pPr>
            <a:r>
              <a:rPr lang="en-US" dirty="0"/>
              <a:t>Cross sections of ions (problems with extremely low production cross sections, force between nucleons)</a:t>
            </a:r>
          </a:p>
          <a:p>
            <a:pPr marL="285750" indent="-285750">
              <a:buFont typeface="Arial" panose="020B0604020202020204" pitchFamily="34" charset="0"/>
              <a:buChar char="•"/>
            </a:pPr>
            <a:r>
              <a:rPr lang="en-US" dirty="0"/>
              <a:t>Decay time (problems with very short lifetime, hadrons properties)</a:t>
            </a:r>
          </a:p>
          <a:p>
            <a:pPr marL="285750" indent="-285750">
              <a:buFont typeface="Arial" panose="020B0604020202020204" pitchFamily="34" charset="0"/>
              <a:buChar char="•"/>
            </a:pPr>
            <a:r>
              <a:rPr lang="en-US" dirty="0"/>
              <a:t>Decay modes (problems of unwanted species in the same nuclear reaction, complexity of nucleons interactions)</a:t>
            </a:r>
          </a:p>
          <a:p>
            <a:pPr marL="285750" indent="-285750">
              <a:buFont typeface="Arial" panose="020B0604020202020204" pitchFamily="34" charset="0"/>
              <a:buChar char="•"/>
            </a:pPr>
            <a:r>
              <a:rPr lang="en-US" dirty="0"/>
              <a:t>New ions identification (problems of high energy beams, stability limits?)</a:t>
            </a:r>
          </a:p>
        </p:txBody>
      </p:sp>
    </p:spTree>
    <p:extLst>
      <p:ext uri="{BB962C8B-B14F-4D97-AF65-F5344CB8AC3E}">
        <p14:creationId xmlns:p14="http://schemas.microsoft.com/office/powerpoint/2010/main" val="367197009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a:extLst>
              <a:ext uri="{FF2B5EF4-FFF2-40B4-BE49-F238E27FC236}">
                <a16:creationId xmlns:a16="http://schemas.microsoft.com/office/drawing/2014/main" id="{0553C2A2-B9B0-4E8D-AC9E-E9E4C816C8FF}"/>
              </a:ext>
            </a:extLst>
          </p:cNvPr>
          <p:cNvSpPr>
            <a:spLocks noGrp="1"/>
          </p:cNvSpPr>
          <p:nvPr>
            <p:ph type="title"/>
          </p:nvPr>
        </p:nvSpPr>
        <p:spPr>
          <a:xfrm>
            <a:off x="204404" y="335762"/>
            <a:ext cx="11783191" cy="685800"/>
          </a:xfrm>
        </p:spPr>
        <p:txBody>
          <a:bodyPr/>
          <a:lstStyle/>
          <a:p>
            <a:pPr algn="ctr"/>
            <a:r>
              <a:rPr lang="en-US" sz="1600" dirty="0"/>
              <a:t>HRMS Beam Separation without slits at image point with a gaussian beam (cut at 4</a:t>
            </a:r>
            <a:r>
              <a:rPr lang="en-US" sz="1600" dirty="0">
                <a:sym typeface="Symbol" panose="05050102010706020507" pitchFamily="18" charset="2"/>
              </a:rPr>
              <a:t></a:t>
            </a:r>
            <a:r>
              <a:rPr lang="en-US" sz="1600" dirty="0"/>
              <a:t>) and 1eV (rms) as energy spread</a:t>
            </a:r>
          </a:p>
        </p:txBody>
      </p:sp>
      <p:grpSp>
        <p:nvGrpSpPr>
          <p:cNvPr id="13" name="Gruppo 12">
            <a:extLst>
              <a:ext uri="{FF2B5EF4-FFF2-40B4-BE49-F238E27FC236}">
                <a16:creationId xmlns:a16="http://schemas.microsoft.com/office/drawing/2014/main" id="{ED642680-AF91-49A5-9C20-DC0EBD5A3B6F}"/>
              </a:ext>
            </a:extLst>
          </p:cNvPr>
          <p:cNvGrpSpPr/>
          <p:nvPr/>
        </p:nvGrpSpPr>
        <p:grpSpPr>
          <a:xfrm>
            <a:off x="1147078" y="907687"/>
            <a:ext cx="5880899" cy="3612552"/>
            <a:chOff x="2043953" y="1312135"/>
            <a:chExt cx="7841198" cy="4816736"/>
          </a:xfrm>
        </p:grpSpPr>
        <p:pic>
          <p:nvPicPr>
            <p:cNvPr id="6" name="Immagine 5">
              <a:extLst>
                <a:ext uri="{FF2B5EF4-FFF2-40B4-BE49-F238E27FC236}">
                  <a16:creationId xmlns:a16="http://schemas.microsoft.com/office/drawing/2014/main" id="{A81732B9-5438-46D2-99F5-00303A99B3B9}"/>
                </a:ext>
              </a:extLst>
            </p:cNvPr>
            <p:cNvPicPr>
              <a:picLocks noChangeAspect="1"/>
            </p:cNvPicPr>
            <p:nvPr/>
          </p:nvPicPr>
          <p:blipFill>
            <a:blip r:embed="rId2"/>
            <a:stretch>
              <a:fillRect/>
            </a:stretch>
          </p:blipFill>
          <p:spPr>
            <a:xfrm>
              <a:off x="2043953" y="1312135"/>
              <a:ext cx="7841198" cy="4816736"/>
            </a:xfrm>
            <a:prstGeom prst="rect">
              <a:avLst/>
            </a:prstGeom>
          </p:spPr>
        </p:pic>
        <mc:AlternateContent xmlns:mc="http://schemas.openxmlformats.org/markup-compatibility/2006" xmlns:a14="http://schemas.microsoft.com/office/drawing/2010/main">
          <mc:Choice Requires="a14">
            <p:sp>
              <p:nvSpPr>
                <p:cNvPr id="7" name="CasellaDiTesto 6">
                  <a:extLst>
                    <a:ext uri="{FF2B5EF4-FFF2-40B4-BE49-F238E27FC236}">
                      <a16:creationId xmlns:a16="http://schemas.microsoft.com/office/drawing/2014/main" id="{C130B33B-F293-4C5F-B1FB-85D1E9DA3EDD}"/>
                    </a:ext>
                  </a:extLst>
                </p:cNvPr>
                <p:cNvSpPr txBox="1"/>
                <p:nvPr/>
              </p:nvSpPr>
              <p:spPr>
                <a:xfrm>
                  <a:off x="4482351" y="1649506"/>
                  <a:ext cx="656591" cy="384977"/>
                </a:xfrm>
                <a:prstGeom prst="rect">
                  <a:avLst/>
                </a:prstGeom>
                <a:noFill/>
              </p:spPr>
              <p:txBody>
                <a:bodyPr wrap="none" rtlCol="0">
                  <a:spAutoFit/>
                </a:bodyPr>
                <a:lstStyle/>
                <a:p>
                  <a:r>
                    <a:rPr lang="en-US" sz="900" dirty="0"/>
                    <a:t>+</a:t>
                  </a:r>
                  <a14:m>
                    <m:oMath xmlns:m="http://schemas.openxmlformats.org/officeDocument/2006/math">
                      <m:f>
                        <m:fPr>
                          <m:ctrlPr>
                            <a:rPr lang="en-US" sz="900" i="1">
                              <a:latin typeface="Cambria Math" panose="02040503050406030204" pitchFamily="18" charset="0"/>
                            </a:rPr>
                          </m:ctrlPr>
                        </m:fPr>
                        <m:num>
                          <m:r>
                            <a:rPr lang="it-IT" sz="900" i="1">
                              <a:latin typeface="Cambria Math" panose="02040503050406030204" pitchFamily="18" charset="0"/>
                            </a:rPr>
                            <m:t>1</m:t>
                          </m:r>
                        </m:num>
                        <m:den>
                          <m:r>
                            <a:rPr lang="it-IT" sz="900" i="1">
                              <a:latin typeface="Cambria Math" panose="02040503050406030204" pitchFamily="18" charset="0"/>
                            </a:rPr>
                            <m:t>20000</m:t>
                          </m:r>
                        </m:den>
                      </m:f>
                    </m:oMath>
                  </a14:m>
                  <a:endParaRPr lang="en-US" sz="900" dirty="0"/>
                </a:p>
              </p:txBody>
            </p:sp>
          </mc:Choice>
          <mc:Fallback xmlns="">
            <p:sp>
              <p:nvSpPr>
                <p:cNvPr id="7" name="CasellaDiTesto 6">
                  <a:extLst>
                    <a:ext uri="{FF2B5EF4-FFF2-40B4-BE49-F238E27FC236}">
                      <a16:creationId xmlns:a16="http://schemas.microsoft.com/office/drawing/2014/main" id="{C130B33B-F293-4C5F-B1FB-85D1E9DA3EDD}"/>
                    </a:ext>
                  </a:extLst>
                </p:cNvPr>
                <p:cNvSpPr txBox="1">
                  <a:spLocks noRot="1" noChangeAspect="1" noMove="1" noResize="1" noEditPoints="1" noAdjustHandles="1" noChangeArrowheads="1" noChangeShapeType="1" noTextEdit="1"/>
                </p:cNvSpPr>
                <p:nvPr/>
              </p:nvSpPr>
              <p:spPr>
                <a:xfrm>
                  <a:off x="4482351" y="1649506"/>
                  <a:ext cx="656591" cy="38497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8" name="CasellaDiTesto 7">
                  <a:extLst>
                    <a:ext uri="{FF2B5EF4-FFF2-40B4-BE49-F238E27FC236}">
                      <a16:creationId xmlns:a16="http://schemas.microsoft.com/office/drawing/2014/main" id="{7C99DCBD-E19B-4409-81EB-0D4E0BDD9ACB}"/>
                    </a:ext>
                  </a:extLst>
                </p:cNvPr>
                <p:cNvSpPr txBox="1"/>
                <p:nvPr/>
              </p:nvSpPr>
              <p:spPr>
                <a:xfrm>
                  <a:off x="2764116" y="1951316"/>
                  <a:ext cx="613843" cy="384977"/>
                </a:xfrm>
                <a:prstGeom prst="rect">
                  <a:avLst/>
                </a:prstGeom>
                <a:noFill/>
              </p:spPr>
              <p:txBody>
                <a:bodyPr wrap="none" rtlCol="0">
                  <a:spAutoFit/>
                </a:bodyPr>
                <a:lstStyle/>
                <a:p>
                  <a:r>
                    <a:rPr lang="en-US" sz="900" dirty="0"/>
                    <a:t>-</a:t>
                  </a:r>
                  <a14:m>
                    <m:oMath xmlns:m="http://schemas.openxmlformats.org/officeDocument/2006/math">
                      <m:f>
                        <m:fPr>
                          <m:ctrlPr>
                            <a:rPr lang="en-US" sz="900" i="1">
                              <a:latin typeface="Cambria Math" panose="02040503050406030204" pitchFamily="18" charset="0"/>
                            </a:rPr>
                          </m:ctrlPr>
                        </m:fPr>
                        <m:num>
                          <m:r>
                            <a:rPr lang="it-IT" sz="900" i="1">
                              <a:latin typeface="Cambria Math" panose="02040503050406030204" pitchFamily="18" charset="0"/>
                            </a:rPr>
                            <m:t>1</m:t>
                          </m:r>
                        </m:num>
                        <m:den>
                          <m:r>
                            <a:rPr lang="it-IT" sz="900" i="1">
                              <a:latin typeface="Cambria Math" panose="02040503050406030204" pitchFamily="18" charset="0"/>
                            </a:rPr>
                            <m:t>20000</m:t>
                          </m:r>
                        </m:den>
                      </m:f>
                    </m:oMath>
                  </a14:m>
                  <a:endParaRPr lang="en-US" sz="900" dirty="0"/>
                </a:p>
              </p:txBody>
            </p:sp>
          </mc:Choice>
          <mc:Fallback xmlns="">
            <p:sp>
              <p:nvSpPr>
                <p:cNvPr id="8" name="CasellaDiTesto 7">
                  <a:extLst>
                    <a:ext uri="{FF2B5EF4-FFF2-40B4-BE49-F238E27FC236}">
                      <a16:creationId xmlns:a16="http://schemas.microsoft.com/office/drawing/2014/main" id="{7C99DCBD-E19B-4409-81EB-0D4E0BDD9ACB}"/>
                    </a:ext>
                  </a:extLst>
                </p:cNvPr>
                <p:cNvSpPr txBox="1">
                  <a:spLocks noRot="1" noChangeAspect="1" noMove="1" noResize="1" noEditPoints="1" noAdjustHandles="1" noChangeArrowheads="1" noChangeShapeType="1" noTextEdit="1"/>
                </p:cNvSpPr>
                <p:nvPr/>
              </p:nvSpPr>
              <p:spPr>
                <a:xfrm>
                  <a:off x="2764116" y="1951316"/>
                  <a:ext cx="613843" cy="3849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CasellaDiTesto 8">
                  <a:extLst>
                    <a:ext uri="{FF2B5EF4-FFF2-40B4-BE49-F238E27FC236}">
                      <a16:creationId xmlns:a16="http://schemas.microsoft.com/office/drawing/2014/main" id="{AFC19A7D-5AF9-47D9-A218-9948F86B6479}"/>
                    </a:ext>
                  </a:extLst>
                </p:cNvPr>
                <p:cNvSpPr txBox="1"/>
                <p:nvPr/>
              </p:nvSpPr>
              <p:spPr>
                <a:xfrm>
                  <a:off x="8543363" y="4306046"/>
                  <a:ext cx="656591" cy="384977"/>
                </a:xfrm>
                <a:prstGeom prst="rect">
                  <a:avLst/>
                </a:prstGeom>
                <a:noFill/>
              </p:spPr>
              <p:txBody>
                <a:bodyPr wrap="none" rtlCol="0">
                  <a:spAutoFit/>
                </a:bodyPr>
                <a:lstStyle/>
                <a:p>
                  <a:r>
                    <a:rPr lang="en-US" sz="900" dirty="0"/>
                    <a:t>+</a:t>
                  </a:r>
                  <a14:m>
                    <m:oMath xmlns:m="http://schemas.openxmlformats.org/officeDocument/2006/math">
                      <m:f>
                        <m:fPr>
                          <m:ctrlPr>
                            <a:rPr lang="en-US" sz="900" i="1">
                              <a:latin typeface="Cambria Math" panose="02040503050406030204" pitchFamily="18" charset="0"/>
                            </a:rPr>
                          </m:ctrlPr>
                        </m:fPr>
                        <m:num>
                          <m:r>
                            <a:rPr lang="it-IT" sz="900" i="1">
                              <a:latin typeface="Cambria Math" panose="02040503050406030204" pitchFamily="18" charset="0"/>
                            </a:rPr>
                            <m:t>1</m:t>
                          </m:r>
                        </m:num>
                        <m:den>
                          <m:r>
                            <a:rPr lang="it-IT" sz="900" i="1">
                              <a:latin typeface="Cambria Math" panose="02040503050406030204" pitchFamily="18" charset="0"/>
                            </a:rPr>
                            <m:t>20000</m:t>
                          </m:r>
                        </m:den>
                      </m:f>
                    </m:oMath>
                  </a14:m>
                  <a:endParaRPr lang="en-US" sz="900" dirty="0"/>
                </a:p>
              </p:txBody>
            </p:sp>
          </mc:Choice>
          <mc:Fallback xmlns="">
            <p:sp>
              <p:nvSpPr>
                <p:cNvPr id="9" name="CasellaDiTesto 8">
                  <a:extLst>
                    <a:ext uri="{FF2B5EF4-FFF2-40B4-BE49-F238E27FC236}">
                      <a16:creationId xmlns:a16="http://schemas.microsoft.com/office/drawing/2014/main" id="{AFC19A7D-5AF9-47D9-A218-9948F86B6479}"/>
                    </a:ext>
                  </a:extLst>
                </p:cNvPr>
                <p:cNvSpPr txBox="1">
                  <a:spLocks noRot="1" noChangeAspect="1" noMove="1" noResize="1" noEditPoints="1" noAdjustHandles="1" noChangeArrowheads="1" noChangeShapeType="1" noTextEdit="1"/>
                </p:cNvSpPr>
                <p:nvPr/>
              </p:nvSpPr>
              <p:spPr>
                <a:xfrm>
                  <a:off x="8543363" y="4306046"/>
                  <a:ext cx="656591" cy="384977"/>
                </a:xfrm>
                <a:prstGeom prst="rect">
                  <a:avLst/>
                </a:prstGeom>
                <a:blipFill>
                  <a:blip r:embed="rId3"/>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CasellaDiTesto 9">
                  <a:extLst>
                    <a:ext uri="{FF2B5EF4-FFF2-40B4-BE49-F238E27FC236}">
                      <a16:creationId xmlns:a16="http://schemas.microsoft.com/office/drawing/2014/main" id="{2C7A9A89-E091-4BB8-8BEB-82C3614D8BDB}"/>
                    </a:ext>
                  </a:extLst>
                </p:cNvPr>
                <p:cNvSpPr txBox="1"/>
                <p:nvPr/>
              </p:nvSpPr>
              <p:spPr>
                <a:xfrm>
                  <a:off x="6562163" y="4306046"/>
                  <a:ext cx="613843" cy="384977"/>
                </a:xfrm>
                <a:prstGeom prst="rect">
                  <a:avLst/>
                </a:prstGeom>
                <a:noFill/>
              </p:spPr>
              <p:txBody>
                <a:bodyPr wrap="none" rtlCol="0">
                  <a:spAutoFit/>
                </a:bodyPr>
                <a:lstStyle/>
                <a:p>
                  <a:r>
                    <a:rPr lang="en-US" sz="900" dirty="0"/>
                    <a:t>-</a:t>
                  </a:r>
                  <a14:m>
                    <m:oMath xmlns:m="http://schemas.openxmlformats.org/officeDocument/2006/math">
                      <m:f>
                        <m:fPr>
                          <m:ctrlPr>
                            <a:rPr lang="en-US" sz="900" i="1">
                              <a:latin typeface="Cambria Math" panose="02040503050406030204" pitchFamily="18" charset="0"/>
                            </a:rPr>
                          </m:ctrlPr>
                        </m:fPr>
                        <m:num>
                          <m:r>
                            <a:rPr lang="it-IT" sz="900" i="1">
                              <a:latin typeface="Cambria Math" panose="02040503050406030204" pitchFamily="18" charset="0"/>
                            </a:rPr>
                            <m:t>1</m:t>
                          </m:r>
                        </m:num>
                        <m:den>
                          <m:r>
                            <a:rPr lang="it-IT" sz="900" i="1">
                              <a:latin typeface="Cambria Math" panose="02040503050406030204" pitchFamily="18" charset="0"/>
                            </a:rPr>
                            <m:t>20000</m:t>
                          </m:r>
                        </m:den>
                      </m:f>
                    </m:oMath>
                  </a14:m>
                  <a:endParaRPr lang="en-US" sz="900" dirty="0"/>
                </a:p>
              </p:txBody>
            </p:sp>
          </mc:Choice>
          <mc:Fallback xmlns="">
            <p:sp>
              <p:nvSpPr>
                <p:cNvPr id="10" name="CasellaDiTesto 9">
                  <a:extLst>
                    <a:ext uri="{FF2B5EF4-FFF2-40B4-BE49-F238E27FC236}">
                      <a16:creationId xmlns:a16="http://schemas.microsoft.com/office/drawing/2014/main" id="{2C7A9A89-E091-4BB8-8BEB-82C3614D8BDB}"/>
                    </a:ext>
                  </a:extLst>
                </p:cNvPr>
                <p:cNvSpPr txBox="1">
                  <a:spLocks noRot="1" noChangeAspect="1" noMove="1" noResize="1" noEditPoints="1" noAdjustHandles="1" noChangeArrowheads="1" noChangeShapeType="1" noTextEdit="1"/>
                </p:cNvSpPr>
                <p:nvPr/>
              </p:nvSpPr>
              <p:spPr>
                <a:xfrm>
                  <a:off x="6562163" y="4306046"/>
                  <a:ext cx="613843" cy="3849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1" name="CasellaDiTesto 10">
                  <a:extLst>
                    <a:ext uri="{FF2B5EF4-FFF2-40B4-BE49-F238E27FC236}">
                      <a16:creationId xmlns:a16="http://schemas.microsoft.com/office/drawing/2014/main" id="{116A2D51-D974-44E6-9817-65261DF5D430}"/>
                    </a:ext>
                  </a:extLst>
                </p:cNvPr>
                <p:cNvSpPr txBox="1"/>
                <p:nvPr/>
              </p:nvSpPr>
              <p:spPr>
                <a:xfrm>
                  <a:off x="2764116" y="4972422"/>
                  <a:ext cx="613843" cy="384977"/>
                </a:xfrm>
                <a:prstGeom prst="rect">
                  <a:avLst/>
                </a:prstGeom>
                <a:noFill/>
              </p:spPr>
              <p:txBody>
                <a:bodyPr wrap="none" rtlCol="0">
                  <a:spAutoFit/>
                </a:bodyPr>
                <a:lstStyle/>
                <a:p>
                  <a:r>
                    <a:rPr lang="en-US" sz="900" dirty="0"/>
                    <a:t>-</a:t>
                  </a:r>
                  <a14:m>
                    <m:oMath xmlns:m="http://schemas.openxmlformats.org/officeDocument/2006/math">
                      <m:f>
                        <m:fPr>
                          <m:ctrlPr>
                            <a:rPr lang="en-US" sz="900" i="1">
                              <a:latin typeface="Cambria Math" panose="02040503050406030204" pitchFamily="18" charset="0"/>
                            </a:rPr>
                          </m:ctrlPr>
                        </m:fPr>
                        <m:num>
                          <m:r>
                            <a:rPr lang="it-IT" sz="900" i="1">
                              <a:latin typeface="Cambria Math" panose="02040503050406030204" pitchFamily="18" charset="0"/>
                            </a:rPr>
                            <m:t>1</m:t>
                          </m:r>
                        </m:num>
                        <m:den>
                          <m:r>
                            <a:rPr lang="it-IT" sz="900" i="1">
                              <a:latin typeface="Cambria Math" panose="02040503050406030204" pitchFamily="18" charset="0"/>
                            </a:rPr>
                            <m:t>20000</m:t>
                          </m:r>
                        </m:den>
                      </m:f>
                    </m:oMath>
                  </a14:m>
                  <a:endParaRPr lang="en-US" sz="900" dirty="0"/>
                </a:p>
              </p:txBody>
            </p:sp>
          </mc:Choice>
          <mc:Fallback xmlns="">
            <p:sp>
              <p:nvSpPr>
                <p:cNvPr id="11" name="CasellaDiTesto 10">
                  <a:extLst>
                    <a:ext uri="{FF2B5EF4-FFF2-40B4-BE49-F238E27FC236}">
                      <a16:creationId xmlns:a16="http://schemas.microsoft.com/office/drawing/2014/main" id="{116A2D51-D974-44E6-9817-65261DF5D430}"/>
                    </a:ext>
                  </a:extLst>
                </p:cNvPr>
                <p:cNvSpPr txBox="1">
                  <a:spLocks noRot="1" noChangeAspect="1" noMove="1" noResize="1" noEditPoints="1" noAdjustHandles="1" noChangeArrowheads="1" noChangeShapeType="1" noTextEdit="1"/>
                </p:cNvSpPr>
                <p:nvPr/>
              </p:nvSpPr>
              <p:spPr>
                <a:xfrm>
                  <a:off x="2764116" y="4972422"/>
                  <a:ext cx="613843" cy="384977"/>
                </a:xfrm>
                <a:prstGeom prst="rect">
                  <a:avLst/>
                </a:prstGeom>
                <a:blipFill>
                  <a:blip r:embed="rId4"/>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2" name="CasellaDiTesto 11">
                  <a:extLst>
                    <a:ext uri="{FF2B5EF4-FFF2-40B4-BE49-F238E27FC236}">
                      <a16:creationId xmlns:a16="http://schemas.microsoft.com/office/drawing/2014/main" id="{4433511E-2B73-43A4-94BF-8BA24115D46A}"/>
                    </a:ext>
                  </a:extLst>
                </p:cNvPr>
                <p:cNvSpPr txBox="1"/>
                <p:nvPr/>
              </p:nvSpPr>
              <p:spPr>
                <a:xfrm>
                  <a:off x="4783877" y="4419599"/>
                  <a:ext cx="656591" cy="384977"/>
                </a:xfrm>
                <a:prstGeom prst="rect">
                  <a:avLst/>
                </a:prstGeom>
                <a:noFill/>
              </p:spPr>
              <p:txBody>
                <a:bodyPr wrap="none" rtlCol="0">
                  <a:spAutoFit/>
                </a:bodyPr>
                <a:lstStyle/>
                <a:p>
                  <a:r>
                    <a:rPr lang="en-US" sz="900" dirty="0"/>
                    <a:t>+</a:t>
                  </a:r>
                  <a14:m>
                    <m:oMath xmlns:m="http://schemas.openxmlformats.org/officeDocument/2006/math">
                      <m:f>
                        <m:fPr>
                          <m:ctrlPr>
                            <a:rPr lang="en-US" sz="900" i="1">
                              <a:latin typeface="Cambria Math" panose="02040503050406030204" pitchFamily="18" charset="0"/>
                            </a:rPr>
                          </m:ctrlPr>
                        </m:fPr>
                        <m:num>
                          <m:r>
                            <a:rPr lang="it-IT" sz="900" i="1">
                              <a:latin typeface="Cambria Math" panose="02040503050406030204" pitchFamily="18" charset="0"/>
                            </a:rPr>
                            <m:t>1</m:t>
                          </m:r>
                        </m:num>
                        <m:den>
                          <m:r>
                            <a:rPr lang="it-IT" sz="900" i="1">
                              <a:latin typeface="Cambria Math" panose="02040503050406030204" pitchFamily="18" charset="0"/>
                            </a:rPr>
                            <m:t>20000</m:t>
                          </m:r>
                        </m:den>
                      </m:f>
                    </m:oMath>
                  </a14:m>
                  <a:endParaRPr lang="en-US" sz="900" dirty="0"/>
                </a:p>
              </p:txBody>
            </p:sp>
          </mc:Choice>
          <mc:Fallback xmlns="">
            <p:sp>
              <p:nvSpPr>
                <p:cNvPr id="12" name="CasellaDiTesto 11">
                  <a:extLst>
                    <a:ext uri="{FF2B5EF4-FFF2-40B4-BE49-F238E27FC236}">
                      <a16:creationId xmlns:a16="http://schemas.microsoft.com/office/drawing/2014/main" id="{4433511E-2B73-43A4-94BF-8BA24115D46A}"/>
                    </a:ext>
                  </a:extLst>
                </p:cNvPr>
                <p:cNvSpPr txBox="1">
                  <a:spLocks noRot="1" noChangeAspect="1" noMove="1" noResize="1" noEditPoints="1" noAdjustHandles="1" noChangeArrowheads="1" noChangeShapeType="1" noTextEdit="1"/>
                </p:cNvSpPr>
                <p:nvPr/>
              </p:nvSpPr>
              <p:spPr>
                <a:xfrm>
                  <a:off x="4783877" y="4419599"/>
                  <a:ext cx="656591" cy="384977"/>
                </a:xfrm>
                <a:prstGeom prst="rect">
                  <a:avLst/>
                </a:prstGeom>
                <a:blipFill>
                  <a:blip r:embed="rId5"/>
                  <a:stretch>
                    <a:fillRect/>
                  </a:stretch>
                </a:blipFill>
              </p:spPr>
              <p:txBody>
                <a:bodyPr/>
                <a:lstStyle/>
                <a:p>
                  <a:r>
                    <a:rPr lang="en-US">
                      <a:noFill/>
                    </a:rPr>
                    <a:t> </a:t>
                  </a:r>
                </a:p>
              </p:txBody>
            </p:sp>
          </mc:Fallback>
        </mc:AlternateContent>
      </p:grpSp>
      <p:sp>
        <p:nvSpPr>
          <p:cNvPr id="14" name="Oval 4">
            <a:extLst>
              <a:ext uri="{FF2B5EF4-FFF2-40B4-BE49-F238E27FC236}">
                <a16:creationId xmlns:a16="http://schemas.microsoft.com/office/drawing/2014/main" id="{91906E96-CC3A-4817-851E-4E93DB5F0F3F}"/>
              </a:ext>
            </a:extLst>
          </p:cNvPr>
          <p:cNvSpPr/>
          <p:nvPr/>
        </p:nvSpPr>
        <p:spPr>
          <a:xfrm>
            <a:off x="5109285" y="4035965"/>
            <a:ext cx="1560053" cy="415105"/>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950"/>
          </a:p>
        </p:txBody>
      </p:sp>
      <p:cxnSp>
        <p:nvCxnSpPr>
          <p:cNvPr id="15" name="Straight Arrow Connector 5">
            <a:extLst>
              <a:ext uri="{FF2B5EF4-FFF2-40B4-BE49-F238E27FC236}">
                <a16:creationId xmlns:a16="http://schemas.microsoft.com/office/drawing/2014/main" id="{0D10C4B4-9D96-4664-A0AC-8F75CB9F5FA9}"/>
              </a:ext>
            </a:extLst>
          </p:cNvPr>
          <p:cNvCxnSpPr>
            <a:cxnSpLocks/>
            <a:stCxn id="14" idx="0"/>
          </p:cNvCxnSpPr>
          <p:nvPr/>
        </p:nvCxnSpPr>
        <p:spPr>
          <a:xfrm flipV="1">
            <a:off x="5889312" y="3215436"/>
            <a:ext cx="1365621" cy="82052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pic>
        <p:nvPicPr>
          <p:cNvPr id="18" name="Immagine 17">
            <a:extLst>
              <a:ext uri="{FF2B5EF4-FFF2-40B4-BE49-F238E27FC236}">
                <a16:creationId xmlns:a16="http://schemas.microsoft.com/office/drawing/2014/main" id="{6B1CD3BB-DE48-42E0-B0DC-D2A8C6056A2B}"/>
              </a:ext>
            </a:extLst>
          </p:cNvPr>
          <p:cNvPicPr>
            <a:picLocks noChangeAspect="1"/>
          </p:cNvPicPr>
          <p:nvPr/>
        </p:nvPicPr>
        <p:blipFill>
          <a:blip r:embed="rId6"/>
          <a:stretch>
            <a:fillRect/>
          </a:stretch>
        </p:blipFill>
        <p:spPr>
          <a:xfrm>
            <a:off x="7336697" y="1702293"/>
            <a:ext cx="2465804" cy="1801691"/>
          </a:xfrm>
          <a:prstGeom prst="rect">
            <a:avLst/>
          </a:prstGeom>
        </p:spPr>
      </p:pic>
      <p:cxnSp>
        <p:nvCxnSpPr>
          <p:cNvPr id="20" name="Connettore 2 19">
            <a:extLst>
              <a:ext uri="{FF2B5EF4-FFF2-40B4-BE49-F238E27FC236}">
                <a16:creationId xmlns:a16="http://schemas.microsoft.com/office/drawing/2014/main" id="{D61C1346-90C2-4E63-BE6C-6CAB93EC204B}"/>
              </a:ext>
            </a:extLst>
          </p:cNvPr>
          <p:cNvCxnSpPr/>
          <p:nvPr/>
        </p:nvCxnSpPr>
        <p:spPr bwMode="auto">
          <a:xfrm>
            <a:off x="8525031" y="3598220"/>
            <a:ext cx="587189" cy="0"/>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1" name="CasellaDiTesto 20">
            <a:extLst>
              <a:ext uri="{FF2B5EF4-FFF2-40B4-BE49-F238E27FC236}">
                <a16:creationId xmlns:a16="http://schemas.microsoft.com/office/drawing/2014/main" id="{78132C63-305F-4EEB-8616-69C355013EDD}"/>
              </a:ext>
            </a:extLst>
          </p:cNvPr>
          <p:cNvSpPr txBox="1"/>
          <p:nvPr/>
        </p:nvSpPr>
        <p:spPr>
          <a:xfrm>
            <a:off x="8092634" y="3584773"/>
            <a:ext cx="1586606" cy="230832"/>
          </a:xfrm>
          <a:prstGeom prst="rect">
            <a:avLst/>
          </a:prstGeom>
          <a:noFill/>
        </p:spPr>
        <p:txBody>
          <a:bodyPr wrap="square" rtlCol="0">
            <a:spAutoFit/>
          </a:bodyPr>
          <a:lstStyle/>
          <a:p>
            <a:r>
              <a:rPr lang="en-US" sz="900" dirty="0"/>
              <a:t>2.5 mm Beam separation</a:t>
            </a:r>
          </a:p>
        </p:txBody>
      </p:sp>
      <p:sp>
        <p:nvSpPr>
          <p:cNvPr id="22" name="CasellaDiTesto 21">
            <a:extLst>
              <a:ext uri="{FF2B5EF4-FFF2-40B4-BE49-F238E27FC236}">
                <a16:creationId xmlns:a16="http://schemas.microsoft.com/office/drawing/2014/main" id="{13C2E9BB-A1EC-4CDF-A490-143804F1AD86}"/>
              </a:ext>
            </a:extLst>
          </p:cNvPr>
          <p:cNvSpPr txBox="1"/>
          <p:nvPr/>
        </p:nvSpPr>
        <p:spPr>
          <a:xfrm>
            <a:off x="7181575" y="3885687"/>
            <a:ext cx="2832827" cy="577081"/>
          </a:xfrm>
          <a:prstGeom prst="rect">
            <a:avLst/>
          </a:prstGeom>
          <a:noFill/>
        </p:spPr>
        <p:txBody>
          <a:bodyPr wrap="none" rtlCol="0">
            <a:spAutoFit/>
          </a:bodyPr>
          <a:lstStyle/>
          <a:p>
            <a:r>
              <a:rPr lang="en-US" sz="1050" dirty="0"/>
              <a:t>The output of TraceWin has been </a:t>
            </a:r>
          </a:p>
          <a:p>
            <a:r>
              <a:rPr lang="en-US" sz="1050" dirty="0"/>
              <a:t>post-proceed with ROOT to calculate </a:t>
            </a:r>
          </a:p>
          <a:p>
            <a:r>
              <a:rPr lang="en-US" sz="1050" dirty="0"/>
              <a:t>the beams separation and the common area</a:t>
            </a:r>
          </a:p>
        </p:txBody>
      </p:sp>
      <p:cxnSp>
        <p:nvCxnSpPr>
          <p:cNvPr id="24" name="Connettore 2 23">
            <a:extLst>
              <a:ext uri="{FF2B5EF4-FFF2-40B4-BE49-F238E27FC236}">
                <a16:creationId xmlns:a16="http://schemas.microsoft.com/office/drawing/2014/main" id="{32271628-79C0-451D-88C1-86FE311AFF67}"/>
              </a:ext>
            </a:extLst>
          </p:cNvPr>
          <p:cNvCxnSpPr/>
          <p:nvPr/>
        </p:nvCxnSpPr>
        <p:spPr bwMode="auto">
          <a:xfrm flipV="1">
            <a:off x="1169487" y="3486947"/>
            <a:ext cx="0" cy="179402"/>
          </a:xfrm>
          <a:prstGeom prst="straightConnector1">
            <a:avLst/>
          </a:prstGeom>
          <a:solidFill>
            <a:schemeClr val="accent1"/>
          </a:solidFill>
          <a:ln w="9525" cap="flat" cmpd="sng" algn="ctr">
            <a:solidFill>
              <a:schemeClr val="tx1"/>
            </a:solidFill>
            <a:prstDash val="solid"/>
            <a:round/>
            <a:headEnd type="triangle"/>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5" name="CasellaDiTesto 24">
            <a:extLst>
              <a:ext uri="{FF2B5EF4-FFF2-40B4-BE49-F238E27FC236}">
                <a16:creationId xmlns:a16="http://schemas.microsoft.com/office/drawing/2014/main" id="{6AF3DDD3-0B1C-40F3-9E56-29E4731DE443}"/>
              </a:ext>
            </a:extLst>
          </p:cNvPr>
          <p:cNvSpPr txBox="1"/>
          <p:nvPr/>
        </p:nvSpPr>
        <p:spPr>
          <a:xfrm>
            <a:off x="920121" y="3523199"/>
            <a:ext cx="322524" cy="173124"/>
          </a:xfrm>
          <a:prstGeom prst="rect">
            <a:avLst/>
          </a:prstGeom>
          <a:noFill/>
        </p:spPr>
        <p:txBody>
          <a:bodyPr wrap="none" rtlCol="0">
            <a:spAutoFit/>
          </a:bodyPr>
          <a:lstStyle/>
          <a:p>
            <a:r>
              <a:rPr lang="en-US" sz="525" dirty="0"/>
              <a:t>1 eV</a:t>
            </a:r>
          </a:p>
        </p:txBody>
      </p:sp>
      <p:cxnSp>
        <p:nvCxnSpPr>
          <p:cNvPr id="5" name="Connettore diritto 4">
            <a:extLst>
              <a:ext uri="{FF2B5EF4-FFF2-40B4-BE49-F238E27FC236}">
                <a16:creationId xmlns:a16="http://schemas.microsoft.com/office/drawing/2014/main" id="{8A47C000-DB06-4DF0-9E64-9C9F539587C9}"/>
              </a:ext>
            </a:extLst>
          </p:cNvPr>
          <p:cNvCxnSpPr>
            <a:cxnSpLocks/>
          </p:cNvCxnSpPr>
          <p:nvPr/>
        </p:nvCxnSpPr>
        <p:spPr bwMode="auto">
          <a:xfrm>
            <a:off x="1147078" y="3616734"/>
            <a:ext cx="963556" cy="0"/>
          </a:xfrm>
          <a:prstGeom prst="line">
            <a:avLst/>
          </a:prstGeom>
          <a:solidFill>
            <a:schemeClr val="accent1"/>
          </a:solidFill>
          <a:ln w="15875"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23" name="Connettore diritto 22">
            <a:extLst>
              <a:ext uri="{FF2B5EF4-FFF2-40B4-BE49-F238E27FC236}">
                <a16:creationId xmlns:a16="http://schemas.microsoft.com/office/drawing/2014/main" id="{A97AFC2C-98F7-4E49-B46E-1F5D753B56D7}"/>
              </a:ext>
            </a:extLst>
          </p:cNvPr>
          <p:cNvCxnSpPr>
            <a:cxnSpLocks/>
          </p:cNvCxnSpPr>
          <p:nvPr/>
        </p:nvCxnSpPr>
        <p:spPr bwMode="auto">
          <a:xfrm>
            <a:off x="1178454" y="3557767"/>
            <a:ext cx="703729" cy="0"/>
          </a:xfrm>
          <a:prstGeom prst="line">
            <a:avLst/>
          </a:prstGeom>
          <a:solidFill>
            <a:schemeClr val="accent1"/>
          </a:solidFill>
          <a:ln w="15875" cap="flat" cmpd="sng" algn="ctr">
            <a:solidFill>
              <a:schemeClr val="tx1"/>
            </a:solidFill>
            <a:prstDash val="sysDot"/>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6" name="CasellaDiTesto 25">
            <a:extLst>
              <a:ext uri="{FF2B5EF4-FFF2-40B4-BE49-F238E27FC236}">
                <a16:creationId xmlns:a16="http://schemas.microsoft.com/office/drawing/2014/main" id="{C70C2B39-5D48-4445-89BD-F117A65CDA71}"/>
              </a:ext>
            </a:extLst>
          </p:cNvPr>
          <p:cNvSpPr txBox="1"/>
          <p:nvPr/>
        </p:nvSpPr>
        <p:spPr>
          <a:xfrm>
            <a:off x="7113089" y="1228669"/>
            <a:ext cx="2227730" cy="323165"/>
          </a:xfrm>
          <a:prstGeom prst="rect">
            <a:avLst/>
          </a:prstGeom>
          <a:noFill/>
        </p:spPr>
        <p:txBody>
          <a:bodyPr wrap="square" rtlCol="0">
            <a:spAutoFit/>
          </a:bodyPr>
          <a:lstStyle/>
          <a:p>
            <a:r>
              <a:rPr lang="en-US" sz="1500" b="1" dirty="0"/>
              <a:t>Total beam size=2 mm</a:t>
            </a:r>
          </a:p>
        </p:txBody>
      </p:sp>
      <p:pic>
        <p:nvPicPr>
          <p:cNvPr id="16" name="Immagine 15">
            <a:extLst>
              <a:ext uri="{FF2B5EF4-FFF2-40B4-BE49-F238E27FC236}">
                <a16:creationId xmlns:a16="http://schemas.microsoft.com/office/drawing/2014/main" id="{50B0E57D-9677-4449-ADAD-BB63861FD1E3}"/>
              </a:ext>
            </a:extLst>
          </p:cNvPr>
          <p:cNvPicPr>
            <a:picLocks noChangeAspect="1"/>
          </p:cNvPicPr>
          <p:nvPr/>
        </p:nvPicPr>
        <p:blipFill>
          <a:blip r:embed="rId7"/>
          <a:stretch>
            <a:fillRect/>
          </a:stretch>
        </p:blipFill>
        <p:spPr>
          <a:xfrm>
            <a:off x="990123" y="4613774"/>
            <a:ext cx="1365622" cy="1325644"/>
          </a:xfrm>
          <a:prstGeom prst="rect">
            <a:avLst/>
          </a:prstGeom>
        </p:spPr>
      </p:pic>
      <p:sp>
        <p:nvSpPr>
          <p:cNvPr id="27" name="CasellaDiTesto 26">
            <a:extLst>
              <a:ext uri="{FF2B5EF4-FFF2-40B4-BE49-F238E27FC236}">
                <a16:creationId xmlns:a16="http://schemas.microsoft.com/office/drawing/2014/main" id="{01655C2F-A5F0-4038-AC5F-370A9D60CA23}"/>
              </a:ext>
            </a:extLst>
          </p:cNvPr>
          <p:cNvSpPr txBox="1"/>
          <p:nvPr/>
        </p:nvSpPr>
        <p:spPr>
          <a:xfrm>
            <a:off x="2257089" y="4942150"/>
            <a:ext cx="2704587" cy="577081"/>
          </a:xfrm>
          <a:prstGeom prst="rect">
            <a:avLst/>
          </a:prstGeom>
          <a:noFill/>
        </p:spPr>
        <p:txBody>
          <a:bodyPr wrap="none" rtlCol="0">
            <a:spAutoFit/>
          </a:bodyPr>
          <a:lstStyle/>
          <a:p>
            <a:r>
              <a:rPr lang="en-US" sz="1050" dirty="0"/>
              <a:t>The output of </a:t>
            </a:r>
            <a:r>
              <a:rPr lang="en-US" sz="1050" b="1" dirty="0"/>
              <a:t>TraceWin</a:t>
            </a:r>
            <a:r>
              <a:rPr lang="en-US" sz="1050" dirty="0"/>
              <a:t> has been </a:t>
            </a:r>
          </a:p>
          <a:p>
            <a:r>
              <a:rPr lang="en-US" sz="1050" dirty="0"/>
              <a:t>compared with </a:t>
            </a:r>
            <a:r>
              <a:rPr lang="en-US" sz="1050" b="1" dirty="0"/>
              <a:t>COSY 5° order </a:t>
            </a:r>
            <a:r>
              <a:rPr lang="en-US" sz="1050" dirty="0"/>
              <a:t>(red dots) </a:t>
            </a:r>
          </a:p>
          <a:p>
            <a:r>
              <a:rPr lang="en-US" sz="1050" dirty="0"/>
              <a:t>and the results are the same.</a:t>
            </a:r>
          </a:p>
        </p:txBody>
      </p:sp>
      <p:pic>
        <p:nvPicPr>
          <p:cNvPr id="17" name="Immagine 16">
            <a:extLst>
              <a:ext uri="{FF2B5EF4-FFF2-40B4-BE49-F238E27FC236}">
                <a16:creationId xmlns:a16="http://schemas.microsoft.com/office/drawing/2014/main" id="{93FE6E5B-83E7-4B73-BCB0-8D189614A7DF}"/>
              </a:ext>
            </a:extLst>
          </p:cNvPr>
          <p:cNvPicPr>
            <a:picLocks noChangeAspect="1"/>
          </p:cNvPicPr>
          <p:nvPr/>
        </p:nvPicPr>
        <p:blipFill>
          <a:blip r:embed="rId8"/>
          <a:stretch>
            <a:fillRect/>
          </a:stretch>
        </p:blipFill>
        <p:spPr>
          <a:xfrm>
            <a:off x="5933949" y="4590321"/>
            <a:ext cx="1402748" cy="1406862"/>
          </a:xfrm>
          <a:prstGeom prst="rect">
            <a:avLst/>
          </a:prstGeom>
        </p:spPr>
      </p:pic>
      <p:sp>
        <p:nvSpPr>
          <p:cNvPr id="28" name="CasellaDiTesto 27">
            <a:extLst>
              <a:ext uri="{FF2B5EF4-FFF2-40B4-BE49-F238E27FC236}">
                <a16:creationId xmlns:a16="http://schemas.microsoft.com/office/drawing/2014/main" id="{CFF3BD6B-DF39-4F6B-9C0E-6A244177C8D7}"/>
              </a:ext>
            </a:extLst>
          </p:cNvPr>
          <p:cNvSpPr txBox="1"/>
          <p:nvPr/>
        </p:nvSpPr>
        <p:spPr>
          <a:xfrm>
            <a:off x="7326285" y="4965006"/>
            <a:ext cx="2869696" cy="577081"/>
          </a:xfrm>
          <a:prstGeom prst="rect">
            <a:avLst/>
          </a:prstGeom>
          <a:noFill/>
        </p:spPr>
        <p:txBody>
          <a:bodyPr wrap="none" rtlCol="0">
            <a:spAutoFit/>
          </a:bodyPr>
          <a:lstStyle/>
          <a:p>
            <a:r>
              <a:rPr lang="en-US" sz="1050" dirty="0"/>
              <a:t>The output of </a:t>
            </a:r>
            <a:r>
              <a:rPr lang="en-US" sz="1050" b="1" dirty="0"/>
              <a:t>TraceWin</a:t>
            </a:r>
            <a:r>
              <a:rPr lang="en-US" sz="1050" dirty="0"/>
              <a:t> has been </a:t>
            </a:r>
          </a:p>
          <a:p>
            <a:r>
              <a:rPr lang="en-US" sz="1050" dirty="0"/>
              <a:t>compared with </a:t>
            </a:r>
            <a:r>
              <a:rPr lang="en-US" sz="1050" b="1" dirty="0"/>
              <a:t>GIOS 3° order </a:t>
            </a:r>
            <a:r>
              <a:rPr lang="en-US" sz="1050" dirty="0"/>
              <a:t>(Brown lines) </a:t>
            </a:r>
          </a:p>
          <a:p>
            <a:r>
              <a:rPr lang="en-US" sz="1050" dirty="0"/>
              <a:t>and the results are the same.</a:t>
            </a:r>
          </a:p>
        </p:txBody>
      </p:sp>
      <p:pic>
        <p:nvPicPr>
          <p:cNvPr id="3" name="Picture 2">
            <a:extLst>
              <a:ext uri="{FF2B5EF4-FFF2-40B4-BE49-F238E27FC236}">
                <a16:creationId xmlns:a16="http://schemas.microsoft.com/office/drawing/2014/main" id="{0C2D448C-75BF-1AF6-CF9C-311858D9CC5D}"/>
              </a:ext>
            </a:extLst>
          </p:cNvPr>
          <p:cNvPicPr>
            <a:picLocks noChangeAspect="1"/>
          </p:cNvPicPr>
          <p:nvPr/>
        </p:nvPicPr>
        <p:blipFill>
          <a:blip r:embed="rId9"/>
          <a:stretch>
            <a:fillRect/>
          </a:stretch>
        </p:blipFill>
        <p:spPr>
          <a:xfrm>
            <a:off x="2539451" y="6183477"/>
            <a:ext cx="6346486" cy="506012"/>
          </a:xfrm>
          <a:prstGeom prst="rect">
            <a:avLst/>
          </a:prstGeom>
        </p:spPr>
      </p:pic>
    </p:spTree>
    <p:extLst>
      <p:ext uri="{BB962C8B-B14F-4D97-AF65-F5344CB8AC3E}">
        <p14:creationId xmlns:p14="http://schemas.microsoft.com/office/powerpoint/2010/main" val="2808151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3" name="drwMuri"/>
          <p:cNvGrpSpPr/>
          <p:nvPr/>
        </p:nvGrpSpPr>
        <p:grpSpPr>
          <a:xfrm>
            <a:off x="1959769" y="1634728"/>
            <a:ext cx="8674894" cy="4406504"/>
            <a:chOff x="581025" y="1036638"/>
            <a:chExt cx="11566525" cy="5875338"/>
          </a:xfrm>
        </p:grpSpPr>
        <p:sp>
          <p:nvSpPr>
            <p:cNvPr id="217" name="Rectangle 387"/>
            <p:cNvSpPr>
              <a:spLocks noChangeArrowheads="1"/>
            </p:cNvSpPr>
            <p:nvPr/>
          </p:nvSpPr>
          <p:spPr bwMode="auto">
            <a:xfrm>
              <a:off x="3765550" y="4848226"/>
              <a:ext cx="158750" cy="17478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6" name="Rectangle 386"/>
            <p:cNvSpPr>
              <a:spLocks noChangeArrowheads="1"/>
            </p:cNvSpPr>
            <p:nvPr/>
          </p:nvSpPr>
          <p:spPr bwMode="auto">
            <a:xfrm>
              <a:off x="3776663" y="1133476"/>
              <a:ext cx="160338" cy="354171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8" name="Rectangle 390"/>
            <p:cNvSpPr>
              <a:spLocks noChangeArrowheads="1"/>
            </p:cNvSpPr>
            <p:nvPr/>
          </p:nvSpPr>
          <p:spPr bwMode="auto">
            <a:xfrm>
              <a:off x="5073650" y="6396038"/>
              <a:ext cx="7073900" cy="20002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19" name="Rectangle 391"/>
            <p:cNvSpPr>
              <a:spLocks noChangeArrowheads="1"/>
            </p:cNvSpPr>
            <p:nvPr/>
          </p:nvSpPr>
          <p:spPr bwMode="auto">
            <a:xfrm>
              <a:off x="3768725" y="6388101"/>
              <a:ext cx="681038" cy="20002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0" name="Rectangle 392"/>
            <p:cNvSpPr>
              <a:spLocks noChangeArrowheads="1"/>
            </p:cNvSpPr>
            <p:nvPr/>
          </p:nvSpPr>
          <p:spPr bwMode="auto">
            <a:xfrm>
              <a:off x="4291013" y="6396038"/>
              <a:ext cx="158750" cy="5159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1" name="Rectangle 393"/>
            <p:cNvSpPr>
              <a:spLocks noChangeArrowheads="1"/>
            </p:cNvSpPr>
            <p:nvPr/>
          </p:nvSpPr>
          <p:spPr bwMode="auto">
            <a:xfrm>
              <a:off x="5062538" y="6396038"/>
              <a:ext cx="158750" cy="5159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2" name="Rectangle 394"/>
            <p:cNvSpPr>
              <a:spLocks noChangeArrowheads="1"/>
            </p:cNvSpPr>
            <p:nvPr/>
          </p:nvSpPr>
          <p:spPr bwMode="auto">
            <a:xfrm>
              <a:off x="3776663" y="3167063"/>
              <a:ext cx="2586038" cy="34290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223" name="Rectangle 395"/>
            <p:cNvSpPr>
              <a:spLocks noChangeArrowheads="1"/>
            </p:cNvSpPr>
            <p:nvPr/>
          </p:nvSpPr>
          <p:spPr bwMode="auto">
            <a:xfrm>
              <a:off x="5857875" y="1285876"/>
              <a:ext cx="306388" cy="143510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0" name="Rectangle 396"/>
            <p:cNvSpPr>
              <a:spLocks noChangeArrowheads="1"/>
            </p:cNvSpPr>
            <p:nvPr/>
          </p:nvSpPr>
          <p:spPr bwMode="auto">
            <a:xfrm>
              <a:off x="6164263" y="1438276"/>
              <a:ext cx="4008438" cy="1984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1" name="Rectangle 397"/>
            <p:cNvSpPr>
              <a:spLocks noChangeArrowheads="1"/>
            </p:cNvSpPr>
            <p:nvPr/>
          </p:nvSpPr>
          <p:spPr bwMode="auto">
            <a:xfrm>
              <a:off x="9953625" y="1619251"/>
              <a:ext cx="930275" cy="1984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4" name="Rectangle 398"/>
            <p:cNvSpPr>
              <a:spLocks noChangeArrowheads="1"/>
            </p:cNvSpPr>
            <p:nvPr/>
          </p:nvSpPr>
          <p:spPr bwMode="auto">
            <a:xfrm>
              <a:off x="10706100" y="1619251"/>
              <a:ext cx="177800" cy="16970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5" name="Rectangle 399"/>
            <p:cNvSpPr>
              <a:spLocks noChangeArrowheads="1"/>
            </p:cNvSpPr>
            <p:nvPr/>
          </p:nvSpPr>
          <p:spPr bwMode="auto">
            <a:xfrm>
              <a:off x="10706100" y="3140076"/>
              <a:ext cx="776288" cy="17621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6" name="Rectangle 400"/>
            <p:cNvSpPr>
              <a:spLocks noChangeArrowheads="1"/>
            </p:cNvSpPr>
            <p:nvPr/>
          </p:nvSpPr>
          <p:spPr bwMode="auto">
            <a:xfrm>
              <a:off x="11288713" y="3140076"/>
              <a:ext cx="193675" cy="53022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7" name="Rectangle 401"/>
            <p:cNvSpPr>
              <a:spLocks noChangeArrowheads="1"/>
            </p:cNvSpPr>
            <p:nvPr/>
          </p:nvSpPr>
          <p:spPr bwMode="auto">
            <a:xfrm>
              <a:off x="10720388" y="3933826"/>
              <a:ext cx="1377950" cy="17621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8" name="Rectangle 402"/>
            <p:cNvSpPr>
              <a:spLocks noChangeArrowheads="1"/>
            </p:cNvSpPr>
            <p:nvPr/>
          </p:nvSpPr>
          <p:spPr bwMode="auto">
            <a:xfrm>
              <a:off x="11958638" y="1036638"/>
              <a:ext cx="160338" cy="3041650"/>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19" name="Rectangle 403"/>
            <p:cNvSpPr>
              <a:spLocks noChangeArrowheads="1"/>
            </p:cNvSpPr>
            <p:nvPr/>
          </p:nvSpPr>
          <p:spPr bwMode="auto">
            <a:xfrm>
              <a:off x="9239250" y="3190876"/>
              <a:ext cx="528638" cy="530225"/>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0" name="Rectangle 406"/>
            <p:cNvSpPr>
              <a:spLocks noChangeArrowheads="1"/>
            </p:cNvSpPr>
            <p:nvPr/>
          </p:nvSpPr>
          <p:spPr bwMode="auto">
            <a:xfrm>
              <a:off x="581025" y="5995988"/>
              <a:ext cx="2873375" cy="515938"/>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1" name="Rectangle 409"/>
            <p:cNvSpPr>
              <a:spLocks noChangeArrowheads="1"/>
            </p:cNvSpPr>
            <p:nvPr/>
          </p:nvSpPr>
          <p:spPr bwMode="auto">
            <a:xfrm>
              <a:off x="3214688" y="4848226"/>
              <a:ext cx="239713" cy="114776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422" name="Rectangle 412"/>
            <p:cNvSpPr>
              <a:spLocks noChangeArrowheads="1"/>
            </p:cNvSpPr>
            <p:nvPr/>
          </p:nvSpPr>
          <p:spPr bwMode="auto">
            <a:xfrm>
              <a:off x="3214688" y="1133476"/>
              <a:ext cx="239713" cy="3541713"/>
            </a:xfrm>
            <a:prstGeom prst="rect">
              <a:avLst/>
            </a:prstGeom>
            <a:solidFill>
              <a:srgbClr val="7F7F7F"/>
            </a:solidFill>
            <a:ln>
              <a:noFill/>
            </a:ln>
            <a:extLst>
              <a:ext uri="{91240B29-F687-4F45-9708-019B960494DF}">
                <a14:hiddenLine xmlns:a14="http://schemas.microsoft.com/office/drawing/2010/main" w="9525">
                  <a:solidFill>
                    <a:srgbClr val="000000"/>
                  </a:solidFill>
                  <a:miter lim="800000"/>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61" name="drwHV-Plat"/>
          <p:cNvGrpSpPr/>
          <p:nvPr/>
        </p:nvGrpSpPr>
        <p:grpSpPr>
          <a:xfrm>
            <a:off x="7019927" y="2276476"/>
            <a:ext cx="1208485" cy="731044"/>
            <a:chOff x="7327901" y="1892301"/>
            <a:chExt cx="1611313" cy="974725"/>
          </a:xfrm>
        </p:grpSpPr>
        <p:sp>
          <p:nvSpPr>
            <p:cNvPr id="1433" name="Freeform 179"/>
            <p:cNvSpPr>
              <a:spLocks/>
            </p:cNvSpPr>
            <p:nvPr/>
          </p:nvSpPr>
          <p:spPr bwMode="auto">
            <a:xfrm>
              <a:off x="7327901" y="1892301"/>
              <a:ext cx="1611313" cy="974725"/>
            </a:xfrm>
            <a:custGeom>
              <a:avLst/>
              <a:gdLst>
                <a:gd name="T0" fmla="*/ 172 w 3666"/>
                <a:gd name="T1" fmla="*/ 2216 h 2216"/>
                <a:gd name="T2" fmla="*/ 3495 w 3666"/>
                <a:gd name="T3" fmla="*/ 2216 h 2216"/>
                <a:gd name="T4" fmla="*/ 3666 w 3666"/>
                <a:gd name="T5" fmla="*/ 2045 h 2216"/>
                <a:gd name="T6" fmla="*/ 3666 w 3666"/>
                <a:gd name="T7" fmla="*/ 172 h 2216"/>
                <a:gd name="T8" fmla="*/ 3495 w 3666"/>
                <a:gd name="T9" fmla="*/ 0 h 2216"/>
                <a:gd name="T10" fmla="*/ 172 w 3666"/>
                <a:gd name="T11" fmla="*/ 0 h 2216"/>
                <a:gd name="T12" fmla="*/ 0 w 3666"/>
                <a:gd name="T13" fmla="*/ 172 h 2216"/>
                <a:gd name="T14" fmla="*/ 0 w 3666"/>
                <a:gd name="T15" fmla="*/ 2045 h 2216"/>
                <a:gd name="T16" fmla="*/ 172 w 3666"/>
                <a:gd name="T17" fmla="*/ 2216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6" h="2216">
                  <a:moveTo>
                    <a:pt x="172" y="2216"/>
                  </a:moveTo>
                  <a:lnTo>
                    <a:pt x="3495" y="2216"/>
                  </a:lnTo>
                  <a:cubicBezTo>
                    <a:pt x="3590" y="2216"/>
                    <a:pt x="3666" y="2139"/>
                    <a:pt x="3666" y="2045"/>
                  </a:cubicBezTo>
                  <a:lnTo>
                    <a:pt x="3666" y="172"/>
                  </a:lnTo>
                  <a:cubicBezTo>
                    <a:pt x="3666" y="77"/>
                    <a:pt x="3590" y="0"/>
                    <a:pt x="3495" y="0"/>
                  </a:cubicBezTo>
                  <a:lnTo>
                    <a:pt x="172" y="0"/>
                  </a:lnTo>
                  <a:cubicBezTo>
                    <a:pt x="77" y="0"/>
                    <a:pt x="0" y="77"/>
                    <a:pt x="0" y="172"/>
                  </a:cubicBezTo>
                  <a:lnTo>
                    <a:pt x="0" y="2045"/>
                  </a:lnTo>
                  <a:cubicBezTo>
                    <a:pt x="0" y="2139"/>
                    <a:pt x="77" y="2216"/>
                    <a:pt x="172" y="2216"/>
                  </a:cubicBezTo>
                  <a:close/>
                </a:path>
              </a:pathLst>
            </a:custGeom>
            <a:solidFill>
              <a:srgbClr val="F2F2F2"/>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36" name="Freeform 180"/>
            <p:cNvSpPr>
              <a:spLocks/>
            </p:cNvSpPr>
            <p:nvPr/>
          </p:nvSpPr>
          <p:spPr bwMode="auto">
            <a:xfrm>
              <a:off x="7327901" y="1892301"/>
              <a:ext cx="1611313" cy="974725"/>
            </a:xfrm>
            <a:custGeom>
              <a:avLst/>
              <a:gdLst>
                <a:gd name="T0" fmla="*/ 172 w 3666"/>
                <a:gd name="T1" fmla="*/ 2216 h 2216"/>
                <a:gd name="T2" fmla="*/ 3495 w 3666"/>
                <a:gd name="T3" fmla="*/ 2216 h 2216"/>
                <a:gd name="T4" fmla="*/ 3666 w 3666"/>
                <a:gd name="T5" fmla="*/ 2045 h 2216"/>
                <a:gd name="T6" fmla="*/ 3666 w 3666"/>
                <a:gd name="T7" fmla="*/ 172 h 2216"/>
                <a:gd name="T8" fmla="*/ 3495 w 3666"/>
                <a:gd name="T9" fmla="*/ 0 h 2216"/>
                <a:gd name="T10" fmla="*/ 172 w 3666"/>
                <a:gd name="T11" fmla="*/ 0 h 2216"/>
                <a:gd name="T12" fmla="*/ 0 w 3666"/>
                <a:gd name="T13" fmla="*/ 172 h 2216"/>
                <a:gd name="T14" fmla="*/ 0 w 3666"/>
                <a:gd name="T15" fmla="*/ 2045 h 2216"/>
                <a:gd name="T16" fmla="*/ 172 w 3666"/>
                <a:gd name="T17" fmla="*/ 2216 h 22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666" h="2216">
                  <a:moveTo>
                    <a:pt x="172" y="2216"/>
                  </a:moveTo>
                  <a:lnTo>
                    <a:pt x="3495" y="2216"/>
                  </a:lnTo>
                  <a:cubicBezTo>
                    <a:pt x="3590" y="2216"/>
                    <a:pt x="3666" y="2139"/>
                    <a:pt x="3666" y="2045"/>
                  </a:cubicBezTo>
                  <a:lnTo>
                    <a:pt x="3666" y="172"/>
                  </a:lnTo>
                  <a:cubicBezTo>
                    <a:pt x="3666" y="77"/>
                    <a:pt x="3590" y="0"/>
                    <a:pt x="3495" y="0"/>
                  </a:cubicBezTo>
                  <a:lnTo>
                    <a:pt x="172" y="0"/>
                  </a:lnTo>
                  <a:cubicBezTo>
                    <a:pt x="77" y="0"/>
                    <a:pt x="0" y="77"/>
                    <a:pt x="0" y="172"/>
                  </a:cubicBezTo>
                  <a:lnTo>
                    <a:pt x="0" y="2045"/>
                  </a:lnTo>
                  <a:cubicBezTo>
                    <a:pt x="0" y="2139"/>
                    <a:pt x="77" y="2216"/>
                    <a:pt x="172" y="2216"/>
                  </a:cubicBezTo>
                  <a:close/>
                </a:path>
              </a:pathLst>
            </a:custGeom>
            <a:noFill/>
            <a:ln w="11113"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529" name="BeamLine"/>
          <p:cNvGrpSpPr/>
          <p:nvPr/>
        </p:nvGrpSpPr>
        <p:grpSpPr>
          <a:xfrm>
            <a:off x="1569721" y="2328865"/>
            <a:ext cx="7860031" cy="3105151"/>
            <a:chOff x="60960" y="1962151"/>
            <a:chExt cx="10480041" cy="4140201"/>
          </a:xfrm>
        </p:grpSpPr>
        <p:sp>
          <p:nvSpPr>
            <p:cNvPr id="1437" name="Freeform 181"/>
            <p:cNvSpPr>
              <a:spLocks noEditPoints="1"/>
            </p:cNvSpPr>
            <p:nvPr/>
          </p:nvSpPr>
          <p:spPr bwMode="auto">
            <a:xfrm>
              <a:off x="60960" y="4762503"/>
              <a:ext cx="7676516" cy="10800"/>
            </a:xfrm>
            <a:custGeom>
              <a:avLst/>
              <a:gdLst>
                <a:gd name="T0" fmla="*/ 12680 w 12694"/>
                <a:gd name="T1" fmla="*/ 0 h 26"/>
                <a:gd name="T2" fmla="*/ 12160 w 12694"/>
                <a:gd name="T3" fmla="*/ 13 h 26"/>
                <a:gd name="T4" fmla="*/ 12040 w 12694"/>
                <a:gd name="T5" fmla="*/ 26 h 26"/>
                <a:gd name="T6" fmla="*/ 12054 w 12694"/>
                <a:gd name="T7" fmla="*/ 13 h 26"/>
                <a:gd name="T8" fmla="*/ 11534 w 12694"/>
                <a:gd name="T9" fmla="*/ 0 h 26"/>
                <a:gd name="T10" fmla="*/ 11214 w 12694"/>
                <a:gd name="T11" fmla="*/ 26 h 26"/>
                <a:gd name="T12" fmla="*/ 11400 w 12694"/>
                <a:gd name="T13" fmla="*/ 26 h 26"/>
                <a:gd name="T14" fmla="*/ 11080 w 12694"/>
                <a:gd name="T15" fmla="*/ 0 h 26"/>
                <a:gd name="T16" fmla="*/ 10560 w 12694"/>
                <a:gd name="T17" fmla="*/ 13 h 26"/>
                <a:gd name="T18" fmla="*/ 10440 w 12694"/>
                <a:gd name="T19" fmla="*/ 26 h 26"/>
                <a:gd name="T20" fmla="*/ 10454 w 12694"/>
                <a:gd name="T21" fmla="*/ 13 h 26"/>
                <a:gd name="T22" fmla="*/ 9934 w 12694"/>
                <a:gd name="T23" fmla="*/ 0 h 26"/>
                <a:gd name="T24" fmla="*/ 9614 w 12694"/>
                <a:gd name="T25" fmla="*/ 26 h 26"/>
                <a:gd name="T26" fmla="*/ 9800 w 12694"/>
                <a:gd name="T27" fmla="*/ 26 h 26"/>
                <a:gd name="T28" fmla="*/ 9480 w 12694"/>
                <a:gd name="T29" fmla="*/ 0 h 26"/>
                <a:gd name="T30" fmla="*/ 8960 w 12694"/>
                <a:gd name="T31" fmla="*/ 13 h 26"/>
                <a:gd name="T32" fmla="*/ 8840 w 12694"/>
                <a:gd name="T33" fmla="*/ 26 h 26"/>
                <a:gd name="T34" fmla="*/ 8854 w 12694"/>
                <a:gd name="T35" fmla="*/ 13 h 26"/>
                <a:gd name="T36" fmla="*/ 8334 w 12694"/>
                <a:gd name="T37" fmla="*/ 0 h 26"/>
                <a:gd name="T38" fmla="*/ 8014 w 12694"/>
                <a:gd name="T39" fmla="*/ 26 h 26"/>
                <a:gd name="T40" fmla="*/ 8200 w 12694"/>
                <a:gd name="T41" fmla="*/ 26 h 26"/>
                <a:gd name="T42" fmla="*/ 7880 w 12694"/>
                <a:gd name="T43" fmla="*/ 0 h 26"/>
                <a:gd name="T44" fmla="*/ 7360 w 12694"/>
                <a:gd name="T45" fmla="*/ 13 h 26"/>
                <a:gd name="T46" fmla="*/ 7240 w 12694"/>
                <a:gd name="T47" fmla="*/ 26 h 26"/>
                <a:gd name="T48" fmla="*/ 7254 w 12694"/>
                <a:gd name="T49" fmla="*/ 13 h 26"/>
                <a:gd name="T50" fmla="*/ 6734 w 12694"/>
                <a:gd name="T51" fmla="*/ 0 h 26"/>
                <a:gd name="T52" fmla="*/ 6414 w 12694"/>
                <a:gd name="T53" fmla="*/ 26 h 26"/>
                <a:gd name="T54" fmla="*/ 6600 w 12694"/>
                <a:gd name="T55" fmla="*/ 26 h 26"/>
                <a:gd name="T56" fmla="*/ 6280 w 12694"/>
                <a:gd name="T57" fmla="*/ 0 h 26"/>
                <a:gd name="T58" fmla="*/ 5760 w 12694"/>
                <a:gd name="T59" fmla="*/ 13 h 26"/>
                <a:gd name="T60" fmla="*/ 5640 w 12694"/>
                <a:gd name="T61" fmla="*/ 26 h 26"/>
                <a:gd name="T62" fmla="*/ 5654 w 12694"/>
                <a:gd name="T63" fmla="*/ 13 h 26"/>
                <a:gd name="T64" fmla="*/ 5134 w 12694"/>
                <a:gd name="T65" fmla="*/ 0 h 26"/>
                <a:gd name="T66" fmla="*/ 4814 w 12694"/>
                <a:gd name="T67" fmla="*/ 26 h 26"/>
                <a:gd name="T68" fmla="*/ 5000 w 12694"/>
                <a:gd name="T69" fmla="*/ 26 h 26"/>
                <a:gd name="T70" fmla="*/ 4680 w 12694"/>
                <a:gd name="T71" fmla="*/ 0 h 26"/>
                <a:gd name="T72" fmla="*/ 4160 w 12694"/>
                <a:gd name="T73" fmla="*/ 13 h 26"/>
                <a:gd name="T74" fmla="*/ 4040 w 12694"/>
                <a:gd name="T75" fmla="*/ 26 h 26"/>
                <a:gd name="T76" fmla="*/ 4054 w 12694"/>
                <a:gd name="T77" fmla="*/ 13 h 26"/>
                <a:gd name="T78" fmla="*/ 3534 w 12694"/>
                <a:gd name="T79" fmla="*/ 0 h 26"/>
                <a:gd name="T80" fmla="*/ 3214 w 12694"/>
                <a:gd name="T81" fmla="*/ 26 h 26"/>
                <a:gd name="T82" fmla="*/ 3400 w 12694"/>
                <a:gd name="T83" fmla="*/ 26 h 26"/>
                <a:gd name="T84" fmla="*/ 3080 w 12694"/>
                <a:gd name="T85" fmla="*/ 0 h 26"/>
                <a:gd name="T86" fmla="*/ 2560 w 12694"/>
                <a:gd name="T87" fmla="*/ 13 h 26"/>
                <a:gd name="T88" fmla="*/ 2440 w 12694"/>
                <a:gd name="T89" fmla="*/ 26 h 26"/>
                <a:gd name="T90" fmla="*/ 2454 w 12694"/>
                <a:gd name="T91" fmla="*/ 13 h 26"/>
                <a:gd name="T92" fmla="*/ 1934 w 12694"/>
                <a:gd name="T93" fmla="*/ 0 h 26"/>
                <a:gd name="T94" fmla="*/ 1614 w 12694"/>
                <a:gd name="T95" fmla="*/ 26 h 26"/>
                <a:gd name="T96" fmla="*/ 1800 w 12694"/>
                <a:gd name="T97" fmla="*/ 26 h 26"/>
                <a:gd name="T98" fmla="*/ 1480 w 12694"/>
                <a:gd name="T99" fmla="*/ 0 h 26"/>
                <a:gd name="T100" fmla="*/ 960 w 12694"/>
                <a:gd name="T101" fmla="*/ 13 h 26"/>
                <a:gd name="T102" fmla="*/ 840 w 12694"/>
                <a:gd name="T103" fmla="*/ 26 h 26"/>
                <a:gd name="T104" fmla="*/ 854 w 12694"/>
                <a:gd name="T105" fmla="*/ 13 h 26"/>
                <a:gd name="T106" fmla="*/ 334 w 12694"/>
                <a:gd name="T107" fmla="*/ 0 h 26"/>
                <a:gd name="T108" fmla="*/ 14 w 12694"/>
                <a:gd name="T109" fmla="*/ 26 h 26"/>
                <a:gd name="T110" fmla="*/ 200 w 12694"/>
                <a:gd name="T11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694" h="26">
                  <a:moveTo>
                    <a:pt x="12680" y="26"/>
                  </a:moveTo>
                  <a:lnTo>
                    <a:pt x="12494" y="26"/>
                  </a:lnTo>
                  <a:cubicBezTo>
                    <a:pt x="12486" y="26"/>
                    <a:pt x="12480" y="20"/>
                    <a:pt x="12480" y="13"/>
                  </a:cubicBezTo>
                  <a:cubicBezTo>
                    <a:pt x="12480" y="6"/>
                    <a:pt x="12486" y="0"/>
                    <a:pt x="12494" y="0"/>
                  </a:cubicBezTo>
                  <a:lnTo>
                    <a:pt x="12680" y="0"/>
                  </a:lnTo>
                  <a:cubicBezTo>
                    <a:pt x="12688" y="0"/>
                    <a:pt x="12694" y="6"/>
                    <a:pt x="12694" y="13"/>
                  </a:cubicBezTo>
                  <a:cubicBezTo>
                    <a:pt x="12694" y="20"/>
                    <a:pt x="12688" y="26"/>
                    <a:pt x="12680" y="26"/>
                  </a:cubicBezTo>
                  <a:close/>
                  <a:moveTo>
                    <a:pt x="12360" y="26"/>
                  </a:moveTo>
                  <a:lnTo>
                    <a:pt x="12174" y="26"/>
                  </a:lnTo>
                  <a:cubicBezTo>
                    <a:pt x="12166" y="26"/>
                    <a:pt x="12160" y="20"/>
                    <a:pt x="12160" y="13"/>
                  </a:cubicBezTo>
                  <a:cubicBezTo>
                    <a:pt x="12160" y="6"/>
                    <a:pt x="12166" y="0"/>
                    <a:pt x="12174" y="0"/>
                  </a:cubicBezTo>
                  <a:lnTo>
                    <a:pt x="12360" y="0"/>
                  </a:lnTo>
                  <a:cubicBezTo>
                    <a:pt x="12368" y="0"/>
                    <a:pt x="12374" y="6"/>
                    <a:pt x="12374" y="13"/>
                  </a:cubicBezTo>
                  <a:cubicBezTo>
                    <a:pt x="12374" y="20"/>
                    <a:pt x="12368" y="26"/>
                    <a:pt x="12360" y="26"/>
                  </a:cubicBezTo>
                  <a:close/>
                  <a:moveTo>
                    <a:pt x="12040" y="26"/>
                  </a:moveTo>
                  <a:lnTo>
                    <a:pt x="11854" y="26"/>
                  </a:lnTo>
                  <a:cubicBezTo>
                    <a:pt x="11846" y="26"/>
                    <a:pt x="11840" y="20"/>
                    <a:pt x="11840" y="13"/>
                  </a:cubicBezTo>
                  <a:cubicBezTo>
                    <a:pt x="11840" y="6"/>
                    <a:pt x="11846" y="0"/>
                    <a:pt x="11854" y="0"/>
                  </a:cubicBezTo>
                  <a:lnTo>
                    <a:pt x="12040" y="0"/>
                  </a:lnTo>
                  <a:cubicBezTo>
                    <a:pt x="12048" y="0"/>
                    <a:pt x="12054" y="6"/>
                    <a:pt x="12054" y="13"/>
                  </a:cubicBezTo>
                  <a:cubicBezTo>
                    <a:pt x="12054" y="20"/>
                    <a:pt x="12048" y="26"/>
                    <a:pt x="12040" y="26"/>
                  </a:cubicBezTo>
                  <a:close/>
                  <a:moveTo>
                    <a:pt x="11720" y="26"/>
                  </a:moveTo>
                  <a:lnTo>
                    <a:pt x="11534" y="26"/>
                  </a:lnTo>
                  <a:cubicBezTo>
                    <a:pt x="11526" y="26"/>
                    <a:pt x="11520" y="20"/>
                    <a:pt x="11520" y="13"/>
                  </a:cubicBezTo>
                  <a:cubicBezTo>
                    <a:pt x="11520" y="6"/>
                    <a:pt x="11526" y="0"/>
                    <a:pt x="11534" y="0"/>
                  </a:cubicBezTo>
                  <a:lnTo>
                    <a:pt x="11720" y="0"/>
                  </a:lnTo>
                  <a:cubicBezTo>
                    <a:pt x="11728" y="0"/>
                    <a:pt x="11734" y="6"/>
                    <a:pt x="11734" y="13"/>
                  </a:cubicBezTo>
                  <a:cubicBezTo>
                    <a:pt x="11734" y="20"/>
                    <a:pt x="11728" y="26"/>
                    <a:pt x="11720" y="26"/>
                  </a:cubicBezTo>
                  <a:close/>
                  <a:moveTo>
                    <a:pt x="11400" y="26"/>
                  </a:moveTo>
                  <a:lnTo>
                    <a:pt x="11214" y="26"/>
                  </a:lnTo>
                  <a:cubicBezTo>
                    <a:pt x="11206" y="26"/>
                    <a:pt x="11200" y="20"/>
                    <a:pt x="11200" y="13"/>
                  </a:cubicBezTo>
                  <a:cubicBezTo>
                    <a:pt x="11200" y="6"/>
                    <a:pt x="11206" y="0"/>
                    <a:pt x="11214" y="0"/>
                  </a:cubicBezTo>
                  <a:lnTo>
                    <a:pt x="11400" y="0"/>
                  </a:lnTo>
                  <a:cubicBezTo>
                    <a:pt x="11408" y="0"/>
                    <a:pt x="11414" y="6"/>
                    <a:pt x="11414" y="13"/>
                  </a:cubicBezTo>
                  <a:cubicBezTo>
                    <a:pt x="11414" y="20"/>
                    <a:pt x="11408" y="26"/>
                    <a:pt x="11400" y="26"/>
                  </a:cubicBezTo>
                  <a:close/>
                  <a:moveTo>
                    <a:pt x="11080" y="26"/>
                  </a:moveTo>
                  <a:lnTo>
                    <a:pt x="10894" y="26"/>
                  </a:lnTo>
                  <a:cubicBezTo>
                    <a:pt x="10886" y="26"/>
                    <a:pt x="10880" y="20"/>
                    <a:pt x="10880" y="13"/>
                  </a:cubicBezTo>
                  <a:cubicBezTo>
                    <a:pt x="10880" y="6"/>
                    <a:pt x="10886" y="0"/>
                    <a:pt x="10894" y="0"/>
                  </a:cubicBezTo>
                  <a:lnTo>
                    <a:pt x="11080" y="0"/>
                  </a:lnTo>
                  <a:cubicBezTo>
                    <a:pt x="11088" y="0"/>
                    <a:pt x="11094" y="6"/>
                    <a:pt x="11094" y="13"/>
                  </a:cubicBezTo>
                  <a:cubicBezTo>
                    <a:pt x="11094" y="20"/>
                    <a:pt x="11088" y="26"/>
                    <a:pt x="11080" y="26"/>
                  </a:cubicBezTo>
                  <a:close/>
                  <a:moveTo>
                    <a:pt x="10760" y="26"/>
                  </a:moveTo>
                  <a:lnTo>
                    <a:pt x="10574" y="26"/>
                  </a:lnTo>
                  <a:cubicBezTo>
                    <a:pt x="10566" y="26"/>
                    <a:pt x="10560" y="20"/>
                    <a:pt x="10560" y="13"/>
                  </a:cubicBezTo>
                  <a:cubicBezTo>
                    <a:pt x="10560" y="6"/>
                    <a:pt x="10566" y="0"/>
                    <a:pt x="10574" y="0"/>
                  </a:cubicBezTo>
                  <a:lnTo>
                    <a:pt x="10760" y="0"/>
                  </a:lnTo>
                  <a:cubicBezTo>
                    <a:pt x="10768" y="0"/>
                    <a:pt x="10774" y="6"/>
                    <a:pt x="10774" y="13"/>
                  </a:cubicBezTo>
                  <a:cubicBezTo>
                    <a:pt x="10774" y="20"/>
                    <a:pt x="10768" y="26"/>
                    <a:pt x="10760" y="26"/>
                  </a:cubicBezTo>
                  <a:close/>
                  <a:moveTo>
                    <a:pt x="10440" y="26"/>
                  </a:moveTo>
                  <a:lnTo>
                    <a:pt x="10254" y="26"/>
                  </a:lnTo>
                  <a:cubicBezTo>
                    <a:pt x="10246" y="26"/>
                    <a:pt x="10240" y="20"/>
                    <a:pt x="10240" y="13"/>
                  </a:cubicBezTo>
                  <a:cubicBezTo>
                    <a:pt x="10240" y="6"/>
                    <a:pt x="10246" y="0"/>
                    <a:pt x="10254" y="0"/>
                  </a:cubicBezTo>
                  <a:lnTo>
                    <a:pt x="10440" y="0"/>
                  </a:lnTo>
                  <a:cubicBezTo>
                    <a:pt x="10448" y="0"/>
                    <a:pt x="10454" y="6"/>
                    <a:pt x="10454" y="13"/>
                  </a:cubicBezTo>
                  <a:cubicBezTo>
                    <a:pt x="10454" y="20"/>
                    <a:pt x="10448" y="26"/>
                    <a:pt x="10440" y="26"/>
                  </a:cubicBezTo>
                  <a:close/>
                  <a:moveTo>
                    <a:pt x="10120" y="26"/>
                  </a:moveTo>
                  <a:lnTo>
                    <a:pt x="9934" y="26"/>
                  </a:lnTo>
                  <a:cubicBezTo>
                    <a:pt x="9926" y="26"/>
                    <a:pt x="9920" y="20"/>
                    <a:pt x="9920" y="13"/>
                  </a:cubicBezTo>
                  <a:cubicBezTo>
                    <a:pt x="9920" y="6"/>
                    <a:pt x="9926" y="0"/>
                    <a:pt x="9934" y="0"/>
                  </a:cubicBezTo>
                  <a:lnTo>
                    <a:pt x="10120" y="0"/>
                  </a:lnTo>
                  <a:cubicBezTo>
                    <a:pt x="10128" y="0"/>
                    <a:pt x="10134" y="6"/>
                    <a:pt x="10134" y="13"/>
                  </a:cubicBezTo>
                  <a:cubicBezTo>
                    <a:pt x="10134" y="20"/>
                    <a:pt x="10128" y="26"/>
                    <a:pt x="10120" y="26"/>
                  </a:cubicBezTo>
                  <a:close/>
                  <a:moveTo>
                    <a:pt x="9800" y="26"/>
                  </a:moveTo>
                  <a:lnTo>
                    <a:pt x="9614" y="26"/>
                  </a:lnTo>
                  <a:cubicBezTo>
                    <a:pt x="9606" y="26"/>
                    <a:pt x="9600" y="20"/>
                    <a:pt x="9600" y="13"/>
                  </a:cubicBezTo>
                  <a:cubicBezTo>
                    <a:pt x="9600" y="6"/>
                    <a:pt x="9606" y="0"/>
                    <a:pt x="9614" y="0"/>
                  </a:cubicBezTo>
                  <a:lnTo>
                    <a:pt x="9800" y="0"/>
                  </a:lnTo>
                  <a:cubicBezTo>
                    <a:pt x="9808" y="0"/>
                    <a:pt x="9814" y="6"/>
                    <a:pt x="9814" y="13"/>
                  </a:cubicBezTo>
                  <a:cubicBezTo>
                    <a:pt x="9814" y="20"/>
                    <a:pt x="9808" y="26"/>
                    <a:pt x="9800" y="26"/>
                  </a:cubicBezTo>
                  <a:close/>
                  <a:moveTo>
                    <a:pt x="9480" y="26"/>
                  </a:moveTo>
                  <a:lnTo>
                    <a:pt x="9294" y="26"/>
                  </a:lnTo>
                  <a:cubicBezTo>
                    <a:pt x="9286" y="26"/>
                    <a:pt x="9280" y="20"/>
                    <a:pt x="9280" y="13"/>
                  </a:cubicBezTo>
                  <a:cubicBezTo>
                    <a:pt x="9280" y="6"/>
                    <a:pt x="9286" y="0"/>
                    <a:pt x="9294" y="0"/>
                  </a:cubicBezTo>
                  <a:lnTo>
                    <a:pt x="9480" y="0"/>
                  </a:lnTo>
                  <a:cubicBezTo>
                    <a:pt x="9488" y="0"/>
                    <a:pt x="9494" y="6"/>
                    <a:pt x="9494" y="13"/>
                  </a:cubicBezTo>
                  <a:cubicBezTo>
                    <a:pt x="9494" y="20"/>
                    <a:pt x="9488" y="26"/>
                    <a:pt x="9480" y="26"/>
                  </a:cubicBezTo>
                  <a:close/>
                  <a:moveTo>
                    <a:pt x="9160" y="26"/>
                  </a:moveTo>
                  <a:lnTo>
                    <a:pt x="8974" y="26"/>
                  </a:lnTo>
                  <a:cubicBezTo>
                    <a:pt x="8966" y="26"/>
                    <a:pt x="8960" y="20"/>
                    <a:pt x="8960" y="13"/>
                  </a:cubicBezTo>
                  <a:cubicBezTo>
                    <a:pt x="8960" y="6"/>
                    <a:pt x="8966" y="0"/>
                    <a:pt x="8974" y="0"/>
                  </a:cubicBezTo>
                  <a:lnTo>
                    <a:pt x="9160" y="0"/>
                  </a:lnTo>
                  <a:cubicBezTo>
                    <a:pt x="9168" y="0"/>
                    <a:pt x="9174" y="6"/>
                    <a:pt x="9174" y="13"/>
                  </a:cubicBezTo>
                  <a:cubicBezTo>
                    <a:pt x="9174" y="20"/>
                    <a:pt x="9168" y="26"/>
                    <a:pt x="9160" y="26"/>
                  </a:cubicBezTo>
                  <a:close/>
                  <a:moveTo>
                    <a:pt x="8840" y="26"/>
                  </a:moveTo>
                  <a:lnTo>
                    <a:pt x="8654" y="26"/>
                  </a:lnTo>
                  <a:cubicBezTo>
                    <a:pt x="8646" y="26"/>
                    <a:pt x="8640" y="20"/>
                    <a:pt x="8640" y="13"/>
                  </a:cubicBezTo>
                  <a:cubicBezTo>
                    <a:pt x="8640" y="6"/>
                    <a:pt x="8646" y="0"/>
                    <a:pt x="8654" y="0"/>
                  </a:cubicBezTo>
                  <a:lnTo>
                    <a:pt x="8840" y="0"/>
                  </a:lnTo>
                  <a:cubicBezTo>
                    <a:pt x="8848" y="0"/>
                    <a:pt x="8854" y="6"/>
                    <a:pt x="8854" y="13"/>
                  </a:cubicBezTo>
                  <a:cubicBezTo>
                    <a:pt x="8854" y="20"/>
                    <a:pt x="8848" y="26"/>
                    <a:pt x="8840" y="26"/>
                  </a:cubicBezTo>
                  <a:close/>
                  <a:moveTo>
                    <a:pt x="8520" y="26"/>
                  </a:moveTo>
                  <a:lnTo>
                    <a:pt x="8334" y="26"/>
                  </a:lnTo>
                  <a:cubicBezTo>
                    <a:pt x="8326" y="26"/>
                    <a:pt x="8320" y="20"/>
                    <a:pt x="8320" y="13"/>
                  </a:cubicBezTo>
                  <a:cubicBezTo>
                    <a:pt x="8320" y="6"/>
                    <a:pt x="8326" y="0"/>
                    <a:pt x="8334" y="0"/>
                  </a:cubicBezTo>
                  <a:lnTo>
                    <a:pt x="8520" y="0"/>
                  </a:lnTo>
                  <a:cubicBezTo>
                    <a:pt x="8528" y="0"/>
                    <a:pt x="8534" y="6"/>
                    <a:pt x="8534" y="13"/>
                  </a:cubicBezTo>
                  <a:cubicBezTo>
                    <a:pt x="8534" y="20"/>
                    <a:pt x="8528" y="26"/>
                    <a:pt x="8520" y="26"/>
                  </a:cubicBezTo>
                  <a:close/>
                  <a:moveTo>
                    <a:pt x="8200" y="26"/>
                  </a:moveTo>
                  <a:lnTo>
                    <a:pt x="8014" y="26"/>
                  </a:lnTo>
                  <a:cubicBezTo>
                    <a:pt x="8006" y="26"/>
                    <a:pt x="8000" y="20"/>
                    <a:pt x="8000" y="13"/>
                  </a:cubicBezTo>
                  <a:cubicBezTo>
                    <a:pt x="8000" y="6"/>
                    <a:pt x="8006" y="0"/>
                    <a:pt x="8014" y="0"/>
                  </a:cubicBezTo>
                  <a:lnTo>
                    <a:pt x="8200" y="0"/>
                  </a:lnTo>
                  <a:cubicBezTo>
                    <a:pt x="8208" y="0"/>
                    <a:pt x="8214" y="6"/>
                    <a:pt x="8214" y="13"/>
                  </a:cubicBezTo>
                  <a:cubicBezTo>
                    <a:pt x="8214" y="20"/>
                    <a:pt x="8208" y="26"/>
                    <a:pt x="8200" y="26"/>
                  </a:cubicBezTo>
                  <a:close/>
                  <a:moveTo>
                    <a:pt x="7880" y="26"/>
                  </a:moveTo>
                  <a:lnTo>
                    <a:pt x="7694" y="26"/>
                  </a:lnTo>
                  <a:cubicBezTo>
                    <a:pt x="7686" y="26"/>
                    <a:pt x="7680" y="20"/>
                    <a:pt x="7680" y="13"/>
                  </a:cubicBezTo>
                  <a:cubicBezTo>
                    <a:pt x="7680" y="6"/>
                    <a:pt x="7686" y="0"/>
                    <a:pt x="7694" y="0"/>
                  </a:cubicBezTo>
                  <a:lnTo>
                    <a:pt x="7880" y="0"/>
                  </a:lnTo>
                  <a:cubicBezTo>
                    <a:pt x="7888" y="0"/>
                    <a:pt x="7894" y="6"/>
                    <a:pt x="7894" y="13"/>
                  </a:cubicBezTo>
                  <a:cubicBezTo>
                    <a:pt x="7894" y="20"/>
                    <a:pt x="7888" y="26"/>
                    <a:pt x="7880" y="26"/>
                  </a:cubicBezTo>
                  <a:close/>
                  <a:moveTo>
                    <a:pt x="7560" y="26"/>
                  </a:moveTo>
                  <a:lnTo>
                    <a:pt x="7374" y="26"/>
                  </a:lnTo>
                  <a:cubicBezTo>
                    <a:pt x="7366" y="26"/>
                    <a:pt x="7360" y="20"/>
                    <a:pt x="7360" y="13"/>
                  </a:cubicBezTo>
                  <a:cubicBezTo>
                    <a:pt x="7360" y="6"/>
                    <a:pt x="7366" y="0"/>
                    <a:pt x="7374" y="0"/>
                  </a:cubicBezTo>
                  <a:lnTo>
                    <a:pt x="7560" y="0"/>
                  </a:lnTo>
                  <a:cubicBezTo>
                    <a:pt x="7568" y="0"/>
                    <a:pt x="7574" y="6"/>
                    <a:pt x="7574" y="13"/>
                  </a:cubicBezTo>
                  <a:cubicBezTo>
                    <a:pt x="7574" y="20"/>
                    <a:pt x="7568" y="26"/>
                    <a:pt x="7560" y="26"/>
                  </a:cubicBezTo>
                  <a:close/>
                  <a:moveTo>
                    <a:pt x="7240" y="26"/>
                  </a:moveTo>
                  <a:lnTo>
                    <a:pt x="7054" y="26"/>
                  </a:lnTo>
                  <a:cubicBezTo>
                    <a:pt x="7046" y="26"/>
                    <a:pt x="7040" y="20"/>
                    <a:pt x="7040" y="13"/>
                  </a:cubicBezTo>
                  <a:cubicBezTo>
                    <a:pt x="7040" y="6"/>
                    <a:pt x="7046" y="0"/>
                    <a:pt x="7054" y="0"/>
                  </a:cubicBezTo>
                  <a:lnTo>
                    <a:pt x="7240" y="0"/>
                  </a:lnTo>
                  <a:cubicBezTo>
                    <a:pt x="7248" y="0"/>
                    <a:pt x="7254" y="6"/>
                    <a:pt x="7254" y="13"/>
                  </a:cubicBezTo>
                  <a:cubicBezTo>
                    <a:pt x="7254" y="20"/>
                    <a:pt x="7248" y="26"/>
                    <a:pt x="7240" y="26"/>
                  </a:cubicBezTo>
                  <a:close/>
                  <a:moveTo>
                    <a:pt x="6920" y="26"/>
                  </a:moveTo>
                  <a:lnTo>
                    <a:pt x="6734" y="26"/>
                  </a:lnTo>
                  <a:cubicBezTo>
                    <a:pt x="6726" y="26"/>
                    <a:pt x="6720" y="20"/>
                    <a:pt x="6720" y="13"/>
                  </a:cubicBezTo>
                  <a:cubicBezTo>
                    <a:pt x="6720" y="6"/>
                    <a:pt x="6726" y="0"/>
                    <a:pt x="6734" y="0"/>
                  </a:cubicBezTo>
                  <a:lnTo>
                    <a:pt x="6920" y="0"/>
                  </a:lnTo>
                  <a:cubicBezTo>
                    <a:pt x="6928" y="0"/>
                    <a:pt x="6934" y="6"/>
                    <a:pt x="6934" y="13"/>
                  </a:cubicBezTo>
                  <a:cubicBezTo>
                    <a:pt x="6934" y="20"/>
                    <a:pt x="6928" y="26"/>
                    <a:pt x="6920" y="26"/>
                  </a:cubicBezTo>
                  <a:close/>
                  <a:moveTo>
                    <a:pt x="6600" y="26"/>
                  </a:moveTo>
                  <a:lnTo>
                    <a:pt x="6414" y="26"/>
                  </a:lnTo>
                  <a:cubicBezTo>
                    <a:pt x="6406" y="26"/>
                    <a:pt x="6400" y="20"/>
                    <a:pt x="6400" y="13"/>
                  </a:cubicBezTo>
                  <a:cubicBezTo>
                    <a:pt x="6400" y="6"/>
                    <a:pt x="6406" y="0"/>
                    <a:pt x="6414" y="0"/>
                  </a:cubicBezTo>
                  <a:lnTo>
                    <a:pt x="6600" y="0"/>
                  </a:lnTo>
                  <a:cubicBezTo>
                    <a:pt x="6608" y="0"/>
                    <a:pt x="6614" y="6"/>
                    <a:pt x="6614" y="13"/>
                  </a:cubicBezTo>
                  <a:cubicBezTo>
                    <a:pt x="6614" y="20"/>
                    <a:pt x="6608" y="26"/>
                    <a:pt x="6600" y="26"/>
                  </a:cubicBezTo>
                  <a:close/>
                  <a:moveTo>
                    <a:pt x="6280" y="26"/>
                  </a:moveTo>
                  <a:lnTo>
                    <a:pt x="6094" y="26"/>
                  </a:lnTo>
                  <a:cubicBezTo>
                    <a:pt x="6086" y="26"/>
                    <a:pt x="6080" y="20"/>
                    <a:pt x="6080" y="13"/>
                  </a:cubicBezTo>
                  <a:cubicBezTo>
                    <a:pt x="6080" y="6"/>
                    <a:pt x="6086" y="0"/>
                    <a:pt x="6094" y="0"/>
                  </a:cubicBezTo>
                  <a:lnTo>
                    <a:pt x="6280" y="0"/>
                  </a:lnTo>
                  <a:cubicBezTo>
                    <a:pt x="6288" y="0"/>
                    <a:pt x="6294" y="6"/>
                    <a:pt x="6294" y="13"/>
                  </a:cubicBezTo>
                  <a:cubicBezTo>
                    <a:pt x="6294" y="20"/>
                    <a:pt x="6288" y="26"/>
                    <a:pt x="6280" y="26"/>
                  </a:cubicBezTo>
                  <a:close/>
                  <a:moveTo>
                    <a:pt x="5960" y="26"/>
                  </a:moveTo>
                  <a:lnTo>
                    <a:pt x="5774" y="26"/>
                  </a:lnTo>
                  <a:cubicBezTo>
                    <a:pt x="5766" y="26"/>
                    <a:pt x="5760" y="20"/>
                    <a:pt x="5760" y="13"/>
                  </a:cubicBezTo>
                  <a:cubicBezTo>
                    <a:pt x="5760" y="6"/>
                    <a:pt x="5766" y="0"/>
                    <a:pt x="5774" y="0"/>
                  </a:cubicBezTo>
                  <a:lnTo>
                    <a:pt x="5960" y="0"/>
                  </a:lnTo>
                  <a:cubicBezTo>
                    <a:pt x="5968" y="0"/>
                    <a:pt x="5974" y="6"/>
                    <a:pt x="5974" y="13"/>
                  </a:cubicBezTo>
                  <a:cubicBezTo>
                    <a:pt x="5974" y="20"/>
                    <a:pt x="5968" y="26"/>
                    <a:pt x="5960" y="26"/>
                  </a:cubicBezTo>
                  <a:close/>
                  <a:moveTo>
                    <a:pt x="5640" y="26"/>
                  </a:moveTo>
                  <a:lnTo>
                    <a:pt x="5454" y="26"/>
                  </a:lnTo>
                  <a:cubicBezTo>
                    <a:pt x="5446" y="26"/>
                    <a:pt x="5440" y="20"/>
                    <a:pt x="5440" y="13"/>
                  </a:cubicBezTo>
                  <a:cubicBezTo>
                    <a:pt x="5440" y="6"/>
                    <a:pt x="5446" y="0"/>
                    <a:pt x="5454" y="0"/>
                  </a:cubicBezTo>
                  <a:lnTo>
                    <a:pt x="5640" y="0"/>
                  </a:lnTo>
                  <a:cubicBezTo>
                    <a:pt x="5648" y="0"/>
                    <a:pt x="5654" y="6"/>
                    <a:pt x="5654" y="13"/>
                  </a:cubicBezTo>
                  <a:cubicBezTo>
                    <a:pt x="5654" y="20"/>
                    <a:pt x="5648" y="26"/>
                    <a:pt x="5640" y="26"/>
                  </a:cubicBezTo>
                  <a:close/>
                  <a:moveTo>
                    <a:pt x="5320" y="26"/>
                  </a:moveTo>
                  <a:lnTo>
                    <a:pt x="5134" y="26"/>
                  </a:lnTo>
                  <a:cubicBezTo>
                    <a:pt x="5126" y="26"/>
                    <a:pt x="5120" y="20"/>
                    <a:pt x="5120" y="13"/>
                  </a:cubicBezTo>
                  <a:cubicBezTo>
                    <a:pt x="5120" y="6"/>
                    <a:pt x="5126" y="0"/>
                    <a:pt x="5134" y="0"/>
                  </a:cubicBezTo>
                  <a:lnTo>
                    <a:pt x="5320" y="0"/>
                  </a:lnTo>
                  <a:cubicBezTo>
                    <a:pt x="5328" y="0"/>
                    <a:pt x="5334" y="6"/>
                    <a:pt x="5334" y="13"/>
                  </a:cubicBezTo>
                  <a:cubicBezTo>
                    <a:pt x="5334" y="20"/>
                    <a:pt x="5328" y="26"/>
                    <a:pt x="5320" y="26"/>
                  </a:cubicBezTo>
                  <a:close/>
                  <a:moveTo>
                    <a:pt x="5000" y="26"/>
                  </a:moveTo>
                  <a:lnTo>
                    <a:pt x="4814" y="26"/>
                  </a:lnTo>
                  <a:cubicBezTo>
                    <a:pt x="4806" y="26"/>
                    <a:pt x="4800" y="20"/>
                    <a:pt x="4800" y="13"/>
                  </a:cubicBezTo>
                  <a:cubicBezTo>
                    <a:pt x="4800" y="6"/>
                    <a:pt x="4806" y="0"/>
                    <a:pt x="4814" y="0"/>
                  </a:cubicBezTo>
                  <a:lnTo>
                    <a:pt x="5000" y="0"/>
                  </a:lnTo>
                  <a:cubicBezTo>
                    <a:pt x="5008" y="0"/>
                    <a:pt x="5014" y="6"/>
                    <a:pt x="5014" y="13"/>
                  </a:cubicBezTo>
                  <a:cubicBezTo>
                    <a:pt x="5014" y="20"/>
                    <a:pt x="5008" y="26"/>
                    <a:pt x="5000" y="26"/>
                  </a:cubicBezTo>
                  <a:close/>
                  <a:moveTo>
                    <a:pt x="4680" y="26"/>
                  </a:moveTo>
                  <a:lnTo>
                    <a:pt x="4494" y="26"/>
                  </a:lnTo>
                  <a:cubicBezTo>
                    <a:pt x="4486" y="26"/>
                    <a:pt x="4480" y="20"/>
                    <a:pt x="4480" y="13"/>
                  </a:cubicBezTo>
                  <a:cubicBezTo>
                    <a:pt x="4480" y="6"/>
                    <a:pt x="4486" y="0"/>
                    <a:pt x="4494" y="0"/>
                  </a:cubicBezTo>
                  <a:lnTo>
                    <a:pt x="4680" y="0"/>
                  </a:lnTo>
                  <a:cubicBezTo>
                    <a:pt x="4688" y="0"/>
                    <a:pt x="4694" y="6"/>
                    <a:pt x="4694" y="13"/>
                  </a:cubicBezTo>
                  <a:cubicBezTo>
                    <a:pt x="4694" y="20"/>
                    <a:pt x="4688" y="26"/>
                    <a:pt x="4680" y="26"/>
                  </a:cubicBezTo>
                  <a:close/>
                  <a:moveTo>
                    <a:pt x="4360" y="26"/>
                  </a:moveTo>
                  <a:lnTo>
                    <a:pt x="4174" y="26"/>
                  </a:lnTo>
                  <a:cubicBezTo>
                    <a:pt x="4166" y="26"/>
                    <a:pt x="4160" y="20"/>
                    <a:pt x="4160" y="13"/>
                  </a:cubicBezTo>
                  <a:cubicBezTo>
                    <a:pt x="4160" y="6"/>
                    <a:pt x="4166" y="0"/>
                    <a:pt x="4174" y="0"/>
                  </a:cubicBezTo>
                  <a:lnTo>
                    <a:pt x="4360" y="0"/>
                  </a:lnTo>
                  <a:cubicBezTo>
                    <a:pt x="4368" y="0"/>
                    <a:pt x="4374" y="6"/>
                    <a:pt x="4374" y="13"/>
                  </a:cubicBezTo>
                  <a:cubicBezTo>
                    <a:pt x="4374" y="20"/>
                    <a:pt x="4368" y="26"/>
                    <a:pt x="4360" y="26"/>
                  </a:cubicBezTo>
                  <a:close/>
                  <a:moveTo>
                    <a:pt x="4040" y="26"/>
                  </a:moveTo>
                  <a:lnTo>
                    <a:pt x="3854" y="26"/>
                  </a:lnTo>
                  <a:cubicBezTo>
                    <a:pt x="3846" y="26"/>
                    <a:pt x="3840" y="20"/>
                    <a:pt x="3840" y="13"/>
                  </a:cubicBezTo>
                  <a:cubicBezTo>
                    <a:pt x="3840" y="6"/>
                    <a:pt x="3846" y="0"/>
                    <a:pt x="3854" y="0"/>
                  </a:cubicBezTo>
                  <a:lnTo>
                    <a:pt x="4040" y="0"/>
                  </a:lnTo>
                  <a:cubicBezTo>
                    <a:pt x="4048" y="0"/>
                    <a:pt x="4054" y="6"/>
                    <a:pt x="4054" y="13"/>
                  </a:cubicBezTo>
                  <a:cubicBezTo>
                    <a:pt x="4054" y="20"/>
                    <a:pt x="4048" y="26"/>
                    <a:pt x="4040" y="26"/>
                  </a:cubicBezTo>
                  <a:close/>
                  <a:moveTo>
                    <a:pt x="3720" y="26"/>
                  </a:moveTo>
                  <a:lnTo>
                    <a:pt x="3534" y="26"/>
                  </a:lnTo>
                  <a:cubicBezTo>
                    <a:pt x="3526" y="26"/>
                    <a:pt x="3520" y="20"/>
                    <a:pt x="3520" y="13"/>
                  </a:cubicBezTo>
                  <a:cubicBezTo>
                    <a:pt x="3520" y="6"/>
                    <a:pt x="3526" y="0"/>
                    <a:pt x="3534" y="0"/>
                  </a:cubicBezTo>
                  <a:lnTo>
                    <a:pt x="3720" y="0"/>
                  </a:lnTo>
                  <a:cubicBezTo>
                    <a:pt x="3728" y="0"/>
                    <a:pt x="3734" y="6"/>
                    <a:pt x="3734" y="13"/>
                  </a:cubicBezTo>
                  <a:cubicBezTo>
                    <a:pt x="3734" y="20"/>
                    <a:pt x="3728" y="26"/>
                    <a:pt x="3720" y="26"/>
                  </a:cubicBezTo>
                  <a:close/>
                  <a:moveTo>
                    <a:pt x="3400" y="26"/>
                  </a:moveTo>
                  <a:lnTo>
                    <a:pt x="3214" y="26"/>
                  </a:lnTo>
                  <a:cubicBezTo>
                    <a:pt x="3206" y="26"/>
                    <a:pt x="3200" y="20"/>
                    <a:pt x="3200" y="13"/>
                  </a:cubicBezTo>
                  <a:cubicBezTo>
                    <a:pt x="3200" y="6"/>
                    <a:pt x="3206" y="0"/>
                    <a:pt x="3214" y="0"/>
                  </a:cubicBezTo>
                  <a:lnTo>
                    <a:pt x="3400" y="0"/>
                  </a:lnTo>
                  <a:cubicBezTo>
                    <a:pt x="3408" y="0"/>
                    <a:pt x="3414" y="6"/>
                    <a:pt x="3414" y="13"/>
                  </a:cubicBezTo>
                  <a:cubicBezTo>
                    <a:pt x="3414" y="20"/>
                    <a:pt x="3408" y="26"/>
                    <a:pt x="3400" y="26"/>
                  </a:cubicBezTo>
                  <a:close/>
                  <a:moveTo>
                    <a:pt x="3080" y="26"/>
                  </a:moveTo>
                  <a:lnTo>
                    <a:pt x="2894" y="26"/>
                  </a:lnTo>
                  <a:cubicBezTo>
                    <a:pt x="2886" y="26"/>
                    <a:pt x="2880" y="20"/>
                    <a:pt x="2880" y="13"/>
                  </a:cubicBezTo>
                  <a:cubicBezTo>
                    <a:pt x="2880" y="6"/>
                    <a:pt x="2886" y="0"/>
                    <a:pt x="2894" y="0"/>
                  </a:cubicBezTo>
                  <a:lnTo>
                    <a:pt x="3080" y="0"/>
                  </a:lnTo>
                  <a:cubicBezTo>
                    <a:pt x="3088" y="0"/>
                    <a:pt x="3094" y="6"/>
                    <a:pt x="3094" y="13"/>
                  </a:cubicBezTo>
                  <a:cubicBezTo>
                    <a:pt x="3094" y="20"/>
                    <a:pt x="3088" y="26"/>
                    <a:pt x="3080" y="26"/>
                  </a:cubicBezTo>
                  <a:close/>
                  <a:moveTo>
                    <a:pt x="2760" y="26"/>
                  </a:moveTo>
                  <a:lnTo>
                    <a:pt x="2574" y="26"/>
                  </a:lnTo>
                  <a:cubicBezTo>
                    <a:pt x="2566" y="26"/>
                    <a:pt x="2560" y="20"/>
                    <a:pt x="2560" y="13"/>
                  </a:cubicBezTo>
                  <a:cubicBezTo>
                    <a:pt x="2560" y="6"/>
                    <a:pt x="2566" y="0"/>
                    <a:pt x="2574" y="0"/>
                  </a:cubicBezTo>
                  <a:lnTo>
                    <a:pt x="2760" y="0"/>
                  </a:lnTo>
                  <a:cubicBezTo>
                    <a:pt x="2768" y="0"/>
                    <a:pt x="2774" y="6"/>
                    <a:pt x="2774" y="13"/>
                  </a:cubicBezTo>
                  <a:cubicBezTo>
                    <a:pt x="2774" y="20"/>
                    <a:pt x="2768" y="26"/>
                    <a:pt x="2760" y="26"/>
                  </a:cubicBezTo>
                  <a:close/>
                  <a:moveTo>
                    <a:pt x="2440" y="26"/>
                  </a:moveTo>
                  <a:lnTo>
                    <a:pt x="2254" y="26"/>
                  </a:lnTo>
                  <a:cubicBezTo>
                    <a:pt x="2246" y="26"/>
                    <a:pt x="2240" y="20"/>
                    <a:pt x="2240" y="13"/>
                  </a:cubicBezTo>
                  <a:cubicBezTo>
                    <a:pt x="2240" y="6"/>
                    <a:pt x="2246" y="0"/>
                    <a:pt x="2254" y="0"/>
                  </a:cubicBezTo>
                  <a:lnTo>
                    <a:pt x="2440" y="0"/>
                  </a:lnTo>
                  <a:cubicBezTo>
                    <a:pt x="2448" y="0"/>
                    <a:pt x="2454" y="6"/>
                    <a:pt x="2454" y="13"/>
                  </a:cubicBezTo>
                  <a:cubicBezTo>
                    <a:pt x="2454" y="20"/>
                    <a:pt x="2448" y="26"/>
                    <a:pt x="2440" y="26"/>
                  </a:cubicBezTo>
                  <a:close/>
                  <a:moveTo>
                    <a:pt x="2120" y="26"/>
                  </a:moveTo>
                  <a:lnTo>
                    <a:pt x="1934" y="26"/>
                  </a:lnTo>
                  <a:cubicBezTo>
                    <a:pt x="1926" y="26"/>
                    <a:pt x="1920" y="20"/>
                    <a:pt x="1920" y="13"/>
                  </a:cubicBezTo>
                  <a:cubicBezTo>
                    <a:pt x="1920" y="6"/>
                    <a:pt x="1926" y="0"/>
                    <a:pt x="1934" y="0"/>
                  </a:cubicBezTo>
                  <a:lnTo>
                    <a:pt x="2120" y="0"/>
                  </a:lnTo>
                  <a:cubicBezTo>
                    <a:pt x="2128" y="0"/>
                    <a:pt x="2134" y="6"/>
                    <a:pt x="2134" y="13"/>
                  </a:cubicBezTo>
                  <a:cubicBezTo>
                    <a:pt x="2134" y="20"/>
                    <a:pt x="2128" y="26"/>
                    <a:pt x="2120" y="26"/>
                  </a:cubicBezTo>
                  <a:close/>
                  <a:moveTo>
                    <a:pt x="1800" y="26"/>
                  </a:moveTo>
                  <a:lnTo>
                    <a:pt x="1614" y="26"/>
                  </a:lnTo>
                  <a:cubicBezTo>
                    <a:pt x="1606" y="26"/>
                    <a:pt x="1600" y="20"/>
                    <a:pt x="1600" y="13"/>
                  </a:cubicBezTo>
                  <a:cubicBezTo>
                    <a:pt x="1600" y="6"/>
                    <a:pt x="1606" y="0"/>
                    <a:pt x="1614" y="0"/>
                  </a:cubicBezTo>
                  <a:lnTo>
                    <a:pt x="1800" y="0"/>
                  </a:lnTo>
                  <a:cubicBezTo>
                    <a:pt x="1808" y="0"/>
                    <a:pt x="1814" y="6"/>
                    <a:pt x="1814" y="13"/>
                  </a:cubicBezTo>
                  <a:cubicBezTo>
                    <a:pt x="1814" y="20"/>
                    <a:pt x="1808" y="26"/>
                    <a:pt x="1800" y="26"/>
                  </a:cubicBezTo>
                  <a:close/>
                  <a:moveTo>
                    <a:pt x="1480" y="26"/>
                  </a:moveTo>
                  <a:lnTo>
                    <a:pt x="1294" y="26"/>
                  </a:lnTo>
                  <a:cubicBezTo>
                    <a:pt x="1286" y="26"/>
                    <a:pt x="1280" y="20"/>
                    <a:pt x="1280" y="13"/>
                  </a:cubicBezTo>
                  <a:cubicBezTo>
                    <a:pt x="1280" y="6"/>
                    <a:pt x="1286" y="0"/>
                    <a:pt x="1294" y="0"/>
                  </a:cubicBezTo>
                  <a:lnTo>
                    <a:pt x="1480" y="0"/>
                  </a:lnTo>
                  <a:cubicBezTo>
                    <a:pt x="1488" y="0"/>
                    <a:pt x="1494" y="6"/>
                    <a:pt x="1494" y="13"/>
                  </a:cubicBezTo>
                  <a:cubicBezTo>
                    <a:pt x="1494" y="20"/>
                    <a:pt x="1488" y="26"/>
                    <a:pt x="1480" y="26"/>
                  </a:cubicBezTo>
                  <a:close/>
                  <a:moveTo>
                    <a:pt x="1160" y="26"/>
                  </a:moveTo>
                  <a:lnTo>
                    <a:pt x="974" y="26"/>
                  </a:lnTo>
                  <a:cubicBezTo>
                    <a:pt x="966" y="26"/>
                    <a:pt x="960" y="20"/>
                    <a:pt x="960" y="13"/>
                  </a:cubicBezTo>
                  <a:cubicBezTo>
                    <a:pt x="960" y="6"/>
                    <a:pt x="966" y="0"/>
                    <a:pt x="974" y="0"/>
                  </a:cubicBezTo>
                  <a:lnTo>
                    <a:pt x="1160" y="0"/>
                  </a:lnTo>
                  <a:cubicBezTo>
                    <a:pt x="1168" y="0"/>
                    <a:pt x="1174" y="6"/>
                    <a:pt x="1174" y="13"/>
                  </a:cubicBezTo>
                  <a:cubicBezTo>
                    <a:pt x="1174" y="20"/>
                    <a:pt x="1168" y="26"/>
                    <a:pt x="1160" y="26"/>
                  </a:cubicBezTo>
                  <a:close/>
                  <a:moveTo>
                    <a:pt x="840" y="26"/>
                  </a:moveTo>
                  <a:lnTo>
                    <a:pt x="654" y="26"/>
                  </a:lnTo>
                  <a:cubicBezTo>
                    <a:pt x="646" y="26"/>
                    <a:pt x="640" y="20"/>
                    <a:pt x="640" y="13"/>
                  </a:cubicBezTo>
                  <a:cubicBezTo>
                    <a:pt x="640" y="6"/>
                    <a:pt x="646" y="0"/>
                    <a:pt x="654" y="0"/>
                  </a:cubicBezTo>
                  <a:lnTo>
                    <a:pt x="840" y="0"/>
                  </a:lnTo>
                  <a:cubicBezTo>
                    <a:pt x="848" y="0"/>
                    <a:pt x="854" y="6"/>
                    <a:pt x="854" y="13"/>
                  </a:cubicBezTo>
                  <a:cubicBezTo>
                    <a:pt x="854" y="20"/>
                    <a:pt x="848" y="26"/>
                    <a:pt x="840" y="26"/>
                  </a:cubicBezTo>
                  <a:close/>
                  <a:moveTo>
                    <a:pt x="520" y="26"/>
                  </a:moveTo>
                  <a:lnTo>
                    <a:pt x="334" y="26"/>
                  </a:lnTo>
                  <a:cubicBezTo>
                    <a:pt x="326" y="26"/>
                    <a:pt x="320" y="20"/>
                    <a:pt x="320" y="13"/>
                  </a:cubicBezTo>
                  <a:cubicBezTo>
                    <a:pt x="320" y="6"/>
                    <a:pt x="326" y="0"/>
                    <a:pt x="334" y="0"/>
                  </a:cubicBezTo>
                  <a:lnTo>
                    <a:pt x="520" y="0"/>
                  </a:lnTo>
                  <a:cubicBezTo>
                    <a:pt x="528" y="0"/>
                    <a:pt x="534" y="6"/>
                    <a:pt x="534" y="13"/>
                  </a:cubicBezTo>
                  <a:cubicBezTo>
                    <a:pt x="534" y="20"/>
                    <a:pt x="528" y="26"/>
                    <a:pt x="520" y="26"/>
                  </a:cubicBezTo>
                  <a:close/>
                  <a:moveTo>
                    <a:pt x="200" y="26"/>
                  </a:moveTo>
                  <a:lnTo>
                    <a:pt x="14" y="26"/>
                  </a:lnTo>
                  <a:cubicBezTo>
                    <a:pt x="6" y="26"/>
                    <a:pt x="0" y="20"/>
                    <a:pt x="0" y="13"/>
                  </a:cubicBezTo>
                  <a:cubicBezTo>
                    <a:pt x="0" y="6"/>
                    <a:pt x="6" y="0"/>
                    <a:pt x="14" y="0"/>
                  </a:cubicBezTo>
                  <a:lnTo>
                    <a:pt x="200" y="0"/>
                  </a:lnTo>
                  <a:cubicBezTo>
                    <a:pt x="208" y="0"/>
                    <a:pt x="214" y="6"/>
                    <a:pt x="214" y="13"/>
                  </a:cubicBezTo>
                  <a:cubicBezTo>
                    <a:pt x="214" y="20"/>
                    <a:pt x="208" y="26"/>
                    <a:pt x="200" y="26"/>
                  </a:cubicBezTo>
                  <a:close/>
                </a:path>
              </a:pathLst>
            </a:custGeom>
            <a:solidFill>
              <a:srgbClr val="FF0000"/>
            </a:solidFill>
            <a:ln w="0" cap="flat">
              <a:solidFill>
                <a:srgbClr val="FF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38" name="Freeform 182"/>
            <p:cNvSpPr>
              <a:spLocks noEditPoints="1"/>
            </p:cNvSpPr>
            <p:nvPr/>
          </p:nvSpPr>
          <p:spPr bwMode="auto">
            <a:xfrm>
              <a:off x="8421688" y="4759326"/>
              <a:ext cx="473075" cy="11113"/>
            </a:xfrm>
            <a:custGeom>
              <a:avLst/>
              <a:gdLst>
                <a:gd name="T0" fmla="*/ 1062 w 1076"/>
                <a:gd name="T1" fmla="*/ 27 h 27"/>
                <a:gd name="T2" fmla="*/ 876 w 1076"/>
                <a:gd name="T3" fmla="*/ 27 h 27"/>
                <a:gd name="T4" fmla="*/ 862 w 1076"/>
                <a:gd name="T5" fmla="*/ 14 h 27"/>
                <a:gd name="T6" fmla="*/ 876 w 1076"/>
                <a:gd name="T7" fmla="*/ 0 h 27"/>
                <a:gd name="T8" fmla="*/ 1062 w 1076"/>
                <a:gd name="T9" fmla="*/ 0 h 27"/>
                <a:gd name="T10" fmla="*/ 1076 w 1076"/>
                <a:gd name="T11" fmla="*/ 14 h 27"/>
                <a:gd name="T12" fmla="*/ 1062 w 1076"/>
                <a:gd name="T13" fmla="*/ 27 h 27"/>
                <a:gd name="T14" fmla="*/ 742 w 1076"/>
                <a:gd name="T15" fmla="*/ 27 h 27"/>
                <a:gd name="T16" fmla="*/ 556 w 1076"/>
                <a:gd name="T17" fmla="*/ 27 h 27"/>
                <a:gd name="T18" fmla="*/ 542 w 1076"/>
                <a:gd name="T19" fmla="*/ 14 h 27"/>
                <a:gd name="T20" fmla="*/ 556 w 1076"/>
                <a:gd name="T21" fmla="*/ 0 h 27"/>
                <a:gd name="T22" fmla="*/ 742 w 1076"/>
                <a:gd name="T23" fmla="*/ 0 h 27"/>
                <a:gd name="T24" fmla="*/ 756 w 1076"/>
                <a:gd name="T25" fmla="*/ 14 h 27"/>
                <a:gd name="T26" fmla="*/ 742 w 1076"/>
                <a:gd name="T27" fmla="*/ 27 h 27"/>
                <a:gd name="T28" fmla="*/ 422 w 1076"/>
                <a:gd name="T29" fmla="*/ 27 h 27"/>
                <a:gd name="T30" fmla="*/ 236 w 1076"/>
                <a:gd name="T31" fmla="*/ 27 h 27"/>
                <a:gd name="T32" fmla="*/ 222 w 1076"/>
                <a:gd name="T33" fmla="*/ 14 h 27"/>
                <a:gd name="T34" fmla="*/ 236 w 1076"/>
                <a:gd name="T35" fmla="*/ 0 h 27"/>
                <a:gd name="T36" fmla="*/ 422 w 1076"/>
                <a:gd name="T37" fmla="*/ 0 h 27"/>
                <a:gd name="T38" fmla="*/ 436 w 1076"/>
                <a:gd name="T39" fmla="*/ 14 h 27"/>
                <a:gd name="T40" fmla="*/ 422 w 1076"/>
                <a:gd name="T41" fmla="*/ 27 h 27"/>
                <a:gd name="T42" fmla="*/ 102 w 1076"/>
                <a:gd name="T43" fmla="*/ 27 h 27"/>
                <a:gd name="T44" fmla="*/ 14 w 1076"/>
                <a:gd name="T45" fmla="*/ 27 h 27"/>
                <a:gd name="T46" fmla="*/ 0 w 1076"/>
                <a:gd name="T47" fmla="*/ 14 h 27"/>
                <a:gd name="T48" fmla="*/ 14 w 1076"/>
                <a:gd name="T49" fmla="*/ 0 h 27"/>
                <a:gd name="T50" fmla="*/ 102 w 1076"/>
                <a:gd name="T51" fmla="*/ 0 h 27"/>
                <a:gd name="T52" fmla="*/ 116 w 1076"/>
                <a:gd name="T53" fmla="*/ 14 h 27"/>
                <a:gd name="T54" fmla="*/ 102 w 1076"/>
                <a:gd name="T55"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076" h="27">
                  <a:moveTo>
                    <a:pt x="1062" y="27"/>
                  </a:moveTo>
                  <a:lnTo>
                    <a:pt x="876" y="27"/>
                  </a:lnTo>
                  <a:cubicBezTo>
                    <a:pt x="868" y="27"/>
                    <a:pt x="862" y="21"/>
                    <a:pt x="862" y="14"/>
                  </a:cubicBezTo>
                  <a:cubicBezTo>
                    <a:pt x="862" y="6"/>
                    <a:pt x="868" y="0"/>
                    <a:pt x="876" y="0"/>
                  </a:cubicBezTo>
                  <a:lnTo>
                    <a:pt x="1062" y="0"/>
                  </a:lnTo>
                  <a:cubicBezTo>
                    <a:pt x="1070" y="0"/>
                    <a:pt x="1076" y="6"/>
                    <a:pt x="1076" y="14"/>
                  </a:cubicBezTo>
                  <a:cubicBezTo>
                    <a:pt x="1076" y="21"/>
                    <a:pt x="1070" y="27"/>
                    <a:pt x="1062" y="27"/>
                  </a:cubicBezTo>
                  <a:close/>
                  <a:moveTo>
                    <a:pt x="742" y="27"/>
                  </a:moveTo>
                  <a:lnTo>
                    <a:pt x="556" y="27"/>
                  </a:lnTo>
                  <a:cubicBezTo>
                    <a:pt x="548" y="27"/>
                    <a:pt x="542" y="21"/>
                    <a:pt x="542" y="14"/>
                  </a:cubicBezTo>
                  <a:cubicBezTo>
                    <a:pt x="542" y="6"/>
                    <a:pt x="548" y="0"/>
                    <a:pt x="556" y="0"/>
                  </a:cubicBezTo>
                  <a:lnTo>
                    <a:pt x="742" y="0"/>
                  </a:lnTo>
                  <a:cubicBezTo>
                    <a:pt x="750" y="0"/>
                    <a:pt x="756" y="6"/>
                    <a:pt x="756" y="14"/>
                  </a:cubicBezTo>
                  <a:cubicBezTo>
                    <a:pt x="756" y="21"/>
                    <a:pt x="750" y="27"/>
                    <a:pt x="742" y="27"/>
                  </a:cubicBezTo>
                  <a:close/>
                  <a:moveTo>
                    <a:pt x="422" y="27"/>
                  </a:moveTo>
                  <a:lnTo>
                    <a:pt x="236" y="27"/>
                  </a:lnTo>
                  <a:cubicBezTo>
                    <a:pt x="228" y="27"/>
                    <a:pt x="222" y="21"/>
                    <a:pt x="222" y="14"/>
                  </a:cubicBezTo>
                  <a:cubicBezTo>
                    <a:pt x="222" y="6"/>
                    <a:pt x="228" y="0"/>
                    <a:pt x="236" y="0"/>
                  </a:cubicBezTo>
                  <a:lnTo>
                    <a:pt x="422" y="0"/>
                  </a:lnTo>
                  <a:cubicBezTo>
                    <a:pt x="430" y="0"/>
                    <a:pt x="436" y="6"/>
                    <a:pt x="436" y="14"/>
                  </a:cubicBezTo>
                  <a:cubicBezTo>
                    <a:pt x="436" y="21"/>
                    <a:pt x="430" y="27"/>
                    <a:pt x="422" y="27"/>
                  </a:cubicBezTo>
                  <a:close/>
                  <a:moveTo>
                    <a:pt x="102" y="27"/>
                  </a:moveTo>
                  <a:lnTo>
                    <a:pt x="14" y="27"/>
                  </a:lnTo>
                  <a:cubicBezTo>
                    <a:pt x="6" y="27"/>
                    <a:pt x="0" y="21"/>
                    <a:pt x="0" y="14"/>
                  </a:cubicBezTo>
                  <a:cubicBezTo>
                    <a:pt x="0" y="6"/>
                    <a:pt x="6" y="0"/>
                    <a:pt x="14" y="0"/>
                  </a:cubicBezTo>
                  <a:lnTo>
                    <a:pt x="102" y="0"/>
                  </a:lnTo>
                  <a:cubicBezTo>
                    <a:pt x="110" y="0"/>
                    <a:pt x="116" y="6"/>
                    <a:pt x="116" y="14"/>
                  </a:cubicBezTo>
                  <a:cubicBezTo>
                    <a:pt x="116" y="21"/>
                    <a:pt x="110" y="27"/>
                    <a:pt x="102" y="27"/>
                  </a:cubicBezTo>
                  <a:close/>
                </a:path>
              </a:pathLst>
            </a:custGeom>
            <a:solidFill>
              <a:srgbClr val="FF0000"/>
            </a:solidFill>
            <a:ln w="0" cap="flat">
              <a:solidFill>
                <a:srgbClr val="FF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39" name="Freeform 183"/>
            <p:cNvSpPr>
              <a:spLocks noEditPoints="1"/>
            </p:cNvSpPr>
            <p:nvPr/>
          </p:nvSpPr>
          <p:spPr bwMode="auto">
            <a:xfrm>
              <a:off x="7605713" y="1962151"/>
              <a:ext cx="11113" cy="3190875"/>
            </a:xfrm>
            <a:custGeom>
              <a:avLst/>
              <a:gdLst>
                <a:gd name="T0" fmla="*/ 13 w 26"/>
                <a:gd name="T1" fmla="*/ 7033 h 7246"/>
                <a:gd name="T2" fmla="*/ 13 w 26"/>
                <a:gd name="T3" fmla="*/ 7246 h 7246"/>
                <a:gd name="T4" fmla="*/ 0 w 26"/>
                <a:gd name="T5" fmla="*/ 6726 h 7246"/>
                <a:gd name="T6" fmla="*/ 26 w 26"/>
                <a:gd name="T7" fmla="*/ 6913 h 7246"/>
                <a:gd name="T8" fmla="*/ 0 w 26"/>
                <a:gd name="T9" fmla="*/ 6593 h 7246"/>
                <a:gd name="T10" fmla="*/ 26 w 26"/>
                <a:gd name="T11" fmla="*/ 6406 h 7246"/>
                <a:gd name="T12" fmla="*/ 0 w 26"/>
                <a:gd name="T13" fmla="*/ 6593 h 7246"/>
                <a:gd name="T14" fmla="*/ 13 w 26"/>
                <a:gd name="T15" fmla="*/ 6073 h 7246"/>
                <a:gd name="T16" fmla="*/ 13 w 26"/>
                <a:gd name="T17" fmla="*/ 6286 h 7246"/>
                <a:gd name="T18" fmla="*/ 0 w 26"/>
                <a:gd name="T19" fmla="*/ 5766 h 7246"/>
                <a:gd name="T20" fmla="*/ 26 w 26"/>
                <a:gd name="T21" fmla="*/ 5953 h 7246"/>
                <a:gd name="T22" fmla="*/ 0 w 26"/>
                <a:gd name="T23" fmla="*/ 5633 h 7246"/>
                <a:gd name="T24" fmla="*/ 26 w 26"/>
                <a:gd name="T25" fmla="*/ 5446 h 7246"/>
                <a:gd name="T26" fmla="*/ 0 w 26"/>
                <a:gd name="T27" fmla="*/ 5633 h 7246"/>
                <a:gd name="T28" fmla="*/ 13 w 26"/>
                <a:gd name="T29" fmla="*/ 5113 h 7246"/>
                <a:gd name="T30" fmla="*/ 13 w 26"/>
                <a:gd name="T31" fmla="*/ 5326 h 7246"/>
                <a:gd name="T32" fmla="*/ 0 w 26"/>
                <a:gd name="T33" fmla="*/ 4806 h 7246"/>
                <a:gd name="T34" fmla="*/ 26 w 26"/>
                <a:gd name="T35" fmla="*/ 4993 h 7246"/>
                <a:gd name="T36" fmla="*/ 0 w 26"/>
                <a:gd name="T37" fmla="*/ 4673 h 7246"/>
                <a:gd name="T38" fmla="*/ 26 w 26"/>
                <a:gd name="T39" fmla="*/ 4486 h 7246"/>
                <a:gd name="T40" fmla="*/ 0 w 26"/>
                <a:gd name="T41" fmla="*/ 4673 h 7246"/>
                <a:gd name="T42" fmla="*/ 13 w 26"/>
                <a:gd name="T43" fmla="*/ 4153 h 7246"/>
                <a:gd name="T44" fmla="*/ 13 w 26"/>
                <a:gd name="T45" fmla="*/ 4366 h 7246"/>
                <a:gd name="T46" fmla="*/ 0 w 26"/>
                <a:gd name="T47" fmla="*/ 3846 h 7246"/>
                <a:gd name="T48" fmla="*/ 26 w 26"/>
                <a:gd name="T49" fmla="*/ 4033 h 7246"/>
                <a:gd name="T50" fmla="*/ 0 w 26"/>
                <a:gd name="T51" fmla="*/ 3713 h 7246"/>
                <a:gd name="T52" fmla="*/ 26 w 26"/>
                <a:gd name="T53" fmla="*/ 3526 h 7246"/>
                <a:gd name="T54" fmla="*/ 0 w 26"/>
                <a:gd name="T55" fmla="*/ 3713 h 7246"/>
                <a:gd name="T56" fmla="*/ 13 w 26"/>
                <a:gd name="T57" fmla="*/ 3193 h 7246"/>
                <a:gd name="T58" fmla="*/ 13 w 26"/>
                <a:gd name="T59" fmla="*/ 3406 h 7246"/>
                <a:gd name="T60" fmla="*/ 0 w 26"/>
                <a:gd name="T61" fmla="*/ 2886 h 7246"/>
                <a:gd name="T62" fmla="*/ 26 w 26"/>
                <a:gd name="T63" fmla="*/ 3073 h 7246"/>
                <a:gd name="T64" fmla="*/ 0 w 26"/>
                <a:gd name="T65" fmla="*/ 2753 h 7246"/>
                <a:gd name="T66" fmla="*/ 26 w 26"/>
                <a:gd name="T67" fmla="*/ 2566 h 7246"/>
                <a:gd name="T68" fmla="*/ 0 w 26"/>
                <a:gd name="T69" fmla="*/ 2753 h 7246"/>
                <a:gd name="T70" fmla="*/ 13 w 26"/>
                <a:gd name="T71" fmla="*/ 2233 h 7246"/>
                <a:gd name="T72" fmla="*/ 13 w 26"/>
                <a:gd name="T73" fmla="*/ 2446 h 7246"/>
                <a:gd name="T74" fmla="*/ 0 w 26"/>
                <a:gd name="T75" fmla="*/ 1926 h 7246"/>
                <a:gd name="T76" fmla="*/ 26 w 26"/>
                <a:gd name="T77" fmla="*/ 2113 h 7246"/>
                <a:gd name="T78" fmla="*/ 0 w 26"/>
                <a:gd name="T79" fmla="*/ 1793 h 7246"/>
                <a:gd name="T80" fmla="*/ 26 w 26"/>
                <a:gd name="T81" fmla="*/ 1606 h 7246"/>
                <a:gd name="T82" fmla="*/ 0 w 26"/>
                <a:gd name="T83" fmla="*/ 1793 h 7246"/>
                <a:gd name="T84" fmla="*/ 13 w 26"/>
                <a:gd name="T85" fmla="*/ 1273 h 7246"/>
                <a:gd name="T86" fmla="*/ 13 w 26"/>
                <a:gd name="T87" fmla="*/ 1486 h 7246"/>
                <a:gd name="T88" fmla="*/ 0 w 26"/>
                <a:gd name="T89" fmla="*/ 966 h 7246"/>
                <a:gd name="T90" fmla="*/ 26 w 26"/>
                <a:gd name="T91" fmla="*/ 1153 h 7246"/>
                <a:gd name="T92" fmla="*/ 0 w 26"/>
                <a:gd name="T93" fmla="*/ 833 h 7246"/>
                <a:gd name="T94" fmla="*/ 26 w 26"/>
                <a:gd name="T95" fmla="*/ 646 h 7246"/>
                <a:gd name="T96" fmla="*/ 0 w 26"/>
                <a:gd name="T97" fmla="*/ 833 h 7246"/>
                <a:gd name="T98" fmla="*/ 13 w 26"/>
                <a:gd name="T99" fmla="*/ 313 h 7246"/>
                <a:gd name="T100" fmla="*/ 13 w 26"/>
                <a:gd name="T101" fmla="*/ 526 h 7246"/>
                <a:gd name="T102" fmla="*/ 0 w 26"/>
                <a:gd name="T103" fmla="*/ 13 h 7246"/>
                <a:gd name="T104" fmla="*/ 26 w 26"/>
                <a:gd name="T105" fmla="*/ 193 h 72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Lst>
              <a:rect l="0" t="0" r="r" b="b"/>
              <a:pathLst>
                <a:path w="26" h="7246">
                  <a:moveTo>
                    <a:pt x="0" y="7233"/>
                  </a:moveTo>
                  <a:lnTo>
                    <a:pt x="0" y="7046"/>
                  </a:lnTo>
                  <a:cubicBezTo>
                    <a:pt x="0" y="7039"/>
                    <a:pt x="6" y="7033"/>
                    <a:pt x="13" y="7033"/>
                  </a:cubicBezTo>
                  <a:cubicBezTo>
                    <a:pt x="20" y="7033"/>
                    <a:pt x="26" y="7039"/>
                    <a:pt x="26" y="7046"/>
                  </a:cubicBezTo>
                  <a:lnTo>
                    <a:pt x="26" y="7233"/>
                  </a:lnTo>
                  <a:cubicBezTo>
                    <a:pt x="26" y="7240"/>
                    <a:pt x="20" y="7246"/>
                    <a:pt x="13" y="7246"/>
                  </a:cubicBezTo>
                  <a:cubicBezTo>
                    <a:pt x="6" y="7246"/>
                    <a:pt x="0" y="7240"/>
                    <a:pt x="0" y="7233"/>
                  </a:cubicBezTo>
                  <a:close/>
                  <a:moveTo>
                    <a:pt x="0" y="6913"/>
                  </a:moveTo>
                  <a:lnTo>
                    <a:pt x="0" y="6726"/>
                  </a:lnTo>
                  <a:cubicBezTo>
                    <a:pt x="0" y="6719"/>
                    <a:pt x="6" y="6713"/>
                    <a:pt x="13" y="6713"/>
                  </a:cubicBezTo>
                  <a:cubicBezTo>
                    <a:pt x="20" y="6713"/>
                    <a:pt x="26" y="6719"/>
                    <a:pt x="26" y="6726"/>
                  </a:cubicBezTo>
                  <a:lnTo>
                    <a:pt x="26" y="6913"/>
                  </a:lnTo>
                  <a:cubicBezTo>
                    <a:pt x="26" y="6920"/>
                    <a:pt x="20" y="6926"/>
                    <a:pt x="13" y="6926"/>
                  </a:cubicBezTo>
                  <a:cubicBezTo>
                    <a:pt x="6" y="6926"/>
                    <a:pt x="0" y="6920"/>
                    <a:pt x="0" y="6913"/>
                  </a:cubicBezTo>
                  <a:close/>
                  <a:moveTo>
                    <a:pt x="0" y="6593"/>
                  </a:moveTo>
                  <a:lnTo>
                    <a:pt x="0" y="6406"/>
                  </a:lnTo>
                  <a:cubicBezTo>
                    <a:pt x="0" y="6399"/>
                    <a:pt x="6" y="6393"/>
                    <a:pt x="13" y="6393"/>
                  </a:cubicBezTo>
                  <a:cubicBezTo>
                    <a:pt x="20" y="6393"/>
                    <a:pt x="26" y="6399"/>
                    <a:pt x="26" y="6406"/>
                  </a:cubicBezTo>
                  <a:lnTo>
                    <a:pt x="26" y="6593"/>
                  </a:lnTo>
                  <a:cubicBezTo>
                    <a:pt x="26" y="6600"/>
                    <a:pt x="20" y="6606"/>
                    <a:pt x="13" y="6606"/>
                  </a:cubicBezTo>
                  <a:cubicBezTo>
                    <a:pt x="6" y="6606"/>
                    <a:pt x="0" y="6600"/>
                    <a:pt x="0" y="6593"/>
                  </a:cubicBezTo>
                  <a:close/>
                  <a:moveTo>
                    <a:pt x="0" y="6273"/>
                  </a:moveTo>
                  <a:lnTo>
                    <a:pt x="0" y="6086"/>
                  </a:lnTo>
                  <a:cubicBezTo>
                    <a:pt x="0" y="6079"/>
                    <a:pt x="6" y="6073"/>
                    <a:pt x="13" y="6073"/>
                  </a:cubicBezTo>
                  <a:cubicBezTo>
                    <a:pt x="20" y="6073"/>
                    <a:pt x="26" y="6079"/>
                    <a:pt x="26" y="6086"/>
                  </a:cubicBezTo>
                  <a:lnTo>
                    <a:pt x="26" y="6273"/>
                  </a:lnTo>
                  <a:cubicBezTo>
                    <a:pt x="26" y="6280"/>
                    <a:pt x="20" y="6286"/>
                    <a:pt x="13" y="6286"/>
                  </a:cubicBezTo>
                  <a:cubicBezTo>
                    <a:pt x="6" y="6286"/>
                    <a:pt x="0" y="6280"/>
                    <a:pt x="0" y="6273"/>
                  </a:cubicBezTo>
                  <a:close/>
                  <a:moveTo>
                    <a:pt x="0" y="5953"/>
                  </a:moveTo>
                  <a:lnTo>
                    <a:pt x="0" y="5766"/>
                  </a:lnTo>
                  <a:cubicBezTo>
                    <a:pt x="0" y="5759"/>
                    <a:pt x="6" y="5753"/>
                    <a:pt x="13" y="5753"/>
                  </a:cubicBezTo>
                  <a:cubicBezTo>
                    <a:pt x="20" y="5753"/>
                    <a:pt x="26" y="5759"/>
                    <a:pt x="26" y="5766"/>
                  </a:cubicBezTo>
                  <a:lnTo>
                    <a:pt x="26" y="5953"/>
                  </a:lnTo>
                  <a:cubicBezTo>
                    <a:pt x="26" y="5960"/>
                    <a:pt x="20" y="5966"/>
                    <a:pt x="13" y="5966"/>
                  </a:cubicBezTo>
                  <a:cubicBezTo>
                    <a:pt x="6" y="5966"/>
                    <a:pt x="0" y="5960"/>
                    <a:pt x="0" y="5953"/>
                  </a:cubicBezTo>
                  <a:close/>
                  <a:moveTo>
                    <a:pt x="0" y="5633"/>
                  </a:moveTo>
                  <a:lnTo>
                    <a:pt x="0" y="5446"/>
                  </a:lnTo>
                  <a:cubicBezTo>
                    <a:pt x="0" y="5439"/>
                    <a:pt x="6" y="5433"/>
                    <a:pt x="13" y="5433"/>
                  </a:cubicBezTo>
                  <a:cubicBezTo>
                    <a:pt x="20" y="5433"/>
                    <a:pt x="26" y="5439"/>
                    <a:pt x="26" y="5446"/>
                  </a:cubicBezTo>
                  <a:lnTo>
                    <a:pt x="26" y="5633"/>
                  </a:lnTo>
                  <a:cubicBezTo>
                    <a:pt x="26" y="5640"/>
                    <a:pt x="20" y="5646"/>
                    <a:pt x="13" y="5646"/>
                  </a:cubicBezTo>
                  <a:cubicBezTo>
                    <a:pt x="6" y="5646"/>
                    <a:pt x="0" y="5640"/>
                    <a:pt x="0" y="5633"/>
                  </a:cubicBezTo>
                  <a:close/>
                  <a:moveTo>
                    <a:pt x="0" y="5313"/>
                  </a:moveTo>
                  <a:lnTo>
                    <a:pt x="0" y="5126"/>
                  </a:lnTo>
                  <a:cubicBezTo>
                    <a:pt x="0" y="5119"/>
                    <a:pt x="6" y="5113"/>
                    <a:pt x="13" y="5113"/>
                  </a:cubicBezTo>
                  <a:cubicBezTo>
                    <a:pt x="20" y="5113"/>
                    <a:pt x="26" y="5119"/>
                    <a:pt x="26" y="5126"/>
                  </a:cubicBezTo>
                  <a:lnTo>
                    <a:pt x="26" y="5313"/>
                  </a:lnTo>
                  <a:cubicBezTo>
                    <a:pt x="26" y="5320"/>
                    <a:pt x="20" y="5326"/>
                    <a:pt x="13" y="5326"/>
                  </a:cubicBezTo>
                  <a:cubicBezTo>
                    <a:pt x="6" y="5326"/>
                    <a:pt x="0" y="5320"/>
                    <a:pt x="0" y="5313"/>
                  </a:cubicBezTo>
                  <a:close/>
                  <a:moveTo>
                    <a:pt x="0" y="4993"/>
                  </a:moveTo>
                  <a:lnTo>
                    <a:pt x="0" y="4806"/>
                  </a:lnTo>
                  <a:cubicBezTo>
                    <a:pt x="0" y="4799"/>
                    <a:pt x="6" y="4793"/>
                    <a:pt x="13" y="4793"/>
                  </a:cubicBezTo>
                  <a:cubicBezTo>
                    <a:pt x="20" y="4793"/>
                    <a:pt x="26" y="4799"/>
                    <a:pt x="26" y="4806"/>
                  </a:cubicBezTo>
                  <a:lnTo>
                    <a:pt x="26" y="4993"/>
                  </a:lnTo>
                  <a:cubicBezTo>
                    <a:pt x="26" y="5000"/>
                    <a:pt x="20" y="5006"/>
                    <a:pt x="13" y="5006"/>
                  </a:cubicBezTo>
                  <a:cubicBezTo>
                    <a:pt x="6" y="5006"/>
                    <a:pt x="0" y="5000"/>
                    <a:pt x="0" y="4993"/>
                  </a:cubicBezTo>
                  <a:close/>
                  <a:moveTo>
                    <a:pt x="0" y="4673"/>
                  </a:moveTo>
                  <a:lnTo>
                    <a:pt x="0" y="4486"/>
                  </a:lnTo>
                  <a:cubicBezTo>
                    <a:pt x="0" y="4479"/>
                    <a:pt x="6" y="4473"/>
                    <a:pt x="13" y="4473"/>
                  </a:cubicBezTo>
                  <a:cubicBezTo>
                    <a:pt x="20" y="4473"/>
                    <a:pt x="26" y="4479"/>
                    <a:pt x="26" y="4486"/>
                  </a:cubicBezTo>
                  <a:lnTo>
                    <a:pt x="26" y="4673"/>
                  </a:lnTo>
                  <a:cubicBezTo>
                    <a:pt x="26" y="4680"/>
                    <a:pt x="20" y="4686"/>
                    <a:pt x="13" y="4686"/>
                  </a:cubicBezTo>
                  <a:cubicBezTo>
                    <a:pt x="6" y="4686"/>
                    <a:pt x="0" y="4680"/>
                    <a:pt x="0" y="4673"/>
                  </a:cubicBezTo>
                  <a:close/>
                  <a:moveTo>
                    <a:pt x="0" y="4353"/>
                  </a:moveTo>
                  <a:lnTo>
                    <a:pt x="0" y="4166"/>
                  </a:lnTo>
                  <a:cubicBezTo>
                    <a:pt x="0" y="4159"/>
                    <a:pt x="6" y="4153"/>
                    <a:pt x="13" y="4153"/>
                  </a:cubicBezTo>
                  <a:cubicBezTo>
                    <a:pt x="20" y="4153"/>
                    <a:pt x="26" y="4159"/>
                    <a:pt x="26" y="4166"/>
                  </a:cubicBezTo>
                  <a:lnTo>
                    <a:pt x="26" y="4353"/>
                  </a:lnTo>
                  <a:cubicBezTo>
                    <a:pt x="26" y="4360"/>
                    <a:pt x="20" y="4366"/>
                    <a:pt x="13" y="4366"/>
                  </a:cubicBezTo>
                  <a:cubicBezTo>
                    <a:pt x="6" y="4366"/>
                    <a:pt x="0" y="4360"/>
                    <a:pt x="0" y="4353"/>
                  </a:cubicBezTo>
                  <a:close/>
                  <a:moveTo>
                    <a:pt x="0" y="4033"/>
                  </a:moveTo>
                  <a:lnTo>
                    <a:pt x="0" y="3846"/>
                  </a:lnTo>
                  <a:cubicBezTo>
                    <a:pt x="0" y="3839"/>
                    <a:pt x="6" y="3833"/>
                    <a:pt x="13" y="3833"/>
                  </a:cubicBezTo>
                  <a:cubicBezTo>
                    <a:pt x="20" y="3833"/>
                    <a:pt x="26" y="3839"/>
                    <a:pt x="26" y="3846"/>
                  </a:cubicBezTo>
                  <a:lnTo>
                    <a:pt x="26" y="4033"/>
                  </a:lnTo>
                  <a:cubicBezTo>
                    <a:pt x="26" y="4040"/>
                    <a:pt x="20" y="4046"/>
                    <a:pt x="13" y="4046"/>
                  </a:cubicBezTo>
                  <a:cubicBezTo>
                    <a:pt x="6" y="4046"/>
                    <a:pt x="0" y="4040"/>
                    <a:pt x="0" y="4033"/>
                  </a:cubicBezTo>
                  <a:close/>
                  <a:moveTo>
                    <a:pt x="0" y="3713"/>
                  </a:moveTo>
                  <a:lnTo>
                    <a:pt x="0" y="3526"/>
                  </a:lnTo>
                  <a:cubicBezTo>
                    <a:pt x="0" y="3519"/>
                    <a:pt x="6" y="3513"/>
                    <a:pt x="13" y="3513"/>
                  </a:cubicBezTo>
                  <a:cubicBezTo>
                    <a:pt x="20" y="3513"/>
                    <a:pt x="26" y="3519"/>
                    <a:pt x="26" y="3526"/>
                  </a:cubicBezTo>
                  <a:lnTo>
                    <a:pt x="26" y="3713"/>
                  </a:lnTo>
                  <a:cubicBezTo>
                    <a:pt x="26" y="3720"/>
                    <a:pt x="20" y="3726"/>
                    <a:pt x="13" y="3726"/>
                  </a:cubicBezTo>
                  <a:cubicBezTo>
                    <a:pt x="6" y="3726"/>
                    <a:pt x="0" y="3720"/>
                    <a:pt x="0" y="3713"/>
                  </a:cubicBezTo>
                  <a:close/>
                  <a:moveTo>
                    <a:pt x="0" y="3393"/>
                  </a:moveTo>
                  <a:lnTo>
                    <a:pt x="0" y="3206"/>
                  </a:lnTo>
                  <a:cubicBezTo>
                    <a:pt x="0" y="3199"/>
                    <a:pt x="6" y="3193"/>
                    <a:pt x="13" y="3193"/>
                  </a:cubicBezTo>
                  <a:cubicBezTo>
                    <a:pt x="20" y="3193"/>
                    <a:pt x="26" y="3199"/>
                    <a:pt x="26" y="3206"/>
                  </a:cubicBezTo>
                  <a:lnTo>
                    <a:pt x="26" y="3393"/>
                  </a:lnTo>
                  <a:cubicBezTo>
                    <a:pt x="26" y="3400"/>
                    <a:pt x="20" y="3406"/>
                    <a:pt x="13" y="3406"/>
                  </a:cubicBezTo>
                  <a:cubicBezTo>
                    <a:pt x="6" y="3406"/>
                    <a:pt x="0" y="3400"/>
                    <a:pt x="0" y="3393"/>
                  </a:cubicBezTo>
                  <a:close/>
                  <a:moveTo>
                    <a:pt x="0" y="3073"/>
                  </a:moveTo>
                  <a:lnTo>
                    <a:pt x="0" y="2886"/>
                  </a:lnTo>
                  <a:cubicBezTo>
                    <a:pt x="0" y="2879"/>
                    <a:pt x="6" y="2873"/>
                    <a:pt x="13" y="2873"/>
                  </a:cubicBezTo>
                  <a:cubicBezTo>
                    <a:pt x="20" y="2873"/>
                    <a:pt x="26" y="2879"/>
                    <a:pt x="26" y="2886"/>
                  </a:cubicBezTo>
                  <a:lnTo>
                    <a:pt x="26" y="3073"/>
                  </a:lnTo>
                  <a:cubicBezTo>
                    <a:pt x="26" y="3080"/>
                    <a:pt x="20" y="3086"/>
                    <a:pt x="13" y="3086"/>
                  </a:cubicBezTo>
                  <a:cubicBezTo>
                    <a:pt x="6" y="3086"/>
                    <a:pt x="0" y="3080"/>
                    <a:pt x="0" y="3073"/>
                  </a:cubicBezTo>
                  <a:close/>
                  <a:moveTo>
                    <a:pt x="0" y="2753"/>
                  </a:moveTo>
                  <a:lnTo>
                    <a:pt x="0" y="2566"/>
                  </a:lnTo>
                  <a:cubicBezTo>
                    <a:pt x="0" y="2559"/>
                    <a:pt x="6" y="2553"/>
                    <a:pt x="13" y="2553"/>
                  </a:cubicBezTo>
                  <a:cubicBezTo>
                    <a:pt x="20" y="2553"/>
                    <a:pt x="26" y="2559"/>
                    <a:pt x="26" y="2566"/>
                  </a:cubicBezTo>
                  <a:lnTo>
                    <a:pt x="26" y="2753"/>
                  </a:lnTo>
                  <a:cubicBezTo>
                    <a:pt x="26" y="2760"/>
                    <a:pt x="20" y="2766"/>
                    <a:pt x="13" y="2766"/>
                  </a:cubicBezTo>
                  <a:cubicBezTo>
                    <a:pt x="6" y="2766"/>
                    <a:pt x="0" y="2760"/>
                    <a:pt x="0" y="2753"/>
                  </a:cubicBezTo>
                  <a:close/>
                  <a:moveTo>
                    <a:pt x="0" y="2433"/>
                  </a:moveTo>
                  <a:lnTo>
                    <a:pt x="0" y="2246"/>
                  </a:lnTo>
                  <a:cubicBezTo>
                    <a:pt x="0" y="2239"/>
                    <a:pt x="6" y="2233"/>
                    <a:pt x="13" y="2233"/>
                  </a:cubicBezTo>
                  <a:cubicBezTo>
                    <a:pt x="20" y="2233"/>
                    <a:pt x="26" y="2239"/>
                    <a:pt x="26" y="2246"/>
                  </a:cubicBezTo>
                  <a:lnTo>
                    <a:pt x="26" y="2433"/>
                  </a:lnTo>
                  <a:cubicBezTo>
                    <a:pt x="26" y="2440"/>
                    <a:pt x="20" y="2446"/>
                    <a:pt x="13" y="2446"/>
                  </a:cubicBezTo>
                  <a:cubicBezTo>
                    <a:pt x="6" y="2446"/>
                    <a:pt x="0" y="2440"/>
                    <a:pt x="0" y="2433"/>
                  </a:cubicBezTo>
                  <a:close/>
                  <a:moveTo>
                    <a:pt x="0" y="2113"/>
                  </a:moveTo>
                  <a:lnTo>
                    <a:pt x="0" y="1926"/>
                  </a:lnTo>
                  <a:cubicBezTo>
                    <a:pt x="0" y="1919"/>
                    <a:pt x="6" y="1913"/>
                    <a:pt x="13" y="1913"/>
                  </a:cubicBezTo>
                  <a:cubicBezTo>
                    <a:pt x="20" y="1913"/>
                    <a:pt x="26" y="1919"/>
                    <a:pt x="26" y="1926"/>
                  </a:cubicBezTo>
                  <a:lnTo>
                    <a:pt x="26" y="2113"/>
                  </a:lnTo>
                  <a:cubicBezTo>
                    <a:pt x="26" y="2120"/>
                    <a:pt x="20" y="2126"/>
                    <a:pt x="13" y="2126"/>
                  </a:cubicBezTo>
                  <a:cubicBezTo>
                    <a:pt x="6" y="2126"/>
                    <a:pt x="0" y="2120"/>
                    <a:pt x="0" y="2113"/>
                  </a:cubicBezTo>
                  <a:close/>
                  <a:moveTo>
                    <a:pt x="0" y="1793"/>
                  </a:moveTo>
                  <a:lnTo>
                    <a:pt x="0" y="1606"/>
                  </a:lnTo>
                  <a:cubicBezTo>
                    <a:pt x="0" y="1599"/>
                    <a:pt x="6" y="1593"/>
                    <a:pt x="13" y="1593"/>
                  </a:cubicBezTo>
                  <a:cubicBezTo>
                    <a:pt x="20" y="1593"/>
                    <a:pt x="26" y="1599"/>
                    <a:pt x="26" y="1606"/>
                  </a:cubicBezTo>
                  <a:lnTo>
                    <a:pt x="26" y="1793"/>
                  </a:lnTo>
                  <a:cubicBezTo>
                    <a:pt x="26" y="1800"/>
                    <a:pt x="20" y="1806"/>
                    <a:pt x="13" y="1806"/>
                  </a:cubicBezTo>
                  <a:cubicBezTo>
                    <a:pt x="6" y="1806"/>
                    <a:pt x="0" y="1800"/>
                    <a:pt x="0" y="1793"/>
                  </a:cubicBezTo>
                  <a:close/>
                  <a:moveTo>
                    <a:pt x="0" y="1473"/>
                  </a:moveTo>
                  <a:lnTo>
                    <a:pt x="0" y="1286"/>
                  </a:lnTo>
                  <a:cubicBezTo>
                    <a:pt x="0" y="1279"/>
                    <a:pt x="6" y="1273"/>
                    <a:pt x="13" y="1273"/>
                  </a:cubicBezTo>
                  <a:cubicBezTo>
                    <a:pt x="20" y="1273"/>
                    <a:pt x="26" y="1279"/>
                    <a:pt x="26" y="1286"/>
                  </a:cubicBezTo>
                  <a:lnTo>
                    <a:pt x="26" y="1473"/>
                  </a:lnTo>
                  <a:cubicBezTo>
                    <a:pt x="26" y="1480"/>
                    <a:pt x="20" y="1486"/>
                    <a:pt x="13" y="1486"/>
                  </a:cubicBezTo>
                  <a:cubicBezTo>
                    <a:pt x="6" y="1486"/>
                    <a:pt x="0" y="1480"/>
                    <a:pt x="0" y="1473"/>
                  </a:cubicBezTo>
                  <a:close/>
                  <a:moveTo>
                    <a:pt x="0" y="1153"/>
                  </a:moveTo>
                  <a:lnTo>
                    <a:pt x="0" y="966"/>
                  </a:lnTo>
                  <a:cubicBezTo>
                    <a:pt x="0" y="959"/>
                    <a:pt x="6" y="953"/>
                    <a:pt x="13" y="953"/>
                  </a:cubicBezTo>
                  <a:cubicBezTo>
                    <a:pt x="20" y="953"/>
                    <a:pt x="26" y="959"/>
                    <a:pt x="26" y="966"/>
                  </a:cubicBezTo>
                  <a:lnTo>
                    <a:pt x="26" y="1153"/>
                  </a:lnTo>
                  <a:cubicBezTo>
                    <a:pt x="26" y="1160"/>
                    <a:pt x="20" y="1166"/>
                    <a:pt x="13" y="1166"/>
                  </a:cubicBezTo>
                  <a:cubicBezTo>
                    <a:pt x="6" y="1166"/>
                    <a:pt x="0" y="1160"/>
                    <a:pt x="0" y="1153"/>
                  </a:cubicBezTo>
                  <a:close/>
                  <a:moveTo>
                    <a:pt x="0" y="833"/>
                  </a:moveTo>
                  <a:lnTo>
                    <a:pt x="0" y="646"/>
                  </a:lnTo>
                  <a:cubicBezTo>
                    <a:pt x="0" y="639"/>
                    <a:pt x="6" y="633"/>
                    <a:pt x="13" y="633"/>
                  </a:cubicBezTo>
                  <a:cubicBezTo>
                    <a:pt x="20" y="633"/>
                    <a:pt x="26" y="639"/>
                    <a:pt x="26" y="646"/>
                  </a:cubicBezTo>
                  <a:lnTo>
                    <a:pt x="26" y="833"/>
                  </a:lnTo>
                  <a:cubicBezTo>
                    <a:pt x="26" y="840"/>
                    <a:pt x="20" y="846"/>
                    <a:pt x="13" y="846"/>
                  </a:cubicBezTo>
                  <a:cubicBezTo>
                    <a:pt x="6" y="846"/>
                    <a:pt x="0" y="840"/>
                    <a:pt x="0" y="833"/>
                  </a:cubicBezTo>
                  <a:close/>
                  <a:moveTo>
                    <a:pt x="0" y="513"/>
                  </a:moveTo>
                  <a:lnTo>
                    <a:pt x="0" y="326"/>
                  </a:lnTo>
                  <a:cubicBezTo>
                    <a:pt x="0" y="319"/>
                    <a:pt x="6" y="313"/>
                    <a:pt x="13" y="313"/>
                  </a:cubicBezTo>
                  <a:cubicBezTo>
                    <a:pt x="20" y="313"/>
                    <a:pt x="26" y="319"/>
                    <a:pt x="26" y="326"/>
                  </a:cubicBezTo>
                  <a:lnTo>
                    <a:pt x="26" y="513"/>
                  </a:lnTo>
                  <a:cubicBezTo>
                    <a:pt x="26" y="520"/>
                    <a:pt x="20" y="526"/>
                    <a:pt x="13" y="526"/>
                  </a:cubicBezTo>
                  <a:cubicBezTo>
                    <a:pt x="6" y="526"/>
                    <a:pt x="0" y="520"/>
                    <a:pt x="0" y="513"/>
                  </a:cubicBezTo>
                  <a:close/>
                  <a:moveTo>
                    <a:pt x="0" y="193"/>
                  </a:moveTo>
                  <a:lnTo>
                    <a:pt x="0" y="13"/>
                  </a:lnTo>
                  <a:cubicBezTo>
                    <a:pt x="0" y="6"/>
                    <a:pt x="6" y="0"/>
                    <a:pt x="13" y="0"/>
                  </a:cubicBezTo>
                  <a:cubicBezTo>
                    <a:pt x="20" y="0"/>
                    <a:pt x="26" y="6"/>
                    <a:pt x="26" y="13"/>
                  </a:cubicBezTo>
                  <a:lnTo>
                    <a:pt x="26" y="193"/>
                  </a:lnTo>
                  <a:cubicBezTo>
                    <a:pt x="26" y="200"/>
                    <a:pt x="20" y="206"/>
                    <a:pt x="13" y="206"/>
                  </a:cubicBezTo>
                  <a:cubicBezTo>
                    <a:pt x="6" y="206"/>
                    <a:pt x="0" y="200"/>
                    <a:pt x="0" y="193"/>
                  </a:cubicBezTo>
                  <a:close/>
                </a:path>
              </a:pathLst>
            </a:custGeom>
            <a:solidFill>
              <a:srgbClr val="FF0000"/>
            </a:solidFill>
            <a:ln w="0" cap="flat">
              <a:solidFill>
                <a:srgbClr val="FF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40" name="Freeform 184"/>
            <p:cNvSpPr>
              <a:spLocks noEditPoints="1"/>
            </p:cNvSpPr>
            <p:nvPr/>
          </p:nvSpPr>
          <p:spPr bwMode="auto">
            <a:xfrm>
              <a:off x="8623301" y="1973264"/>
              <a:ext cx="11113" cy="4129088"/>
            </a:xfrm>
            <a:custGeom>
              <a:avLst/>
              <a:gdLst>
                <a:gd name="T0" fmla="*/ 27 w 27"/>
                <a:gd name="T1" fmla="*/ 9179 h 9379"/>
                <a:gd name="T2" fmla="*/ 0 w 27"/>
                <a:gd name="T3" fmla="*/ 9045 h 9379"/>
                <a:gd name="T4" fmla="*/ 27 w 27"/>
                <a:gd name="T5" fmla="*/ 9045 h 9379"/>
                <a:gd name="T6" fmla="*/ 0 w 27"/>
                <a:gd name="T7" fmla="*/ 8539 h 9379"/>
                <a:gd name="T8" fmla="*/ 13 w 27"/>
                <a:gd name="T9" fmla="*/ 8739 h 9379"/>
                <a:gd name="T10" fmla="*/ 13 w 27"/>
                <a:gd name="T11" fmla="*/ 8205 h 9379"/>
                <a:gd name="T12" fmla="*/ 0 w 27"/>
                <a:gd name="T13" fmla="*/ 8405 h 9379"/>
                <a:gd name="T14" fmla="*/ 27 w 27"/>
                <a:gd name="T15" fmla="*/ 7899 h 9379"/>
                <a:gd name="T16" fmla="*/ 0 w 27"/>
                <a:gd name="T17" fmla="*/ 7765 h 9379"/>
                <a:gd name="T18" fmla="*/ 27 w 27"/>
                <a:gd name="T19" fmla="*/ 7765 h 9379"/>
                <a:gd name="T20" fmla="*/ 0 w 27"/>
                <a:gd name="T21" fmla="*/ 7259 h 9379"/>
                <a:gd name="T22" fmla="*/ 13 w 27"/>
                <a:gd name="T23" fmla="*/ 7459 h 9379"/>
                <a:gd name="T24" fmla="*/ 13 w 27"/>
                <a:gd name="T25" fmla="*/ 6925 h 9379"/>
                <a:gd name="T26" fmla="*/ 0 w 27"/>
                <a:gd name="T27" fmla="*/ 7125 h 9379"/>
                <a:gd name="T28" fmla="*/ 27 w 27"/>
                <a:gd name="T29" fmla="*/ 6619 h 9379"/>
                <a:gd name="T30" fmla="*/ 0 w 27"/>
                <a:gd name="T31" fmla="*/ 6485 h 9379"/>
                <a:gd name="T32" fmla="*/ 27 w 27"/>
                <a:gd name="T33" fmla="*/ 6485 h 9379"/>
                <a:gd name="T34" fmla="*/ 0 w 27"/>
                <a:gd name="T35" fmla="*/ 5979 h 9379"/>
                <a:gd name="T36" fmla="*/ 13 w 27"/>
                <a:gd name="T37" fmla="*/ 6179 h 9379"/>
                <a:gd name="T38" fmla="*/ 13 w 27"/>
                <a:gd name="T39" fmla="*/ 5645 h 9379"/>
                <a:gd name="T40" fmla="*/ 0 w 27"/>
                <a:gd name="T41" fmla="*/ 5845 h 9379"/>
                <a:gd name="T42" fmla="*/ 27 w 27"/>
                <a:gd name="T43" fmla="*/ 5339 h 9379"/>
                <a:gd name="T44" fmla="*/ 0 w 27"/>
                <a:gd name="T45" fmla="*/ 5205 h 9379"/>
                <a:gd name="T46" fmla="*/ 27 w 27"/>
                <a:gd name="T47" fmla="*/ 5205 h 9379"/>
                <a:gd name="T48" fmla="*/ 0 w 27"/>
                <a:gd name="T49" fmla="*/ 4699 h 9379"/>
                <a:gd name="T50" fmla="*/ 13 w 27"/>
                <a:gd name="T51" fmla="*/ 4899 h 9379"/>
                <a:gd name="T52" fmla="*/ 13 w 27"/>
                <a:gd name="T53" fmla="*/ 4365 h 9379"/>
                <a:gd name="T54" fmla="*/ 0 w 27"/>
                <a:gd name="T55" fmla="*/ 4565 h 9379"/>
                <a:gd name="T56" fmla="*/ 27 w 27"/>
                <a:gd name="T57" fmla="*/ 4059 h 9379"/>
                <a:gd name="T58" fmla="*/ 0 w 27"/>
                <a:gd name="T59" fmla="*/ 3925 h 9379"/>
                <a:gd name="T60" fmla="*/ 27 w 27"/>
                <a:gd name="T61" fmla="*/ 3925 h 9379"/>
                <a:gd name="T62" fmla="*/ 0 w 27"/>
                <a:gd name="T63" fmla="*/ 3419 h 9379"/>
                <a:gd name="T64" fmla="*/ 13 w 27"/>
                <a:gd name="T65" fmla="*/ 3619 h 9379"/>
                <a:gd name="T66" fmla="*/ 13 w 27"/>
                <a:gd name="T67" fmla="*/ 3085 h 9379"/>
                <a:gd name="T68" fmla="*/ 0 w 27"/>
                <a:gd name="T69" fmla="*/ 3285 h 9379"/>
                <a:gd name="T70" fmla="*/ 27 w 27"/>
                <a:gd name="T71" fmla="*/ 2779 h 9379"/>
                <a:gd name="T72" fmla="*/ 0 w 27"/>
                <a:gd name="T73" fmla="*/ 2645 h 9379"/>
                <a:gd name="T74" fmla="*/ 27 w 27"/>
                <a:gd name="T75" fmla="*/ 2645 h 9379"/>
                <a:gd name="T76" fmla="*/ 0 w 27"/>
                <a:gd name="T77" fmla="*/ 2139 h 9379"/>
                <a:gd name="T78" fmla="*/ 13 w 27"/>
                <a:gd name="T79" fmla="*/ 2339 h 9379"/>
                <a:gd name="T80" fmla="*/ 13 w 27"/>
                <a:gd name="T81" fmla="*/ 1805 h 9379"/>
                <a:gd name="T82" fmla="*/ 0 w 27"/>
                <a:gd name="T83" fmla="*/ 2005 h 9379"/>
                <a:gd name="T84" fmla="*/ 27 w 27"/>
                <a:gd name="T85" fmla="*/ 1499 h 9379"/>
                <a:gd name="T86" fmla="*/ 0 w 27"/>
                <a:gd name="T87" fmla="*/ 1365 h 9379"/>
                <a:gd name="T88" fmla="*/ 27 w 27"/>
                <a:gd name="T89" fmla="*/ 1365 h 9379"/>
                <a:gd name="T90" fmla="*/ 0 w 27"/>
                <a:gd name="T91" fmla="*/ 859 h 9379"/>
                <a:gd name="T92" fmla="*/ 13 w 27"/>
                <a:gd name="T93" fmla="*/ 1059 h 9379"/>
                <a:gd name="T94" fmla="*/ 13 w 27"/>
                <a:gd name="T95" fmla="*/ 525 h 9379"/>
                <a:gd name="T96" fmla="*/ 0 w 27"/>
                <a:gd name="T97" fmla="*/ 725 h 9379"/>
                <a:gd name="T98" fmla="*/ 27 w 27"/>
                <a:gd name="T99" fmla="*/ 219 h 9379"/>
                <a:gd name="T100" fmla="*/ 0 w 27"/>
                <a:gd name="T101" fmla="*/ 85 h 9379"/>
                <a:gd name="T102" fmla="*/ 27 w 27"/>
                <a:gd name="T103" fmla="*/ 85 h 937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Lst>
              <a:rect l="0" t="0" r="r" b="b"/>
              <a:pathLst>
                <a:path w="27" h="9379">
                  <a:moveTo>
                    <a:pt x="0" y="9365"/>
                  </a:moveTo>
                  <a:lnTo>
                    <a:pt x="0" y="9179"/>
                  </a:lnTo>
                  <a:cubicBezTo>
                    <a:pt x="0" y="9171"/>
                    <a:pt x="6" y="9165"/>
                    <a:pt x="13" y="9165"/>
                  </a:cubicBezTo>
                  <a:cubicBezTo>
                    <a:pt x="21" y="9165"/>
                    <a:pt x="27" y="9171"/>
                    <a:pt x="27" y="9179"/>
                  </a:cubicBezTo>
                  <a:lnTo>
                    <a:pt x="27" y="9365"/>
                  </a:lnTo>
                  <a:cubicBezTo>
                    <a:pt x="27" y="9373"/>
                    <a:pt x="21" y="9379"/>
                    <a:pt x="13" y="9379"/>
                  </a:cubicBezTo>
                  <a:cubicBezTo>
                    <a:pt x="6" y="9379"/>
                    <a:pt x="0" y="9373"/>
                    <a:pt x="0" y="9365"/>
                  </a:cubicBezTo>
                  <a:close/>
                  <a:moveTo>
                    <a:pt x="0" y="9045"/>
                  </a:moveTo>
                  <a:lnTo>
                    <a:pt x="0" y="8859"/>
                  </a:lnTo>
                  <a:cubicBezTo>
                    <a:pt x="0" y="8851"/>
                    <a:pt x="6" y="8845"/>
                    <a:pt x="13" y="8845"/>
                  </a:cubicBezTo>
                  <a:cubicBezTo>
                    <a:pt x="21" y="8845"/>
                    <a:pt x="27" y="8851"/>
                    <a:pt x="27" y="8859"/>
                  </a:cubicBezTo>
                  <a:lnTo>
                    <a:pt x="27" y="9045"/>
                  </a:lnTo>
                  <a:cubicBezTo>
                    <a:pt x="27" y="9053"/>
                    <a:pt x="21" y="9059"/>
                    <a:pt x="13" y="9059"/>
                  </a:cubicBezTo>
                  <a:cubicBezTo>
                    <a:pt x="6" y="9059"/>
                    <a:pt x="0" y="9053"/>
                    <a:pt x="0" y="9045"/>
                  </a:cubicBezTo>
                  <a:close/>
                  <a:moveTo>
                    <a:pt x="0" y="8725"/>
                  </a:moveTo>
                  <a:lnTo>
                    <a:pt x="0" y="8539"/>
                  </a:lnTo>
                  <a:cubicBezTo>
                    <a:pt x="0" y="8531"/>
                    <a:pt x="6" y="8525"/>
                    <a:pt x="13" y="8525"/>
                  </a:cubicBezTo>
                  <a:cubicBezTo>
                    <a:pt x="21" y="8525"/>
                    <a:pt x="27" y="8531"/>
                    <a:pt x="27" y="8539"/>
                  </a:cubicBezTo>
                  <a:lnTo>
                    <a:pt x="27" y="8725"/>
                  </a:lnTo>
                  <a:cubicBezTo>
                    <a:pt x="27" y="8733"/>
                    <a:pt x="21" y="8739"/>
                    <a:pt x="13" y="8739"/>
                  </a:cubicBezTo>
                  <a:cubicBezTo>
                    <a:pt x="6" y="8739"/>
                    <a:pt x="0" y="8733"/>
                    <a:pt x="0" y="8725"/>
                  </a:cubicBezTo>
                  <a:close/>
                  <a:moveTo>
                    <a:pt x="0" y="8405"/>
                  </a:moveTo>
                  <a:lnTo>
                    <a:pt x="0" y="8219"/>
                  </a:lnTo>
                  <a:cubicBezTo>
                    <a:pt x="0" y="8211"/>
                    <a:pt x="6" y="8205"/>
                    <a:pt x="13" y="8205"/>
                  </a:cubicBezTo>
                  <a:cubicBezTo>
                    <a:pt x="21" y="8205"/>
                    <a:pt x="27" y="8211"/>
                    <a:pt x="27" y="8219"/>
                  </a:cubicBezTo>
                  <a:lnTo>
                    <a:pt x="27" y="8405"/>
                  </a:lnTo>
                  <a:cubicBezTo>
                    <a:pt x="27" y="8413"/>
                    <a:pt x="21" y="8419"/>
                    <a:pt x="13" y="8419"/>
                  </a:cubicBezTo>
                  <a:cubicBezTo>
                    <a:pt x="6" y="8419"/>
                    <a:pt x="0" y="8413"/>
                    <a:pt x="0" y="8405"/>
                  </a:cubicBezTo>
                  <a:close/>
                  <a:moveTo>
                    <a:pt x="0" y="8085"/>
                  </a:moveTo>
                  <a:lnTo>
                    <a:pt x="0" y="7899"/>
                  </a:lnTo>
                  <a:cubicBezTo>
                    <a:pt x="0" y="7891"/>
                    <a:pt x="6" y="7885"/>
                    <a:pt x="13" y="7885"/>
                  </a:cubicBezTo>
                  <a:cubicBezTo>
                    <a:pt x="21" y="7885"/>
                    <a:pt x="27" y="7891"/>
                    <a:pt x="27" y="7899"/>
                  </a:cubicBezTo>
                  <a:lnTo>
                    <a:pt x="27" y="8085"/>
                  </a:lnTo>
                  <a:cubicBezTo>
                    <a:pt x="27" y="8093"/>
                    <a:pt x="21" y="8099"/>
                    <a:pt x="13" y="8099"/>
                  </a:cubicBezTo>
                  <a:cubicBezTo>
                    <a:pt x="6" y="8099"/>
                    <a:pt x="0" y="8093"/>
                    <a:pt x="0" y="8085"/>
                  </a:cubicBezTo>
                  <a:close/>
                  <a:moveTo>
                    <a:pt x="0" y="7765"/>
                  </a:moveTo>
                  <a:lnTo>
                    <a:pt x="0" y="7579"/>
                  </a:lnTo>
                  <a:cubicBezTo>
                    <a:pt x="0" y="7571"/>
                    <a:pt x="6" y="7565"/>
                    <a:pt x="13" y="7565"/>
                  </a:cubicBezTo>
                  <a:cubicBezTo>
                    <a:pt x="21" y="7565"/>
                    <a:pt x="27" y="7571"/>
                    <a:pt x="27" y="7579"/>
                  </a:cubicBezTo>
                  <a:lnTo>
                    <a:pt x="27" y="7765"/>
                  </a:lnTo>
                  <a:cubicBezTo>
                    <a:pt x="27" y="7773"/>
                    <a:pt x="21" y="7779"/>
                    <a:pt x="13" y="7779"/>
                  </a:cubicBezTo>
                  <a:cubicBezTo>
                    <a:pt x="6" y="7779"/>
                    <a:pt x="0" y="7773"/>
                    <a:pt x="0" y="7765"/>
                  </a:cubicBezTo>
                  <a:close/>
                  <a:moveTo>
                    <a:pt x="0" y="7445"/>
                  </a:moveTo>
                  <a:lnTo>
                    <a:pt x="0" y="7259"/>
                  </a:lnTo>
                  <a:cubicBezTo>
                    <a:pt x="0" y="7251"/>
                    <a:pt x="6" y="7245"/>
                    <a:pt x="13" y="7245"/>
                  </a:cubicBezTo>
                  <a:cubicBezTo>
                    <a:pt x="21" y="7245"/>
                    <a:pt x="27" y="7251"/>
                    <a:pt x="27" y="7259"/>
                  </a:cubicBezTo>
                  <a:lnTo>
                    <a:pt x="27" y="7445"/>
                  </a:lnTo>
                  <a:cubicBezTo>
                    <a:pt x="27" y="7453"/>
                    <a:pt x="21" y="7459"/>
                    <a:pt x="13" y="7459"/>
                  </a:cubicBezTo>
                  <a:cubicBezTo>
                    <a:pt x="6" y="7459"/>
                    <a:pt x="0" y="7453"/>
                    <a:pt x="0" y="7445"/>
                  </a:cubicBezTo>
                  <a:close/>
                  <a:moveTo>
                    <a:pt x="0" y="7125"/>
                  </a:moveTo>
                  <a:lnTo>
                    <a:pt x="0" y="6939"/>
                  </a:lnTo>
                  <a:cubicBezTo>
                    <a:pt x="0" y="6931"/>
                    <a:pt x="6" y="6925"/>
                    <a:pt x="13" y="6925"/>
                  </a:cubicBezTo>
                  <a:cubicBezTo>
                    <a:pt x="21" y="6925"/>
                    <a:pt x="27" y="6931"/>
                    <a:pt x="27" y="6939"/>
                  </a:cubicBezTo>
                  <a:lnTo>
                    <a:pt x="27" y="7125"/>
                  </a:lnTo>
                  <a:cubicBezTo>
                    <a:pt x="27" y="7133"/>
                    <a:pt x="21" y="7139"/>
                    <a:pt x="13" y="7139"/>
                  </a:cubicBezTo>
                  <a:cubicBezTo>
                    <a:pt x="6" y="7139"/>
                    <a:pt x="0" y="7133"/>
                    <a:pt x="0" y="7125"/>
                  </a:cubicBezTo>
                  <a:close/>
                  <a:moveTo>
                    <a:pt x="0" y="6805"/>
                  </a:moveTo>
                  <a:lnTo>
                    <a:pt x="0" y="6619"/>
                  </a:lnTo>
                  <a:cubicBezTo>
                    <a:pt x="0" y="6611"/>
                    <a:pt x="6" y="6605"/>
                    <a:pt x="13" y="6605"/>
                  </a:cubicBezTo>
                  <a:cubicBezTo>
                    <a:pt x="21" y="6605"/>
                    <a:pt x="27" y="6611"/>
                    <a:pt x="27" y="6619"/>
                  </a:cubicBezTo>
                  <a:lnTo>
                    <a:pt x="27" y="6805"/>
                  </a:lnTo>
                  <a:cubicBezTo>
                    <a:pt x="27" y="6813"/>
                    <a:pt x="21" y="6819"/>
                    <a:pt x="13" y="6819"/>
                  </a:cubicBezTo>
                  <a:cubicBezTo>
                    <a:pt x="6" y="6819"/>
                    <a:pt x="0" y="6813"/>
                    <a:pt x="0" y="6805"/>
                  </a:cubicBezTo>
                  <a:close/>
                  <a:moveTo>
                    <a:pt x="0" y="6485"/>
                  </a:moveTo>
                  <a:lnTo>
                    <a:pt x="0" y="6299"/>
                  </a:lnTo>
                  <a:cubicBezTo>
                    <a:pt x="0" y="6291"/>
                    <a:pt x="6" y="6285"/>
                    <a:pt x="13" y="6285"/>
                  </a:cubicBezTo>
                  <a:cubicBezTo>
                    <a:pt x="21" y="6285"/>
                    <a:pt x="27" y="6291"/>
                    <a:pt x="27" y="6299"/>
                  </a:cubicBezTo>
                  <a:lnTo>
                    <a:pt x="27" y="6485"/>
                  </a:lnTo>
                  <a:cubicBezTo>
                    <a:pt x="27" y="6493"/>
                    <a:pt x="21" y="6499"/>
                    <a:pt x="13" y="6499"/>
                  </a:cubicBezTo>
                  <a:cubicBezTo>
                    <a:pt x="6" y="6499"/>
                    <a:pt x="0" y="6493"/>
                    <a:pt x="0" y="6485"/>
                  </a:cubicBezTo>
                  <a:close/>
                  <a:moveTo>
                    <a:pt x="0" y="6165"/>
                  </a:moveTo>
                  <a:lnTo>
                    <a:pt x="0" y="5979"/>
                  </a:lnTo>
                  <a:cubicBezTo>
                    <a:pt x="0" y="5971"/>
                    <a:pt x="6" y="5965"/>
                    <a:pt x="13" y="5965"/>
                  </a:cubicBezTo>
                  <a:cubicBezTo>
                    <a:pt x="21" y="5965"/>
                    <a:pt x="27" y="5971"/>
                    <a:pt x="27" y="5979"/>
                  </a:cubicBezTo>
                  <a:lnTo>
                    <a:pt x="27" y="6165"/>
                  </a:lnTo>
                  <a:cubicBezTo>
                    <a:pt x="27" y="6173"/>
                    <a:pt x="21" y="6179"/>
                    <a:pt x="13" y="6179"/>
                  </a:cubicBezTo>
                  <a:cubicBezTo>
                    <a:pt x="6" y="6179"/>
                    <a:pt x="0" y="6173"/>
                    <a:pt x="0" y="6165"/>
                  </a:cubicBezTo>
                  <a:close/>
                  <a:moveTo>
                    <a:pt x="0" y="5845"/>
                  </a:moveTo>
                  <a:lnTo>
                    <a:pt x="0" y="5659"/>
                  </a:lnTo>
                  <a:cubicBezTo>
                    <a:pt x="0" y="5651"/>
                    <a:pt x="6" y="5645"/>
                    <a:pt x="13" y="5645"/>
                  </a:cubicBezTo>
                  <a:cubicBezTo>
                    <a:pt x="21" y="5645"/>
                    <a:pt x="27" y="5651"/>
                    <a:pt x="27" y="5659"/>
                  </a:cubicBezTo>
                  <a:lnTo>
                    <a:pt x="27" y="5845"/>
                  </a:lnTo>
                  <a:cubicBezTo>
                    <a:pt x="27" y="5853"/>
                    <a:pt x="21" y="5859"/>
                    <a:pt x="13" y="5859"/>
                  </a:cubicBezTo>
                  <a:cubicBezTo>
                    <a:pt x="6" y="5859"/>
                    <a:pt x="0" y="5853"/>
                    <a:pt x="0" y="5845"/>
                  </a:cubicBezTo>
                  <a:close/>
                  <a:moveTo>
                    <a:pt x="0" y="5525"/>
                  </a:moveTo>
                  <a:lnTo>
                    <a:pt x="0" y="5339"/>
                  </a:lnTo>
                  <a:cubicBezTo>
                    <a:pt x="0" y="5331"/>
                    <a:pt x="6" y="5325"/>
                    <a:pt x="13" y="5325"/>
                  </a:cubicBezTo>
                  <a:cubicBezTo>
                    <a:pt x="21" y="5325"/>
                    <a:pt x="27" y="5331"/>
                    <a:pt x="27" y="5339"/>
                  </a:cubicBezTo>
                  <a:lnTo>
                    <a:pt x="27" y="5525"/>
                  </a:lnTo>
                  <a:cubicBezTo>
                    <a:pt x="27" y="5533"/>
                    <a:pt x="21" y="5539"/>
                    <a:pt x="13" y="5539"/>
                  </a:cubicBezTo>
                  <a:cubicBezTo>
                    <a:pt x="6" y="5539"/>
                    <a:pt x="0" y="5533"/>
                    <a:pt x="0" y="5525"/>
                  </a:cubicBezTo>
                  <a:close/>
                  <a:moveTo>
                    <a:pt x="0" y="5205"/>
                  </a:moveTo>
                  <a:lnTo>
                    <a:pt x="0" y="5019"/>
                  </a:lnTo>
                  <a:cubicBezTo>
                    <a:pt x="0" y="5011"/>
                    <a:pt x="6" y="5005"/>
                    <a:pt x="13" y="5005"/>
                  </a:cubicBezTo>
                  <a:cubicBezTo>
                    <a:pt x="21" y="5005"/>
                    <a:pt x="27" y="5011"/>
                    <a:pt x="27" y="5019"/>
                  </a:cubicBezTo>
                  <a:lnTo>
                    <a:pt x="27" y="5205"/>
                  </a:lnTo>
                  <a:cubicBezTo>
                    <a:pt x="27" y="5213"/>
                    <a:pt x="21" y="5219"/>
                    <a:pt x="13" y="5219"/>
                  </a:cubicBezTo>
                  <a:cubicBezTo>
                    <a:pt x="6" y="5219"/>
                    <a:pt x="0" y="5213"/>
                    <a:pt x="0" y="5205"/>
                  </a:cubicBezTo>
                  <a:close/>
                  <a:moveTo>
                    <a:pt x="0" y="4885"/>
                  </a:moveTo>
                  <a:lnTo>
                    <a:pt x="0" y="4699"/>
                  </a:lnTo>
                  <a:cubicBezTo>
                    <a:pt x="0" y="4691"/>
                    <a:pt x="6" y="4685"/>
                    <a:pt x="13" y="4685"/>
                  </a:cubicBezTo>
                  <a:cubicBezTo>
                    <a:pt x="21" y="4685"/>
                    <a:pt x="27" y="4691"/>
                    <a:pt x="27" y="4699"/>
                  </a:cubicBezTo>
                  <a:lnTo>
                    <a:pt x="27" y="4885"/>
                  </a:lnTo>
                  <a:cubicBezTo>
                    <a:pt x="27" y="4893"/>
                    <a:pt x="21" y="4899"/>
                    <a:pt x="13" y="4899"/>
                  </a:cubicBezTo>
                  <a:cubicBezTo>
                    <a:pt x="6" y="4899"/>
                    <a:pt x="0" y="4893"/>
                    <a:pt x="0" y="4885"/>
                  </a:cubicBezTo>
                  <a:close/>
                  <a:moveTo>
                    <a:pt x="0" y="4565"/>
                  </a:moveTo>
                  <a:lnTo>
                    <a:pt x="0" y="4379"/>
                  </a:lnTo>
                  <a:cubicBezTo>
                    <a:pt x="0" y="4371"/>
                    <a:pt x="6" y="4365"/>
                    <a:pt x="13" y="4365"/>
                  </a:cubicBezTo>
                  <a:cubicBezTo>
                    <a:pt x="21" y="4365"/>
                    <a:pt x="27" y="4371"/>
                    <a:pt x="27" y="4379"/>
                  </a:cubicBezTo>
                  <a:lnTo>
                    <a:pt x="27" y="4565"/>
                  </a:lnTo>
                  <a:cubicBezTo>
                    <a:pt x="27" y="4573"/>
                    <a:pt x="21" y="4579"/>
                    <a:pt x="13" y="4579"/>
                  </a:cubicBezTo>
                  <a:cubicBezTo>
                    <a:pt x="6" y="4579"/>
                    <a:pt x="0" y="4573"/>
                    <a:pt x="0" y="4565"/>
                  </a:cubicBezTo>
                  <a:close/>
                  <a:moveTo>
                    <a:pt x="0" y="4245"/>
                  </a:moveTo>
                  <a:lnTo>
                    <a:pt x="0" y="4059"/>
                  </a:lnTo>
                  <a:cubicBezTo>
                    <a:pt x="0" y="4051"/>
                    <a:pt x="6" y="4045"/>
                    <a:pt x="13" y="4045"/>
                  </a:cubicBezTo>
                  <a:cubicBezTo>
                    <a:pt x="21" y="4045"/>
                    <a:pt x="27" y="4051"/>
                    <a:pt x="27" y="4059"/>
                  </a:cubicBezTo>
                  <a:lnTo>
                    <a:pt x="27" y="4245"/>
                  </a:lnTo>
                  <a:cubicBezTo>
                    <a:pt x="27" y="4253"/>
                    <a:pt x="21" y="4259"/>
                    <a:pt x="13" y="4259"/>
                  </a:cubicBezTo>
                  <a:cubicBezTo>
                    <a:pt x="6" y="4259"/>
                    <a:pt x="0" y="4253"/>
                    <a:pt x="0" y="4245"/>
                  </a:cubicBezTo>
                  <a:close/>
                  <a:moveTo>
                    <a:pt x="0" y="3925"/>
                  </a:moveTo>
                  <a:lnTo>
                    <a:pt x="0" y="3739"/>
                  </a:lnTo>
                  <a:cubicBezTo>
                    <a:pt x="0" y="3731"/>
                    <a:pt x="6" y="3725"/>
                    <a:pt x="13" y="3725"/>
                  </a:cubicBezTo>
                  <a:cubicBezTo>
                    <a:pt x="21" y="3725"/>
                    <a:pt x="27" y="3731"/>
                    <a:pt x="27" y="3739"/>
                  </a:cubicBezTo>
                  <a:lnTo>
                    <a:pt x="27" y="3925"/>
                  </a:lnTo>
                  <a:cubicBezTo>
                    <a:pt x="27" y="3933"/>
                    <a:pt x="21" y="3939"/>
                    <a:pt x="13" y="3939"/>
                  </a:cubicBezTo>
                  <a:cubicBezTo>
                    <a:pt x="6" y="3939"/>
                    <a:pt x="0" y="3933"/>
                    <a:pt x="0" y="3925"/>
                  </a:cubicBezTo>
                  <a:close/>
                  <a:moveTo>
                    <a:pt x="0" y="3605"/>
                  </a:moveTo>
                  <a:lnTo>
                    <a:pt x="0" y="3419"/>
                  </a:lnTo>
                  <a:cubicBezTo>
                    <a:pt x="0" y="3411"/>
                    <a:pt x="6" y="3405"/>
                    <a:pt x="13" y="3405"/>
                  </a:cubicBezTo>
                  <a:cubicBezTo>
                    <a:pt x="21" y="3405"/>
                    <a:pt x="27" y="3411"/>
                    <a:pt x="27" y="3419"/>
                  </a:cubicBezTo>
                  <a:lnTo>
                    <a:pt x="27" y="3605"/>
                  </a:lnTo>
                  <a:cubicBezTo>
                    <a:pt x="27" y="3613"/>
                    <a:pt x="21" y="3619"/>
                    <a:pt x="13" y="3619"/>
                  </a:cubicBezTo>
                  <a:cubicBezTo>
                    <a:pt x="6" y="3619"/>
                    <a:pt x="0" y="3613"/>
                    <a:pt x="0" y="3605"/>
                  </a:cubicBezTo>
                  <a:close/>
                  <a:moveTo>
                    <a:pt x="0" y="3285"/>
                  </a:moveTo>
                  <a:lnTo>
                    <a:pt x="0" y="3099"/>
                  </a:lnTo>
                  <a:cubicBezTo>
                    <a:pt x="0" y="3091"/>
                    <a:pt x="6" y="3085"/>
                    <a:pt x="13" y="3085"/>
                  </a:cubicBezTo>
                  <a:cubicBezTo>
                    <a:pt x="21" y="3085"/>
                    <a:pt x="27" y="3091"/>
                    <a:pt x="27" y="3099"/>
                  </a:cubicBezTo>
                  <a:lnTo>
                    <a:pt x="27" y="3285"/>
                  </a:lnTo>
                  <a:cubicBezTo>
                    <a:pt x="27" y="3293"/>
                    <a:pt x="21" y="3299"/>
                    <a:pt x="13" y="3299"/>
                  </a:cubicBezTo>
                  <a:cubicBezTo>
                    <a:pt x="6" y="3299"/>
                    <a:pt x="0" y="3293"/>
                    <a:pt x="0" y="3285"/>
                  </a:cubicBezTo>
                  <a:close/>
                  <a:moveTo>
                    <a:pt x="0" y="2965"/>
                  </a:moveTo>
                  <a:lnTo>
                    <a:pt x="0" y="2779"/>
                  </a:lnTo>
                  <a:cubicBezTo>
                    <a:pt x="0" y="2771"/>
                    <a:pt x="6" y="2765"/>
                    <a:pt x="13" y="2765"/>
                  </a:cubicBezTo>
                  <a:cubicBezTo>
                    <a:pt x="21" y="2765"/>
                    <a:pt x="27" y="2771"/>
                    <a:pt x="27" y="2779"/>
                  </a:cubicBezTo>
                  <a:lnTo>
                    <a:pt x="27" y="2965"/>
                  </a:lnTo>
                  <a:cubicBezTo>
                    <a:pt x="27" y="2973"/>
                    <a:pt x="21" y="2979"/>
                    <a:pt x="13" y="2979"/>
                  </a:cubicBezTo>
                  <a:cubicBezTo>
                    <a:pt x="6" y="2979"/>
                    <a:pt x="0" y="2973"/>
                    <a:pt x="0" y="2965"/>
                  </a:cubicBezTo>
                  <a:close/>
                  <a:moveTo>
                    <a:pt x="0" y="2645"/>
                  </a:moveTo>
                  <a:lnTo>
                    <a:pt x="0" y="2459"/>
                  </a:lnTo>
                  <a:cubicBezTo>
                    <a:pt x="0" y="2451"/>
                    <a:pt x="6" y="2445"/>
                    <a:pt x="13" y="2445"/>
                  </a:cubicBezTo>
                  <a:cubicBezTo>
                    <a:pt x="21" y="2445"/>
                    <a:pt x="27" y="2451"/>
                    <a:pt x="27" y="2459"/>
                  </a:cubicBezTo>
                  <a:lnTo>
                    <a:pt x="27" y="2645"/>
                  </a:lnTo>
                  <a:cubicBezTo>
                    <a:pt x="27" y="2653"/>
                    <a:pt x="21" y="2659"/>
                    <a:pt x="13" y="2659"/>
                  </a:cubicBezTo>
                  <a:cubicBezTo>
                    <a:pt x="6" y="2659"/>
                    <a:pt x="0" y="2653"/>
                    <a:pt x="0" y="2645"/>
                  </a:cubicBezTo>
                  <a:close/>
                  <a:moveTo>
                    <a:pt x="0" y="2325"/>
                  </a:moveTo>
                  <a:lnTo>
                    <a:pt x="0" y="2139"/>
                  </a:lnTo>
                  <a:cubicBezTo>
                    <a:pt x="0" y="2131"/>
                    <a:pt x="6" y="2125"/>
                    <a:pt x="13" y="2125"/>
                  </a:cubicBezTo>
                  <a:cubicBezTo>
                    <a:pt x="21" y="2125"/>
                    <a:pt x="27" y="2131"/>
                    <a:pt x="27" y="2139"/>
                  </a:cubicBezTo>
                  <a:lnTo>
                    <a:pt x="27" y="2325"/>
                  </a:lnTo>
                  <a:cubicBezTo>
                    <a:pt x="27" y="2333"/>
                    <a:pt x="21" y="2339"/>
                    <a:pt x="13" y="2339"/>
                  </a:cubicBezTo>
                  <a:cubicBezTo>
                    <a:pt x="6" y="2339"/>
                    <a:pt x="0" y="2333"/>
                    <a:pt x="0" y="2325"/>
                  </a:cubicBezTo>
                  <a:close/>
                  <a:moveTo>
                    <a:pt x="0" y="2005"/>
                  </a:moveTo>
                  <a:lnTo>
                    <a:pt x="0" y="1819"/>
                  </a:lnTo>
                  <a:cubicBezTo>
                    <a:pt x="0" y="1811"/>
                    <a:pt x="6" y="1805"/>
                    <a:pt x="13" y="1805"/>
                  </a:cubicBezTo>
                  <a:cubicBezTo>
                    <a:pt x="21" y="1805"/>
                    <a:pt x="27" y="1811"/>
                    <a:pt x="27" y="1819"/>
                  </a:cubicBezTo>
                  <a:lnTo>
                    <a:pt x="27" y="2005"/>
                  </a:lnTo>
                  <a:cubicBezTo>
                    <a:pt x="27" y="2013"/>
                    <a:pt x="21" y="2019"/>
                    <a:pt x="13" y="2019"/>
                  </a:cubicBezTo>
                  <a:cubicBezTo>
                    <a:pt x="6" y="2019"/>
                    <a:pt x="0" y="2013"/>
                    <a:pt x="0" y="2005"/>
                  </a:cubicBezTo>
                  <a:close/>
                  <a:moveTo>
                    <a:pt x="0" y="1685"/>
                  </a:moveTo>
                  <a:lnTo>
                    <a:pt x="0" y="1499"/>
                  </a:lnTo>
                  <a:cubicBezTo>
                    <a:pt x="0" y="1491"/>
                    <a:pt x="6" y="1485"/>
                    <a:pt x="13" y="1485"/>
                  </a:cubicBezTo>
                  <a:cubicBezTo>
                    <a:pt x="21" y="1485"/>
                    <a:pt x="27" y="1491"/>
                    <a:pt x="27" y="1499"/>
                  </a:cubicBezTo>
                  <a:lnTo>
                    <a:pt x="27" y="1685"/>
                  </a:lnTo>
                  <a:cubicBezTo>
                    <a:pt x="27" y="1693"/>
                    <a:pt x="21" y="1699"/>
                    <a:pt x="13" y="1699"/>
                  </a:cubicBezTo>
                  <a:cubicBezTo>
                    <a:pt x="6" y="1699"/>
                    <a:pt x="0" y="1693"/>
                    <a:pt x="0" y="1685"/>
                  </a:cubicBezTo>
                  <a:close/>
                  <a:moveTo>
                    <a:pt x="0" y="1365"/>
                  </a:moveTo>
                  <a:lnTo>
                    <a:pt x="0" y="1179"/>
                  </a:lnTo>
                  <a:cubicBezTo>
                    <a:pt x="0" y="1171"/>
                    <a:pt x="6" y="1165"/>
                    <a:pt x="13" y="1165"/>
                  </a:cubicBezTo>
                  <a:cubicBezTo>
                    <a:pt x="21" y="1165"/>
                    <a:pt x="27" y="1171"/>
                    <a:pt x="27" y="1179"/>
                  </a:cubicBezTo>
                  <a:lnTo>
                    <a:pt x="27" y="1365"/>
                  </a:lnTo>
                  <a:cubicBezTo>
                    <a:pt x="27" y="1373"/>
                    <a:pt x="21" y="1379"/>
                    <a:pt x="13" y="1379"/>
                  </a:cubicBezTo>
                  <a:cubicBezTo>
                    <a:pt x="6" y="1379"/>
                    <a:pt x="0" y="1373"/>
                    <a:pt x="0" y="1365"/>
                  </a:cubicBezTo>
                  <a:close/>
                  <a:moveTo>
                    <a:pt x="0" y="1045"/>
                  </a:moveTo>
                  <a:lnTo>
                    <a:pt x="0" y="859"/>
                  </a:lnTo>
                  <a:cubicBezTo>
                    <a:pt x="0" y="851"/>
                    <a:pt x="6" y="845"/>
                    <a:pt x="13" y="845"/>
                  </a:cubicBezTo>
                  <a:cubicBezTo>
                    <a:pt x="21" y="845"/>
                    <a:pt x="27" y="851"/>
                    <a:pt x="27" y="859"/>
                  </a:cubicBezTo>
                  <a:lnTo>
                    <a:pt x="27" y="1045"/>
                  </a:lnTo>
                  <a:cubicBezTo>
                    <a:pt x="27" y="1053"/>
                    <a:pt x="21" y="1059"/>
                    <a:pt x="13" y="1059"/>
                  </a:cubicBezTo>
                  <a:cubicBezTo>
                    <a:pt x="6" y="1059"/>
                    <a:pt x="0" y="1053"/>
                    <a:pt x="0" y="1045"/>
                  </a:cubicBezTo>
                  <a:close/>
                  <a:moveTo>
                    <a:pt x="0" y="725"/>
                  </a:moveTo>
                  <a:lnTo>
                    <a:pt x="0" y="539"/>
                  </a:lnTo>
                  <a:cubicBezTo>
                    <a:pt x="0" y="531"/>
                    <a:pt x="6" y="525"/>
                    <a:pt x="13" y="525"/>
                  </a:cubicBezTo>
                  <a:cubicBezTo>
                    <a:pt x="21" y="525"/>
                    <a:pt x="27" y="531"/>
                    <a:pt x="27" y="539"/>
                  </a:cubicBezTo>
                  <a:lnTo>
                    <a:pt x="27" y="725"/>
                  </a:lnTo>
                  <a:cubicBezTo>
                    <a:pt x="27" y="733"/>
                    <a:pt x="21" y="739"/>
                    <a:pt x="13" y="739"/>
                  </a:cubicBezTo>
                  <a:cubicBezTo>
                    <a:pt x="6" y="739"/>
                    <a:pt x="0" y="733"/>
                    <a:pt x="0" y="725"/>
                  </a:cubicBezTo>
                  <a:close/>
                  <a:moveTo>
                    <a:pt x="0" y="405"/>
                  </a:moveTo>
                  <a:lnTo>
                    <a:pt x="0" y="219"/>
                  </a:lnTo>
                  <a:cubicBezTo>
                    <a:pt x="0" y="211"/>
                    <a:pt x="6" y="205"/>
                    <a:pt x="13" y="205"/>
                  </a:cubicBezTo>
                  <a:cubicBezTo>
                    <a:pt x="21" y="205"/>
                    <a:pt x="27" y="211"/>
                    <a:pt x="27" y="219"/>
                  </a:cubicBezTo>
                  <a:lnTo>
                    <a:pt x="27" y="405"/>
                  </a:lnTo>
                  <a:cubicBezTo>
                    <a:pt x="27" y="413"/>
                    <a:pt x="21" y="419"/>
                    <a:pt x="13" y="419"/>
                  </a:cubicBezTo>
                  <a:cubicBezTo>
                    <a:pt x="6" y="419"/>
                    <a:pt x="0" y="413"/>
                    <a:pt x="0" y="405"/>
                  </a:cubicBezTo>
                  <a:close/>
                  <a:moveTo>
                    <a:pt x="0" y="85"/>
                  </a:moveTo>
                  <a:lnTo>
                    <a:pt x="0" y="13"/>
                  </a:lnTo>
                  <a:cubicBezTo>
                    <a:pt x="0" y="6"/>
                    <a:pt x="6" y="0"/>
                    <a:pt x="13" y="0"/>
                  </a:cubicBezTo>
                  <a:cubicBezTo>
                    <a:pt x="21" y="0"/>
                    <a:pt x="27" y="6"/>
                    <a:pt x="27" y="13"/>
                  </a:cubicBezTo>
                  <a:lnTo>
                    <a:pt x="27" y="85"/>
                  </a:lnTo>
                  <a:cubicBezTo>
                    <a:pt x="27" y="93"/>
                    <a:pt x="21" y="99"/>
                    <a:pt x="13" y="99"/>
                  </a:cubicBezTo>
                  <a:cubicBezTo>
                    <a:pt x="6" y="99"/>
                    <a:pt x="0" y="93"/>
                    <a:pt x="0" y="85"/>
                  </a:cubicBezTo>
                  <a:close/>
                </a:path>
              </a:pathLst>
            </a:custGeom>
            <a:solidFill>
              <a:srgbClr val="FF0000"/>
            </a:solidFill>
            <a:ln w="0" cap="flat">
              <a:solidFill>
                <a:srgbClr val="FF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41" name="Freeform 185"/>
            <p:cNvSpPr>
              <a:spLocks noEditPoints="1"/>
            </p:cNvSpPr>
            <p:nvPr/>
          </p:nvSpPr>
          <p:spPr bwMode="auto">
            <a:xfrm>
              <a:off x="8408988" y="5978526"/>
              <a:ext cx="2132013" cy="11113"/>
            </a:xfrm>
            <a:custGeom>
              <a:avLst/>
              <a:gdLst>
                <a:gd name="T0" fmla="*/ 4649 w 4849"/>
                <a:gd name="T1" fmla="*/ 26 h 26"/>
                <a:gd name="T2" fmla="*/ 4649 w 4849"/>
                <a:gd name="T3" fmla="*/ 0 h 26"/>
                <a:gd name="T4" fmla="*/ 4849 w 4849"/>
                <a:gd name="T5" fmla="*/ 13 h 26"/>
                <a:gd name="T6" fmla="*/ 4516 w 4849"/>
                <a:gd name="T7" fmla="*/ 26 h 26"/>
                <a:gd name="T8" fmla="*/ 4316 w 4849"/>
                <a:gd name="T9" fmla="*/ 13 h 26"/>
                <a:gd name="T10" fmla="*/ 4516 w 4849"/>
                <a:gd name="T11" fmla="*/ 0 h 26"/>
                <a:gd name="T12" fmla="*/ 4516 w 4849"/>
                <a:gd name="T13" fmla="*/ 26 h 26"/>
                <a:gd name="T14" fmla="*/ 4009 w 4849"/>
                <a:gd name="T15" fmla="*/ 26 h 26"/>
                <a:gd name="T16" fmla="*/ 4009 w 4849"/>
                <a:gd name="T17" fmla="*/ 0 h 26"/>
                <a:gd name="T18" fmla="*/ 4209 w 4849"/>
                <a:gd name="T19" fmla="*/ 13 h 26"/>
                <a:gd name="T20" fmla="*/ 3876 w 4849"/>
                <a:gd name="T21" fmla="*/ 26 h 26"/>
                <a:gd name="T22" fmla="*/ 3676 w 4849"/>
                <a:gd name="T23" fmla="*/ 13 h 26"/>
                <a:gd name="T24" fmla="*/ 3876 w 4849"/>
                <a:gd name="T25" fmla="*/ 0 h 26"/>
                <a:gd name="T26" fmla="*/ 3876 w 4849"/>
                <a:gd name="T27" fmla="*/ 26 h 26"/>
                <a:gd name="T28" fmla="*/ 3369 w 4849"/>
                <a:gd name="T29" fmla="*/ 26 h 26"/>
                <a:gd name="T30" fmla="*/ 3369 w 4849"/>
                <a:gd name="T31" fmla="*/ 0 h 26"/>
                <a:gd name="T32" fmla="*/ 3569 w 4849"/>
                <a:gd name="T33" fmla="*/ 13 h 26"/>
                <a:gd name="T34" fmla="*/ 3236 w 4849"/>
                <a:gd name="T35" fmla="*/ 26 h 26"/>
                <a:gd name="T36" fmla="*/ 3036 w 4849"/>
                <a:gd name="T37" fmla="*/ 13 h 26"/>
                <a:gd name="T38" fmla="*/ 3236 w 4849"/>
                <a:gd name="T39" fmla="*/ 0 h 26"/>
                <a:gd name="T40" fmla="*/ 3236 w 4849"/>
                <a:gd name="T41" fmla="*/ 26 h 26"/>
                <a:gd name="T42" fmla="*/ 2729 w 4849"/>
                <a:gd name="T43" fmla="*/ 26 h 26"/>
                <a:gd name="T44" fmla="*/ 2729 w 4849"/>
                <a:gd name="T45" fmla="*/ 0 h 26"/>
                <a:gd name="T46" fmla="*/ 2929 w 4849"/>
                <a:gd name="T47" fmla="*/ 13 h 26"/>
                <a:gd name="T48" fmla="*/ 2596 w 4849"/>
                <a:gd name="T49" fmla="*/ 26 h 26"/>
                <a:gd name="T50" fmla="*/ 2396 w 4849"/>
                <a:gd name="T51" fmla="*/ 13 h 26"/>
                <a:gd name="T52" fmla="*/ 2596 w 4849"/>
                <a:gd name="T53" fmla="*/ 0 h 26"/>
                <a:gd name="T54" fmla="*/ 2596 w 4849"/>
                <a:gd name="T55" fmla="*/ 26 h 26"/>
                <a:gd name="T56" fmla="*/ 2089 w 4849"/>
                <a:gd name="T57" fmla="*/ 26 h 26"/>
                <a:gd name="T58" fmla="*/ 2089 w 4849"/>
                <a:gd name="T59" fmla="*/ 0 h 26"/>
                <a:gd name="T60" fmla="*/ 2289 w 4849"/>
                <a:gd name="T61" fmla="*/ 13 h 26"/>
                <a:gd name="T62" fmla="*/ 1956 w 4849"/>
                <a:gd name="T63" fmla="*/ 26 h 26"/>
                <a:gd name="T64" fmla="*/ 1756 w 4849"/>
                <a:gd name="T65" fmla="*/ 13 h 26"/>
                <a:gd name="T66" fmla="*/ 1956 w 4849"/>
                <a:gd name="T67" fmla="*/ 0 h 26"/>
                <a:gd name="T68" fmla="*/ 1956 w 4849"/>
                <a:gd name="T69" fmla="*/ 26 h 26"/>
                <a:gd name="T70" fmla="*/ 1449 w 4849"/>
                <a:gd name="T71" fmla="*/ 26 h 26"/>
                <a:gd name="T72" fmla="*/ 1449 w 4849"/>
                <a:gd name="T73" fmla="*/ 0 h 26"/>
                <a:gd name="T74" fmla="*/ 1649 w 4849"/>
                <a:gd name="T75" fmla="*/ 13 h 26"/>
                <a:gd name="T76" fmla="*/ 1316 w 4849"/>
                <a:gd name="T77" fmla="*/ 26 h 26"/>
                <a:gd name="T78" fmla="*/ 1116 w 4849"/>
                <a:gd name="T79" fmla="*/ 13 h 26"/>
                <a:gd name="T80" fmla="*/ 1316 w 4849"/>
                <a:gd name="T81" fmla="*/ 0 h 26"/>
                <a:gd name="T82" fmla="*/ 1316 w 4849"/>
                <a:gd name="T83" fmla="*/ 26 h 26"/>
                <a:gd name="T84" fmla="*/ 809 w 4849"/>
                <a:gd name="T85" fmla="*/ 26 h 26"/>
                <a:gd name="T86" fmla="*/ 809 w 4849"/>
                <a:gd name="T87" fmla="*/ 0 h 26"/>
                <a:gd name="T88" fmla="*/ 1009 w 4849"/>
                <a:gd name="T89" fmla="*/ 13 h 26"/>
                <a:gd name="T90" fmla="*/ 676 w 4849"/>
                <a:gd name="T91" fmla="*/ 26 h 26"/>
                <a:gd name="T92" fmla="*/ 476 w 4849"/>
                <a:gd name="T93" fmla="*/ 13 h 26"/>
                <a:gd name="T94" fmla="*/ 676 w 4849"/>
                <a:gd name="T95" fmla="*/ 0 h 26"/>
                <a:gd name="T96" fmla="*/ 676 w 4849"/>
                <a:gd name="T97" fmla="*/ 26 h 26"/>
                <a:gd name="T98" fmla="*/ 169 w 4849"/>
                <a:gd name="T99" fmla="*/ 26 h 26"/>
                <a:gd name="T100" fmla="*/ 169 w 4849"/>
                <a:gd name="T101" fmla="*/ 0 h 26"/>
                <a:gd name="T102" fmla="*/ 369 w 4849"/>
                <a:gd name="T103" fmla="*/ 13 h 26"/>
                <a:gd name="T104" fmla="*/ 36 w 4849"/>
                <a:gd name="T105" fmla="*/ 26 h 26"/>
                <a:gd name="T106" fmla="*/ 0 w 4849"/>
                <a:gd name="T107" fmla="*/ 13 h 26"/>
                <a:gd name="T108" fmla="*/ 36 w 4849"/>
                <a:gd name="T109" fmla="*/ 0 h 26"/>
                <a:gd name="T110" fmla="*/ 36 w 4849"/>
                <a:gd name="T111" fmla="*/ 26 h 2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4849" h="26">
                  <a:moveTo>
                    <a:pt x="4836" y="26"/>
                  </a:moveTo>
                  <a:lnTo>
                    <a:pt x="4649" y="26"/>
                  </a:lnTo>
                  <a:cubicBezTo>
                    <a:pt x="4642" y="26"/>
                    <a:pt x="4636" y="20"/>
                    <a:pt x="4636" y="13"/>
                  </a:cubicBezTo>
                  <a:cubicBezTo>
                    <a:pt x="4636" y="6"/>
                    <a:pt x="4642" y="0"/>
                    <a:pt x="4649" y="0"/>
                  </a:cubicBezTo>
                  <a:lnTo>
                    <a:pt x="4836" y="0"/>
                  </a:lnTo>
                  <a:cubicBezTo>
                    <a:pt x="4843" y="0"/>
                    <a:pt x="4849" y="6"/>
                    <a:pt x="4849" y="13"/>
                  </a:cubicBezTo>
                  <a:cubicBezTo>
                    <a:pt x="4849" y="20"/>
                    <a:pt x="4843" y="26"/>
                    <a:pt x="4836" y="26"/>
                  </a:cubicBezTo>
                  <a:close/>
                  <a:moveTo>
                    <a:pt x="4516" y="26"/>
                  </a:moveTo>
                  <a:lnTo>
                    <a:pt x="4329" y="26"/>
                  </a:lnTo>
                  <a:cubicBezTo>
                    <a:pt x="4322" y="26"/>
                    <a:pt x="4316" y="20"/>
                    <a:pt x="4316" y="13"/>
                  </a:cubicBezTo>
                  <a:cubicBezTo>
                    <a:pt x="4316" y="6"/>
                    <a:pt x="4322" y="0"/>
                    <a:pt x="4329" y="0"/>
                  </a:cubicBezTo>
                  <a:lnTo>
                    <a:pt x="4516" y="0"/>
                  </a:lnTo>
                  <a:cubicBezTo>
                    <a:pt x="4523" y="0"/>
                    <a:pt x="4529" y="6"/>
                    <a:pt x="4529" y="13"/>
                  </a:cubicBezTo>
                  <a:cubicBezTo>
                    <a:pt x="4529" y="20"/>
                    <a:pt x="4523" y="26"/>
                    <a:pt x="4516" y="26"/>
                  </a:cubicBezTo>
                  <a:close/>
                  <a:moveTo>
                    <a:pt x="4196" y="26"/>
                  </a:moveTo>
                  <a:lnTo>
                    <a:pt x="4009" y="26"/>
                  </a:lnTo>
                  <a:cubicBezTo>
                    <a:pt x="4002" y="26"/>
                    <a:pt x="3996" y="20"/>
                    <a:pt x="3996" y="13"/>
                  </a:cubicBezTo>
                  <a:cubicBezTo>
                    <a:pt x="3996" y="6"/>
                    <a:pt x="4002" y="0"/>
                    <a:pt x="4009" y="0"/>
                  </a:cubicBezTo>
                  <a:lnTo>
                    <a:pt x="4196" y="0"/>
                  </a:lnTo>
                  <a:cubicBezTo>
                    <a:pt x="4203" y="0"/>
                    <a:pt x="4209" y="6"/>
                    <a:pt x="4209" y="13"/>
                  </a:cubicBezTo>
                  <a:cubicBezTo>
                    <a:pt x="4209" y="20"/>
                    <a:pt x="4203" y="26"/>
                    <a:pt x="4196" y="26"/>
                  </a:cubicBezTo>
                  <a:close/>
                  <a:moveTo>
                    <a:pt x="3876" y="26"/>
                  </a:moveTo>
                  <a:lnTo>
                    <a:pt x="3689" y="26"/>
                  </a:lnTo>
                  <a:cubicBezTo>
                    <a:pt x="3682" y="26"/>
                    <a:pt x="3676" y="20"/>
                    <a:pt x="3676" y="13"/>
                  </a:cubicBezTo>
                  <a:cubicBezTo>
                    <a:pt x="3676" y="6"/>
                    <a:pt x="3682" y="0"/>
                    <a:pt x="3689" y="0"/>
                  </a:cubicBezTo>
                  <a:lnTo>
                    <a:pt x="3876" y="0"/>
                  </a:lnTo>
                  <a:cubicBezTo>
                    <a:pt x="3883" y="0"/>
                    <a:pt x="3889" y="6"/>
                    <a:pt x="3889" y="13"/>
                  </a:cubicBezTo>
                  <a:cubicBezTo>
                    <a:pt x="3889" y="20"/>
                    <a:pt x="3883" y="26"/>
                    <a:pt x="3876" y="26"/>
                  </a:cubicBezTo>
                  <a:close/>
                  <a:moveTo>
                    <a:pt x="3556" y="26"/>
                  </a:moveTo>
                  <a:lnTo>
                    <a:pt x="3369" y="26"/>
                  </a:lnTo>
                  <a:cubicBezTo>
                    <a:pt x="3362" y="26"/>
                    <a:pt x="3356" y="20"/>
                    <a:pt x="3356" y="13"/>
                  </a:cubicBezTo>
                  <a:cubicBezTo>
                    <a:pt x="3356" y="6"/>
                    <a:pt x="3362" y="0"/>
                    <a:pt x="3369" y="0"/>
                  </a:cubicBezTo>
                  <a:lnTo>
                    <a:pt x="3556" y="0"/>
                  </a:lnTo>
                  <a:cubicBezTo>
                    <a:pt x="3563" y="0"/>
                    <a:pt x="3569" y="6"/>
                    <a:pt x="3569" y="13"/>
                  </a:cubicBezTo>
                  <a:cubicBezTo>
                    <a:pt x="3569" y="20"/>
                    <a:pt x="3563" y="26"/>
                    <a:pt x="3556" y="26"/>
                  </a:cubicBezTo>
                  <a:close/>
                  <a:moveTo>
                    <a:pt x="3236" y="26"/>
                  </a:moveTo>
                  <a:lnTo>
                    <a:pt x="3049" y="26"/>
                  </a:lnTo>
                  <a:cubicBezTo>
                    <a:pt x="3042" y="26"/>
                    <a:pt x="3036" y="20"/>
                    <a:pt x="3036" y="13"/>
                  </a:cubicBezTo>
                  <a:cubicBezTo>
                    <a:pt x="3036" y="6"/>
                    <a:pt x="3042" y="0"/>
                    <a:pt x="3049" y="0"/>
                  </a:cubicBezTo>
                  <a:lnTo>
                    <a:pt x="3236" y="0"/>
                  </a:lnTo>
                  <a:cubicBezTo>
                    <a:pt x="3243" y="0"/>
                    <a:pt x="3249" y="6"/>
                    <a:pt x="3249" y="13"/>
                  </a:cubicBezTo>
                  <a:cubicBezTo>
                    <a:pt x="3249" y="20"/>
                    <a:pt x="3243" y="26"/>
                    <a:pt x="3236" y="26"/>
                  </a:cubicBezTo>
                  <a:close/>
                  <a:moveTo>
                    <a:pt x="2916" y="26"/>
                  </a:moveTo>
                  <a:lnTo>
                    <a:pt x="2729" y="26"/>
                  </a:lnTo>
                  <a:cubicBezTo>
                    <a:pt x="2722" y="26"/>
                    <a:pt x="2716" y="20"/>
                    <a:pt x="2716" y="13"/>
                  </a:cubicBezTo>
                  <a:cubicBezTo>
                    <a:pt x="2716" y="6"/>
                    <a:pt x="2722" y="0"/>
                    <a:pt x="2729" y="0"/>
                  </a:cubicBezTo>
                  <a:lnTo>
                    <a:pt x="2916" y="0"/>
                  </a:lnTo>
                  <a:cubicBezTo>
                    <a:pt x="2923" y="0"/>
                    <a:pt x="2929" y="6"/>
                    <a:pt x="2929" y="13"/>
                  </a:cubicBezTo>
                  <a:cubicBezTo>
                    <a:pt x="2929" y="20"/>
                    <a:pt x="2923" y="26"/>
                    <a:pt x="2916" y="26"/>
                  </a:cubicBezTo>
                  <a:close/>
                  <a:moveTo>
                    <a:pt x="2596" y="26"/>
                  </a:moveTo>
                  <a:lnTo>
                    <a:pt x="2409" y="26"/>
                  </a:lnTo>
                  <a:cubicBezTo>
                    <a:pt x="2402" y="26"/>
                    <a:pt x="2396" y="20"/>
                    <a:pt x="2396" y="13"/>
                  </a:cubicBezTo>
                  <a:cubicBezTo>
                    <a:pt x="2396" y="6"/>
                    <a:pt x="2402" y="0"/>
                    <a:pt x="2409" y="0"/>
                  </a:cubicBezTo>
                  <a:lnTo>
                    <a:pt x="2596" y="0"/>
                  </a:lnTo>
                  <a:cubicBezTo>
                    <a:pt x="2603" y="0"/>
                    <a:pt x="2609" y="6"/>
                    <a:pt x="2609" y="13"/>
                  </a:cubicBezTo>
                  <a:cubicBezTo>
                    <a:pt x="2609" y="20"/>
                    <a:pt x="2603" y="26"/>
                    <a:pt x="2596" y="26"/>
                  </a:cubicBezTo>
                  <a:close/>
                  <a:moveTo>
                    <a:pt x="2276" y="26"/>
                  </a:moveTo>
                  <a:lnTo>
                    <a:pt x="2089" y="26"/>
                  </a:lnTo>
                  <a:cubicBezTo>
                    <a:pt x="2082" y="26"/>
                    <a:pt x="2076" y="20"/>
                    <a:pt x="2076" y="13"/>
                  </a:cubicBezTo>
                  <a:cubicBezTo>
                    <a:pt x="2076" y="6"/>
                    <a:pt x="2082" y="0"/>
                    <a:pt x="2089" y="0"/>
                  </a:cubicBezTo>
                  <a:lnTo>
                    <a:pt x="2276" y="0"/>
                  </a:lnTo>
                  <a:cubicBezTo>
                    <a:pt x="2283" y="0"/>
                    <a:pt x="2289" y="6"/>
                    <a:pt x="2289" y="13"/>
                  </a:cubicBezTo>
                  <a:cubicBezTo>
                    <a:pt x="2289" y="20"/>
                    <a:pt x="2283" y="26"/>
                    <a:pt x="2276" y="26"/>
                  </a:cubicBezTo>
                  <a:close/>
                  <a:moveTo>
                    <a:pt x="1956" y="26"/>
                  </a:moveTo>
                  <a:lnTo>
                    <a:pt x="1769" y="26"/>
                  </a:lnTo>
                  <a:cubicBezTo>
                    <a:pt x="1762" y="26"/>
                    <a:pt x="1756" y="20"/>
                    <a:pt x="1756" y="13"/>
                  </a:cubicBezTo>
                  <a:cubicBezTo>
                    <a:pt x="1756" y="6"/>
                    <a:pt x="1762" y="0"/>
                    <a:pt x="1769" y="0"/>
                  </a:cubicBezTo>
                  <a:lnTo>
                    <a:pt x="1956" y="0"/>
                  </a:lnTo>
                  <a:cubicBezTo>
                    <a:pt x="1963" y="0"/>
                    <a:pt x="1969" y="6"/>
                    <a:pt x="1969" y="13"/>
                  </a:cubicBezTo>
                  <a:cubicBezTo>
                    <a:pt x="1969" y="20"/>
                    <a:pt x="1963" y="26"/>
                    <a:pt x="1956" y="26"/>
                  </a:cubicBezTo>
                  <a:close/>
                  <a:moveTo>
                    <a:pt x="1636" y="26"/>
                  </a:moveTo>
                  <a:lnTo>
                    <a:pt x="1449" y="26"/>
                  </a:lnTo>
                  <a:cubicBezTo>
                    <a:pt x="1442" y="26"/>
                    <a:pt x="1436" y="20"/>
                    <a:pt x="1436" y="13"/>
                  </a:cubicBezTo>
                  <a:cubicBezTo>
                    <a:pt x="1436" y="6"/>
                    <a:pt x="1442" y="0"/>
                    <a:pt x="1449" y="0"/>
                  </a:cubicBezTo>
                  <a:lnTo>
                    <a:pt x="1636" y="0"/>
                  </a:lnTo>
                  <a:cubicBezTo>
                    <a:pt x="1643" y="0"/>
                    <a:pt x="1649" y="6"/>
                    <a:pt x="1649" y="13"/>
                  </a:cubicBezTo>
                  <a:cubicBezTo>
                    <a:pt x="1649" y="20"/>
                    <a:pt x="1643" y="26"/>
                    <a:pt x="1636" y="26"/>
                  </a:cubicBezTo>
                  <a:close/>
                  <a:moveTo>
                    <a:pt x="1316" y="26"/>
                  </a:moveTo>
                  <a:lnTo>
                    <a:pt x="1129" y="26"/>
                  </a:lnTo>
                  <a:cubicBezTo>
                    <a:pt x="1122" y="26"/>
                    <a:pt x="1116" y="20"/>
                    <a:pt x="1116" y="13"/>
                  </a:cubicBezTo>
                  <a:cubicBezTo>
                    <a:pt x="1116" y="6"/>
                    <a:pt x="1122" y="0"/>
                    <a:pt x="1129" y="0"/>
                  </a:cubicBezTo>
                  <a:lnTo>
                    <a:pt x="1316" y="0"/>
                  </a:lnTo>
                  <a:cubicBezTo>
                    <a:pt x="1323" y="0"/>
                    <a:pt x="1329" y="6"/>
                    <a:pt x="1329" y="13"/>
                  </a:cubicBezTo>
                  <a:cubicBezTo>
                    <a:pt x="1329" y="20"/>
                    <a:pt x="1323" y="26"/>
                    <a:pt x="1316" y="26"/>
                  </a:cubicBezTo>
                  <a:close/>
                  <a:moveTo>
                    <a:pt x="996" y="26"/>
                  </a:moveTo>
                  <a:lnTo>
                    <a:pt x="809" y="26"/>
                  </a:lnTo>
                  <a:cubicBezTo>
                    <a:pt x="802" y="26"/>
                    <a:pt x="796" y="20"/>
                    <a:pt x="796" y="13"/>
                  </a:cubicBezTo>
                  <a:cubicBezTo>
                    <a:pt x="796" y="6"/>
                    <a:pt x="802" y="0"/>
                    <a:pt x="809" y="0"/>
                  </a:cubicBezTo>
                  <a:lnTo>
                    <a:pt x="996" y="0"/>
                  </a:lnTo>
                  <a:cubicBezTo>
                    <a:pt x="1003" y="0"/>
                    <a:pt x="1009" y="6"/>
                    <a:pt x="1009" y="13"/>
                  </a:cubicBezTo>
                  <a:cubicBezTo>
                    <a:pt x="1009" y="20"/>
                    <a:pt x="1003" y="26"/>
                    <a:pt x="996" y="26"/>
                  </a:cubicBezTo>
                  <a:close/>
                  <a:moveTo>
                    <a:pt x="676" y="26"/>
                  </a:moveTo>
                  <a:lnTo>
                    <a:pt x="489" y="26"/>
                  </a:lnTo>
                  <a:cubicBezTo>
                    <a:pt x="482" y="26"/>
                    <a:pt x="476" y="20"/>
                    <a:pt x="476" y="13"/>
                  </a:cubicBezTo>
                  <a:cubicBezTo>
                    <a:pt x="476" y="6"/>
                    <a:pt x="482" y="0"/>
                    <a:pt x="489" y="0"/>
                  </a:cubicBezTo>
                  <a:lnTo>
                    <a:pt x="676" y="0"/>
                  </a:lnTo>
                  <a:cubicBezTo>
                    <a:pt x="683" y="0"/>
                    <a:pt x="689" y="6"/>
                    <a:pt x="689" y="13"/>
                  </a:cubicBezTo>
                  <a:cubicBezTo>
                    <a:pt x="689" y="20"/>
                    <a:pt x="683" y="26"/>
                    <a:pt x="676" y="26"/>
                  </a:cubicBezTo>
                  <a:close/>
                  <a:moveTo>
                    <a:pt x="356" y="26"/>
                  </a:moveTo>
                  <a:lnTo>
                    <a:pt x="169" y="26"/>
                  </a:lnTo>
                  <a:cubicBezTo>
                    <a:pt x="162" y="26"/>
                    <a:pt x="156" y="20"/>
                    <a:pt x="156" y="13"/>
                  </a:cubicBezTo>
                  <a:cubicBezTo>
                    <a:pt x="156" y="6"/>
                    <a:pt x="162" y="0"/>
                    <a:pt x="169" y="0"/>
                  </a:cubicBezTo>
                  <a:lnTo>
                    <a:pt x="356" y="0"/>
                  </a:lnTo>
                  <a:cubicBezTo>
                    <a:pt x="363" y="0"/>
                    <a:pt x="369" y="6"/>
                    <a:pt x="369" y="13"/>
                  </a:cubicBezTo>
                  <a:cubicBezTo>
                    <a:pt x="369" y="20"/>
                    <a:pt x="363" y="26"/>
                    <a:pt x="356" y="26"/>
                  </a:cubicBezTo>
                  <a:close/>
                  <a:moveTo>
                    <a:pt x="36" y="26"/>
                  </a:moveTo>
                  <a:lnTo>
                    <a:pt x="13" y="26"/>
                  </a:lnTo>
                  <a:cubicBezTo>
                    <a:pt x="6" y="26"/>
                    <a:pt x="0" y="20"/>
                    <a:pt x="0" y="13"/>
                  </a:cubicBezTo>
                  <a:cubicBezTo>
                    <a:pt x="0" y="6"/>
                    <a:pt x="6" y="0"/>
                    <a:pt x="13" y="0"/>
                  </a:cubicBezTo>
                  <a:lnTo>
                    <a:pt x="36" y="0"/>
                  </a:lnTo>
                  <a:cubicBezTo>
                    <a:pt x="43" y="0"/>
                    <a:pt x="49" y="6"/>
                    <a:pt x="49" y="13"/>
                  </a:cubicBezTo>
                  <a:cubicBezTo>
                    <a:pt x="49" y="20"/>
                    <a:pt x="43" y="26"/>
                    <a:pt x="36" y="26"/>
                  </a:cubicBezTo>
                  <a:close/>
                </a:path>
              </a:pathLst>
            </a:custGeom>
            <a:solidFill>
              <a:srgbClr val="FF0000"/>
            </a:solidFill>
            <a:ln w="0" cap="flat">
              <a:solidFill>
                <a:srgbClr val="FF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42" name="Freeform 186"/>
            <p:cNvSpPr>
              <a:spLocks noEditPoints="1"/>
            </p:cNvSpPr>
            <p:nvPr/>
          </p:nvSpPr>
          <p:spPr bwMode="auto">
            <a:xfrm>
              <a:off x="7437438" y="2020889"/>
              <a:ext cx="1358900" cy="12700"/>
            </a:xfrm>
            <a:custGeom>
              <a:avLst/>
              <a:gdLst>
                <a:gd name="T0" fmla="*/ 2888 w 3088"/>
                <a:gd name="T1" fmla="*/ 27 h 27"/>
                <a:gd name="T2" fmla="*/ 2888 w 3088"/>
                <a:gd name="T3" fmla="*/ 0 h 27"/>
                <a:gd name="T4" fmla="*/ 3088 w 3088"/>
                <a:gd name="T5" fmla="*/ 13 h 27"/>
                <a:gd name="T6" fmla="*/ 2754 w 3088"/>
                <a:gd name="T7" fmla="*/ 27 h 27"/>
                <a:gd name="T8" fmla="*/ 2554 w 3088"/>
                <a:gd name="T9" fmla="*/ 13 h 27"/>
                <a:gd name="T10" fmla="*/ 2754 w 3088"/>
                <a:gd name="T11" fmla="*/ 0 h 27"/>
                <a:gd name="T12" fmla="*/ 2754 w 3088"/>
                <a:gd name="T13" fmla="*/ 27 h 27"/>
                <a:gd name="T14" fmla="*/ 2248 w 3088"/>
                <a:gd name="T15" fmla="*/ 27 h 27"/>
                <a:gd name="T16" fmla="*/ 2248 w 3088"/>
                <a:gd name="T17" fmla="*/ 0 h 27"/>
                <a:gd name="T18" fmla="*/ 2448 w 3088"/>
                <a:gd name="T19" fmla="*/ 13 h 27"/>
                <a:gd name="T20" fmla="*/ 2114 w 3088"/>
                <a:gd name="T21" fmla="*/ 27 h 27"/>
                <a:gd name="T22" fmla="*/ 1914 w 3088"/>
                <a:gd name="T23" fmla="*/ 13 h 27"/>
                <a:gd name="T24" fmla="*/ 2114 w 3088"/>
                <a:gd name="T25" fmla="*/ 0 h 27"/>
                <a:gd name="T26" fmla="*/ 2114 w 3088"/>
                <a:gd name="T27" fmla="*/ 27 h 27"/>
                <a:gd name="T28" fmla="*/ 1608 w 3088"/>
                <a:gd name="T29" fmla="*/ 27 h 27"/>
                <a:gd name="T30" fmla="*/ 1608 w 3088"/>
                <a:gd name="T31" fmla="*/ 0 h 27"/>
                <a:gd name="T32" fmla="*/ 1808 w 3088"/>
                <a:gd name="T33" fmla="*/ 13 h 27"/>
                <a:gd name="T34" fmla="*/ 1474 w 3088"/>
                <a:gd name="T35" fmla="*/ 27 h 27"/>
                <a:gd name="T36" fmla="*/ 1274 w 3088"/>
                <a:gd name="T37" fmla="*/ 13 h 27"/>
                <a:gd name="T38" fmla="*/ 1474 w 3088"/>
                <a:gd name="T39" fmla="*/ 0 h 27"/>
                <a:gd name="T40" fmla="*/ 1474 w 3088"/>
                <a:gd name="T41" fmla="*/ 27 h 27"/>
                <a:gd name="T42" fmla="*/ 968 w 3088"/>
                <a:gd name="T43" fmla="*/ 27 h 27"/>
                <a:gd name="T44" fmla="*/ 968 w 3088"/>
                <a:gd name="T45" fmla="*/ 0 h 27"/>
                <a:gd name="T46" fmla="*/ 1168 w 3088"/>
                <a:gd name="T47" fmla="*/ 13 h 27"/>
                <a:gd name="T48" fmla="*/ 834 w 3088"/>
                <a:gd name="T49" fmla="*/ 27 h 27"/>
                <a:gd name="T50" fmla="*/ 634 w 3088"/>
                <a:gd name="T51" fmla="*/ 13 h 27"/>
                <a:gd name="T52" fmla="*/ 834 w 3088"/>
                <a:gd name="T53" fmla="*/ 0 h 27"/>
                <a:gd name="T54" fmla="*/ 834 w 3088"/>
                <a:gd name="T55" fmla="*/ 27 h 27"/>
                <a:gd name="T56" fmla="*/ 328 w 3088"/>
                <a:gd name="T57" fmla="*/ 27 h 27"/>
                <a:gd name="T58" fmla="*/ 328 w 3088"/>
                <a:gd name="T59" fmla="*/ 0 h 27"/>
                <a:gd name="T60" fmla="*/ 528 w 3088"/>
                <a:gd name="T61" fmla="*/ 13 h 27"/>
                <a:gd name="T62" fmla="*/ 194 w 3088"/>
                <a:gd name="T63" fmla="*/ 27 h 27"/>
                <a:gd name="T64" fmla="*/ 0 w 3088"/>
                <a:gd name="T65" fmla="*/ 13 h 27"/>
                <a:gd name="T66" fmla="*/ 194 w 3088"/>
                <a:gd name="T67" fmla="*/ 0 h 27"/>
                <a:gd name="T68" fmla="*/ 194 w 3088"/>
                <a:gd name="T69" fmla="*/ 27 h 2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3088" h="27">
                  <a:moveTo>
                    <a:pt x="3074" y="27"/>
                  </a:moveTo>
                  <a:lnTo>
                    <a:pt x="2888" y="27"/>
                  </a:lnTo>
                  <a:cubicBezTo>
                    <a:pt x="2880" y="27"/>
                    <a:pt x="2874" y="21"/>
                    <a:pt x="2874" y="13"/>
                  </a:cubicBezTo>
                  <a:cubicBezTo>
                    <a:pt x="2874" y="6"/>
                    <a:pt x="2880" y="0"/>
                    <a:pt x="2888" y="0"/>
                  </a:cubicBezTo>
                  <a:lnTo>
                    <a:pt x="3074" y="0"/>
                  </a:lnTo>
                  <a:cubicBezTo>
                    <a:pt x="3082" y="0"/>
                    <a:pt x="3088" y="6"/>
                    <a:pt x="3088" y="13"/>
                  </a:cubicBezTo>
                  <a:cubicBezTo>
                    <a:pt x="3088" y="21"/>
                    <a:pt x="3082" y="27"/>
                    <a:pt x="3074" y="27"/>
                  </a:cubicBezTo>
                  <a:close/>
                  <a:moveTo>
                    <a:pt x="2754" y="27"/>
                  </a:moveTo>
                  <a:lnTo>
                    <a:pt x="2568" y="27"/>
                  </a:lnTo>
                  <a:cubicBezTo>
                    <a:pt x="2560" y="27"/>
                    <a:pt x="2554" y="21"/>
                    <a:pt x="2554" y="13"/>
                  </a:cubicBezTo>
                  <a:cubicBezTo>
                    <a:pt x="2554" y="6"/>
                    <a:pt x="2560" y="0"/>
                    <a:pt x="2568" y="0"/>
                  </a:cubicBezTo>
                  <a:lnTo>
                    <a:pt x="2754" y="0"/>
                  </a:lnTo>
                  <a:cubicBezTo>
                    <a:pt x="2762" y="0"/>
                    <a:pt x="2768" y="6"/>
                    <a:pt x="2768" y="13"/>
                  </a:cubicBezTo>
                  <a:cubicBezTo>
                    <a:pt x="2768" y="21"/>
                    <a:pt x="2762" y="27"/>
                    <a:pt x="2754" y="27"/>
                  </a:cubicBezTo>
                  <a:close/>
                  <a:moveTo>
                    <a:pt x="2434" y="27"/>
                  </a:moveTo>
                  <a:lnTo>
                    <a:pt x="2248" y="27"/>
                  </a:lnTo>
                  <a:cubicBezTo>
                    <a:pt x="2240" y="27"/>
                    <a:pt x="2234" y="21"/>
                    <a:pt x="2234" y="13"/>
                  </a:cubicBezTo>
                  <a:cubicBezTo>
                    <a:pt x="2234" y="6"/>
                    <a:pt x="2240" y="0"/>
                    <a:pt x="2248" y="0"/>
                  </a:cubicBezTo>
                  <a:lnTo>
                    <a:pt x="2434" y="0"/>
                  </a:lnTo>
                  <a:cubicBezTo>
                    <a:pt x="2442" y="0"/>
                    <a:pt x="2448" y="6"/>
                    <a:pt x="2448" y="13"/>
                  </a:cubicBezTo>
                  <a:cubicBezTo>
                    <a:pt x="2448" y="21"/>
                    <a:pt x="2442" y="27"/>
                    <a:pt x="2434" y="27"/>
                  </a:cubicBezTo>
                  <a:close/>
                  <a:moveTo>
                    <a:pt x="2114" y="27"/>
                  </a:moveTo>
                  <a:lnTo>
                    <a:pt x="1928" y="27"/>
                  </a:lnTo>
                  <a:cubicBezTo>
                    <a:pt x="1920" y="27"/>
                    <a:pt x="1914" y="21"/>
                    <a:pt x="1914" y="13"/>
                  </a:cubicBezTo>
                  <a:cubicBezTo>
                    <a:pt x="1914" y="6"/>
                    <a:pt x="1920" y="0"/>
                    <a:pt x="1928" y="0"/>
                  </a:cubicBezTo>
                  <a:lnTo>
                    <a:pt x="2114" y="0"/>
                  </a:lnTo>
                  <a:cubicBezTo>
                    <a:pt x="2122" y="0"/>
                    <a:pt x="2128" y="6"/>
                    <a:pt x="2128" y="13"/>
                  </a:cubicBezTo>
                  <a:cubicBezTo>
                    <a:pt x="2128" y="21"/>
                    <a:pt x="2122" y="27"/>
                    <a:pt x="2114" y="27"/>
                  </a:cubicBezTo>
                  <a:close/>
                  <a:moveTo>
                    <a:pt x="1794" y="27"/>
                  </a:moveTo>
                  <a:lnTo>
                    <a:pt x="1608" y="27"/>
                  </a:lnTo>
                  <a:cubicBezTo>
                    <a:pt x="1600" y="27"/>
                    <a:pt x="1594" y="21"/>
                    <a:pt x="1594" y="13"/>
                  </a:cubicBezTo>
                  <a:cubicBezTo>
                    <a:pt x="1594" y="6"/>
                    <a:pt x="1600" y="0"/>
                    <a:pt x="1608" y="0"/>
                  </a:cubicBezTo>
                  <a:lnTo>
                    <a:pt x="1794" y="0"/>
                  </a:lnTo>
                  <a:cubicBezTo>
                    <a:pt x="1802" y="0"/>
                    <a:pt x="1808" y="6"/>
                    <a:pt x="1808" y="13"/>
                  </a:cubicBezTo>
                  <a:cubicBezTo>
                    <a:pt x="1808" y="21"/>
                    <a:pt x="1802" y="27"/>
                    <a:pt x="1794" y="27"/>
                  </a:cubicBezTo>
                  <a:close/>
                  <a:moveTo>
                    <a:pt x="1474" y="27"/>
                  </a:moveTo>
                  <a:lnTo>
                    <a:pt x="1288" y="27"/>
                  </a:lnTo>
                  <a:cubicBezTo>
                    <a:pt x="1280" y="27"/>
                    <a:pt x="1274" y="21"/>
                    <a:pt x="1274" y="13"/>
                  </a:cubicBezTo>
                  <a:cubicBezTo>
                    <a:pt x="1274" y="6"/>
                    <a:pt x="1280" y="0"/>
                    <a:pt x="1288" y="0"/>
                  </a:cubicBezTo>
                  <a:lnTo>
                    <a:pt x="1474" y="0"/>
                  </a:lnTo>
                  <a:cubicBezTo>
                    <a:pt x="1482" y="0"/>
                    <a:pt x="1488" y="6"/>
                    <a:pt x="1488" y="13"/>
                  </a:cubicBezTo>
                  <a:cubicBezTo>
                    <a:pt x="1488" y="21"/>
                    <a:pt x="1482" y="27"/>
                    <a:pt x="1474" y="27"/>
                  </a:cubicBezTo>
                  <a:close/>
                  <a:moveTo>
                    <a:pt x="1154" y="27"/>
                  </a:moveTo>
                  <a:lnTo>
                    <a:pt x="968" y="27"/>
                  </a:lnTo>
                  <a:cubicBezTo>
                    <a:pt x="960" y="27"/>
                    <a:pt x="954" y="21"/>
                    <a:pt x="954" y="13"/>
                  </a:cubicBezTo>
                  <a:cubicBezTo>
                    <a:pt x="954" y="6"/>
                    <a:pt x="960" y="0"/>
                    <a:pt x="968" y="0"/>
                  </a:cubicBezTo>
                  <a:lnTo>
                    <a:pt x="1154" y="0"/>
                  </a:lnTo>
                  <a:cubicBezTo>
                    <a:pt x="1162" y="0"/>
                    <a:pt x="1168" y="6"/>
                    <a:pt x="1168" y="13"/>
                  </a:cubicBezTo>
                  <a:cubicBezTo>
                    <a:pt x="1168" y="21"/>
                    <a:pt x="1162" y="27"/>
                    <a:pt x="1154" y="27"/>
                  </a:cubicBezTo>
                  <a:close/>
                  <a:moveTo>
                    <a:pt x="834" y="27"/>
                  </a:moveTo>
                  <a:lnTo>
                    <a:pt x="648" y="27"/>
                  </a:lnTo>
                  <a:cubicBezTo>
                    <a:pt x="640" y="27"/>
                    <a:pt x="634" y="21"/>
                    <a:pt x="634" y="13"/>
                  </a:cubicBezTo>
                  <a:cubicBezTo>
                    <a:pt x="634" y="6"/>
                    <a:pt x="640" y="0"/>
                    <a:pt x="648" y="0"/>
                  </a:cubicBezTo>
                  <a:lnTo>
                    <a:pt x="834" y="0"/>
                  </a:lnTo>
                  <a:cubicBezTo>
                    <a:pt x="842" y="0"/>
                    <a:pt x="848" y="6"/>
                    <a:pt x="848" y="13"/>
                  </a:cubicBezTo>
                  <a:cubicBezTo>
                    <a:pt x="848" y="21"/>
                    <a:pt x="842" y="27"/>
                    <a:pt x="834" y="27"/>
                  </a:cubicBezTo>
                  <a:close/>
                  <a:moveTo>
                    <a:pt x="514" y="27"/>
                  </a:moveTo>
                  <a:lnTo>
                    <a:pt x="328" y="27"/>
                  </a:lnTo>
                  <a:cubicBezTo>
                    <a:pt x="320" y="27"/>
                    <a:pt x="314" y="21"/>
                    <a:pt x="314" y="13"/>
                  </a:cubicBezTo>
                  <a:cubicBezTo>
                    <a:pt x="314" y="6"/>
                    <a:pt x="320" y="0"/>
                    <a:pt x="328" y="0"/>
                  </a:cubicBezTo>
                  <a:lnTo>
                    <a:pt x="514" y="0"/>
                  </a:lnTo>
                  <a:cubicBezTo>
                    <a:pt x="522" y="0"/>
                    <a:pt x="528" y="6"/>
                    <a:pt x="528" y="13"/>
                  </a:cubicBezTo>
                  <a:cubicBezTo>
                    <a:pt x="528" y="21"/>
                    <a:pt x="522" y="27"/>
                    <a:pt x="514" y="27"/>
                  </a:cubicBezTo>
                  <a:close/>
                  <a:moveTo>
                    <a:pt x="194" y="27"/>
                  </a:moveTo>
                  <a:lnTo>
                    <a:pt x="13" y="27"/>
                  </a:lnTo>
                  <a:cubicBezTo>
                    <a:pt x="6" y="27"/>
                    <a:pt x="0" y="21"/>
                    <a:pt x="0" y="13"/>
                  </a:cubicBezTo>
                  <a:cubicBezTo>
                    <a:pt x="0" y="6"/>
                    <a:pt x="6" y="0"/>
                    <a:pt x="13" y="0"/>
                  </a:cubicBezTo>
                  <a:lnTo>
                    <a:pt x="194" y="0"/>
                  </a:lnTo>
                  <a:cubicBezTo>
                    <a:pt x="202" y="0"/>
                    <a:pt x="208" y="6"/>
                    <a:pt x="208" y="13"/>
                  </a:cubicBezTo>
                  <a:cubicBezTo>
                    <a:pt x="208" y="21"/>
                    <a:pt x="202" y="27"/>
                    <a:pt x="194" y="27"/>
                  </a:cubicBezTo>
                  <a:close/>
                </a:path>
              </a:pathLst>
            </a:custGeom>
            <a:solidFill>
              <a:srgbClr val="FF0000"/>
            </a:solidFill>
            <a:ln w="0" cap="flat">
              <a:solidFill>
                <a:srgbClr val="FF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1639" name="Source"/>
          <p:cNvGrpSpPr/>
          <p:nvPr/>
        </p:nvGrpSpPr>
        <p:grpSpPr>
          <a:xfrm>
            <a:off x="9042798" y="5282805"/>
            <a:ext cx="233363" cy="121444"/>
            <a:chOff x="10025063" y="5900739"/>
            <a:chExt cx="311150" cy="161925"/>
          </a:xfrm>
        </p:grpSpPr>
        <p:sp>
          <p:nvSpPr>
            <p:cNvPr id="1444" name="Freeform 188"/>
            <p:cNvSpPr>
              <a:spLocks/>
            </p:cNvSpPr>
            <p:nvPr/>
          </p:nvSpPr>
          <p:spPr bwMode="auto">
            <a:xfrm>
              <a:off x="10025063" y="5900739"/>
              <a:ext cx="311150" cy="161925"/>
            </a:xfrm>
            <a:custGeom>
              <a:avLst/>
              <a:gdLst>
                <a:gd name="T0" fmla="*/ 70 w 706"/>
                <a:gd name="T1" fmla="*/ 367 h 367"/>
                <a:gd name="T2" fmla="*/ 636 w 706"/>
                <a:gd name="T3" fmla="*/ 367 h 367"/>
                <a:gd name="T4" fmla="*/ 706 w 706"/>
                <a:gd name="T5" fmla="*/ 296 h 367"/>
                <a:gd name="T6" fmla="*/ 706 w 706"/>
                <a:gd name="T7" fmla="*/ 71 h 367"/>
                <a:gd name="T8" fmla="*/ 636 w 706"/>
                <a:gd name="T9" fmla="*/ 0 h 367"/>
                <a:gd name="T10" fmla="*/ 70 w 706"/>
                <a:gd name="T11" fmla="*/ 0 h 367"/>
                <a:gd name="T12" fmla="*/ 0 w 706"/>
                <a:gd name="T13" fmla="*/ 71 h 367"/>
                <a:gd name="T14" fmla="*/ 0 w 706"/>
                <a:gd name="T15" fmla="*/ 296 h 367"/>
                <a:gd name="T16" fmla="*/ 70 w 706"/>
                <a:gd name="T1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 h="367">
                  <a:moveTo>
                    <a:pt x="70" y="367"/>
                  </a:moveTo>
                  <a:lnTo>
                    <a:pt x="636" y="367"/>
                  </a:lnTo>
                  <a:cubicBezTo>
                    <a:pt x="675" y="367"/>
                    <a:pt x="706" y="335"/>
                    <a:pt x="706" y="296"/>
                  </a:cubicBezTo>
                  <a:lnTo>
                    <a:pt x="706" y="71"/>
                  </a:lnTo>
                  <a:cubicBezTo>
                    <a:pt x="706" y="32"/>
                    <a:pt x="675" y="0"/>
                    <a:pt x="636" y="0"/>
                  </a:cubicBezTo>
                  <a:lnTo>
                    <a:pt x="70" y="0"/>
                  </a:lnTo>
                  <a:cubicBezTo>
                    <a:pt x="31" y="0"/>
                    <a:pt x="0" y="32"/>
                    <a:pt x="0" y="71"/>
                  </a:cubicBezTo>
                  <a:lnTo>
                    <a:pt x="0" y="296"/>
                  </a:lnTo>
                  <a:cubicBezTo>
                    <a:pt x="0" y="335"/>
                    <a:pt x="31" y="367"/>
                    <a:pt x="70" y="367"/>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43" name="Freeform 187"/>
            <p:cNvSpPr>
              <a:spLocks/>
            </p:cNvSpPr>
            <p:nvPr/>
          </p:nvSpPr>
          <p:spPr bwMode="auto">
            <a:xfrm>
              <a:off x="10025063" y="5900739"/>
              <a:ext cx="311150" cy="161925"/>
            </a:xfrm>
            <a:custGeom>
              <a:avLst/>
              <a:gdLst>
                <a:gd name="T0" fmla="*/ 70 w 706"/>
                <a:gd name="T1" fmla="*/ 367 h 367"/>
                <a:gd name="T2" fmla="*/ 636 w 706"/>
                <a:gd name="T3" fmla="*/ 367 h 367"/>
                <a:gd name="T4" fmla="*/ 706 w 706"/>
                <a:gd name="T5" fmla="*/ 296 h 367"/>
                <a:gd name="T6" fmla="*/ 706 w 706"/>
                <a:gd name="T7" fmla="*/ 71 h 367"/>
                <a:gd name="T8" fmla="*/ 636 w 706"/>
                <a:gd name="T9" fmla="*/ 0 h 367"/>
                <a:gd name="T10" fmla="*/ 70 w 706"/>
                <a:gd name="T11" fmla="*/ 0 h 367"/>
                <a:gd name="T12" fmla="*/ 0 w 706"/>
                <a:gd name="T13" fmla="*/ 71 h 367"/>
                <a:gd name="T14" fmla="*/ 0 w 706"/>
                <a:gd name="T15" fmla="*/ 296 h 367"/>
                <a:gd name="T16" fmla="*/ 70 w 706"/>
                <a:gd name="T17" fmla="*/ 367 h 36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706" h="367">
                  <a:moveTo>
                    <a:pt x="70" y="367"/>
                  </a:moveTo>
                  <a:lnTo>
                    <a:pt x="636" y="367"/>
                  </a:lnTo>
                  <a:cubicBezTo>
                    <a:pt x="675" y="367"/>
                    <a:pt x="706" y="335"/>
                    <a:pt x="706" y="296"/>
                  </a:cubicBezTo>
                  <a:lnTo>
                    <a:pt x="706" y="71"/>
                  </a:lnTo>
                  <a:cubicBezTo>
                    <a:pt x="706" y="32"/>
                    <a:pt x="675" y="0"/>
                    <a:pt x="636" y="0"/>
                  </a:cubicBezTo>
                  <a:lnTo>
                    <a:pt x="70" y="0"/>
                  </a:lnTo>
                  <a:cubicBezTo>
                    <a:pt x="31" y="0"/>
                    <a:pt x="0" y="32"/>
                    <a:pt x="0" y="71"/>
                  </a:cubicBezTo>
                  <a:lnTo>
                    <a:pt x="0" y="296"/>
                  </a:lnTo>
                  <a:cubicBezTo>
                    <a:pt x="0" y="335"/>
                    <a:pt x="31" y="367"/>
                    <a:pt x="70" y="367"/>
                  </a:cubicBezTo>
                  <a:close/>
                </a:path>
              </a:pathLst>
            </a:custGeom>
            <a:solidFill>
              <a:srgbClr val="FFC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45" name="Rectangle 189"/>
            <p:cNvSpPr>
              <a:spLocks noChangeArrowheads="1"/>
            </p:cNvSpPr>
            <p:nvPr/>
          </p:nvSpPr>
          <p:spPr bwMode="auto">
            <a:xfrm>
              <a:off x="10085388" y="5943602"/>
              <a:ext cx="21587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Source</a:t>
              </a:r>
              <a:endParaRPr lang="en-US" sz="1350" dirty="0"/>
            </a:p>
          </p:txBody>
        </p:sp>
      </p:grpSp>
      <p:grpSp>
        <p:nvGrpSpPr>
          <p:cNvPr id="1651" name="Einz. Lens"/>
          <p:cNvGrpSpPr/>
          <p:nvPr/>
        </p:nvGrpSpPr>
        <p:grpSpPr>
          <a:xfrm>
            <a:off x="7925992" y="3901681"/>
            <a:ext cx="145256" cy="150019"/>
            <a:chOff x="8535988" y="4059239"/>
            <a:chExt cx="193675" cy="200025"/>
          </a:xfrm>
        </p:grpSpPr>
        <p:sp>
          <p:nvSpPr>
            <p:cNvPr id="1482" name="Freeform 226"/>
            <p:cNvSpPr>
              <a:spLocks/>
            </p:cNvSpPr>
            <p:nvPr/>
          </p:nvSpPr>
          <p:spPr bwMode="auto">
            <a:xfrm>
              <a:off x="8535988" y="4060826"/>
              <a:ext cx="193675" cy="198438"/>
            </a:xfrm>
            <a:custGeom>
              <a:avLst/>
              <a:gdLst>
                <a:gd name="T0" fmla="*/ 44 w 441"/>
                <a:gd name="T1" fmla="*/ 452 h 452"/>
                <a:gd name="T2" fmla="*/ 397 w 441"/>
                <a:gd name="T3" fmla="*/ 452 h 452"/>
                <a:gd name="T4" fmla="*/ 441 w 441"/>
                <a:gd name="T5" fmla="*/ 408 h 452"/>
                <a:gd name="T6" fmla="*/ 441 w 441"/>
                <a:gd name="T7" fmla="*/ 45 h 452"/>
                <a:gd name="T8" fmla="*/ 397 w 441"/>
                <a:gd name="T9" fmla="*/ 0 h 452"/>
                <a:gd name="T10" fmla="*/ 44 w 441"/>
                <a:gd name="T11" fmla="*/ 0 h 452"/>
                <a:gd name="T12" fmla="*/ 0 w 441"/>
                <a:gd name="T13" fmla="*/ 45 h 452"/>
                <a:gd name="T14" fmla="*/ 0 w 441"/>
                <a:gd name="T15" fmla="*/ 408 h 452"/>
                <a:gd name="T16" fmla="*/ 44 w 441"/>
                <a:gd name="T17" fmla="*/ 45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1" h="452">
                  <a:moveTo>
                    <a:pt x="44" y="452"/>
                  </a:moveTo>
                  <a:lnTo>
                    <a:pt x="397" y="452"/>
                  </a:lnTo>
                  <a:cubicBezTo>
                    <a:pt x="421" y="452"/>
                    <a:pt x="441" y="432"/>
                    <a:pt x="441" y="408"/>
                  </a:cubicBezTo>
                  <a:lnTo>
                    <a:pt x="441" y="45"/>
                  </a:lnTo>
                  <a:cubicBezTo>
                    <a:pt x="441" y="20"/>
                    <a:pt x="421" y="0"/>
                    <a:pt x="397" y="0"/>
                  </a:cubicBezTo>
                  <a:lnTo>
                    <a:pt x="44" y="0"/>
                  </a:lnTo>
                  <a:cubicBezTo>
                    <a:pt x="19" y="0"/>
                    <a:pt x="0" y="20"/>
                    <a:pt x="0" y="45"/>
                  </a:cubicBezTo>
                  <a:lnTo>
                    <a:pt x="0" y="408"/>
                  </a:lnTo>
                  <a:cubicBezTo>
                    <a:pt x="0" y="432"/>
                    <a:pt x="19" y="452"/>
                    <a:pt x="44" y="452"/>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83" name="Freeform 227"/>
            <p:cNvSpPr>
              <a:spLocks/>
            </p:cNvSpPr>
            <p:nvPr/>
          </p:nvSpPr>
          <p:spPr bwMode="auto">
            <a:xfrm>
              <a:off x="8535988" y="4059239"/>
              <a:ext cx="193675" cy="200025"/>
            </a:xfrm>
            <a:custGeom>
              <a:avLst/>
              <a:gdLst>
                <a:gd name="T0" fmla="*/ 44 w 441"/>
                <a:gd name="T1" fmla="*/ 452 h 452"/>
                <a:gd name="T2" fmla="*/ 397 w 441"/>
                <a:gd name="T3" fmla="*/ 452 h 452"/>
                <a:gd name="T4" fmla="*/ 441 w 441"/>
                <a:gd name="T5" fmla="*/ 408 h 452"/>
                <a:gd name="T6" fmla="*/ 441 w 441"/>
                <a:gd name="T7" fmla="*/ 45 h 452"/>
                <a:gd name="T8" fmla="*/ 397 w 441"/>
                <a:gd name="T9" fmla="*/ 0 h 452"/>
                <a:gd name="T10" fmla="*/ 44 w 441"/>
                <a:gd name="T11" fmla="*/ 0 h 452"/>
                <a:gd name="T12" fmla="*/ 0 w 441"/>
                <a:gd name="T13" fmla="*/ 45 h 452"/>
                <a:gd name="T14" fmla="*/ 0 w 441"/>
                <a:gd name="T15" fmla="*/ 408 h 452"/>
                <a:gd name="T16" fmla="*/ 44 w 441"/>
                <a:gd name="T17" fmla="*/ 452 h 4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41" h="452">
                  <a:moveTo>
                    <a:pt x="44" y="452"/>
                  </a:moveTo>
                  <a:lnTo>
                    <a:pt x="397" y="452"/>
                  </a:lnTo>
                  <a:cubicBezTo>
                    <a:pt x="421" y="452"/>
                    <a:pt x="441" y="432"/>
                    <a:pt x="441" y="408"/>
                  </a:cubicBezTo>
                  <a:lnTo>
                    <a:pt x="441" y="45"/>
                  </a:lnTo>
                  <a:cubicBezTo>
                    <a:pt x="441" y="20"/>
                    <a:pt x="421" y="0"/>
                    <a:pt x="397" y="0"/>
                  </a:cubicBezTo>
                  <a:lnTo>
                    <a:pt x="44" y="0"/>
                  </a:lnTo>
                  <a:cubicBezTo>
                    <a:pt x="19" y="0"/>
                    <a:pt x="0" y="20"/>
                    <a:pt x="0" y="45"/>
                  </a:cubicBezTo>
                  <a:lnTo>
                    <a:pt x="0" y="408"/>
                  </a:lnTo>
                  <a:cubicBezTo>
                    <a:pt x="0" y="432"/>
                    <a:pt x="19" y="452"/>
                    <a:pt x="44" y="452"/>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84" name="Rectangle 228"/>
            <p:cNvSpPr>
              <a:spLocks noChangeArrowheads="1"/>
            </p:cNvSpPr>
            <p:nvPr/>
          </p:nvSpPr>
          <p:spPr bwMode="auto">
            <a:xfrm>
              <a:off x="8577263" y="4078290"/>
              <a:ext cx="12610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err="1">
                  <a:solidFill>
                    <a:srgbClr val="000000"/>
                  </a:solidFill>
                  <a:latin typeface="Calibri" panose="020F0502020204030204" pitchFamily="34" charset="0"/>
                </a:rPr>
                <a:t>Einz</a:t>
              </a:r>
              <a:endParaRPr lang="en-US" sz="1350" dirty="0"/>
            </a:p>
          </p:txBody>
        </p:sp>
        <p:sp>
          <p:nvSpPr>
            <p:cNvPr id="1485" name="Rectangle 229"/>
            <p:cNvSpPr>
              <a:spLocks noChangeArrowheads="1"/>
            </p:cNvSpPr>
            <p:nvPr/>
          </p:nvSpPr>
          <p:spPr bwMode="auto">
            <a:xfrm>
              <a:off x="8570913" y="4162425"/>
              <a:ext cx="14106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Lens</a:t>
              </a:r>
              <a:endParaRPr lang="en-US" sz="1350" dirty="0"/>
            </a:p>
          </p:txBody>
        </p:sp>
      </p:grpSp>
      <p:grpSp>
        <p:nvGrpSpPr>
          <p:cNvPr id="1652" name="CB"/>
          <p:cNvGrpSpPr/>
          <p:nvPr/>
        </p:nvGrpSpPr>
        <p:grpSpPr>
          <a:xfrm>
            <a:off x="7931944" y="3656411"/>
            <a:ext cx="128588" cy="171450"/>
            <a:chOff x="8543926" y="3732214"/>
            <a:chExt cx="171450" cy="228600"/>
          </a:xfrm>
        </p:grpSpPr>
        <p:sp>
          <p:nvSpPr>
            <p:cNvPr id="1479" name="Freeform 223"/>
            <p:cNvSpPr>
              <a:spLocks/>
            </p:cNvSpPr>
            <p:nvPr/>
          </p:nvSpPr>
          <p:spPr bwMode="auto">
            <a:xfrm>
              <a:off x="8543926" y="3732214"/>
              <a:ext cx="171450" cy="228600"/>
            </a:xfrm>
            <a:custGeom>
              <a:avLst/>
              <a:gdLst>
                <a:gd name="T0" fmla="*/ 39 w 391"/>
                <a:gd name="T1" fmla="*/ 517 h 517"/>
                <a:gd name="T2" fmla="*/ 352 w 391"/>
                <a:gd name="T3" fmla="*/ 517 h 517"/>
                <a:gd name="T4" fmla="*/ 391 w 391"/>
                <a:gd name="T5" fmla="*/ 478 h 517"/>
                <a:gd name="T6" fmla="*/ 391 w 391"/>
                <a:gd name="T7" fmla="*/ 39 h 517"/>
                <a:gd name="T8" fmla="*/ 352 w 391"/>
                <a:gd name="T9" fmla="*/ 0 h 517"/>
                <a:gd name="T10" fmla="*/ 39 w 391"/>
                <a:gd name="T11" fmla="*/ 0 h 517"/>
                <a:gd name="T12" fmla="*/ 0 w 391"/>
                <a:gd name="T13" fmla="*/ 39 h 517"/>
                <a:gd name="T14" fmla="*/ 0 w 391"/>
                <a:gd name="T15" fmla="*/ 478 h 517"/>
                <a:gd name="T16" fmla="*/ 39 w 391"/>
                <a:gd name="T17" fmla="*/ 517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 h="517">
                  <a:moveTo>
                    <a:pt x="39" y="517"/>
                  </a:moveTo>
                  <a:lnTo>
                    <a:pt x="352" y="517"/>
                  </a:lnTo>
                  <a:cubicBezTo>
                    <a:pt x="373" y="517"/>
                    <a:pt x="391" y="499"/>
                    <a:pt x="391" y="478"/>
                  </a:cubicBezTo>
                  <a:lnTo>
                    <a:pt x="391" y="39"/>
                  </a:lnTo>
                  <a:cubicBezTo>
                    <a:pt x="391" y="18"/>
                    <a:pt x="373" y="0"/>
                    <a:pt x="352" y="0"/>
                  </a:cubicBezTo>
                  <a:lnTo>
                    <a:pt x="39" y="0"/>
                  </a:lnTo>
                  <a:cubicBezTo>
                    <a:pt x="17" y="0"/>
                    <a:pt x="0" y="18"/>
                    <a:pt x="0" y="39"/>
                  </a:cubicBezTo>
                  <a:lnTo>
                    <a:pt x="0" y="478"/>
                  </a:lnTo>
                  <a:cubicBezTo>
                    <a:pt x="0" y="499"/>
                    <a:pt x="17" y="517"/>
                    <a:pt x="39" y="517"/>
                  </a:cubicBezTo>
                  <a:close/>
                </a:path>
              </a:pathLst>
            </a:custGeom>
            <a:solidFill>
              <a:srgbClr val="FFC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80" name="Freeform 224"/>
            <p:cNvSpPr>
              <a:spLocks/>
            </p:cNvSpPr>
            <p:nvPr/>
          </p:nvSpPr>
          <p:spPr bwMode="auto">
            <a:xfrm>
              <a:off x="8543926" y="3732214"/>
              <a:ext cx="171450" cy="228600"/>
            </a:xfrm>
            <a:custGeom>
              <a:avLst/>
              <a:gdLst>
                <a:gd name="T0" fmla="*/ 39 w 391"/>
                <a:gd name="T1" fmla="*/ 517 h 517"/>
                <a:gd name="T2" fmla="*/ 352 w 391"/>
                <a:gd name="T3" fmla="*/ 517 h 517"/>
                <a:gd name="T4" fmla="*/ 391 w 391"/>
                <a:gd name="T5" fmla="*/ 478 h 517"/>
                <a:gd name="T6" fmla="*/ 391 w 391"/>
                <a:gd name="T7" fmla="*/ 39 h 517"/>
                <a:gd name="T8" fmla="*/ 352 w 391"/>
                <a:gd name="T9" fmla="*/ 0 h 517"/>
                <a:gd name="T10" fmla="*/ 39 w 391"/>
                <a:gd name="T11" fmla="*/ 0 h 517"/>
                <a:gd name="T12" fmla="*/ 0 w 391"/>
                <a:gd name="T13" fmla="*/ 39 h 517"/>
                <a:gd name="T14" fmla="*/ 0 w 391"/>
                <a:gd name="T15" fmla="*/ 478 h 517"/>
                <a:gd name="T16" fmla="*/ 39 w 391"/>
                <a:gd name="T17" fmla="*/ 517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91" h="517">
                  <a:moveTo>
                    <a:pt x="39" y="517"/>
                  </a:moveTo>
                  <a:lnTo>
                    <a:pt x="352" y="517"/>
                  </a:lnTo>
                  <a:cubicBezTo>
                    <a:pt x="373" y="517"/>
                    <a:pt x="391" y="499"/>
                    <a:pt x="391" y="478"/>
                  </a:cubicBezTo>
                  <a:lnTo>
                    <a:pt x="391" y="39"/>
                  </a:lnTo>
                  <a:cubicBezTo>
                    <a:pt x="391" y="18"/>
                    <a:pt x="373" y="0"/>
                    <a:pt x="352" y="0"/>
                  </a:cubicBezTo>
                  <a:lnTo>
                    <a:pt x="39" y="0"/>
                  </a:lnTo>
                  <a:cubicBezTo>
                    <a:pt x="17" y="0"/>
                    <a:pt x="0" y="18"/>
                    <a:pt x="0" y="39"/>
                  </a:cubicBezTo>
                  <a:lnTo>
                    <a:pt x="0" y="478"/>
                  </a:lnTo>
                  <a:cubicBezTo>
                    <a:pt x="0" y="499"/>
                    <a:pt x="17" y="517"/>
                    <a:pt x="39" y="517"/>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81" name="Rectangle 225"/>
            <p:cNvSpPr>
              <a:spLocks noChangeArrowheads="1"/>
            </p:cNvSpPr>
            <p:nvPr/>
          </p:nvSpPr>
          <p:spPr bwMode="auto">
            <a:xfrm>
              <a:off x="8594726" y="3808414"/>
              <a:ext cx="8335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CB</a:t>
              </a:r>
              <a:endParaRPr lang="en-US" sz="1350"/>
            </a:p>
          </p:txBody>
        </p:sp>
      </p:grpSp>
      <p:grpSp>
        <p:nvGrpSpPr>
          <p:cNvPr id="63" name="drwAD.AT"/>
          <p:cNvGrpSpPr/>
          <p:nvPr/>
        </p:nvGrpSpPr>
        <p:grpSpPr>
          <a:xfrm>
            <a:off x="7202092" y="3007521"/>
            <a:ext cx="827485" cy="150019"/>
            <a:chOff x="7570788" y="2867026"/>
            <a:chExt cx="1103313" cy="200025"/>
          </a:xfrm>
        </p:grpSpPr>
        <p:grpSp>
          <p:nvGrpSpPr>
            <p:cNvPr id="1656" name="drwAD.AT.01"/>
            <p:cNvGrpSpPr/>
            <p:nvPr/>
          </p:nvGrpSpPr>
          <p:grpSpPr>
            <a:xfrm>
              <a:off x="8585201" y="2867026"/>
              <a:ext cx="88900" cy="200025"/>
              <a:chOff x="8585201" y="2867026"/>
              <a:chExt cx="88900" cy="200025"/>
            </a:xfrm>
          </p:grpSpPr>
          <p:sp>
            <p:nvSpPr>
              <p:cNvPr id="1560" name="Freeform 304"/>
              <p:cNvSpPr>
                <a:spLocks/>
              </p:cNvSpPr>
              <p:nvPr/>
            </p:nvSpPr>
            <p:spPr bwMode="auto">
              <a:xfrm>
                <a:off x="8585201" y="2867026"/>
                <a:ext cx="88900" cy="200025"/>
              </a:xfrm>
              <a:custGeom>
                <a:avLst/>
                <a:gdLst>
                  <a:gd name="T0" fmla="*/ 20 w 201"/>
                  <a:gd name="T1" fmla="*/ 453 h 453"/>
                  <a:gd name="T2" fmla="*/ 181 w 201"/>
                  <a:gd name="T3" fmla="*/ 453 h 453"/>
                  <a:gd name="T4" fmla="*/ 201 w 201"/>
                  <a:gd name="T5" fmla="*/ 433 h 453"/>
                  <a:gd name="T6" fmla="*/ 201 w 201"/>
                  <a:gd name="T7" fmla="*/ 20 h 453"/>
                  <a:gd name="T8" fmla="*/ 181 w 201"/>
                  <a:gd name="T9" fmla="*/ 0 h 453"/>
                  <a:gd name="T10" fmla="*/ 20 w 201"/>
                  <a:gd name="T11" fmla="*/ 0 h 453"/>
                  <a:gd name="T12" fmla="*/ 0 w 201"/>
                  <a:gd name="T13" fmla="*/ 20 h 453"/>
                  <a:gd name="T14" fmla="*/ 0 w 201"/>
                  <a:gd name="T15" fmla="*/ 433 h 453"/>
                  <a:gd name="T16" fmla="*/ 20 w 201"/>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453">
                    <a:moveTo>
                      <a:pt x="20" y="453"/>
                    </a:moveTo>
                    <a:lnTo>
                      <a:pt x="181" y="453"/>
                    </a:lnTo>
                    <a:cubicBezTo>
                      <a:pt x="192" y="453"/>
                      <a:pt x="201" y="444"/>
                      <a:pt x="201" y="433"/>
                    </a:cubicBezTo>
                    <a:lnTo>
                      <a:pt x="201" y="20"/>
                    </a:lnTo>
                    <a:cubicBezTo>
                      <a:pt x="201" y="9"/>
                      <a:pt x="192" y="0"/>
                      <a:pt x="181" y="0"/>
                    </a:cubicBezTo>
                    <a:lnTo>
                      <a:pt x="20" y="0"/>
                    </a:lnTo>
                    <a:cubicBezTo>
                      <a:pt x="9" y="0"/>
                      <a:pt x="0" y="9"/>
                      <a:pt x="0" y="20"/>
                    </a:cubicBezTo>
                    <a:lnTo>
                      <a:pt x="0" y="433"/>
                    </a:lnTo>
                    <a:cubicBezTo>
                      <a:pt x="0" y="444"/>
                      <a:pt x="9" y="453"/>
                      <a:pt x="20" y="453"/>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61" name="Freeform 305"/>
              <p:cNvSpPr>
                <a:spLocks/>
              </p:cNvSpPr>
              <p:nvPr/>
            </p:nvSpPr>
            <p:spPr bwMode="auto">
              <a:xfrm>
                <a:off x="8585201" y="2867026"/>
                <a:ext cx="88900" cy="200025"/>
              </a:xfrm>
              <a:custGeom>
                <a:avLst/>
                <a:gdLst>
                  <a:gd name="T0" fmla="*/ 20 w 201"/>
                  <a:gd name="T1" fmla="*/ 453 h 453"/>
                  <a:gd name="T2" fmla="*/ 181 w 201"/>
                  <a:gd name="T3" fmla="*/ 453 h 453"/>
                  <a:gd name="T4" fmla="*/ 201 w 201"/>
                  <a:gd name="T5" fmla="*/ 433 h 453"/>
                  <a:gd name="T6" fmla="*/ 201 w 201"/>
                  <a:gd name="T7" fmla="*/ 20 h 453"/>
                  <a:gd name="T8" fmla="*/ 181 w 201"/>
                  <a:gd name="T9" fmla="*/ 0 h 453"/>
                  <a:gd name="T10" fmla="*/ 20 w 201"/>
                  <a:gd name="T11" fmla="*/ 0 h 453"/>
                  <a:gd name="T12" fmla="*/ 0 w 201"/>
                  <a:gd name="T13" fmla="*/ 20 h 453"/>
                  <a:gd name="T14" fmla="*/ 0 w 201"/>
                  <a:gd name="T15" fmla="*/ 433 h 453"/>
                  <a:gd name="T16" fmla="*/ 20 w 201"/>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453">
                    <a:moveTo>
                      <a:pt x="20" y="453"/>
                    </a:moveTo>
                    <a:lnTo>
                      <a:pt x="181" y="453"/>
                    </a:lnTo>
                    <a:cubicBezTo>
                      <a:pt x="192" y="453"/>
                      <a:pt x="201" y="444"/>
                      <a:pt x="201" y="433"/>
                    </a:cubicBezTo>
                    <a:lnTo>
                      <a:pt x="201" y="20"/>
                    </a:lnTo>
                    <a:cubicBezTo>
                      <a:pt x="201" y="9"/>
                      <a:pt x="192" y="0"/>
                      <a:pt x="181" y="0"/>
                    </a:cubicBezTo>
                    <a:lnTo>
                      <a:pt x="20" y="0"/>
                    </a:lnTo>
                    <a:cubicBezTo>
                      <a:pt x="9" y="0"/>
                      <a:pt x="0" y="9"/>
                      <a:pt x="0" y="20"/>
                    </a:cubicBezTo>
                    <a:lnTo>
                      <a:pt x="0" y="433"/>
                    </a:lnTo>
                    <a:cubicBezTo>
                      <a:pt x="0" y="444"/>
                      <a:pt x="9" y="453"/>
                      <a:pt x="20" y="453"/>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62" name="Rectangle 306"/>
              <p:cNvSpPr>
                <a:spLocks noChangeArrowheads="1"/>
              </p:cNvSpPr>
              <p:nvPr/>
            </p:nvSpPr>
            <p:spPr bwMode="auto">
              <a:xfrm>
                <a:off x="8593138" y="2908301"/>
                <a:ext cx="72669"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a:solidFill>
                      <a:srgbClr val="000000"/>
                    </a:solidFill>
                    <a:latin typeface="Calibri" panose="020F0502020204030204" pitchFamily="34" charset="0"/>
                  </a:rPr>
                  <a:t>Acc</a:t>
                </a:r>
                <a:endParaRPr lang="en-US" sz="1350"/>
              </a:p>
            </p:txBody>
          </p:sp>
          <p:sp>
            <p:nvSpPr>
              <p:cNvPr id="1563" name="Rectangle 307"/>
              <p:cNvSpPr>
                <a:spLocks noChangeArrowheads="1"/>
              </p:cNvSpPr>
              <p:nvPr/>
            </p:nvSpPr>
            <p:spPr bwMode="auto">
              <a:xfrm>
                <a:off x="8659813" y="2908301"/>
                <a:ext cx="12824"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a:solidFill>
                      <a:srgbClr val="000000"/>
                    </a:solidFill>
                    <a:latin typeface="Calibri" panose="020F0502020204030204" pitchFamily="34" charset="0"/>
                  </a:rPr>
                  <a:t>.</a:t>
                </a:r>
                <a:endParaRPr lang="en-US" sz="1350"/>
              </a:p>
            </p:txBody>
          </p:sp>
          <p:sp>
            <p:nvSpPr>
              <p:cNvPr id="1564" name="Rectangle 308"/>
              <p:cNvSpPr>
                <a:spLocks noChangeArrowheads="1"/>
              </p:cNvSpPr>
              <p:nvPr/>
            </p:nvSpPr>
            <p:spPr bwMode="auto">
              <a:xfrm>
                <a:off x="8596313" y="2963865"/>
                <a:ext cx="68395"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a:solidFill>
                      <a:srgbClr val="000000"/>
                    </a:solidFill>
                    <a:latin typeface="Calibri" panose="020F0502020204030204" pitchFamily="34" charset="0"/>
                  </a:rPr>
                  <a:t>Col</a:t>
                </a:r>
                <a:endParaRPr lang="en-US" sz="1350"/>
              </a:p>
            </p:txBody>
          </p:sp>
          <p:sp>
            <p:nvSpPr>
              <p:cNvPr id="1565" name="Rectangle 309"/>
              <p:cNvSpPr>
                <a:spLocks noChangeArrowheads="1"/>
              </p:cNvSpPr>
              <p:nvPr/>
            </p:nvSpPr>
            <p:spPr bwMode="auto">
              <a:xfrm>
                <a:off x="8656638" y="2963865"/>
                <a:ext cx="12824"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dirty="0">
                    <a:solidFill>
                      <a:srgbClr val="000000"/>
                    </a:solidFill>
                    <a:latin typeface="Calibri" panose="020F0502020204030204" pitchFamily="34" charset="0"/>
                  </a:rPr>
                  <a:t>.</a:t>
                </a:r>
                <a:endParaRPr lang="en-US" sz="1350" dirty="0"/>
              </a:p>
            </p:txBody>
          </p:sp>
        </p:grpSp>
        <p:grpSp>
          <p:nvGrpSpPr>
            <p:cNvPr id="454" name="drwAD.AT.02"/>
            <p:cNvGrpSpPr/>
            <p:nvPr/>
          </p:nvGrpSpPr>
          <p:grpSpPr>
            <a:xfrm>
              <a:off x="7570788" y="2867026"/>
              <a:ext cx="89024" cy="200025"/>
              <a:chOff x="7570788" y="2867026"/>
              <a:chExt cx="89024" cy="200025"/>
            </a:xfrm>
          </p:grpSpPr>
          <p:sp>
            <p:nvSpPr>
              <p:cNvPr id="1566" name="Freeform 310"/>
              <p:cNvSpPr>
                <a:spLocks/>
              </p:cNvSpPr>
              <p:nvPr/>
            </p:nvSpPr>
            <p:spPr bwMode="auto">
              <a:xfrm>
                <a:off x="7570788" y="2867026"/>
                <a:ext cx="87313" cy="200025"/>
              </a:xfrm>
              <a:custGeom>
                <a:avLst/>
                <a:gdLst>
                  <a:gd name="T0" fmla="*/ 20 w 201"/>
                  <a:gd name="T1" fmla="*/ 453 h 453"/>
                  <a:gd name="T2" fmla="*/ 181 w 201"/>
                  <a:gd name="T3" fmla="*/ 453 h 453"/>
                  <a:gd name="T4" fmla="*/ 201 w 201"/>
                  <a:gd name="T5" fmla="*/ 433 h 453"/>
                  <a:gd name="T6" fmla="*/ 201 w 201"/>
                  <a:gd name="T7" fmla="*/ 20 h 453"/>
                  <a:gd name="T8" fmla="*/ 181 w 201"/>
                  <a:gd name="T9" fmla="*/ 0 h 453"/>
                  <a:gd name="T10" fmla="*/ 20 w 201"/>
                  <a:gd name="T11" fmla="*/ 0 h 453"/>
                  <a:gd name="T12" fmla="*/ 0 w 201"/>
                  <a:gd name="T13" fmla="*/ 20 h 453"/>
                  <a:gd name="T14" fmla="*/ 0 w 201"/>
                  <a:gd name="T15" fmla="*/ 433 h 453"/>
                  <a:gd name="T16" fmla="*/ 20 w 201"/>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453">
                    <a:moveTo>
                      <a:pt x="20" y="453"/>
                    </a:moveTo>
                    <a:lnTo>
                      <a:pt x="181" y="453"/>
                    </a:lnTo>
                    <a:cubicBezTo>
                      <a:pt x="192" y="453"/>
                      <a:pt x="201" y="444"/>
                      <a:pt x="201" y="433"/>
                    </a:cubicBezTo>
                    <a:lnTo>
                      <a:pt x="201" y="20"/>
                    </a:lnTo>
                    <a:cubicBezTo>
                      <a:pt x="201" y="9"/>
                      <a:pt x="192" y="0"/>
                      <a:pt x="181" y="0"/>
                    </a:cubicBezTo>
                    <a:lnTo>
                      <a:pt x="20" y="0"/>
                    </a:lnTo>
                    <a:cubicBezTo>
                      <a:pt x="9" y="0"/>
                      <a:pt x="0" y="9"/>
                      <a:pt x="0" y="20"/>
                    </a:cubicBezTo>
                    <a:lnTo>
                      <a:pt x="0" y="433"/>
                    </a:lnTo>
                    <a:cubicBezTo>
                      <a:pt x="0" y="444"/>
                      <a:pt x="9" y="453"/>
                      <a:pt x="20" y="453"/>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67" name="Freeform 311"/>
              <p:cNvSpPr>
                <a:spLocks/>
              </p:cNvSpPr>
              <p:nvPr/>
            </p:nvSpPr>
            <p:spPr bwMode="auto">
              <a:xfrm>
                <a:off x="7570788" y="2867026"/>
                <a:ext cx="87313" cy="200025"/>
              </a:xfrm>
              <a:custGeom>
                <a:avLst/>
                <a:gdLst>
                  <a:gd name="T0" fmla="*/ 20 w 201"/>
                  <a:gd name="T1" fmla="*/ 453 h 453"/>
                  <a:gd name="T2" fmla="*/ 181 w 201"/>
                  <a:gd name="T3" fmla="*/ 453 h 453"/>
                  <a:gd name="T4" fmla="*/ 201 w 201"/>
                  <a:gd name="T5" fmla="*/ 433 h 453"/>
                  <a:gd name="T6" fmla="*/ 201 w 201"/>
                  <a:gd name="T7" fmla="*/ 20 h 453"/>
                  <a:gd name="T8" fmla="*/ 181 w 201"/>
                  <a:gd name="T9" fmla="*/ 0 h 453"/>
                  <a:gd name="T10" fmla="*/ 20 w 201"/>
                  <a:gd name="T11" fmla="*/ 0 h 453"/>
                  <a:gd name="T12" fmla="*/ 0 w 201"/>
                  <a:gd name="T13" fmla="*/ 20 h 453"/>
                  <a:gd name="T14" fmla="*/ 0 w 201"/>
                  <a:gd name="T15" fmla="*/ 433 h 453"/>
                  <a:gd name="T16" fmla="*/ 20 w 201"/>
                  <a:gd name="T17" fmla="*/ 453 h 45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1" h="453">
                    <a:moveTo>
                      <a:pt x="20" y="453"/>
                    </a:moveTo>
                    <a:lnTo>
                      <a:pt x="181" y="453"/>
                    </a:lnTo>
                    <a:cubicBezTo>
                      <a:pt x="192" y="453"/>
                      <a:pt x="201" y="444"/>
                      <a:pt x="201" y="433"/>
                    </a:cubicBezTo>
                    <a:lnTo>
                      <a:pt x="201" y="20"/>
                    </a:lnTo>
                    <a:cubicBezTo>
                      <a:pt x="201" y="9"/>
                      <a:pt x="192" y="0"/>
                      <a:pt x="181" y="0"/>
                    </a:cubicBezTo>
                    <a:lnTo>
                      <a:pt x="20" y="0"/>
                    </a:lnTo>
                    <a:cubicBezTo>
                      <a:pt x="9" y="0"/>
                      <a:pt x="0" y="9"/>
                      <a:pt x="0" y="20"/>
                    </a:cubicBezTo>
                    <a:lnTo>
                      <a:pt x="0" y="433"/>
                    </a:lnTo>
                    <a:cubicBezTo>
                      <a:pt x="0" y="444"/>
                      <a:pt x="9" y="453"/>
                      <a:pt x="20" y="453"/>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68" name="Rectangle 312"/>
              <p:cNvSpPr>
                <a:spLocks noChangeArrowheads="1"/>
              </p:cNvSpPr>
              <p:nvPr/>
            </p:nvSpPr>
            <p:spPr bwMode="auto">
              <a:xfrm>
                <a:off x="7575551" y="2908301"/>
                <a:ext cx="79082"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a:solidFill>
                      <a:srgbClr val="000000"/>
                    </a:solidFill>
                    <a:latin typeface="Calibri" panose="020F0502020204030204" pitchFamily="34" charset="0"/>
                  </a:rPr>
                  <a:t>Dec</a:t>
                </a:r>
                <a:endParaRPr lang="en-US" sz="1350"/>
              </a:p>
            </p:txBody>
          </p:sp>
          <p:sp>
            <p:nvSpPr>
              <p:cNvPr id="1569" name="Rectangle 313"/>
              <p:cNvSpPr>
                <a:spLocks noChangeArrowheads="1"/>
              </p:cNvSpPr>
              <p:nvPr/>
            </p:nvSpPr>
            <p:spPr bwMode="auto">
              <a:xfrm>
                <a:off x="7646988" y="2908301"/>
                <a:ext cx="12824"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a:solidFill>
                      <a:srgbClr val="000000"/>
                    </a:solidFill>
                    <a:latin typeface="Calibri" panose="020F0502020204030204" pitchFamily="34" charset="0"/>
                  </a:rPr>
                  <a:t>.</a:t>
                </a:r>
                <a:endParaRPr lang="en-US" sz="1350"/>
              </a:p>
            </p:txBody>
          </p:sp>
          <p:sp>
            <p:nvSpPr>
              <p:cNvPr id="1570" name="Rectangle 314"/>
              <p:cNvSpPr>
                <a:spLocks noChangeArrowheads="1"/>
              </p:cNvSpPr>
              <p:nvPr/>
            </p:nvSpPr>
            <p:spPr bwMode="auto">
              <a:xfrm>
                <a:off x="7581901" y="2963865"/>
                <a:ext cx="68395"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a:solidFill>
                      <a:srgbClr val="000000"/>
                    </a:solidFill>
                    <a:latin typeface="Calibri" panose="020F0502020204030204" pitchFamily="34" charset="0"/>
                  </a:rPr>
                  <a:t>Col</a:t>
                </a:r>
                <a:endParaRPr lang="en-US" sz="1350"/>
              </a:p>
            </p:txBody>
          </p:sp>
          <p:sp>
            <p:nvSpPr>
              <p:cNvPr id="1571" name="Rectangle 315"/>
              <p:cNvSpPr>
                <a:spLocks noChangeArrowheads="1"/>
              </p:cNvSpPr>
              <p:nvPr/>
            </p:nvSpPr>
            <p:spPr bwMode="auto">
              <a:xfrm>
                <a:off x="7642227" y="2963865"/>
                <a:ext cx="12824"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a:solidFill>
                      <a:srgbClr val="000000"/>
                    </a:solidFill>
                    <a:latin typeface="Calibri" panose="020F0502020204030204" pitchFamily="34" charset="0"/>
                  </a:rPr>
                  <a:t>.</a:t>
                </a:r>
                <a:endParaRPr lang="en-US" sz="1350"/>
              </a:p>
            </p:txBody>
          </p:sp>
        </p:grpSp>
      </p:grpSp>
      <p:grpSp>
        <p:nvGrpSpPr>
          <p:cNvPr id="1677" name="drwDiagPilotBeamLine"/>
          <p:cNvGrpSpPr/>
          <p:nvPr/>
        </p:nvGrpSpPr>
        <p:grpSpPr>
          <a:xfrm>
            <a:off x="7929564" y="4074320"/>
            <a:ext cx="652463" cy="1337072"/>
            <a:chOff x="8540751" y="4289426"/>
            <a:chExt cx="869950" cy="1782763"/>
          </a:xfrm>
        </p:grpSpPr>
        <p:grpSp>
          <p:nvGrpSpPr>
            <p:cNvPr id="1650" name="Gruppo 1649"/>
            <p:cNvGrpSpPr/>
            <p:nvPr/>
          </p:nvGrpSpPr>
          <p:grpSpPr>
            <a:xfrm>
              <a:off x="8540751" y="4289426"/>
              <a:ext cx="177800" cy="182821"/>
              <a:chOff x="8540751" y="4289426"/>
              <a:chExt cx="177800" cy="182821"/>
            </a:xfrm>
          </p:grpSpPr>
          <p:sp>
            <p:nvSpPr>
              <p:cNvPr id="1486" name="Freeform 230"/>
              <p:cNvSpPr>
                <a:spLocks/>
              </p:cNvSpPr>
              <p:nvPr/>
            </p:nvSpPr>
            <p:spPr bwMode="auto">
              <a:xfrm>
                <a:off x="8540751" y="4289426"/>
                <a:ext cx="177800" cy="176213"/>
              </a:xfrm>
              <a:custGeom>
                <a:avLst/>
                <a:gdLst>
                  <a:gd name="T0" fmla="*/ 41 w 405"/>
                  <a:gd name="T1" fmla="*/ 400 h 400"/>
                  <a:gd name="T2" fmla="*/ 364 w 405"/>
                  <a:gd name="T3" fmla="*/ 400 h 400"/>
                  <a:gd name="T4" fmla="*/ 405 w 405"/>
                  <a:gd name="T5" fmla="*/ 360 h 400"/>
                  <a:gd name="T6" fmla="*/ 405 w 405"/>
                  <a:gd name="T7" fmla="*/ 40 h 400"/>
                  <a:gd name="T8" fmla="*/ 364 w 405"/>
                  <a:gd name="T9" fmla="*/ 0 h 400"/>
                  <a:gd name="T10" fmla="*/ 41 w 405"/>
                  <a:gd name="T11" fmla="*/ 0 h 400"/>
                  <a:gd name="T12" fmla="*/ 0 w 405"/>
                  <a:gd name="T13" fmla="*/ 40 h 400"/>
                  <a:gd name="T14" fmla="*/ 0 w 405"/>
                  <a:gd name="T15" fmla="*/ 360 h 400"/>
                  <a:gd name="T16" fmla="*/ 41 w 405"/>
                  <a:gd name="T17" fmla="*/ 40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400">
                    <a:moveTo>
                      <a:pt x="41" y="400"/>
                    </a:moveTo>
                    <a:lnTo>
                      <a:pt x="364" y="400"/>
                    </a:lnTo>
                    <a:cubicBezTo>
                      <a:pt x="387" y="400"/>
                      <a:pt x="405" y="382"/>
                      <a:pt x="405" y="360"/>
                    </a:cubicBezTo>
                    <a:lnTo>
                      <a:pt x="405" y="40"/>
                    </a:lnTo>
                    <a:cubicBezTo>
                      <a:pt x="405" y="18"/>
                      <a:pt x="387" y="0"/>
                      <a:pt x="364" y="0"/>
                    </a:cubicBezTo>
                    <a:lnTo>
                      <a:pt x="41" y="0"/>
                    </a:lnTo>
                    <a:cubicBezTo>
                      <a:pt x="19" y="0"/>
                      <a:pt x="0" y="18"/>
                      <a:pt x="0" y="40"/>
                    </a:cubicBezTo>
                    <a:lnTo>
                      <a:pt x="0" y="360"/>
                    </a:lnTo>
                    <a:cubicBezTo>
                      <a:pt x="0" y="382"/>
                      <a:pt x="19" y="400"/>
                      <a:pt x="41" y="400"/>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87" name="Freeform 231"/>
              <p:cNvSpPr>
                <a:spLocks/>
              </p:cNvSpPr>
              <p:nvPr/>
            </p:nvSpPr>
            <p:spPr bwMode="auto">
              <a:xfrm>
                <a:off x="8540751" y="4289426"/>
                <a:ext cx="177800" cy="176213"/>
              </a:xfrm>
              <a:custGeom>
                <a:avLst/>
                <a:gdLst>
                  <a:gd name="T0" fmla="*/ 41 w 405"/>
                  <a:gd name="T1" fmla="*/ 400 h 400"/>
                  <a:gd name="T2" fmla="*/ 364 w 405"/>
                  <a:gd name="T3" fmla="*/ 400 h 400"/>
                  <a:gd name="T4" fmla="*/ 405 w 405"/>
                  <a:gd name="T5" fmla="*/ 360 h 400"/>
                  <a:gd name="T6" fmla="*/ 405 w 405"/>
                  <a:gd name="T7" fmla="*/ 40 h 400"/>
                  <a:gd name="T8" fmla="*/ 364 w 405"/>
                  <a:gd name="T9" fmla="*/ 0 h 400"/>
                  <a:gd name="T10" fmla="*/ 41 w 405"/>
                  <a:gd name="T11" fmla="*/ 0 h 400"/>
                  <a:gd name="T12" fmla="*/ 0 w 405"/>
                  <a:gd name="T13" fmla="*/ 40 h 400"/>
                  <a:gd name="T14" fmla="*/ 0 w 405"/>
                  <a:gd name="T15" fmla="*/ 360 h 400"/>
                  <a:gd name="T16" fmla="*/ 41 w 405"/>
                  <a:gd name="T17" fmla="*/ 40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400">
                    <a:moveTo>
                      <a:pt x="41" y="400"/>
                    </a:moveTo>
                    <a:lnTo>
                      <a:pt x="364" y="400"/>
                    </a:lnTo>
                    <a:cubicBezTo>
                      <a:pt x="387" y="400"/>
                      <a:pt x="405" y="382"/>
                      <a:pt x="405" y="360"/>
                    </a:cubicBezTo>
                    <a:lnTo>
                      <a:pt x="405" y="40"/>
                    </a:lnTo>
                    <a:cubicBezTo>
                      <a:pt x="405" y="18"/>
                      <a:pt x="387" y="0"/>
                      <a:pt x="364" y="0"/>
                    </a:cubicBezTo>
                    <a:lnTo>
                      <a:pt x="41" y="0"/>
                    </a:lnTo>
                    <a:cubicBezTo>
                      <a:pt x="19" y="0"/>
                      <a:pt x="0" y="18"/>
                      <a:pt x="0" y="40"/>
                    </a:cubicBezTo>
                    <a:lnTo>
                      <a:pt x="0" y="360"/>
                    </a:lnTo>
                    <a:cubicBezTo>
                      <a:pt x="0" y="382"/>
                      <a:pt x="19" y="400"/>
                      <a:pt x="41" y="400"/>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88" name="Rectangle 232"/>
              <p:cNvSpPr>
                <a:spLocks noChangeArrowheads="1"/>
              </p:cNvSpPr>
              <p:nvPr/>
            </p:nvSpPr>
            <p:spPr bwMode="auto">
              <a:xfrm>
                <a:off x="8580438" y="4295777"/>
                <a:ext cx="11755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Emi</a:t>
                </a:r>
                <a:endParaRPr lang="en-US" sz="1350" dirty="0"/>
              </a:p>
            </p:txBody>
          </p:sp>
          <p:sp>
            <p:nvSpPr>
              <p:cNvPr id="1489" name="Rectangle 233"/>
              <p:cNvSpPr>
                <a:spLocks noChangeArrowheads="1"/>
              </p:cNvSpPr>
              <p:nvPr/>
            </p:nvSpPr>
            <p:spPr bwMode="auto">
              <a:xfrm>
                <a:off x="8580438" y="4379914"/>
                <a:ext cx="11755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Box</a:t>
                </a:r>
                <a:endParaRPr lang="en-US" sz="1350" dirty="0"/>
              </a:p>
            </p:txBody>
          </p:sp>
        </p:grpSp>
        <p:grpSp>
          <p:nvGrpSpPr>
            <p:cNvPr id="1646" name="Gruppo 1645"/>
            <p:cNvGrpSpPr/>
            <p:nvPr/>
          </p:nvGrpSpPr>
          <p:grpSpPr>
            <a:xfrm>
              <a:off x="8540751" y="5230814"/>
              <a:ext cx="177800" cy="176213"/>
              <a:chOff x="8540751" y="5230814"/>
              <a:chExt cx="177800" cy="176213"/>
            </a:xfrm>
          </p:grpSpPr>
          <p:sp>
            <p:nvSpPr>
              <p:cNvPr id="1449" name="Freeform 193"/>
              <p:cNvSpPr>
                <a:spLocks/>
              </p:cNvSpPr>
              <p:nvPr/>
            </p:nvSpPr>
            <p:spPr bwMode="auto">
              <a:xfrm>
                <a:off x="8540751" y="5230814"/>
                <a:ext cx="177800" cy="176213"/>
              </a:xfrm>
              <a:custGeom>
                <a:avLst/>
                <a:gdLst>
                  <a:gd name="T0" fmla="*/ 40 w 404"/>
                  <a:gd name="T1" fmla="*/ 401 h 401"/>
                  <a:gd name="T2" fmla="*/ 364 w 404"/>
                  <a:gd name="T3" fmla="*/ 401 h 401"/>
                  <a:gd name="T4" fmla="*/ 404 w 404"/>
                  <a:gd name="T5" fmla="*/ 360 h 401"/>
                  <a:gd name="T6" fmla="*/ 404 w 404"/>
                  <a:gd name="T7" fmla="*/ 40 h 401"/>
                  <a:gd name="T8" fmla="*/ 364 w 404"/>
                  <a:gd name="T9" fmla="*/ 0 h 401"/>
                  <a:gd name="T10" fmla="*/ 40 w 404"/>
                  <a:gd name="T11" fmla="*/ 0 h 401"/>
                  <a:gd name="T12" fmla="*/ 0 w 404"/>
                  <a:gd name="T13" fmla="*/ 40 h 401"/>
                  <a:gd name="T14" fmla="*/ 0 w 404"/>
                  <a:gd name="T15" fmla="*/ 360 h 401"/>
                  <a:gd name="T16" fmla="*/ 40 w 404"/>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1">
                    <a:moveTo>
                      <a:pt x="40" y="401"/>
                    </a:moveTo>
                    <a:lnTo>
                      <a:pt x="364" y="401"/>
                    </a:lnTo>
                    <a:cubicBezTo>
                      <a:pt x="386" y="401"/>
                      <a:pt x="404" y="382"/>
                      <a:pt x="404" y="360"/>
                    </a:cubicBezTo>
                    <a:lnTo>
                      <a:pt x="404" y="40"/>
                    </a:lnTo>
                    <a:cubicBezTo>
                      <a:pt x="404" y="18"/>
                      <a:pt x="386" y="0"/>
                      <a:pt x="364" y="0"/>
                    </a:cubicBezTo>
                    <a:lnTo>
                      <a:pt x="40" y="0"/>
                    </a:lnTo>
                    <a:cubicBezTo>
                      <a:pt x="18" y="0"/>
                      <a:pt x="0" y="18"/>
                      <a:pt x="0" y="40"/>
                    </a:cubicBezTo>
                    <a:lnTo>
                      <a:pt x="0" y="360"/>
                    </a:lnTo>
                    <a:cubicBezTo>
                      <a:pt x="0" y="382"/>
                      <a:pt x="18" y="401"/>
                      <a:pt x="40" y="401"/>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50" name="Freeform 194"/>
              <p:cNvSpPr>
                <a:spLocks/>
              </p:cNvSpPr>
              <p:nvPr/>
            </p:nvSpPr>
            <p:spPr bwMode="auto">
              <a:xfrm>
                <a:off x="8540751" y="5230814"/>
                <a:ext cx="177800" cy="176213"/>
              </a:xfrm>
              <a:custGeom>
                <a:avLst/>
                <a:gdLst>
                  <a:gd name="T0" fmla="*/ 40 w 404"/>
                  <a:gd name="T1" fmla="*/ 401 h 401"/>
                  <a:gd name="T2" fmla="*/ 364 w 404"/>
                  <a:gd name="T3" fmla="*/ 401 h 401"/>
                  <a:gd name="T4" fmla="*/ 404 w 404"/>
                  <a:gd name="T5" fmla="*/ 360 h 401"/>
                  <a:gd name="T6" fmla="*/ 404 w 404"/>
                  <a:gd name="T7" fmla="*/ 40 h 401"/>
                  <a:gd name="T8" fmla="*/ 364 w 404"/>
                  <a:gd name="T9" fmla="*/ 0 h 401"/>
                  <a:gd name="T10" fmla="*/ 40 w 404"/>
                  <a:gd name="T11" fmla="*/ 0 h 401"/>
                  <a:gd name="T12" fmla="*/ 0 w 404"/>
                  <a:gd name="T13" fmla="*/ 40 h 401"/>
                  <a:gd name="T14" fmla="*/ 0 w 404"/>
                  <a:gd name="T15" fmla="*/ 360 h 401"/>
                  <a:gd name="T16" fmla="*/ 40 w 404"/>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1">
                    <a:moveTo>
                      <a:pt x="40" y="401"/>
                    </a:moveTo>
                    <a:lnTo>
                      <a:pt x="364" y="401"/>
                    </a:lnTo>
                    <a:cubicBezTo>
                      <a:pt x="386" y="401"/>
                      <a:pt x="404" y="382"/>
                      <a:pt x="404" y="360"/>
                    </a:cubicBezTo>
                    <a:lnTo>
                      <a:pt x="404" y="40"/>
                    </a:lnTo>
                    <a:cubicBezTo>
                      <a:pt x="404" y="18"/>
                      <a:pt x="386" y="0"/>
                      <a:pt x="364" y="0"/>
                    </a:cubicBezTo>
                    <a:lnTo>
                      <a:pt x="40" y="0"/>
                    </a:lnTo>
                    <a:cubicBezTo>
                      <a:pt x="18" y="0"/>
                      <a:pt x="0" y="18"/>
                      <a:pt x="0" y="40"/>
                    </a:cubicBezTo>
                    <a:lnTo>
                      <a:pt x="0" y="360"/>
                    </a:lnTo>
                    <a:cubicBezTo>
                      <a:pt x="0" y="382"/>
                      <a:pt x="18" y="401"/>
                      <a:pt x="40" y="40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51" name="Rectangle 195"/>
              <p:cNvSpPr>
                <a:spLocks noChangeArrowheads="1"/>
              </p:cNvSpPr>
              <p:nvPr/>
            </p:nvSpPr>
            <p:spPr bwMode="auto">
              <a:xfrm>
                <a:off x="8569326" y="5280026"/>
                <a:ext cx="13678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err="1">
                    <a:solidFill>
                      <a:srgbClr val="000000"/>
                    </a:solidFill>
                    <a:latin typeface="Calibri" panose="020F0502020204030204" pitchFamily="34" charset="0"/>
                  </a:rPr>
                  <a:t>Diag</a:t>
                </a:r>
                <a:endParaRPr lang="en-US" sz="1350" dirty="0"/>
              </a:p>
            </p:txBody>
          </p:sp>
        </p:grpSp>
        <p:grpSp>
          <p:nvGrpSpPr>
            <p:cNvPr id="1642" name="Gruppo 1641"/>
            <p:cNvGrpSpPr/>
            <p:nvPr/>
          </p:nvGrpSpPr>
          <p:grpSpPr>
            <a:xfrm>
              <a:off x="9232901" y="5895976"/>
              <a:ext cx="177800" cy="176213"/>
              <a:chOff x="9232901" y="5895976"/>
              <a:chExt cx="177800" cy="176213"/>
            </a:xfrm>
          </p:grpSpPr>
          <p:sp>
            <p:nvSpPr>
              <p:cNvPr id="1446" name="Freeform 190"/>
              <p:cNvSpPr>
                <a:spLocks/>
              </p:cNvSpPr>
              <p:nvPr/>
            </p:nvSpPr>
            <p:spPr bwMode="auto">
              <a:xfrm>
                <a:off x="9232901" y="5895976"/>
                <a:ext cx="177800" cy="176213"/>
              </a:xfrm>
              <a:custGeom>
                <a:avLst/>
                <a:gdLst>
                  <a:gd name="T0" fmla="*/ 40 w 404"/>
                  <a:gd name="T1" fmla="*/ 400 h 400"/>
                  <a:gd name="T2" fmla="*/ 364 w 404"/>
                  <a:gd name="T3" fmla="*/ 400 h 400"/>
                  <a:gd name="T4" fmla="*/ 404 w 404"/>
                  <a:gd name="T5" fmla="*/ 360 h 400"/>
                  <a:gd name="T6" fmla="*/ 404 w 404"/>
                  <a:gd name="T7" fmla="*/ 40 h 400"/>
                  <a:gd name="T8" fmla="*/ 364 w 404"/>
                  <a:gd name="T9" fmla="*/ 0 h 400"/>
                  <a:gd name="T10" fmla="*/ 40 w 404"/>
                  <a:gd name="T11" fmla="*/ 0 h 400"/>
                  <a:gd name="T12" fmla="*/ 0 w 404"/>
                  <a:gd name="T13" fmla="*/ 40 h 400"/>
                  <a:gd name="T14" fmla="*/ 0 w 404"/>
                  <a:gd name="T15" fmla="*/ 360 h 400"/>
                  <a:gd name="T16" fmla="*/ 40 w 404"/>
                  <a:gd name="T17" fmla="*/ 40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0">
                    <a:moveTo>
                      <a:pt x="40" y="400"/>
                    </a:moveTo>
                    <a:lnTo>
                      <a:pt x="364" y="400"/>
                    </a:lnTo>
                    <a:cubicBezTo>
                      <a:pt x="386" y="400"/>
                      <a:pt x="404" y="382"/>
                      <a:pt x="404" y="360"/>
                    </a:cubicBezTo>
                    <a:lnTo>
                      <a:pt x="404" y="40"/>
                    </a:lnTo>
                    <a:cubicBezTo>
                      <a:pt x="404" y="18"/>
                      <a:pt x="386" y="0"/>
                      <a:pt x="364" y="0"/>
                    </a:cubicBezTo>
                    <a:lnTo>
                      <a:pt x="40" y="0"/>
                    </a:lnTo>
                    <a:cubicBezTo>
                      <a:pt x="18" y="0"/>
                      <a:pt x="0" y="18"/>
                      <a:pt x="0" y="40"/>
                    </a:cubicBezTo>
                    <a:lnTo>
                      <a:pt x="0" y="360"/>
                    </a:lnTo>
                    <a:cubicBezTo>
                      <a:pt x="0" y="382"/>
                      <a:pt x="18" y="400"/>
                      <a:pt x="40" y="400"/>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47" name="Freeform 191"/>
              <p:cNvSpPr>
                <a:spLocks/>
              </p:cNvSpPr>
              <p:nvPr/>
            </p:nvSpPr>
            <p:spPr bwMode="auto">
              <a:xfrm>
                <a:off x="9232901" y="5895976"/>
                <a:ext cx="177800" cy="176213"/>
              </a:xfrm>
              <a:custGeom>
                <a:avLst/>
                <a:gdLst>
                  <a:gd name="T0" fmla="*/ 40 w 404"/>
                  <a:gd name="T1" fmla="*/ 400 h 400"/>
                  <a:gd name="T2" fmla="*/ 364 w 404"/>
                  <a:gd name="T3" fmla="*/ 400 h 400"/>
                  <a:gd name="T4" fmla="*/ 404 w 404"/>
                  <a:gd name="T5" fmla="*/ 360 h 400"/>
                  <a:gd name="T6" fmla="*/ 404 w 404"/>
                  <a:gd name="T7" fmla="*/ 40 h 400"/>
                  <a:gd name="T8" fmla="*/ 364 w 404"/>
                  <a:gd name="T9" fmla="*/ 0 h 400"/>
                  <a:gd name="T10" fmla="*/ 40 w 404"/>
                  <a:gd name="T11" fmla="*/ 0 h 400"/>
                  <a:gd name="T12" fmla="*/ 0 w 404"/>
                  <a:gd name="T13" fmla="*/ 40 h 400"/>
                  <a:gd name="T14" fmla="*/ 0 w 404"/>
                  <a:gd name="T15" fmla="*/ 360 h 400"/>
                  <a:gd name="T16" fmla="*/ 40 w 404"/>
                  <a:gd name="T17" fmla="*/ 40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0">
                    <a:moveTo>
                      <a:pt x="40" y="400"/>
                    </a:moveTo>
                    <a:lnTo>
                      <a:pt x="364" y="400"/>
                    </a:lnTo>
                    <a:cubicBezTo>
                      <a:pt x="386" y="400"/>
                      <a:pt x="404" y="382"/>
                      <a:pt x="404" y="360"/>
                    </a:cubicBezTo>
                    <a:lnTo>
                      <a:pt x="404" y="40"/>
                    </a:lnTo>
                    <a:cubicBezTo>
                      <a:pt x="404" y="18"/>
                      <a:pt x="386" y="0"/>
                      <a:pt x="364" y="0"/>
                    </a:cubicBezTo>
                    <a:lnTo>
                      <a:pt x="40" y="0"/>
                    </a:lnTo>
                    <a:cubicBezTo>
                      <a:pt x="18" y="0"/>
                      <a:pt x="0" y="18"/>
                      <a:pt x="0" y="40"/>
                    </a:cubicBezTo>
                    <a:lnTo>
                      <a:pt x="0" y="360"/>
                    </a:lnTo>
                    <a:cubicBezTo>
                      <a:pt x="0" y="382"/>
                      <a:pt x="18" y="400"/>
                      <a:pt x="40" y="400"/>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48" name="Rectangle 192"/>
              <p:cNvSpPr>
                <a:spLocks noChangeArrowheads="1"/>
              </p:cNvSpPr>
              <p:nvPr/>
            </p:nvSpPr>
            <p:spPr bwMode="auto">
              <a:xfrm>
                <a:off x="9261476" y="5945189"/>
                <a:ext cx="13678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err="1">
                    <a:solidFill>
                      <a:srgbClr val="000000"/>
                    </a:solidFill>
                    <a:latin typeface="Calibri" panose="020F0502020204030204" pitchFamily="34" charset="0"/>
                  </a:rPr>
                  <a:t>Diag</a:t>
                </a:r>
                <a:endParaRPr lang="en-US" sz="1350" dirty="0"/>
              </a:p>
            </p:txBody>
          </p:sp>
        </p:grpSp>
      </p:grpSp>
      <p:grpSp>
        <p:nvGrpSpPr>
          <p:cNvPr id="467" name="drwSteererPilotBeamLine"/>
          <p:cNvGrpSpPr/>
          <p:nvPr/>
        </p:nvGrpSpPr>
        <p:grpSpPr>
          <a:xfrm>
            <a:off x="7956948" y="4920856"/>
            <a:ext cx="433388" cy="459581"/>
            <a:chOff x="8577263" y="5418139"/>
            <a:chExt cx="577851" cy="612775"/>
          </a:xfrm>
        </p:grpSpPr>
        <p:grpSp>
          <p:nvGrpSpPr>
            <p:cNvPr id="1645" name="AD.ST.02"/>
            <p:cNvGrpSpPr/>
            <p:nvPr/>
          </p:nvGrpSpPr>
          <p:grpSpPr>
            <a:xfrm>
              <a:off x="8577263" y="5418139"/>
              <a:ext cx="93663" cy="57150"/>
              <a:chOff x="8577263" y="5418139"/>
              <a:chExt cx="93663" cy="57150"/>
            </a:xfrm>
          </p:grpSpPr>
          <p:sp>
            <p:nvSpPr>
              <p:cNvPr id="1584" name="Freeform 328"/>
              <p:cNvSpPr>
                <a:spLocks/>
              </p:cNvSpPr>
              <p:nvPr/>
            </p:nvSpPr>
            <p:spPr bwMode="auto">
              <a:xfrm>
                <a:off x="8577263" y="5418139"/>
                <a:ext cx="93663" cy="57150"/>
              </a:xfrm>
              <a:custGeom>
                <a:avLst/>
                <a:gdLst>
                  <a:gd name="T0" fmla="*/ 0 w 211"/>
                  <a:gd name="T1" fmla="*/ 12 h 128"/>
                  <a:gd name="T2" fmla="*/ 0 w 211"/>
                  <a:gd name="T3" fmla="*/ 115 h 128"/>
                  <a:gd name="T4" fmla="*/ 12 w 211"/>
                  <a:gd name="T5" fmla="*/ 128 h 128"/>
                  <a:gd name="T6" fmla="*/ 198 w 211"/>
                  <a:gd name="T7" fmla="*/ 128 h 128"/>
                  <a:gd name="T8" fmla="*/ 211 w 211"/>
                  <a:gd name="T9" fmla="*/ 115 h 128"/>
                  <a:gd name="T10" fmla="*/ 211 w 211"/>
                  <a:gd name="T11" fmla="*/ 12 h 128"/>
                  <a:gd name="T12" fmla="*/ 198 w 211"/>
                  <a:gd name="T13" fmla="*/ 0 h 128"/>
                  <a:gd name="T14" fmla="*/ 12 w 211"/>
                  <a:gd name="T15" fmla="*/ 0 h 128"/>
                  <a:gd name="T16" fmla="*/ 0 w 211"/>
                  <a:gd name="T17" fmla="*/ 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128">
                    <a:moveTo>
                      <a:pt x="0" y="12"/>
                    </a:moveTo>
                    <a:lnTo>
                      <a:pt x="0" y="115"/>
                    </a:lnTo>
                    <a:cubicBezTo>
                      <a:pt x="0" y="122"/>
                      <a:pt x="5" y="128"/>
                      <a:pt x="12" y="128"/>
                    </a:cubicBezTo>
                    <a:lnTo>
                      <a:pt x="198" y="128"/>
                    </a:lnTo>
                    <a:cubicBezTo>
                      <a:pt x="205" y="128"/>
                      <a:pt x="211" y="122"/>
                      <a:pt x="211" y="115"/>
                    </a:cubicBezTo>
                    <a:lnTo>
                      <a:pt x="211" y="12"/>
                    </a:lnTo>
                    <a:cubicBezTo>
                      <a:pt x="211" y="5"/>
                      <a:pt x="205" y="0"/>
                      <a:pt x="198" y="0"/>
                    </a:cubicBezTo>
                    <a:lnTo>
                      <a:pt x="12" y="0"/>
                    </a:lnTo>
                    <a:cubicBezTo>
                      <a:pt x="5" y="0"/>
                      <a:pt x="0" y="5"/>
                      <a:pt x="0" y="12"/>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85" name="Freeform 329"/>
              <p:cNvSpPr>
                <a:spLocks/>
              </p:cNvSpPr>
              <p:nvPr/>
            </p:nvSpPr>
            <p:spPr bwMode="auto">
              <a:xfrm>
                <a:off x="8577263" y="5418139"/>
                <a:ext cx="93663" cy="57150"/>
              </a:xfrm>
              <a:custGeom>
                <a:avLst/>
                <a:gdLst>
                  <a:gd name="T0" fmla="*/ 0 w 211"/>
                  <a:gd name="T1" fmla="*/ 12 h 128"/>
                  <a:gd name="T2" fmla="*/ 0 w 211"/>
                  <a:gd name="T3" fmla="*/ 115 h 128"/>
                  <a:gd name="T4" fmla="*/ 12 w 211"/>
                  <a:gd name="T5" fmla="*/ 128 h 128"/>
                  <a:gd name="T6" fmla="*/ 198 w 211"/>
                  <a:gd name="T7" fmla="*/ 128 h 128"/>
                  <a:gd name="T8" fmla="*/ 211 w 211"/>
                  <a:gd name="T9" fmla="*/ 115 h 128"/>
                  <a:gd name="T10" fmla="*/ 211 w 211"/>
                  <a:gd name="T11" fmla="*/ 12 h 128"/>
                  <a:gd name="T12" fmla="*/ 198 w 211"/>
                  <a:gd name="T13" fmla="*/ 0 h 128"/>
                  <a:gd name="T14" fmla="*/ 12 w 211"/>
                  <a:gd name="T15" fmla="*/ 0 h 128"/>
                  <a:gd name="T16" fmla="*/ 0 w 211"/>
                  <a:gd name="T17" fmla="*/ 12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1" h="128">
                    <a:moveTo>
                      <a:pt x="0" y="12"/>
                    </a:moveTo>
                    <a:lnTo>
                      <a:pt x="0" y="115"/>
                    </a:lnTo>
                    <a:cubicBezTo>
                      <a:pt x="0" y="122"/>
                      <a:pt x="5" y="128"/>
                      <a:pt x="12" y="128"/>
                    </a:cubicBezTo>
                    <a:lnTo>
                      <a:pt x="198" y="128"/>
                    </a:lnTo>
                    <a:cubicBezTo>
                      <a:pt x="205" y="128"/>
                      <a:pt x="211" y="122"/>
                      <a:pt x="211" y="115"/>
                    </a:cubicBezTo>
                    <a:lnTo>
                      <a:pt x="211" y="12"/>
                    </a:lnTo>
                    <a:cubicBezTo>
                      <a:pt x="211" y="5"/>
                      <a:pt x="205" y="0"/>
                      <a:pt x="198" y="0"/>
                    </a:cubicBezTo>
                    <a:lnTo>
                      <a:pt x="12" y="0"/>
                    </a:lnTo>
                    <a:cubicBezTo>
                      <a:pt x="5" y="0"/>
                      <a:pt x="0" y="5"/>
                      <a:pt x="0" y="12"/>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1643" name="AD.ST.01"/>
            <p:cNvGrpSpPr/>
            <p:nvPr/>
          </p:nvGrpSpPr>
          <p:grpSpPr>
            <a:xfrm>
              <a:off x="9099551" y="5937251"/>
              <a:ext cx="55563" cy="93663"/>
              <a:chOff x="9099551" y="5937251"/>
              <a:chExt cx="55563" cy="93663"/>
            </a:xfrm>
          </p:grpSpPr>
          <p:sp>
            <p:nvSpPr>
              <p:cNvPr id="1582" name="Freeform 326"/>
              <p:cNvSpPr>
                <a:spLocks/>
              </p:cNvSpPr>
              <p:nvPr/>
            </p:nvSpPr>
            <p:spPr bwMode="auto">
              <a:xfrm>
                <a:off x="9099551" y="5937251"/>
                <a:ext cx="55563" cy="93663"/>
              </a:xfrm>
              <a:custGeom>
                <a:avLst/>
                <a:gdLst>
                  <a:gd name="T0" fmla="*/ 13 w 129"/>
                  <a:gd name="T1" fmla="*/ 212 h 212"/>
                  <a:gd name="T2" fmla="*/ 116 w 129"/>
                  <a:gd name="T3" fmla="*/ 212 h 212"/>
                  <a:gd name="T4" fmla="*/ 129 w 129"/>
                  <a:gd name="T5" fmla="*/ 199 h 212"/>
                  <a:gd name="T6" fmla="*/ 129 w 129"/>
                  <a:gd name="T7" fmla="*/ 13 h 212"/>
                  <a:gd name="T8" fmla="*/ 116 w 129"/>
                  <a:gd name="T9" fmla="*/ 0 h 212"/>
                  <a:gd name="T10" fmla="*/ 13 w 129"/>
                  <a:gd name="T11" fmla="*/ 0 h 212"/>
                  <a:gd name="T12" fmla="*/ 0 w 129"/>
                  <a:gd name="T13" fmla="*/ 13 h 212"/>
                  <a:gd name="T14" fmla="*/ 0 w 129"/>
                  <a:gd name="T15" fmla="*/ 199 h 212"/>
                  <a:gd name="T16" fmla="*/ 13 w 129"/>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212">
                    <a:moveTo>
                      <a:pt x="13" y="212"/>
                    </a:moveTo>
                    <a:lnTo>
                      <a:pt x="116" y="212"/>
                    </a:lnTo>
                    <a:cubicBezTo>
                      <a:pt x="123" y="212"/>
                      <a:pt x="129" y="206"/>
                      <a:pt x="129" y="199"/>
                    </a:cubicBezTo>
                    <a:lnTo>
                      <a:pt x="129" y="13"/>
                    </a:lnTo>
                    <a:cubicBezTo>
                      <a:pt x="129" y="6"/>
                      <a:pt x="123" y="0"/>
                      <a:pt x="116" y="0"/>
                    </a:cubicBezTo>
                    <a:lnTo>
                      <a:pt x="13" y="0"/>
                    </a:lnTo>
                    <a:cubicBezTo>
                      <a:pt x="6" y="0"/>
                      <a:pt x="0" y="6"/>
                      <a:pt x="0" y="13"/>
                    </a:cubicBezTo>
                    <a:lnTo>
                      <a:pt x="0" y="199"/>
                    </a:lnTo>
                    <a:cubicBezTo>
                      <a:pt x="0" y="206"/>
                      <a:pt x="6" y="212"/>
                      <a:pt x="13" y="212"/>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83" name="Freeform 327"/>
              <p:cNvSpPr>
                <a:spLocks/>
              </p:cNvSpPr>
              <p:nvPr/>
            </p:nvSpPr>
            <p:spPr bwMode="auto">
              <a:xfrm>
                <a:off x="9099551" y="5937251"/>
                <a:ext cx="55563" cy="93663"/>
              </a:xfrm>
              <a:custGeom>
                <a:avLst/>
                <a:gdLst>
                  <a:gd name="T0" fmla="*/ 13 w 129"/>
                  <a:gd name="T1" fmla="*/ 212 h 212"/>
                  <a:gd name="T2" fmla="*/ 116 w 129"/>
                  <a:gd name="T3" fmla="*/ 212 h 212"/>
                  <a:gd name="T4" fmla="*/ 129 w 129"/>
                  <a:gd name="T5" fmla="*/ 199 h 212"/>
                  <a:gd name="T6" fmla="*/ 129 w 129"/>
                  <a:gd name="T7" fmla="*/ 13 h 212"/>
                  <a:gd name="T8" fmla="*/ 116 w 129"/>
                  <a:gd name="T9" fmla="*/ 0 h 212"/>
                  <a:gd name="T10" fmla="*/ 13 w 129"/>
                  <a:gd name="T11" fmla="*/ 0 h 212"/>
                  <a:gd name="T12" fmla="*/ 0 w 129"/>
                  <a:gd name="T13" fmla="*/ 13 h 212"/>
                  <a:gd name="T14" fmla="*/ 0 w 129"/>
                  <a:gd name="T15" fmla="*/ 199 h 212"/>
                  <a:gd name="T16" fmla="*/ 13 w 129"/>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212">
                    <a:moveTo>
                      <a:pt x="13" y="212"/>
                    </a:moveTo>
                    <a:lnTo>
                      <a:pt x="116" y="212"/>
                    </a:lnTo>
                    <a:cubicBezTo>
                      <a:pt x="123" y="212"/>
                      <a:pt x="129" y="206"/>
                      <a:pt x="129" y="199"/>
                    </a:cubicBezTo>
                    <a:lnTo>
                      <a:pt x="129" y="13"/>
                    </a:lnTo>
                    <a:cubicBezTo>
                      <a:pt x="129" y="6"/>
                      <a:pt x="123" y="0"/>
                      <a:pt x="116" y="0"/>
                    </a:cubicBezTo>
                    <a:lnTo>
                      <a:pt x="13" y="0"/>
                    </a:lnTo>
                    <a:cubicBezTo>
                      <a:pt x="6" y="0"/>
                      <a:pt x="0" y="6"/>
                      <a:pt x="0" y="13"/>
                    </a:cubicBezTo>
                    <a:lnTo>
                      <a:pt x="0" y="199"/>
                    </a:lnTo>
                    <a:cubicBezTo>
                      <a:pt x="0" y="206"/>
                      <a:pt x="6" y="212"/>
                      <a:pt x="13" y="212"/>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9" name="AD.3EQ">
            <a:extLst>
              <a:ext uri="{FF2B5EF4-FFF2-40B4-BE49-F238E27FC236}">
                <a16:creationId xmlns:a16="http://schemas.microsoft.com/office/drawing/2014/main" id="{05708B0C-9A70-4B1E-8022-93AA21CDBFA3}"/>
              </a:ext>
            </a:extLst>
          </p:cNvPr>
          <p:cNvGrpSpPr/>
          <p:nvPr/>
        </p:nvGrpSpPr>
        <p:grpSpPr>
          <a:xfrm>
            <a:off x="7960519" y="4510089"/>
            <a:ext cx="1015604" cy="874113"/>
            <a:chOff x="8582026" y="4870451"/>
            <a:chExt cx="1354138" cy="1165484"/>
          </a:xfrm>
        </p:grpSpPr>
        <p:grpSp>
          <p:nvGrpSpPr>
            <p:cNvPr id="1640" name="AD.3EQ.01"/>
            <p:cNvGrpSpPr/>
            <p:nvPr/>
          </p:nvGrpSpPr>
          <p:grpSpPr>
            <a:xfrm>
              <a:off x="9582151" y="5935664"/>
              <a:ext cx="354013" cy="100271"/>
              <a:chOff x="9582151" y="5935664"/>
              <a:chExt cx="354013" cy="100271"/>
            </a:xfrm>
          </p:grpSpPr>
          <p:sp>
            <p:nvSpPr>
              <p:cNvPr id="1469" name="Freeform 213"/>
              <p:cNvSpPr>
                <a:spLocks/>
              </p:cNvSpPr>
              <p:nvPr/>
            </p:nvSpPr>
            <p:spPr bwMode="auto">
              <a:xfrm>
                <a:off x="9582151" y="5935664"/>
                <a:ext cx="354013" cy="93663"/>
              </a:xfrm>
              <a:custGeom>
                <a:avLst/>
                <a:gdLst>
                  <a:gd name="T0" fmla="*/ 81 w 807"/>
                  <a:gd name="T1" fmla="*/ 212 h 212"/>
                  <a:gd name="T2" fmla="*/ 727 w 807"/>
                  <a:gd name="T3" fmla="*/ 212 h 212"/>
                  <a:gd name="T4" fmla="*/ 807 w 807"/>
                  <a:gd name="T5" fmla="*/ 131 h 212"/>
                  <a:gd name="T6" fmla="*/ 807 w 807"/>
                  <a:gd name="T7" fmla="*/ 81 h 212"/>
                  <a:gd name="T8" fmla="*/ 727 w 807"/>
                  <a:gd name="T9" fmla="*/ 0 h 212"/>
                  <a:gd name="T10" fmla="*/ 81 w 807"/>
                  <a:gd name="T11" fmla="*/ 0 h 212"/>
                  <a:gd name="T12" fmla="*/ 0 w 807"/>
                  <a:gd name="T13" fmla="*/ 81 h 212"/>
                  <a:gd name="T14" fmla="*/ 0 w 807"/>
                  <a:gd name="T15" fmla="*/ 131 h 212"/>
                  <a:gd name="T16" fmla="*/ 81 w 807"/>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212">
                    <a:moveTo>
                      <a:pt x="81" y="212"/>
                    </a:moveTo>
                    <a:lnTo>
                      <a:pt x="727" y="212"/>
                    </a:lnTo>
                    <a:cubicBezTo>
                      <a:pt x="771" y="212"/>
                      <a:pt x="807" y="176"/>
                      <a:pt x="807" y="131"/>
                    </a:cubicBezTo>
                    <a:lnTo>
                      <a:pt x="807" y="81"/>
                    </a:lnTo>
                    <a:cubicBezTo>
                      <a:pt x="807" y="37"/>
                      <a:pt x="771" y="0"/>
                      <a:pt x="727" y="0"/>
                    </a:cubicBezTo>
                    <a:lnTo>
                      <a:pt x="81" y="0"/>
                    </a:lnTo>
                    <a:cubicBezTo>
                      <a:pt x="36" y="0"/>
                      <a:pt x="0" y="37"/>
                      <a:pt x="0" y="81"/>
                    </a:cubicBezTo>
                    <a:lnTo>
                      <a:pt x="0" y="131"/>
                    </a:lnTo>
                    <a:cubicBezTo>
                      <a:pt x="0" y="176"/>
                      <a:pt x="36" y="212"/>
                      <a:pt x="81" y="212"/>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70" name="Freeform 214"/>
              <p:cNvSpPr>
                <a:spLocks/>
              </p:cNvSpPr>
              <p:nvPr/>
            </p:nvSpPr>
            <p:spPr bwMode="auto">
              <a:xfrm>
                <a:off x="9582151" y="5935664"/>
                <a:ext cx="354013" cy="93663"/>
              </a:xfrm>
              <a:custGeom>
                <a:avLst/>
                <a:gdLst>
                  <a:gd name="T0" fmla="*/ 81 w 807"/>
                  <a:gd name="T1" fmla="*/ 212 h 212"/>
                  <a:gd name="T2" fmla="*/ 727 w 807"/>
                  <a:gd name="T3" fmla="*/ 212 h 212"/>
                  <a:gd name="T4" fmla="*/ 807 w 807"/>
                  <a:gd name="T5" fmla="*/ 131 h 212"/>
                  <a:gd name="T6" fmla="*/ 807 w 807"/>
                  <a:gd name="T7" fmla="*/ 81 h 212"/>
                  <a:gd name="T8" fmla="*/ 727 w 807"/>
                  <a:gd name="T9" fmla="*/ 0 h 212"/>
                  <a:gd name="T10" fmla="*/ 81 w 807"/>
                  <a:gd name="T11" fmla="*/ 0 h 212"/>
                  <a:gd name="T12" fmla="*/ 0 w 807"/>
                  <a:gd name="T13" fmla="*/ 81 h 212"/>
                  <a:gd name="T14" fmla="*/ 0 w 807"/>
                  <a:gd name="T15" fmla="*/ 131 h 212"/>
                  <a:gd name="T16" fmla="*/ 81 w 807"/>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07" h="212">
                    <a:moveTo>
                      <a:pt x="81" y="212"/>
                    </a:moveTo>
                    <a:lnTo>
                      <a:pt x="727" y="212"/>
                    </a:lnTo>
                    <a:cubicBezTo>
                      <a:pt x="771" y="212"/>
                      <a:pt x="807" y="176"/>
                      <a:pt x="807" y="131"/>
                    </a:cubicBezTo>
                    <a:lnTo>
                      <a:pt x="807" y="81"/>
                    </a:lnTo>
                    <a:cubicBezTo>
                      <a:pt x="807" y="37"/>
                      <a:pt x="771" y="0"/>
                      <a:pt x="727" y="0"/>
                    </a:cubicBezTo>
                    <a:lnTo>
                      <a:pt x="81" y="0"/>
                    </a:lnTo>
                    <a:cubicBezTo>
                      <a:pt x="36" y="0"/>
                      <a:pt x="0" y="37"/>
                      <a:pt x="0" y="81"/>
                    </a:cubicBezTo>
                    <a:lnTo>
                      <a:pt x="0" y="131"/>
                    </a:lnTo>
                    <a:cubicBezTo>
                      <a:pt x="0" y="176"/>
                      <a:pt x="36" y="212"/>
                      <a:pt x="81" y="212"/>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71" name="Rectangle 215"/>
              <p:cNvSpPr>
                <a:spLocks noChangeArrowheads="1"/>
              </p:cNvSpPr>
              <p:nvPr/>
            </p:nvSpPr>
            <p:spPr bwMode="auto">
              <a:xfrm>
                <a:off x="9628188" y="5943601"/>
                <a:ext cx="55571" cy="9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El</a:t>
                </a:r>
                <a:endParaRPr lang="en-US" sz="1350" dirty="0"/>
              </a:p>
            </p:txBody>
          </p:sp>
          <p:sp>
            <p:nvSpPr>
              <p:cNvPr id="1472" name="Rectangle 216"/>
              <p:cNvSpPr>
                <a:spLocks noChangeArrowheads="1"/>
              </p:cNvSpPr>
              <p:nvPr/>
            </p:nvSpPr>
            <p:spPr bwMode="auto">
              <a:xfrm>
                <a:off x="9677402" y="5943601"/>
                <a:ext cx="36336" cy="9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 </a:t>
                </a:r>
                <a:endParaRPr lang="en-US" sz="1350"/>
              </a:p>
            </p:txBody>
          </p:sp>
          <p:sp>
            <p:nvSpPr>
              <p:cNvPr id="1473" name="Rectangle 217"/>
              <p:cNvSpPr>
                <a:spLocks noChangeArrowheads="1"/>
              </p:cNvSpPr>
              <p:nvPr/>
            </p:nvSpPr>
            <p:spPr bwMode="auto">
              <a:xfrm>
                <a:off x="9712326" y="5943601"/>
                <a:ext cx="205184" cy="9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Triplet</a:t>
                </a:r>
                <a:endParaRPr lang="en-US" sz="1350" dirty="0"/>
              </a:p>
            </p:txBody>
          </p:sp>
        </p:grpSp>
        <p:grpSp>
          <p:nvGrpSpPr>
            <p:cNvPr id="1649" name="AD.3EQ.02"/>
            <p:cNvGrpSpPr/>
            <p:nvPr/>
          </p:nvGrpSpPr>
          <p:grpSpPr>
            <a:xfrm>
              <a:off x="8582026" y="4870451"/>
              <a:ext cx="93921" cy="355600"/>
              <a:chOff x="8582026" y="4870451"/>
              <a:chExt cx="93921" cy="355600"/>
            </a:xfrm>
          </p:grpSpPr>
          <p:sp>
            <p:nvSpPr>
              <p:cNvPr id="1474" name="Freeform 218"/>
              <p:cNvSpPr>
                <a:spLocks/>
              </p:cNvSpPr>
              <p:nvPr/>
            </p:nvSpPr>
            <p:spPr bwMode="auto">
              <a:xfrm>
                <a:off x="8583613" y="4870451"/>
                <a:ext cx="92075" cy="355600"/>
              </a:xfrm>
              <a:custGeom>
                <a:avLst/>
                <a:gdLst>
                  <a:gd name="T0" fmla="*/ 0 w 212"/>
                  <a:gd name="T1" fmla="*/ 80 h 807"/>
                  <a:gd name="T2" fmla="*/ 0 w 212"/>
                  <a:gd name="T3" fmla="*/ 726 h 807"/>
                  <a:gd name="T4" fmla="*/ 81 w 212"/>
                  <a:gd name="T5" fmla="*/ 807 h 807"/>
                  <a:gd name="T6" fmla="*/ 131 w 212"/>
                  <a:gd name="T7" fmla="*/ 807 h 807"/>
                  <a:gd name="T8" fmla="*/ 212 w 212"/>
                  <a:gd name="T9" fmla="*/ 726 h 807"/>
                  <a:gd name="T10" fmla="*/ 212 w 212"/>
                  <a:gd name="T11" fmla="*/ 80 h 807"/>
                  <a:gd name="T12" fmla="*/ 131 w 212"/>
                  <a:gd name="T13" fmla="*/ 0 h 807"/>
                  <a:gd name="T14" fmla="*/ 81 w 212"/>
                  <a:gd name="T15" fmla="*/ 0 h 807"/>
                  <a:gd name="T16" fmla="*/ 0 w 212"/>
                  <a:gd name="T17" fmla="*/ 8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807">
                    <a:moveTo>
                      <a:pt x="0" y="80"/>
                    </a:moveTo>
                    <a:lnTo>
                      <a:pt x="0" y="726"/>
                    </a:lnTo>
                    <a:cubicBezTo>
                      <a:pt x="0" y="770"/>
                      <a:pt x="36" y="807"/>
                      <a:pt x="81" y="807"/>
                    </a:cubicBezTo>
                    <a:lnTo>
                      <a:pt x="131" y="807"/>
                    </a:lnTo>
                    <a:cubicBezTo>
                      <a:pt x="176" y="807"/>
                      <a:pt x="212" y="770"/>
                      <a:pt x="212" y="726"/>
                    </a:cubicBezTo>
                    <a:lnTo>
                      <a:pt x="212" y="80"/>
                    </a:lnTo>
                    <a:cubicBezTo>
                      <a:pt x="212" y="36"/>
                      <a:pt x="176" y="0"/>
                      <a:pt x="131" y="0"/>
                    </a:cubicBezTo>
                    <a:lnTo>
                      <a:pt x="81" y="0"/>
                    </a:lnTo>
                    <a:cubicBezTo>
                      <a:pt x="36" y="0"/>
                      <a:pt x="0" y="36"/>
                      <a:pt x="0" y="80"/>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75" name="Freeform 219"/>
              <p:cNvSpPr>
                <a:spLocks/>
              </p:cNvSpPr>
              <p:nvPr/>
            </p:nvSpPr>
            <p:spPr bwMode="auto">
              <a:xfrm>
                <a:off x="8582026" y="4870451"/>
                <a:ext cx="93663" cy="355600"/>
              </a:xfrm>
              <a:custGeom>
                <a:avLst/>
                <a:gdLst>
                  <a:gd name="T0" fmla="*/ 0 w 212"/>
                  <a:gd name="T1" fmla="*/ 80 h 807"/>
                  <a:gd name="T2" fmla="*/ 0 w 212"/>
                  <a:gd name="T3" fmla="*/ 726 h 807"/>
                  <a:gd name="T4" fmla="*/ 81 w 212"/>
                  <a:gd name="T5" fmla="*/ 807 h 807"/>
                  <a:gd name="T6" fmla="*/ 131 w 212"/>
                  <a:gd name="T7" fmla="*/ 807 h 807"/>
                  <a:gd name="T8" fmla="*/ 212 w 212"/>
                  <a:gd name="T9" fmla="*/ 726 h 807"/>
                  <a:gd name="T10" fmla="*/ 212 w 212"/>
                  <a:gd name="T11" fmla="*/ 80 h 807"/>
                  <a:gd name="T12" fmla="*/ 131 w 212"/>
                  <a:gd name="T13" fmla="*/ 0 h 807"/>
                  <a:gd name="T14" fmla="*/ 81 w 212"/>
                  <a:gd name="T15" fmla="*/ 0 h 807"/>
                  <a:gd name="T16" fmla="*/ 0 w 212"/>
                  <a:gd name="T17" fmla="*/ 80 h 8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807">
                    <a:moveTo>
                      <a:pt x="0" y="80"/>
                    </a:moveTo>
                    <a:lnTo>
                      <a:pt x="0" y="726"/>
                    </a:lnTo>
                    <a:cubicBezTo>
                      <a:pt x="0" y="770"/>
                      <a:pt x="36" y="807"/>
                      <a:pt x="81" y="807"/>
                    </a:cubicBezTo>
                    <a:lnTo>
                      <a:pt x="131" y="807"/>
                    </a:lnTo>
                    <a:cubicBezTo>
                      <a:pt x="176" y="807"/>
                      <a:pt x="212" y="770"/>
                      <a:pt x="212" y="726"/>
                    </a:cubicBezTo>
                    <a:lnTo>
                      <a:pt x="212" y="80"/>
                    </a:lnTo>
                    <a:cubicBezTo>
                      <a:pt x="212" y="36"/>
                      <a:pt x="176" y="0"/>
                      <a:pt x="131" y="0"/>
                    </a:cubicBezTo>
                    <a:lnTo>
                      <a:pt x="81" y="0"/>
                    </a:lnTo>
                    <a:cubicBezTo>
                      <a:pt x="36" y="0"/>
                      <a:pt x="0" y="36"/>
                      <a:pt x="0" y="80"/>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69" name="Rectangle 217"/>
              <p:cNvSpPr>
                <a:spLocks noChangeArrowheads="1"/>
              </p:cNvSpPr>
              <p:nvPr/>
            </p:nvSpPr>
            <p:spPr bwMode="auto">
              <a:xfrm rot="16200000">
                <a:off x="8481234" y="5012168"/>
                <a:ext cx="297091" cy="9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El. Triplet</a:t>
                </a:r>
                <a:endParaRPr lang="en-US" sz="1350" dirty="0"/>
              </a:p>
            </p:txBody>
          </p:sp>
        </p:grpSp>
      </p:grpSp>
      <p:grpSp>
        <p:nvGrpSpPr>
          <p:cNvPr id="1644" name="AD.D.01"/>
          <p:cNvGrpSpPr/>
          <p:nvPr/>
        </p:nvGrpSpPr>
        <p:grpSpPr>
          <a:xfrm>
            <a:off x="7891463" y="5098257"/>
            <a:ext cx="348854" cy="348854"/>
            <a:chOff x="8489951" y="5654676"/>
            <a:chExt cx="465138" cy="465138"/>
          </a:xfrm>
        </p:grpSpPr>
        <p:sp>
          <p:nvSpPr>
            <p:cNvPr id="1532" name="Freeform 276"/>
            <p:cNvSpPr>
              <a:spLocks/>
            </p:cNvSpPr>
            <p:nvPr/>
          </p:nvSpPr>
          <p:spPr bwMode="auto">
            <a:xfrm>
              <a:off x="8489951" y="5654676"/>
              <a:ext cx="465138" cy="465138"/>
            </a:xfrm>
            <a:custGeom>
              <a:avLst/>
              <a:gdLst>
                <a:gd name="T0" fmla="*/ 0 w 293"/>
                <a:gd name="T1" fmla="*/ 87 h 293"/>
                <a:gd name="T2" fmla="*/ 206 w 293"/>
                <a:gd name="T3" fmla="*/ 293 h 293"/>
                <a:gd name="T4" fmla="*/ 293 w 293"/>
                <a:gd name="T5" fmla="*/ 124 h 293"/>
                <a:gd name="T6" fmla="*/ 169 w 293"/>
                <a:gd name="T7" fmla="*/ 0 h 293"/>
                <a:gd name="T8" fmla="*/ 0 w 293"/>
                <a:gd name="T9" fmla="*/ 87 h 293"/>
              </a:gdLst>
              <a:ahLst/>
              <a:cxnLst>
                <a:cxn ang="0">
                  <a:pos x="T0" y="T1"/>
                </a:cxn>
                <a:cxn ang="0">
                  <a:pos x="T2" y="T3"/>
                </a:cxn>
                <a:cxn ang="0">
                  <a:pos x="T4" y="T5"/>
                </a:cxn>
                <a:cxn ang="0">
                  <a:pos x="T6" y="T7"/>
                </a:cxn>
                <a:cxn ang="0">
                  <a:pos x="T8" y="T9"/>
                </a:cxn>
              </a:cxnLst>
              <a:rect l="0" t="0" r="r" b="b"/>
              <a:pathLst>
                <a:path w="293" h="293">
                  <a:moveTo>
                    <a:pt x="0" y="87"/>
                  </a:moveTo>
                  <a:lnTo>
                    <a:pt x="206" y="293"/>
                  </a:lnTo>
                  <a:lnTo>
                    <a:pt x="293" y="124"/>
                  </a:lnTo>
                  <a:lnTo>
                    <a:pt x="169" y="0"/>
                  </a:lnTo>
                  <a:lnTo>
                    <a:pt x="0" y="87"/>
                  </a:lnTo>
                  <a:close/>
                </a:path>
              </a:pathLst>
            </a:custGeom>
            <a:solidFill>
              <a:srgbClr val="CC6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3" name="Freeform 277"/>
            <p:cNvSpPr>
              <a:spLocks/>
            </p:cNvSpPr>
            <p:nvPr/>
          </p:nvSpPr>
          <p:spPr bwMode="auto">
            <a:xfrm>
              <a:off x="8489951" y="5654676"/>
              <a:ext cx="465138" cy="465138"/>
            </a:xfrm>
            <a:custGeom>
              <a:avLst/>
              <a:gdLst>
                <a:gd name="T0" fmla="*/ 0 w 293"/>
                <a:gd name="T1" fmla="*/ 87 h 293"/>
                <a:gd name="T2" fmla="*/ 206 w 293"/>
                <a:gd name="T3" fmla="*/ 293 h 293"/>
                <a:gd name="T4" fmla="*/ 293 w 293"/>
                <a:gd name="T5" fmla="*/ 124 h 293"/>
                <a:gd name="T6" fmla="*/ 169 w 293"/>
                <a:gd name="T7" fmla="*/ 0 h 293"/>
                <a:gd name="T8" fmla="*/ 0 w 293"/>
                <a:gd name="T9" fmla="*/ 87 h 293"/>
              </a:gdLst>
              <a:ahLst/>
              <a:cxnLst>
                <a:cxn ang="0">
                  <a:pos x="T0" y="T1"/>
                </a:cxn>
                <a:cxn ang="0">
                  <a:pos x="T2" y="T3"/>
                </a:cxn>
                <a:cxn ang="0">
                  <a:pos x="T4" y="T5"/>
                </a:cxn>
                <a:cxn ang="0">
                  <a:pos x="T6" y="T7"/>
                </a:cxn>
                <a:cxn ang="0">
                  <a:pos x="T8" y="T9"/>
                </a:cxn>
              </a:cxnLst>
              <a:rect l="0" t="0" r="r" b="b"/>
              <a:pathLst>
                <a:path w="293" h="293">
                  <a:moveTo>
                    <a:pt x="0" y="87"/>
                  </a:moveTo>
                  <a:lnTo>
                    <a:pt x="206" y="293"/>
                  </a:lnTo>
                  <a:lnTo>
                    <a:pt x="293" y="124"/>
                  </a:lnTo>
                  <a:lnTo>
                    <a:pt x="169" y="0"/>
                  </a:lnTo>
                  <a:lnTo>
                    <a:pt x="0" y="87"/>
                  </a:ln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52" name="Rectangle 288"/>
            <p:cNvSpPr>
              <a:spLocks noChangeArrowheads="1"/>
            </p:cNvSpPr>
            <p:nvPr/>
          </p:nvSpPr>
          <p:spPr bwMode="auto">
            <a:xfrm>
              <a:off x="8647907" y="5803106"/>
              <a:ext cx="20090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Dipole</a:t>
              </a:r>
              <a:endParaRPr lang="en-US" sz="1350" dirty="0"/>
            </a:p>
          </p:txBody>
        </p:sp>
      </p:grpSp>
      <p:grpSp>
        <p:nvGrpSpPr>
          <p:cNvPr id="58" name="drwLEBs"/>
          <p:cNvGrpSpPr/>
          <p:nvPr/>
        </p:nvGrpSpPr>
        <p:grpSpPr>
          <a:xfrm>
            <a:off x="5064921" y="4362451"/>
            <a:ext cx="494949" cy="123827"/>
            <a:chOff x="4721226" y="4673600"/>
            <a:chExt cx="659932" cy="165102"/>
          </a:xfrm>
        </p:grpSpPr>
        <p:grpSp>
          <p:nvGrpSpPr>
            <p:cNvPr id="356" name="drwLEB"/>
            <p:cNvGrpSpPr/>
            <p:nvPr/>
          </p:nvGrpSpPr>
          <p:grpSpPr>
            <a:xfrm>
              <a:off x="4721226" y="4673600"/>
              <a:ext cx="160338" cy="160338"/>
              <a:chOff x="5411788" y="4678364"/>
              <a:chExt cx="160338" cy="160338"/>
            </a:xfrm>
          </p:grpSpPr>
          <p:sp>
            <p:nvSpPr>
              <p:cNvPr id="357" name="Oval 279"/>
              <p:cNvSpPr>
                <a:spLocks noChangeArrowheads="1"/>
              </p:cNvSpPr>
              <p:nvPr/>
            </p:nvSpPr>
            <p:spPr bwMode="auto">
              <a:xfrm>
                <a:off x="5411788" y="4678364"/>
                <a:ext cx="160338" cy="160338"/>
              </a:xfrm>
              <a:prstGeom prst="ellipse">
                <a:avLst/>
              </a:prstGeom>
              <a:solidFill>
                <a:srgbClr val="FFC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58" name="Oval 280"/>
              <p:cNvSpPr>
                <a:spLocks noChangeArrowheads="1"/>
              </p:cNvSpPr>
              <p:nvPr/>
            </p:nvSpPr>
            <p:spPr bwMode="auto">
              <a:xfrm>
                <a:off x="5411788" y="4678364"/>
                <a:ext cx="160338" cy="160338"/>
              </a:xfrm>
              <a:prstGeom prst="ellipse">
                <a:avLst/>
              </a:pr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59" name="Rectangle 281"/>
              <p:cNvSpPr>
                <a:spLocks noChangeArrowheads="1"/>
              </p:cNvSpPr>
              <p:nvPr/>
            </p:nvSpPr>
            <p:spPr bwMode="auto">
              <a:xfrm>
                <a:off x="5437188" y="4719638"/>
                <a:ext cx="11328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LEB</a:t>
                </a:r>
                <a:endParaRPr lang="en-US" sz="1350" dirty="0"/>
              </a:p>
            </p:txBody>
          </p:sp>
        </p:grpSp>
        <p:grpSp>
          <p:nvGrpSpPr>
            <p:cNvPr id="470" name="drwLEB"/>
            <p:cNvGrpSpPr/>
            <p:nvPr/>
          </p:nvGrpSpPr>
          <p:grpSpPr>
            <a:xfrm>
              <a:off x="5220820" y="4678364"/>
              <a:ext cx="160338" cy="160338"/>
              <a:chOff x="5411788" y="4678364"/>
              <a:chExt cx="160338" cy="160338"/>
            </a:xfrm>
          </p:grpSpPr>
          <p:sp>
            <p:nvSpPr>
              <p:cNvPr id="1535" name="Oval 279"/>
              <p:cNvSpPr>
                <a:spLocks noChangeArrowheads="1"/>
              </p:cNvSpPr>
              <p:nvPr/>
            </p:nvSpPr>
            <p:spPr bwMode="auto">
              <a:xfrm>
                <a:off x="5411788" y="4678364"/>
                <a:ext cx="160338" cy="160338"/>
              </a:xfrm>
              <a:prstGeom prst="ellipse">
                <a:avLst/>
              </a:prstGeom>
              <a:solidFill>
                <a:srgbClr val="FFC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36" name="Oval 280"/>
              <p:cNvSpPr>
                <a:spLocks noChangeArrowheads="1"/>
              </p:cNvSpPr>
              <p:nvPr/>
            </p:nvSpPr>
            <p:spPr bwMode="auto">
              <a:xfrm>
                <a:off x="5411788" y="4678364"/>
                <a:ext cx="160338" cy="160338"/>
              </a:xfrm>
              <a:prstGeom prst="ellipse">
                <a:avLst/>
              </a:pr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37" name="Rectangle 281"/>
              <p:cNvSpPr>
                <a:spLocks noChangeArrowheads="1"/>
              </p:cNvSpPr>
              <p:nvPr/>
            </p:nvSpPr>
            <p:spPr bwMode="auto">
              <a:xfrm>
                <a:off x="5437188" y="4719638"/>
                <a:ext cx="11328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LEB</a:t>
                </a:r>
                <a:endParaRPr lang="en-US" sz="1350" dirty="0"/>
              </a:p>
            </p:txBody>
          </p:sp>
        </p:grpSp>
      </p:grpSp>
      <p:grpSp>
        <p:nvGrpSpPr>
          <p:cNvPr id="1685" name="drwBeamMRMS"/>
          <p:cNvGrpSpPr/>
          <p:nvPr/>
        </p:nvGrpSpPr>
        <p:grpSpPr>
          <a:xfrm>
            <a:off x="7162802" y="2301481"/>
            <a:ext cx="903685" cy="573881"/>
            <a:chOff x="7518401" y="1925639"/>
            <a:chExt cx="1204913" cy="765175"/>
          </a:xfrm>
        </p:grpSpPr>
        <p:grpSp>
          <p:nvGrpSpPr>
            <p:cNvPr id="1662" name="Gruppo 1661"/>
            <p:cNvGrpSpPr/>
            <p:nvPr/>
          </p:nvGrpSpPr>
          <p:grpSpPr>
            <a:xfrm>
              <a:off x="8026401" y="1943101"/>
              <a:ext cx="190500" cy="176472"/>
              <a:chOff x="8026401" y="1943101"/>
              <a:chExt cx="190500" cy="176472"/>
            </a:xfrm>
          </p:grpSpPr>
          <p:sp>
            <p:nvSpPr>
              <p:cNvPr id="1538" name="Freeform 282"/>
              <p:cNvSpPr>
                <a:spLocks/>
              </p:cNvSpPr>
              <p:nvPr/>
            </p:nvSpPr>
            <p:spPr bwMode="auto">
              <a:xfrm>
                <a:off x="8026401" y="1946276"/>
                <a:ext cx="190500" cy="155575"/>
              </a:xfrm>
              <a:custGeom>
                <a:avLst/>
                <a:gdLst>
                  <a:gd name="T0" fmla="*/ 43 w 434"/>
                  <a:gd name="T1" fmla="*/ 355 h 355"/>
                  <a:gd name="T2" fmla="*/ 391 w 434"/>
                  <a:gd name="T3" fmla="*/ 355 h 355"/>
                  <a:gd name="T4" fmla="*/ 434 w 434"/>
                  <a:gd name="T5" fmla="*/ 312 h 355"/>
                  <a:gd name="T6" fmla="*/ 434 w 434"/>
                  <a:gd name="T7" fmla="*/ 44 h 355"/>
                  <a:gd name="T8" fmla="*/ 391 w 434"/>
                  <a:gd name="T9" fmla="*/ 0 h 355"/>
                  <a:gd name="T10" fmla="*/ 43 w 434"/>
                  <a:gd name="T11" fmla="*/ 0 h 355"/>
                  <a:gd name="T12" fmla="*/ 0 w 434"/>
                  <a:gd name="T13" fmla="*/ 44 h 355"/>
                  <a:gd name="T14" fmla="*/ 0 w 434"/>
                  <a:gd name="T15" fmla="*/ 312 h 355"/>
                  <a:gd name="T16" fmla="*/ 43 w 434"/>
                  <a:gd name="T17"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4" h="355">
                    <a:moveTo>
                      <a:pt x="43" y="355"/>
                    </a:moveTo>
                    <a:lnTo>
                      <a:pt x="391" y="355"/>
                    </a:lnTo>
                    <a:cubicBezTo>
                      <a:pt x="415" y="355"/>
                      <a:pt x="434" y="336"/>
                      <a:pt x="434" y="312"/>
                    </a:cubicBezTo>
                    <a:lnTo>
                      <a:pt x="434" y="44"/>
                    </a:lnTo>
                    <a:cubicBezTo>
                      <a:pt x="434" y="20"/>
                      <a:pt x="415" y="0"/>
                      <a:pt x="391" y="0"/>
                    </a:cubicBezTo>
                    <a:lnTo>
                      <a:pt x="43" y="0"/>
                    </a:lnTo>
                    <a:cubicBezTo>
                      <a:pt x="19" y="0"/>
                      <a:pt x="0" y="20"/>
                      <a:pt x="0" y="44"/>
                    </a:cubicBezTo>
                    <a:lnTo>
                      <a:pt x="0" y="312"/>
                    </a:lnTo>
                    <a:cubicBezTo>
                      <a:pt x="0" y="336"/>
                      <a:pt x="19" y="355"/>
                      <a:pt x="43" y="355"/>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39" name="Freeform 283"/>
              <p:cNvSpPr>
                <a:spLocks/>
              </p:cNvSpPr>
              <p:nvPr/>
            </p:nvSpPr>
            <p:spPr bwMode="auto">
              <a:xfrm>
                <a:off x="8026401" y="1946276"/>
                <a:ext cx="190500" cy="155575"/>
              </a:xfrm>
              <a:custGeom>
                <a:avLst/>
                <a:gdLst>
                  <a:gd name="T0" fmla="*/ 43 w 434"/>
                  <a:gd name="T1" fmla="*/ 355 h 355"/>
                  <a:gd name="T2" fmla="*/ 391 w 434"/>
                  <a:gd name="T3" fmla="*/ 355 h 355"/>
                  <a:gd name="T4" fmla="*/ 434 w 434"/>
                  <a:gd name="T5" fmla="*/ 312 h 355"/>
                  <a:gd name="T6" fmla="*/ 434 w 434"/>
                  <a:gd name="T7" fmla="*/ 44 h 355"/>
                  <a:gd name="T8" fmla="*/ 391 w 434"/>
                  <a:gd name="T9" fmla="*/ 0 h 355"/>
                  <a:gd name="T10" fmla="*/ 43 w 434"/>
                  <a:gd name="T11" fmla="*/ 0 h 355"/>
                  <a:gd name="T12" fmla="*/ 0 w 434"/>
                  <a:gd name="T13" fmla="*/ 44 h 355"/>
                  <a:gd name="T14" fmla="*/ 0 w 434"/>
                  <a:gd name="T15" fmla="*/ 312 h 355"/>
                  <a:gd name="T16" fmla="*/ 43 w 434"/>
                  <a:gd name="T17" fmla="*/ 355 h 35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4" h="355">
                    <a:moveTo>
                      <a:pt x="43" y="355"/>
                    </a:moveTo>
                    <a:lnTo>
                      <a:pt x="391" y="355"/>
                    </a:lnTo>
                    <a:cubicBezTo>
                      <a:pt x="415" y="355"/>
                      <a:pt x="434" y="336"/>
                      <a:pt x="434" y="312"/>
                    </a:cubicBezTo>
                    <a:lnTo>
                      <a:pt x="434" y="44"/>
                    </a:lnTo>
                    <a:cubicBezTo>
                      <a:pt x="434" y="20"/>
                      <a:pt x="415" y="0"/>
                      <a:pt x="391" y="0"/>
                    </a:cubicBezTo>
                    <a:lnTo>
                      <a:pt x="43" y="0"/>
                    </a:lnTo>
                    <a:cubicBezTo>
                      <a:pt x="19" y="0"/>
                      <a:pt x="0" y="20"/>
                      <a:pt x="0" y="44"/>
                    </a:cubicBezTo>
                    <a:lnTo>
                      <a:pt x="0" y="312"/>
                    </a:lnTo>
                    <a:cubicBezTo>
                      <a:pt x="0" y="336"/>
                      <a:pt x="19" y="355"/>
                      <a:pt x="43" y="355"/>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40" name="Rectangle 284"/>
              <p:cNvSpPr>
                <a:spLocks noChangeArrowheads="1"/>
              </p:cNvSpPr>
              <p:nvPr/>
            </p:nvSpPr>
            <p:spPr bwMode="auto">
              <a:xfrm>
                <a:off x="8048626" y="1943101"/>
                <a:ext cx="166712" cy="9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Multi</a:t>
                </a:r>
                <a:endParaRPr lang="en-US" sz="1350"/>
              </a:p>
            </p:txBody>
          </p:sp>
          <p:sp>
            <p:nvSpPr>
              <p:cNvPr id="1541" name="Rectangle 285"/>
              <p:cNvSpPr>
                <a:spLocks noChangeArrowheads="1"/>
              </p:cNvSpPr>
              <p:nvPr/>
            </p:nvSpPr>
            <p:spPr bwMode="auto">
              <a:xfrm>
                <a:off x="8062913" y="2027239"/>
                <a:ext cx="136789" cy="9233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Pole</a:t>
                </a:r>
                <a:endParaRPr lang="en-US" sz="1350"/>
              </a:p>
            </p:txBody>
          </p:sp>
        </p:grpSp>
        <p:grpSp>
          <p:nvGrpSpPr>
            <p:cNvPr id="1661" name="Gruppo 1660"/>
            <p:cNvGrpSpPr/>
            <p:nvPr/>
          </p:nvGrpSpPr>
          <p:grpSpPr>
            <a:xfrm>
              <a:off x="8331201" y="1925639"/>
              <a:ext cx="392113" cy="403225"/>
              <a:chOff x="8331201" y="1925639"/>
              <a:chExt cx="392113" cy="403225"/>
            </a:xfrm>
          </p:grpSpPr>
          <p:sp>
            <p:nvSpPr>
              <p:cNvPr id="1542" name="Freeform 286"/>
              <p:cNvSpPr>
                <a:spLocks/>
              </p:cNvSpPr>
              <p:nvPr/>
            </p:nvSpPr>
            <p:spPr bwMode="auto">
              <a:xfrm>
                <a:off x="8331201" y="1925639"/>
                <a:ext cx="392113" cy="403225"/>
              </a:xfrm>
              <a:custGeom>
                <a:avLst/>
                <a:gdLst>
                  <a:gd name="T0" fmla="*/ 0 w 247"/>
                  <a:gd name="T1" fmla="*/ 124 h 254"/>
                  <a:gd name="T2" fmla="*/ 82 w 247"/>
                  <a:gd name="T3" fmla="*/ 0 h 254"/>
                  <a:gd name="T4" fmla="*/ 148 w 247"/>
                  <a:gd name="T5" fmla="*/ 26 h 254"/>
                  <a:gd name="T6" fmla="*/ 226 w 247"/>
                  <a:gd name="T7" fmla="*/ 104 h 254"/>
                  <a:gd name="T8" fmla="*/ 247 w 247"/>
                  <a:gd name="T9" fmla="*/ 170 h 254"/>
                  <a:gd name="T10" fmla="*/ 126 w 247"/>
                  <a:gd name="T11" fmla="*/ 254 h 254"/>
                  <a:gd name="T12" fmla="*/ 110 w 247"/>
                  <a:gd name="T13" fmla="*/ 179 h 254"/>
                  <a:gd name="T14" fmla="*/ 66 w 247"/>
                  <a:gd name="T15" fmla="*/ 134 h 254"/>
                  <a:gd name="T16" fmla="*/ 27 w 247"/>
                  <a:gd name="T17" fmla="*/ 128 h 254"/>
                  <a:gd name="T18" fmla="*/ 0 w 247"/>
                  <a:gd name="T19" fmla="*/ 12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54">
                    <a:moveTo>
                      <a:pt x="0" y="124"/>
                    </a:moveTo>
                    <a:lnTo>
                      <a:pt x="82" y="0"/>
                    </a:lnTo>
                    <a:lnTo>
                      <a:pt x="148" y="26"/>
                    </a:lnTo>
                    <a:lnTo>
                      <a:pt x="226" y="104"/>
                    </a:lnTo>
                    <a:lnTo>
                      <a:pt x="247" y="170"/>
                    </a:lnTo>
                    <a:lnTo>
                      <a:pt x="126" y="254"/>
                    </a:lnTo>
                    <a:lnTo>
                      <a:pt x="110" y="179"/>
                    </a:lnTo>
                    <a:lnTo>
                      <a:pt x="66" y="134"/>
                    </a:lnTo>
                    <a:lnTo>
                      <a:pt x="27" y="128"/>
                    </a:lnTo>
                    <a:lnTo>
                      <a:pt x="0" y="124"/>
                    </a:lnTo>
                    <a:close/>
                  </a:path>
                </a:pathLst>
              </a:custGeom>
              <a:solidFill>
                <a:srgbClr val="CC6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3" name="Freeform 287"/>
              <p:cNvSpPr>
                <a:spLocks/>
              </p:cNvSpPr>
              <p:nvPr/>
            </p:nvSpPr>
            <p:spPr bwMode="auto">
              <a:xfrm>
                <a:off x="8331201" y="1925639"/>
                <a:ext cx="392113" cy="403225"/>
              </a:xfrm>
              <a:custGeom>
                <a:avLst/>
                <a:gdLst>
                  <a:gd name="T0" fmla="*/ 0 w 247"/>
                  <a:gd name="T1" fmla="*/ 124 h 254"/>
                  <a:gd name="T2" fmla="*/ 82 w 247"/>
                  <a:gd name="T3" fmla="*/ 0 h 254"/>
                  <a:gd name="T4" fmla="*/ 148 w 247"/>
                  <a:gd name="T5" fmla="*/ 26 h 254"/>
                  <a:gd name="T6" fmla="*/ 226 w 247"/>
                  <a:gd name="T7" fmla="*/ 104 h 254"/>
                  <a:gd name="T8" fmla="*/ 247 w 247"/>
                  <a:gd name="T9" fmla="*/ 170 h 254"/>
                  <a:gd name="T10" fmla="*/ 126 w 247"/>
                  <a:gd name="T11" fmla="*/ 254 h 254"/>
                  <a:gd name="T12" fmla="*/ 110 w 247"/>
                  <a:gd name="T13" fmla="*/ 179 h 254"/>
                  <a:gd name="T14" fmla="*/ 66 w 247"/>
                  <a:gd name="T15" fmla="*/ 134 h 254"/>
                  <a:gd name="T16" fmla="*/ 27 w 247"/>
                  <a:gd name="T17" fmla="*/ 128 h 254"/>
                  <a:gd name="T18" fmla="*/ 0 w 247"/>
                  <a:gd name="T19" fmla="*/ 12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54">
                    <a:moveTo>
                      <a:pt x="0" y="124"/>
                    </a:moveTo>
                    <a:lnTo>
                      <a:pt x="82" y="0"/>
                    </a:lnTo>
                    <a:lnTo>
                      <a:pt x="148" y="26"/>
                    </a:lnTo>
                    <a:lnTo>
                      <a:pt x="226" y="104"/>
                    </a:lnTo>
                    <a:lnTo>
                      <a:pt x="247" y="170"/>
                    </a:lnTo>
                    <a:lnTo>
                      <a:pt x="126" y="254"/>
                    </a:lnTo>
                    <a:lnTo>
                      <a:pt x="110" y="179"/>
                    </a:lnTo>
                    <a:lnTo>
                      <a:pt x="66" y="134"/>
                    </a:lnTo>
                    <a:lnTo>
                      <a:pt x="27" y="128"/>
                    </a:lnTo>
                    <a:lnTo>
                      <a:pt x="0" y="124"/>
                    </a:ln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44" name="Rectangle 288"/>
              <p:cNvSpPr>
                <a:spLocks noChangeArrowheads="1"/>
              </p:cNvSpPr>
              <p:nvPr/>
            </p:nvSpPr>
            <p:spPr bwMode="auto">
              <a:xfrm>
                <a:off x="8439152" y="2052639"/>
                <a:ext cx="20090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Dipole</a:t>
                </a:r>
                <a:endParaRPr lang="en-US" sz="1350" dirty="0"/>
              </a:p>
            </p:txBody>
          </p:sp>
        </p:grpSp>
        <p:grpSp>
          <p:nvGrpSpPr>
            <p:cNvPr id="1663" name="Gruppo 1662"/>
            <p:cNvGrpSpPr/>
            <p:nvPr/>
          </p:nvGrpSpPr>
          <p:grpSpPr>
            <a:xfrm>
              <a:off x="7518401" y="1925639"/>
              <a:ext cx="392113" cy="403225"/>
              <a:chOff x="7518401" y="1925639"/>
              <a:chExt cx="392113" cy="403225"/>
            </a:xfrm>
          </p:grpSpPr>
          <p:sp>
            <p:nvSpPr>
              <p:cNvPr id="1545" name="Freeform 289"/>
              <p:cNvSpPr>
                <a:spLocks/>
              </p:cNvSpPr>
              <p:nvPr/>
            </p:nvSpPr>
            <p:spPr bwMode="auto">
              <a:xfrm>
                <a:off x="7518401" y="1925639"/>
                <a:ext cx="392113" cy="403225"/>
              </a:xfrm>
              <a:custGeom>
                <a:avLst/>
                <a:gdLst>
                  <a:gd name="T0" fmla="*/ 247 w 247"/>
                  <a:gd name="T1" fmla="*/ 124 h 254"/>
                  <a:gd name="T2" fmla="*/ 165 w 247"/>
                  <a:gd name="T3" fmla="*/ 0 h 254"/>
                  <a:gd name="T4" fmla="*/ 100 w 247"/>
                  <a:gd name="T5" fmla="*/ 26 h 254"/>
                  <a:gd name="T6" fmla="*/ 22 w 247"/>
                  <a:gd name="T7" fmla="*/ 104 h 254"/>
                  <a:gd name="T8" fmla="*/ 0 w 247"/>
                  <a:gd name="T9" fmla="*/ 170 h 254"/>
                  <a:gd name="T10" fmla="*/ 121 w 247"/>
                  <a:gd name="T11" fmla="*/ 254 h 254"/>
                  <a:gd name="T12" fmla="*/ 137 w 247"/>
                  <a:gd name="T13" fmla="*/ 179 h 254"/>
                  <a:gd name="T14" fmla="*/ 181 w 247"/>
                  <a:gd name="T15" fmla="*/ 135 h 254"/>
                  <a:gd name="T16" fmla="*/ 220 w 247"/>
                  <a:gd name="T17" fmla="*/ 128 h 254"/>
                  <a:gd name="T18" fmla="*/ 247 w 247"/>
                  <a:gd name="T19" fmla="*/ 12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54">
                    <a:moveTo>
                      <a:pt x="247" y="124"/>
                    </a:moveTo>
                    <a:lnTo>
                      <a:pt x="165" y="0"/>
                    </a:lnTo>
                    <a:lnTo>
                      <a:pt x="100" y="26"/>
                    </a:lnTo>
                    <a:lnTo>
                      <a:pt x="22" y="104"/>
                    </a:lnTo>
                    <a:lnTo>
                      <a:pt x="0" y="170"/>
                    </a:lnTo>
                    <a:lnTo>
                      <a:pt x="121" y="254"/>
                    </a:lnTo>
                    <a:lnTo>
                      <a:pt x="137" y="179"/>
                    </a:lnTo>
                    <a:lnTo>
                      <a:pt x="181" y="135"/>
                    </a:lnTo>
                    <a:lnTo>
                      <a:pt x="220" y="128"/>
                    </a:lnTo>
                    <a:lnTo>
                      <a:pt x="247" y="124"/>
                    </a:lnTo>
                    <a:close/>
                  </a:path>
                </a:pathLst>
              </a:custGeom>
              <a:solidFill>
                <a:srgbClr val="CC6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46" name="Freeform 290"/>
              <p:cNvSpPr>
                <a:spLocks/>
              </p:cNvSpPr>
              <p:nvPr/>
            </p:nvSpPr>
            <p:spPr bwMode="auto">
              <a:xfrm>
                <a:off x="7518401" y="1925639"/>
                <a:ext cx="392113" cy="403225"/>
              </a:xfrm>
              <a:custGeom>
                <a:avLst/>
                <a:gdLst>
                  <a:gd name="T0" fmla="*/ 247 w 247"/>
                  <a:gd name="T1" fmla="*/ 124 h 254"/>
                  <a:gd name="T2" fmla="*/ 165 w 247"/>
                  <a:gd name="T3" fmla="*/ 0 h 254"/>
                  <a:gd name="T4" fmla="*/ 100 w 247"/>
                  <a:gd name="T5" fmla="*/ 26 h 254"/>
                  <a:gd name="T6" fmla="*/ 22 w 247"/>
                  <a:gd name="T7" fmla="*/ 104 h 254"/>
                  <a:gd name="T8" fmla="*/ 0 w 247"/>
                  <a:gd name="T9" fmla="*/ 170 h 254"/>
                  <a:gd name="T10" fmla="*/ 121 w 247"/>
                  <a:gd name="T11" fmla="*/ 254 h 254"/>
                  <a:gd name="T12" fmla="*/ 137 w 247"/>
                  <a:gd name="T13" fmla="*/ 179 h 254"/>
                  <a:gd name="T14" fmla="*/ 181 w 247"/>
                  <a:gd name="T15" fmla="*/ 135 h 254"/>
                  <a:gd name="T16" fmla="*/ 220 w 247"/>
                  <a:gd name="T17" fmla="*/ 128 h 254"/>
                  <a:gd name="T18" fmla="*/ 247 w 247"/>
                  <a:gd name="T19" fmla="*/ 124 h 2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247" h="254">
                    <a:moveTo>
                      <a:pt x="247" y="124"/>
                    </a:moveTo>
                    <a:lnTo>
                      <a:pt x="165" y="0"/>
                    </a:lnTo>
                    <a:lnTo>
                      <a:pt x="100" y="26"/>
                    </a:lnTo>
                    <a:lnTo>
                      <a:pt x="22" y="104"/>
                    </a:lnTo>
                    <a:lnTo>
                      <a:pt x="0" y="170"/>
                    </a:lnTo>
                    <a:lnTo>
                      <a:pt x="121" y="254"/>
                    </a:lnTo>
                    <a:lnTo>
                      <a:pt x="137" y="179"/>
                    </a:lnTo>
                    <a:lnTo>
                      <a:pt x="181" y="135"/>
                    </a:lnTo>
                    <a:lnTo>
                      <a:pt x="220" y="128"/>
                    </a:lnTo>
                    <a:lnTo>
                      <a:pt x="247" y="124"/>
                    </a:ln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47" name="Rectangle 291"/>
              <p:cNvSpPr>
                <a:spLocks noChangeArrowheads="1"/>
              </p:cNvSpPr>
              <p:nvPr/>
            </p:nvSpPr>
            <p:spPr bwMode="auto">
              <a:xfrm>
                <a:off x="7626352" y="2052639"/>
                <a:ext cx="20090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Dipole</a:t>
                </a:r>
                <a:endParaRPr lang="en-US" sz="1350"/>
              </a:p>
            </p:txBody>
          </p:sp>
        </p:grpSp>
        <p:grpSp>
          <p:nvGrpSpPr>
            <p:cNvPr id="448" name="Gruppo 447"/>
            <p:cNvGrpSpPr/>
            <p:nvPr/>
          </p:nvGrpSpPr>
          <p:grpSpPr>
            <a:xfrm>
              <a:off x="7518401" y="2378076"/>
              <a:ext cx="192088" cy="90488"/>
              <a:chOff x="7518401" y="2378076"/>
              <a:chExt cx="192088" cy="90488"/>
            </a:xfrm>
          </p:grpSpPr>
          <p:sp>
            <p:nvSpPr>
              <p:cNvPr id="1548" name="Freeform 292"/>
              <p:cNvSpPr>
                <a:spLocks/>
              </p:cNvSpPr>
              <p:nvPr/>
            </p:nvSpPr>
            <p:spPr bwMode="auto">
              <a:xfrm>
                <a:off x="7518401" y="2378076"/>
                <a:ext cx="192088" cy="90488"/>
              </a:xfrm>
              <a:custGeom>
                <a:avLst/>
                <a:gdLst>
                  <a:gd name="T0" fmla="*/ 43 w 435"/>
                  <a:gd name="T1" fmla="*/ 204 h 204"/>
                  <a:gd name="T2" fmla="*/ 391 w 435"/>
                  <a:gd name="T3" fmla="*/ 204 h 204"/>
                  <a:gd name="T4" fmla="*/ 435 w 435"/>
                  <a:gd name="T5" fmla="*/ 160 h 204"/>
                  <a:gd name="T6" fmla="*/ 435 w 435"/>
                  <a:gd name="T7" fmla="*/ 43 h 204"/>
                  <a:gd name="T8" fmla="*/ 391 w 435"/>
                  <a:gd name="T9" fmla="*/ 0 h 204"/>
                  <a:gd name="T10" fmla="*/ 43 w 435"/>
                  <a:gd name="T11" fmla="*/ 0 h 204"/>
                  <a:gd name="T12" fmla="*/ 0 w 435"/>
                  <a:gd name="T13" fmla="*/ 43 h 204"/>
                  <a:gd name="T14" fmla="*/ 0 w 435"/>
                  <a:gd name="T15" fmla="*/ 160 h 204"/>
                  <a:gd name="T16" fmla="*/ 43 w 435"/>
                  <a:gd name="T17"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204">
                    <a:moveTo>
                      <a:pt x="43" y="204"/>
                    </a:moveTo>
                    <a:lnTo>
                      <a:pt x="391" y="204"/>
                    </a:lnTo>
                    <a:cubicBezTo>
                      <a:pt x="415" y="204"/>
                      <a:pt x="435" y="184"/>
                      <a:pt x="435" y="160"/>
                    </a:cubicBezTo>
                    <a:lnTo>
                      <a:pt x="435" y="43"/>
                    </a:lnTo>
                    <a:cubicBezTo>
                      <a:pt x="435" y="19"/>
                      <a:pt x="415" y="0"/>
                      <a:pt x="391" y="0"/>
                    </a:cubicBezTo>
                    <a:lnTo>
                      <a:pt x="43" y="0"/>
                    </a:lnTo>
                    <a:cubicBezTo>
                      <a:pt x="19" y="0"/>
                      <a:pt x="0" y="19"/>
                      <a:pt x="0" y="43"/>
                    </a:cubicBezTo>
                    <a:lnTo>
                      <a:pt x="0" y="160"/>
                    </a:lnTo>
                    <a:cubicBezTo>
                      <a:pt x="0" y="184"/>
                      <a:pt x="19" y="204"/>
                      <a:pt x="43" y="204"/>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49" name="Freeform 293"/>
              <p:cNvSpPr>
                <a:spLocks/>
              </p:cNvSpPr>
              <p:nvPr/>
            </p:nvSpPr>
            <p:spPr bwMode="auto">
              <a:xfrm>
                <a:off x="7518401" y="2378076"/>
                <a:ext cx="192088" cy="90488"/>
              </a:xfrm>
              <a:custGeom>
                <a:avLst/>
                <a:gdLst>
                  <a:gd name="T0" fmla="*/ 43 w 435"/>
                  <a:gd name="T1" fmla="*/ 204 h 204"/>
                  <a:gd name="T2" fmla="*/ 391 w 435"/>
                  <a:gd name="T3" fmla="*/ 204 h 204"/>
                  <a:gd name="T4" fmla="*/ 435 w 435"/>
                  <a:gd name="T5" fmla="*/ 160 h 204"/>
                  <a:gd name="T6" fmla="*/ 435 w 435"/>
                  <a:gd name="T7" fmla="*/ 43 h 204"/>
                  <a:gd name="T8" fmla="*/ 391 w 435"/>
                  <a:gd name="T9" fmla="*/ 0 h 204"/>
                  <a:gd name="T10" fmla="*/ 43 w 435"/>
                  <a:gd name="T11" fmla="*/ 0 h 204"/>
                  <a:gd name="T12" fmla="*/ 0 w 435"/>
                  <a:gd name="T13" fmla="*/ 43 h 204"/>
                  <a:gd name="T14" fmla="*/ 0 w 435"/>
                  <a:gd name="T15" fmla="*/ 160 h 204"/>
                  <a:gd name="T16" fmla="*/ 43 w 435"/>
                  <a:gd name="T17"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204">
                    <a:moveTo>
                      <a:pt x="43" y="204"/>
                    </a:moveTo>
                    <a:lnTo>
                      <a:pt x="391" y="204"/>
                    </a:lnTo>
                    <a:cubicBezTo>
                      <a:pt x="415" y="204"/>
                      <a:pt x="435" y="184"/>
                      <a:pt x="435" y="160"/>
                    </a:cubicBezTo>
                    <a:lnTo>
                      <a:pt x="435" y="43"/>
                    </a:lnTo>
                    <a:cubicBezTo>
                      <a:pt x="435" y="19"/>
                      <a:pt x="415" y="0"/>
                      <a:pt x="391" y="0"/>
                    </a:cubicBezTo>
                    <a:lnTo>
                      <a:pt x="43" y="0"/>
                    </a:lnTo>
                    <a:cubicBezTo>
                      <a:pt x="19" y="0"/>
                      <a:pt x="0" y="19"/>
                      <a:pt x="0" y="43"/>
                    </a:cubicBezTo>
                    <a:lnTo>
                      <a:pt x="0" y="160"/>
                    </a:lnTo>
                    <a:cubicBezTo>
                      <a:pt x="0" y="184"/>
                      <a:pt x="19" y="204"/>
                      <a:pt x="43" y="204"/>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50" name="Rectangle 294"/>
              <p:cNvSpPr>
                <a:spLocks noChangeArrowheads="1"/>
              </p:cNvSpPr>
              <p:nvPr/>
            </p:nvSpPr>
            <p:spPr bwMode="auto">
              <a:xfrm>
                <a:off x="7553326" y="2389189"/>
                <a:ext cx="143203"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a:solidFill>
                      <a:srgbClr val="000000"/>
                    </a:solidFill>
                    <a:latin typeface="Calibri" panose="020F0502020204030204" pitchFamily="34" charset="0"/>
                  </a:rPr>
                  <a:t>Singlet</a:t>
                </a:r>
                <a:endParaRPr lang="en-US" sz="1350"/>
              </a:p>
            </p:txBody>
          </p:sp>
        </p:grpSp>
        <p:grpSp>
          <p:nvGrpSpPr>
            <p:cNvPr id="449" name="Gruppo 448"/>
            <p:cNvGrpSpPr/>
            <p:nvPr/>
          </p:nvGrpSpPr>
          <p:grpSpPr>
            <a:xfrm>
              <a:off x="7518401" y="2601914"/>
              <a:ext cx="192088" cy="88900"/>
              <a:chOff x="7518401" y="2601914"/>
              <a:chExt cx="192088" cy="88900"/>
            </a:xfrm>
          </p:grpSpPr>
          <p:sp>
            <p:nvSpPr>
              <p:cNvPr id="1551" name="Freeform 295"/>
              <p:cNvSpPr>
                <a:spLocks/>
              </p:cNvSpPr>
              <p:nvPr/>
            </p:nvSpPr>
            <p:spPr bwMode="auto">
              <a:xfrm>
                <a:off x="7518401" y="2601914"/>
                <a:ext cx="192088" cy="88900"/>
              </a:xfrm>
              <a:custGeom>
                <a:avLst/>
                <a:gdLst>
                  <a:gd name="T0" fmla="*/ 43 w 435"/>
                  <a:gd name="T1" fmla="*/ 204 h 204"/>
                  <a:gd name="T2" fmla="*/ 391 w 435"/>
                  <a:gd name="T3" fmla="*/ 204 h 204"/>
                  <a:gd name="T4" fmla="*/ 435 w 435"/>
                  <a:gd name="T5" fmla="*/ 161 h 204"/>
                  <a:gd name="T6" fmla="*/ 435 w 435"/>
                  <a:gd name="T7" fmla="*/ 44 h 204"/>
                  <a:gd name="T8" fmla="*/ 391 w 435"/>
                  <a:gd name="T9" fmla="*/ 0 h 204"/>
                  <a:gd name="T10" fmla="*/ 43 w 435"/>
                  <a:gd name="T11" fmla="*/ 0 h 204"/>
                  <a:gd name="T12" fmla="*/ 0 w 435"/>
                  <a:gd name="T13" fmla="*/ 44 h 204"/>
                  <a:gd name="T14" fmla="*/ 0 w 435"/>
                  <a:gd name="T15" fmla="*/ 161 h 204"/>
                  <a:gd name="T16" fmla="*/ 43 w 435"/>
                  <a:gd name="T17"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204">
                    <a:moveTo>
                      <a:pt x="43" y="204"/>
                    </a:moveTo>
                    <a:lnTo>
                      <a:pt x="391" y="204"/>
                    </a:lnTo>
                    <a:cubicBezTo>
                      <a:pt x="415" y="204"/>
                      <a:pt x="435" y="185"/>
                      <a:pt x="435" y="161"/>
                    </a:cubicBezTo>
                    <a:lnTo>
                      <a:pt x="435" y="44"/>
                    </a:lnTo>
                    <a:cubicBezTo>
                      <a:pt x="435" y="20"/>
                      <a:pt x="415" y="0"/>
                      <a:pt x="391" y="0"/>
                    </a:cubicBezTo>
                    <a:lnTo>
                      <a:pt x="43" y="0"/>
                    </a:lnTo>
                    <a:cubicBezTo>
                      <a:pt x="19" y="0"/>
                      <a:pt x="0" y="20"/>
                      <a:pt x="0" y="44"/>
                    </a:cubicBezTo>
                    <a:lnTo>
                      <a:pt x="0" y="161"/>
                    </a:lnTo>
                    <a:cubicBezTo>
                      <a:pt x="0" y="185"/>
                      <a:pt x="19" y="204"/>
                      <a:pt x="43" y="204"/>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52" name="Freeform 296"/>
              <p:cNvSpPr>
                <a:spLocks/>
              </p:cNvSpPr>
              <p:nvPr/>
            </p:nvSpPr>
            <p:spPr bwMode="auto">
              <a:xfrm>
                <a:off x="7518401" y="2601914"/>
                <a:ext cx="192088" cy="88900"/>
              </a:xfrm>
              <a:custGeom>
                <a:avLst/>
                <a:gdLst>
                  <a:gd name="T0" fmla="*/ 43 w 435"/>
                  <a:gd name="T1" fmla="*/ 204 h 204"/>
                  <a:gd name="T2" fmla="*/ 391 w 435"/>
                  <a:gd name="T3" fmla="*/ 204 h 204"/>
                  <a:gd name="T4" fmla="*/ 435 w 435"/>
                  <a:gd name="T5" fmla="*/ 161 h 204"/>
                  <a:gd name="T6" fmla="*/ 435 w 435"/>
                  <a:gd name="T7" fmla="*/ 44 h 204"/>
                  <a:gd name="T8" fmla="*/ 391 w 435"/>
                  <a:gd name="T9" fmla="*/ 0 h 204"/>
                  <a:gd name="T10" fmla="*/ 43 w 435"/>
                  <a:gd name="T11" fmla="*/ 0 h 204"/>
                  <a:gd name="T12" fmla="*/ 0 w 435"/>
                  <a:gd name="T13" fmla="*/ 44 h 204"/>
                  <a:gd name="T14" fmla="*/ 0 w 435"/>
                  <a:gd name="T15" fmla="*/ 161 h 204"/>
                  <a:gd name="T16" fmla="*/ 43 w 435"/>
                  <a:gd name="T17"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5" h="204">
                    <a:moveTo>
                      <a:pt x="43" y="204"/>
                    </a:moveTo>
                    <a:lnTo>
                      <a:pt x="391" y="204"/>
                    </a:lnTo>
                    <a:cubicBezTo>
                      <a:pt x="415" y="204"/>
                      <a:pt x="435" y="185"/>
                      <a:pt x="435" y="161"/>
                    </a:cubicBezTo>
                    <a:lnTo>
                      <a:pt x="435" y="44"/>
                    </a:lnTo>
                    <a:cubicBezTo>
                      <a:pt x="435" y="20"/>
                      <a:pt x="415" y="0"/>
                      <a:pt x="391" y="0"/>
                    </a:cubicBezTo>
                    <a:lnTo>
                      <a:pt x="43" y="0"/>
                    </a:lnTo>
                    <a:cubicBezTo>
                      <a:pt x="19" y="0"/>
                      <a:pt x="0" y="20"/>
                      <a:pt x="0" y="44"/>
                    </a:cubicBezTo>
                    <a:lnTo>
                      <a:pt x="0" y="161"/>
                    </a:lnTo>
                    <a:cubicBezTo>
                      <a:pt x="0" y="185"/>
                      <a:pt x="19" y="204"/>
                      <a:pt x="43" y="204"/>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53" name="Rectangle 297"/>
              <p:cNvSpPr>
                <a:spLocks noChangeArrowheads="1"/>
              </p:cNvSpPr>
              <p:nvPr/>
            </p:nvSpPr>
            <p:spPr bwMode="auto">
              <a:xfrm>
                <a:off x="7553326" y="2614614"/>
                <a:ext cx="143203"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dirty="0">
                    <a:solidFill>
                      <a:srgbClr val="000000"/>
                    </a:solidFill>
                    <a:latin typeface="Calibri" panose="020F0502020204030204" pitchFamily="34" charset="0"/>
                  </a:rPr>
                  <a:t>Singlet</a:t>
                </a:r>
                <a:endParaRPr lang="en-US" sz="1350" dirty="0"/>
              </a:p>
            </p:txBody>
          </p:sp>
        </p:grpSp>
        <p:grpSp>
          <p:nvGrpSpPr>
            <p:cNvPr id="1659" name="Gruppo 1658"/>
            <p:cNvGrpSpPr/>
            <p:nvPr/>
          </p:nvGrpSpPr>
          <p:grpSpPr>
            <a:xfrm>
              <a:off x="8532813" y="2601914"/>
              <a:ext cx="190500" cy="88900"/>
              <a:chOff x="8532813" y="2601914"/>
              <a:chExt cx="190500" cy="88900"/>
            </a:xfrm>
          </p:grpSpPr>
          <p:sp>
            <p:nvSpPr>
              <p:cNvPr id="1554" name="Freeform 298"/>
              <p:cNvSpPr>
                <a:spLocks/>
              </p:cNvSpPr>
              <p:nvPr/>
            </p:nvSpPr>
            <p:spPr bwMode="auto">
              <a:xfrm>
                <a:off x="8532813" y="2601914"/>
                <a:ext cx="190500" cy="88900"/>
              </a:xfrm>
              <a:custGeom>
                <a:avLst/>
                <a:gdLst>
                  <a:gd name="T0" fmla="*/ 43 w 434"/>
                  <a:gd name="T1" fmla="*/ 204 h 204"/>
                  <a:gd name="T2" fmla="*/ 391 w 434"/>
                  <a:gd name="T3" fmla="*/ 204 h 204"/>
                  <a:gd name="T4" fmla="*/ 434 w 434"/>
                  <a:gd name="T5" fmla="*/ 161 h 204"/>
                  <a:gd name="T6" fmla="*/ 434 w 434"/>
                  <a:gd name="T7" fmla="*/ 44 h 204"/>
                  <a:gd name="T8" fmla="*/ 391 w 434"/>
                  <a:gd name="T9" fmla="*/ 0 h 204"/>
                  <a:gd name="T10" fmla="*/ 43 w 434"/>
                  <a:gd name="T11" fmla="*/ 0 h 204"/>
                  <a:gd name="T12" fmla="*/ 0 w 434"/>
                  <a:gd name="T13" fmla="*/ 44 h 204"/>
                  <a:gd name="T14" fmla="*/ 0 w 434"/>
                  <a:gd name="T15" fmla="*/ 161 h 204"/>
                  <a:gd name="T16" fmla="*/ 43 w 434"/>
                  <a:gd name="T17"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4" h="204">
                    <a:moveTo>
                      <a:pt x="43" y="204"/>
                    </a:moveTo>
                    <a:lnTo>
                      <a:pt x="391" y="204"/>
                    </a:lnTo>
                    <a:cubicBezTo>
                      <a:pt x="415" y="204"/>
                      <a:pt x="434" y="185"/>
                      <a:pt x="434" y="161"/>
                    </a:cubicBezTo>
                    <a:lnTo>
                      <a:pt x="434" y="44"/>
                    </a:lnTo>
                    <a:cubicBezTo>
                      <a:pt x="434" y="20"/>
                      <a:pt x="415" y="0"/>
                      <a:pt x="391" y="0"/>
                    </a:cubicBezTo>
                    <a:lnTo>
                      <a:pt x="43" y="0"/>
                    </a:lnTo>
                    <a:cubicBezTo>
                      <a:pt x="19" y="0"/>
                      <a:pt x="0" y="20"/>
                      <a:pt x="0" y="44"/>
                    </a:cubicBezTo>
                    <a:lnTo>
                      <a:pt x="0" y="161"/>
                    </a:lnTo>
                    <a:cubicBezTo>
                      <a:pt x="0" y="185"/>
                      <a:pt x="19" y="204"/>
                      <a:pt x="43" y="204"/>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55" name="Freeform 299"/>
              <p:cNvSpPr>
                <a:spLocks/>
              </p:cNvSpPr>
              <p:nvPr/>
            </p:nvSpPr>
            <p:spPr bwMode="auto">
              <a:xfrm>
                <a:off x="8532813" y="2601914"/>
                <a:ext cx="190500" cy="88900"/>
              </a:xfrm>
              <a:custGeom>
                <a:avLst/>
                <a:gdLst>
                  <a:gd name="T0" fmla="*/ 43 w 434"/>
                  <a:gd name="T1" fmla="*/ 204 h 204"/>
                  <a:gd name="T2" fmla="*/ 391 w 434"/>
                  <a:gd name="T3" fmla="*/ 204 h 204"/>
                  <a:gd name="T4" fmla="*/ 434 w 434"/>
                  <a:gd name="T5" fmla="*/ 161 h 204"/>
                  <a:gd name="T6" fmla="*/ 434 w 434"/>
                  <a:gd name="T7" fmla="*/ 44 h 204"/>
                  <a:gd name="T8" fmla="*/ 391 w 434"/>
                  <a:gd name="T9" fmla="*/ 0 h 204"/>
                  <a:gd name="T10" fmla="*/ 43 w 434"/>
                  <a:gd name="T11" fmla="*/ 0 h 204"/>
                  <a:gd name="T12" fmla="*/ 0 w 434"/>
                  <a:gd name="T13" fmla="*/ 44 h 204"/>
                  <a:gd name="T14" fmla="*/ 0 w 434"/>
                  <a:gd name="T15" fmla="*/ 161 h 204"/>
                  <a:gd name="T16" fmla="*/ 43 w 434"/>
                  <a:gd name="T17"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4" h="204">
                    <a:moveTo>
                      <a:pt x="43" y="204"/>
                    </a:moveTo>
                    <a:lnTo>
                      <a:pt x="391" y="204"/>
                    </a:lnTo>
                    <a:cubicBezTo>
                      <a:pt x="415" y="204"/>
                      <a:pt x="434" y="185"/>
                      <a:pt x="434" y="161"/>
                    </a:cubicBezTo>
                    <a:lnTo>
                      <a:pt x="434" y="44"/>
                    </a:lnTo>
                    <a:cubicBezTo>
                      <a:pt x="434" y="20"/>
                      <a:pt x="415" y="0"/>
                      <a:pt x="391" y="0"/>
                    </a:cubicBezTo>
                    <a:lnTo>
                      <a:pt x="43" y="0"/>
                    </a:lnTo>
                    <a:cubicBezTo>
                      <a:pt x="19" y="0"/>
                      <a:pt x="0" y="20"/>
                      <a:pt x="0" y="44"/>
                    </a:cubicBezTo>
                    <a:lnTo>
                      <a:pt x="0" y="161"/>
                    </a:lnTo>
                    <a:cubicBezTo>
                      <a:pt x="0" y="185"/>
                      <a:pt x="19" y="204"/>
                      <a:pt x="43" y="204"/>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56" name="Rectangle 300"/>
              <p:cNvSpPr>
                <a:spLocks noChangeArrowheads="1"/>
              </p:cNvSpPr>
              <p:nvPr/>
            </p:nvSpPr>
            <p:spPr bwMode="auto">
              <a:xfrm>
                <a:off x="8567738" y="2614614"/>
                <a:ext cx="143203"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dirty="0">
                    <a:solidFill>
                      <a:srgbClr val="000000"/>
                    </a:solidFill>
                    <a:latin typeface="Calibri" panose="020F0502020204030204" pitchFamily="34" charset="0"/>
                  </a:rPr>
                  <a:t>Singlet</a:t>
                </a:r>
                <a:endParaRPr lang="en-US" sz="1350" dirty="0"/>
              </a:p>
            </p:txBody>
          </p:sp>
        </p:grpSp>
        <p:grpSp>
          <p:nvGrpSpPr>
            <p:cNvPr id="1660" name="Gruppo 1659"/>
            <p:cNvGrpSpPr/>
            <p:nvPr/>
          </p:nvGrpSpPr>
          <p:grpSpPr>
            <a:xfrm>
              <a:off x="8532813" y="2378076"/>
              <a:ext cx="190500" cy="90488"/>
              <a:chOff x="8532813" y="2378076"/>
              <a:chExt cx="190500" cy="90488"/>
            </a:xfrm>
          </p:grpSpPr>
          <p:sp>
            <p:nvSpPr>
              <p:cNvPr id="1557" name="Freeform 301"/>
              <p:cNvSpPr>
                <a:spLocks/>
              </p:cNvSpPr>
              <p:nvPr/>
            </p:nvSpPr>
            <p:spPr bwMode="auto">
              <a:xfrm>
                <a:off x="8532813" y="2378076"/>
                <a:ext cx="190500" cy="90488"/>
              </a:xfrm>
              <a:custGeom>
                <a:avLst/>
                <a:gdLst>
                  <a:gd name="T0" fmla="*/ 43 w 434"/>
                  <a:gd name="T1" fmla="*/ 204 h 204"/>
                  <a:gd name="T2" fmla="*/ 391 w 434"/>
                  <a:gd name="T3" fmla="*/ 204 h 204"/>
                  <a:gd name="T4" fmla="*/ 434 w 434"/>
                  <a:gd name="T5" fmla="*/ 160 h 204"/>
                  <a:gd name="T6" fmla="*/ 434 w 434"/>
                  <a:gd name="T7" fmla="*/ 43 h 204"/>
                  <a:gd name="T8" fmla="*/ 391 w 434"/>
                  <a:gd name="T9" fmla="*/ 0 h 204"/>
                  <a:gd name="T10" fmla="*/ 43 w 434"/>
                  <a:gd name="T11" fmla="*/ 0 h 204"/>
                  <a:gd name="T12" fmla="*/ 0 w 434"/>
                  <a:gd name="T13" fmla="*/ 43 h 204"/>
                  <a:gd name="T14" fmla="*/ 0 w 434"/>
                  <a:gd name="T15" fmla="*/ 160 h 204"/>
                  <a:gd name="T16" fmla="*/ 43 w 434"/>
                  <a:gd name="T17"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4" h="204">
                    <a:moveTo>
                      <a:pt x="43" y="204"/>
                    </a:moveTo>
                    <a:lnTo>
                      <a:pt x="391" y="204"/>
                    </a:lnTo>
                    <a:cubicBezTo>
                      <a:pt x="415" y="204"/>
                      <a:pt x="434" y="184"/>
                      <a:pt x="434" y="160"/>
                    </a:cubicBezTo>
                    <a:lnTo>
                      <a:pt x="434" y="43"/>
                    </a:lnTo>
                    <a:cubicBezTo>
                      <a:pt x="434" y="19"/>
                      <a:pt x="415" y="0"/>
                      <a:pt x="391" y="0"/>
                    </a:cubicBezTo>
                    <a:lnTo>
                      <a:pt x="43" y="0"/>
                    </a:lnTo>
                    <a:cubicBezTo>
                      <a:pt x="19" y="0"/>
                      <a:pt x="0" y="19"/>
                      <a:pt x="0" y="43"/>
                    </a:cubicBezTo>
                    <a:lnTo>
                      <a:pt x="0" y="160"/>
                    </a:lnTo>
                    <a:cubicBezTo>
                      <a:pt x="0" y="184"/>
                      <a:pt x="19" y="204"/>
                      <a:pt x="43" y="204"/>
                    </a:cubicBezTo>
                    <a:close/>
                  </a:path>
                </a:pathLst>
              </a:custGeom>
              <a:solidFill>
                <a:srgbClr val="9CC3E5"/>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58" name="Freeform 302"/>
              <p:cNvSpPr>
                <a:spLocks/>
              </p:cNvSpPr>
              <p:nvPr/>
            </p:nvSpPr>
            <p:spPr bwMode="auto">
              <a:xfrm>
                <a:off x="8532813" y="2378076"/>
                <a:ext cx="190500" cy="90488"/>
              </a:xfrm>
              <a:custGeom>
                <a:avLst/>
                <a:gdLst>
                  <a:gd name="T0" fmla="*/ 43 w 434"/>
                  <a:gd name="T1" fmla="*/ 204 h 204"/>
                  <a:gd name="T2" fmla="*/ 391 w 434"/>
                  <a:gd name="T3" fmla="*/ 204 h 204"/>
                  <a:gd name="T4" fmla="*/ 434 w 434"/>
                  <a:gd name="T5" fmla="*/ 160 h 204"/>
                  <a:gd name="T6" fmla="*/ 434 w 434"/>
                  <a:gd name="T7" fmla="*/ 43 h 204"/>
                  <a:gd name="T8" fmla="*/ 391 w 434"/>
                  <a:gd name="T9" fmla="*/ 0 h 204"/>
                  <a:gd name="T10" fmla="*/ 43 w 434"/>
                  <a:gd name="T11" fmla="*/ 0 h 204"/>
                  <a:gd name="T12" fmla="*/ 0 w 434"/>
                  <a:gd name="T13" fmla="*/ 43 h 204"/>
                  <a:gd name="T14" fmla="*/ 0 w 434"/>
                  <a:gd name="T15" fmla="*/ 160 h 204"/>
                  <a:gd name="T16" fmla="*/ 43 w 434"/>
                  <a:gd name="T17" fmla="*/ 204 h 2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34" h="204">
                    <a:moveTo>
                      <a:pt x="43" y="204"/>
                    </a:moveTo>
                    <a:lnTo>
                      <a:pt x="391" y="204"/>
                    </a:lnTo>
                    <a:cubicBezTo>
                      <a:pt x="415" y="204"/>
                      <a:pt x="434" y="184"/>
                      <a:pt x="434" y="160"/>
                    </a:cubicBezTo>
                    <a:lnTo>
                      <a:pt x="434" y="43"/>
                    </a:lnTo>
                    <a:cubicBezTo>
                      <a:pt x="434" y="19"/>
                      <a:pt x="415" y="0"/>
                      <a:pt x="391" y="0"/>
                    </a:cubicBezTo>
                    <a:lnTo>
                      <a:pt x="43" y="0"/>
                    </a:lnTo>
                    <a:cubicBezTo>
                      <a:pt x="19" y="0"/>
                      <a:pt x="0" y="19"/>
                      <a:pt x="0" y="43"/>
                    </a:cubicBezTo>
                    <a:lnTo>
                      <a:pt x="0" y="160"/>
                    </a:lnTo>
                    <a:cubicBezTo>
                      <a:pt x="0" y="184"/>
                      <a:pt x="19" y="204"/>
                      <a:pt x="43" y="204"/>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59" name="Rectangle 303"/>
              <p:cNvSpPr>
                <a:spLocks noChangeArrowheads="1"/>
              </p:cNvSpPr>
              <p:nvPr/>
            </p:nvSpPr>
            <p:spPr bwMode="auto">
              <a:xfrm>
                <a:off x="8567738" y="2389189"/>
                <a:ext cx="143203" cy="6155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300">
                    <a:solidFill>
                      <a:srgbClr val="000000"/>
                    </a:solidFill>
                    <a:latin typeface="Calibri" panose="020F0502020204030204" pitchFamily="34" charset="0"/>
                  </a:rPr>
                  <a:t>Singlet</a:t>
                </a:r>
                <a:endParaRPr lang="en-US" sz="1350"/>
              </a:p>
            </p:txBody>
          </p:sp>
        </p:grpSp>
      </p:grpSp>
      <p:grpSp>
        <p:nvGrpSpPr>
          <p:cNvPr id="62" name="drwDiagMRMS"/>
          <p:cNvGrpSpPr/>
          <p:nvPr/>
        </p:nvGrpSpPr>
        <p:grpSpPr>
          <a:xfrm>
            <a:off x="7169949" y="2917829"/>
            <a:ext cx="978893" cy="1338849"/>
            <a:chOff x="7527926" y="2722038"/>
            <a:chExt cx="1305190" cy="1785133"/>
          </a:xfrm>
        </p:grpSpPr>
        <p:grpSp>
          <p:nvGrpSpPr>
            <p:cNvPr id="59" name="drwAD.BI.06"/>
            <p:cNvGrpSpPr/>
            <p:nvPr/>
          </p:nvGrpSpPr>
          <p:grpSpPr>
            <a:xfrm>
              <a:off x="7527926" y="4322764"/>
              <a:ext cx="177800" cy="184407"/>
              <a:chOff x="7527926" y="4322764"/>
              <a:chExt cx="177800" cy="184407"/>
            </a:xfrm>
          </p:grpSpPr>
          <p:sp>
            <p:nvSpPr>
              <p:cNvPr id="1464" name="Freeform 208"/>
              <p:cNvSpPr>
                <a:spLocks/>
              </p:cNvSpPr>
              <p:nvPr/>
            </p:nvSpPr>
            <p:spPr bwMode="auto">
              <a:xfrm>
                <a:off x="7527926" y="4322764"/>
                <a:ext cx="177800" cy="176213"/>
              </a:xfrm>
              <a:custGeom>
                <a:avLst/>
                <a:gdLst>
                  <a:gd name="T0" fmla="*/ 40 w 404"/>
                  <a:gd name="T1" fmla="*/ 400 h 400"/>
                  <a:gd name="T2" fmla="*/ 364 w 404"/>
                  <a:gd name="T3" fmla="*/ 400 h 400"/>
                  <a:gd name="T4" fmla="*/ 404 w 404"/>
                  <a:gd name="T5" fmla="*/ 360 h 400"/>
                  <a:gd name="T6" fmla="*/ 404 w 404"/>
                  <a:gd name="T7" fmla="*/ 40 h 400"/>
                  <a:gd name="T8" fmla="*/ 364 w 404"/>
                  <a:gd name="T9" fmla="*/ 0 h 400"/>
                  <a:gd name="T10" fmla="*/ 40 w 404"/>
                  <a:gd name="T11" fmla="*/ 0 h 400"/>
                  <a:gd name="T12" fmla="*/ 0 w 404"/>
                  <a:gd name="T13" fmla="*/ 40 h 400"/>
                  <a:gd name="T14" fmla="*/ 0 w 404"/>
                  <a:gd name="T15" fmla="*/ 360 h 400"/>
                  <a:gd name="T16" fmla="*/ 40 w 404"/>
                  <a:gd name="T17" fmla="*/ 40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0">
                    <a:moveTo>
                      <a:pt x="40" y="400"/>
                    </a:moveTo>
                    <a:lnTo>
                      <a:pt x="364" y="400"/>
                    </a:lnTo>
                    <a:cubicBezTo>
                      <a:pt x="386" y="400"/>
                      <a:pt x="404" y="382"/>
                      <a:pt x="404" y="360"/>
                    </a:cubicBezTo>
                    <a:lnTo>
                      <a:pt x="404" y="40"/>
                    </a:lnTo>
                    <a:cubicBezTo>
                      <a:pt x="404" y="18"/>
                      <a:pt x="386" y="0"/>
                      <a:pt x="364" y="0"/>
                    </a:cubicBezTo>
                    <a:lnTo>
                      <a:pt x="40" y="0"/>
                    </a:lnTo>
                    <a:cubicBezTo>
                      <a:pt x="18" y="0"/>
                      <a:pt x="0" y="18"/>
                      <a:pt x="0" y="40"/>
                    </a:cubicBezTo>
                    <a:lnTo>
                      <a:pt x="0" y="360"/>
                    </a:lnTo>
                    <a:cubicBezTo>
                      <a:pt x="0" y="382"/>
                      <a:pt x="18" y="400"/>
                      <a:pt x="40" y="400"/>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65" name="Freeform 209"/>
              <p:cNvSpPr>
                <a:spLocks/>
              </p:cNvSpPr>
              <p:nvPr/>
            </p:nvSpPr>
            <p:spPr bwMode="auto">
              <a:xfrm>
                <a:off x="7527926" y="4322764"/>
                <a:ext cx="177800" cy="176213"/>
              </a:xfrm>
              <a:custGeom>
                <a:avLst/>
                <a:gdLst>
                  <a:gd name="T0" fmla="*/ 40 w 404"/>
                  <a:gd name="T1" fmla="*/ 400 h 400"/>
                  <a:gd name="T2" fmla="*/ 364 w 404"/>
                  <a:gd name="T3" fmla="*/ 400 h 400"/>
                  <a:gd name="T4" fmla="*/ 404 w 404"/>
                  <a:gd name="T5" fmla="*/ 360 h 400"/>
                  <a:gd name="T6" fmla="*/ 404 w 404"/>
                  <a:gd name="T7" fmla="*/ 40 h 400"/>
                  <a:gd name="T8" fmla="*/ 364 w 404"/>
                  <a:gd name="T9" fmla="*/ 0 h 400"/>
                  <a:gd name="T10" fmla="*/ 40 w 404"/>
                  <a:gd name="T11" fmla="*/ 0 h 400"/>
                  <a:gd name="T12" fmla="*/ 0 w 404"/>
                  <a:gd name="T13" fmla="*/ 40 h 400"/>
                  <a:gd name="T14" fmla="*/ 0 w 404"/>
                  <a:gd name="T15" fmla="*/ 360 h 400"/>
                  <a:gd name="T16" fmla="*/ 40 w 404"/>
                  <a:gd name="T17" fmla="*/ 400 h 4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0">
                    <a:moveTo>
                      <a:pt x="40" y="400"/>
                    </a:moveTo>
                    <a:lnTo>
                      <a:pt x="364" y="400"/>
                    </a:lnTo>
                    <a:cubicBezTo>
                      <a:pt x="386" y="400"/>
                      <a:pt x="404" y="382"/>
                      <a:pt x="404" y="360"/>
                    </a:cubicBezTo>
                    <a:lnTo>
                      <a:pt x="404" y="40"/>
                    </a:lnTo>
                    <a:cubicBezTo>
                      <a:pt x="404" y="18"/>
                      <a:pt x="386" y="0"/>
                      <a:pt x="364" y="0"/>
                    </a:cubicBezTo>
                    <a:lnTo>
                      <a:pt x="40" y="0"/>
                    </a:lnTo>
                    <a:cubicBezTo>
                      <a:pt x="18" y="0"/>
                      <a:pt x="0" y="18"/>
                      <a:pt x="0" y="40"/>
                    </a:cubicBezTo>
                    <a:lnTo>
                      <a:pt x="0" y="360"/>
                    </a:lnTo>
                    <a:cubicBezTo>
                      <a:pt x="0" y="382"/>
                      <a:pt x="18" y="400"/>
                      <a:pt x="40" y="400"/>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66" name="Rectangle 210"/>
              <p:cNvSpPr>
                <a:spLocks noChangeArrowheads="1"/>
              </p:cNvSpPr>
              <p:nvPr/>
            </p:nvSpPr>
            <p:spPr bwMode="auto">
              <a:xfrm>
                <a:off x="7558089" y="4330701"/>
                <a:ext cx="11755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Emi</a:t>
                </a:r>
                <a:endParaRPr lang="en-US" sz="1350" dirty="0"/>
              </a:p>
            </p:txBody>
          </p:sp>
          <p:sp>
            <p:nvSpPr>
              <p:cNvPr id="1467" name="Rectangle 211"/>
              <p:cNvSpPr>
                <a:spLocks noChangeArrowheads="1"/>
              </p:cNvSpPr>
              <p:nvPr/>
            </p:nvSpPr>
            <p:spPr bwMode="auto">
              <a:xfrm>
                <a:off x="7664451" y="4330701"/>
                <a:ext cx="1923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a:t>
                </a:r>
                <a:endParaRPr lang="en-US" sz="1350"/>
              </a:p>
            </p:txBody>
          </p:sp>
          <p:sp>
            <p:nvSpPr>
              <p:cNvPr id="1468" name="Rectangle 212"/>
              <p:cNvSpPr>
                <a:spLocks noChangeArrowheads="1"/>
              </p:cNvSpPr>
              <p:nvPr/>
            </p:nvSpPr>
            <p:spPr bwMode="auto">
              <a:xfrm>
                <a:off x="7566026" y="4414838"/>
                <a:ext cx="11755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Box</a:t>
                </a:r>
                <a:endParaRPr lang="en-US" sz="1350" dirty="0"/>
              </a:p>
            </p:txBody>
          </p:sp>
        </p:grpSp>
        <p:grpSp>
          <p:nvGrpSpPr>
            <p:cNvPr id="60" name="drwAD.BI.05"/>
            <p:cNvGrpSpPr/>
            <p:nvPr/>
          </p:nvGrpSpPr>
          <p:grpSpPr>
            <a:xfrm>
              <a:off x="7561263" y="2722298"/>
              <a:ext cx="255853" cy="108477"/>
              <a:chOff x="7561263" y="2722298"/>
              <a:chExt cx="255853" cy="108477"/>
            </a:xfrm>
          </p:grpSpPr>
          <p:sp>
            <p:nvSpPr>
              <p:cNvPr id="1576" name="Freeform 320"/>
              <p:cNvSpPr>
                <a:spLocks/>
              </p:cNvSpPr>
              <p:nvPr/>
            </p:nvSpPr>
            <p:spPr bwMode="auto">
              <a:xfrm>
                <a:off x="7561263" y="2722298"/>
                <a:ext cx="101600" cy="101600"/>
              </a:xfrm>
              <a:custGeom>
                <a:avLst/>
                <a:gdLst>
                  <a:gd name="T0" fmla="*/ 23 w 228"/>
                  <a:gd name="T1" fmla="*/ 231 h 231"/>
                  <a:gd name="T2" fmla="*/ 205 w 228"/>
                  <a:gd name="T3" fmla="*/ 231 h 231"/>
                  <a:gd name="T4" fmla="*/ 228 w 228"/>
                  <a:gd name="T5" fmla="*/ 209 h 231"/>
                  <a:gd name="T6" fmla="*/ 228 w 228"/>
                  <a:gd name="T7" fmla="*/ 23 h 231"/>
                  <a:gd name="T8" fmla="*/ 205 w 228"/>
                  <a:gd name="T9" fmla="*/ 0 h 231"/>
                  <a:gd name="T10" fmla="*/ 23 w 228"/>
                  <a:gd name="T11" fmla="*/ 0 h 231"/>
                  <a:gd name="T12" fmla="*/ 0 w 228"/>
                  <a:gd name="T13" fmla="*/ 23 h 231"/>
                  <a:gd name="T14" fmla="*/ 0 w 228"/>
                  <a:gd name="T15" fmla="*/ 209 h 231"/>
                  <a:gd name="T16" fmla="*/ 23 w 228"/>
                  <a:gd name="T17" fmla="*/ 23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231">
                    <a:moveTo>
                      <a:pt x="23" y="231"/>
                    </a:moveTo>
                    <a:lnTo>
                      <a:pt x="205" y="231"/>
                    </a:lnTo>
                    <a:cubicBezTo>
                      <a:pt x="218" y="231"/>
                      <a:pt x="228" y="221"/>
                      <a:pt x="228" y="209"/>
                    </a:cubicBezTo>
                    <a:lnTo>
                      <a:pt x="228" y="23"/>
                    </a:lnTo>
                    <a:cubicBezTo>
                      <a:pt x="228" y="10"/>
                      <a:pt x="218" y="0"/>
                      <a:pt x="205" y="0"/>
                    </a:cubicBezTo>
                    <a:lnTo>
                      <a:pt x="23" y="0"/>
                    </a:lnTo>
                    <a:cubicBezTo>
                      <a:pt x="10" y="0"/>
                      <a:pt x="0" y="10"/>
                      <a:pt x="0" y="23"/>
                    </a:cubicBezTo>
                    <a:lnTo>
                      <a:pt x="0" y="209"/>
                    </a:lnTo>
                    <a:cubicBezTo>
                      <a:pt x="0" y="221"/>
                      <a:pt x="10" y="231"/>
                      <a:pt x="23" y="231"/>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77" name="Freeform 321"/>
              <p:cNvSpPr>
                <a:spLocks/>
              </p:cNvSpPr>
              <p:nvPr/>
            </p:nvSpPr>
            <p:spPr bwMode="auto">
              <a:xfrm>
                <a:off x="7561263" y="2722298"/>
                <a:ext cx="101600" cy="101600"/>
              </a:xfrm>
              <a:custGeom>
                <a:avLst/>
                <a:gdLst>
                  <a:gd name="T0" fmla="*/ 23 w 228"/>
                  <a:gd name="T1" fmla="*/ 231 h 231"/>
                  <a:gd name="T2" fmla="*/ 205 w 228"/>
                  <a:gd name="T3" fmla="*/ 231 h 231"/>
                  <a:gd name="T4" fmla="*/ 228 w 228"/>
                  <a:gd name="T5" fmla="*/ 209 h 231"/>
                  <a:gd name="T6" fmla="*/ 228 w 228"/>
                  <a:gd name="T7" fmla="*/ 23 h 231"/>
                  <a:gd name="T8" fmla="*/ 205 w 228"/>
                  <a:gd name="T9" fmla="*/ 0 h 231"/>
                  <a:gd name="T10" fmla="*/ 23 w 228"/>
                  <a:gd name="T11" fmla="*/ 0 h 231"/>
                  <a:gd name="T12" fmla="*/ 0 w 228"/>
                  <a:gd name="T13" fmla="*/ 23 h 231"/>
                  <a:gd name="T14" fmla="*/ 0 w 228"/>
                  <a:gd name="T15" fmla="*/ 209 h 231"/>
                  <a:gd name="T16" fmla="*/ 23 w 228"/>
                  <a:gd name="T17" fmla="*/ 23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231">
                    <a:moveTo>
                      <a:pt x="23" y="231"/>
                    </a:moveTo>
                    <a:lnTo>
                      <a:pt x="205" y="231"/>
                    </a:lnTo>
                    <a:cubicBezTo>
                      <a:pt x="218" y="231"/>
                      <a:pt x="228" y="221"/>
                      <a:pt x="228" y="209"/>
                    </a:cubicBezTo>
                    <a:lnTo>
                      <a:pt x="228" y="23"/>
                    </a:lnTo>
                    <a:cubicBezTo>
                      <a:pt x="228" y="10"/>
                      <a:pt x="218" y="0"/>
                      <a:pt x="205" y="0"/>
                    </a:cubicBezTo>
                    <a:lnTo>
                      <a:pt x="23" y="0"/>
                    </a:lnTo>
                    <a:cubicBezTo>
                      <a:pt x="10" y="0"/>
                      <a:pt x="0" y="10"/>
                      <a:pt x="0" y="23"/>
                    </a:cubicBezTo>
                    <a:lnTo>
                      <a:pt x="0" y="209"/>
                    </a:lnTo>
                    <a:cubicBezTo>
                      <a:pt x="0" y="221"/>
                      <a:pt x="10" y="231"/>
                      <a:pt x="23" y="23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69" name="Rectangle 212"/>
              <p:cNvSpPr>
                <a:spLocks noChangeArrowheads="1"/>
              </p:cNvSpPr>
              <p:nvPr/>
            </p:nvSpPr>
            <p:spPr bwMode="auto">
              <a:xfrm>
                <a:off x="7680326" y="2738442"/>
                <a:ext cx="13679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err="1">
                    <a:solidFill>
                      <a:srgbClr val="000000"/>
                    </a:solidFill>
                    <a:latin typeface="Calibri" panose="020F0502020204030204" pitchFamily="34" charset="0"/>
                  </a:rPr>
                  <a:t>Diag</a:t>
                </a:r>
                <a:endParaRPr lang="en-US" sz="1350" dirty="0"/>
              </a:p>
            </p:txBody>
          </p:sp>
        </p:grpSp>
        <p:grpSp>
          <p:nvGrpSpPr>
            <p:cNvPr id="372" name="drwAD.BI.04"/>
            <p:cNvGrpSpPr/>
            <p:nvPr/>
          </p:nvGrpSpPr>
          <p:grpSpPr>
            <a:xfrm>
              <a:off x="8577263" y="2722038"/>
              <a:ext cx="255853" cy="108477"/>
              <a:chOff x="7561263" y="2722298"/>
              <a:chExt cx="255853" cy="108477"/>
            </a:xfrm>
          </p:grpSpPr>
          <p:sp>
            <p:nvSpPr>
              <p:cNvPr id="373" name="Freeform 320"/>
              <p:cNvSpPr>
                <a:spLocks/>
              </p:cNvSpPr>
              <p:nvPr/>
            </p:nvSpPr>
            <p:spPr bwMode="auto">
              <a:xfrm>
                <a:off x="7561263" y="2722298"/>
                <a:ext cx="101600" cy="101600"/>
              </a:xfrm>
              <a:custGeom>
                <a:avLst/>
                <a:gdLst>
                  <a:gd name="T0" fmla="*/ 23 w 228"/>
                  <a:gd name="T1" fmla="*/ 231 h 231"/>
                  <a:gd name="T2" fmla="*/ 205 w 228"/>
                  <a:gd name="T3" fmla="*/ 231 h 231"/>
                  <a:gd name="T4" fmla="*/ 228 w 228"/>
                  <a:gd name="T5" fmla="*/ 209 h 231"/>
                  <a:gd name="T6" fmla="*/ 228 w 228"/>
                  <a:gd name="T7" fmla="*/ 23 h 231"/>
                  <a:gd name="T8" fmla="*/ 205 w 228"/>
                  <a:gd name="T9" fmla="*/ 0 h 231"/>
                  <a:gd name="T10" fmla="*/ 23 w 228"/>
                  <a:gd name="T11" fmla="*/ 0 h 231"/>
                  <a:gd name="T12" fmla="*/ 0 w 228"/>
                  <a:gd name="T13" fmla="*/ 23 h 231"/>
                  <a:gd name="T14" fmla="*/ 0 w 228"/>
                  <a:gd name="T15" fmla="*/ 209 h 231"/>
                  <a:gd name="T16" fmla="*/ 23 w 228"/>
                  <a:gd name="T17" fmla="*/ 23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231">
                    <a:moveTo>
                      <a:pt x="23" y="231"/>
                    </a:moveTo>
                    <a:lnTo>
                      <a:pt x="205" y="231"/>
                    </a:lnTo>
                    <a:cubicBezTo>
                      <a:pt x="218" y="231"/>
                      <a:pt x="228" y="221"/>
                      <a:pt x="228" y="209"/>
                    </a:cubicBezTo>
                    <a:lnTo>
                      <a:pt x="228" y="23"/>
                    </a:lnTo>
                    <a:cubicBezTo>
                      <a:pt x="228" y="10"/>
                      <a:pt x="218" y="0"/>
                      <a:pt x="205" y="0"/>
                    </a:cubicBezTo>
                    <a:lnTo>
                      <a:pt x="23" y="0"/>
                    </a:lnTo>
                    <a:cubicBezTo>
                      <a:pt x="10" y="0"/>
                      <a:pt x="0" y="10"/>
                      <a:pt x="0" y="23"/>
                    </a:cubicBezTo>
                    <a:lnTo>
                      <a:pt x="0" y="209"/>
                    </a:lnTo>
                    <a:cubicBezTo>
                      <a:pt x="0" y="221"/>
                      <a:pt x="10" y="231"/>
                      <a:pt x="23" y="231"/>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74" name="Freeform 321"/>
              <p:cNvSpPr>
                <a:spLocks/>
              </p:cNvSpPr>
              <p:nvPr/>
            </p:nvSpPr>
            <p:spPr bwMode="auto">
              <a:xfrm>
                <a:off x="7561263" y="2722298"/>
                <a:ext cx="101600" cy="101600"/>
              </a:xfrm>
              <a:custGeom>
                <a:avLst/>
                <a:gdLst>
                  <a:gd name="T0" fmla="*/ 23 w 228"/>
                  <a:gd name="T1" fmla="*/ 231 h 231"/>
                  <a:gd name="T2" fmla="*/ 205 w 228"/>
                  <a:gd name="T3" fmla="*/ 231 h 231"/>
                  <a:gd name="T4" fmla="*/ 228 w 228"/>
                  <a:gd name="T5" fmla="*/ 209 h 231"/>
                  <a:gd name="T6" fmla="*/ 228 w 228"/>
                  <a:gd name="T7" fmla="*/ 23 h 231"/>
                  <a:gd name="T8" fmla="*/ 205 w 228"/>
                  <a:gd name="T9" fmla="*/ 0 h 231"/>
                  <a:gd name="T10" fmla="*/ 23 w 228"/>
                  <a:gd name="T11" fmla="*/ 0 h 231"/>
                  <a:gd name="T12" fmla="*/ 0 w 228"/>
                  <a:gd name="T13" fmla="*/ 23 h 231"/>
                  <a:gd name="T14" fmla="*/ 0 w 228"/>
                  <a:gd name="T15" fmla="*/ 209 h 231"/>
                  <a:gd name="T16" fmla="*/ 23 w 228"/>
                  <a:gd name="T17" fmla="*/ 231 h 2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28" h="231">
                    <a:moveTo>
                      <a:pt x="23" y="231"/>
                    </a:moveTo>
                    <a:lnTo>
                      <a:pt x="205" y="231"/>
                    </a:lnTo>
                    <a:cubicBezTo>
                      <a:pt x="218" y="231"/>
                      <a:pt x="228" y="221"/>
                      <a:pt x="228" y="209"/>
                    </a:cubicBezTo>
                    <a:lnTo>
                      <a:pt x="228" y="23"/>
                    </a:lnTo>
                    <a:cubicBezTo>
                      <a:pt x="228" y="10"/>
                      <a:pt x="218" y="0"/>
                      <a:pt x="205" y="0"/>
                    </a:cubicBezTo>
                    <a:lnTo>
                      <a:pt x="23" y="0"/>
                    </a:lnTo>
                    <a:cubicBezTo>
                      <a:pt x="10" y="0"/>
                      <a:pt x="0" y="10"/>
                      <a:pt x="0" y="23"/>
                    </a:cubicBezTo>
                    <a:lnTo>
                      <a:pt x="0" y="209"/>
                    </a:lnTo>
                    <a:cubicBezTo>
                      <a:pt x="0" y="221"/>
                      <a:pt x="10" y="231"/>
                      <a:pt x="23" y="23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75" name="Rectangle 212"/>
              <p:cNvSpPr>
                <a:spLocks noChangeArrowheads="1"/>
              </p:cNvSpPr>
              <p:nvPr/>
            </p:nvSpPr>
            <p:spPr bwMode="auto">
              <a:xfrm>
                <a:off x="7680326" y="2738442"/>
                <a:ext cx="136790"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err="1">
                    <a:solidFill>
                      <a:srgbClr val="000000"/>
                    </a:solidFill>
                    <a:latin typeface="Calibri" panose="020F0502020204030204" pitchFamily="34" charset="0"/>
                  </a:rPr>
                  <a:t>Diag</a:t>
                </a:r>
                <a:endParaRPr lang="en-US" sz="1350" dirty="0"/>
              </a:p>
            </p:txBody>
          </p:sp>
        </p:grpSp>
      </p:grpSp>
      <p:grpSp>
        <p:nvGrpSpPr>
          <p:cNvPr id="480" name="drwSteererMRMS"/>
          <p:cNvGrpSpPr/>
          <p:nvPr/>
        </p:nvGrpSpPr>
        <p:grpSpPr>
          <a:xfrm>
            <a:off x="7196138" y="2878935"/>
            <a:ext cx="836414" cy="740567"/>
            <a:chOff x="7562850" y="2695578"/>
            <a:chExt cx="1115219" cy="987423"/>
          </a:xfrm>
        </p:grpSpPr>
        <p:sp>
          <p:nvSpPr>
            <p:cNvPr id="1592" name="AD.ST.xx"/>
            <p:cNvSpPr>
              <a:spLocks/>
            </p:cNvSpPr>
            <p:nvPr/>
          </p:nvSpPr>
          <p:spPr bwMode="auto">
            <a:xfrm>
              <a:off x="7562851" y="3509964"/>
              <a:ext cx="93663" cy="57150"/>
            </a:xfrm>
            <a:custGeom>
              <a:avLst/>
              <a:gdLst>
                <a:gd name="T0" fmla="*/ 0 w 212"/>
                <a:gd name="T1" fmla="*/ 13 h 128"/>
                <a:gd name="T2" fmla="*/ 0 w 212"/>
                <a:gd name="T3" fmla="*/ 116 h 128"/>
                <a:gd name="T4" fmla="*/ 13 w 212"/>
                <a:gd name="T5" fmla="*/ 128 h 128"/>
                <a:gd name="T6" fmla="*/ 199 w 212"/>
                <a:gd name="T7" fmla="*/ 128 h 128"/>
                <a:gd name="T8" fmla="*/ 212 w 212"/>
                <a:gd name="T9" fmla="*/ 116 h 128"/>
                <a:gd name="T10" fmla="*/ 212 w 212"/>
                <a:gd name="T11" fmla="*/ 13 h 128"/>
                <a:gd name="T12" fmla="*/ 199 w 212"/>
                <a:gd name="T13" fmla="*/ 0 h 128"/>
                <a:gd name="T14" fmla="*/ 13 w 212"/>
                <a:gd name="T15" fmla="*/ 0 h 128"/>
                <a:gd name="T16" fmla="*/ 0 w 212"/>
                <a:gd name="T17" fmla="*/ 13 h 12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28">
                  <a:moveTo>
                    <a:pt x="0" y="13"/>
                  </a:moveTo>
                  <a:lnTo>
                    <a:pt x="0" y="116"/>
                  </a:lnTo>
                  <a:cubicBezTo>
                    <a:pt x="0" y="123"/>
                    <a:pt x="6" y="128"/>
                    <a:pt x="13" y="128"/>
                  </a:cubicBezTo>
                  <a:lnTo>
                    <a:pt x="199" y="128"/>
                  </a:lnTo>
                  <a:cubicBezTo>
                    <a:pt x="206" y="128"/>
                    <a:pt x="212" y="123"/>
                    <a:pt x="212" y="116"/>
                  </a:cubicBezTo>
                  <a:lnTo>
                    <a:pt x="212" y="13"/>
                  </a:lnTo>
                  <a:cubicBezTo>
                    <a:pt x="212" y="6"/>
                    <a:pt x="206" y="0"/>
                    <a:pt x="199" y="0"/>
                  </a:cubicBezTo>
                  <a:lnTo>
                    <a:pt x="13" y="0"/>
                  </a:lnTo>
                  <a:cubicBezTo>
                    <a:pt x="6" y="0"/>
                    <a:pt x="0" y="6"/>
                    <a:pt x="0" y="13"/>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94" name="AD.ST.xx"/>
            <p:cNvSpPr>
              <a:spLocks/>
            </p:cNvSpPr>
            <p:nvPr/>
          </p:nvSpPr>
          <p:spPr bwMode="auto">
            <a:xfrm>
              <a:off x="7562851" y="3625851"/>
              <a:ext cx="93663" cy="57150"/>
            </a:xfrm>
            <a:custGeom>
              <a:avLst/>
              <a:gdLst>
                <a:gd name="T0" fmla="*/ 0 w 212"/>
                <a:gd name="T1" fmla="*/ 13 h 129"/>
                <a:gd name="T2" fmla="*/ 0 w 212"/>
                <a:gd name="T3" fmla="*/ 116 h 129"/>
                <a:gd name="T4" fmla="*/ 13 w 212"/>
                <a:gd name="T5" fmla="*/ 129 h 129"/>
                <a:gd name="T6" fmla="*/ 199 w 212"/>
                <a:gd name="T7" fmla="*/ 129 h 129"/>
                <a:gd name="T8" fmla="*/ 212 w 212"/>
                <a:gd name="T9" fmla="*/ 116 h 129"/>
                <a:gd name="T10" fmla="*/ 212 w 212"/>
                <a:gd name="T11" fmla="*/ 13 h 129"/>
                <a:gd name="T12" fmla="*/ 199 w 212"/>
                <a:gd name="T13" fmla="*/ 0 h 129"/>
                <a:gd name="T14" fmla="*/ 13 w 212"/>
                <a:gd name="T15" fmla="*/ 0 h 129"/>
                <a:gd name="T16" fmla="*/ 0 w 212"/>
                <a:gd name="T17" fmla="*/ 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29">
                  <a:moveTo>
                    <a:pt x="0" y="13"/>
                  </a:moveTo>
                  <a:lnTo>
                    <a:pt x="0" y="116"/>
                  </a:lnTo>
                  <a:cubicBezTo>
                    <a:pt x="0" y="123"/>
                    <a:pt x="6" y="129"/>
                    <a:pt x="13" y="129"/>
                  </a:cubicBezTo>
                  <a:lnTo>
                    <a:pt x="199" y="129"/>
                  </a:lnTo>
                  <a:cubicBezTo>
                    <a:pt x="206" y="129"/>
                    <a:pt x="212" y="123"/>
                    <a:pt x="212" y="116"/>
                  </a:cubicBezTo>
                  <a:lnTo>
                    <a:pt x="212" y="13"/>
                  </a:lnTo>
                  <a:cubicBezTo>
                    <a:pt x="212" y="6"/>
                    <a:pt x="206" y="0"/>
                    <a:pt x="199" y="0"/>
                  </a:cubicBezTo>
                  <a:lnTo>
                    <a:pt x="13" y="0"/>
                  </a:lnTo>
                  <a:cubicBezTo>
                    <a:pt x="6" y="0"/>
                    <a:pt x="0" y="6"/>
                    <a:pt x="0" y="13"/>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86" name="AD.ST.xx"/>
            <p:cNvSpPr>
              <a:spLocks/>
            </p:cNvSpPr>
            <p:nvPr/>
          </p:nvSpPr>
          <p:spPr bwMode="auto">
            <a:xfrm>
              <a:off x="7562850" y="2695578"/>
              <a:ext cx="93663" cy="45719"/>
            </a:xfrm>
            <a:custGeom>
              <a:avLst/>
              <a:gdLst>
                <a:gd name="T0" fmla="*/ 0 w 212"/>
                <a:gd name="T1" fmla="*/ 13 h 129"/>
                <a:gd name="T2" fmla="*/ 0 w 212"/>
                <a:gd name="T3" fmla="*/ 116 h 129"/>
                <a:gd name="T4" fmla="*/ 13 w 212"/>
                <a:gd name="T5" fmla="*/ 129 h 129"/>
                <a:gd name="T6" fmla="*/ 199 w 212"/>
                <a:gd name="T7" fmla="*/ 129 h 129"/>
                <a:gd name="T8" fmla="*/ 212 w 212"/>
                <a:gd name="T9" fmla="*/ 116 h 129"/>
                <a:gd name="T10" fmla="*/ 212 w 212"/>
                <a:gd name="T11" fmla="*/ 13 h 129"/>
                <a:gd name="T12" fmla="*/ 199 w 212"/>
                <a:gd name="T13" fmla="*/ 0 h 129"/>
                <a:gd name="T14" fmla="*/ 13 w 212"/>
                <a:gd name="T15" fmla="*/ 0 h 129"/>
                <a:gd name="T16" fmla="*/ 0 w 212"/>
                <a:gd name="T17" fmla="*/ 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29">
                  <a:moveTo>
                    <a:pt x="0" y="13"/>
                  </a:moveTo>
                  <a:lnTo>
                    <a:pt x="0" y="116"/>
                  </a:lnTo>
                  <a:cubicBezTo>
                    <a:pt x="0" y="123"/>
                    <a:pt x="6" y="129"/>
                    <a:pt x="13" y="129"/>
                  </a:cubicBezTo>
                  <a:lnTo>
                    <a:pt x="199" y="129"/>
                  </a:lnTo>
                  <a:cubicBezTo>
                    <a:pt x="206" y="129"/>
                    <a:pt x="212" y="123"/>
                    <a:pt x="212" y="116"/>
                  </a:cubicBezTo>
                  <a:lnTo>
                    <a:pt x="212" y="13"/>
                  </a:lnTo>
                  <a:cubicBezTo>
                    <a:pt x="212" y="6"/>
                    <a:pt x="206" y="0"/>
                    <a:pt x="199" y="0"/>
                  </a:cubicBezTo>
                  <a:lnTo>
                    <a:pt x="13" y="0"/>
                  </a:lnTo>
                  <a:cubicBezTo>
                    <a:pt x="6" y="0"/>
                    <a:pt x="0" y="6"/>
                    <a:pt x="0" y="13"/>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87" name="AD.ST.xx"/>
            <p:cNvSpPr>
              <a:spLocks/>
            </p:cNvSpPr>
            <p:nvPr/>
          </p:nvSpPr>
          <p:spPr bwMode="auto">
            <a:xfrm>
              <a:off x="8584406" y="2698752"/>
              <a:ext cx="93663" cy="45719"/>
            </a:xfrm>
            <a:custGeom>
              <a:avLst/>
              <a:gdLst>
                <a:gd name="T0" fmla="*/ 0 w 212"/>
                <a:gd name="T1" fmla="*/ 13 h 129"/>
                <a:gd name="T2" fmla="*/ 0 w 212"/>
                <a:gd name="T3" fmla="*/ 116 h 129"/>
                <a:gd name="T4" fmla="*/ 13 w 212"/>
                <a:gd name="T5" fmla="*/ 129 h 129"/>
                <a:gd name="T6" fmla="*/ 199 w 212"/>
                <a:gd name="T7" fmla="*/ 129 h 129"/>
                <a:gd name="T8" fmla="*/ 212 w 212"/>
                <a:gd name="T9" fmla="*/ 116 h 129"/>
                <a:gd name="T10" fmla="*/ 212 w 212"/>
                <a:gd name="T11" fmla="*/ 13 h 129"/>
                <a:gd name="T12" fmla="*/ 199 w 212"/>
                <a:gd name="T13" fmla="*/ 0 h 129"/>
                <a:gd name="T14" fmla="*/ 13 w 212"/>
                <a:gd name="T15" fmla="*/ 0 h 129"/>
                <a:gd name="T16" fmla="*/ 0 w 212"/>
                <a:gd name="T17" fmla="*/ 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29">
                  <a:moveTo>
                    <a:pt x="0" y="13"/>
                  </a:moveTo>
                  <a:lnTo>
                    <a:pt x="0" y="116"/>
                  </a:lnTo>
                  <a:cubicBezTo>
                    <a:pt x="0" y="123"/>
                    <a:pt x="6" y="129"/>
                    <a:pt x="13" y="129"/>
                  </a:cubicBezTo>
                  <a:lnTo>
                    <a:pt x="199" y="129"/>
                  </a:lnTo>
                  <a:cubicBezTo>
                    <a:pt x="206" y="129"/>
                    <a:pt x="212" y="123"/>
                    <a:pt x="212" y="116"/>
                  </a:cubicBezTo>
                  <a:lnTo>
                    <a:pt x="212" y="13"/>
                  </a:lnTo>
                  <a:cubicBezTo>
                    <a:pt x="212" y="6"/>
                    <a:pt x="206" y="0"/>
                    <a:pt x="199" y="0"/>
                  </a:cubicBezTo>
                  <a:lnTo>
                    <a:pt x="13" y="0"/>
                  </a:lnTo>
                  <a:cubicBezTo>
                    <a:pt x="6" y="0"/>
                    <a:pt x="0" y="6"/>
                    <a:pt x="0" y="13"/>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388" name="AD.ST.xx"/>
            <p:cNvSpPr>
              <a:spLocks/>
            </p:cNvSpPr>
            <p:nvPr/>
          </p:nvSpPr>
          <p:spPr bwMode="auto">
            <a:xfrm>
              <a:off x="8581232" y="3136865"/>
              <a:ext cx="93663" cy="45719"/>
            </a:xfrm>
            <a:custGeom>
              <a:avLst/>
              <a:gdLst>
                <a:gd name="T0" fmla="*/ 0 w 212"/>
                <a:gd name="T1" fmla="*/ 13 h 129"/>
                <a:gd name="T2" fmla="*/ 0 w 212"/>
                <a:gd name="T3" fmla="*/ 116 h 129"/>
                <a:gd name="T4" fmla="*/ 13 w 212"/>
                <a:gd name="T5" fmla="*/ 129 h 129"/>
                <a:gd name="T6" fmla="*/ 199 w 212"/>
                <a:gd name="T7" fmla="*/ 129 h 129"/>
                <a:gd name="T8" fmla="*/ 212 w 212"/>
                <a:gd name="T9" fmla="*/ 116 h 129"/>
                <a:gd name="T10" fmla="*/ 212 w 212"/>
                <a:gd name="T11" fmla="*/ 13 h 129"/>
                <a:gd name="T12" fmla="*/ 199 w 212"/>
                <a:gd name="T13" fmla="*/ 0 h 129"/>
                <a:gd name="T14" fmla="*/ 13 w 212"/>
                <a:gd name="T15" fmla="*/ 0 h 129"/>
                <a:gd name="T16" fmla="*/ 0 w 212"/>
                <a:gd name="T17" fmla="*/ 13 h 1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12" h="129">
                  <a:moveTo>
                    <a:pt x="0" y="13"/>
                  </a:moveTo>
                  <a:lnTo>
                    <a:pt x="0" y="116"/>
                  </a:lnTo>
                  <a:cubicBezTo>
                    <a:pt x="0" y="123"/>
                    <a:pt x="6" y="129"/>
                    <a:pt x="13" y="129"/>
                  </a:cubicBezTo>
                  <a:lnTo>
                    <a:pt x="199" y="129"/>
                  </a:lnTo>
                  <a:cubicBezTo>
                    <a:pt x="206" y="129"/>
                    <a:pt x="212" y="123"/>
                    <a:pt x="212" y="116"/>
                  </a:cubicBezTo>
                  <a:lnTo>
                    <a:pt x="212" y="13"/>
                  </a:lnTo>
                  <a:cubicBezTo>
                    <a:pt x="212" y="6"/>
                    <a:pt x="206" y="0"/>
                    <a:pt x="199" y="0"/>
                  </a:cubicBezTo>
                  <a:lnTo>
                    <a:pt x="13" y="0"/>
                  </a:lnTo>
                  <a:cubicBezTo>
                    <a:pt x="6" y="0"/>
                    <a:pt x="0" y="6"/>
                    <a:pt x="0" y="13"/>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grpSp>
      <p:grpSp>
        <p:nvGrpSpPr>
          <p:cNvPr id="478" name="drwDPLATE"/>
          <p:cNvGrpSpPr/>
          <p:nvPr/>
        </p:nvGrpSpPr>
        <p:grpSpPr>
          <a:xfrm>
            <a:off x="3068242" y="4361260"/>
            <a:ext cx="286941" cy="137116"/>
            <a:chOff x="2058988" y="4672013"/>
            <a:chExt cx="382588" cy="182821"/>
          </a:xfrm>
        </p:grpSpPr>
        <p:sp>
          <p:nvSpPr>
            <p:cNvPr id="212" name="Freeform 380"/>
            <p:cNvSpPr>
              <a:spLocks/>
            </p:cNvSpPr>
            <p:nvPr/>
          </p:nvSpPr>
          <p:spPr bwMode="auto">
            <a:xfrm>
              <a:off x="2058988" y="4672013"/>
              <a:ext cx="382588" cy="176213"/>
            </a:xfrm>
            <a:custGeom>
              <a:avLst/>
              <a:gdLst>
                <a:gd name="T0" fmla="*/ 87 w 870"/>
                <a:gd name="T1" fmla="*/ 401 h 401"/>
                <a:gd name="T2" fmla="*/ 783 w 870"/>
                <a:gd name="T3" fmla="*/ 401 h 401"/>
                <a:gd name="T4" fmla="*/ 870 w 870"/>
                <a:gd name="T5" fmla="*/ 314 h 401"/>
                <a:gd name="T6" fmla="*/ 870 w 870"/>
                <a:gd name="T7" fmla="*/ 87 h 401"/>
                <a:gd name="T8" fmla="*/ 783 w 870"/>
                <a:gd name="T9" fmla="*/ 0 h 401"/>
                <a:gd name="T10" fmla="*/ 87 w 870"/>
                <a:gd name="T11" fmla="*/ 0 h 401"/>
                <a:gd name="T12" fmla="*/ 0 w 870"/>
                <a:gd name="T13" fmla="*/ 87 h 401"/>
                <a:gd name="T14" fmla="*/ 0 w 870"/>
                <a:gd name="T15" fmla="*/ 314 h 401"/>
                <a:gd name="T16" fmla="*/ 87 w 870"/>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0" h="401">
                  <a:moveTo>
                    <a:pt x="87" y="401"/>
                  </a:moveTo>
                  <a:lnTo>
                    <a:pt x="783" y="401"/>
                  </a:lnTo>
                  <a:cubicBezTo>
                    <a:pt x="831" y="401"/>
                    <a:pt x="870" y="362"/>
                    <a:pt x="870" y="314"/>
                  </a:cubicBezTo>
                  <a:lnTo>
                    <a:pt x="870" y="87"/>
                  </a:lnTo>
                  <a:cubicBezTo>
                    <a:pt x="870" y="39"/>
                    <a:pt x="831" y="0"/>
                    <a:pt x="783" y="0"/>
                  </a:cubicBezTo>
                  <a:lnTo>
                    <a:pt x="87" y="0"/>
                  </a:lnTo>
                  <a:cubicBezTo>
                    <a:pt x="39" y="0"/>
                    <a:pt x="0" y="39"/>
                    <a:pt x="0" y="87"/>
                  </a:cubicBezTo>
                  <a:lnTo>
                    <a:pt x="0" y="314"/>
                  </a:lnTo>
                  <a:cubicBezTo>
                    <a:pt x="0" y="362"/>
                    <a:pt x="39" y="401"/>
                    <a:pt x="87" y="401"/>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213" name="Freeform 381"/>
            <p:cNvSpPr>
              <a:spLocks/>
            </p:cNvSpPr>
            <p:nvPr/>
          </p:nvSpPr>
          <p:spPr bwMode="auto">
            <a:xfrm>
              <a:off x="2058988" y="4672013"/>
              <a:ext cx="382588" cy="176213"/>
            </a:xfrm>
            <a:custGeom>
              <a:avLst/>
              <a:gdLst>
                <a:gd name="T0" fmla="*/ 87 w 870"/>
                <a:gd name="T1" fmla="*/ 401 h 401"/>
                <a:gd name="T2" fmla="*/ 783 w 870"/>
                <a:gd name="T3" fmla="*/ 401 h 401"/>
                <a:gd name="T4" fmla="*/ 870 w 870"/>
                <a:gd name="T5" fmla="*/ 314 h 401"/>
                <a:gd name="T6" fmla="*/ 870 w 870"/>
                <a:gd name="T7" fmla="*/ 87 h 401"/>
                <a:gd name="T8" fmla="*/ 783 w 870"/>
                <a:gd name="T9" fmla="*/ 0 h 401"/>
                <a:gd name="T10" fmla="*/ 87 w 870"/>
                <a:gd name="T11" fmla="*/ 0 h 401"/>
                <a:gd name="T12" fmla="*/ 0 w 870"/>
                <a:gd name="T13" fmla="*/ 87 h 401"/>
                <a:gd name="T14" fmla="*/ 0 w 870"/>
                <a:gd name="T15" fmla="*/ 314 h 401"/>
                <a:gd name="T16" fmla="*/ 87 w 870"/>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870" h="401">
                  <a:moveTo>
                    <a:pt x="87" y="401"/>
                  </a:moveTo>
                  <a:lnTo>
                    <a:pt x="783" y="401"/>
                  </a:lnTo>
                  <a:cubicBezTo>
                    <a:pt x="831" y="401"/>
                    <a:pt x="870" y="362"/>
                    <a:pt x="870" y="314"/>
                  </a:cubicBezTo>
                  <a:lnTo>
                    <a:pt x="870" y="87"/>
                  </a:lnTo>
                  <a:cubicBezTo>
                    <a:pt x="870" y="39"/>
                    <a:pt x="831" y="0"/>
                    <a:pt x="783" y="0"/>
                  </a:cubicBezTo>
                  <a:lnTo>
                    <a:pt x="87" y="0"/>
                  </a:lnTo>
                  <a:cubicBezTo>
                    <a:pt x="39" y="0"/>
                    <a:pt x="0" y="39"/>
                    <a:pt x="0" y="87"/>
                  </a:cubicBezTo>
                  <a:lnTo>
                    <a:pt x="0" y="314"/>
                  </a:lnTo>
                  <a:cubicBezTo>
                    <a:pt x="0" y="362"/>
                    <a:pt x="39" y="401"/>
                    <a:pt x="87" y="40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14" name="Rectangle 382"/>
            <p:cNvSpPr>
              <a:spLocks noChangeArrowheads="1"/>
            </p:cNvSpPr>
            <p:nvPr/>
          </p:nvSpPr>
          <p:spPr bwMode="auto">
            <a:xfrm>
              <a:off x="2105025" y="4678364"/>
              <a:ext cx="32273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Diagnostic</a:t>
              </a:r>
              <a:endParaRPr lang="en-US" sz="1350"/>
            </a:p>
          </p:txBody>
        </p:sp>
        <p:sp>
          <p:nvSpPr>
            <p:cNvPr id="215" name="Rectangle 383"/>
            <p:cNvSpPr>
              <a:spLocks noChangeArrowheads="1"/>
            </p:cNvSpPr>
            <p:nvPr/>
          </p:nvSpPr>
          <p:spPr bwMode="auto">
            <a:xfrm>
              <a:off x="2181225" y="4762501"/>
              <a:ext cx="158163"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Plate</a:t>
              </a:r>
              <a:endParaRPr lang="en-US" sz="1350" dirty="0"/>
            </a:p>
          </p:txBody>
        </p:sp>
      </p:grpSp>
      <p:grpSp>
        <p:nvGrpSpPr>
          <p:cNvPr id="505" name="drwDiagInjRFQ"/>
          <p:cNvGrpSpPr/>
          <p:nvPr/>
        </p:nvGrpSpPr>
        <p:grpSpPr>
          <a:xfrm>
            <a:off x="3669509" y="4361261"/>
            <a:ext cx="3325415" cy="133350"/>
            <a:chOff x="2860676" y="4672014"/>
            <a:chExt cx="4433887" cy="177800"/>
          </a:xfrm>
        </p:grpSpPr>
        <p:grpSp>
          <p:nvGrpSpPr>
            <p:cNvPr id="461" name="AD.BI.07"/>
            <p:cNvGrpSpPr/>
            <p:nvPr/>
          </p:nvGrpSpPr>
          <p:grpSpPr>
            <a:xfrm>
              <a:off x="7116763" y="4672014"/>
              <a:ext cx="177800" cy="176213"/>
              <a:chOff x="7116763" y="4672014"/>
              <a:chExt cx="177800" cy="176213"/>
            </a:xfrm>
          </p:grpSpPr>
          <p:sp>
            <p:nvSpPr>
              <p:cNvPr id="1452" name="Freeform 196"/>
              <p:cNvSpPr>
                <a:spLocks/>
              </p:cNvSpPr>
              <p:nvPr/>
            </p:nvSpPr>
            <p:spPr bwMode="auto">
              <a:xfrm>
                <a:off x="7116763" y="4672014"/>
                <a:ext cx="177800" cy="176213"/>
              </a:xfrm>
              <a:custGeom>
                <a:avLst/>
                <a:gdLst>
                  <a:gd name="T0" fmla="*/ 41 w 405"/>
                  <a:gd name="T1" fmla="*/ 401 h 401"/>
                  <a:gd name="T2" fmla="*/ 364 w 405"/>
                  <a:gd name="T3" fmla="*/ 401 h 401"/>
                  <a:gd name="T4" fmla="*/ 405 w 405"/>
                  <a:gd name="T5" fmla="*/ 360 h 401"/>
                  <a:gd name="T6" fmla="*/ 405 w 405"/>
                  <a:gd name="T7" fmla="*/ 40 h 401"/>
                  <a:gd name="T8" fmla="*/ 364 w 405"/>
                  <a:gd name="T9" fmla="*/ 0 h 401"/>
                  <a:gd name="T10" fmla="*/ 41 w 405"/>
                  <a:gd name="T11" fmla="*/ 0 h 401"/>
                  <a:gd name="T12" fmla="*/ 0 w 405"/>
                  <a:gd name="T13" fmla="*/ 40 h 401"/>
                  <a:gd name="T14" fmla="*/ 0 w 405"/>
                  <a:gd name="T15" fmla="*/ 360 h 401"/>
                  <a:gd name="T16" fmla="*/ 41 w 405"/>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401">
                    <a:moveTo>
                      <a:pt x="41" y="401"/>
                    </a:moveTo>
                    <a:lnTo>
                      <a:pt x="364" y="401"/>
                    </a:lnTo>
                    <a:cubicBezTo>
                      <a:pt x="387" y="401"/>
                      <a:pt x="405" y="382"/>
                      <a:pt x="405" y="360"/>
                    </a:cubicBezTo>
                    <a:lnTo>
                      <a:pt x="405" y="40"/>
                    </a:lnTo>
                    <a:cubicBezTo>
                      <a:pt x="405" y="18"/>
                      <a:pt x="387" y="0"/>
                      <a:pt x="364" y="0"/>
                    </a:cubicBezTo>
                    <a:lnTo>
                      <a:pt x="41" y="0"/>
                    </a:lnTo>
                    <a:cubicBezTo>
                      <a:pt x="18" y="0"/>
                      <a:pt x="0" y="18"/>
                      <a:pt x="0" y="40"/>
                    </a:cubicBezTo>
                    <a:lnTo>
                      <a:pt x="0" y="360"/>
                    </a:lnTo>
                    <a:cubicBezTo>
                      <a:pt x="0" y="382"/>
                      <a:pt x="18" y="401"/>
                      <a:pt x="41" y="401"/>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53" name="Freeform 197"/>
              <p:cNvSpPr>
                <a:spLocks/>
              </p:cNvSpPr>
              <p:nvPr/>
            </p:nvSpPr>
            <p:spPr bwMode="auto">
              <a:xfrm>
                <a:off x="7116763" y="4672014"/>
                <a:ext cx="177800" cy="176213"/>
              </a:xfrm>
              <a:custGeom>
                <a:avLst/>
                <a:gdLst>
                  <a:gd name="T0" fmla="*/ 41 w 405"/>
                  <a:gd name="T1" fmla="*/ 401 h 401"/>
                  <a:gd name="T2" fmla="*/ 364 w 405"/>
                  <a:gd name="T3" fmla="*/ 401 h 401"/>
                  <a:gd name="T4" fmla="*/ 405 w 405"/>
                  <a:gd name="T5" fmla="*/ 360 h 401"/>
                  <a:gd name="T6" fmla="*/ 405 w 405"/>
                  <a:gd name="T7" fmla="*/ 40 h 401"/>
                  <a:gd name="T8" fmla="*/ 364 w 405"/>
                  <a:gd name="T9" fmla="*/ 0 h 401"/>
                  <a:gd name="T10" fmla="*/ 41 w 405"/>
                  <a:gd name="T11" fmla="*/ 0 h 401"/>
                  <a:gd name="T12" fmla="*/ 0 w 405"/>
                  <a:gd name="T13" fmla="*/ 40 h 401"/>
                  <a:gd name="T14" fmla="*/ 0 w 405"/>
                  <a:gd name="T15" fmla="*/ 360 h 401"/>
                  <a:gd name="T16" fmla="*/ 41 w 405"/>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401">
                    <a:moveTo>
                      <a:pt x="41" y="401"/>
                    </a:moveTo>
                    <a:lnTo>
                      <a:pt x="364" y="401"/>
                    </a:lnTo>
                    <a:cubicBezTo>
                      <a:pt x="387" y="401"/>
                      <a:pt x="405" y="382"/>
                      <a:pt x="405" y="360"/>
                    </a:cubicBezTo>
                    <a:lnTo>
                      <a:pt x="405" y="40"/>
                    </a:lnTo>
                    <a:cubicBezTo>
                      <a:pt x="405" y="18"/>
                      <a:pt x="387" y="0"/>
                      <a:pt x="364" y="0"/>
                    </a:cubicBezTo>
                    <a:lnTo>
                      <a:pt x="41" y="0"/>
                    </a:lnTo>
                    <a:cubicBezTo>
                      <a:pt x="18" y="0"/>
                      <a:pt x="0" y="18"/>
                      <a:pt x="0" y="40"/>
                    </a:cubicBezTo>
                    <a:lnTo>
                      <a:pt x="0" y="360"/>
                    </a:lnTo>
                    <a:cubicBezTo>
                      <a:pt x="0" y="382"/>
                      <a:pt x="18" y="401"/>
                      <a:pt x="41" y="40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54" name="Rectangle 198"/>
              <p:cNvSpPr>
                <a:spLocks noChangeArrowheads="1"/>
              </p:cNvSpPr>
              <p:nvPr/>
            </p:nvSpPr>
            <p:spPr bwMode="auto">
              <a:xfrm>
                <a:off x="7145338" y="4721226"/>
                <a:ext cx="13678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err="1">
                    <a:solidFill>
                      <a:srgbClr val="000000"/>
                    </a:solidFill>
                    <a:latin typeface="Calibri" panose="020F0502020204030204" pitchFamily="34" charset="0"/>
                  </a:rPr>
                  <a:t>Diag</a:t>
                </a:r>
                <a:endParaRPr lang="en-US" sz="1350" dirty="0"/>
              </a:p>
            </p:txBody>
          </p:sp>
        </p:grpSp>
        <p:grpSp>
          <p:nvGrpSpPr>
            <p:cNvPr id="464" name="AD.BI.08"/>
            <p:cNvGrpSpPr/>
            <p:nvPr/>
          </p:nvGrpSpPr>
          <p:grpSpPr>
            <a:xfrm>
              <a:off x="5581651" y="4673601"/>
              <a:ext cx="177800" cy="176213"/>
              <a:chOff x="5581651" y="4673601"/>
              <a:chExt cx="177800" cy="176213"/>
            </a:xfrm>
          </p:grpSpPr>
          <p:sp>
            <p:nvSpPr>
              <p:cNvPr id="1455" name="Freeform 199"/>
              <p:cNvSpPr>
                <a:spLocks/>
              </p:cNvSpPr>
              <p:nvPr/>
            </p:nvSpPr>
            <p:spPr bwMode="auto">
              <a:xfrm>
                <a:off x="5581651" y="4673601"/>
                <a:ext cx="177800" cy="176213"/>
              </a:xfrm>
              <a:custGeom>
                <a:avLst/>
                <a:gdLst>
                  <a:gd name="T0" fmla="*/ 41 w 405"/>
                  <a:gd name="T1" fmla="*/ 401 h 401"/>
                  <a:gd name="T2" fmla="*/ 364 w 405"/>
                  <a:gd name="T3" fmla="*/ 401 h 401"/>
                  <a:gd name="T4" fmla="*/ 405 w 405"/>
                  <a:gd name="T5" fmla="*/ 361 h 401"/>
                  <a:gd name="T6" fmla="*/ 405 w 405"/>
                  <a:gd name="T7" fmla="*/ 41 h 401"/>
                  <a:gd name="T8" fmla="*/ 364 w 405"/>
                  <a:gd name="T9" fmla="*/ 0 h 401"/>
                  <a:gd name="T10" fmla="*/ 41 w 405"/>
                  <a:gd name="T11" fmla="*/ 0 h 401"/>
                  <a:gd name="T12" fmla="*/ 0 w 405"/>
                  <a:gd name="T13" fmla="*/ 41 h 401"/>
                  <a:gd name="T14" fmla="*/ 0 w 405"/>
                  <a:gd name="T15" fmla="*/ 361 h 401"/>
                  <a:gd name="T16" fmla="*/ 41 w 405"/>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401">
                    <a:moveTo>
                      <a:pt x="41" y="401"/>
                    </a:moveTo>
                    <a:lnTo>
                      <a:pt x="364" y="401"/>
                    </a:lnTo>
                    <a:cubicBezTo>
                      <a:pt x="387" y="401"/>
                      <a:pt x="405" y="383"/>
                      <a:pt x="405" y="361"/>
                    </a:cubicBezTo>
                    <a:lnTo>
                      <a:pt x="405" y="41"/>
                    </a:lnTo>
                    <a:cubicBezTo>
                      <a:pt x="405" y="18"/>
                      <a:pt x="387" y="0"/>
                      <a:pt x="364" y="0"/>
                    </a:cubicBezTo>
                    <a:lnTo>
                      <a:pt x="41" y="0"/>
                    </a:lnTo>
                    <a:cubicBezTo>
                      <a:pt x="18" y="0"/>
                      <a:pt x="0" y="18"/>
                      <a:pt x="0" y="41"/>
                    </a:cubicBezTo>
                    <a:lnTo>
                      <a:pt x="0" y="361"/>
                    </a:lnTo>
                    <a:cubicBezTo>
                      <a:pt x="0" y="383"/>
                      <a:pt x="18" y="401"/>
                      <a:pt x="41" y="401"/>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56" name="Freeform 200"/>
              <p:cNvSpPr>
                <a:spLocks/>
              </p:cNvSpPr>
              <p:nvPr/>
            </p:nvSpPr>
            <p:spPr bwMode="auto">
              <a:xfrm>
                <a:off x="5581651" y="4673601"/>
                <a:ext cx="177800" cy="176213"/>
              </a:xfrm>
              <a:custGeom>
                <a:avLst/>
                <a:gdLst>
                  <a:gd name="T0" fmla="*/ 41 w 405"/>
                  <a:gd name="T1" fmla="*/ 401 h 401"/>
                  <a:gd name="T2" fmla="*/ 364 w 405"/>
                  <a:gd name="T3" fmla="*/ 401 h 401"/>
                  <a:gd name="T4" fmla="*/ 405 w 405"/>
                  <a:gd name="T5" fmla="*/ 361 h 401"/>
                  <a:gd name="T6" fmla="*/ 405 w 405"/>
                  <a:gd name="T7" fmla="*/ 41 h 401"/>
                  <a:gd name="T8" fmla="*/ 364 w 405"/>
                  <a:gd name="T9" fmla="*/ 0 h 401"/>
                  <a:gd name="T10" fmla="*/ 41 w 405"/>
                  <a:gd name="T11" fmla="*/ 0 h 401"/>
                  <a:gd name="T12" fmla="*/ 0 w 405"/>
                  <a:gd name="T13" fmla="*/ 41 h 401"/>
                  <a:gd name="T14" fmla="*/ 0 w 405"/>
                  <a:gd name="T15" fmla="*/ 361 h 401"/>
                  <a:gd name="T16" fmla="*/ 41 w 405"/>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401">
                    <a:moveTo>
                      <a:pt x="41" y="401"/>
                    </a:moveTo>
                    <a:lnTo>
                      <a:pt x="364" y="401"/>
                    </a:lnTo>
                    <a:cubicBezTo>
                      <a:pt x="387" y="401"/>
                      <a:pt x="405" y="383"/>
                      <a:pt x="405" y="361"/>
                    </a:cubicBezTo>
                    <a:lnTo>
                      <a:pt x="405" y="41"/>
                    </a:lnTo>
                    <a:cubicBezTo>
                      <a:pt x="405" y="18"/>
                      <a:pt x="387" y="0"/>
                      <a:pt x="364" y="0"/>
                    </a:cubicBezTo>
                    <a:lnTo>
                      <a:pt x="41" y="0"/>
                    </a:lnTo>
                    <a:cubicBezTo>
                      <a:pt x="18" y="0"/>
                      <a:pt x="0" y="18"/>
                      <a:pt x="0" y="41"/>
                    </a:cubicBezTo>
                    <a:lnTo>
                      <a:pt x="0" y="361"/>
                    </a:lnTo>
                    <a:cubicBezTo>
                      <a:pt x="0" y="383"/>
                      <a:pt x="18" y="401"/>
                      <a:pt x="41" y="40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57" name="Rectangle 201"/>
              <p:cNvSpPr>
                <a:spLocks noChangeArrowheads="1"/>
              </p:cNvSpPr>
              <p:nvPr/>
            </p:nvSpPr>
            <p:spPr bwMode="auto">
              <a:xfrm>
                <a:off x="5611814" y="4722814"/>
                <a:ext cx="13678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Diag</a:t>
                </a:r>
                <a:endParaRPr lang="en-US" sz="1350"/>
              </a:p>
            </p:txBody>
          </p:sp>
        </p:grpSp>
        <p:grpSp>
          <p:nvGrpSpPr>
            <p:cNvPr id="1683" name="AD.BI.09"/>
            <p:cNvGrpSpPr/>
            <p:nvPr/>
          </p:nvGrpSpPr>
          <p:grpSpPr>
            <a:xfrm>
              <a:off x="4200526" y="4673601"/>
              <a:ext cx="177800" cy="176213"/>
              <a:chOff x="4200526" y="4673601"/>
              <a:chExt cx="177800" cy="176213"/>
            </a:xfrm>
          </p:grpSpPr>
          <p:sp>
            <p:nvSpPr>
              <p:cNvPr id="1458" name="Freeform 202"/>
              <p:cNvSpPr>
                <a:spLocks/>
              </p:cNvSpPr>
              <p:nvPr/>
            </p:nvSpPr>
            <p:spPr bwMode="auto">
              <a:xfrm>
                <a:off x="4200526" y="4673601"/>
                <a:ext cx="177800" cy="176213"/>
              </a:xfrm>
              <a:custGeom>
                <a:avLst/>
                <a:gdLst>
                  <a:gd name="T0" fmla="*/ 40 w 404"/>
                  <a:gd name="T1" fmla="*/ 401 h 401"/>
                  <a:gd name="T2" fmla="*/ 364 w 404"/>
                  <a:gd name="T3" fmla="*/ 401 h 401"/>
                  <a:gd name="T4" fmla="*/ 404 w 404"/>
                  <a:gd name="T5" fmla="*/ 361 h 401"/>
                  <a:gd name="T6" fmla="*/ 404 w 404"/>
                  <a:gd name="T7" fmla="*/ 41 h 401"/>
                  <a:gd name="T8" fmla="*/ 364 w 404"/>
                  <a:gd name="T9" fmla="*/ 0 h 401"/>
                  <a:gd name="T10" fmla="*/ 40 w 404"/>
                  <a:gd name="T11" fmla="*/ 0 h 401"/>
                  <a:gd name="T12" fmla="*/ 0 w 404"/>
                  <a:gd name="T13" fmla="*/ 41 h 401"/>
                  <a:gd name="T14" fmla="*/ 0 w 404"/>
                  <a:gd name="T15" fmla="*/ 361 h 401"/>
                  <a:gd name="T16" fmla="*/ 40 w 404"/>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1">
                    <a:moveTo>
                      <a:pt x="40" y="401"/>
                    </a:moveTo>
                    <a:lnTo>
                      <a:pt x="364" y="401"/>
                    </a:lnTo>
                    <a:cubicBezTo>
                      <a:pt x="386" y="401"/>
                      <a:pt x="404" y="383"/>
                      <a:pt x="404" y="361"/>
                    </a:cubicBezTo>
                    <a:lnTo>
                      <a:pt x="404" y="41"/>
                    </a:lnTo>
                    <a:cubicBezTo>
                      <a:pt x="404" y="18"/>
                      <a:pt x="386" y="0"/>
                      <a:pt x="364" y="0"/>
                    </a:cubicBezTo>
                    <a:lnTo>
                      <a:pt x="40" y="0"/>
                    </a:lnTo>
                    <a:cubicBezTo>
                      <a:pt x="18" y="0"/>
                      <a:pt x="0" y="18"/>
                      <a:pt x="0" y="41"/>
                    </a:cubicBezTo>
                    <a:lnTo>
                      <a:pt x="0" y="361"/>
                    </a:lnTo>
                    <a:cubicBezTo>
                      <a:pt x="0" y="383"/>
                      <a:pt x="18" y="401"/>
                      <a:pt x="40" y="401"/>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59" name="Freeform 203"/>
              <p:cNvSpPr>
                <a:spLocks/>
              </p:cNvSpPr>
              <p:nvPr/>
            </p:nvSpPr>
            <p:spPr bwMode="auto">
              <a:xfrm>
                <a:off x="4200526" y="4673601"/>
                <a:ext cx="177800" cy="176213"/>
              </a:xfrm>
              <a:custGeom>
                <a:avLst/>
                <a:gdLst>
                  <a:gd name="T0" fmla="*/ 40 w 404"/>
                  <a:gd name="T1" fmla="*/ 401 h 401"/>
                  <a:gd name="T2" fmla="*/ 364 w 404"/>
                  <a:gd name="T3" fmla="*/ 401 h 401"/>
                  <a:gd name="T4" fmla="*/ 404 w 404"/>
                  <a:gd name="T5" fmla="*/ 361 h 401"/>
                  <a:gd name="T6" fmla="*/ 404 w 404"/>
                  <a:gd name="T7" fmla="*/ 41 h 401"/>
                  <a:gd name="T8" fmla="*/ 364 w 404"/>
                  <a:gd name="T9" fmla="*/ 0 h 401"/>
                  <a:gd name="T10" fmla="*/ 40 w 404"/>
                  <a:gd name="T11" fmla="*/ 0 h 401"/>
                  <a:gd name="T12" fmla="*/ 0 w 404"/>
                  <a:gd name="T13" fmla="*/ 41 h 401"/>
                  <a:gd name="T14" fmla="*/ 0 w 404"/>
                  <a:gd name="T15" fmla="*/ 361 h 401"/>
                  <a:gd name="T16" fmla="*/ 40 w 404"/>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1">
                    <a:moveTo>
                      <a:pt x="40" y="401"/>
                    </a:moveTo>
                    <a:lnTo>
                      <a:pt x="364" y="401"/>
                    </a:lnTo>
                    <a:cubicBezTo>
                      <a:pt x="386" y="401"/>
                      <a:pt x="404" y="383"/>
                      <a:pt x="404" y="361"/>
                    </a:cubicBezTo>
                    <a:lnTo>
                      <a:pt x="404" y="41"/>
                    </a:lnTo>
                    <a:cubicBezTo>
                      <a:pt x="404" y="18"/>
                      <a:pt x="386" y="0"/>
                      <a:pt x="364" y="0"/>
                    </a:cubicBezTo>
                    <a:lnTo>
                      <a:pt x="40" y="0"/>
                    </a:lnTo>
                    <a:cubicBezTo>
                      <a:pt x="18" y="0"/>
                      <a:pt x="0" y="18"/>
                      <a:pt x="0" y="41"/>
                    </a:cubicBezTo>
                    <a:lnTo>
                      <a:pt x="0" y="361"/>
                    </a:lnTo>
                    <a:cubicBezTo>
                      <a:pt x="0" y="383"/>
                      <a:pt x="18" y="401"/>
                      <a:pt x="40" y="40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60" name="Rectangle 204"/>
              <p:cNvSpPr>
                <a:spLocks noChangeArrowheads="1"/>
              </p:cNvSpPr>
              <p:nvPr/>
            </p:nvSpPr>
            <p:spPr bwMode="auto">
              <a:xfrm>
                <a:off x="4230689" y="4722814"/>
                <a:ext cx="13678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err="1">
                    <a:solidFill>
                      <a:srgbClr val="000000"/>
                    </a:solidFill>
                    <a:latin typeface="Calibri" panose="020F0502020204030204" pitchFamily="34" charset="0"/>
                  </a:rPr>
                  <a:t>Diag</a:t>
                </a:r>
                <a:endParaRPr lang="en-US" sz="1350" dirty="0"/>
              </a:p>
            </p:txBody>
          </p:sp>
        </p:grpSp>
        <p:grpSp>
          <p:nvGrpSpPr>
            <p:cNvPr id="476" name="AD.BI.10"/>
            <p:cNvGrpSpPr/>
            <p:nvPr/>
          </p:nvGrpSpPr>
          <p:grpSpPr>
            <a:xfrm>
              <a:off x="2860676" y="4672014"/>
              <a:ext cx="177800" cy="176213"/>
              <a:chOff x="2860676" y="4672014"/>
              <a:chExt cx="177800" cy="176213"/>
            </a:xfrm>
          </p:grpSpPr>
          <p:sp>
            <p:nvSpPr>
              <p:cNvPr id="1461" name="Freeform 205"/>
              <p:cNvSpPr>
                <a:spLocks/>
              </p:cNvSpPr>
              <p:nvPr/>
            </p:nvSpPr>
            <p:spPr bwMode="auto">
              <a:xfrm>
                <a:off x="2860676" y="4672014"/>
                <a:ext cx="177800" cy="176213"/>
              </a:xfrm>
              <a:custGeom>
                <a:avLst/>
                <a:gdLst>
                  <a:gd name="T0" fmla="*/ 40 w 404"/>
                  <a:gd name="T1" fmla="*/ 401 h 401"/>
                  <a:gd name="T2" fmla="*/ 364 w 404"/>
                  <a:gd name="T3" fmla="*/ 401 h 401"/>
                  <a:gd name="T4" fmla="*/ 404 w 404"/>
                  <a:gd name="T5" fmla="*/ 360 h 401"/>
                  <a:gd name="T6" fmla="*/ 404 w 404"/>
                  <a:gd name="T7" fmla="*/ 40 h 401"/>
                  <a:gd name="T8" fmla="*/ 364 w 404"/>
                  <a:gd name="T9" fmla="*/ 0 h 401"/>
                  <a:gd name="T10" fmla="*/ 40 w 404"/>
                  <a:gd name="T11" fmla="*/ 0 h 401"/>
                  <a:gd name="T12" fmla="*/ 0 w 404"/>
                  <a:gd name="T13" fmla="*/ 40 h 401"/>
                  <a:gd name="T14" fmla="*/ 0 w 404"/>
                  <a:gd name="T15" fmla="*/ 360 h 401"/>
                  <a:gd name="T16" fmla="*/ 40 w 404"/>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1">
                    <a:moveTo>
                      <a:pt x="40" y="401"/>
                    </a:moveTo>
                    <a:lnTo>
                      <a:pt x="364" y="401"/>
                    </a:lnTo>
                    <a:cubicBezTo>
                      <a:pt x="386" y="401"/>
                      <a:pt x="404" y="382"/>
                      <a:pt x="404" y="360"/>
                    </a:cubicBezTo>
                    <a:lnTo>
                      <a:pt x="404" y="40"/>
                    </a:lnTo>
                    <a:cubicBezTo>
                      <a:pt x="404" y="18"/>
                      <a:pt x="386" y="0"/>
                      <a:pt x="364" y="0"/>
                    </a:cubicBezTo>
                    <a:lnTo>
                      <a:pt x="40" y="0"/>
                    </a:lnTo>
                    <a:cubicBezTo>
                      <a:pt x="18" y="0"/>
                      <a:pt x="0" y="18"/>
                      <a:pt x="0" y="40"/>
                    </a:cubicBezTo>
                    <a:lnTo>
                      <a:pt x="0" y="360"/>
                    </a:lnTo>
                    <a:cubicBezTo>
                      <a:pt x="0" y="382"/>
                      <a:pt x="18" y="401"/>
                      <a:pt x="40" y="401"/>
                    </a:cubicBezTo>
                    <a:close/>
                  </a:path>
                </a:pathLst>
              </a:custGeom>
              <a:solidFill>
                <a:srgbClr val="A8D08D"/>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62" name="Freeform 206"/>
              <p:cNvSpPr>
                <a:spLocks/>
              </p:cNvSpPr>
              <p:nvPr/>
            </p:nvSpPr>
            <p:spPr bwMode="auto">
              <a:xfrm>
                <a:off x="2860676" y="4672014"/>
                <a:ext cx="177800" cy="176213"/>
              </a:xfrm>
              <a:custGeom>
                <a:avLst/>
                <a:gdLst>
                  <a:gd name="T0" fmla="*/ 40 w 404"/>
                  <a:gd name="T1" fmla="*/ 401 h 401"/>
                  <a:gd name="T2" fmla="*/ 364 w 404"/>
                  <a:gd name="T3" fmla="*/ 401 h 401"/>
                  <a:gd name="T4" fmla="*/ 404 w 404"/>
                  <a:gd name="T5" fmla="*/ 360 h 401"/>
                  <a:gd name="T6" fmla="*/ 404 w 404"/>
                  <a:gd name="T7" fmla="*/ 40 h 401"/>
                  <a:gd name="T8" fmla="*/ 364 w 404"/>
                  <a:gd name="T9" fmla="*/ 0 h 401"/>
                  <a:gd name="T10" fmla="*/ 40 w 404"/>
                  <a:gd name="T11" fmla="*/ 0 h 401"/>
                  <a:gd name="T12" fmla="*/ 0 w 404"/>
                  <a:gd name="T13" fmla="*/ 40 h 401"/>
                  <a:gd name="T14" fmla="*/ 0 w 404"/>
                  <a:gd name="T15" fmla="*/ 360 h 401"/>
                  <a:gd name="T16" fmla="*/ 40 w 404"/>
                  <a:gd name="T17" fmla="*/ 401 h 40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401">
                    <a:moveTo>
                      <a:pt x="40" y="401"/>
                    </a:moveTo>
                    <a:lnTo>
                      <a:pt x="364" y="401"/>
                    </a:lnTo>
                    <a:cubicBezTo>
                      <a:pt x="386" y="401"/>
                      <a:pt x="404" y="382"/>
                      <a:pt x="404" y="360"/>
                    </a:cubicBezTo>
                    <a:lnTo>
                      <a:pt x="404" y="40"/>
                    </a:lnTo>
                    <a:cubicBezTo>
                      <a:pt x="404" y="18"/>
                      <a:pt x="386" y="0"/>
                      <a:pt x="364" y="0"/>
                    </a:cubicBezTo>
                    <a:lnTo>
                      <a:pt x="40" y="0"/>
                    </a:lnTo>
                    <a:cubicBezTo>
                      <a:pt x="18" y="0"/>
                      <a:pt x="0" y="18"/>
                      <a:pt x="0" y="40"/>
                    </a:cubicBezTo>
                    <a:lnTo>
                      <a:pt x="0" y="360"/>
                    </a:lnTo>
                    <a:cubicBezTo>
                      <a:pt x="0" y="382"/>
                      <a:pt x="18" y="401"/>
                      <a:pt x="40" y="40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63" name="Rectangle 207"/>
              <p:cNvSpPr>
                <a:spLocks noChangeArrowheads="1"/>
              </p:cNvSpPr>
              <p:nvPr/>
            </p:nvSpPr>
            <p:spPr bwMode="auto">
              <a:xfrm>
                <a:off x="2890839" y="4721226"/>
                <a:ext cx="13678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err="1">
                    <a:solidFill>
                      <a:srgbClr val="000000"/>
                    </a:solidFill>
                    <a:latin typeface="Calibri" panose="020F0502020204030204" pitchFamily="34" charset="0"/>
                  </a:rPr>
                  <a:t>Diag</a:t>
                </a:r>
                <a:endParaRPr lang="en-US" sz="1350" dirty="0"/>
              </a:p>
            </p:txBody>
          </p:sp>
        </p:grpSp>
      </p:grpSp>
      <p:grpSp>
        <p:nvGrpSpPr>
          <p:cNvPr id="465" name="drwBeamInjRFQ"/>
          <p:cNvGrpSpPr/>
          <p:nvPr/>
        </p:nvGrpSpPr>
        <p:grpSpPr>
          <a:xfrm>
            <a:off x="4480323" y="3199211"/>
            <a:ext cx="2828926" cy="1302544"/>
            <a:chOff x="3941763" y="3122614"/>
            <a:chExt cx="3771901" cy="1736725"/>
          </a:xfrm>
        </p:grpSpPr>
        <p:grpSp>
          <p:nvGrpSpPr>
            <p:cNvPr id="475" name="AD.3Q.06"/>
            <p:cNvGrpSpPr/>
            <p:nvPr/>
          </p:nvGrpSpPr>
          <p:grpSpPr>
            <a:xfrm>
              <a:off x="3941763" y="4679951"/>
              <a:ext cx="239713" cy="176471"/>
              <a:chOff x="3941763" y="4679951"/>
              <a:chExt cx="239713" cy="176471"/>
            </a:xfrm>
          </p:grpSpPr>
          <p:sp>
            <p:nvSpPr>
              <p:cNvPr id="1524" name="Freeform 268"/>
              <p:cNvSpPr>
                <a:spLocks/>
              </p:cNvSpPr>
              <p:nvPr/>
            </p:nvSpPr>
            <p:spPr bwMode="auto">
              <a:xfrm>
                <a:off x="3941763" y="4681539"/>
                <a:ext cx="239713" cy="160338"/>
              </a:xfrm>
              <a:custGeom>
                <a:avLst/>
                <a:gdLst>
                  <a:gd name="T0" fmla="*/ 55 w 544"/>
                  <a:gd name="T1" fmla="*/ 363 h 363"/>
                  <a:gd name="T2" fmla="*/ 490 w 544"/>
                  <a:gd name="T3" fmla="*/ 363 h 363"/>
                  <a:gd name="T4" fmla="*/ 544 w 544"/>
                  <a:gd name="T5" fmla="*/ 309 h 363"/>
                  <a:gd name="T6" fmla="*/ 544 w 544"/>
                  <a:gd name="T7" fmla="*/ 55 h 363"/>
                  <a:gd name="T8" fmla="*/ 490 w 544"/>
                  <a:gd name="T9" fmla="*/ 0 h 363"/>
                  <a:gd name="T10" fmla="*/ 55 w 544"/>
                  <a:gd name="T11" fmla="*/ 0 h 363"/>
                  <a:gd name="T12" fmla="*/ 0 w 544"/>
                  <a:gd name="T13" fmla="*/ 55 h 363"/>
                  <a:gd name="T14" fmla="*/ 0 w 544"/>
                  <a:gd name="T15" fmla="*/ 309 h 363"/>
                  <a:gd name="T16" fmla="*/ 55 w 544"/>
                  <a:gd name="T17"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4" h="363">
                    <a:moveTo>
                      <a:pt x="55" y="363"/>
                    </a:moveTo>
                    <a:lnTo>
                      <a:pt x="490" y="363"/>
                    </a:lnTo>
                    <a:cubicBezTo>
                      <a:pt x="520" y="363"/>
                      <a:pt x="544" y="339"/>
                      <a:pt x="544" y="309"/>
                    </a:cubicBezTo>
                    <a:lnTo>
                      <a:pt x="544" y="55"/>
                    </a:lnTo>
                    <a:cubicBezTo>
                      <a:pt x="544" y="25"/>
                      <a:pt x="520" y="0"/>
                      <a:pt x="490" y="0"/>
                    </a:cubicBezTo>
                    <a:lnTo>
                      <a:pt x="55" y="0"/>
                    </a:lnTo>
                    <a:cubicBezTo>
                      <a:pt x="24" y="0"/>
                      <a:pt x="0" y="25"/>
                      <a:pt x="0" y="55"/>
                    </a:cubicBezTo>
                    <a:lnTo>
                      <a:pt x="0" y="309"/>
                    </a:lnTo>
                    <a:cubicBezTo>
                      <a:pt x="0" y="339"/>
                      <a:pt x="24" y="363"/>
                      <a:pt x="55" y="363"/>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25" name="Freeform 269"/>
              <p:cNvSpPr>
                <a:spLocks/>
              </p:cNvSpPr>
              <p:nvPr/>
            </p:nvSpPr>
            <p:spPr bwMode="auto">
              <a:xfrm>
                <a:off x="3941763" y="4681539"/>
                <a:ext cx="239713" cy="160338"/>
              </a:xfrm>
              <a:custGeom>
                <a:avLst/>
                <a:gdLst>
                  <a:gd name="T0" fmla="*/ 55 w 544"/>
                  <a:gd name="T1" fmla="*/ 363 h 363"/>
                  <a:gd name="T2" fmla="*/ 490 w 544"/>
                  <a:gd name="T3" fmla="*/ 363 h 363"/>
                  <a:gd name="T4" fmla="*/ 544 w 544"/>
                  <a:gd name="T5" fmla="*/ 309 h 363"/>
                  <a:gd name="T6" fmla="*/ 544 w 544"/>
                  <a:gd name="T7" fmla="*/ 55 h 363"/>
                  <a:gd name="T8" fmla="*/ 490 w 544"/>
                  <a:gd name="T9" fmla="*/ 0 h 363"/>
                  <a:gd name="T10" fmla="*/ 55 w 544"/>
                  <a:gd name="T11" fmla="*/ 0 h 363"/>
                  <a:gd name="T12" fmla="*/ 0 w 544"/>
                  <a:gd name="T13" fmla="*/ 55 h 363"/>
                  <a:gd name="T14" fmla="*/ 0 w 544"/>
                  <a:gd name="T15" fmla="*/ 309 h 363"/>
                  <a:gd name="T16" fmla="*/ 55 w 544"/>
                  <a:gd name="T17"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4" h="363">
                    <a:moveTo>
                      <a:pt x="55" y="363"/>
                    </a:moveTo>
                    <a:lnTo>
                      <a:pt x="490" y="363"/>
                    </a:lnTo>
                    <a:cubicBezTo>
                      <a:pt x="520" y="363"/>
                      <a:pt x="544" y="339"/>
                      <a:pt x="544" y="309"/>
                    </a:cubicBezTo>
                    <a:lnTo>
                      <a:pt x="544" y="55"/>
                    </a:lnTo>
                    <a:cubicBezTo>
                      <a:pt x="544" y="25"/>
                      <a:pt x="520" y="0"/>
                      <a:pt x="490" y="0"/>
                    </a:cubicBezTo>
                    <a:lnTo>
                      <a:pt x="55" y="0"/>
                    </a:lnTo>
                    <a:cubicBezTo>
                      <a:pt x="24" y="0"/>
                      <a:pt x="0" y="25"/>
                      <a:pt x="0" y="55"/>
                    </a:cubicBezTo>
                    <a:lnTo>
                      <a:pt x="0" y="309"/>
                    </a:lnTo>
                    <a:cubicBezTo>
                      <a:pt x="0" y="339"/>
                      <a:pt x="24" y="363"/>
                      <a:pt x="55" y="363"/>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26" name="Rectangle 270"/>
              <p:cNvSpPr>
                <a:spLocks noChangeArrowheads="1"/>
              </p:cNvSpPr>
              <p:nvPr/>
            </p:nvSpPr>
            <p:spPr bwMode="auto">
              <a:xfrm>
                <a:off x="3992563" y="4679951"/>
                <a:ext cx="13892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Mag</a:t>
                </a:r>
                <a:endParaRPr lang="en-US" sz="1350"/>
              </a:p>
            </p:txBody>
          </p:sp>
          <p:sp>
            <p:nvSpPr>
              <p:cNvPr id="1527" name="Rectangle 271"/>
              <p:cNvSpPr>
                <a:spLocks noChangeArrowheads="1"/>
              </p:cNvSpPr>
              <p:nvPr/>
            </p:nvSpPr>
            <p:spPr bwMode="auto">
              <a:xfrm>
                <a:off x="4119563" y="4679951"/>
                <a:ext cx="1923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a:t>
                </a:r>
                <a:endParaRPr lang="en-US" sz="1350"/>
              </a:p>
            </p:txBody>
          </p:sp>
          <p:sp>
            <p:nvSpPr>
              <p:cNvPr id="1528" name="Rectangle 272"/>
              <p:cNvSpPr>
                <a:spLocks noChangeArrowheads="1"/>
              </p:cNvSpPr>
              <p:nvPr/>
            </p:nvSpPr>
            <p:spPr bwMode="auto">
              <a:xfrm>
                <a:off x="3971926" y="4764089"/>
                <a:ext cx="2051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Triplet</a:t>
                </a:r>
                <a:endParaRPr lang="en-US" sz="1350"/>
              </a:p>
            </p:txBody>
          </p:sp>
        </p:grpSp>
        <p:grpSp>
          <p:nvGrpSpPr>
            <p:cNvPr id="457" name="Gruppo 456"/>
            <p:cNvGrpSpPr/>
            <p:nvPr/>
          </p:nvGrpSpPr>
          <p:grpSpPr>
            <a:xfrm>
              <a:off x="7527926" y="3932239"/>
              <a:ext cx="177800" cy="227013"/>
              <a:chOff x="7527926" y="3932239"/>
              <a:chExt cx="177800" cy="227013"/>
            </a:xfrm>
          </p:grpSpPr>
          <p:sp>
            <p:nvSpPr>
              <p:cNvPr id="1499" name="Freeform 243"/>
              <p:cNvSpPr>
                <a:spLocks/>
              </p:cNvSpPr>
              <p:nvPr/>
            </p:nvSpPr>
            <p:spPr bwMode="auto">
              <a:xfrm>
                <a:off x="7527926" y="3932239"/>
                <a:ext cx="177800" cy="227013"/>
              </a:xfrm>
              <a:custGeom>
                <a:avLst/>
                <a:gdLst>
                  <a:gd name="T0" fmla="*/ 40 w 404"/>
                  <a:gd name="T1" fmla="*/ 516 h 516"/>
                  <a:gd name="T2" fmla="*/ 364 w 404"/>
                  <a:gd name="T3" fmla="*/ 516 h 516"/>
                  <a:gd name="T4" fmla="*/ 404 w 404"/>
                  <a:gd name="T5" fmla="*/ 476 h 516"/>
                  <a:gd name="T6" fmla="*/ 404 w 404"/>
                  <a:gd name="T7" fmla="*/ 40 h 516"/>
                  <a:gd name="T8" fmla="*/ 364 w 404"/>
                  <a:gd name="T9" fmla="*/ 0 h 516"/>
                  <a:gd name="T10" fmla="*/ 40 w 404"/>
                  <a:gd name="T11" fmla="*/ 0 h 516"/>
                  <a:gd name="T12" fmla="*/ 0 w 404"/>
                  <a:gd name="T13" fmla="*/ 40 h 516"/>
                  <a:gd name="T14" fmla="*/ 0 w 404"/>
                  <a:gd name="T15" fmla="*/ 476 h 516"/>
                  <a:gd name="T16" fmla="*/ 40 w 404"/>
                  <a:gd name="T17"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516">
                    <a:moveTo>
                      <a:pt x="40" y="516"/>
                    </a:moveTo>
                    <a:lnTo>
                      <a:pt x="364" y="516"/>
                    </a:lnTo>
                    <a:cubicBezTo>
                      <a:pt x="386" y="516"/>
                      <a:pt x="404" y="498"/>
                      <a:pt x="404" y="476"/>
                    </a:cubicBezTo>
                    <a:lnTo>
                      <a:pt x="404" y="40"/>
                    </a:lnTo>
                    <a:cubicBezTo>
                      <a:pt x="404" y="18"/>
                      <a:pt x="386" y="0"/>
                      <a:pt x="364" y="0"/>
                    </a:cubicBezTo>
                    <a:lnTo>
                      <a:pt x="40" y="0"/>
                    </a:lnTo>
                    <a:cubicBezTo>
                      <a:pt x="18" y="0"/>
                      <a:pt x="0" y="18"/>
                      <a:pt x="0" y="40"/>
                    </a:cubicBezTo>
                    <a:lnTo>
                      <a:pt x="0" y="476"/>
                    </a:lnTo>
                    <a:cubicBezTo>
                      <a:pt x="0" y="498"/>
                      <a:pt x="18" y="516"/>
                      <a:pt x="40" y="516"/>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00" name="Freeform 244"/>
              <p:cNvSpPr>
                <a:spLocks/>
              </p:cNvSpPr>
              <p:nvPr/>
            </p:nvSpPr>
            <p:spPr bwMode="auto">
              <a:xfrm>
                <a:off x="7527926" y="3932239"/>
                <a:ext cx="177800" cy="227013"/>
              </a:xfrm>
              <a:custGeom>
                <a:avLst/>
                <a:gdLst>
                  <a:gd name="T0" fmla="*/ 40 w 404"/>
                  <a:gd name="T1" fmla="*/ 516 h 516"/>
                  <a:gd name="T2" fmla="*/ 364 w 404"/>
                  <a:gd name="T3" fmla="*/ 516 h 516"/>
                  <a:gd name="T4" fmla="*/ 404 w 404"/>
                  <a:gd name="T5" fmla="*/ 476 h 516"/>
                  <a:gd name="T6" fmla="*/ 404 w 404"/>
                  <a:gd name="T7" fmla="*/ 40 h 516"/>
                  <a:gd name="T8" fmla="*/ 364 w 404"/>
                  <a:gd name="T9" fmla="*/ 0 h 516"/>
                  <a:gd name="T10" fmla="*/ 40 w 404"/>
                  <a:gd name="T11" fmla="*/ 0 h 516"/>
                  <a:gd name="T12" fmla="*/ 0 w 404"/>
                  <a:gd name="T13" fmla="*/ 40 h 516"/>
                  <a:gd name="T14" fmla="*/ 0 w 404"/>
                  <a:gd name="T15" fmla="*/ 476 h 516"/>
                  <a:gd name="T16" fmla="*/ 40 w 404"/>
                  <a:gd name="T17" fmla="*/ 516 h 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516">
                    <a:moveTo>
                      <a:pt x="40" y="516"/>
                    </a:moveTo>
                    <a:lnTo>
                      <a:pt x="364" y="516"/>
                    </a:lnTo>
                    <a:cubicBezTo>
                      <a:pt x="386" y="516"/>
                      <a:pt x="404" y="498"/>
                      <a:pt x="404" y="476"/>
                    </a:cubicBezTo>
                    <a:lnTo>
                      <a:pt x="404" y="40"/>
                    </a:lnTo>
                    <a:cubicBezTo>
                      <a:pt x="404" y="18"/>
                      <a:pt x="386" y="0"/>
                      <a:pt x="364" y="0"/>
                    </a:cubicBezTo>
                    <a:lnTo>
                      <a:pt x="40" y="0"/>
                    </a:lnTo>
                    <a:cubicBezTo>
                      <a:pt x="18" y="0"/>
                      <a:pt x="0" y="18"/>
                      <a:pt x="0" y="40"/>
                    </a:cubicBezTo>
                    <a:lnTo>
                      <a:pt x="0" y="476"/>
                    </a:lnTo>
                    <a:cubicBezTo>
                      <a:pt x="0" y="498"/>
                      <a:pt x="18" y="516"/>
                      <a:pt x="40" y="516"/>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01" name="Rectangle 245"/>
              <p:cNvSpPr>
                <a:spLocks noChangeArrowheads="1"/>
              </p:cNvSpPr>
              <p:nvPr/>
            </p:nvSpPr>
            <p:spPr bwMode="auto">
              <a:xfrm>
                <a:off x="7546977" y="3965576"/>
                <a:ext cx="13892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Mag</a:t>
                </a:r>
                <a:endParaRPr lang="en-US" sz="1350"/>
              </a:p>
            </p:txBody>
          </p:sp>
          <p:sp>
            <p:nvSpPr>
              <p:cNvPr id="1502" name="Rectangle 246"/>
              <p:cNvSpPr>
                <a:spLocks noChangeArrowheads="1"/>
              </p:cNvSpPr>
              <p:nvPr/>
            </p:nvSpPr>
            <p:spPr bwMode="auto">
              <a:xfrm>
                <a:off x="7673977" y="3965576"/>
                <a:ext cx="1923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a:t>
                </a:r>
                <a:endParaRPr lang="en-US" sz="1350"/>
              </a:p>
            </p:txBody>
          </p:sp>
          <p:sp>
            <p:nvSpPr>
              <p:cNvPr id="1503" name="Rectangle 247"/>
              <p:cNvSpPr>
                <a:spLocks noChangeArrowheads="1"/>
              </p:cNvSpPr>
              <p:nvPr/>
            </p:nvSpPr>
            <p:spPr bwMode="auto">
              <a:xfrm>
                <a:off x="7562851" y="4049713"/>
                <a:ext cx="12396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Trip</a:t>
                </a:r>
                <a:endParaRPr lang="en-US" sz="1350" dirty="0"/>
              </a:p>
            </p:txBody>
          </p:sp>
        </p:grpSp>
        <p:grpSp>
          <p:nvGrpSpPr>
            <p:cNvPr id="455" name="Gruppo 454"/>
            <p:cNvGrpSpPr/>
            <p:nvPr/>
          </p:nvGrpSpPr>
          <p:grpSpPr>
            <a:xfrm>
              <a:off x="7521576" y="3122614"/>
              <a:ext cx="177800" cy="227013"/>
              <a:chOff x="7521576" y="3122614"/>
              <a:chExt cx="177800" cy="227013"/>
            </a:xfrm>
          </p:grpSpPr>
          <p:sp>
            <p:nvSpPr>
              <p:cNvPr id="1504" name="Freeform 248"/>
              <p:cNvSpPr>
                <a:spLocks/>
              </p:cNvSpPr>
              <p:nvPr/>
            </p:nvSpPr>
            <p:spPr bwMode="auto">
              <a:xfrm>
                <a:off x="7521576" y="3122614"/>
                <a:ext cx="177800" cy="227013"/>
              </a:xfrm>
              <a:custGeom>
                <a:avLst/>
                <a:gdLst>
                  <a:gd name="T0" fmla="*/ 40 w 404"/>
                  <a:gd name="T1" fmla="*/ 517 h 517"/>
                  <a:gd name="T2" fmla="*/ 364 w 404"/>
                  <a:gd name="T3" fmla="*/ 517 h 517"/>
                  <a:gd name="T4" fmla="*/ 404 w 404"/>
                  <a:gd name="T5" fmla="*/ 477 h 517"/>
                  <a:gd name="T6" fmla="*/ 404 w 404"/>
                  <a:gd name="T7" fmla="*/ 41 h 517"/>
                  <a:gd name="T8" fmla="*/ 364 w 404"/>
                  <a:gd name="T9" fmla="*/ 0 h 517"/>
                  <a:gd name="T10" fmla="*/ 40 w 404"/>
                  <a:gd name="T11" fmla="*/ 0 h 517"/>
                  <a:gd name="T12" fmla="*/ 0 w 404"/>
                  <a:gd name="T13" fmla="*/ 41 h 517"/>
                  <a:gd name="T14" fmla="*/ 0 w 404"/>
                  <a:gd name="T15" fmla="*/ 477 h 517"/>
                  <a:gd name="T16" fmla="*/ 40 w 404"/>
                  <a:gd name="T17" fmla="*/ 517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517">
                    <a:moveTo>
                      <a:pt x="40" y="517"/>
                    </a:moveTo>
                    <a:lnTo>
                      <a:pt x="364" y="517"/>
                    </a:lnTo>
                    <a:cubicBezTo>
                      <a:pt x="386" y="517"/>
                      <a:pt x="404" y="499"/>
                      <a:pt x="404" y="477"/>
                    </a:cubicBezTo>
                    <a:lnTo>
                      <a:pt x="404" y="41"/>
                    </a:lnTo>
                    <a:cubicBezTo>
                      <a:pt x="404" y="19"/>
                      <a:pt x="386" y="0"/>
                      <a:pt x="364" y="0"/>
                    </a:cubicBezTo>
                    <a:lnTo>
                      <a:pt x="40" y="0"/>
                    </a:lnTo>
                    <a:cubicBezTo>
                      <a:pt x="18" y="0"/>
                      <a:pt x="0" y="19"/>
                      <a:pt x="0" y="41"/>
                    </a:cubicBezTo>
                    <a:lnTo>
                      <a:pt x="0" y="477"/>
                    </a:lnTo>
                    <a:cubicBezTo>
                      <a:pt x="0" y="499"/>
                      <a:pt x="18" y="517"/>
                      <a:pt x="40" y="517"/>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05" name="Freeform 249"/>
              <p:cNvSpPr>
                <a:spLocks/>
              </p:cNvSpPr>
              <p:nvPr/>
            </p:nvSpPr>
            <p:spPr bwMode="auto">
              <a:xfrm>
                <a:off x="7521576" y="3122614"/>
                <a:ext cx="177800" cy="227013"/>
              </a:xfrm>
              <a:custGeom>
                <a:avLst/>
                <a:gdLst>
                  <a:gd name="T0" fmla="*/ 40 w 404"/>
                  <a:gd name="T1" fmla="*/ 517 h 517"/>
                  <a:gd name="T2" fmla="*/ 364 w 404"/>
                  <a:gd name="T3" fmla="*/ 517 h 517"/>
                  <a:gd name="T4" fmla="*/ 404 w 404"/>
                  <a:gd name="T5" fmla="*/ 477 h 517"/>
                  <a:gd name="T6" fmla="*/ 404 w 404"/>
                  <a:gd name="T7" fmla="*/ 41 h 517"/>
                  <a:gd name="T8" fmla="*/ 364 w 404"/>
                  <a:gd name="T9" fmla="*/ 0 h 517"/>
                  <a:gd name="T10" fmla="*/ 40 w 404"/>
                  <a:gd name="T11" fmla="*/ 0 h 517"/>
                  <a:gd name="T12" fmla="*/ 0 w 404"/>
                  <a:gd name="T13" fmla="*/ 41 h 517"/>
                  <a:gd name="T14" fmla="*/ 0 w 404"/>
                  <a:gd name="T15" fmla="*/ 477 h 517"/>
                  <a:gd name="T16" fmla="*/ 40 w 404"/>
                  <a:gd name="T17" fmla="*/ 517 h 5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4" h="517">
                    <a:moveTo>
                      <a:pt x="40" y="517"/>
                    </a:moveTo>
                    <a:lnTo>
                      <a:pt x="364" y="517"/>
                    </a:lnTo>
                    <a:cubicBezTo>
                      <a:pt x="386" y="517"/>
                      <a:pt x="404" y="499"/>
                      <a:pt x="404" y="477"/>
                    </a:cubicBezTo>
                    <a:lnTo>
                      <a:pt x="404" y="41"/>
                    </a:lnTo>
                    <a:cubicBezTo>
                      <a:pt x="404" y="19"/>
                      <a:pt x="386" y="0"/>
                      <a:pt x="364" y="0"/>
                    </a:cubicBezTo>
                    <a:lnTo>
                      <a:pt x="40" y="0"/>
                    </a:lnTo>
                    <a:cubicBezTo>
                      <a:pt x="18" y="0"/>
                      <a:pt x="0" y="19"/>
                      <a:pt x="0" y="41"/>
                    </a:cubicBezTo>
                    <a:lnTo>
                      <a:pt x="0" y="477"/>
                    </a:lnTo>
                    <a:cubicBezTo>
                      <a:pt x="0" y="499"/>
                      <a:pt x="18" y="517"/>
                      <a:pt x="40" y="517"/>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06" name="Rectangle 250"/>
              <p:cNvSpPr>
                <a:spLocks noChangeArrowheads="1"/>
              </p:cNvSpPr>
              <p:nvPr/>
            </p:nvSpPr>
            <p:spPr bwMode="auto">
              <a:xfrm>
                <a:off x="7540627" y="3157539"/>
                <a:ext cx="13892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Mag</a:t>
                </a:r>
                <a:endParaRPr lang="en-US" sz="1350"/>
              </a:p>
            </p:txBody>
          </p:sp>
          <p:sp>
            <p:nvSpPr>
              <p:cNvPr id="1507" name="Rectangle 251"/>
              <p:cNvSpPr>
                <a:spLocks noChangeArrowheads="1"/>
              </p:cNvSpPr>
              <p:nvPr/>
            </p:nvSpPr>
            <p:spPr bwMode="auto">
              <a:xfrm>
                <a:off x="7667627" y="3157539"/>
                <a:ext cx="1923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a:t>
                </a:r>
                <a:endParaRPr lang="en-US" sz="1350"/>
              </a:p>
            </p:txBody>
          </p:sp>
          <p:sp>
            <p:nvSpPr>
              <p:cNvPr id="1508" name="Rectangle 252"/>
              <p:cNvSpPr>
                <a:spLocks noChangeArrowheads="1"/>
              </p:cNvSpPr>
              <p:nvPr/>
            </p:nvSpPr>
            <p:spPr bwMode="auto">
              <a:xfrm>
                <a:off x="7558088" y="3240088"/>
                <a:ext cx="123965"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Trip</a:t>
                </a:r>
                <a:endParaRPr lang="en-US" sz="1350" dirty="0"/>
              </a:p>
            </p:txBody>
          </p:sp>
        </p:grpSp>
        <p:grpSp>
          <p:nvGrpSpPr>
            <p:cNvPr id="462" name="Gruppo 461"/>
            <p:cNvGrpSpPr/>
            <p:nvPr/>
          </p:nvGrpSpPr>
          <p:grpSpPr>
            <a:xfrm>
              <a:off x="6778626" y="4670426"/>
              <a:ext cx="239713" cy="176471"/>
              <a:chOff x="6778626" y="4670426"/>
              <a:chExt cx="239713" cy="176471"/>
            </a:xfrm>
          </p:grpSpPr>
          <p:sp>
            <p:nvSpPr>
              <p:cNvPr id="1509" name="Freeform 253"/>
              <p:cNvSpPr>
                <a:spLocks/>
              </p:cNvSpPr>
              <p:nvPr/>
            </p:nvSpPr>
            <p:spPr bwMode="auto">
              <a:xfrm>
                <a:off x="6778626" y="4672014"/>
                <a:ext cx="239713" cy="158750"/>
              </a:xfrm>
              <a:custGeom>
                <a:avLst/>
                <a:gdLst>
                  <a:gd name="T0" fmla="*/ 55 w 544"/>
                  <a:gd name="T1" fmla="*/ 363 h 363"/>
                  <a:gd name="T2" fmla="*/ 490 w 544"/>
                  <a:gd name="T3" fmla="*/ 363 h 363"/>
                  <a:gd name="T4" fmla="*/ 544 w 544"/>
                  <a:gd name="T5" fmla="*/ 308 h 363"/>
                  <a:gd name="T6" fmla="*/ 544 w 544"/>
                  <a:gd name="T7" fmla="*/ 54 h 363"/>
                  <a:gd name="T8" fmla="*/ 490 w 544"/>
                  <a:gd name="T9" fmla="*/ 0 h 363"/>
                  <a:gd name="T10" fmla="*/ 55 w 544"/>
                  <a:gd name="T11" fmla="*/ 0 h 363"/>
                  <a:gd name="T12" fmla="*/ 0 w 544"/>
                  <a:gd name="T13" fmla="*/ 54 h 363"/>
                  <a:gd name="T14" fmla="*/ 0 w 544"/>
                  <a:gd name="T15" fmla="*/ 308 h 363"/>
                  <a:gd name="T16" fmla="*/ 55 w 544"/>
                  <a:gd name="T17"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4" h="363">
                    <a:moveTo>
                      <a:pt x="55" y="363"/>
                    </a:moveTo>
                    <a:lnTo>
                      <a:pt x="490" y="363"/>
                    </a:lnTo>
                    <a:cubicBezTo>
                      <a:pt x="520" y="363"/>
                      <a:pt x="544" y="338"/>
                      <a:pt x="544" y="308"/>
                    </a:cubicBezTo>
                    <a:lnTo>
                      <a:pt x="544" y="54"/>
                    </a:lnTo>
                    <a:cubicBezTo>
                      <a:pt x="544" y="24"/>
                      <a:pt x="520" y="0"/>
                      <a:pt x="490" y="0"/>
                    </a:cubicBezTo>
                    <a:lnTo>
                      <a:pt x="55" y="0"/>
                    </a:lnTo>
                    <a:cubicBezTo>
                      <a:pt x="24" y="0"/>
                      <a:pt x="0" y="24"/>
                      <a:pt x="0" y="54"/>
                    </a:cubicBezTo>
                    <a:lnTo>
                      <a:pt x="0" y="308"/>
                    </a:lnTo>
                    <a:cubicBezTo>
                      <a:pt x="0" y="338"/>
                      <a:pt x="24" y="363"/>
                      <a:pt x="55" y="363"/>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10" name="Freeform 254"/>
              <p:cNvSpPr>
                <a:spLocks/>
              </p:cNvSpPr>
              <p:nvPr/>
            </p:nvSpPr>
            <p:spPr bwMode="auto">
              <a:xfrm>
                <a:off x="6778626" y="4672014"/>
                <a:ext cx="239713" cy="158750"/>
              </a:xfrm>
              <a:custGeom>
                <a:avLst/>
                <a:gdLst>
                  <a:gd name="T0" fmla="*/ 55 w 544"/>
                  <a:gd name="T1" fmla="*/ 363 h 363"/>
                  <a:gd name="T2" fmla="*/ 490 w 544"/>
                  <a:gd name="T3" fmla="*/ 363 h 363"/>
                  <a:gd name="T4" fmla="*/ 544 w 544"/>
                  <a:gd name="T5" fmla="*/ 308 h 363"/>
                  <a:gd name="T6" fmla="*/ 544 w 544"/>
                  <a:gd name="T7" fmla="*/ 54 h 363"/>
                  <a:gd name="T8" fmla="*/ 490 w 544"/>
                  <a:gd name="T9" fmla="*/ 0 h 363"/>
                  <a:gd name="T10" fmla="*/ 55 w 544"/>
                  <a:gd name="T11" fmla="*/ 0 h 363"/>
                  <a:gd name="T12" fmla="*/ 0 w 544"/>
                  <a:gd name="T13" fmla="*/ 54 h 363"/>
                  <a:gd name="T14" fmla="*/ 0 w 544"/>
                  <a:gd name="T15" fmla="*/ 308 h 363"/>
                  <a:gd name="T16" fmla="*/ 55 w 544"/>
                  <a:gd name="T17"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4" h="363">
                    <a:moveTo>
                      <a:pt x="55" y="363"/>
                    </a:moveTo>
                    <a:lnTo>
                      <a:pt x="490" y="363"/>
                    </a:lnTo>
                    <a:cubicBezTo>
                      <a:pt x="520" y="363"/>
                      <a:pt x="544" y="338"/>
                      <a:pt x="544" y="308"/>
                    </a:cubicBezTo>
                    <a:lnTo>
                      <a:pt x="544" y="54"/>
                    </a:lnTo>
                    <a:cubicBezTo>
                      <a:pt x="544" y="24"/>
                      <a:pt x="520" y="0"/>
                      <a:pt x="490" y="0"/>
                    </a:cubicBezTo>
                    <a:lnTo>
                      <a:pt x="55" y="0"/>
                    </a:lnTo>
                    <a:cubicBezTo>
                      <a:pt x="24" y="0"/>
                      <a:pt x="0" y="24"/>
                      <a:pt x="0" y="54"/>
                    </a:cubicBezTo>
                    <a:lnTo>
                      <a:pt x="0" y="308"/>
                    </a:lnTo>
                    <a:cubicBezTo>
                      <a:pt x="0" y="338"/>
                      <a:pt x="24" y="363"/>
                      <a:pt x="55" y="363"/>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11" name="Rectangle 255"/>
              <p:cNvSpPr>
                <a:spLocks noChangeArrowheads="1"/>
              </p:cNvSpPr>
              <p:nvPr/>
            </p:nvSpPr>
            <p:spPr bwMode="auto">
              <a:xfrm>
                <a:off x="6829426" y="4670426"/>
                <a:ext cx="13892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Mag</a:t>
                </a:r>
                <a:endParaRPr lang="en-US" sz="1350"/>
              </a:p>
            </p:txBody>
          </p:sp>
          <p:sp>
            <p:nvSpPr>
              <p:cNvPr id="1512" name="Rectangle 256"/>
              <p:cNvSpPr>
                <a:spLocks noChangeArrowheads="1"/>
              </p:cNvSpPr>
              <p:nvPr/>
            </p:nvSpPr>
            <p:spPr bwMode="auto">
              <a:xfrm>
                <a:off x="6956426" y="4670426"/>
                <a:ext cx="1923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a:t>
                </a:r>
                <a:endParaRPr lang="en-US" sz="1350"/>
              </a:p>
            </p:txBody>
          </p:sp>
          <p:sp>
            <p:nvSpPr>
              <p:cNvPr id="1513" name="Rectangle 257"/>
              <p:cNvSpPr>
                <a:spLocks noChangeArrowheads="1"/>
              </p:cNvSpPr>
              <p:nvPr/>
            </p:nvSpPr>
            <p:spPr bwMode="auto">
              <a:xfrm>
                <a:off x="6808789" y="4754564"/>
                <a:ext cx="2051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Triplet</a:t>
                </a:r>
                <a:endParaRPr lang="en-US" sz="1350"/>
              </a:p>
            </p:txBody>
          </p:sp>
        </p:grpSp>
        <p:grpSp>
          <p:nvGrpSpPr>
            <p:cNvPr id="463" name="Gruppo 462"/>
            <p:cNvGrpSpPr/>
            <p:nvPr/>
          </p:nvGrpSpPr>
          <p:grpSpPr>
            <a:xfrm>
              <a:off x="5924551" y="4679951"/>
              <a:ext cx="239713" cy="176471"/>
              <a:chOff x="5924551" y="4679951"/>
              <a:chExt cx="239713" cy="176471"/>
            </a:xfrm>
          </p:grpSpPr>
          <p:sp>
            <p:nvSpPr>
              <p:cNvPr id="1514" name="Freeform 258"/>
              <p:cNvSpPr>
                <a:spLocks/>
              </p:cNvSpPr>
              <p:nvPr/>
            </p:nvSpPr>
            <p:spPr bwMode="auto">
              <a:xfrm>
                <a:off x="5924551" y="4681539"/>
                <a:ext cx="239713" cy="160338"/>
              </a:xfrm>
              <a:custGeom>
                <a:avLst/>
                <a:gdLst>
                  <a:gd name="T0" fmla="*/ 55 w 545"/>
                  <a:gd name="T1" fmla="*/ 363 h 363"/>
                  <a:gd name="T2" fmla="*/ 490 w 545"/>
                  <a:gd name="T3" fmla="*/ 363 h 363"/>
                  <a:gd name="T4" fmla="*/ 545 w 545"/>
                  <a:gd name="T5" fmla="*/ 309 h 363"/>
                  <a:gd name="T6" fmla="*/ 545 w 545"/>
                  <a:gd name="T7" fmla="*/ 55 h 363"/>
                  <a:gd name="T8" fmla="*/ 490 w 545"/>
                  <a:gd name="T9" fmla="*/ 0 h 363"/>
                  <a:gd name="T10" fmla="*/ 55 w 545"/>
                  <a:gd name="T11" fmla="*/ 0 h 363"/>
                  <a:gd name="T12" fmla="*/ 0 w 545"/>
                  <a:gd name="T13" fmla="*/ 55 h 363"/>
                  <a:gd name="T14" fmla="*/ 0 w 545"/>
                  <a:gd name="T15" fmla="*/ 309 h 363"/>
                  <a:gd name="T16" fmla="*/ 55 w 545"/>
                  <a:gd name="T17"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5" h="363">
                    <a:moveTo>
                      <a:pt x="55" y="363"/>
                    </a:moveTo>
                    <a:lnTo>
                      <a:pt x="490" y="363"/>
                    </a:lnTo>
                    <a:cubicBezTo>
                      <a:pt x="520" y="363"/>
                      <a:pt x="545" y="339"/>
                      <a:pt x="545" y="309"/>
                    </a:cubicBezTo>
                    <a:lnTo>
                      <a:pt x="545" y="55"/>
                    </a:lnTo>
                    <a:cubicBezTo>
                      <a:pt x="545" y="25"/>
                      <a:pt x="520" y="0"/>
                      <a:pt x="490" y="0"/>
                    </a:cubicBezTo>
                    <a:lnTo>
                      <a:pt x="55" y="0"/>
                    </a:lnTo>
                    <a:cubicBezTo>
                      <a:pt x="25" y="0"/>
                      <a:pt x="0" y="25"/>
                      <a:pt x="0" y="55"/>
                    </a:cubicBezTo>
                    <a:lnTo>
                      <a:pt x="0" y="309"/>
                    </a:lnTo>
                    <a:cubicBezTo>
                      <a:pt x="0" y="339"/>
                      <a:pt x="25" y="363"/>
                      <a:pt x="55" y="363"/>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15" name="Freeform 259"/>
              <p:cNvSpPr>
                <a:spLocks/>
              </p:cNvSpPr>
              <p:nvPr/>
            </p:nvSpPr>
            <p:spPr bwMode="auto">
              <a:xfrm>
                <a:off x="5924551" y="4681539"/>
                <a:ext cx="239713" cy="160338"/>
              </a:xfrm>
              <a:custGeom>
                <a:avLst/>
                <a:gdLst>
                  <a:gd name="T0" fmla="*/ 55 w 545"/>
                  <a:gd name="T1" fmla="*/ 363 h 363"/>
                  <a:gd name="T2" fmla="*/ 490 w 545"/>
                  <a:gd name="T3" fmla="*/ 363 h 363"/>
                  <a:gd name="T4" fmla="*/ 545 w 545"/>
                  <a:gd name="T5" fmla="*/ 309 h 363"/>
                  <a:gd name="T6" fmla="*/ 545 w 545"/>
                  <a:gd name="T7" fmla="*/ 55 h 363"/>
                  <a:gd name="T8" fmla="*/ 490 w 545"/>
                  <a:gd name="T9" fmla="*/ 0 h 363"/>
                  <a:gd name="T10" fmla="*/ 55 w 545"/>
                  <a:gd name="T11" fmla="*/ 0 h 363"/>
                  <a:gd name="T12" fmla="*/ 0 w 545"/>
                  <a:gd name="T13" fmla="*/ 55 h 363"/>
                  <a:gd name="T14" fmla="*/ 0 w 545"/>
                  <a:gd name="T15" fmla="*/ 309 h 363"/>
                  <a:gd name="T16" fmla="*/ 55 w 545"/>
                  <a:gd name="T17"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5" h="363">
                    <a:moveTo>
                      <a:pt x="55" y="363"/>
                    </a:moveTo>
                    <a:lnTo>
                      <a:pt x="490" y="363"/>
                    </a:lnTo>
                    <a:cubicBezTo>
                      <a:pt x="520" y="363"/>
                      <a:pt x="545" y="339"/>
                      <a:pt x="545" y="309"/>
                    </a:cubicBezTo>
                    <a:lnTo>
                      <a:pt x="545" y="55"/>
                    </a:lnTo>
                    <a:cubicBezTo>
                      <a:pt x="545" y="25"/>
                      <a:pt x="520" y="0"/>
                      <a:pt x="490" y="0"/>
                    </a:cubicBezTo>
                    <a:lnTo>
                      <a:pt x="55" y="0"/>
                    </a:lnTo>
                    <a:cubicBezTo>
                      <a:pt x="25" y="0"/>
                      <a:pt x="0" y="25"/>
                      <a:pt x="0" y="55"/>
                    </a:cubicBezTo>
                    <a:lnTo>
                      <a:pt x="0" y="309"/>
                    </a:lnTo>
                    <a:cubicBezTo>
                      <a:pt x="0" y="339"/>
                      <a:pt x="25" y="363"/>
                      <a:pt x="55" y="363"/>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16" name="Rectangle 260"/>
              <p:cNvSpPr>
                <a:spLocks noChangeArrowheads="1"/>
              </p:cNvSpPr>
              <p:nvPr/>
            </p:nvSpPr>
            <p:spPr bwMode="auto">
              <a:xfrm>
                <a:off x="5975351" y="4679951"/>
                <a:ext cx="13892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Mag</a:t>
                </a:r>
                <a:endParaRPr lang="en-US" sz="1350" dirty="0"/>
              </a:p>
            </p:txBody>
          </p:sp>
          <p:sp>
            <p:nvSpPr>
              <p:cNvPr id="1517" name="Rectangle 261"/>
              <p:cNvSpPr>
                <a:spLocks noChangeArrowheads="1"/>
              </p:cNvSpPr>
              <p:nvPr/>
            </p:nvSpPr>
            <p:spPr bwMode="auto">
              <a:xfrm>
                <a:off x="6102351" y="4679951"/>
                <a:ext cx="1923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a:t>
                </a:r>
                <a:endParaRPr lang="en-US" sz="1350"/>
              </a:p>
            </p:txBody>
          </p:sp>
          <p:sp>
            <p:nvSpPr>
              <p:cNvPr id="1518" name="Rectangle 262"/>
              <p:cNvSpPr>
                <a:spLocks noChangeArrowheads="1"/>
              </p:cNvSpPr>
              <p:nvPr/>
            </p:nvSpPr>
            <p:spPr bwMode="auto">
              <a:xfrm>
                <a:off x="5954714" y="4764089"/>
                <a:ext cx="2051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Triplet</a:t>
                </a:r>
                <a:endParaRPr lang="en-US" sz="1350"/>
              </a:p>
            </p:txBody>
          </p:sp>
        </p:grpSp>
        <p:grpSp>
          <p:nvGrpSpPr>
            <p:cNvPr id="471" name="Gruppo 470"/>
            <p:cNvGrpSpPr/>
            <p:nvPr/>
          </p:nvGrpSpPr>
          <p:grpSpPr>
            <a:xfrm>
              <a:off x="4960938" y="4678364"/>
              <a:ext cx="239713" cy="176470"/>
              <a:chOff x="4960938" y="4678364"/>
              <a:chExt cx="239713" cy="176470"/>
            </a:xfrm>
          </p:grpSpPr>
          <p:sp>
            <p:nvSpPr>
              <p:cNvPr id="1519" name="Freeform 263"/>
              <p:cNvSpPr>
                <a:spLocks/>
              </p:cNvSpPr>
              <p:nvPr/>
            </p:nvSpPr>
            <p:spPr bwMode="auto">
              <a:xfrm>
                <a:off x="4960938" y="4678364"/>
                <a:ext cx="239713" cy="160338"/>
              </a:xfrm>
              <a:custGeom>
                <a:avLst/>
                <a:gdLst>
                  <a:gd name="T0" fmla="*/ 55 w 545"/>
                  <a:gd name="T1" fmla="*/ 363 h 363"/>
                  <a:gd name="T2" fmla="*/ 490 w 545"/>
                  <a:gd name="T3" fmla="*/ 363 h 363"/>
                  <a:gd name="T4" fmla="*/ 545 w 545"/>
                  <a:gd name="T5" fmla="*/ 308 h 363"/>
                  <a:gd name="T6" fmla="*/ 545 w 545"/>
                  <a:gd name="T7" fmla="*/ 54 h 363"/>
                  <a:gd name="T8" fmla="*/ 490 w 545"/>
                  <a:gd name="T9" fmla="*/ 0 h 363"/>
                  <a:gd name="T10" fmla="*/ 55 w 545"/>
                  <a:gd name="T11" fmla="*/ 0 h 363"/>
                  <a:gd name="T12" fmla="*/ 0 w 545"/>
                  <a:gd name="T13" fmla="*/ 54 h 363"/>
                  <a:gd name="T14" fmla="*/ 0 w 545"/>
                  <a:gd name="T15" fmla="*/ 308 h 363"/>
                  <a:gd name="T16" fmla="*/ 55 w 545"/>
                  <a:gd name="T17"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5" h="363">
                    <a:moveTo>
                      <a:pt x="55" y="363"/>
                    </a:moveTo>
                    <a:lnTo>
                      <a:pt x="490" y="363"/>
                    </a:lnTo>
                    <a:cubicBezTo>
                      <a:pt x="520" y="363"/>
                      <a:pt x="545" y="338"/>
                      <a:pt x="545" y="308"/>
                    </a:cubicBezTo>
                    <a:lnTo>
                      <a:pt x="545" y="54"/>
                    </a:lnTo>
                    <a:cubicBezTo>
                      <a:pt x="545" y="24"/>
                      <a:pt x="520" y="0"/>
                      <a:pt x="490" y="0"/>
                    </a:cubicBezTo>
                    <a:lnTo>
                      <a:pt x="55" y="0"/>
                    </a:lnTo>
                    <a:cubicBezTo>
                      <a:pt x="25" y="0"/>
                      <a:pt x="0" y="24"/>
                      <a:pt x="0" y="54"/>
                    </a:cubicBezTo>
                    <a:lnTo>
                      <a:pt x="0" y="308"/>
                    </a:lnTo>
                    <a:cubicBezTo>
                      <a:pt x="0" y="338"/>
                      <a:pt x="25" y="363"/>
                      <a:pt x="55" y="363"/>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20" name="Freeform 264"/>
              <p:cNvSpPr>
                <a:spLocks/>
              </p:cNvSpPr>
              <p:nvPr/>
            </p:nvSpPr>
            <p:spPr bwMode="auto">
              <a:xfrm>
                <a:off x="4960938" y="4678364"/>
                <a:ext cx="239713" cy="160338"/>
              </a:xfrm>
              <a:custGeom>
                <a:avLst/>
                <a:gdLst>
                  <a:gd name="T0" fmla="*/ 55 w 545"/>
                  <a:gd name="T1" fmla="*/ 363 h 363"/>
                  <a:gd name="T2" fmla="*/ 490 w 545"/>
                  <a:gd name="T3" fmla="*/ 363 h 363"/>
                  <a:gd name="T4" fmla="*/ 545 w 545"/>
                  <a:gd name="T5" fmla="*/ 308 h 363"/>
                  <a:gd name="T6" fmla="*/ 545 w 545"/>
                  <a:gd name="T7" fmla="*/ 54 h 363"/>
                  <a:gd name="T8" fmla="*/ 490 w 545"/>
                  <a:gd name="T9" fmla="*/ 0 h 363"/>
                  <a:gd name="T10" fmla="*/ 55 w 545"/>
                  <a:gd name="T11" fmla="*/ 0 h 363"/>
                  <a:gd name="T12" fmla="*/ 0 w 545"/>
                  <a:gd name="T13" fmla="*/ 54 h 363"/>
                  <a:gd name="T14" fmla="*/ 0 w 545"/>
                  <a:gd name="T15" fmla="*/ 308 h 363"/>
                  <a:gd name="T16" fmla="*/ 55 w 545"/>
                  <a:gd name="T17" fmla="*/ 363 h 36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545" h="363">
                    <a:moveTo>
                      <a:pt x="55" y="363"/>
                    </a:moveTo>
                    <a:lnTo>
                      <a:pt x="490" y="363"/>
                    </a:lnTo>
                    <a:cubicBezTo>
                      <a:pt x="520" y="363"/>
                      <a:pt x="545" y="338"/>
                      <a:pt x="545" y="308"/>
                    </a:cubicBezTo>
                    <a:lnTo>
                      <a:pt x="545" y="54"/>
                    </a:lnTo>
                    <a:cubicBezTo>
                      <a:pt x="545" y="24"/>
                      <a:pt x="520" y="0"/>
                      <a:pt x="490" y="0"/>
                    </a:cubicBezTo>
                    <a:lnTo>
                      <a:pt x="55" y="0"/>
                    </a:lnTo>
                    <a:cubicBezTo>
                      <a:pt x="25" y="0"/>
                      <a:pt x="0" y="24"/>
                      <a:pt x="0" y="54"/>
                    </a:cubicBezTo>
                    <a:lnTo>
                      <a:pt x="0" y="308"/>
                    </a:lnTo>
                    <a:cubicBezTo>
                      <a:pt x="0" y="338"/>
                      <a:pt x="25" y="363"/>
                      <a:pt x="55" y="363"/>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521" name="Rectangle 265"/>
              <p:cNvSpPr>
                <a:spLocks noChangeArrowheads="1"/>
              </p:cNvSpPr>
              <p:nvPr/>
            </p:nvSpPr>
            <p:spPr bwMode="auto">
              <a:xfrm>
                <a:off x="5011738" y="4679951"/>
                <a:ext cx="138928"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Mag</a:t>
                </a:r>
                <a:endParaRPr lang="en-US" sz="1350"/>
              </a:p>
            </p:txBody>
          </p:sp>
          <p:sp>
            <p:nvSpPr>
              <p:cNvPr id="1522" name="Rectangle 266"/>
              <p:cNvSpPr>
                <a:spLocks noChangeArrowheads="1"/>
              </p:cNvSpPr>
              <p:nvPr/>
            </p:nvSpPr>
            <p:spPr bwMode="auto">
              <a:xfrm>
                <a:off x="5138738" y="4679951"/>
                <a:ext cx="19237"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a:t>
                </a:r>
                <a:endParaRPr lang="en-US" sz="1350"/>
              </a:p>
            </p:txBody>
          </p:sp>
          <p:sp>
            <p:nvSpPr>
              <p:cNvPr id="1523" name="Rectangle 267"/>
              <p:cNvSpPr>
                <a:spLocks noChangeArrowheads="1"/>
              </p:cNvSpPr>
              <p:nvPr/>
            </p:nvSpPr>
            <p:spPr bwMode="auto">
              <a:xfrm>
                <a:off x="4989513" y="4762501"/>
                <a:ext cx="205184"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Triplet</a:t>
                </a:r>
                <a:endParaRPr lang="en-US" sz="1350"/>
              </a:p>
            </p:txBody>
          </p:sp>
        </p:grpSp>
        <p:grpSp>
          <p:nvGrpSpPr>
            <p:cNvPr id="459" name="Gruppo 458"/>
            <p:cNvGrpSpPr/>
            <p:nvPr/>
          </p:nvGrpSpPr>
          <p:grpSpPr>
            <a:xfrm>
              <a:off x="7394576" y="4538664"/>
              <a:ext cx="319088" cy="320675"/>
              <a:chOff x="7394576" y="4538664"/>
              <a:chExt cx="319088" cy="320675"/>
            </a:xfrm>
          </p:grpSpPr>
          <p:sp>
            <p:nvSpPr>
              <p:cNvPr id="1529" name="Freeform 273"/>
              <p:cNvSpPr>
                <a:spLocks/>
              </p:cNvSpPr>
              <p:nvPr/>
            </p:nvSpPr>
            <p:spPr bwMode="auto">
              <a:xfrm>
                <a:off x="7394576" y="4538664"/>
                <a:ext cx="319088" cy="320675"/>
              </a:xfrm>
              <a:custGeom>
                <a:avLst/>
                <a:gdLst>
                  <a:gd name="T0" fmla="*/ 61 w 201"/>
                  <a:gd name="T1" fmla="*/ 202 h 202"/>
                  <a:gd name="T2" fmla="*/ 201 w 201"/>
                  <a:gd name="T3" fmla="*/ 62 h 202"/>
                  <a:gd name="T4" fmla="*/ 84 w 201"/>
                  <a:gd name="T5" fmla="*/ 0 h 202"/>
                  <a:gd name="T6" fmla="*/ 0 w 201"/>
                  <a:gd name="T7" fmla="*/ 85 h 202"/>
                  <a:gd name="T8" fmla="*/ 61 w 201"/>
                  <a:gd name="T9" fmla="*/ 202 h 202"/>
                </a:gdLst>
                <a:ahLst/>
                <a:cxnLst>
                  <a:cxn ang="0">
                    <a:pos x="T0" y="T1"/>
                  </a:cxn>
                  <a:cxn ang="0">
                    <a:pos x="T2" y="T3"/>
                  </a:cxn>
                  <a:cxn ang="0">
                    <a:pos x="T4" y="T5"/>
                  </a:cxn>
                  <a:cxn ang="0">
                    <a:pos x="T6" y="T7"/>
                  </a:cxn>
                  <a:cxn ang="0">
                    <a:pos x="T8" y="T9"/>
                  </a:cxn>
                </a:cxnLst>
                <a:rect l="0" t="0" r="r" b="b"/>
                <a:pathLst>
                  <a:path w="201" h="202">
                    <a:moveTo>
                      <a:pt x="61" y="202"/>
                    </a:moveTo>
                    <a:lnTo>
                      <a:pt x="201" y="62"/>
                    </a:lnTo>
                    <a:lnTo>
                      <a:pt x="84" y="0"/>
                    </a:lnTo>
                    <a:lnTo>
                      <a:pt x="0" y="85"/>
                    </a:lnTo>
                    <a:lnTo>
                      <a:pt x="61" y="202"/>
                    </a:lnTo>
                    <a:close/>
                  </a:path>
                </a:pathLst>
              </a:custGeom>
              <a:solidFill>
                <a:srgbClr val="CC66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68580" tIns="34290" rIns="68580" bIns="34290" numCol="1" anchor="t" anchorCtr="0" compatLnSpc="1">
                <a:prstTxWarp prst="textNoShape">
                  <a:avLst/>
                </a:prstTxWarp>
              </a:bodyPr>
              <a:lstStyle/>
              <a:p>
                <a:endParaRPr lang="en-US" sz="1350"/>
              </a:p>
            </p:txBody>
          </p:sp>
          <p:sp>
            <p:nvSpPr>
              <p:cNvPr id="1530" name="Freeform 274"/>
              <p:cNvSpPr>
                <a:spLocks/>
              </p:cNvSpPr>
              <p:nvPr/>
            </p:nvSpPr>
            <p:spPr bwMode="auto">
              <a:xfrm>
                <a:off x="7394576" y="4538664"/>
                <a:ext cx="319088" cy="320675"/>
              </a:xfrm>
              <a:custGeom>
                <a:avLst/>
                <a:gdLst>
                  <a:gd name="T0" fmla="*/ 61 w 201"/>
                  <a:gd name="T1" fmla="*/ 202 h 202"/>
                  <a:gd name="T2" fmla="*/ 201 w 201"/>
                  <a:gd name="T3" fmla="*/ 62 h 202"/>
                  <a:gd name="T4" fmla="*/ 84 w 201"/>
                  <a:gd name="T5" fmla="*/ 0 h 202"/>
                  <a:gd name="T6" fmla="*/ 0 w 201"/>
                  <a:gd name="T7" fmla="*/ 85 h 202"/>
                  <a:gd name="T8" fmla="*/ 61 w 201"/>
                  <a:gd name="T9" fmla="*/ 202 h 202"/>
                </a:gdLst>
                <a:ahLst/>
                <a:cxnLst>
                  <a:cxn ang="0">
                    <a:pos x="T0" y="T1"/>
                  </a:cxn>
                  <a:cxn ang="0">
                    <a:pos x="T2" y="T3"/>
                  </a:cxn>
                  <a:cxn ang="0">
                    <a:pos x="T4" y="T5"/>
                  </a:cxn>
                  <a:cxn ang="0">
                    <a:pos x="T6" y="T7"/>
                  </a:cxn>
                  <a:cxn ang="0">
                    <a:pos x="T8" y="T9"/>
                  </a:cxn>
                </a:cxnLst>
                <a:rect l="0" t="0" r="r" b="b"/>
                <a:pathLst>
                  <a:path w="201" h="202">
                    <a:moveTo>
                      <a:pt x="61" y="202"/>
                    </a:moveTo>
                    <a:lnTo>
                      <a:pt x="201" y="62"/>
                    </a:lnTo>
                    <a:lnTo>
                      <a:pt x="84" y="0"/>
                    </a:lnTo>
                    <a:lnTo>
                      <a:pt x="0" y="85"/>
                    </a:lnTo>
                    <a:lnTo>
                      <a:pt x="61" y="202"/>
                    </a:ln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451" name="Rectangle 288"/>
              <p:cNvSpPr>
                <a:spLocks noChangeArrowheads="1"/>
              </p:cNvSpPr>
              <p:nvPr/>
            </p:nvSpPr>
            <p:spPr bwMode="auto">
              <a:xfrm>
                <a:off x="7452107" y="4631501"/>
                <a:ext cx="200909"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Dipole</a:t>
                </a:r>
                <a:endParaRPr lang="en-US" sz="1350" dirty="0"/>
              </a:p>
            </p:txBody>
          </p:sp>
        </p:grpSp>
      </p:grpSp>
      <p:grpSp>
        <p:nvGrpSpPr>
          <p:cNvPr id="481" name="drwSteererInjRFQ"/>
          <p:cNvGrpSpPr/>
          <p:nvPr/>
        </p:nvGrpSpPr>
        <p:grpSpPr>
          <a:xfrm>
            <a:off x="4813698" y="4388646"/>
            <a:ext cx="2252663" cy="73819"/>
            <a:chOff x="4386263" y="4708526"/>
            <a:chExt cx="3003550" cy="98425"/>
          </a:xfrm>
        </p:grpSpPr>
        <p:grpSp>
          <p:nvGrpSpPr>
            <p:cNvPr id="472" name="AD.ST.xx"/>
            <p:cNvGrpSpPr/>
            <p:nvPr/>
          </p:nvGrpSpPr>
          <p:grpSpPr>
            <a:xfrm>
              <a:off x="4667251" y="4714876"/>
              <a:ext cx="57150" cy="92075"/>
              <a:chOff x="4667251" y="4714876"/>
              <a:chExt cx="57150" cy="92075"/>
            </a:xfrm>
          </p:grpSpPr>
          <p:sp>
            <p:nvSpPr>
              <p:cNvPr id="1596" name="Freeform 340"/>
              <p:cNvSpPr>
                <a:spLocks/>
              </p:cNvSpPr>
              <p:nvPr/>
            </p:nvSpPr>
            <p:spPr bwMode="auto">
              <a:xfrm>
                <a:off x="4667251" y="4714876"/>
                <a:ext cx="57150" cy="92075"/>
              </a:xfrm>
              <a:custGeom>
                <a:avLst/>
                <a:gdLst>
                  <a:gd name="T0" fmla="*/ 13 w 129"/>
                  <a:gd name="T1" fmla="*/ 211 h 211"/>
                  <a:gd name="T2" fmla="*/ 116 w 129"/>
                  <a:gd name="T3" fmla="*/ 211 h 211"/>
                  <a:gd name="T4" fmla="*/ 129 w 129"/>
                  <a:gd name="T5" fmla="*/ 199 h 211"/>
                  <a:gd name="T6" fmla="*/ 129 w 129"/>
                  <a:gd name="T7" fmla="*/ 13 h 211"/>
                  <a:gd name="T8" fmla="*/ 116 w 129"/>
                  <a:gd name="T9" fmla="*/ 0 h 211"/>
                  <a:gd name="T10" fmla="*/ 13 w 129"/>
                  <a:gd name="T11" fmla="*/ 0 h 211"/>
                  <a:gd name="T12" fmla="*/ 0 w 129"/>
                  <a:gd name="T13" fmla="*/ 13 h 211"/>
                  <a:gd name="T14" fmla="*/ 0 w 129"/>
                  <a:gd name="T15" fmla="*/ 199 h 211"/>
                  <a:gd name="T16" fmla="*/ 13 w 129"/>
                  <a:gd name="T17"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211">
                    <a:moveTo>
                      <a:pt x="13" y="211"/>
                    </a:moveTo>
                    <a:lnTo>
                      <a:pt x="116" y="211"/>
                    </a:lnTo>
                    <a:cubicBezTo>
                      <a:pt x="123" y="211"/>
                      <a:pt x="129" y="206"/>
                      <a:pt x="129" y="199"/>
                    </a:cubicBezTo>
                    <a:lnTo>
                      <a:pt x="129" y="13"/>
                    </a:lnTo>
                    <a:cubicBezTo>
                      <a:pt x="129" y="6"/>
                      <a:pt x="123" y="0"/>
                      <a:pt x="116" y="0"/>
                    </a:cubicBezTo>
                    <a:lnTo>
                      <a:pt x="13" y="0"/>
                    </a:lnTo>
                    <a:cubicBezTo>
                      <a:pt x="6" y="0"/>
                      <a:pt x="0" y="6"/>
                      <a:pt x="0" y="13"/>
                    </a:cubicBezTo>
                    <a:lnTo>
                      <a:pt x="0" y="199"/>
                    </a:lnTo>
                    <a:cubicBezTo>
                      <a:pt x="0" y="206"/>
                      <a:pt x="6" y="211"/>
                      <a:pt x="13" y="211"/>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97" name="Freeform 341"/>
              <p:cNvSpPr>
                <a:spLocks/>
              </p:cNvSpPr>
              <p:nvPr/>
            </p:nvSpPr>
            <p:spPr bwMode="auto">
              <a:xfrm>
                <a:off x="4667251" y="4714876"/>
                <a:ext cx="57150" cy="92075"/>
              </a:xfrm>
              <a:custGeom>
                <a:avLst/>
                <a:gdLst>
                  <a:gd name="T0" fmla="*/ 13 w 129"/>
                  <a:gd name="T1" fmla="*/ 211 h 211"/>
                  <a:gd name="T2" fmla="*/ 116 w 129"/>
                  <a:gd name="T3" fmla="*/ 211 h 211"/>
                  <a:gd name="T4" fmla="*/ 129 w 129"/>
                  <a:gd name="T5" fmla="*/ 199 h 211"/>
                  <a:gd name="T6" fmla="*/ 129 w 129"/>
                  <a:gd name="T7" fmla="*/ 13 h 211"/>
                  <a:gd name="T8" fmla="*/ 116 w 129"/>
                  <a:gd name="T9" fmla="*/ 0 h 211"/>
                  <a:gd name="T10" fmla="*/ 13 w 129"/>
                  <a:gd name="T11" fmla="*/ 0 h 211"/>
                  <a:gd name="T12" fmla="*/ 0 w 129"/>
                  <a:gd name="T13" fmla="*/ 13 h 211"/>
                  <a:gd name="T14" fmla="*/ 0 w 129"/>
                  <a:gd name="T15" fmla="*/ 199 h 211"/>
                  <a:gd name="T16" fmla="*/ 13 w 129"/>
                  <a:gd name="T17"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9" h="211">
                    <a:moveTo>
                      <a:pt x="13" y="211"/>
                    </a:moveTo>
                    <a:lnTo>
                      <a:pt x="116" y="211"/>
                    </a:lnTo>
                    <a:cubicBezTo>
                      <a:pt x="123" y="211"/>
                      <a:pt x="129" y="206"/>
                      <a:pt x="129" y="199"/>
                    </a:cubicBezTo>
                    <a:lnTo>
                      <a:pt x="129" y="13"/>
                    </a:lnTo>
                    <a:cubicBezTo>
                      <a:pt x="129" y="6"/>
                      <a:pt x="123" y="0"/>
                      <a:pt x="116" y="0"/>
                    </a:cubicBezTo>
                    <a:lnTo>
                      <a:pt x="13" y="0"/>
                    </a:lnTo>
                    <a:cubicBezTo>
                      <a:pt x="6" y="0"/>
                      <a:pt x="0" y="6"/>
                      <a:pt x="0" y="13"/>
                    </a:cubicBezTo>
                    <a:lnTo>
                      <a:pt x="0" y="199"/>
                    </a:lnTo>
                    <a:cubicBezTo>
                      <a:pt x="0" y="206"/>
                      <a:pt x="6" y="211"/>
                      <a:pt x="13" y="21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73" name="AD.ST.xx"/>
            <p:cNvGrpSpPr/>
            <p:nvPr/>
          </p:nvGrpSpPr>
          <p:grpSpPr>
            <a:xfrm>
              <a:off x="4386263" y="4714876"/>
              <a:ext cx="55563" cy="92075"/>
              <a:chOff x="4386263" y="4714876"/>
              <a:chExt cx="55563" cy="92075"/>
            </a:xfrm>
          </p:grpSpPr>
          <p:sp>
            <p:nvSpPr>
              <p:cNvPr id="1598" name="Freeform 342"/>
              <p:cNvSpPr>
                <a:spLocks/>
              </p:cNvSpPr>
              <p:nvPr/>
            </p:nvSpPr>
            <p:spPr bwMode="auto">
              <a:xfrm>
                <a:off x="4386263" y="4714876"/>
                <a:ext cx="55563" cy="92075"/>
              </a:xfrm>
              <a:custGeom>
                <a:avLst/>
                <a:gdLst>
                  <a:gd name="T0" fmla="*/ 12 w 128"/>
                  <a:gd name="T1" fmla="*/ 211 h 211"/>
                  <a:gd name="T2" fmla="*/ 115 w 128"/>
                  <a:gd name="T3" fmla="*/ 211 h 211"/>
                  <a:gd name="T4" fmla="*/ 128 w 128"/>
                  <a:gd name="T5" fmla="*/ 199 h 211"/>
                  <a:gd name="T6" fmla="*/ 128 w 128"/>
                  <a:gd name="T7" fmla="*/ 13 h 211"/>
                  <a:gd name="T8" fmla="*/ 115 w 128"/>
                  <a:gd name="T9" fmla="*/ 0 h 211"/>
                  <a:gd name="T10" fmla="*/ 12 w 128"/>
                  <a:gd name="T11" fmla="*/ 0 h 211"/>
                  <a:gd name="T12" fmla="*/ 0 w 128"/>
                  <a:gd name="T13" fmla="*/ 13 h 211"/>
                  <a:gd name="T14" fmla="*/ 0 w 128"/>
                  <a:gd name="T15" fmla="*/ 199 h 211"/>
                  <a:gd name="T16" fmla="*/ 12 w 128"/>
                  <a:gd name="T17"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11">
                    <a:moveTo>
                      <a:pt x="12" y="211"/>
                    </a:moveTo>
                    <a:lnTo>
                      <a:pt x="115" y="211"/>
                    </a:lnTo>
                    <a:cubicBezTo>
                      <a:pt x="122" y="211"/>
                      <a:pt x="128" y="206"/>
                      <a:pt x="128" y="199"/>
                    </a:cubicBezTo>
                    <a:lnTo>
                      <a:pt x="128" y="13"/>
                    </a:lnTo>
                    <a:cubicBezTo>
                      <a:pt x="128" y="6"/>
                      <a:pt x="122" y="0"/>
                      <a:pt x="115" y="0"/>
                    </a:cubicBezTo>
                    <a:lnTo>
                      <a:pt x="12" y="0"/>
                    </a:lnTo>
                    <a:cubicBezTo>
                      <a:pt x="5" y="0"/>
                      <a:pt x="0" y="6"/>
                      <a:pt x="0" y="13"/>
                    </a:cubicBezTo>
                    <a:lnTo>
                      <a:pt x="0" y="199"/>
                    </a:lnTo>
                    <a:cubicBezTo>
                      <a:pt x="0" y="206"/>
                      <a:pt x="5" y="211"/>
                      <a:pt x="12" y="211"/>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99" name="Freeform 343"/>
              <p:cNvSpPr>
                <a:spLocks/>
              </p:cNvSpPr>
              <p:nvPr/>
            </p:nvSpPr>
            <p:spPr bwMode="auto">
              <a:xfrm>
                <a:off x="4386263" y="4714876"/>
                <a:ext cx="55563" cy="92075"/>
              </a:xfrm>
              <a:custGeom>
                <a:avLst/>
                <a:gdLst>
                  <a:gd name="T0" fmla="*/ 12 w 128"/>
                  <a:gd name="T1" fmla="*/ 211 h 211"/>
                  <a:gd name="T2" fmla="*/ 115 w 128"/>
                  <a:gd name="T3" fmla="*/ 211 h 211"/>
                  <a:gd name="T4" fmla="*/ 128 w 128"/>
                  <a:gd name="T5" fmla="*/ 199 h 211"/>
                  <a:gd name="T6" fmla="*/ 128 w 128"/>
                  <a:gd name="T7" fmla="*/ 13 h 211"/>
                  <a:gd name="T8" fmla="*/ 115 w 128"/>
                  <a:gd name="T9" fmla="*/ 0 h 211"/>
                  <a:gd name="T10" fmla="*/ 12 w 128"/>
                  <a:gd name="T11" fmla="*/ 0 h 211"/>
                  <a:gd name="T12" fmla="*/ 0 w 128"/>
                  <a:gd name="T13" fmla="*/ 13 h 211"/>
                  <a:gd name="T14" fmla="*/ 0 w 128"/>
                  <a:gd name="T15" fmla="*/ 199 h 211"/>
                  <a:gd name="T16" fmla="*/ 12 w 128"/>
                  <a:gd name="T17"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11">
                    <a:moveTo>
                      <a:pt x="12" y="211"/>
                    </a:moveTo>
                    <a:lnTo>
                      <a:pt x="115" y="211"/>
                    </a:lnTo>
                    <a:cubicBezTo>
                      <a:pt x="122" y="211"/>
                      <a:pt x="128" y="206"/>
                      <a:pt x="128" y="199"/>
                    </a:cubicBezTo>
                    <a:lnTo>
                      <a:pt x="128" y="13"/>
                    </a:lnTo>
                    <a:cubicBezTo>
                      <a:pt x="128" y="6"/>
                      <a:pt x="122" y="0"/>
                      <a:pt x="115" y="0"/>
                    </a:cubicBezTo>
                    <a:lnTo>
                      <a:pt x="12" y="0"/>
                    </a:lnTo>
                    <a:cubicBezTo>
                      <a:pt x="5" y="0"/>
                      <a:pt x="0" y="6"/>
                      <a:pt x="0" y="13"/>
                    </a:cubicBezTo>
                    <a:lnTo>
                      <a:pt x="0" y="199"/>
                    </a:lnTo>
                    <a:cubicBezTo>
                      <a:pt x="0" y="206"/>
                      <a:pt x="5" y="211"/>
                      <a:pt x="12" y="21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nvGrpSpPr>
            <p:cNvPr id="460" name="AD.ST.xx"/>
            <p:cNvGrpSpPr/>
            <p:nvPr/>
          </p:nvGrpSpPr>
          <p:grpSpPr>
            <a:xfrm>
              <a:off x="7332663" y="4708526"/>
              <a:ext cx="57150" cy="92075"/>
              <a:chOff x="7332663" y="4708526"/>
              <a:chExt cx="57150" cy="92075"/>
            </a:xfrm>
          </p:grpSpPr>
          <p:sp>
            <p:nvSpPr>
              <p:cNvPr id="1427" name="Freeform 417"/>
              <p:cNvSpPr>
                <a:spLocks/>
              </p:cNvSpPr>
              <p:nvPr/>
            </p:nvSpPr>
            <p:spPr bwMode="auto">
              <a:xfrm>
                <a:off x="7334250" y="4708526"/>
                <a:ext cx="55563" cy="92075"/>
              </a:xfrm>
              <a:custGeom>
                <a:avLst/>
                <a:gdLst>
                  <a:gd name="T0" fmla="*/ 13 w 128"/>
                  <a:gd name="T1" fmla="*/ 211 h 211"/>
                  <a:gd name="T2" fmla="*/ 115 w 128"/>
                  <a:gd name="T3" fmla="*/ 211 h 211"/>
                  <a:gd name="T4" fmla="*/ 128 w 128"/>
                  <a:gd name="T5" fmla="*/ 199 h 211"/>
                  <a:gd name="T6" fmla="*/ 128 w 128"/>
                  <a:gd name="T7" fmla="*/ 13 h 211"/>
                  <a:gd name="T8" fmla="*/ 115 w 128"/>
                  <a:gd name="T9" fmla="*/ 0 h 211"/>
                  <a:gd name="T10" fmla="*/ 13 w 128"/>
                  <a:gd name="T11" fmla="*/ 0 h 211"/>
                  <a:gd name="T12" fmla="*/ 0 w 128"/>
                  <a:gd name="T13" fmla="*/ 13 h 211"/>
                  <a:gd name="T14" fmla="*/ 0 w 128"/>
                  <a:gd name="T15" fmla="*/ 199 h 211"/>
                  <a:gd name="T16" fmla="*/ 13 w 128"/>
                  <a:gd name="T17"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11">
                    <a:moveTo>
                      <a:pt x="13" y="211"/>
                    </a:moveTo>
                    <a:lnTo>
                      <a:pt x="115" y="211"/>
                    </a:lnTo>
                    <a:cubicBezTo>
                      <a:pt x="123" y="211"/>
                      <a:pt x="128" y="206"/>
                      <a:pt x="128" y="199"/>
                    </a:cubicBezTo>
                    <a:lnTo>
                      <a:pt x="128" y="13"/>
                    </a:lnTo>
                    <a:cubicBezTo>
                      <a:pt x="128" y="6"/>
                      <a:pt x="123" y="0"/>
                      <a:pt x="115" y="0"/>
                    </a:cubicBezTo>
                    <a:lnTo>
                      <a:pt x="13" y="0"/>
                    </a:lnTo>
                    <a:cubicBezTo>
                      <a:pt x="6" y="0"/>
                      <a:pt x="0" y="6"/>
                      <a:pt x="0" y="13"/>
                    </a:cubicBezTo>
                    <a:lnTo>
                      <a:pt x="0" y="199"/>
                    </a:lnTo>
                    <a:cubicBezTo>
                      <a:pt x="0" y="206"/>
                      <a:pt x="6" y="211"/>
                      <a:pt x="13" y="211"/>
                    </a:cubicBezTo>
                    <a:close/>
                  </a:path>
                </a:pathLst>
              </a:custGeom>
              <a:solidFill>
                <a:srgbClr val="C00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30" name="Freeform 418"/>
              <p:cNvSpPr>
                <a:spLocks/>
              </p:cNvSpPr>
              <p:nvPr/>
            </p:nvSpPr>
            <p:spPr bwMode="auto">
              <a:xfrm>
                <a:off x="7332663" y="4708526"/>
                <a:ext cx="57150" cy="92075"/>
              </a:xfrm>
              <a:custGeom>
                <a:avLst/>
                <a:gdLst>
                  <a:gd name="T0" fmla="*/ 13 w 128"/>
                  <a:gd name="T1" fmla="*/ 211 h 211"/>
                  <a:gd name="T2" fmla="*/ 115 w 128"/>
                  <a:gd name="T3" fmla="*/ 211 h 211"/>
                  <a:gd name="T4" fmla="*/ 128 w 128"/>
                  <a:gd name="T5" fmla="*/ 199 h 211"/>
                  <a:gd name="T6" fmla="*/ 128 w 128"/>
                  <a:gd name="T7" fmla="*/ 13 h 211"/>
                  <a:gd name="T8" fmla="*/ 115 w 128"/>
                  <a:gd name="T9" fmla="*/ 0 h 211"/>
                  <a:gd name="T10" fmla="*/ 13 w 128"/>
                  <a:gd name="T11" fmla="*/ 0 h 211"/>
                  <a:gd name="T12" fmla="*/ 0 w 128"/>
                  <a:gd name="T13" fmla="*/ 13 h 211"/>
                  <a:gd name="T14" fmla="*/ 0 w 128"/>
                  <a:gd name="T15" fmla="*/ 199 h 211"/>
                  <a:gd name="T16" fmla="*/ 13 w 128"/>
                  <a:gd name="T17" fmla="*/ 211 h 21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11">
                    <a:moveTo>
                      <a:pt x="13" y="211"/>
                    </a:moveTo>
                    <a:lnTo>
                      <a:pt x="115" y="211"/>
                    </a:lnTo>
                    <a:cubicBezTo>
                      <a:pt x="123" y="211"/>
                      <a:pt x="128" y="206"/>
                      <a:pt x="128" y="199"/>
                    </a:cubicBezTo>
                    <a:lnTo>
                      <a:pt x="128" y="13"/>
                    </a:lnTo>
                    <a:cubicBezTo>
                      <a:pt x="128" y="6"/>
                      <a:pt x="123" y="0"/>
                      <a:pt x="115" y="0"/>
                    </a:cubicBezTo>
                    <a:lnTo>
                      <a:pt x="13" y="0"/>
                    </a:lnTo>
                    <a:cubicBezTo>
                      <a:pt x="6" y="0"/>
                      <a:pt x="0" y="6"/>
                      <a:pt x="0" y="13"/>
                    </a:cubicBezTo>
                    <a:lnTo>
                      <a:pt x="0" y="199"/>
                    </a:lnTo>
                    <a:cubicBezTo>
                      <a:pt x="0" y="206"/>
                      <a:pt x="6" y="211"/>
                      <a:pt x="13" y="211"/>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grpSp>
      </p:grpSp>
      <p:grpSp>
        <p:nvGrpSpPr>
          <p:cNvPr id="477" name="drwAD.SO.03"/>
          <p:cNvGrpSpPr/>
          <p:nvPr/>
        </p:nvGrpSpPr>
        <p:grpSpPr>
          <a:xfrm>
            <a:off x="3417096" y="4375549"/>
            <a:ext cx="111919" cy="103585"/>
            <a:chOff x="2524126" y="4691064"/>
            <a:chExt cx="149225" cy="138113"/>
          </a:xfrm>
        </p:grpSpPr>
        <p:sp>
          <p:nvSpPr>
            <p:cNvPr id="1496" name="Freeform 240"/>
            <p:cNvSpPr>
              <a:spLocks/>
            </p:cNvSpPr>
            <p:nvPr/>
          </p:nvSpPr>
          <p:spPr bwMode="auto">
            <a:xfrm>
              <a:off x="2524126" y="4691064"/>
              <a:ext cx="149225" cy="138113"/>
            </a:xfrm>
            <a:custGeom>
              <a:avLst/>
              <a:gdLst>
                <a:gd name="T0" fmla="*/ 34 w 340"/>
                <a:gd name="T1" fmla="*/ 314 h 314"/>
                <a:gd name="T2" fmla="*/ 306 w 340"/>
                <a:gd name="T3" fmla="*/ 314 h 314"/>
                <a:gd name="T4" fmla="*/ 340 w 340"/>
                <a:gd name="T5" fmla="*/ 280 h 314"/>
                <a:gd name="T6" fmla="*/ 340 w 340"/>
                <a:gd name="T7" fmla="*/ 34 h 314"/>
                <a:gd name="T8" fmla="*/ 306 w 340"/>
                <a:gd name="T9" fmla="*/ 0 h 314"/>
                <a:gd name="T10" fmla="*/ 34 w 340"/>
                <a:gd name="T11" fmla="*/ 0 h 314"/>
                <a:gd name="T12" fmla="*/ 0 w 340"/>
                <a:gd name="T13" fmla="*/ 34 h 314"/>
                <a:gd name="T14" fmla="*/ 0 w 340"/>
                <a:gd name="T15" fmla="*/ 280 h 314"/>
                <a:gd name="T16" fmla="*/ 34 w 340"/>
                <a:gd name="T17"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314">
                  <a:moveTo>
                    <a:pt x="34" y="314"/>
                  </a:moveTo>
                  <a:lnTo>
                    <a:pt x="306" y="314"/>
                  </a:lnTo>
                  <a:cubicBezTo>
                    <a:pt x="324" y="314"/>
                    <a:pt x="340" y="299"/>
                    <a:pt x="340" y="280"/>
                  </a:cubicBezTo>
                  <a:lnTo>
                    <a:pt x="340" y="34"/>
                  </a:lnTo>
                  <a:cubicBezTo>
                    <a:pt x="340" y="16"/>
                    <a:pt x="324" y="0"/>
                    <a:pt x="306" y="0"/>
                  </a:cubicBezTo>
                  <a:lnTo>
                    <a:pt x="34" y="0"/>
                  </a:lnTo>
                  <a:cubicBezTo>
                    <a:pt x="15" y="0"/>
                    <a:pt x="0" y="16"/>
                    <a:pt x="0" y="34"/>
                  </a:cubicBezTo>
                  <a:lnTo>
                    <a:pt x="0" y="280"/>
                  </a:lnTo>
                  <a:cubicBezTo>
                    <a:pt x="0" y="299"/>
                    <a:pt x="15" y="314"/>
                    <a:pt x="34" y="314"/>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97" name="Freeform 241"/>
            <p:cNvSpPr>
              <a:spLocks/>
            </p:cNvSpPr>
            <p:nvPr/>
          </p:nvSpPr>
          <p:spPr bwMode="auto">
            <a:xfrm>
              <a:off x="2524126" y="4691064"/>
              <a:ext cx="149225" cy="138113"/>
            </a:xfrm>
            <a:custGeom>
              <a:avLst/>
              <a:gdLst>
                <a:gd name="T0" fmla="*/ 34 w 340"/>
                <a:gd name="T1" fmla="*/ 314 h 314"/>
                <a:gd name="T2" fmla="*/ 306 w 340"/>
                <a:gd name="T3" fmla="*/ 314 h 314"/>
                <a:gd name="T4" fmla="*/ 340 w 340"/>
                <a:gd name="T5" fmla="*/ 280 h 314"/>
                <a:gd name="T6" fmla="*/ 340 w 340"/>
                <a:gd name="T7" fmla="*/ 34 h 314"/>
                <a:gd name="T8" fmla="*/ 306 w 340"/>
                <a:gd name="T9" fmla="*/ 0 h 314"/>
                <a:gd name="T10" fmla="*/ 34 w 340"/>
                <a:gd name="T11" fmla="*/ 0 h 314"/>
                <a:gd name="T12" fmla="*/ 0 w 340"/>
                <a:gd name="T13" fmla="*/ 34 h 314"/>
                <a:gd name="T14" fmla="*/ 0 w 340"/>
                <a:gd name="T15" fmla="*/ 280 h 314"/>
                <a:gd name="T16" fmla="*/ 34 w 340"/>
                <a:gd name="T17"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314">
                  <a:moveTo>
                    <a:pt x="34" y="314"/>
                  </a:moveTo>
                  <a:lnTo>
                    <a:pt x="306" y="314"/>
                  </a:lnTo>
                  <a:cubicBezTo>
                    <a:pt x="324" y="314"/>
                    <a:pt x="340" y="299"/>
                    <a:pt x="340" y="280"/>
                  </a:cubicBezTo>
                  <a:lnTo>
                    <a:pt x="340" y="34"/>
                  </a:lnTo>
                  <a:cubicBezTo>
                    <a:pt x="340" y="16"/>
                    <a:pt x="324" y="0"/>
                    <a:pt x="306" y="0"/>
                  </a:cubicBezTo>
                  <a:lnTo>
                    <a:pt x="34" y="0"/>
                  </a:lnTo>
                  <a:cubicBezTo>
                    <a:pt x="15" y="0"/>
                    <a:pt x="0" y="16"/>
                    <a:pt x="0" y="34"/>
                  </a:cubicBezTo>
                  <a:lnTo>
                    <a:pt x="0" y="280"/>
                  </a:lnTo>
                  <a:cubicBezTo>
                    <a:pt x="0" y="299"/>
                    <a:pt x="15" y="314"/>
                    <a:pt x="34" y="314"/>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98" name="Rectangle 242"/>
            <p:cNvSpPr>
              <a:spLocks noChangeArrowheads="1"/>
            </p:cNvSpPr>
            <p:nvPr/>
          </p:nvSpPr>
          <p:spPr bwMode="auto">
            <a:xfrm>
              <a:off x="2559051" y="4721227"/>
              <a:ext cx="94042"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Sol</a:t>
              </a:r>
              <a:endParaRPr lang="en-US" sz="1350"/>
            </a:p>
          </p:txBody>
        </p:sp>
      </p:grpSp>
      <p:grpSp>
        <p:nvGrpSpPr>
          <p:cNvPr id="1653" name="drwAD.SO.01"/>
          <p:cNvGrpSpPr/>
          <p:nvPr/>
        </p:nvGrpSpPr>
        <p:grpSpPr>
          <a:xfrm>
            <a:off x="7929563" y="3519490"/>
            <a:ext cx="133350" cy="103585"/>
            <a:chOff x="8540751" y="3549651"/>
            <a:chExt cx="177800" cy="138113"/>
          </a:xfrm>
        </p:grpSpPr>
        <p:sp>
          <p:nvSpPr>
            <p:cNvPr id="1490" name="Freeform 234"/>
            <p:cNvSpPr>
              <a:spLocks/>
            </p:cNvSpPr>
            <p:nvPr/>
          </p:nvSpPr>
          <p:spPr bwMode="auto">
            <a:xfrm>
              <a:off x="8540751" y="3549651"/>
              <a:ext cx="177800" cy="138113"/>
            </a:xfrm>
            <a:custGeom>
              <a:avLst/>
              <a:gdLst>
                <a:gd name="T0" fmla="*/ 41 w 405"/>
                <a:gd name="T1" fmla="*/ 313 h 313"/>
                <a:gd name="T2" fmla="*/ 364 w 405"/>
                <a:gd name="T3" fmla="*/ 313 h 313"/>
                <a:gd name="T4" fmla="*/ 405 w 405"/>
                <a:gd name="T5" fmla="*/ 273 h 313"/>
                <a:gd name="T6" fmla="*/ 405 w 405"/>
                <a:gd name="T7" fmla="*/ 40 h 313"/>
                <a:gd name="T8" fmla="*/ 364 w 405"/>
                <a:gd name="T9" fmla="*/ 0 h 313"/>
                <a:gd name="T10" fmla="*/ 41 w 405"/>
                <a:gd name="T11" fmla="*/ 0 h 313"/>
                <a:gd name="T12" fmla="*/ 0 w 405"/>
                <a:gd name="T13" fmla="*/ 40 h 313"/>
                <a:gd name="T14" fmla="*/ 0 w 405"/>
                <a:gd name="T15" fmla="*/ 273 h 313"/>
                <a:gd name="T16" fmla="*/ 41 w 405"/>
                <a:gd name="T17"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313">
                  <a:moveTo>
                    <a:pt x="41" y="313"/>
                  </a:moveTo>
                  <a:lnTo>
                    <a:pt x="364" y="313"/>
                  </a:lnTo>
                  <a:cubicBezTo>
                    <a:pt x="387" y="313"/>
                    <a:pt x="405" y="295"/>
                    <a:pt x="405" y="273"/>
                  </a:cubicBezTo>
                  <a:lnTo>
                    <a:pt x="405" y="40"/>
                  </a:lnTo>
                  <a:cubicBezTo>
                    <a:pt x="405" y="18"/>
                    <a:pt x="387" y="0"/>
                    <a:pt x="364" y="0"/>
                  </a:cubicBezTo>
                  <a:lnTo>
                    <a:pt x="41" y="0"/>
                  </a:lnTo>
                  <a:cubicBezTo>
                    <a:pt x="19" y="0"/>
                    <a:pt x="0" y="18"/>
                    <a:pt x="0" y="40"/>
                  </a:cubicBezTo>
                  <a:lnTo>
                    <a:pt x="0" y="273"/>
                  </a:lnTo>
                  <a:cubicBezTo>
                    <a:pt x="0" y="295"/>
                    <a:pt x="19" y="313"/>
                    <a:pt x="41" y="313"/>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91" name="Freeform 235"/>
            <p:cNvSpPr>
              <a:spLocks/>
            </p:cNvSpPr>
            <p:nvPr/>
          </p:nvSpPr>
          <p:spPr bwMode="auto">
            <a:xfrm>
              <a:off x="8540751" y="3549651"/>
              <a:ext cx="177800" cy="138113"/>
            </a:xfrm>
            <a:custGeom>
              <a:avLst/>
              <a:gdLst>
                <a:gd name="T0" fmla="*/ 41 w 405"/>
                <a:gd name="T1" fmla="*/ 313 h 313"/>
                <a:gd name="T2" fmla="*/ 364 w 405"/>
                <a:gd name="T3" fmla="*/ 313 h 313"/>
                <a:gd name="T4" fmla="*/ 405 w 405"/>
                <a:gd name="T5" fmla="*/ 273 h 313"/>
                <a:gd name="T6" fmla="*/ 405 w 405"/>
                <a:gd name="T7" fmla="*/ 40 h 313"/>
                <a:gd name="T8" fmla="*/ 364 w 405"/>
                <a:gd name="T9" fmla="*/ 0 h 313"/>
                <a:gd name="T10" fmla="*/ 41 w 405"/>
                <a:gd name="T11" fmla="*/ 0 h 313"/>
                <a:gd name="T12" fmla="*/ 0 w 405"/>
                <a:gd name="T13" fmla="*/ 40 h 313"/>
                <a:gd name="T14" fmla="*/ 0 w 405"/>
                <a:gd name="T15" fmla="*/ 273 h 313"/>
                <a:gd name="T16" fmla="*/ 41 w 405"/>
                <a:gd name="T17" fmla="*/ 313 h 3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313">
                  <a:moveTo>
                    <a:pt x="41" y="313"/>
                  </a:moveTo>
                  <a:lnTo>
                    <a:pt x="364" y="313"/>
                  </a:lnTo>
                  <a:cubicBezTo>
                    <a:pt x="387" y="313"/>
                    <a:pt x="405" y="295"/>
                    <a:pt x="405" y="273"/>
                  </a:cubicBezTo>
                  <a:lnTo>
                    <a:pt x="405" y="40"/>
                  </a:lnTo>
                  <a:cubicBezTo>
                    <a:pt x="405" y="18"/>
                    <a:pt x="387" y="0"/>
                    <a:pt x="364" y="0"/>
                  </a:cubicBezTo>
                  <a:lnTo>
                    <a:pt x="41" y="0"/>
                  </a:lnTo>
                  <a:cubicBezTo>
                    <a:pt x="19" y="0"/>
                    <a:pt x="0" y="18"/>
                    <a:pt x="0" y="40"/>
                  </a:cubicBezTo>
                  <a:lnTo>
                    <a:pt x="0" y="273"/>
                  </a:lnTo>
                  <a:cubicBezTo>
                    <a:pt x="0" y="295"/>
                    <a:pt x="19" y="313"/>
                    <a:pt x="41" y="313"/>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92" name="Rectangle 236"/>
            <p:cNvSpPr>
              <a:spLocks noChangeArrowheads="1"/>
            </p:cNvSpPr>
            <p:nvPr/>
          </p:nvSpPr>
          <p:spPr bwMode="auto">
            <a:xfrm>
              <a:off x="8589963" y="3579814"/>
              <a:ext cx="94043"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Sol</a:t>
              </a:r>
              <a:endParaRPr lang="en-US" sz="1350"/>
            </a:p>
          </p:txBody>
        </p:sp>
      </p:grpSp>
      <p:grpSp>
        <p:nvGrpSpPr>
          <p:cNvPr id="1654" name="drwAD.SO.02"/>
          <p:cNvGrpSpPr/>
          <p:nvPr/>
        </p:nvGrpSpPr>
        <p:grpSpPr>
          <a:xfrm>
            <a:off x="7924802" y="3245646"/>
            <a:ext cx="134541" cy="103585"/>
            <a:chOff x="8534401" y="3184526"/>
            <a:chExt cx="179388" cy="138113"/>
          </a:xfrm>
        </p:grpSpPr>
        <p:sp>
          <p:nvSpPr>
            <p:cNvPr id="1493" name="Freeform 237"/>
            <p:cNvSpPr>
              <a:spLocks/>
            </p:cNvSpPr>
            <p:nvPr/>
          </p:nvSpPr>
          <p:spPr bwMode="auto">
            <a:xfrm>
              <a:off x="8534401" y="3184526"/>
              <a:ext cx="179388" cy="138113"/>
            </a:xfrm>
            <a:custGeom>
              <a:avLst/>
              <a:gdLst>
                <a:gd name="T0" fmla="*/ 41 w 405"/>
                <a:gd name="T1" fmla="*/ 314 h 314"/>
                <a:gd name="T2" fmla="*/ 364 w 405"/>
                <a:gd name="T3" fmla="*/ 314 h 314"/>
                <a:gd name="T4" fmla="*/ 405 w 405"/>
                <a:gd name="T5" fmla="*/ 273 h 314"/>
                <a:gd name="T6" fmla="*/ 405 w 405"/>
                <a:gd name="T7" fmla="*/ 41 h 314"/>
                <a:gd name="T8" fmla="*/ 364 w 405"/>
                <a:gd name="T9" fmla="*/ 0 h 314"/>
                <a:gd name="T10" fmla="*/ 41 w 405"/>
                <a:gd name="T11" fmla="*/ 0 h 314"/>
                <a:gd name="T12" fmla="*/ 0 w 405"/>
                <a:gd name="T13" fmla="*/ 41 h 314"/>
                <a:gd name="T14" fmla="*/ 0 w 405"/>
                <a:gd name="T15" fmla="*/ 273 h 314"/>
                <a:gd name="T16" fmla="*/ 41 w 405"/>
                <a:gd name="T17"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314">
                  <a:moveTo>
                    <a:pt x="41" y="314"/>
                  </a:moveTo>
                  <a:lnTo>
                    <a:pt x="364" y="314"/>
                  </a:lnTo>
                  <a:cubicBezTo>
                    <a:pt x="386" y="314"/>
                    <a:pt x="405" y="296"/>
                    <a:pt x="405" y="273"/>
                  </a:cubicBezTo>
                  <a:lnTo>
                    <a:pt x="405" y="41"/>
                  </a:lnTo>
                  <a:cubicBezTo>
                    <a:pt x="405" y="18"/>
                    <a:pt x="386" y="0"/>
                    <a:pt x="364" y="0"/>
                  </a:cubicBezTo>
                  <a:lnTo>
                    <a:pt x="41" y="0"/>
                  </a:lnTo>
                  <a:cubicBezTo>
                    <a:pt x="18" y="0"/>
                    <a:pt x="0" y="18"/>
                    <a:pt x="0" y="41"/>
                  </a:cubicBezTo>
                  <a:lnTo>
                    <a:pt x="0" y="273"/>
                  </a:lnTo>
                  <a:cubicBezTo>
                    <a:pt x="0" y="296"/>
                    <a:pt x="18" y="314"/>
                    <a:pt x="41" y="314"/>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494" name="Freeform 238"/>
            <p:cNvSpPr>
              <a:spLocks/>
            </p:cNvSpPr>
            <p:nvPr/>
          </p:nvSpPr>
          <p:spPr bwMode="auto">
            <a:xfrm>
              <a:off x="8534401" y="3184526"/>
              <a:ext cx="177800" cy="138113"/>
            </a:xfrm>
            <a:custGeom>
              <a:avLst/>
              <a:gdLst>
                <a:gd name="T0" fmla="*/ 41 w 405"/>
                <a:gd name="T1" fmla="*/ 314 h 314"/>
                <a:gd name="T2" fmla="*/ 364 w 405"/>
                <a:gd name="T3" fmla="*/ 314 h 314"/>
                <a:gd name="T4" fmla="*/ 405 w 405"/>
                <a:gd name="T5" fmla="*/ 273 h 314"/>
                <a:gd name="T6" fmla="*/ 405 w 405"/>
                <a:gd name="T7" fmla="*/ 41 h 314"/>
                <a:gd name="T8" fmla="*/ 364 w 405"/>
                <a:gd name="T9" fmla="*/ 0 h 314"/>
                <a:gd name="T10" fmla="*/ 41 w 405"/>
                <a:gd name="T11" fmla="*/ 0 h 314"/>
                <a:gd name="T12" fmla="*/ 0 w 405"/>
                <a:gd name="T13" fmla="*/ 41 h 314"/>
                <a:gd name="T14" fmla="*/ 0 w 405"/>
                <a:gd name="T15" fmla="*/ 273 h 314"/>
                <a:gd name="T16" fmla="*/ 41 w 405"/>
                <a:gd name="T17"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05" h="314">
                  <a:moveTo>
                    <a:pt x="41" y="314"/>
                  </a:moveTo>
                  <a:lnTo>
                    <a:pt x="364" y="314"/>
                  </a:lnTo>
                  <a:cubicBezTo>
                    <a:pt x="386" y="314"/>
                    <a:pt x="405" y="296"/>
                    <a:pt x="405" y="273"/>
                  </a:cubicBezTo>
                  <a:lnTo>
                    <a:pt x="405" y="41"/>
                  </a:lnTo>
                  <a:cubicBezTo>
                    <a:pt x="405" y="18"/>
                    <a:pt x="386" y="0"/>
                    <a:pt x="364" y="0"/>
                  </a:cubicBezTo>
                  <a:lnTo>
                    <a:pt x="41" y="0"/>
                  </a:lnTo>
                  <a:cubicBezTo>
                    <a:pt x="18" y="0"/>
                    <a:pt x="0" y="18"/>
                    <a:pt x="0" y="41"/>
                  </a:cubicBezTo>
                  <a:lnTo>
                    <a:pt x="0" y="273"/>
                  </a:lnTo>
                  <a:cubicBezTo>
                    <a:pt x="0" y="296"/>
                    <a:pt x="18" y="314"/>
                    <a:pt x="41" y="314"/>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1495" name="Rectangle 239"/>
            <p:cNvSpPr>
              <a:spLocks noChangeArrowheads="1"/>
            </p:cNvSpPr>
            <p:nvPr/>
          </p:nvSpPr>
          <p:spPr bwMode="auto">
            <a:xfrm>
              <a:off x="8585201" y="3213101"/>
              <a:ext cx="94043" cy="9233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a:solidFill>
                    <a:srgbClr val="000000"/>
                  </a:solidFill>
                  <a:latin typeface="Calibri" panose="020F0502020204030204" pitchFamily="34" charset="0"/>
                </a:rPr>
                <a:t>Sol</a:t>
              </a:r>
              <a:endParaRPr lang="en-US" sz="1350"/>
            </a:p>
          </p:txBody>
        </p:sp>
      </p:grpSp>
      <p:grpSp>
        <p:nvGrpSpPr>
          <p:cNvPr id="525" name="drwAD.3Q.07"/>
          <p:cNvGrpSpPr/>
          <p:nvPr/>
        </p:nvGrpSpPr>
        <p:grpSpPr>
          <a:xfrm>
            <a:off x="2082910" y="4361401"/>
            <a:ext cx="209065" cy="138499"/>
            <a:chOff x="2524126" y="4686868"/>
            <a:chExt cx="149225" cy="146804"/>
          </a:xfrm>
        </p:grpSpPr>
        <p:sp>
          <p:nvSpPr>
            <p:cNvPr id="526" name="Freeform 240"/>
            <p:cNvSpPr>
              <a:spLocks/>
            </p:cNvSpPr>
            <p:nvPr/>
          </p:nvSpPr>
          <p:spPr bwMode="auto">
            <a:xfrm>
              <a:off x="2524126" y="4691064"/>
              <a:ext cx="149225" cy="138113"/>
            </a:xfrm>
            <a:custGeom>
              <a:avLst/>
              <a:gdLst>
                <a:gd name="T0" fmla="*/ 34 w 340"/>
                <a:gd name="T1" fmla="*/ 314 h 314"/>
                <a:gd name="T2" fmla="*/ 306 w 340"/>
                <a:gd name="T3" fmla="*/ 314 h 314"/>
                <a:gd name="T4" fmla="*/ 340 w 340"/>
                <a:gd name="T5" fmla="*/ 280 h 314"/>
                <a:gd name="T6" fmla="*/ 340 w 340"/>
                <a:gd name="T7" fmla="*/ 34 h 314"/>
                <a:gd name="T8" fmla="*/ 306 w 340"/>
                <a:gd name="T9" fmla="*/ 0 h 314"/>
                <a:gd name="T10" fmla="*/ 34 w 340"/>
                <a:gd name="T11" fmla="*/ 0 h 314"/>
                <a:gd name="T12" fmla="*/ 0 w 340"/>
                <a:gd name="T13" fmla="*/ 34 h 314"/>
                <a:gd name="T14" fmla="*/ 0 w 340"/>
                <a:gd name="T15" fmla="*/ 280 h 314"/>
                <a:gd name="T16" fmla="*/ 34 w 340"/>
                <a:gd name="T17"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314">
                  <a:moveTo>
                    <a:pt x="34" y="314"/>
                  </a:moveTo>
                  <a:lnTo>
                    <a:pt x="306" y="314"/>
                  </a:lnTo>
                  <a:cubicBezTo>
                    <a:pt x="324" y="314"/>
                    <a:pt x="340" y="299"/>
                    <a:pt x="340" y="280"/>
                  </a:cubicBezTo>
                  <a:lnTo>
                    <a:pt x="340" y="34"/>
                  </a:lnTo>
                  <a:cubicBezTo>
                    <a:pt x="340" y="16"/>
                    <a:pt x="324" y="0"/>
                    <a:pt x="306" y="0"/>
                  </a:cubicBezTo>
                  <a:lnTo>
                    <a:pt x="34" y="0"/>
                  </a:lnTo>
                  <a:cubicBezTo>
                    <a:pt x="15" y="0"/>
                    <a:pt x="0" y="16"/>
                    <a:pt x="0" y="34"/>
                  </a:cubicBezTo>
                  <a:lnTo>
                    <a:pt x="0" y="280"/>
                  </a:lnTo>
                  <a:cubicBezTo>
                    <a:pt x="0" y="299"/>
                    <a:pt x="15" y="314"/>
                    <a:pt x="34" y="314"/>
                  </a:cubicBezTo>
                  <a:close/>
                </a:path>
              </a:pathLst>
            </a:custGeom>
            <a:solidFill>
              <a:srgbClr val="CC66FF"/>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527" name="Freeform 241"/>
            <p:cNvSpPr>
              <a:spLocks/>
            </p:cNvSpPr>
            <p:nvPr/>
          </p:nvSpPr>
          <p:spPr bwMode="auto">
            <a:xfrm>
              <a:off x="2524126" y="4691064"/>
              <a:ext cx="149225" cy="138113"/>
            </a:xfrm>
            <a:custGeom>
              <a:avLst/>
              <a:gdLst>
                <a:gd name="T0" fmla="*/ 34 w 340"/>
                <a:gd name="T1" fmla="*/ 314 h 314"/>
                <a:gd name="T2" fmla="*/ 306 w 340"/>
                <a:gd name="T3" fmla="*/ 314 h 314"/>
                <a:gd name="T4" fmla="*/ 340 w 340"/>
                <a:gd name="T5" fmla="*/ 280 h 314"/>
                <a:gd name="T6" fmla="*/ 340 w 340"/>
                <a:gd name="T7" fmla="*/ 34 h 314"/>
                <a:gd name="T8" fmla="*/ 306 w 340"/>
                <a:gd name="T9" fmla="*/ 0 h 314"/>
                <a:gd name="T10" fmla="*/ 34 w 340"/>
                <a:gd name="T11" fmla="*/ 0 h 314"/>
                <a:gd name="T12" fmla="*/ 0 w 340"/>
                <a:gd name="T13" fmla="*/ 34 h 314"/>
                <a:gd name="T14" fmla="*/ 0 w 340"/>
                <a:gd name="T15" fmla="*/ 280 h 314"/>
                <a:gd name="T16" fmla="*/ 34 w 340"/>
                <a:gd name="T17"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40" h="314">
                  <a:moveTo>
                    <a:pt x="34" y="314"/>
                  </a:moveTo>
                  <a:lnTo>
                    <a:pt x="306" y="314"/>
                  </a:lnTo>
                  <a:cubicBezTo>
                    <a:pt x="324" y="314"/>
                    <a:pt x="340" y="299"/>
                    <a:pt x="340" y="280"/>
                  </a:cubicBezTo>
                  <a:lnTo>
                    <a:pt x="340" y="34"/>
                  </a:lnTo>
                  <a:cubicBezTo>
                    <a:pt x="340" y="16"/>
                    <a:pt x="324" y="0"/>
                    <a:pt x="306" y="0"/>
                  </a:cubicBezTo>
                  <a:lnTo>
                    <a:pt x="34" y="0"/>
                  </a:lnTo>
                  <a:cubicBezTo>
                    <a:pt x="15" y="0"/>
                    <a:pt x="0" y="16"/>
                    <a:pt x="0" y="34"/>
                  </a:cubicBezTo>
                  <a:lnTo>
                    <a:pt x="0" y="280"/>
                  </a:lnTo>
                  <a:cubicBezTo>
                    <a:pt x="0" y="299"/>
                    <a:pt x="15" y="314"/>
                    <a:pt x="34" y="314"/>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528" name="Rectangle 242"/>
            <p:cNvSpPr>
              <a:spLocks noChangeArrowheads="1"/>
            </p:cNvSpPr>
            <p:nvPr/>
          </p:nvSpPr>
          <p:spPr bwMode="auto">
            <a:xfrm>
              <a:off x="2546241" y="4686868"/>
              <a:ext cx="109841" cy="1468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0" tIns="0" rIns="0" bIns="0" numCol="1" anchor="t" anchorCtr="0" compatLnSpc="1">
              <a:prstTxWarp prst="textNoShape">
                <a:avLst/>
              </a:prstTxWarp>
              <a:spAutoFit/>
            </a:bodyPr>
            <a:lstStyle>
              <a:lvl1pPr eaLnBrk="0" fontAlgn="base" hangingPunct="0">
                <a:spcBef>
                  <a:spcPct val="0"/>
                </a:spcBef>
                <a:spcAft>
                  <a:spcPct val="0"/>
                </a:spcAft>
                <a:defRPr>
                  <a:solidFill>
                    <a:schemeClr val="tx1"/>
                  </a:solidFill>
                  <a:latin typeface="Arial" panose="020B0604020202020204" pitchFamily="34" charset="0"/>
                </a:defRPr>
              </a:lvl1pPr>
              <a:lvl2pPr eaLnBrk="0" fontAlgn="base" hangingPunct="0">
                <a:spcBef>
                  <a:spcPct val="0"/>
                </a:spcBef>
                <a:spcAft>
                  <a:spcPct val="0"/>
                </a:spcAft>
                <a:defRPr>
                  <a:solidFill>
                    <a:schemeClr val="tx1"/>
                  </a:solidFill>
                  <a:latin typeface="Arial" panose="020B0604020202020204" pitchFamily="34" charset="0"/>
                </a:defRPr>
              </a:lvl2pPr>
              <a:lvl3pPr eaLnBrk="0" fontAlgn="base" hangingPunct="0">
                <a:spcBef>
                  <a:spcPct val="0"/>
                </a:spcBef>
                <a:spcAft>
                  <a:spcPct val="0"/>
                </a:spcAft>
                <a:defRPr>
                  <a:solidFill>
                    <a:schemeClr val="tx1"/>
                  </a:solidFill>
                  <a:latin typeface="Arial" panose="020B0604020202020204" pitchFamily="34" charset="0"/>
                </a:defRPr>
              </a:lvl3pPr>
              <a:lvl4pPr eaLnBrk="0" fontAlgn="base" hangingPunct="0">
                <a:spcBef>
                  <a:spcPct val="0"/>
                </a:spcBef>
                <a:spcAft>
                  <a:spcPct val="0"/>
                </a:spcAft>
                <a:defRPr>
                  <a:solidFill>
                    <a:schemeClr val="tx1"/>
                  </a:solidFill>
                  <a:latin typeface="Arial" panose="020B0604020202020204" pitchFamily="34" charset="0"/>
                </a:defRPr>
              </a:lvl4pPr>
              <a:lvl5pPr eaLnBrk="0" fontAlgn="base" hangingPunct="0">
                <a:spcBef>
                  <a:spcPct val="0"/>
                </a:spcBef>
                <a:spcAft>
                  <a:spcPct val="0"/>
                </a:spcAft>
                <a:defRPr>
                  <a:solidFill>
                    <a:schemeClr val="tx1"/>
                  </a:solidFill>
                  <a:latin typeface="Arial" panose="020B0604020202020204" pitchFamily="34" charset="0"/>
                </a:defRPr>
              </a:lvl5pPr>
              <a:lvl6pPr eaLnBrk="0" fontAlgn="base" hangingPunct="0">
                <a:spcBef>
                  <a:spcPct val="0"/>
                </a:spcBef>
                <a:spcAft>
                  <a:spcPct val="0"/>
                </a:spcAft>
                <a:defRPr>
                  <a:solidFill>
                    <a:schemeClr val="tx1"/>
                  </a:solidFill>
                  <a:latin typeface="Arial" panose="020B0604020202020204" pitchFamily="34" charset="0"/>
                </a:defRPr>
              </a:lvl6pPr>
              <a:lvl7pPr eaLnBrk="0" fontAlgn="base" hangingPunct="0">
                <a:spcBef>
                  <a:spcPct val="0"/>
                </a:spcBef>
                <a:spcAft>
                  <a:spcPct val="0"/>
                </a:spcAft>
                <a:defRPr>
                  <a:solidFill>
                    <a:schemeClr val="tx1"/>
                  </a:solidFill>
                  <a:latin typeface="Arial" panose="020B0604020202020204" pitchFamily="34" charset="0"/>
                </a:defRPr>
              </a:lvl7pPr>
              <a:lvl8pPr eaLnBrk="0" fontAlgn="base" hangingPunct="0">
                <a:spcBef>
                  <a:spcPct val="0"/>
                </a:spcBef>
                <a:spcAft>
                  <a:spcPct val="0"/>
                </a:spcAft>
                <a:defRPr>
                  <a:solidFill>
                    <a:schemeClr val="tx1"/>
                  </a:solidFill>
                  <a:latin typeface="Arial" panose="020B0604020202020204" pitchFamily="34" charset="0"/>
                </a:defRPr>
              </a:lvl8pPr>
              <a:lvl9pPr eaLnBrk="0" fontAlgn="base" hangingPunct="0">
                <a:spcBef>
                  <a:spcPct val="0"/>
                </a:spcBef>
                <a:spcAft>
                  <a:spcPct val="0"/>
                </a:spcAft>
                <a:defRPr>
                  <a:solidFill>
                    <a:schemeClr val="tx1"/>
                  </a:solidFill>
                  <a:latin typeface="Arial" panose="020B0604020202020204" pitchFamily="34" charset="0"/>
                </a:defRPr>
              </a:lvl9pPr>
            </a:lstStyle>
            <a:p>
              <a:pPr defTabSz="685800"/>
              <a:r>
                <a:rPr lang="en-US" sz="450" dirty="0">
                  <a:solidFill>
                    <a:srgbClr val="000000"/>
                  </a:solidFill>
                  <a:latin typeface="Calibri" panose="020F0502020204030204" pitchFamily="34" charset="0"/>
                </a:rPr>
                <a:t>Mag</a:t>
              </a:r>
            </a:p>
            <a:p>
              <a:pPr defTabSz="685800"/>
              <a:r>
                <a:rPr lang="en-US" sz="450" dirty="0">
                  <a:solidFill>
                    <a:srgbClr val="000000"/>
                  </a:solidFill>
                  <a:latin typeface="Calibri" panose="020F0502020204030204" pitchFamily="34" charset="0"/>
                </a:rPr>
                <a:t>Triplet</a:t>
              </a:r>
              <a:endParaRPr lang="en-US" sz="1350" dirty="0"/>
            </a:p>
          </p:txBody>
        </p:sp>
      </p:grpSp>
      <p:sp>
        <p:nvSpPr>
          <p:cNvPr id="504" name="drwRFQ"/>
          <p:cNvSpPr/>
          <p:nvPr/>
        </p:nvSpPr>
        <p:spPr>
          <a:xfrm>
            <a:off x="2343736" y="4280780"/>
            <a:ext cx="1011447" cy="29074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50" dirty="0">
                <a:latin typeface="Open Sans" panose="020B0606030504020204" pitchFamily="34" charset="0"/>
                <a:ea typeface="Open Sans" panose="020B0606030504020204" pitchFamily="34" charset="0"/>
                <a:cs typeface="Open Sans" panose="020B0606030504020204" pitchFamily="34" charset="0"/>
              </a:rPr>
              <a:t>RFQ</a:t>
            </a:r>
          </a:p>
        </p:txBody>
      </p:sp>
      <p:grpSp>
        <p:nvGrpSpPr>
          <p:cNvPr id="3" name="Chopper"/>
          <p:cNvGrpSpPr/>
          <p:nvPr/>
        </p:nvGrpSpPr>
        <p:grpSpPr>
          <a:xfrm>
            <a:off x="8536543" y="4776208"/>
            <a:ext cx="219291" cy="604230"/>
            <a:chOff x="9350040" y="5225274"/>
            <a:chExt cx="292388" cy="805640"/>
          </a:xfrm>
        </p:grpSpPr>
        <p:sp>
          <p:nvSpPr>
            <p:cNvPr id="1580" name="Freeform 324"/>
            <p:cNvSpPr>
              <a:spLocks/>
            </p:cNvSpPr>
            <p:nvPr/>
          </p:nvSpPr>
          <p:spPr bwMode="auto">
            <a:xfrm>
              <a:off x="9464676" y="5937251"/>
              <a:ext cx="57150" cy="93663"/>
            </a:xfrm>
            <a:custGeom>
              <a:avLst/>
              <a:gdLst>
                <a:gd name="T0" fmla="*/ 13 w 128"/>
                <a:gd name="T1" fmla="*/ 212 h 212"/>
                <a:gd name="T2" fmla="*/ 115 w 128"/>
                <a:gd name="T3" fmla="*/ 212 h 212"/>
                <a:gd name="T4" fmla="*/ 128 w 128"/>
                <a:gd name="T5" fmla="*/ 199 h 212"/>
                <a:gd name="T6" fmla="*/ 128 w 128"/>
                <a:gd name="T7" fmla="*/ 13 h 212"/>
                <a:gd name="T8" fmla="*/ 115 w 128"/>
                <a:gd name="T9" fmla="*/ 0 h 212"/>
                <a:gd name="T10" fmla="*/ 13 w 128"/>
                <a:gd name="T11" fmla="*/ 0 h 212"/>
                <a:gd name="T12" fmla="*/ 0 w 128"/>
                <a:gd name="T13" fmla="*/ 13 h 212"/>
                <a:gd name="T14" fmla="*/ 0 w 128"/>
                <a:gd name="T15" fmla="*/ 199 h 212"/>
                <a:gd name="T16" fmla="*/ 13 w 128"/>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12">
                  <a:moveTo>
                    <a:pt x="13" y="212"/>
                  </a:moveTo>
                  <a:lnTo>
                    <a:pt x="115" y="212"/>
                  </a:lnTo>
                  <a:cubicBezTo>
                    <a:pt x="123" y="212"/>
                    <a:pt x="128" y="206"/>
                    <a:pt x="128" y="199"/>
                  </a:cubicBezTo>
                  <a:lnTo>
                    <a:pt x="128" y="13"/>
                  </a:lnTo>
                  <a:cubicBezTo>
                    <a:pt x="128" y="6"/>
                    <a:pt x="123" y="0"/>
                    <a:pt x="115" y="0"/>
                  </a:cubicBezTo>
                  <a:lnTo>
                    <a:pt x="13" y="0"/>
                  </a:lnTo>
                  <a:cubicBezTo>
                    <a:pt x="6" y="0"/>
                    <a:pt x="0" y="6"/>
                    <a:pt x="0" y="13"/>
                  </a:cubicBezTo>
                  <a:lnTo>
                    <a:pt x="0" y="199"/>
                  </a:lnTo>
                  <a:cubicBezTo>
                    <a:pt x="0" y="206"/>
                    <a:pt x="6" y="212"/>
                    <a:pt x="13" y="212"/>
                  </a:cubicBezTo>
                  <a:close/>
                </a:path>
              </a:pathLst>
            </a:custGeom>
            <a:solidFill>
              <a:srgbClr val="FFC000"/>
            </a:solidFill>
            <a:ln w="0">
              <a:solidFill>
                <a:srgbClr val="000000"/>
              </a:solidFill>
              <a:prstDash val="solid"/>
              <a:round/>
              <a:headEnd/>
              <a:tailEnd/>
            </a:ln>
          </p:spPr>
          <p:txBody>
            <a:bodyPr vert="horz" wrap="square" lIns="68580" tIns="34290" rIns="68580" bIns="34290" numCol="1" anchor="t" anchorCtr="0" compatLnSpc="1">
              <a:prstTxWarp prst="textNoShape">
                <a:avLst/>
              </a:prstTxWarp>
            </a:bodyPr>
            <a:lstStyle/>
            <a:p>
              <a:endParaRPr lang="en-US" sz="1350"/>
            </a:p>
          </p:txBody>
        </p:sp>
        <p:sp>
          <p:nvSpPr>
            <p:cNvPr id="1581" name="Freeform 325"/>
            <p:cNvSpPr>
              <a:spLocks/>
            </p:cNvSpPr>
            <p:nvPr/>
          </p:nvSpPr>
          <p:spPr bwMode="auto">
            <a:xfrm>
              <a:off x="9464676" y="5937251"/>
              <a:ext cx="57150" cy="93663"/>
            </a:xfrm>
            <a:custGeom>
              <a:avLst/>
              <a:gdLst>
                <a:gd name="T0" fmla="*/ 13 w 128"/>
                <a:gd name="T1" fmla="*/ 212 h 212"/>
                <a:gd name="T2" fmla="*/ 115 w 128"/>
                <a:gd name="T3" fmla="*/ 212 h 212"/>
                <a:gd name="T4" fmla="*/ 128 w 128"/>
                <a:gd name="T5" fmla="*/ 199 h 212"/>
                <a:gd name="T6" fmla="*/ 128 w 128"/>
                <a:gd name="T7" fmla="*/ 13 h 212"/>
                <a:gd name="T8" fmla="*/ 115 w 128"/>
                <a:gd name="T9" fmla="*/ 0 h 212"/>
                <a:gd name="T10" fmla="*/ 13 w 128"/>
                <a:gd name="T11" fmla="*/ 0 h 212"/>
                <a:gd name="T12" fmla="*/ 0 w 128"/>
                <a:gd name="T13" fmla="*/ 13 h 212"/>
                <a:gd name="T14" fmla="*/ 0 w 128"/>
                <a:gd name="T15" fmla="*/ 199 h 212"/>
                <a:gd name="T16" fmla="*/ 13 w 128"/>
                <a:gd name="T17" fmla="*/ 212 h 2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28" h="212">
                  <a:moveTo>
                    <a:pt x="13" y="212"/>
                  </a:moveTo>
                  <a:lnTo>
                    <a:pt x="115" y="212"/>
                  </a:lnTo>
                  <a:cubicBezTo>
                    <a:pt x="123" y="212"/>
                    <a:pt x="128" y="206"/>
                    <a:pt x="128" y="199"/>
                  </a:cubicBezTo>
                  <a:lnTo>
                    <a:pt x="128" y="13"/>
                  </a:lnTo>
                  <a:cubicBezTo>
                    <a:pt x="128" y="6"/>
                    <a:pt x="123" y="0"/>
                    <a:pt x="115" y="0"/>
                  </a:cubicBezTo>
                  <a:lnTo>
                    <a:pt x="13" y="0"/>
                  </a:lnTo>
                  <a:cubicBezTo>
                    <a:pt x="6" y="0"/>
                    <a:pt x="0" y="6"/>
                    <a:pt x="0" y="13"/>
                  </a:cubicBezTo>
                  <a:lnTo>
                    <a:pt x="0" y="199"/>
                  </a:lnTo>
                  <a:cubicBezTo>
                    <a:pt x="0" y="206"/>
                    <a:pt x="6" y="212"/>
                    <a:pt x="13" y="212"/>
                  </a:cubicBezTo>
                  <a:close/>
                </a:path>
              </a:pathLst>
            </a:custGeom>
            <a:noFill/>
            <a:ln w="6350" cap="sq">
              <a:solidFill>
                <a:srgbClr val="000000"/>
              </a:solidFill>
              <a:prstDash val="solid"/>
              <a:miter lim="800000"/>
              <a:headEnd/>
              <a:tailEnd/>
            </a:ln>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2" name="CasellaDiTesto 1"/>
            <p:cNvSpPr txBox="1"/>
            <p:nvPr/>
          </p:nvSpPr>
          <p:spPr>
            <a:xfrm rot="16200000">
              <a:off x="9100612" y="5474702"/>
              <a:ext cx="791243" cy="292388"/>
            </a:xfrm>
            <a:prstGeom prst="rect">
              <a:avLst/>
            </a:prstGeom>
            <a:noFill/>
          </p:spPr>
          <p:txBody>
            <a:bodyPr wrap="none" rtlCol="0">
              <a:spAutoFit/>
            </a:bodyPr>
            <a:lstStyle/>
            <a:p>
              <a:r>
                <a:rPr lang="en-US" sz="825" dirty="0"/>
                <a:t>Chopper</a:t>
              </a:r>
            </a:p>
          </p:txBody>
        </p:sp>
      </p:grpSp>
      <p:grpSp>
        <p:nvGrpSpPr>
          <p:cNvPr id="48" name="drwPortaLaterale"/>
          <p:cNvGrpSpPr/>
          <p:nvPr/>
        </p:nvGrpSpPr>
        <p:grpSpPr>
          <a:xfrm>
            <a:off x="6031706" y="2891435"/>
            <a:ext cx="1788" cy="342305"/>
            <a:chOff x="6010274" y="2712245"/>
            <a:chExt cx="2384" cy="456406"/>
          </a:xfrm>
        </p:grpSpPr>
        <p:sp>
          <p:nvSpPr>
            <p:cNvPr id="1424" name="Line 414"/>
            <p:cNvSpPr>
              <a:spLocks noChangeShapeType="1"/>
            </p:cNvSpPr>
            <p:nvPr/>
          </p:nvSpPr>
          <p:spPr bwMode="auto">
            <a:xfrm flipH="1">
              <a:off x="6010274" y="2712245"/>
              <a:ext cx="1" cy="69850"/>
            </a:xfrm>
            <a:prstGeom prst="line">
              <a:avLst/>
            </a:prstGeom>
            <a:noFill/>
            <a:ln w="26988" cap="rnd">
              <a:solidFill>
                <a:srgbClr val="6633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32" name="Line 414"/>
            <p:cNvSpPr>
              <a:spLocks noChangeShapeType="1"/>
            </p:cNvSpPr>
            <p:nvPr/>
          </p:nvSpPr>
          <p:spPr bwMode="auto">
            <a:xfrm flipH="1">
              <a:off x="6012657" y="3098801"/>
              <a:ext cx="1" cy="69850"/>
            </a:xfrm>
            <a:prstGeom prst="line">
              <a:avLst/>
            </a:prstGeom>
            <a:noFill/>
            <a:ln w="26988" cap="rnd">
              <a:solidFill>
                <a:srgbClr val="6633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cxnSp>
          <p:nvCxnSpPr>
            <p:cNvPr id="45" name="Straight Connector 44"/>
            <p:cNvCxnSpPr>
              <a:endCxn id="332" idx="0"/>
            </p:cNvCxnSpPr>
            <p:nvPr/>
          </p:nvCxnSpPr>
          <p:spPr>
            <a:xfrm>
              <a:off x="6010275" y="2790826"/>
              <a:ext cx="2383" cy="307975"/>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44" name="drwPortaLaterale"/>
          <p:cNvGrpSpPr/>
          <p:nvPr/>
        </p:nvGrpSpPr>
        <p:grpSpPr>
          <a:xfrm>
            <a:off x="10070837" y="3620696"/>
            <a:ext cx="3044" cy="177400"/>
            <a:chOff x="6012657" y="2714310"/>
            <a:chExt cx="185" cy="454341"/>
          </a:xfrm>
        </p:grpSpPr>
        <p:sp>
          <p:nvSpPr>
            <p:cNvPr id="345" name="Line 414"/>
            <p:cNvSpPr>
              <a:spLocks noChangeShapeType="1"/>
            </p:cNvSpPr>
            <p:nvPr/>
          </p:nvSpPr>
          <p:spPr bwMode="auto">
            <a:xfrm flipH="1">
              <a:off x="6012841" y="2714310"/>
              <a:ext cx="1" cy="69850"/>
            </a:xfrm>
            <a:prstGeom prst="line">
              <a:avLst/>
            </a:prstGeom>
            <a:noFill/>
            <a:ln w="26988" cap="rnd">
              <a:solidFill>
                <a:srgbClr val="6633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46" name="Line 414"/>
            <p:cNvSpPr>
              <a:spLocks noChangeShapeType="1"/>
            </p:cNvSpPr>
            <p:nvPr/>
          </p:nvSpPr>
          <p:spPr bwMode="auto">
            <a:xfrm flipH="1">
              <a:off x="6012657" y="3098801"/>
              <a:ext cx="1" cy="69850"/>
            </a:xfrm>
            <a:prstGeom prst="line">
              <a:avLst/>
            </a:prstGeom>
            <a:noFill/>
            <a:ln w="26988" cap="rnd">
              <a:solidFill>
                <a:srgbClr val="6633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cxnSp>
          <p:nvCxnSpPr>
            <p:cNvPr id="347" name="Straight Connector 346"/>
            <p:cNvCxnSpPr>
              <a:stCxn id="1417" idx="2"/>
              <a:endCxn id="346" idx="0"/>
            </p:cNvCxnSpPr>
            <p:nvPr/>
          </p:nvCxnSpPr>
          <p:spPr>
            <a:xfrm flipH="1">
              <a:off x="6012658" y="2811890"/>
              <a:ext cx="112" cy="286911"/>
            </a:xfrm>
            <a:prstGeom prst="line">
              <a:avLst/>
            </a:prstGeom>
          </p:spPr>
          <p:style>
            <a:lnRef idx="1">
              <a:schemeClr val="accent1"/>
            </a:lnRef>
            <a:fillRef idx="0">
              <a:schemeClr val="accent1"/>
            </a:fillRef>
            <a:effectRef idx="0">
              <a:schemeClr val="accent1"/>
            </a:effectRef>
            <a:fontRef idx="minor">
              <a:schemeClr val="tx1"/>
            </a:fontRef>
          </p:style>
        </p:cxnSp>
      </p:grpSp>
      <p:grpSp>
        <p:nvGrpSpPr>
          <p:cNvPr id="349" name="drwPortaLaterale"/>
          <p:cNvGrpSpPr/>
          <p:nvPr/>
        </p:nvGrpSpPr>
        <p:grpSpPr>
          <a:xfrm rot="16200000">
            <a:off x="10307360" y="3066158"/>
            <a:ext cx="1788" cy="342305"/>
            <a:chOff x="6010274" y="2712245"/>
            <a:chExt cx="2384" cy="456406"/>
          </a:xfrm>
        </p:grpSpPr>
        <p:sp>
          <p:nvSpPr>
            <p:cNvPr id="350" name="Line 414"/>
            <p:cNvSpPr>
              <a:spLocks noChangeShapeType="1"/>
            </p:cNvSpPr>
            <p:nvPr/>
          </p:nvSpPr>
          <p:spPr bwMode="auto">
            <a:xfrm flipH="1">
              <a:off x="6010274" y="2712245"/>
              <a:ext cx="1" cy="69850"/>
            </a:xfrm>
            <a:prstGeom prst="line">
              <a:avLst/>
            </a:prstGeom>
            <a:noFill/>
            <a:ln w="26988" cap="rnd">
              <a:solidFill>
                <a:srgbClr val="6633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sp>
          <p:nvSpPr>
            <p:cNvPr id="351" name="Line 414"/>
            <p:cNvSpPr>
              <a:spLocks noChangeShapeType="1"/>
            </p:cNvSpPr>
            <p:nvPr/>
          </p:nvSpPr>
          <p:spPr bwMode="auto">
            <a:xfrm flipH="1">
              <a:off x="6012657" y="3098801"/>
              <a:ext cx="1" cy="69850"/>
            </a:xfrm>
            <a:prstGeom prst="line">
              <a:avLst/>
            </a:prstGeom>
            <a:noFill/>
            <a:ln w="26988" cap="rnd">
              <a:solidFill>
                <a:srgbClr val="663300"/>
              </a:solidFill>
              <a:prstDash val="solid"/>
              <a:round/>
              <a:headEnd/>
              <a:tailEnd/>
            </a:ln>
            <a:extLst>
              <a:ext uri="{909E8E84-426E-40DD-AFC4-6F175D3DCCD1}">
                <a14:hiddenFill xmlns:a14="http://schemas.microsoft.com/office/drawing/2010/main">
                  <a:noFill/>
                </a14:hiddenFill>
              </a:ext>
            </a:extLst>
          </p:spPr>
          <p:txBody>
            <a:bodyPr vert="horz" wrap="square" lIns="68580" tIns="34290" rIns="68580" bIns="34290" numCol="1" anchor="t" anchorCtr="0" compatLnSpc="1">
              <a:prstTxWarp prst="textNoShape">
                <a:avLst/>
              </a:prstTxWarp>
            </a:bodyPr>
            <a:lstStyle/>
            <a:p>
              <a:endParaRPr lang="en-US" sz="1350"/>
            </a:p>
          </p:txBody>
        </p:sp>
        <p:cxnSp>
          <p:nvCxnSpPr>
            <p:cNvPr id="352" name="Straight Connector 351"/>
            <p:cNvCxnSpPr>
              <a:endCxn id="351" idx="0"/>
            </p:cNvCxnSpPr>
            <p:nvPr/>
          </p:nvCxnSpPr>
          <p:spPr>
            <a:xfrm>
              <a:off x="6010275" y="2790826"/>
              <a:ext cx="2383" cy="307975"/>
            </a:xfrm>
            <a:prstGeom prst="line">
              <a:avLst/>
            </a:prstGeom>
          </p:spPr>
          <p:style>
            <a:lnRef idx="1">
              <a:schemeClr val="accent1"/>
            </a:lnRef>
            <a:fillRef idx="0">
              <a:schemeClr val="accent1"/>
            </a:fillRef>
            <a:effectRef idx="0">
              <a:schemeClr val="accent1"/>
            </a:effectRef>
            <a:fontRef idx="minor">
              <a:schemeClr val="tx1"/>
            </a:fontRef>
          </p:style>
        </p:cxnSp>
      </p:grpSp>
      <p:sp>
        <p:nvSpPr>
          <p:cNvPr id="325" name="Titolo 3"/>
          <p:cNvSpPr>
            <a:spLocks noGrp="1"/>
          </p:cNvSpPr>
          <p:nvPr>
            <p:ph type="title"/>
          </p:nvPr>
        </p:nvSpPr>
        <p:spPr>
          <a:xfrm>
            <a:off x="2088356" y="152766"/>
            <a:ext cx="7886700" cy="799401"/>
          </a:xfrm>
        </p:spPr>
        <p:txBody>
          <a:bodyPr>
            <a:normAutofit/>
          </a:bodyPr>
          <a:lstStyle/>
          <a:p>
            <a:pPr algn="ctr"/>
            <a:r>
              <a:rPr lang="it-IT" sz="3200" dirty="0">
                <a:ln>
                  <a:solidFill>
                    <a:schemeClr val="tx1"/>
                  </a:solidFill>
                </a:ln>
                <a:latin typeface="Book Antiqua" panose="02040602050305030304" pitchFamily="18" charset="0"/>
              </a:rPr>
              <a:t>From the 1+ transport line to RFQ</a:t>
            </a:r>
            <a:endParaRPr lang="en-GB" sz="3200" dirty="0">
              <a:ln>
                <a:solidFill>
                  <a:schemeClr val="tx1"/>
                </a:solidFill>
              </a:ln>
              <a:latin typeface="Book Antiqua" panose="02040602050305030304" pitchFamily="18" charset="0"/>
            </a:endParaRPr>
          </a:p>
        </p:txBody>
      </p:sp>
      <p:sp>
        <p:nvSpPr>
          <p:cNvPr id="4" name="CasellaDiTesto 3"/>
          <p:cNvSpPr txBox="1"/>
          <p:nvPr/>
        </p:nvSpPr>
        <p:spPr>
          <a:xfrm>
            <a:off x="9632158" y="4993411"/>
            <a:ext cx="927661" cy="715581"/>
          </a:xfrm>
          <a:prstGeom prst="rect">
            <a:avLst/>
          </a:prstGeom>
          <a:noFill/>
        </p:spPr>
        <p:txBody>
          <a:bodyPr wrap="square" rtlCol="0" anchor="ctr">
            <a:spAutoFit/>
          </a:bodyPr>
          <a:lstStyle/>
          <a:p>
            <a:pPr algn="ctr"/>
            <a:r>
              <a:rPr lang="it-IT" sz="1350" b="1" dirty="0" err="1">
                <a:solidFill>
                  <a:srgbClr val="002060"/>
                </a:solidFill>
                <a:latin typeface="Book Antiqua" panose="02040602050305030304" pitchFamily="18" charset="0"/>
              </a:rPr>
              <a:t>Stable</a:t>
            </a:r>
            <a:endParaRPr lang="it-IT" sz="1350" b="1" dirty="0">
              <a:solidFill>
                <a:srgbClr val="002060"/>
              </a:solidFill>
              <a:latin typeface="Book Antiqua" panose="02040602050305030304" pitchFamily="18" charset="0"/>
            </a:endParaRPr>
          </a:p>
          <a:p>
            <a:pPr algn="ctr"/>
            <a:r>
              <a:rPr lang="it-IT" sz="1350" b="1" dirty="0">
                <a:solidFill>
                  <a:srgbClr val="002060"/>
                </a:solidFill>
                <a:latin typeface="Book Antiqua" panose="02040602050305030304" pitchFamily="18" charset="0"/>
              </a:rPr>
              <a:t>1+ Source</a:t>
            </a:r>
            <a:endParaRPr lang="en-GB" sz="1350" b="1" dirty="0">
              <a:solidFill>
                <a:srgbClr val="002060"/>
              </a:solidFill>
              <a:latin typeface="Book Antiqua" panose="02040602050305030304" pitchFamily="18" charset="0"/>
            </a:endParaRPr>
          </a:p>
        </p:txBody>
      </p:sp>
      <p:cxnSp>
        <p:nvCxnSpPr>
          <p:cNvPr id="6" name="Connettore 2 5"/>
          <p:cNvCxnSpPr>
            <a:stCxn id="4" idx="1"/>
            <a:endCxn id="1444" idx="3"/>
          </p:cNvCxnSpPr>
          <p:nvPr/>
        </p:nvCxnSpPr>
        <p:spPr>
          <a:xfrm flipH="1" flipV="1">
            <a:off x="9276161" y="5306299"/>
            <a:ext cx="355997" cy="44902"/>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29" name="CasellaDiTesto 328"/>
          <p:cNvSpPr txBox="1"/>
          <p:nvPr/>
        </p:nvSpPr>
        <p:spPr>
          <a:xfrm>
            <a:off x="8237178" y="3799988"/>
            <a:ext cx="1382643" cy="507831"/>
          </a:xfrm>
          <a:prstGeom prst="rect">
            <a:avLst/>
          </a:prstGeom>
          <a:noFill/>
        </p:spPr>
        <p:txBody>
          <a:bodyPr wrap="square" rtlCol="0" anchor="ctr">
            <a:spAutoFit/>
          </a:bodyPr>
          <a:lstStyle/>
          <a:p>
            <a:pPr algn="ctr"/>
            <a:r>
              <a:rPr lang="it-IT" sz="1350" b="1" dirty="0" err="1">
                <a:solidFill>
                  <a:srgbClr val="002060"/>
                </a:solidFill>
                <a:latin typeface="Book Antiqua" panose="02040602050305030304" pitchFamily="18" charset="0"/>
              </a:rPr>
              <a:t>Charge</a:t>
            </a:r>
            <a:r>
              <a:rPr lang="it-IT" sz="1350" b="1" dirty="0">
                <a:solidFill>
                  <a:srgbClr val="002060"/>
                </a:solidFill>
                <a:latin typeface="Book Antiqua" panose="02040602050305030304" pitchFamily="18" charset="0"/>
              </a:rPr>
              <a:t> </a:t>
            </a:r>
            <a:r>
              <a:rPr lang="it-IT" sz="1350" b="1" dirty="0" err="1">
                <a:solidFill>
                  <a:srgbClr val="002060"/>
                </a:solidFill>
                <a:latin typeface="Book Antiqua" panose="02040602050305030304" pitchFamily="18" charset="0"/>
              </a:rPr>
              <a:t>Breeder</a:t>
            </a:r>
            <a:endParaRPr lang="en-GB" sz="1350" b="1" dirty="0">
              <a:solidFill>
                <a:srgbClr val="002060"/>
              </a:solidFill>
              <a:latin typeface="Book Antiqua" panose="02040602050305030304" pitchFamily="18" charset="0"/>
            </a:endParaRPr>
          </a:p>
        </p:txBody>
      </p:sp>
      <p:cxnSp>
        <p:nvCxnSpPr>
          <p:cNvPr id="13" name="Connettore 2 12"/>
          <p:cNvCxnSpPr/>
          <p:nvPr/>
        </p:nvCxnSpPr>
        <p:spPr>
          <a:xfrm flipH="1" flipV="1">
            <a:off x="8118873" y="3750261"/>
            <a:ext cx="532804" cy="170469"/>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33" name="CasellaDiTesto 332"/>
          <p:cNvSpPr txBox="1"/>
          <p:nvPr/>
        </p:nvSpPr>
        <p:spPr>
          <a:xfrm>
            <a:off x="8500184" y="2316131"/>
            <a:ext cx="927661" cy="300082"/>
          </a:xfrm>
          <a:prstGeom prst="rect">
            <a:avLst/>
          </a:prstGeom>
          <a:noFill/>
        </p:spPr>
        <p:txBody>
          <a:bodyPr wrap="square" rtlCol="0" anchor="ctr">
            <a:spAutoFit/>
          </a:bodyPr>
          <a:lstStyle/>
          <a:p>
            <a:pPr algn="ctr"/>
            <a:r>
              <a:rPr lang="it-IT" sz="1350" b="1" dirty="0">
                <a:solidFill>
                  <a:srgbClr val="002060"/>
                </a:solidFill>
                <a:latin typeface="Book Antiqua" panose="02040602050305030304" pitchFamily="18" charset="0"/>
              </a:rPr>
              <a:t>MRMS</a:t>
            </a:r>
            <a:endParaRPr lang="en-GB" sz="1350" b="1" dirty="0">
              <a:solidFill>
                <a:srgbClr val="002060"/>
              </a:solidFill>
              <a:latin typeface="Book Antiqua" panose="02040602050305030304" pitchFamily="18" charset="0"/>
            </a:endParaRPr>
          </a:p>
        </p:txBody>
      </p:sp>
      <p:cxnSp>
        <p:nvCxnSpPr>
          <p:cNvPr id="334" name="Connettore 2 333"/>
          <p:cNvCxnSpPr/>
          <p:nvPr/>
        </p:nvCxnSpPr>
        <p:spPr>
          <a:xfrm flipH="1">
            <a:off x="8154824" y="2555323"/>
            <a:ext cx="473637" cy="253050"/>
          </a:xfrm>
          <a:prstGeom prst="straightConnector1">
            <a:avLst/>
          </a:prstGeom>
          <a:ln w="28575">
            <a:solidFill>
              <a:srgbClr val="002060"/>
            </a:solidFill>
            <a:tailEnd type="triangle"/>
          </a:ln>
        </p:spPr>
        <p:style>
          <a:lnRef idx="1">
            <a:schemeClr val="accent1"/>
          </a:lnRef>
          <a:fillRef idx="0">
            <a:schemeClr val="accent1"/>
          </a:fillRef>
          <a:effectRef idx="0">
            <a:schemeClr val="accent1"/>
          </a:effectRef>
          <a:fontRef idx="minor">
            <a:schemeClr val="tx1"/>
          </a:fontRef>
        </p:style>
      </p:cxnSp>
      <p:sp>
        <p:nvSpPr>
          <p:cNvPr id="336" name="CasellaDiTesto 335"/>
          <p:cNvSpPr txBox="1"/>
          <p:nvPr/>
        </p:nvSpPr>
        <p:spPr>
          <a:xfrm>
            <a:off x="2116322" y="3886083"/>
            <a:ext cx="1382643" cy="300082"/>
          </a:xfrm>
          <a:prstGeom prst="rect">
            <a:avLst/>
          </a:prstGeom>
          <a:noFill/>
        </p:spPr>
        <p:txBody>
          <a:bodyPr wrap="square" rtlCol="0" anchor="ctr">
            <a:spAutoFit/>
          </a:bodyPr>
          <a:lstStyle/>
          <a:p>
            <a:pPr algn="ctr"/>
            <a:r>
              <a:rPr lang="it-IT" sz="1350" b="1" dirty="0">
                <a:solidFill>
                  <a:srgbClr val="002060"/>
                </a:solidFill>
                <a:latin typeface="Book Antiqua" panose="02040602050305030304" pitchFamily="18" charset="0"/>
              </a:rPr>
              <a:t>New RFQ</a:t>
            </a:r>
            <a:endParaRPr lang="en-GB" sz="1350" b="1" dirty="0">
              <a:solidFill>
                <a:srgbClr val="002060"/>
              </a:solidFill>
              <a:latin typeface="Book Antiqua" panose="02040602050305030304" pitchFamily="18" charset="0"/>
            </a:endParaRPr>
          </a:p>
        </p:txBody>
      </p:sp>
      <p:sp>
        <p:nvSpPr>
          <p:cNvPr id="338" name="CasellaDiTesto 337"/>
          <p:cNvSpPr txBox="1"/>
          <p:nvPr/>
        </p:nvSpPr>
        <p:spPr>
          <a:xfrm>
            <a:off x="6274889" y="5882858"/>
            <a:ext cx="2239115" cy="300082"/>
          </a:xfrm>
          <a:prstGeom prst="rect">
            <a:avLst/>
          </a:prstGeom>
          <a:noFill/>
        </p:spPr>
        <p:txBody>
          <a:bodyPr wrap="square" rtlCol="0" anchor="ctr">
            <a:spAutoFit/>
          </a:bodyPr>
          <a:lstStyle/>
          <a:p>
            <a:pPr algn="ctr"/>
            <a:r>
              <a:rPr lang="it-IT" sz="1350" b="1" dirty="0" err="1">
                <a:solidFill>
                  <a:schemeClr val="accent2">
                    <a:lumMod val="75000"/>
                  </a:schemeClr>
                </a:solidFill>
                <a:latin typeface="Book Antiqua" panose="02040602050305030304" pitchFamily="18" charset="0"/>
              </a:rPr>
              <a:t>Electrostatic</a:t>
            </a:r>
            <a:r>
              <a:rPr lang="it-IT" sz="1350" b="1" dirty="0">
                <a:solidFill>
                  <a:schemeClr val="accent2">
                    <a:lumMod val="75000"/>
                  </a:schemeClr>
                </a:solidFill>
                <a:latin typeface="Book Antiqua" panose="02040602050305030304" pitchFamily="18" charset="0"/>
              </a:rPr>
              <a:t> </a:t>
            </a:r>
            <a:r>
              <a:rPr lang="it-IT" sz="1350" b="1" dirty="0" err="1">
                <a:solidFill>
                  <a:schemeClr val="accent2">
                    <a:lumMod val="75000"/>
                  </a:schemeClr>
                </a:solidFill>
                <a:latin typeface="Book Antiqua" panose="02040602050305030304" pitchFamily="18" charset="0"/>
              </a:rPr>
              <a:t>beamline</a:t>
            </a:r>
            <a:endParaRPr lang="en-GB" sz="1350" b="1" dirty="0">
              <a:solidFill>
                <a:schemeClr val="accent2">
                  <a:lumMod val="75000"/>
                </a:schemeClr>
              </a:solidFill>
              <a:latin typeface="Book Antiqua" panose="02040602050305030304" pitchFamily="18" charset="0"/>
            </a:endParaRPr>
          </a:p>
        </p:txBody>
      </p:sp>
      <p:cxnSp>
        <p:nvCxnSpPr>
          <p:cNvPr id="16" name="Connettore 2 15"/>
          <p:cNvCxnSpPr>
            <a:stCxn id="338" idx="0"/>
          </p:cNvCxnSpPr>
          <p:nvPr/>
        </p:nvCxnSpPr>
        <p:spPr>
          <a:xfrm flipV="1">
            <a:off x="7394446" y="5469652"/>
            <a:ext cx="1369052" cy="413207"/>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348" name="CasellaDiTesto 347"/>
          <p:cNvSpPr txBox="1"/>
          <p:nvPr/>
        </p:nvSpPr>
        <p:spPr>
          <a:xfrm>
            <a:off x="4446247" y="3718299"/>
            <a:ext cx="2239115" cy="300082"/>
          </a:xfrm>
          <a:prstGeom prst="rect">
            <a:avLst/>
          </a:prstGeom>
          <a:noFill/>
        </p:spPr>
        <p:txBody>
          <a:bodyPr wrap="square" rtlCol="0" anchor="ctr">
            <a:spAutoFit/>
          </a:bodyPr>
          <a:lstStyle/>
          <a:p>
            <a:pPr algn="ctr"/>
            <a:r>
              <a:rPr lang="it-IT" sz="1350" b="1" dirty="0" err="1">
                <a:solidFill>
                  <a:schemeClr val="accent2">
                    <a:lumMod val="75000"/>
                  </a:schemeClr>
                </a:solidFill>
                <a:latin typeface="Book Antiqua" panose="02040602050305030304" pitchFamily="18" charset="0"/>
              </a:rPr>
              <a:t>Magnetostatic</a:t>
            </a:r>
            <a:r>
              <a:rPr lang="it-IT" sz="1350" b="1" dirty="0">
                <a:solidFill>
                  <a:schemeClr val="accent2">
                    <a:lumMod val="75000"/>
                  </a:schemeClr>
                </a:solidFill>
                <a:latin typeface="Book Antiqua" panose="02040602050305030304" pitchFamily="18" charset="0"/>
              </a:rPr>
              <a:t> </a:t>
            </a:r>
            <a:r>
              <a:rPr lang="it-IT" sz="1350" b="1" dirty="0" err="1">
                <a:solidFill>
                  <a:schemeClr val="accent2">
                    <a:lumMod val="75000"/>
                  </a:schemeClr>
                </a:solidFill>
                <a:latin typeface="Book Antiqua" panose="02040602050305030304" pitchFamily="18" charset="0"/>
              </a:rPr>
              <a:t>beamline</a:t>
            </a:r>
            <a:endParaRPr lang="en-GB" sz="1350" b="1" dirty="0">
              <a:solidFill>
                <a:schemeClr val="accent2">
                  <a:lumMod val="75000"/>
                </a:schemeClr>
              </a:solidFill>
              <a:latin typeface="Book Antiqua" panose="02040602050305030304" pitchFamily="18" charset="0"/>
            </a:endParaRPr>
          </a:p>
        </p:txBody>
      </p:sp>
      <p:cxnSp>
        <p:nvCxnSpPr>
          <p:cNvPr id="353" name="Connettore 2 352"/>
          <p:cNvCxnSpPr/>
          <p:nvPr/>
        </p:nvCxnSpPr>
        <p:spPr>
          <a:xfrm flipH="1">
            <a:off x="5538663" y="4003575"/>
            <a:ext cx="140747" cy="320084"/>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4" name="Connettore 2 353"/>
          <p:cNvCxnSpPr/>
          <p:nvPr/>
        </p:nvCxnSpPr>
        <p:spPr>
          <a:xfrm flipV="1">
            <a:off x="6594048" y="3878670"/>
            <a:ext cx="513355" cy="4764"/>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55" name="Connettore 2 354"/>
          <p:cNvCxnSpPr>
            <a:endCxn id="1436" idx="0"/>
          </p:cNvCxnSpPr>
          <p:nvPr/>
        </p:nvCxnSpPr>
        <p:spPr>
          <a:xfrm flipV="1">
            <a:off x="6199954" y="3007520"/>
            <a:ext cx="876673" cy="699947"/>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cxnSp>
        <p:nvCxnSpPr>
          <p:cNvPr id="360" name="Connettore 2 359"/>
          <p:cNvCxnSpPr>
            <a:stCxn id="338" idx="0"/>
          </p:cNvCxnSpPr>
          <p:nvPr/>
        </p:nvCxnSpPr>
        <p:spPr>
          <a:xfrm flipV="1">
            <a:off x="7394447" y="4675200"/>
            <a:ext cx="499819" cy="1207658"/>
          </a:xfrm>
          <a:prstGeom prst="straightConnector1">
            <a:avLst/>
          </a:prstGeom>
          <a:ln w="28575">
            <a:solidFill>
              <a:schemeClr val="accent2">
                <a:lumMod val="75000"/>
              </a:schemeClr>
            </a:solidFill>
            <a:tailEnd type="triangle"/>
          </a:ln>
        </p:spPr>
        <p:style>
          <a:lnRef idx="1">
            <a:schemeClr val="accent1"/>
          </a:lnRef>
          <a:fillRef idx="0">
            <a:schemeClr val="accent1"/>
          </a:fillRef>
          <a:effectRef idx="0">
            <a:schemeClr val="accent1"/>
          </a:effectRef>
          <a:fontRef idx="minor">
            <a:schemeClr val="tx1"/>
          </a:fontRef>
        </p:style>
      </p:cxnSp>
      <p:sp>
        <p:nvSpPr>
          <p:cNvPr id="278" name="CasellaDiTesto 277"/>
          <p:cNvSpPr txBox="1"/>
          <p:nvPr/>
        </p:nvSpPr>
        <p:spPr>
          <a:xfrm>
            <a:off x="1972217" y="4814964"/>
            <a:ext cx="1644365" cy="332006"/>
          </a:xfrm>
          <a:prstGeom prst="roundRect">
            <a:avLst/>
          </a:prstGeom>
          <a:blipFill>
            <a:blip r:embed="rId2"/>
            <a:tile tx="0" ty="0" sx="100000" sy="100000" flip="none" algn="tl"/>
          </a:blipFill>
          <a:ln w="12700">
            <a:solidFill>
              <a:schemeClr val="tx1"/>
            </a:solidFill>
          </a:ln>
        </p:spPr>
        <p:txBody>
          <a:bodyPr wrap="square" rtlCol="0" anchor="ctr">
            <a:spAutoFit/>
          </a:bodyPr>
          <a:lstStyle/>
          <a:p>
            <a:pPr algn="ctr"/>
            <a:r>
              <a:rPr lang="en-US" sz="1350" b="1" dirty="0">
                <a:ln>
                  <a:solidFill>
                    <a:schemeClr val="tx1"/>
                  </a:solidFill>
                </a:ln>
                <a:latin typeface="Book Antiqua" panose="02040602050305030304" pitchFamily="18" charset="0"/>
              </a:rPr>
              <a:t>To ALPI LINAC</a:t>
            </a:r>
            <a:endParaRPr lang="en-US" sz="1200" dirty="0">
              <a:ln>
                <a:solidFill>
                  <a:schemeClr val="tx1"/>
                </a:solidFill>
              </a:ln>
              <a:latin typeface="Book Antiqua" panose="02040602050305030304" pitchFamily="18" charset="0"/>
            </a:endParaRPr>
          </a:p>
        </p:txBody>
      </p:sp>
      <p:sp>
        <p:nvSpPr>
          <p:cNvPr id="8" name="Freccia a destra 7"/>
          <p:cNvSpPr/>
          <p:nvPr/>
        </p:nvSpPr>
        <p:spPr>
          <a:xfrm flipH="1">
            <a:off x="8287624" y="4360071"/>
            <a:ext cx="1214306" cy="153591"/>
          </a:xfrm>
          <a:prstGeom prst="rightArrow">
            <a:avLst/>
          </a:prstGeom>
          <a:blipFill>
            <a:blip r:embed="rId2"/>
            <a:tile tx="0" ty="0" sx="100000" sy="100000" flip="none" algn="tl"/>
          </a:blip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sp>
        <p:nvSpPr>
          <p:cNvPr id="282" name="CasellaDiTesto 281"/>
          <p:cNvSpPr txBox="1"/>
          <p:nvPr/>
        </p:nvSpPr>
        <p:spPr>
          <a:xfrm>
            <a:off x="9540394" y="4274900"/>
            <a:ext cx="927661" cy="332006"/>
          </a:xfrm>
          <a:prstGeom prst="roundRect">
            <a:avLst/>
          </a:prstGeom>
          <a:blipFill>
            <a:blip r:embed="rId2"/>
            <a:tile tx="0" ty="0" sx="100000" sy="100000" flip="none" algn="tl"/>
          </a:blipFill>
          <a:ln w="19050">
            <a:solidFill>
              <a:srgbClr val="002060"/>
            </a:solidFill>
          </a:ln>
        </p:spPr>
        <p:txBody>
          <a:bodyPr wrap="square" rtlCol="0" anchor="ctr">
            <a:spAutoFit/>
          </a:bodyPr>
          <a:lstStyle/>
          <a:p>
            <a:pPr algn="ctr"/>
            <a:r>
              <a:rPr lang="it-IT" sz="1350" b="1" dirty="0">
                <a:solidFill>
                  <a:srgbClr val="002060"/>
                </a:solidFill>
                <a:latin typeface="Book Antiqua" panose="02040602050305030304" pitchFamily="18" charset="0"/>
              </a:rPr>
              <a:t>1+ </a:t>
            </a:r>
            <a:r>
              <a:rPr lang="it-IT" sz="1350" b="1" dirty="0" err="1">
                <a:solidFill>
                  <a:srgbClr val="002060"/>
                </a:solidFill>
                <a:latin typeface="Book Antiqua" panose="02040602050305030304" pitchFamily="18" charset="0"/>
              </a:rPr>
              <a:t>RIBs</a:t>
            </a:r>
            <a:endParaRPr lang="en-GB" sz="1350" b="1" dirty="0">
              <a:solidFill>
                <a:srgbClr val="002060"/>
              </a:solidFill>
              <a:latin typeface="Book Antiqua" panose="02040602050305030304" pitchFamily="18" charset="0"/>
            </a:endParaRPr>
          </a:p>
        </p:txBody>
      </p:sp>
      <p:sp>
        <p:nvSpPr>
          <p:cNvPr id="283" name="CasellaDiTesto 282"/>
          <p:cNvSpPr txBox="1"/>
          <p:nvPr/>
        </p:nvSpPr>
        <p:spPr>
          <a:xfrm>
            <a:off x="4247632" y="4627241"/>
            <a:ext cx="2534432" cy="561856"/>
          </a:xfrm>
          <a:prstGeom prst="roundRect">
            <a:avLst/>
          </a:prstGeom>
          <a:blipFill>
            <a:blip r:embed="rId2"/>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Charges multiplication to allow post-acceleration</a:t>
            </a:r>
            <a:endParaRPr lang="en-US" sz="1200" dirty="0">
              <a:ln>
                <a:solidFill>
                  <a:srgbClr val="002060"/>
                </a:solidFill>
              </a:ln>
              <a:solidFill>
                <a:srgbClr val="002060"/>
              </a:solidFill>
              <a:latin typeface="Book Antiqua" panose="02040602050305030304" pitchFamily="18" charset="0"/>
            </a:endParaRPr>
          </a:p>
        </p:txBody>
      </p:sp>
      <p:sp>
        <p:nvSpPr>
          <p:cNvPr id="284" name="Freccia a destra 7"/>
          <p:cNvSpPr/>
          <p:nvPr/>
        </p:nvSpPr>
        <p:spPr>
          <a:xfrm flipH="1">
            <a:off x="1631383" y="4905468"/>
            <a:ext cx="280112" cy="150999"/>
          </a:xfrm>
          <a:prstGeom prst="rightArrow">
            <a:avLst/>
          </a:prstGeom>
          <a:blipFill>
            <a:blip r:embed="rId2"/>
            <a:tile tx="0" ty="0" sx="100000" sy="100000" flip="none" algn="tl"/>
          </a:blipFill>
          <a:ln w="19050">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350"/>
          </a:p>
        </p:txBody>
      </p:sp>
      <p:cxnSp>
        <p:nvCxnSpPr>
          <p:cNvPr id="7" name="Straight Arrow Connector 6"/>
          <p:cNvCxnSpPr>
            <a:stCxn id="283" idx="3"/>
          </p:cNvCxnSpPr>
          <p:nvPr/>
        </p:nvCxnSpPr>
        <p:spPr>
          <a:xfrm flipV="1">
            <a:off x="6782064" y="3835495"/>
            <a:ext cx="1071300" cy="107267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5" name="CasellaDiTesto 282"/>
          <p:cNvSpPr txBox="1"/>
          <p:nvPr/>
        </p:nvSpPr>
        <p:spPr>
          <a:xfrm>
            <a:off x="6303969" y="1264916"/>
            <a:ext cx="2534432" cy="561856"/>
          </a:xfrm>
          <a:prstGeom prst="roundRect">
            <a:avLst/>
          </a:prstGeom>
          <a:blipFill>
            <a:blip r:embed="rId2"/>
            <a:tile tx="0" ty="0" sx="100000" sy="100000" flip="none" algn="tl"/>
          </a:blipFill>
          <a:ln w="12700">
            <a:solidFill>
              <a:srgbClr val="002060"/>
            </a:solidFill>
          </a:ln>
        </p:spPr>
        <p:txBody>
          <a:bodyPr wrap="square" rtlCol="0" anchor="ctr">
            <a:spAutoFit/>
          </a:bodyPr>
          <a:lstStyle/>
          <a:p>
            <a:pPr algn="ctr"/>
            <a:r>
              <a:rPr lang="en-US" sz="1350" b="1" dirty="0">
                <a:ln>
                  <a:solidFill>
                    <a:srgbClr val="002060"/>
                  </a:solidFill>
                </a:ln>
                <a:solidFill>
                  <a:srgbClr val="002060"/>
                </a:solidFill>
                <a:latin typeface="Book Antiqua" panose="02040602050305030304" pitchFamily="18" charset="0"/>
              </a:rPr>
              <a:t>Mass separator to avoid contaminants (1/1000)</a:t>
            </a:r>
            <a:endParaRPr lang="en-US" sz="1200" dirty="0">
              <a:ln>
                <a:solidFill>
                  <a:srgbClr val="002060"/>
                </a:solidFill>
              </a:ln>
              <a:solidFill>
                <a:srgbClr val="002060"/>
              </a:solidFill>
              <a:latin typeface="Book Antiqua" panose="02040602050305030304" pitchFamily="18" charset="0"/>
            </a:endParaRPr>
          </a:p>
        </p:txBody>
      </p:sp>
      <p:cxnSp>
        <p:nvCxnSpPr>
          <p:cNvPr id="11" name="Straight Arrow Connector 10"/>
          <p:cNvCxnSpPr>
            <a:stCxn id="285" idx="2"/>
          </p:cNvCxnSpPr>
          <p:nvPr/>
        </p:nvCxnSpPr>
        <p:spPr>
          <a:xfrm flipH="1">
            <a:off x="7543801" y="1826773"/>
            <a:ext cx="27384" cy="39374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88" name="CasellaDiTesto 328"/>
          <p:cNvSpPr txBox="1"/>
          <p:nvPr/>
        </p:nvSpPr>
        <p:spPr>
          <a:xfrm>
            <a:off x="5580461" y="2267517"/>
            <a:ext cx="1618388" cy="507831"/>
          </a:xfrm>
          <a:prstGeom prst="rect">
            <a:avLst/>
          </a:prstGeom>
          <a:noFill/>
        </p:spPr>
        <p:txBody>
          <a:bodyPr wrap="square" rtlCol="0" anchor="ctr">
            <a:spAutoFit/>
          </a:bodyPr>
          <a:lstStyle/>
          <a:p>
            <a:pPr algn="ctr"/>
            <a:r>
              <a:rPr lang="it-IT" sz="1350" b="1" dirty="0">
                <a:solidFill>
                  <a:srgbClr val="002060"/>
                </a:solidFill>
                <a:latin typeface="Book Antiqua" panose="02040602050305030304" pitchFamily="18" charset="0"/>
              </a:rPr>
              <a:t>High Voltage</a:t>
            </a:r>
          </a:p>
          <a:p>
            <a:pPr algn="ctr"/>
            <a:r>
              <a:rPr lang="it-IT" sz="1350" b="1" dirty="0">
                <a:solidFill>
                  <a:srgbClr val="002060"/>
                </a:solidFill>
                <a:latin typeface="Book Antiqua" panose="02040602050305030304" pitchFamily="18" charset="0"/>
              </a:rPr>
              <a:t>Platform -120kV</a:t>
            </a:r>
            <a:endParaRPr lang="en-GB" sz="1350" b="1" dirty="0">
              <a:solidFill>
                <a:srgbClr val="002060"/>
              </a:solidFill>
              <a:latin typeface="Book Antiqua" panose="02040602050305030304" pitchFamily="18" charset="0"/>
            </a:endParaRPr>
          </a:p>
        </p:txBody>
      </p:sp>
      <p:pic>
        <p:nvPicPr>
          <p:cNvPr id="5" name="Picture 4">
            <a:extLst>
              <a:ext uri="{FF2B5EF4-FFF2-40B4-BE49-F238E27FC236}">
                <a16:creationId xmlns:a16="http://schemas.microsoft.com/office/drawing/2014/main" id="{F14DF4C6-A054-9973-4411-3B3F68DE5B76}"/>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t="8343" b="7112"/>
          <a:stretch/>
        </p:blipFill>
        <p:spPr>
          <a:xfrm>
            <a:off x="3278542" y="832499"/>
            <a:ext cx="2400381" cy="1434885"/>
          </a:xfrm>
          <a:prstGeom prst="rect">
            <a:avLst/>
          </a:prstGeom>
        </p:spPr>
      </p:pic>
      <p:cxnSp>
        <p:nvCxnSpPr>
          <p:cNvPr id="12" name="Straight Arrow Connector 11">
            <a:extLst>
              <a:ext uri="{FF2B5EF4-FFF2-40B4-BE49-F238E27FC236}">
                <a16:creationId xmlns:a16="http://schemas.microsoft.com/office/drawing/2014/main" id="{A3CDAD93-97CE-7D79-DD4E-E0ABF96C545F}"/>
              </a:ext>
            </a:extLst>
          </p:cNvPr>
          <p:cNvCxnSpPr>
            <a:cxnSpLocks/>
          </p:cNvCxnSpPr>
          <p:nvPr/>
        </p:nvCxnSpPr>
        <p:spPr>
          <a:xfrm>
            <a:off x="5579289" y="1835731"/>
            <a:ext cx="1440638" cy="478846"/>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CasellaDiTesto 25">
            <a:extLst>
              <a:ext uri="{FF2B5EF4-FFF2-40B4-BE49-F238E27FC236}">
                <a16:creationId xmlns:a16="http://schemas.microsoft.com/office/drawing/2014/main" id="{46CF5D6A-977B-9D56-C6E7-439FD5762206}"/>
              </a:ext>
            </a:extLst>
          </p:cNvPr>
          <p:cNvSpPr txBox="1"/>
          <p:nvPr/>
        </p:nvSpPr>
        <p:spPr>
          <a:xfrm>
            <a:off x="10503691" y="4148333"/>
            <a:ext cx="1274708" cy="523220"/>
          </a:xfrm>
          <a:prstGeom prst="rect">
            <a:avLst/>
          </a:prstGeom>
          <a:solidFill>
            <a:srgbClr val="FFFFFF">
              <a:alpha val="50196"/>
            </a:srgbClr>
          </a:solidFill>
        </p:spPr>
        <p:txBody>
          <a:bodyPr wrap="square" rtlCol="0">
            <a:spAutoFit/>
          </a:bodyPr>
          <a:lstStyle>
            <a:defPPr>
              <a:defRPr lang="en-US"/>
            </a:defPPr>
            <a:lvl1pPr algn="ctr">
              <a:defRPr sz="1400" b="1"/>
            </a:lvl1pPr>
          </a:lstStyle>
          <a:p>
            <a:r>
              <a:rPr lang="it-IT" dirty="0"/>
              <a:t>20-40 keV</a:t>
            </a:r>
          </a:p>
          <a:p>
            <a:r>
              <a:rPr lang="it-IT" dirty="0"/>
              <a:t>A/Q&lt;140</a:t>
            </a:r>
          </a:p>
        </p:txBody>
      </p:sp>
      <p:sp>
        <p:nvSpPr>
          <p:cNvPr id="15" name="CasellaDiTesto 24">
            <a:extLst>
              <a:ext uri="{FF2B5EF4-FFF2-40B4-BE49-F238E27FC236}">
                <a16:creationId xmlns:a16="http://schemas.microsoft.com/office/drawing/2014/main" id="{469BF82C-B77A-FCE5-6E69-43251619AD2D}"/>
              </a:ext>
            </a:extLst>
          </p:cNvPr>
          <p:cNvSpPr txBox="1"/>
          <p:nvPr/>
        </p:nvSpPr>
        <p:spPr>
          <a:xfrm>
            <a:off x="2892484" y="3560041"/>
            <a:ext cx="1189517" cy="430887"/>
          </a:xfrm>
          <a:prstGeom prst="rect">
            <a:avLst/>
          </a:prstGeom>
          <a:solidFill>
            <a:srgbClr val="FFFFFF">
              <a:alpha val="50196"/>
            </a:srgbClr>
          </a:solidFill>
        </p:spPr>
        <p:txBody>
          <a:bodyPr wrap="square" rtlCol="0">
            <a:spAutoFit/>
          </a:bodyPr>
          <a:lstStyle/>
          <a:p>
            <a:pPr algn="ctr"/>
            <a:r>
              <a:rPr lang="it-IT" sz="1100" b="1" dirty="0"/>
              <a:t>20-40 keV/q</a:t>
            </a:r>
          </a:p>
          <a:p>
            <a:pPr algn="ctr"/>
            <a:r>
              <a:rPr lang="it-IT" sz="1100" b="1" dirty="0"/>
              <a:t>3.5&lt;A/Q&lt;7</a:t>
            </a:r>
          </a:p>
        </p:txBody>
      </p:sp>
      <p:pic>
        <p:nvPicPr>
          <p:cNvPr id="18" name="Immagine 3">
            <a:extLst>
              <a:ext uri="{FF2B5EF4-FFF2-40B4-BE49-F238E27FC236}">
                <a16:creationId xmlns:a16="http://schemas.microsoft.com/office/drawing/2014/main" id="{D610FA58-DCEE-C218-9857-89C2E5F6578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253441" y="2080658"/>
            <a:ext cx="2563182" cy="1752690"/>
          </a:xfrm>
          <a:prstGeom prst="rect">
            <a:avLst/>
          </a:prstGeom>
        </p:spPr>
      </p:pic>
      <p:cxnSp>
        <p:nvCxnSpPr>
          <p:cNvPr id="20" name="Straight Arrow Connector 19">
            <a:extLst>
              <a:ext uri="{FF2B5EF4-FFF2-40B4-BE49-F238E27FC236}">
                <a16:creationId xmlns:a16="http://schemas.microsoft.com/office/drawing/2014/main" id="{E4821463-799E-3F01-F196-C5416BB970E7}"/>
              </a:ext>
            </a:extLst>
          </p:cNvPr>
          <p:cNvCxnSpPr/>
          <p:nvPr/>
        </p:nvCxnSpPr>
        <p:spPr>
          <a:xfrm>
            <a:off x="1421437" y="3542112"/>
            <a:ext cx="1092080" cy="708421"/>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490457162"/>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1144168" y="93488"/>
            <a:ext cx="6938823" cy="657217"/>
          </a:xfrm>
          <a:prstGeom prst="rect">
            <a:avLst/>
          </a:prstGeom>
          <a:solidFill>
            <a:schemeClr val="bg2">
              <a:lumMod val="60000"/>
              <a:lumOff val="40000"/>
            </a:schemeClr>
          </a:solidFill>
          <a:ln w="127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GB" sz="2400" dirty="0">
                <a:solidFill>
                  <a:schemeClr val="tx1"/>
                </a:solidFill>
              </a:rPr>
              <a:t>End to end simulation from the CB to end of ALPI</a:t>
            </a:r>
            <a:endParaRPr lang="en-GB" sz="4400" dirty="0">
              <a:solidFill>
                <a:schemeClr val="tx1"/>
              </a:solidFill>
            </a:endParaRPr>
          </a:p>
        </p:txBody>
      </p:sp>
      <p:sp>
        <p:nvSpPr>
          <p:cNvPr id="2" name="AutoShape 2" descr="https://web.infn.it/spes/images/NEW_SITE/gamma_1.jpg"/>
          <p:cNvSpPr>
            <a:spLocks noChangeAspect="1" noChangeArrowheads="1"/>
          </p:cNvSpPr>
          <p:nvPr/>
        </p:nvSpPr>
        <p:spPr bwMode="auto">
          <a:xfrm>
            <a:off x="1679575" y="-144463"/>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sp>
        <p:nvSpPr>
          <p:cNvPr id="3" name="AutoShape 4" descr="https://web.infn.it/spes/images/NEW_SITE/gamma_1.jpg"/>
          <p:cNvSpPr>
            <a:spLocks noChangeAspect="1" noChangeArrowheads="1"/>
          </p:cNvSpPr>
          <p:nvPr/>
        </p:nvSpPr>
        <p:spPr bwMode="auto">
          <a:xfrm>
            <a:off x="518879" y="0"/>
            <a:ext cx="304800" cy="3048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GB" dirty="0"/>
          </a:p>
        </p:txBody>
      </p:sp>
      <p:grpSp>
        <p:nvGrpSpPr>
          <p:cNvPr id="5" name="Group 4"/>
          <p:cNvGrpSpPr/>
          <p:nvPr/>
        </p:nvGrpSpPr>
        <p:grpSpPr>
          <a:xfrm>
            <a:off x="823679" y="704336"/>
            <a:ext cx="8023633" cy="4501034"/>
            <a:chOff x="11708" y="67880"/>
            <a:chExt cx="11647821" cy="6638018"/>
          </a:xfrm>
        </p:grpSpPr>
        <p:pic>
          <p:nvPicPr>
            <p:cNvPr id="29" name="Picture 28"/>
            <p:cNvPicPr>
              <a:picLocks noChangeAspect="1"/>
            </p:cNvPicPr>
            <p:nvPr/>
          </p:nvPicPr>
          <p:blipFill>
            <a:blip r:embed="rId3"/>
            <a:stretch>
              <a:fillRect/>
            </a:stretch>
          </p:blipFill>
          <p:spPr>
            <a:xfrm>
              <a:off x="11708" y="67880"/>
              <a:ext cx="11647821" cy="3494346"/>
            </a:xfrm>
            <a:prstGeom prst="rect">
              <a:avLst/>
            </a:prstGeom>
          </p:spPr>
        </p:pic>
        <p:pic>
          <p:nvPicPr>
            <p:cNvPr id="30" name="Picture 29"/>
            <p:cNvPicPr>
              <a:picLocks noChangeAspect="1"/>
            </p:cNvPicPr>
            <p:nvPr/>
          </p:nvPicPr>
          <p:blipFill>
            <a:blip r:embed="rId4"/>
            <a:stretch>
              <a:fillRect/>
            </a:stretch>
          </p:blipFill>
          <p:spPr>
            <a:xfrm>
              <a:off x="11708" y="3264497"/>
              <a:ext cx="11647821" cy="3441401"/>
            </a:xfrm>
            <a:prstGeom prst="rect">
              <a:avLst/>
            </a:prstGeom>
          </p:spPr>
        </p:pic>
        <p:sp>
          <p:nvSpPr>
            <p:cNvPr id="31" name="TextBox 30"/>
            <p:cNvSpPr txBox="1"/>
            <p:nvPr/>
          </p:nvSpPr>
          <p:spPr>
            <a:xfrm>
              <a:off x="963430" y="3079830"/>
              <a:ext cx="951722" cy="385816"/>
            </a:xfrm>
            <a:prstGeom prst="rect">
              <a:avLst/>
            </a:prstGeom>
            <a:solidFill>
              <a:schemeClr val="bg1"/>
            </a:solidFill>
            <a:ln>
              <a:solidFill>
                <a:schemeClr val="tx1"/>
              </a:solidFill>
            </a:ln>
          </p:spPr>
          <p:txBody>
            <a:bodyPr wrap="square" rtlCol="0">
              <a:spAutoFit/>
            </a:bodyPr>
            <a:lstStyle/>
            <a:p>
              <a:pPr algn="ctr"/>
              <a:r>
                <a:rPr lang="en-GB" sz="1050" dirty="0"/>
                <a:t>MRMS</a:t>
              </a:r>
            </a:p>
          </p:txBody>
        </p:sp>
        <p:sp>
          <p:nvSpPr>
            <p:cNvPr id="32" name="TextBox 31"/>
            <p:cNvSpPr txBox="1"/>
            <p:nvPr/>
          </p:nvSpPr>
          <p:spPr>
            <a:xfrm>
              <a:off x="2356801" y="3079830"/>
              <a:ext cx="696684" cy="385816"/>
            </a:xfrm>
            <a:prstGeom prst="rect">
              <a:avLst/>
            </a:prstGeom>
            <a:solidFill>
              <a:schemeClr val="bg1"/>
            </a:solidFill>
            <a:ln>
              <a:solidFill>
                <a:schemeClr val="tx1"/>
              </a:solidFill>
            </a:ln>
          </p:spPr>
          <p:txBody>
            <a:bodyPr wrap="square" rtlCol="0">
              <a:spAutoFit/>
            </a:bodyPr>
            <a:lstStyle/>
            <a:p>
              <a:pPr algn="ctr"/>
              <a:r>
                <a:rPr lang="en-GB" sz="1050" dirty="0"/>
                <a:t>RFQ</a:t>
              </a:r>
            </a:p>
          </p:txBody>
        </p:sp>
        <p:sp>
          <p:nvSpPr>
            <p:cNvPr id="33" name="TextBox 32"/>
            <p:cNvSpPr txBox="1"/>
            <p:nvPr/>
          </p:nvSpPr>
          <p:spPr>
            <a:xfrm>
              <a:off x="4502842" y="3079830"/>
              <a:ext cx="951722" cy="374469"/>
            </a:xfrm>
            <a:prstGeom prst="rect">
              <a:avLst/>
            </a:prstGeom>
            <a:solidFill>
              <a:schemeClr val="bg1"/>
            </a:solidFill>
            <a:ln>
              <a:solidFill>
                <a:schemeClr val="tx1"/>
              </a:solidFill>
            </a:ln>
          </p:spPr>
          <p:txBody>
            <a:bodyPr wrap="square" rtlCol="0">
              <a:spAutoFit/>
            </a:bodyPr>
            <a:lstStyle/>
            <a:p>
              <a:pPr algn="ctr"/>
              <a:r>
                <a:rPr lang="en-GB" sz="1050" dirty="0"/>
                <a:t>ALPI</a:t>
              </a:r>
            </a:p>
          </p:txBody>
        </p:sp>
      </p:grpSp>
      <mc:AlternateContent xmlns:mc="http://schemas.openxmlformats.org/markup-compatibility/2006">
        <mc:Choice xmlns:a14="http://schemas.microsoft.com/office/drawing/2010/main" Requires="a14">
          <p:sp>
            <p:nvSpPr>
              <p:cNvPr id="6" name="TextBox 5"/>
              <p:cNvSpPr txBox="1"/>
              <p:nvPr/>
            </p:nvSpPr>
            <p:spPr>
              <a:xfrm>
                <a:off x="342443" y="5168089"/>
                <a:ext cx="9421269" cy="923330"/>
              </a:xfrm>
              <a:prstGeom prst="rect">
                <a:avLst/>
              </a:prstGeom>
              <a:noFill/>
            </p:spPr>
            <p:txBody>
              <a:bodyPr wrap="square" rtlCol="0">
                <a:spAutoFit/>
              </a:bodyPr>
              <a:lstStyle/>
              <a:p>
                <a:pPr marL="285750" indent="-285750">
                  <a:buFont typeface="Arial" panose="020B0604020202020204" pitchFamily="34" charset="0"/>
                  <a:buChar char="•"/>
                </a:pPr>
                <a:r>
                  <a:rPr lang="en-GB" dirty="0"/>
                  <a:t>Case of </a:t>
                </a:r>
                <a14:m>
                  <m:oMath xmlns:m="http://schemas.openxmlformats.org/officeDocument/2006/math">
                    <m:sPre>
                      <m:sPrePr>
                        <m:ctrlPr>
                          <a:rPr lang="en-GB" i="1">
                            <a:latin typeface="Cambria Math" panose="02040503050406030204" pitchFamily="18" charset="0"/>
                          </a:rPr>
                        </m:ctrlPr>
                      </m:sPrePr>
                      <m:sub>
                        <m:r>
                          <a:rPr lang="it-IT" i="1">
                            <a:latin typeface="Cambria Math" panose="02040503050406030204" pitchFamily="18" charset="0"/>
                          </a:rPr>
                          <m:t> </m:t>
                        </m:r>
                      </m:sub>
                      <m:sup>
                        <m:r>
                          <a:rPr lang="it-IT" i="1">
                            <a:latin typeface="Cambria Math" panose="02040503050406030204" pitchFamily="18" charset="0"/>
                          </a:rPr>
                          <m:t>132</m:t>
                        </m:r>
                      </m:sup>
                      <m:e>
                        <m:r>
                          <a:rPr lang="it-IT" i="1">
                            <a:latin typeface="Cambria Math" panose="02040503050406030204" pitchFamily="18" charset="0"/>
                          </a:rPr>
                          <m:t>𝑆𝑛</m:t>
                        </m:r>
                        <m:sSup>
                          <m:sSupPr>
                            <m:ctrlPr>
                              <a:rPr lang="it-IT" i="1">
                                <a:latin typeface="Cambria Math" panose="02040503050406030204" pitchFamily="18" charset="0"/>
                              </a:rPr>
                            </m:ctrlPr>
                          </m:sSupPr>
                          <m:e>
                            <m:r>
                              <a:rPr lang="it-IT" i="1">
                                <a:latin typeface="Cambria Math" panose="02040503050406030204" pitchFamily="18" charset="0"/>
                              </a:rPr>
                              <m:t> </m:t>
                            </m:r>
                          </m:e>
                          <m:sup>
                            <m:r>
                              <a:rPr lang="it-IT" i="1">
                                <a:latin typeface="Cambria Math" panose="02040503050406030204" pitchFamily="18" charset="0"/>
                              </a:rPr>
                              <m:t>19+</m:t>
                            </m:r>
                          </m:sup>
                        </m:sSup>
                      </m:e>
                    </m:sPre>
                    <m:r>
                      <a:rPr lang="it-IT" i="1">
                        <a:latin typeface="Cambria Math" panose="02040503050406030204" pitchFamily="18" charset="0"/>
                      </a:rPr>
                      <m:t> </m:t>
                    </m:r>
                  </m:oMath>
                </a14:m>
                <a:r>
                  <a:rPr lang="en-GB" dirty="0"/>
                  <a:t>@ 0.76 MeV with 0.1 mm </a:t>
                </a:r>
                <a:r>
                  <a:rPr lang="en-GB" dirty="0" err="1"/>
                  <a:t>mrad</a:t>
                </a:r>
                <a:r>
                  <a:rPr lang="en-GB" dirty="0"/>
                  <a:t> from the CB and +-15 eV of energy spread. </a:t>
                </a:r>
              </a:p>
              <a:p>
                <a:pPr marL="285750" indent="-285750">
                  <a:buFont typeface="Arial" panose="020B0604020202020204" pitchFamily="34" charset="0"/>
                  <a:buChar char="•"/>
                </a:pPr>
                <a:r>
                  <a:rPr lang="en-GB" dirty="0"/>
                  <a:t>The total losses in the nominal case are less than 14%, the final energy is 1200 MeV </a:t>
                </a:r>
              </a:p>
            </p:txBody>
          </p:sp>
        </mc:Choice>
        <mc:Fallback>
          <p:sp>
            <p:nvSpPr>
              <p:cNvPr id="6" name="TextBox 5"/>
              <p:cNvSpPr txBox="1">
                <a:spLocks noRot="1" noChangeAspect="1" noMove="1" noResize="1" noEditPoints="1" noAdjustHandles="1" noChangeArrowheads="1" noChangeShapeType="1" noTextEdit="1"/>
              </p:cNvSpPr>
              <p:nvPr/>
            </p:nvSpPr>
            <p:spPr>
              <a:xfrm>
                <a:off x="342443" y="5168089"/>
                <a:ext cx="9421269" cy="923330"/>
              </a:xfrm>
              <a:prstGeom prst="rect">
                <a:avLst/>
              </a:prstGeom>
              <a:blipFill>
                <a:blip r:embed="rId5"/>
                <a:stretch>
                  <a:fillRect l="-388" t="-3974" b="-9934"/>
                </a:stretch>
              </a:blipFill>
            </p:spPr>
            <p:txBody>
              <a:bodyPr/>
              <a:lstStyle/>
              <a:p>
                <a:r>
                  <a:rPr lang="en-US">
                    <a:noFill/>
                  </a:rPr>
                  <a:t> </a:t>
                </a:r>
              </a:p>
            </p:txBody>
          </p:sp>
        </mc:Fallback>
      </mc:AlternateContent>
      <p:sp>
        <p:nvSpPr>
          <p:cNvPr id="4" name="TextBox 9">
            <a:extLst>
              <a:ext uri="{FF2B5EF4-FFF2-40B4-BE49-F238E27FC236}">
                <a16:creationId xmlns:a16="http://schemas.microsoft.com/office/drawing/2014/main" id="{51C214D9-D792-19C4-D612-E525F5BAB0D5}"/>
              </a:ext>
            </a:extLst>
          </p:cNvPr>
          <p:cNvSpPr txBox="1"/>
          <p:nvPr/>
        </p:nvSpPr>
        <p:spPr>
          <a:xfrm>
            <a:off x="8905061" y="2137462"/>
            <a:ext cx="2786799" cy="1323439"/>
          </a:xfrm>
          <a:prstGeom prst="rect">
            <a:avLst/>
          </a:prstGeom>
          <a:solidFill>
            <a:schemeClr val="bg1"/>
          </a:solidFill>
          <a:ln w="57150">
            <a:solidFill>
              <a:srgbClr val="00B050"/>
            </a:solidFill>
          </a:ln>
        </p:spPr>
        <p:txBody>
          <a:bodyPr wrap="square" rtlCol="0">
            <a:spAutoFit/>
          </a:bodyPr>
          <a:lstStyle/>
          <a:p>
            <a:r>
              <a:rPr lang="en-US" sz="1600" dirty="0"/>
              <a:t>L. </a:t>
            </a:r>
            <a:r>
              <a:rPr lang="en-US" sz="1600" dirty="0" err="1"/>
              <a:t>Bellan</a:t>
            </a:r>
            <a:r>
              <a:rPr lang="en-US" sz="1600" dirty="0"/>
              <a:t>, “New techniques for the LNL superconductive Linac ALPI beam dynamics simulations and commissioning” </a:t>
            </a:r>
            <a:r>
              <a:rPr lang="en-US" sz="1600" b="1" dirty="0"/>
              <a:t>TUODA3</a:t>
            </a:r>
          </a:p>
        </p:txBody>
      </p:sp>
      <p:pic>
        <p:nvPicPr>
          <p:cNvPr id="7" name="Picture 6">
            <a:extLst>
              <a:ext uri="{FF2B5EF4-FFF2-40B4-BE49-F238E27FC236}">
                <a16:creationId xmlns:a16="http://schemas.microsoft.com/office/drawing/2014/main" id="{9B7D7462-261B-3174-2D50-EECAAD3B7A26}"/>
              </a:ext>
            </a:extLst>
          </p:cNvPr>
          <p:cNvPicPr>
            <a:picLocks noChangeAspect="1"/>
          </p:cNvPicPr>
          <p:nvPr/>
        </p:nvPicPr>
        <p:blipFill>
          <a:blip r:embed="rId6"/>
          <a:stretch>
            <a:fillRect/>
          </a:stretch>
        </p:blipFill>
        <p:spPr>
          <a:xfrm>
            <a:off x="1879834" y="6196548"/>
            <a:ext cx="6346486" cy="506012"/>
          </a:xfrm>
          <a:prstGeom prst="rect">
            <a:avLst/>
          </a:prstGeom>
        </p:spPr>
      </p:pic>
    </p:spTree>
    <p:extLst>
      <p:ext uri="{BB962C8B-B14F-4D97-AF65-F5344CB8AC3E}">
        <p14:creationId xmlns:p14="http://schemas.microsoft.com/office/powerpoint/2010/main" val="1766868122"/>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609480" y="273600"/>
            <a:ext cx="3280033" cy="1144800"/>
          </a:xfrm>
        </p:spPr>
        <p:txBody>
          <a:bodyPr/>
          <a:lstStyle/>
          <a:p>
            <a:r>
              <a:rPr lang="en-US"/>
              <a:t>References</a:t>
            </a:r>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sp>
        <p:nvSpPr>
          <p:cNvPr id="3" name="Segnaposto contenuto 2">
            <a:extLst>
              <a:ext uri="{FF2B5EF4-FFF2-40B4-BE49-F238E27FC236}">
                <a16:creationId xmlns:a16="http://schemas.microsoft.com/office/drawing/2014/main" id="{8D06015C-3A7A-E0D0-8DE7-5EB052B7BF49}"/>
              </a:ext>
            </a:extLst>
          </p:cNvPr>
          <p:cNvSpPr txBox="1">
            <a:spLocks/>
          </p:cNvSpPr>
          <p:nvPr/>
        </p:nvSpPr>
        <p:spPr>
          <a:xfrm>
            <a:off x="542471" y="1501497"/>
            <a:ext cx="11107057" cy="1644734"/>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1800" dirty="0">
                <a:hlinkClick r:id="rId2"/>
              </a:rPr>
              <a:t>https://www.dacm-logiciels.fr/</a:t>
            </a:r>
            <a:r>
              <a:rPr lang="en-US" sz="1800" dirty="0"/>
              <a:t> (</a:t>
            </a:r>
            <a:r>
              <a:rPr lang="en-US" sz="1800" dirty="0" err="1"/>
              <a:t>TraceWin</a:t>
            </a:r>
            <a:r>
              <a:rPr lang="en-US" sz="1800" dirty="0"/>
              <a:t> Beam Dynamic Code)</a:t>
            </a:r>
          </a:p>
          <a:p>
            <a:r>
              <a:rPr lang="en-US" sz="1800" dirty="0">
                <a:hlinkClick r:id="rId3"/>
              </a:rPr>
              <a:t>https://www.jacow.org/Main/Proceedings</a:t>
            </a:r>
            <a:r>
              <a:rPr lang="en-US" sz="1800" dirty="0"/>
              <a:t>  (Conference Proceedings)</a:t>
            </a:r>
          </a:p>
          <a:p>
            <a:r>
              <a:rPr lang="en-US" sz="1800" dirty="0">
                <a:hlinkClick r:id="rId4"/>
              </a:rPr>
              <a:t>https://uspas.fnal.gov/materials/materials-table.shtml</a:t>
            </a:r>
            <a:r>
              <a:rPr lang="en-US" sz="1800" dirty="0"/>
              <a:t>  (Particle Accelerator School)</a:t>
            </a:r>
          </a:p>
        </p:txBody>
      </p:sp>
      <p:pic>
        <p:nvPicPr>
          <p:cNvPr id="6" name="Immagine 3">
            <a:extLst>
              <a:ext uri="{FF2B5EF4-FFF2-40B4-BE49-F238E27FC236}">
                <a16:creationId xmlns:a16="http://schemas.microsoft.com/office/drawing/2014/main" id="{80C8EC2F-4D56-2986-4B5A-DE78EF28DF1E}"/>
              </a:ext>
            </a:extLst>
          </p:cNvPr>
          <p:cNvPicPr>
            <a:picLocks noChangeAspect="1"/>
          </p:cNvPicPr>
          <p:nvPr/>
        </p:nvPicPr>
        <p:blipFill>
          <a:blip r:embed="rId5"/>
          <a:stretch>
            <a:fillRect/>
          </a:stretch>
        </p:blipFill>
        <p:spPr>
          <a:xfrm>
            <a:off x="920892" y="2890545"/>
            <a:ext cx="1906196" cy="2733310"/>
          </a:xfrm>
          <a:prstGeom prst="rect">
            <a:avLst/>
          </a:prstGeom>
        </p:spPr>
      </p:pic>
      <p:pic>
        <p:nvPicPr>
          <p:cNvPr id="7" name="Immagine 6">
            <a:extLst>
              <a:ext uri="{FF2B5EF4-FFF2-40B4-BE49-F238E27FC236}">
                <a16:creationId xmlns:a16="http://schemas.microsoft.com/office/drawing/2014/main" id="{C7F41CAC-0FD2-77FE-06C2-380DFBEE87A2}"/>
              </a:ext>
            </a:extLst>
          </p:cNvPr>
          <p:cNvPicPr>
            <a:picLocks noChangeAspect="1"/>
          </p:cNvPicPr>
          <p:nvPr/>
        </p:nvPicPr>
        <p:blipFill>
          <a:blip r:embed="rId6"/>
          <a:stretch>
            <a:fillRect/>
          </a:stretch>
        </p:blipFill>
        <p:spPr>
          <a:xfrm>
            <a:off x="4927811" y="2920827"/>
            <a:ext cx="1940650" cy="2733310"/>
          </a:xfrm>
          <a:prstGeom prst="rect">
            <a:avLst/>
          </a:prstGeom>
        </p:spPr>
      </p:pic>
      <p:pic>
        <p:nvPicPr>
          <p:cNvPr id="8" name="Immagine 7">
            <a:extLst>
              <a:ext uri="{FF2B5EF4-FFF2-40B4-BE49-F238E27FC236}">
                <a16:creationId xmlns:a16="http://schemas.microsoft.com/office/drawing/2014/main" id="{9283F50D-EE1D-06FF-CFE5-65C60F82A058}"/>
              </a:ext>
            </a:extLst>
          </p:cNvPr>
          <p:cNvPicPr>
            <a:picLocks noChangeAspect="1"/>
          </p:cNvPicPr>
          <p:nvPr/>
        </p:nvPicPr>
        <p:blipFill>
          <a:blip r:embed="rId7"/>
          <a:stretch>
            <a:fillRect/>
          </a:stretch>
        </p:blipFill>
        <p:spPr>
          <a:xfrm>
            <a:off x="9001341" y="2879815"/>
            <a:ext cx="1652294" cy="2636995"/>
          </a:xfrm>
          <a:prstGeom prst="rect">
            <a:avLst/>
          </a:prstGeom>
        </p:spPr>
      </p:pic>
    </p:spTree>
    <p:extLst>
      <p:ext uri="{BB962C8B-B14F-4D97-AF65-F5344CB8AC3E}">
        <p14:creationId xmlns:p14="http://schemas.microsoft.com/office/powerpoint/2010/main" val="3909361149"/>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5426766" y="311960"/>
            <a:ext cx="6274424" cy="528157"/>
          </a:xfrm>
        </p:spPr>
        <p:txBody>
          <a:bodyPr/>
          <a:lstStyle/>
          <a:p>
            <a:pPr algn="ctr"/>
            <a:r>
              <a:rPr lang="it-IT" dirty="0"/>
              <a:t>How to generate RiBs</a:t>
            </a:r>
            <a:endParaRPr lang="en-US"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dirty="0"/>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sp>
        <p:nvSpPr>
          <p:cNvPr id="6" name="Rectangle 5">
            <a:extLst>
              <a:ext uri="{FF2B5EF4-FFF2-40B4-BE49-F238E27FC236}">
                <a16:creationId xmlns:a16="http://schemas.microsoft.com/office/drawing/2014/main" id="{98614A18-E947-2AFF-5DF4-F75B1E099604}"/>
              </a:ext>
            </a:extLst>
          </p:cNvPr>
          <p:cNvSpPr/>
          <p:nvPr/>
        </p:nvSpPr>
        <p:spPr>
          <a:xfrm>
            <a:off x="695739" y="1464366"/>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Driver Accelerator</a:t>
            </a:r>
            <a:endParaRPr lang="en-US" dirty="0"/>
          </a:p>
        </p:txBody>
      </p:sp>
      <p:sp>
        <p:nvSpPr>
          <p:cNvPr id="7" name="Rectangle 6">
            <a:extLst>
              <a:ext uri="{FF2B5EF4-FFF2-40B4-BE49-F238E27FC236}">
                <a16:creationId xmlns:a16="http://schemas.microsoft.com/office/drawing/2014/main" id="{24EAD84E-C55C-24B0-FD53-9BBE81D7B456}"/>
              </a:ext>
            </a:extLst>
          </p:cNvPr>
          <p:cNvSpPr/>
          <p:nvPr/>
        </p:nvSpPr>
        <p:spPr>
          <a:xfrm>
            <a:off x="3387709" y="1347296"/>
            <a:ext cx="119270" cy="436904"/>
          </a:xfrm>
          <a:prstGeom prst="rect">
            <a:avLst/>
          </a:prstGeom>
          <a:solidFill>
            <a:schemeClr val="tx2">
              <a:lumMod val="6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DD72253-1A01-FBFD-BCAA-F64D21353A3B}"/>
              </a:ext>
            </a:extLst>
          </p:cNvPr>
          <p:cNvSpPr txBox="1"/>
          <p:nvPr/>
        </p:nvSpPr>
        <p:spPr>
          <a:xfrm>
            <a:off x="3009580" y="815844"/>
            <a:ext cx="1353256" cy="461665"/>
          </a:xfrm>
          <a:prstGeom prst="rect">
            <a:avLst/>
          </a:prstGeom>
          <a:noFill/>
        </p:spPr>
        <p:txBody>
          <a:bodyPr wrap="none" rtlCol="0">
            <a:spAutoFit/>
          </a:bodyPr>
          <a:lstStyle/>
          <a:p>
            <a:r>
              <a:rPr lang="en-US" sz="1200" dirty="0"/>
              <a:t>Thick and hot </a:t>
            </a:r>
          </a:p>
          <a:p>
            <a:r>
              <a:rPr lang="en-US" sz="1200" dirty="0"/>
              <a:t>Production target</a:t>
            </a:r>
          </a:p>
        </p:txBody>
      </p:sp>
      <p:sp>
        <p:nvSpPr>
          <p:cNvPr id="9" name="Oval 8">
            <a:extLst>
              <a:ext uri="{FF2B5EF4-FFF2-40B4-BE49-F238E27FC236}">
                <a16:creationId xmlns:a16="http://schemas.microsoft.com/office/drawing/2014/main" id="{7E605389-FDBC-E00B-E3B5-D6FDF84893E7}"/>
              </a:ext>
            </a:extLst>
          </p:cNvPr>
          <p:cNvSpPr/>
          <p:nvPr/>
        </p:nvSpPr>
        <p:spPr>
          <a:xfrm>
            <a:off x="3286594" y="2077501"/>
            <a:ext cx="344556" cy="29426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FCBC10D-9820-B013-46E0-37359454DC38}"/>
              </a:ext>
            </a:extLst>
          </p:cNvPr>
          <p:cNvSpPr txBox="1"/>
          <p:nvPr/>
        </p:nvSpPr>
        <p:spPr>
          <a:xfrm>
            <a:off x="2946926" y="2340993"/>
            <a:ext cx="926857" cy="276999"/>
          </a:xfrm>
          <a:prstGeom prst="rect">
            <a:avLst/>
          </a:prstGeom>
          <a:noFill/>
        </p:spPr>
        <p:txBody>
          <a:bodyPr wrap="none" rtlCol="0">
            <a:spAutoFit/>
          </a:bodyPr>
          <a:lstStyle/>
          <a:p>
            <a:r>
              <a:rPr lang="it-IT" sz="1200" dirty="0"/>
              <a:t>Ion Source</a:t>
            </a:r>
            <a:endParaRPr lang="en-US" sz="1200" dirty="0"/>
          </a:p>
        </p:txBody>
      </p:sp>
      <p:sp>
        <p:nvSpPr>
          <p:cNvPr id="11" name="Rectangle: Rounded Corners 10">
            <a:extLst>
              <a:ext uri="{FF2B5EF4-FFF2-40B4-BE49-F238E27FC236}">
                <a16:creationId xmlns:a16="http://schemas.microsoft.com/office/drawing/2014/main" id="{1CF80719-9328-8517-1E13-BDE2B9497676}"/>
              </a:ext>
            </a:extLst>
          </p:cNvPr>
          <p:cNvSpPr/>
          <p:nvPr/>
        </p:nvSpPr>
        <p:spPr>
          <a:xfrm>
            <a:off x="4147896" y="2047460"/>
            <a:ext cx="887895" cy="29426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2" name="Sun 11">
            <a:extLst>
              <a:ext uri="{FF2B5EF4-FFF2-40B4-BE49-F238E27FC236}">
                <a16:creationId xmlns:a16="http://schemas.microsoft.com/office/drawing/2014/main" id="{1BFBA463-BB7D-54D4-C33E-899699F51F72}"/>
              </a:ext>
            </a:extLst>
          </p:cNvPr>
          <p:cNvSpPr/>
          <p:nvPr/>
        </p:nvSpPr>
        <p:spPr>
          <a:xfrm>
            <a:off x="5683471" y="1827955"/>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6B4070E-BF78-F883-BBC5-8BA5CDC3E608}"/>
              </a:ext>
            </a:extLst>
          </p:cNvPr>
          <p:cNvSpPr/>
          <p:nvPr/>
        </p:nvSpPr>
        <p:spPr>
          <a:xfrm>
            <a:off x="7863957" y="2636728"/>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Post Accelerator</a:t>
            </a:r>
            <a:endParaRPr lang="en-US" dirty="0"/>
          </a:p>
        </p:txBody>
      </p:sp>
      <p:sp>
        <p:nvSpPr>
          <p:cNvPr id="14" name="Sun 13">
            <a:extLst>
              <a:ext uri="{FF2B5EF4-FFF2-40B4-BE49-F238E27FC236}">
                <a16:creationId xmlns:a16="http://schemas.microsoft.com/office/drawing/2014/main" id="{5BC6B9F4-D21D-06C2-BE65-3E6669FB9912}"/>
              </a:ext>
            </a:extLst>
          </p:cNvPr>
          <p:cNvSpPr/>
          <p:nvPr/>
        </p:nvSpPr>
        <p:spPr>
          <a:xfrm>
            <a:off x="10884220" y="2470309"/>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9F3F322-02D9-957E-5C70-1B841CA7CDD2}"/>
              </a:ext>
            </a:extLst>
          </p:cNvPr>
          <p:cNvSpPr/>
          <p:nvPr/>
        </p:nvSpPr>
        <p:spPr>
          <a:xfrm>
            <a:off x="636104" y="4555403"/>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Driver Accelerator</a:t>
            </a:r>
            <a:endParaRPr lang="en-US" dirty="0"/>
          </a:p>
        </p:txBody>
      </p:sp>
      <p:sp>
        <p:nvSpPr>
          <p:cNvPr id="16" name="Rectangle 15">
            <a:extLst>
              <a:ext uri="{FF2B5EF4-FFF2-40B4-BE49-F238E27FC236}">
                <a16:creationId xmlns:a16="http://schemas.microsoft.com/office/drawing/2014/main" id="{0247A78D-090A-DCCC-D417-85B37C954CC0}"/>
              </a:ext>
            </a:extLst>
          </p:cNvPr>
          <p:cNvSpPr/>
          <p:nvPr/>
        </p:nvSpPr>
        <p:spPr>
          <a:xfrm>
            <a:off x="3293165" y="4476307"/>
            <a:ext cx="119270" cy="436904"/>
          </a:xfrm>
          <a:prstGeom prst="rect">
            <a:avLst/>
          </a:prstGeom>
          <a:solidFill>
            <a:schemeClr val="tx2">
              <a:lumMod val="6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5F22E7B-D221-9806-2563-E6759CBCAF83}"/>
              </a:ext>
            </a:extLst>
          </p:cNvPr>
          <p:cNvSpPr txBox="1"/>
          <p:nvPr/>
        </p:nvSpPr>
        <p:spPr>
          <a:xfrm>
            <a:off x="3001617" y="3713619"/>
            <a:ext cx="960519" cy="646331"/>
          </a:xfrm>
          <a:prstGeom prst="rect">
            <a:avLst/>
          </a:prstGeom>
          <a:noFill/>
        </p:spPr>
        <p:txBody>
          <a:bodyPr wrap="none" rtlCol="0">
            <a:spAutoFit/>
          </a:bodyPr>
          <a:lstStyle/>
          <a:p>
            <a:r>
              <a:rPr lang="en-US" sz="1200" dirty="0"/>
              <a:t>Thin </a:t>
            </a:r>
          </a:p>
          <a:p>
            <a:r>
              <a:rPr lang="en-US" sz="1200" dirty="0"/>
              <a:t>Production </a:t>
            </a:r>
          </a:p>
          <a:p>
            <a:r>
              <a:rPr lang="en-US" sz="1200" dirty="0"/>
              <a:t>target</a:t>
            </a:r>
          </a:p>
        </p:txBody>
      </p:sp>
      <p:sp>
        <p:nvSpPr>
          <p:cNvPr id="18" name="Rectangle: Rounded Corners 17">
            <a:extLst>
              <a:ext uri="{FF2B5EF4-FFF2-40B4-BE49-F238E27FC236}">
                <a16:creationId xmlns:a16="http://schemas.microsoft.com/office/drawing/2014/main" id="{7B488BB3-7382-06DF-E889-E0C57906F2B1}"/>
              </a:ext>
            </a:extLst>
          </p:cNvPr>
          <p:cNvSpPr/>
          <p:nvPr/>
        </p:nvSpPr>
        <p:spPr>
          <a:xfrm>
            <a:off x="4070858" y="4546055"/>
            <a:ext cx="887895" cy="294269"/>
          </a:xfrm>
          <a:prstGeom prst="roundRect">
            <a:avLst/>
          </a:prstGeom>
          <a:solidFill>
            <a:schemeClr val="accent1">
              <a:lumMod val="25000"/>
              <a:lumOff val="75000"/>
            </a:schemeClr>
          </a:solidFill>
          <a:ln>
            <a:solidFill>
              <a:srgbClr val="C0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9" name="Sun 18">
            <a:extLst>
              <a:ext uri="{FF2B5EF4-FFF2-40B4-BE49-F238E27FC236}">
                <a16:creationId xmlns:a16="http://schemas.microsoft.com/office/drawing/2014/main" id="{6F2DEB20-4C69-3F19-1380-3780CB4D4F4F}"/>
              </a:ext>
            </a:extLst>
          </p:cNvPr>
          <p:cNvSpPr/>
          <p:nvPr/>
        </p:nvSpPr>
        <p:spPr>
          <a:xfrm>
            <a:off x="5492957" y="4361908"/>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loud 19">
            <a:extLst>
              <a:ext uri="{FF2B5EF4-FFF2-40B4-BE49-F238E27FC236}">
                <a16:creationId xmlns:a16="http://schemas.microsoft.com/office/drawing/2014/main" id="{9DF357C8-3F15-756D-9CC3-E07766A2EC01}"/>
              </a:ext>
            </a:extLst>
          </p:cNvPr>
          <p:cNvSpPr/>
          <p:nvPr/>
        </p:nvSpPr>
        <p:spPr>
          <a:xfrm>
            <a:off x="6299697" y="5161722"/>
            <a:ext cx="710703" cy="477078"/>
          </a:xfrm>
          <a:prstGeom prst="cloud">
            <a:avLst/>
          </a:prstGeom>
          <a:solidFill>
            <a:schemeClr val="bg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639717A2-00F0-5347-E338-3BE8B096B83E}"/>
              </a:ext>
            </a:extLst>
          </p:cNvPr>
          <p:cNvSpPr/>
          <p:nvPr/>
        </p:nvSpPr>
        <p:spPr>
          <a:xfrm>
            <a:off x="7393440" y="5266278"/>
            <a:ext cx="887895" cy="29426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 name="Rectangle 21">
            <a:extLst>
              <a:ext uri="{FF2B5EF4-FFF2-40B4-BE49-F238E27FC236}">
                <a16:creationId xmlns:a16="http://schemas.microsoft.com/office/drawing/2014/main" id="{8D81097A-4F44-7545-F3E5-0663D9F3DD1C}"/>
              </a:ext>
            </a:extLst>
          </p:cNvPr>
          <p:cNvSpPr/>
          <p:nvPr/>
        </p:nvSpPr>
        <p:spPr>
          <a:xfrm>
            <a:off x="8635796" y="5257798"/>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Post Accelerator</a:t>
            </a:r>
            <a:endParaRPr lang="en-US" dirty="0"/>
          </a:p>
        </p:txBody>
      </p:sp>
      <p:sp>
        <p:nvSpPr>
          <p:cNvPr id="23" name="Sun 22">
            <a:extLst>
              <a:ext uri="{FF2B5EF4-FFF2-40B4-BE49-F238E27FC236}">
                <a16:creationId xmlns:a16="http://schemas.microsoft.com/office/drawing/2014/main" id="{75C34328-A9D4-4BC4-8A57-86BF245AC48F}"/>
              </a:ext>
            </a:extLst>
          </p:cNvPr>
          <p:cNvSpPr/>
          <p:nvPr/>
        </p:nvSpPr>
        <p:spPr>
          <a:xfrm>
            <a:off x="11296135" y="5091380"/>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4E4E02A-7141-2057-6B0A-E664A15A104E}"/>
              </a:ext>
            </a:extLst>
          </p:cNvPr>
          <p:cNvSpPr txBox="1"/>
          <p:nvPr/>
        </p:nvSpPr>
        <p:spPr>
          <a:xfrm>
            <a:off x="781878" y="503583"/>
            <a:ext cx="1021433" cy="523220"/>
          </a:xfrm>
          <a:prstGeom prst="rect">
            <a:avLst/>
          </a:prstGeom>
          <a:noFill/>
        </p:spPr>
        <p:txBody>
          <a:bodyPr wrap="none" rtlCol="0">
            <a:spAutoFit/>
          </a:bodyPr>
          <a:lstStyle/>
          <a:p>
            <a:r>
              <a:rPr lang="it-IT" sz="2800" b="1" dirty="0"/>
              <a:t>ISOL</a:t>
            </a:r>
          </a:p>
        </p:txBody>
      </p:sp>
      <p:sp>
        <p:nvSpPr>
          <p:cNvPr id="25" name="TextBox 24">
            <a:extLst>
              <a:ext uri="{FF2B5EF4-FFF2-40B4-BE49-F238E27FC236}">
                <a16:creationId xmlns:a16="http://schemas.microsoft.com/office/drawing/2014/main" id="{C5F2A494-4713-E6DF-CF18-589F22EF6E97}"/>
              </a:ext>
            </a:extLst>
          </p:cNvPr>
          <p:cNvSpPr txBox="1"/>
          <p:nvPr/>
        </p:nvSpPr>
        <p:spPr>
          <a:xfrm>
            <a:off x="636104" y="3896139"/>
            <a:ext cx="1601721" cy="523220"/>
          </a:xfrm>
          <a:prstGeom prst="rect">
            <a:avLst/>
          </a:prstGeom>
          <a:noFill/>
        </p:spPr>
        <p:txBody>
          <a:bodyPr wrap="none" rtlCol="0">
            <a:spAutoFit/>
          </a:bodyPr>
          <a:lstStyle/>
          <a:p>
            <a:r>
              <a:rPr lang="it-IT" sz="2800" b="1" dirty="0"/>
              <a:t>In-Flight</a:t>
            </a:r>
            <a:endParaRPr lang="en-US" sz="2800" b="1" dirty="0"/>
          </a:p>
        </p:txBody>
      </p:sp>
      <p:sp>
        <p:nvSpPr>
          <p:cNvPr id="26" name="TextBox 25">
            <a:extLst>
              <a:ext uri="{FF2B5EF4-FFF2-40B4-BE49-F238E27FC236}">
                <a16:creationId xmlns:a16="http://schemas.microsoft.com/office/drawing/2014/main" id="{68ADF5FE-6194-F089-E814-9385D756E72F}"/>
              </a:ext>
            </a:extLst>
          </p:cNvPr>
          <p:cNvSpPr txBox="1"/>
          <p:nvPr/>
        </p:nvSpPr>
        <p:spPr>
          <a:xfrm>
            <a:off x="4130726" y="2340360"/>
            <a:ext cx="857927" cy="461665"/>
          </a:xfrm>
          <a:prstGeom prst="rect">
            <a:avLst/>
          </a:prstGeom>
          <a:noFill/>
        </p:spPr>
        <p:txBody>
          <a:bodyPr wrap="none" rtlCol="0">
            <a:spAutoFit/>
          </a:bodyPr>
          <a:lstStyle/>
          <a:p>
            <a:r>
              <a:rPr lang="it-IT" sz="1200" dirty="0"/>
              <a:t>Isotope </a:t>
            </a:r>
          </a:p>
          <a:p>
            <a:r>
              <a:rPr lang="it-IT" sz="1200" dirty="0"/>
              <a:t>Separator</a:t>
            </a:r>
            <a:endParaRPr lang="en-US" sz="1200" dirty="0"/>
          </a:p>
        </p:txBody>
      </p:sp>
      <p:sp>
        <p:nvSpPr>
          <p:cNvPr id="27" name="TextBox 26">
            <a:extLst>
              <a:ext uri="{FF2B5EF4-FFF2-40B4-BE49-F238E27FC236}">
                <a16:creationId xmlns:a16="http://schemas.microsoft.com/office/drawing/2014/main" id="{927907B7-D543-765F-1AAB-152BCEDCF664}"/>
              </a:ext>
            </a:extLst>
          </p:cNvPr>
          <p:cNvSpPr txBox="1"/>
          <p:nvPr/>
        </p:nvSpPr>
        <p:spPr>
          <a:xfrm>
            <a:off x="7435386" y="5577017"/>
            <a:ext cx="857927" cy="461665"/>
          </a:xfrm>
          <a:prstGeom prst="rect">
            <a:avLst/>
          </a:prstGeom>
          <a:noFill/>
        </p:spPr>
        <p:txBody>
          <a:bodyPr wrap="none" rtlCol="0">
            <a:spAutoFit/>
          </a:bodyPr>
          <a:lstStyle/>
          <a:p>
            <a:r>
              <a:rPr lang="it-IT" sz="1200" dirty="0"/>
              <a:t>Isotope </a:t>
            </a:r>
          </a:p>
          <a:p>
            <a:r>
              <a:rPr lang="it-IT" sz="1200" dirty="0"/>
              <a:t>Separator</a:t>
            </a:r>
            <a:endParaRPr lang="en-US" sz="1200" dirty="0"/>
          </a:p>
        </p:txBody>
      </p:sp>
      <p:sp>
        <p:nvSpPr>
          <p:cNvPr id="28" name="TextBox 27">
            <a:extLst>
              <a:ext uri="{FF2B5EF4-FFF2-40B4-BE49-F238E27FC236}">
                <a16:creationId xmlns:a16="http://schemas.microsoft.com/office/drawing/2014/main" id="{AFCFEA4B-E9D4-8397-4F1D-33166812E83A}"/>
              </a:ext>
            </a:extLst>
          </p:cNvPr>
          <p:cNvSpPr txBox="1"/>
          <p:nvPr/>
        </p:nvSpPr>
        <p:spPr>
          <a:xfrm>
            <a:off x="4068465" y="4837586"/>
            <a:ext cx="885179" cy="461665"/>
          </a:xfrm>
          <a:prstGeom prst="rect">
            <a:avLst/>
          </a:prstGeom>
          <a:noFill/>
        </p:spPr>
        <p:txBody>
          <a:bodyPr wrap="none" rtlCol="0">
            <a:spAutoFit/>
          </a:bodyPr>
          <a:lstStyle/>
          <a:p>
            <a:r>
              <a:rPr lang="en-US" sz="1200"/>
              <a:t>Fragment </a:t>
            </a:r>
          </a:p>
          <a:p>
            <a:r>
              <a:rPr lang="en-US" sz="1200" dirty="0"/>
              <a:t>Separator</a:t>
            </a:r>
          </a:p>
        </p:txBody>
      </p:sp>
      <p:sp>
        <p:nvSpPr>
          <p:cNvPr id="29" name="TextBox 28">
            <a:extLst>
              <a:ext uri="{FF2B5EF4-FFF2-40B4-BE49-F238E27FC236}">
                <a16:creationId xmlns:a16="http://schemas.microsoft.com/office/drawing/2014/main" id="{063941ED-9233-4777-DDD0-8110A43B7420}"/>
              </a:ext>
            </a:extLst>
          </p:cNvPr>
          <p:cNvSpPr txBox="1"/>
          <p:nvPr/>
        </p:nvSpPr>
        <p:spPr>
          <a:xfrm>
            <a:off x="6226084" y="5658027"/>
            <a:ext cx="960519" cy="461665"/>
          </a:xfrm>
          <a:prstGeom prst="rect">
            <a:avLst/>
          </a:prstGeom>
          <a:noFill/>
        </p:spPr>
        <p:txBody>
          <a:bodyPr wrap="none" rtlCol="0">
            <a:spAutoFit/>
          </a:bodyPr>
          <a:lstStyle/>
          <a:p>
            <a:r>
              <a:rPr lang="it-IT" sz="1200" dirty="0"/>
              <a:t>Gas </a:t>
            </a:r>
          </a:p>
          <a:p>
            <a:r>
              <a:rPr lang="it-IT" sz="1200" dirty="0"/>
              <a:t>Ion-stopper</a:t>
            </a:r>
            <a:endParaRPr lang="en-US" sz="1200" dirty="0"/>
          </a:p>
        </p:txBody>
      </p:sp>
      <p:sp>
        <p:nvSpPr>
          <p:cNvPr id="30" name="TextBox 29">
            <a:extLst>
              <a:ext uri="{FF2B5EF4-FFF2-40B4-BE49-F238E27FC236}">
                <a16:creationId xmlns:a16="http://schemas.microsoft.com/office/drawing/2014/main" id="{A5E93DFB-6BC5-67C4-A93A-7B1433BC4277}"/>
              </a:ext>
            </a:extLst>
          </p:cNvPr>
          <p:cNvSpPr txBox="1"/>
          <p:nvPr/>
        </p:nvSpPr>
        <p:spPr>
          <a:xfrm>
            <a:off x="5492957" y="1365919"/>
            <a:ext cx="1037463" cy="461665"/>
          </a:xfrm>
          <a:prstGeom prst="rect">
            <a:avLst/>
          </a:prstGeom>
          <a:noFill/>
        </p:spPr>
        <p:txBody>
          <a:bodyPr wrap="none" rtlCol="0">
            <a:spAutoFit/>
          </a:bodyPr>
          <a:lstStyle/>
          <a:p>
            <a:r>
              <a:rPr lang="it-IT" sz="1200" dirty="0"/>
              <a:t>Low Energy </a:t>
            </a:r>
          </a:p>
          <a:p>
            <a:r>
              <a:rPr lang="it-IT" sz="1200" dirty="0"/>
              <a:t>Experiment</a:t>
            </a:r>
            <a:endParaRPr lang="en-US" sz="1200" dirty="0"/>
          </a:p>
        </p:txBody>
      </p:sp>
      <p:sp>
        <p:nvSpPr>
          <p:cNvPr id="31" name="TextBox 30">
            <a:extLst>
              <a:ext uri="{FF2B5EF4-FFF2-40B4-BE49-F238E27FC236}">
                <a16:creationId xmlns:a16="http://schemas.microsoft.com/office/drawing/2014/main" id="{B8EB3A46-3B72-87E0-F229-783BCD6894A4}"/>
              </a:ext>
            </a:extLst>
          </p:cNvPr>
          <p:cNvSpPr txBox="1"/>
          <p:nvPr/>
        </p:nvSpPr>
        <p:spPr>
          <a:xfrm>
            <a:off x="10678410" y="2045949"/>
            <a:ext cx="1027845" cy="461665"/>
          </a:xfrm>
          <a:prstGeom prst="rect">
            <a:avLst/>
          </a:prstGeom>
          <a:noFill/>
        </p:spPr>
        <p:txBody>
          <a:bodyPr wrap="none" rtlCol="0">
            <a:spAutoFit/>
          </a:bodyPr>
          <a:lstStyle/>
          <a:p>
            <a:r>
              <a:rPr lang="it-IT" sz="1200" dirty="0"/>
              <a:t>High Energy</a:t>
            </a:r>
          </a:p>
          <a:p>
            <a:r>
              <a:rPr lang="it-IT" sz="1200" dirty="0"/>
              <a:t>Experiment</a:t>
            </a:r>
            <a:endParaRPr lang="en-US" sz="1200" dirty="0"/>
          </a:p>
        </p:txBody>
      </p:sp>
      <p:sp>
        <p:nvSpPr>
          <p:cNvPr id="32" name="TextBox 31">
            <a:extLst>
              <a:ext uri="{FF2B5EF4-FFF2-40B4-BE49-F238E27FC236}">
                <a16:creationId xmlns:a16="http://schemas.microsoft.com/office/drawing/2014/main" id="{B18AC9A3-F7DB-2671-3456-3B6916357201}"/>
              </a:ext>
            </a:extLst>
          </p:cNvPr>
          <p:cNvSpPr txBox="1"/>
          <p:nvPr/>
        </p:nvSpPr>
        <p:spPr>
          <a:xfrm>
            <a:off x="5362506" y="3925392"/>
            <a:ext cx="1027845" cy="461665"/>
          </a:xfrm>
          <a:prstGeom prst="rect">
            <a:avLst/>
          </a:prstGeom>
          <a:noFill/>
        </p:spPr>
        <p:txBody>
          <a:bodyPr wrap="none" rtlCol="0">
            <a:spAutoFit/>
          </a:bodyPr>
          <a:lstStyle/>
          <a:p>
            <a:r>
              <a:rPr lang="it-IT" sz="1200" dirty="0"/>
              <a:t>High Energy</a:t>
            </a:r>
          </a:p>
          <a:p>
            <a:r>
              <a:rPr lang="it-IT" sz="1200" dirty="0"/>
              <a:t>Experiment</a:t>
            </a:r>
            <a:endParaRPr lang="en-US" sz="1200" dirty="0"/>
          </a:p>
        </p:txBody>
      </p:sp>
      <p:sp>
        <p:nvSpPr>
          <p:cNvPr id="34" name="Arrow: Right 33">
            <a:extLst>
              <a:ext uri="{FF2B5EF4-FFF2-40B4-BE49-F238E27FC236}">
                <a16:creationId xmlns:a16="http://schemas.microsoft.com/office/drawing/2014/main" id="{411171AD-9091-3D62-0B31-8AF8E3D6F5A0}"/>
              </a:ext>
            </a:extLst>
          </p:cNvPr>
          <p:cNvSpPr/>
          <p:nvPr/>
        </p:nvSpPr>
        <p:spPr>
          <a:xfrm>
            <a:off x="3074504" y="1506215"/>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Right 34">
            <a:extLst>
              <a:ext uri="{FF2B5EF4-FFF2-40B4-BE49-F238E27FC236}">
                <a16:creationId xmlns:a16="http://schemas.microsoft.com/office/drawing/2014/main" id="{7EE13510-9CC2-083E-DF8F-9811C00B4BB8}"/>
              </a:ext>
            </a:extLst>
          </p:cNvPr>
          <p:cNvSpPr/>
          <p:nvPr/>
        </p:nvSpPr>
        <p:spPr>
          <a:xfrm>
            <a:off x="3008243" y="4621786"/>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Right 35">
            <a:extLst>
              <a:ext uri="{FF2B5EF4-FFF2-40B4-BE49-F238E27FC236}">
                <a16:creationId xmlns:a16="http://schemas.microsoft.com/office/drawing/2014/main" id="{8AFB571A-19E8-628A-914B-DCAE14DFFA09}"/>
              </a:ext>
            </a:extLst>
          </p:cNvPr>
          <p:cNvSpPr/>
          <p:nvPr/>
        </p:nvSpPr>
        <p:spPr>
          <a:xfrm>
            <a:off x="3776017" y="2122824"/>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Right 36">
            <a:extLst>
              <a:ext uri="{FF2B5EF4-FFF2-40B4-BE49-F238E27FC236}">
                <a16:creationId xmlns:a16="http://schemas.microsoft.com/office/drawing/2014/main" id="{9AFAF162-AE6A-FC2A-891D-9E95DC2EB869}"/>
              </a:ext>
            </a:extLst>
          </p:cNvPr>
          <p:cNvSpPr/>
          <p:nvPr/>
        </p:nvSpPr>
        <p:spPr>
          <a:xfrm>
            <a:off x="5276804" y="2131810"/>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rrow: Right 37">
            <a:extLst>
              <a:ext uri="{FF2B5EF4-FFF2-40B4-BE49-F238E27FC236}">
                <a16:creationId xmlns:a16="http://schemas.microsoft.com/office/drawing/2014/main" id="{FB4819C5-D642-949C-8984-C0D043E5D8B4}"/>
              </a:ext>
            </a:extLst>
          </p:cNvPr>
          <p:cNvSpPr/>
          <p:nvPr/>
        </p:nvSpPr>
        <p:spPr>
          <a:xfrm>
            <a:off x="3646730" y="4620339"/>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rrow: Right 38">
            <a:extLst>
              <a:ext uri="{FF2B5EF4-FFF2-40B4-BE49-F238E27FC236}">
                <a16:creationId xmlns:a16="http://schemas.microsoft.com/office/drawing/2014/main" id="{F834B0F8-953C-7279-0ADD-E4BE62F9D50D}"/>
              </a:ext>
            </a:extLst>
          </p:cNvPr>
          <p:cNvSpPr/>
          <p:nvPr/>
        </p:nvSpPr>
        <p:spPr>
          <a:xfrm>
            <a:off x="5143845" y="4621940"/>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Arrow: Right 39">
            <a:extLst>
              <a:ext uri="{FF2B5EF4-FFF2-40B4-BE49-F238E27FC236}">
                <a16:creationId xmlns:a16="http://schemas.microsoft.com/office/drawing/2014/main" id="{990D2C01-490F-E6D2-C1A6-626DC808C272}"/>
              </a:ext>
            </a:extLst>
          </p:cNvPr>
          <p:cNvSpPr/>
          <p:nvPr/>
        </p:nvSpPr>
        <p:spPr>
          <a:xfrm>
            <a:off x="10417697" y="2728041"/>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Right 40">
            <a:extLst>
              <a:ext uri="{FF2B5EF4-FFF2-40B4-BE49-F238E27FC236}">
                <a16:creationId xmlns:a16="http://schemas.microsoft.com/office/drawing/2014/main" id="{11C81FB7-ABB3-8E90-7DB4-1B58FC723EB0}"/>
              </a:ext>
            </a:extLst>
          </p:cNvPr>
          <p:cNvSpPr/>
          <p:nvPr/>
        </p:nvSpPr>
        <p:spPr>
          <a:xfrm>
            <a:off x="11040846" y="5328857"/>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Arrow: Right 41">
            <a:extLst>
              <a:ext uri="{FF2B5EF4-FFF2-40B4-BE49-F238E27FC236}">
                <a16:creationId xmlns:a16="http://schemas.microsoft.com/office/drawing/2014/main" id="{9DC86393-34BE-A544-C564-6FB1FB64060A}"/>
              </a:ext>
            </a:extLst>
          </p:cNvPr>
          <p:cNvSpPr/>
          <p:nvPr/>
        </p:nvSpPr>
        <p:spPr>
          <a:xfrm>
            <a:off x="8398821" y="5364925"/>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rrow: Right 42">
            <a:extLst>
              <a:ext uri="{FF2B5EF4-FFF2-40B4-BE49-F238E27FC236}">
                <a16:creationId xmlns:a16="http://schemas.microsoft.com/office/drawing/2014/main" id="{33C6F77C-0AEE-174C-89A7-9849902B3B96}"/>
              </a:ext>
            </a:extLst>
          </p:cNvPr>
          <p:cNvSpPr/>
          <p:nvPr/>
        </p:nvSpPr>
        <p:spPr>
          <a:xfrm>
            <a:off x="7089471" y="5364925"/>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rrow: Bent-Up 43">
            <a:extLst>
              <a:ext uri="{FF2B5EF4-FFF2-40B4-BE49-F238E27FC236}">
                <a16:creationId xmlns:a16="http://schemas.microsoft.com/office/drawing/2014/main" id="{F8D792A1-DBB6-0D8E-94E2-88999ED7AA20}"/>
              </a:ext>
            </a:extLst>
          </p:cNvPr>
          <p:cNvSpPr/>
          <p:nvPr/>
        </p:nvSpPr>
        <p:spPr>
          <a:xfrm rot="5400000">
            <a:off x="5759382" y="2214742"/>
            <a:ext cx="318074" cy="1072433"/>
          </a:xfrm>
          <a:prstGeom prst="bentUp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rrow: Bent-Up 44">
            <a:extLst>
              <a:ext uri="{FF2B5EF4-FFF2-40B4-BE49-F238E27FC236}">
                <a16:creationId xmlns:a16="http://schemas.microsoft.com/office/drawing/2014/main" id="{7FB51DD9-635F-6FC3-D503-D5DBF4674B2B}"/>
              </a:ext>
            </a:extLst>
          </p:cNvPr>
          <p:cNvSpPr/>
          <p:nvPr/>
        </p:nvSpPr>
        <p:spPr>
          <a:xfrm rot="5400000">
            <a:off x="5540700" y="4730062"/>
            <a:ext cx="318074" cy="1072433"/>
          </a:xfrm>
          <a:prstGeom prst="bentUp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5772C308-4F47-407E-A309-8455AB4136F5}"/>
              </a:ext>
            </a:extLst>
          </p:cNvPr>
          <p:cNvSpPr txBox="1"/>
          <p:nvPr/>
        </p:nvSpPr>
        <p:spPr>
          <a:xfrm>
            <a:off x="695739" y="1784200"/>
            <a:ext cx="2159566" cy="369332"/>
          </a:xfrm>
          <a:prstGeom prst="rect">
            <a:avLst/>
          </a:prstGeom>
          <a:noFill/>
        </p:spPr>
        <p:txBody>
          <a:bodyPr wrap="none" rtlCol="0">
            <a:spAutoFit/>
          </a:bodyPr>
          <a:lstStyle/>
          <a:p>
            <a:r>
              <a:rPr lang="en-US" dirty="0"/>
              <a:t>p/d Cyclotron/Linac</a:t>
            </a:r>
          </a:p>
        </p:txBody>
      </p:sp>
      <p:sp>
        <p:nvSpPr>
          <p:cNvPr id="47" name="TextBox 46">
            <a:extLst>
              <a:ext uri="{FF2B5EF4-FFF2-40B4-BE49-F238E27FC236}">
                <a16:creationId xmlns:a16="http://schemas.microsoft.com/office/drawing/2014/main" id="{A96BF2DE-0148-04A3-AC97-3A6D940BC7F6}"/>
              </a:ext>
            </a:extLst>
          </p:cNvPr>
          <p:cNvSpPr txBox="1"/>
          <p:nvPr/>
        </p:nvSpPr>
        <p:spPr>
          <a:xfrm>
            <a:off x="630993" y="4834483"/>
            <a:ext cx="2305879" cy="307777"/>
          </a:xfrm>
          <a:prstGeom prst="rect">
            <a:avLst/>
          </a:prstGeom>
          <a:noFill/>
        </p:spPr>
        <p:txBody>
          <a:bodyPr wrap="square" rtlCol="0">
            <a:spAutoFit/>
          </a:bodyPr>
          <a:lstStyle/>
          <a:p>
            <a:r>
              <a:rPr lang="en-US" sz="1400" dirty="0"/>
              <a:t>Heavy Ion Cyclotron/Linac</a:t>
            </a:r>
          </a:p>
        </p:txBody>
      </p:sp>
      <p:sp>
        <p:nvSpPr>
          <p:cNvPr id="48" name="TextBox 47">
            <a:extLst>
              <a:ext uri="{FF2B5EF4-FFF2-40B4-BE49-F238E27FC236}">
                <a16:creationId xmlns:a16="http://schemas.microsoft.com/office/drawing/2014/main" id="{8E648851-41D1-2584-679D-7839DEDBF429}"/>
              </a:ext>
            </a:extLst>
          </p:cNvPr>
          <p:cNvSpPr txBox="1"/>
          <p:nvPr/>
        </p:nvSpPr>
        <p:spPr>
          <a:xfrm>
            <a:off x="8901344" y="5463956"/>
            <a:ext cx="1838965" cy="369332"/>
          </a:xfrm>
          <a:prstGeom prst="rect">
            <a:avLst/>
          </a:prstGeom>
          <a:noFill/>
        </p:spPr>
        <p:txBody>
          <a:bodyPr wrap="none" rtlCol="0">
            <a:spAutoFit/>
          </a:bodyPr>
          <a:lstStyle/>
          <a:p>
            <a:r>
              <a:rPr lang="en-US" dirty="0"/>
              <a:t>Heavy Ion Linac</a:t>
            </a:r>
          </a:p>
        </p:txBody>
      </p:sp>
      <p:sp>
        <p:nvSpPr>
          <p:cNvPr id="49" name="TextBox 48">
            <a:extLst>
              <a:ext uri="{FF2B5EF4-FFF2-40B4-BE49-F238E27FC236}">
                <a16:creationId xmlns:a16="http://schemas.microsoft.com/office/drawing/2014/main" id="{B300F506-7E44-868C-115F-29D392C0A9E9}"/>
              </a:ext>
            </a:extLst>
          </p:cNvPr>
          <p:cNvSpPr txBox="1"/>
          <p:nvPr/>
        </p:nvSpPr>
        <p:spPr>
          <a:xfrm>
            <a:off x="8085599" y="2882468"/>
            <a:ext cx="1838965" cy="369332"/>
          </a:xfrm>
          <a:prstGeom prst="rect">
            <a:avLst/>
          </a:prstGeom>
          <a:noFill/>
        </p:spPr>
        <p:txBody>
          <a:bodyPr wrap="none" rtlCol="0">
            <a:spAutoFit/>
          </a:bodyPr>
          <a:lstStyle/>
          <a:p>
            <a:r>
              <a:rPr lang="en-US" dirty="0"/>
              <a:t>Heavy Ion Linac</a:t>
            </a:r>
          </a:p>
        </p:txBody>
      </p:sp>
      <p:sp>
        <p:nvSpPr>
          <p:cNvPr id="51" name="Arrow: Right 50">
            <a:extLst>
              <a:ext uri="{FF2B5EF4-FFF2-40B4-BE49-F238E27FC236}">
                <a16:creationId xmlns:a16="http://schemas.microsoft.com/office/drawing/2014/main" id="{C17A11C1-E6BE-231A-A4FC-638E79BDBA91}"/>
              </a:ext>
            </a:extLst>
          </p:cNvPr>
          <p:cNvSpPr/>
          <p:nvPr/>
        </p:nvSpPr>
        <p:spPr>
          <a:xfrm rot="5400000">
            <a:off x="3332872" y="1865512"/>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83B22999-928E-CAEE-BF92-746AB2BA9CB7}"/>
              </a:ext>
            </a:extLst>
          </p:cNvPr>
          <p:cNvSpPr txBox="1"/>
          <p:nvPr/>
        </p:nvSpPr>
        <p:spPr>
          <a:xfrm>
            <a:off x="10941674" y="4620339"/>
            <a:ext cx="1027845" cy="461665"/>
          </a:xfrm>
          <a:prstGeom prst="rect">
            <a:avLst/>
          </a:prstGeom>
          <a:noFill/>
        </p:spPr>
        <p:txBody>
          <a:bodyPr wrap="none" rtlCol="0">
            <a:spAutoFit/>
          </a:bodyPr>
          <a:lstStyle/>
          <a:p>
            <a:r>
              <a:rPr lang="it-IT" sz="1200" dirty="0"/>
              <a:t>High Energy</a:t>
            </a:r>
          </a:p>
          <a:p>
            <a:r>
              <a:rPr lang="it-IT" sz="1200" dirty="0"/>
              <a:t>Experiment</a:t>
            </a:r>
            <a:endParaRPr lang="en-US" sz="1200" dirty="0"/>
          </a:p>
        </p:txBody>
      </p:sp>
      <p:sp>
        <p:nvSpPr>
          <p:cNvPr id="53" name="TextBox 52">
            <a:extLst>
              <a:ext uri="{FF2B5EF4-FFF2-40B4-BE49-F238E27FC236}">
                <a16:creationId xmlns:a16="http://schemas.microsoft.com/office/drawing/2014/main" id="{A7BD8252-4A47-B660-057A-17DE65CDE6A0}"/>
              </a:ext>
            </a:extLst>
          </p:cNvPr>
          <p:cNvSpPr txBox="1"/>
          <p:nvPr/>
        </p:nvSpPr>
        <p:spPr>
          <a:xfrm>
            <a:off x="5420195" y="2879382"/>
            <a:ext cx="836191" cy="461665"/>
          </a:xfrm>
          <a:prstGeom prst="rect">
            <a:avLst/>
          </a:prstGeom>
          <a:noFill/>
        </p:spPr>
        <p:txBody>
          <a:bodyPr wrap="none" rtlCol="0">
            <a:spAutoFit/>
          </a:bodyPr>
          <a:lstStyle/>
          <a:p>
            <a:r>
              <a:rPr lang="en-US" sz="1200" dirty="0"/>
              <a:t>Transport</a:t>
            </a:r>
          </a:p>
          <a:p>
            <a:r>
              <a:rPr lang="en-US" sz="1200" dirty="0"/>
              <a:t>Line</a:t>
            </a:r>
          </a:p>
        </p:txBody>
      </p:sp>
      <p:sp>
        <p:nvSpPr>
          <p:cNvPr id="54" name="TextBox 53">
            <a:extLst>
              <a:ext uri="{FF2B5EF4-FFF2-40B4-BE49-F238E27FC236}">
                <a16:creationId xmlns:a16="http://schemas.microsoft.com/office/drawing/2014/main" id="{161EA453-6172-0C15-6511-C66723664352}"/>
              </a:ext>
            </a:extLst>
          </p:cNvPr>
          <p:cNvSpPr txBox="1"/>
          <p:nvPr/>
        </p:nvSpPr>
        <p:spPr>
          <a:xfrm>
            <a:off x="5128650" y="5331033"/>
            <a:ext cx="836191" cy="461665"/>
          </a:xfrm>
          <a:prstGeom prst="rect">
            <a:avLst/>
          </a:prstGeom>
          <a:noFill/>
        </p:spPr>
        <p:txBody>
          <a:bodyPr wrap="none" rtlCol="0">
            <a:spAutoFit/>
          </a:bodyPr>
          <a:lstStyle/>
          <a:p>
            <a:r>
              <a:rPr lang="en-US" sz="1200" dirty="0"/>
              <a:t>Transport</a:t>
            </a:r>
          </a:p>
          <a:p>
            <a:r>
              <a:rPr lang="en-US" sz="1200" dirty="0"/>
              <a:t>Line</a:t>
            </a:r>
          </a:p>
        </p:txBody>
      </p:sp>
      <p:sp>
        <p:nvSpPr>
          <p:cNvPr id="55" name="TextBox 54">
            <a:extLst>
              <a:ext uri="{FF2B5EF4-FFF2-40B4-BE49-F238E27FC236}">
                <a16:creationId xmlns:a16="http://schemas.microsoft.com/office/drawing/2014/main" id="{1BE95FC0-A357-BF01-5D08-43474C9A7D3F}"/>
              </a:ext>
            </a:extLst>
          </p:cNvPr>
          <p:cNvSpPr txBox="1"/>
          <p:nvPr/>
        </p:nvSpPr>
        <p:spPr>
          <a:xfrm>
            <a:off x="483016" y="930241"/>
            <a:ext cx="1907895" cy="261610"/>
          </a:xfrm>
          <a:prstGeom prst="rect">
            <a:avLst/>
          </a:prstGeom>
          <a:noFill/>
        </p:spPr>
        <p:txBody>
          <a:bodyPr wrap="none" rtlCol="0">
            <a:spAutoFit/>
          </a:bodyPr>
          <a:lstStyle/>
          <a:p>
            <a:r>
              <a:rPr lang="en-US" sz="1100" dirty="0"/>
              <a:t>Isotope Separation On-Line</a:t>
            </a:r>
          </a:p>
        </p:txBody>
      </p:sp>
      <p:sp>
        <p:nvSpPr>
          <p:cNvPr id="57" name="Frame 56">
            <a:extLst>
              <a:ext uri="{FF2B5EF4-FFF2-40B4-BE49-F238E27FC236}">
                <a16:creationId xmlns:a16="http://schemas.microsoft.com/office/drawing/2014/main" id="{55C7AD71-1531-75DD-D9AD-A89264E35864}"/>
              </a:ext>
            </a:extLst>
          </p:cNvPr>
          <p:cNvSpPr/>
          <p:nvPr/>
        </p:nvSpPr>
        <p:spPr>
          <a:xfrm>
            <a:off x="6676278" y="2636728"/>
            <a:ext cx="383871" cy="345471"/>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Arrow: Right 57">
            <a:extLst>
              <a:ext uri="{FF2B5EF4-FFF2-40B4-BE49-F238E27FC236}">
                <a16:creationId xmlns:a16="http://schemas.microsoft.com/office/drawing/2014/main" id="{9DEE91D6-73B2-AA07-C7F2-B14020CACA9D}"/>
              </a:ext>
            </a:extLst>
          </p:cNvPr>
          <p:cNvSpPr/>
          <p:nvPr/>
        </p:nvSpPr>
        <p:spPr>
          <a:xfrm>
            <a:off x="7357396" y="2728156"/>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649EC61D-D8D7-0E34-1084-929768A4305F}"/>
              </a:ext>
            </a:extLst>
          </p:cNvPr>
          <p:cNvSpPr txBox="1"/>
          <p:nvPr/>
        </p:nvSpPr>
        <p:spPr>
          <a:xfrm>
            <a:off x="6552149" y="3002320"/>
            <a:ext cx="729687" cy="461665"/>
          </a:xfrm>
          <a:prstGeom prst="rect">
            <a:avLst/>
          </a:prstGeom>
          <a:noFill/>
        </p:spPr>
        <p:txBody>
          <a:bodyPr wrap="none" rtlCol="0">
            <a:spAutoFit/>
          </a:bodyPr>
          <a:lstStyle/>
          <a:p>
            <a:r>
              <a:rPr lang="en-US" sz="1200"/>
              <a:t>Charge </a:t>
            </a:r>
          </a:p>
          <a:p>
            <a:r>
              <a:rPr lang="en-US" sz="1200" dirty="0"/>
              <a:t>Breeder</a:t>
            </a:r>
          </a:p>
        </p:txBody>
      </p:sp>
    </p:spTree>
    <p:extLst>
      <p:ext uri="{BB962C8B-B14F-4D97-AF65-F5344CB8AC3E}">
        <p14:creationId xmlns:p14="http://schemas.microsoft.com/office/powerpoint/2010/main" val="3005102305"/>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63467D-8EF8-35C8-B344-CBEAD29AA837}"/>
              </a:ext>
            </a:extLst>
          </p:cNvPr>
          <p:cNvSpPr>
            <a:spLocks noGrp="1"/>
          </p:cNvSpPr>
          <p:nvPr>
            <p:ph type="title"/>
          </p:nvPr>
        </p:nvSpPr>
        <p:spPr>
          <a:xfrm>
            <a:off x="4277553" y="2470761"/>
            <a:ext cx="3875847" cy="1144800"/>
          </a:xfrm>
        </p:spPr>
        <p:txBody>
          <a:bodyPr/>
          <a:lstStyle/>
          <a:p>
            <a:r>
              <a:rPr lang="en-US" dirty="0"/>
              <a:t>Backup Slides</a:t>
            </a:r>
          </a:p>
        </p:txBody>
      </p:sp>
      <p:sp>
        <p:nvSpPr>
          <p:cNvPr id="4" name="Date Placeholder 3">
            <a:extLst>
              <a:ext uri="{FF2B5EF4-FFF2-40B4-BE49-F238E27FC236}">
                <a16:creationId xmlns:a16="http://schemas.microsoft.com/office/drawing/2014/main" id="{A215A40E-E116-3D03-A56F-313DB163842A}"/>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B0488052-1641-AA76-8BAF-CD94BB6C3FB4}"/>
              </a:ext>
            </a:extLst>
          </p:cNvPr>
          <p:cNvSpPr>
            <a:spLocks noGrp="1"/>
          </p:cNvSpPr>
          <p:nvPr>
            <p:ph type="ftr" sz="quarter" idx="11"/>
          </p:nvPr>
        </p:nvSpPr>
        <p:spPr/>
        <p:txBody>
          <a:bodyPr/>
          <a:lstStyle/>
          <a:p>
            <a:r>
              <a:rPr lang="it-IT"/>
              <a:t>M. Comunian</a:t>
            </a:r>
            <a:endParaRPr lang="en-US" dirty="0"/>
          </a:p>
        </p:txBody>
      </p:sp>
    </p:spTree>
    <p:extLst>
      <p:ext uri="{BB962C8B-B14F-4D97-AF65-F5344CB8AC3E}">
        <p14:creationId xmlns:p14="http://schemas.microsoft.com/office/powerpoint/2010/main" val="61376253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81782" y="-59373"/>
            <a:ext cx="7043741" cy="844062"/>
          </a:xfrm>
        </p:spPr>
        <p:txBody>
          <a:bodyPr>
            <a:normAutofit/>
          </a:bodyPr>
          <a:lstStyle/>
          <a:p>
            <a:r>
              <a:rPr lang="en-US" sz="2800" dirty="0"/>
              <a:t>Multipole tuning for MRMS and HRMS</a:t>
            </a:r>
          </a:p>
        </p:txBody>
      </p:sp>
      <mc:AlternateContent xmlns:mc="http://schemas.openxmlformats.org/markup-compatibility/2006" xmlns:a14="http://schemas.microsoft.com/office/drawing/2010/main">
        <mc:Choice Requires="a14">
          <p:sp>
            <p:nvSpPr>
              <p:cNvPr id="7" name="TextBox 6"/>
              <p:cNvSpPr txBox="1"/>
              <p:nvPr/>
            </p:nvSpPr>
            <p:spPr>
              <a:xfrm>
                <a:off x="1652705" y="758117"/>
                <a:ext cx="5484575" cy="2659318"/>
              </a:xfrm>
              <a:prstGeom prst="rect">
                <a:avLst/>
              </a:prstGeom>
              <a:noFill/>
            </p:spPr>
            <p:txBody>
              <a:bodyPr wrap="square" rtlCol="0">
                <a:spAutoFit/>
              </a:bodyPr>
              <a:lstStyle/>
              <a:p>
                <a:pPr marL="285750" indent="-285750">
                  <a:buFont typeface="Arial" panose="020B0604020202020204" pitchFamily="34" charset="0"/>
                  <a:buChar char="•"/>
                </a:pPr>
                <a:r>
                  <a:rPr lang="en-US" sz="1500" dirty="0"/>
                  <a:t>Tuning is performed onto </a:t>
                </a:r>
                <a14:m>
                  <m:oMath xmlns:m="http://schemas.openxmlformats.org/officeDocument/2006/math">
                    <m:sSub>
                      <m:sSubPr>
                        <m:ctrlPr>
                          <a:rPr lang="it-IT" sz="1500" i="1">
                            <a:latin typeface="Cambria Math" panose="02040503050406030204" pitchFamily="18" charset="0"/>
                            <a:ea typeface="Cambria Math" panose="02040503050406030204" pitchFamily="18" charset="0"/>
                          </a:rPr>
                        </m:ctrlPr>
                      </m:sSubPr>
                      <m:e>
                        <m:r>
                          <a:rPr lang="en-US" sz="1500" i="1">
                            <a:latin typeface="Cambria Math" panose="02040503050406030204" pitchFamily="18" charset="0"/>
                            <a:ea typeface="Cambria Math" panose="02040503050406030204" pitchFamily="18" charset="0"/>
                          </a:rPr>
                          <m:t>𝜀</m:t>
                        </m:r>
                      </m:e>
                      <m:sub>
                        <m:r>
                          <a:rPr lang="it-IT" sz="1500" i="1">
                            <a:latin typeface="Cambria Math" panose="02040503050406030204" pitchFamily="18" charset="0"/>
                            <a:ea typeface="Cambria Math" panose="02040503050406030204" pitchFamily="18" charset="0"/>
                          </a:rPr>
                          <m:t>𝑟𝑚𝑠</m:t>
                        </m:r>
                        <m:r>
                          <a:rPr lang="it-IT" sz="1500" i="1">
                            <a:latin typeface="Cambria Math" panose="02040503050406030204" pitchFamily="18" charset="0"/>
                            <a:ea typeface="Cambria Math" panose="02040503050406030204" pitchFamily="18" charset="0"/>
                          </a:rPr>
                          <m:t>,</m:t>
                        </m:r>
                        <m:r>
                          <a:rPr lang="it-IT" sz="1500" i="1">
                            <a:latin typeface="Cambria Math" panose="02040503050406030204" pitchFamily="18" charset="0"/>
                            <a:ea typeface="Cambria Math" panose="02040503050406030204" pitchFamily="18" charset="0"/>
                          </a:rPr>
                          <m:t>𝑛</m:t>
                        </m:r>
                      </m:sub>
                    </m:sSub>
                  </m:oMath>
                </a14:m>
                <a:r>
                  <a:rPr lang="en-US" sz="1500" dirty="0"/>
                  <a:t> and </a:t>
                </a:r>
                <a14:m>
                  <m:oMath xmlns:m="http://schemas.openxmlformats.org/officeDocument/2006/math">
                    <m:sSub>
                      <m:sSubPr>
                        <m:ctrlPr>
                          <a:rPr lang="it-IT" sz="1500" i="1">
                            <a:latin typeface="Cambria Math" panose="02040503050406030204" pitchFamily="18" charset="0"/>
                            <a:ea typeface="Cambria Math" panose="02040503050406030204" pitchFamily="18" charset="0"/>
                          </a:rPr>
                        </m:ctrlPr>
                      </m:sSubPr>
                      <m:e>
                        <m:r>
                          <a:rPr lang="it-IT" sz="1500" i="1">
                            <a:latin typeface="Cambria Math" panose="02040503050406030204" pitchFamily="18" charset="0"/>
                            <a:ea typeface="Cambria Math" panose="02040503050406030204" pitchFamily="18" charset="0"/>
                          </a:rPr>
                          <m:t>𝐻</m:t>
                        </m:r>
                      </m:e>
                      <m:sub>
                        <m:r>
                          <a:rPr lang="it-IT" sz="1500" i="1">
                            <a:latin typeface="Cambria Math" panose="02040503050406030204" pitchFamily="18" charset="0"/>
                            <a:ea typeface="Cambria Math" panose="02040503050406030204" pitchFamily="18" charset="0"/>
                          </a:rPr>
                          <m:t>𝑥</m:t>
                        </m:r>
                      </m:sub>
                    </m:sSub>
                  </m:oMath>
                </a14:m>
                <a:r>
                  <a:rPr lang="en-US" sz="1200" dirty="0"/>
                  <a:t>[1] </a:t>
                </a:r>
                <a:r>
                  <a:rPr lang="en-US" sz="1500" dirty="0"/>
                  <a:t>looking into diagnostics </a:t>
                </a:r>
                <a:r>
                  <a:rPr lang="en-US" sz="1500" dirty="0">
                    <a:solidFill>
                      <a:srgbClr val="FF0000"/>
                    </a:solidFill>
                  </a:rPr>
                  <a:t>BI.07 </a:t>
                </a:r>
                <a:r>
                  <a:rPr lang="en-US" sz="1500" dirty="0"/>
                  <a:t>at 40 keV for HRMS.</a:t>
                </a:r>
                <a:r>
                  <a:rPr lang="en-US" sz="1500" dirty="0">
                    <a:solidFill>
                      <a:srgbClr val="FF0000"/>
                    </a:solidFill>
                  </a:rPr>
                  <a:t> </a:t>
                </a:r>
              </a:p>
              <a:p>
                <a:pPr marL="742950" lvl="1" indent="-285750">
                  <a:buFont typeface="Arial" panose="020B0604020202020204" pitchFamily="34" charset="0"/>
                  <a:buChar char="•"/>
                </a:pPr>
                <a:r>
                  <a:rPr lang="en-US" sz="1500" dirty="0"/>
                  <a:t>Very large variation of emittance (</a:t>
                </a:r>
                <a14:m>
                  <m:oMath xmlns:m="http://schemas.openxmlformats.org/officeDocument/2006/math">
                    <m:r>
                      <a:rPr lang="en-US" sz="1500" i="1">
                        <a:latin typeface="Cambria Math" panose="02040503050406030204" pitchFamily="18" charset="0"/>
                        <a:ea typeface="Cambria Math" panose="02040503050406030204" pitchFamily="18" charset="0"/>
                      </a:rPr>
                      <m:t>~</m:t>
                    </m:r>
                    <m:r>
                      <a:rPr lang="it-IT" sz="1500" i="1">
                        <a:latin typeface="Cambria Math" panose="02040503050406030204" pitchFamily="18" charset="0"/>
                        <a:ea typeface="Cambria Math" panose="02040503050406030204" pitchFamily="18" charset="0"/>
                      </a:rPr>
                      <m:t>10</m:t>
                    </m:r>
                    <m:sSub>
                      <m:sSubPr>
                        <m:ctrlPr>
                          <a:rPr lang="it-IT" sz="1500" i="1">
                            <a:latin typeface="Cambria Math" panose="02040503050406030204" pitchFamily="18" charset="0"/>
                            <a:ea typeface="Cambria Math" panose="02040503050406030204" pitchFamily="18" charset="0"/>
                          </a:rPr>
                        </m:ctrlPr>
                      </m:sSubPr>
                      <m:e>
                        <m:r>
                          <a:rPr lang="en-US" sz="1500" i="1">
                            <a:latin typeface="Cambria Math" panose="02040503050406030204" pitchFamily="18" charset="0"/>
                            <a:ea typeface="Cambria Math" panose="02040503050406030204" pitchFamily="18" charset="0"/>
                          </a:rPr>
                          <m:t>𝜀</m:t>
                        </m:r>
                      </m:e>
                      <m:sub>
                        <m:r>
                          <a:rPr lang="it-IT" sz="1500" i="1">
                            <a:latin typeface="Cambria Math" panose="02040503050406030204" pitchFamily="18" charset="0"/>
                            <a:ea typeface="Cambria Math" panose="02040503050406030204" pitchFamily="18" charset="0"/>
                          </a:rPr>
                          <m:t>𝑟𝑚𝑠</m:t>
                        </m:r>
                        <m:r>
                          <a:rPr lang="it-IT" sz="1500" i="1">
                            <a:latin typeface="Cambria Math" panose="02040503050406030204" pitchFamily="18" charset="0"/>
                            <a:ea typeface="Cambria Math" panose="02040503050406030204" pitchFamily="18" charset="0"/>
                          </a:rPr>
                          <m:t>,</m:t>
                        </m:r>
                        <m:r>
                          <a:rPr lang="it-IT" sz="1500" i="1">
                            <a:latin typeface="Cambria Math" panose="02040503050406030204" pitchFamily="18" charset="0"/>
                            <a:ea typeface="Cambria Math" panose="02040503050406030204" pitchFamily="18" charset="0"/>
                          </a:rPr>
                          <m:t>𝑛</m:t>
                        </m:r>
                        <m:r>
                          <a:rPr lang="it-IT" sz="1500" i="1">
                            <a:latin typeface="Cambria Math" panose="02040503050406030204" pitchFamily="18" charset="0"/>
                            <a:ea typeface="Cambria Math" panose="02040503050406030204" pitchFamily="18" charset="0"/>
                          </a:rPr>
                          <m:t>, </m:t>
                        </m:r>
                        <m:r>
                          <a:rPr lang="it-IT" sz="1500" i="1">
                            <a:latin typeface="Cambria Math" panose="02040503050406030204" pitchFamily="18" charset="0"/>
                            <a:ea typeface="Cambria Math" panose="02040503050406030204" pitchFamily="18" charset="0"/>
                          </a:rPr>
                          <m:t>𝑜𝑝𝑡𝑖𝑚𝑢𝑚</m:t>
                        </m:r>
                      </m:sub>
                    </m:sSub>
                  </m:oMath>
                </a14:m>
                <a:r>
                  <a:rPr lang="en-US" sz="1500" dirty="0"/>
                  <a:t>)</a:t>
                </a:r>
              </a:p>
              <a:p>
                <a:pPr marL="742950" lvl="1" indent="-285750">
                  <a:buFont typeface="Arial" panose="020B0604020202020204" pitchFamily="34" charset="0"/>
                  <a:buChar char="•"/>
                </a:pPr>
                <a:r>
                  <a:rPr lang="en-US" sz="1500" dirty="0"/>
                  <a:t>No needed to have specific beam phase space shape as soon as the Allison scanner can measure it.</a:t>
                </a:r>
              </a:p>
              <a:p>
                <a:pPr marL="742950" lvl="1" indent="-285750">
                  <a:buFont typeface="Arial" panose="020B0604020202020204" pitchFamily="34" charset="0"/>
                  <a:buChar char="•"/>
                </a:pPr>
                <a:r>
                  <a:rPr lang="en-US" sz="1500" dirty="0"/>
                  <a:t>Run time of hours.</a:t>
                </a:r>
              </a:p>
              <a:p>
                <a:pPr marL="742950" lvl="1" indent="-285750">
                  <a:buFont typeface="Arial" panose="020B0604020202020204" pitchFamily="34" charset="0"/>
                  <a:buChar char="•"/>
                </a:pPr>
                <a:r>
                  <a:rPr lang="en-US" sz="1500" dirty="0"/>
                  <a:t>Modification of </a:t>
                </a:r>
                <a14:m>
                  <m:oMath xmlns:m="http://schemas.openxmlformats.org/officeDocument/2006/math">
                    <m:sSub>
                      <m:sSubPr>
                        <m:ctrlPr>
                          <a:rPr lang="it-IT" sz="1500" i="1">
                            <a:latin typeface="Cambria Math" panose="02040503050406030204" pitchFamily="18" charset="0"/>
                            <a:ea typeface="Cambria Math" panose="02040503050406030204" pitchFamily="18" charset="0"/>
                          </a:rPr>
                        </m:ctrlPr>
                      </m:sSubPr>
                      <m:e>
                        <m:r>
                          <a:rPr lang="it-IT" sz="1500" i="1">
                            <a:latin typeface="Cambria Math" panose="02040503050406030204" pitchFamily="18" charset="0"/>
                            <a:ea typeface="Cambria Math" panose="02040503050406030204" pitchFamily="18" charset="0"/>
                          </a:rPr>
                          <m:t>𝐴</m:t>
                        </m:r>
                      </m:e>
                      <m:sub>
                        <m:r>
                          <a:rPr lang="it-IT" sz="1500" i="1">
                            <a:latin typeface="Cambria Math" panose="02040503050406030204" pitchFamily="18" charset="0"/>
                            <a:ea typeface="Cambria Math" panose="02040503050406030204" pitchFamily="18" charset="0"/>
                          </a:rPr>
                          <m:t>𝑛</m:t>
                        </m:r>
                      </m:sub>
                    </m:sSub>
                  </m:oMath>
                </a14:m>
                <a:r>
                  <a:rPr lang="en-US" sz="1500" dirty="0"/>
                  <a:t> coefficients via Down Hill algorithm.</a:t>
                </a:r>
              </a:p>
              <a:p>
                <a:pPr marL="742950" lvl="1" indent="-285750">
                  <a:buFont typeface="Arial" panose="020B0604020202020204" pitchFamily="34" charset="0"/>
                  <a:buChar char="•"/>
                </a:pPr>
                <a:r>
                  <a:rPr lang="en-US" sz="1500" dirty="0"/>
                  <a:t>The procedure may stack in a relative minimum. </a:t>
                </a:r>
              </a:p>
              <a:p>
                <a:pPr marL="285750" indent="-285750">
                  <a:buFont typeface="Arial" panose="020B0604020202020204" pitchFamily="34" charset="0"/>
                  <a:buChar char="•"/>
                </a:pPr>
                <a:r>
                  <a:rPr lang="en-US" sz="1500" dirty="0"/>
                  <a:t>Image point slits open. </a:t>
                </a:r>
              </a:p>
              <a:p>
                <a:pPr marL="285750" indent="-285750">
                  <a:buFont typeface="Arial" panose="020B0604020202020204" pitchFamily="34" charset="0"/>
                  <a:buChar char="•"/>
                </a:pPr>
                <a:r>
                  <a:rPr lang="en-US" sz="1500" dirty="0"/>
                  <a:t>Tested in simulation with error of the multipole components of 30%-50%. </a:t>
                </a:r>
              </a:p>
            </p:txBody>
          </p:sp>
        </mc:Choice>
        <mc:Fallback xmlns="">
          <p:sp>
            <p:nvSpPr>
              <p:cNvPr id="7" name="TextBox 6"/>
              <p:cNvSpPr txBox="1">
                <a:spLocks noRot="1" noChangeAspect="1" noMove="1" noResize="1" noEditPoints="1" noAdjustHandles="1" noChangeArrowheads="1" noChangeShapeType="1" noTextEdit="1"/>
              </p:cNvSpPr>
              <p:nvPr/>
            </p:nvSpPr>
            <p:spPr>
              <a:xfrm>
                <a:off x="1652705" y="758117"/>
                <a:ext cx="5484575" cy="2659318"/>
              </a:xfrm>
              <a:prstGeom prst="rect">
                <a:avLst/>
              </a:prstGeom>
              <a:blipFill>
                <a:blip r:embed="rId2"/>
                <a:stretch>
                  <a:fillRect l="-333" t="-458" r="-1000" b="-1602"/>
                </a:stretch>
              </a:blipFill>
            </p:spPr>
            <p:txBody>
              <a:bodyPr/>
              <a:lstStyle/>
              <a:p>
                <a:r>
                  <a:rPr lang="en-US">
                    <a:noFill/>
                  </a:rPr>
                  <a:t> </a:t>
                </a:r>
              </a:p>
            </p:txBody>
          </p:sp>
        </mc:Fallback>
      </mc:AlternateContent>
      <p:grpSp>
        <p:nvGrpSpPr>
          <p:cNvPr id="9" name="Group 8"/>
          <p:cNvGrpSpPr/>
          <p:nvPr/>
        </p:nvGrpSpPr>
        <p:grpSpPr>
          <a:xfrm>
            <a:off x="7126276" y="836713"/>
            <a:ext cx="3541724" cy="5448641"/>
            <a:chOff x="284771" y="844062"/>
            <a:chExt cx="4627686" cy="5623379"/>
          </a:xfrm>
        </p:grpSpPr>
        <p:pic>
          <p:nvPicPr>
            <p:cNvPr id="10" name="Picture 9"/>
            <p:cNvPicPr>
              <a:picLocks noChangeAspect="1"/>
            </p:cNvPicPr>
            <p:nvPr/>
          </p:nvPicPr>
          <p:blipFill>
            <a:blip r:embed="rId3"/>
            <a:stretch>
              <a:fillRect/>
            </a:stretch>
          </p:blipFill>
          <p:spPr>
            <a:xfrm>
              <a:off x="683568" y="844062"/>
              <a:ext cx="3528392" cy="5260704"/>
            </a:xfrm>
            <a:prstGeom prst="rect">
              <a:avLst/>
            </a:prstGeom>
          </p:spPr>
        </p:pic>
        <p:sp>
          <p:nvSpPr>
            <p:cNvPr id="11" name="TextBox 10"/>
            <p:cNvSpPr txBox="1"/>
            <p:nvPr/>
          </p:nvSpPr>
          <p:spPr>
            <a:xfrm>
              <a:off x="3851920" y="5800382"/>
              <a:ext cx="1060537" cy="667059"/>
            </a:xfrm>
            <a:prstGeom prst="rect">
              <a:avLst/>
            </a:prstGeom>
            <a:solidFill>
              <a:schemeClr val="bg1"/>
            </a:solidFill>
          </p:spPr>
          <p:txBody>
            <a:bodyPr wrap="square" rtlCol="0">
              <a:spAutoFit/>
            </a:bodyPr>
            <a:lstStyle/>
            <a:p>
              <a:r>
                <a:rPr lang="en-US" b="1" dirty="0">
                  <a:solidFill>
                    <a:srgbClr val="FF0000"/>
                  </a:solidFill>
                </a:rPr>
                <a:t>BC exit</a:t>
              </a:r>
            </a:p>
          </p:txBody>
        </p:sp>
        <p:cxnSp>
          <p:nvCxnSpPr>
            <p:cNvPr id="12" name="Straight Arrow Connector 11"/>
            <p:cNvCxnSpPr>
              <a:stCxn id="11" idx="1"/>
            </p:cNvCxnSpPr>
            <p:nvPr/>
          </p:nvCxnSpPr>
          <p:spPr bwMode="auto">
            <a:xfrm flipH="1" flipV="1">
              <a:off x="3203848" y="5949280"/>
              <a:ext cx="648072" cy="184632"/>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3" name="TextBox 12"/>
            <p:cNvSpPr txBox="1"/>
            <p:nvPr/>
          </p:nvSpPr>
          <p:spPr>
            <a:xfrm>
              <a:off x="3883502" y="3817504"/>
              <a:ext cx="956196" cy="381177"/>
            </a:xfrm>
            <a:prstGeom prst="rect">
              <a:avLst/>
            </a:prstGeom>
            <a:solidFill>
              <a:schemeClr val="bg1"/>
            </a:solidFill>
          </p:spPr>
          <p:txBody>
            <a:bodyPr wrap="square" rtlCol="0">
              <a:spAutoFit/>
            </a:bodyPr>
            <a:lstStyle/>
            <a:p>
              <a:r>
                <a:rPr lang="en-US" b="1" dirty="0">
                  <a:solidFill>
                    <a:srgbClr val="FF0000"/>
                  </a:solidFill>
                </a:rPr>
                <a:t>BI.02</a:t>
              </a:r>
            </a:p>
          </p:txBody>
        </p:sp>
        <p:cxnSp>
          <p:nvCxnSpPr>
            <p:cNvPr id="14" name="Straight Arrow Connector 13"/>
            <p:cNvCxnSpPr>
              <a:stCxn id="13" idx="1"/>
            </p:cNvCxnSpPr>
            <p:nvPr/>
          </p:nvCxnSpPr>
          <p:spPr bwMode="auto">
            <a:xfrm flipH="1" flipV="1">
              <a:off x="3203101" y="3961522"/>
              <a:ext cx="680401" cy="46571"/>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6" name="TextBox 15"/>
            <p:cNvSpPr txBox="1"/>
            <p:nvPr/>
          </p:nvSpPr>
          <p:spPr>
            <a:xfrm>
              <a:off x="3851920" y="2925343"/>
              <a:ext cx="987778" cy="381177"/>
            </a:xfrm>
            <a:prstGeom prst="rect">
              <a:avLst/>
            </a:prstGeom>
            <a:solidFill>
              <a:schemeClr val="bg1"/>
            </a:solidFill>
          </p:spPr>
          <p:txBody>
            <a:bodyPr wrap="square" rtlCol="0">
              <a:spAutoFit/>
            </a:bodyPr>
            <a:lstStyle/>
            <a:p>
              <a:r>
                <a:rPr lang="en-US" b="1" dirty="0">
                  <a:solidFill>
                    <a:srgbClr val="FF0000"/>
                  </a:solidFill>
                </a:rPr>
                <a:t>BI.03</a:t>
              </a:r>
            </a:p>
          </p:txBody>
        </p:sp>
        <p:cxnSp>
          <p:nvCxnSpPr>
            <p:cNvPr id="17" name="Straight Arrow Connector 16"/>
            <p:cNvCxnSpPr>
              <a:stCxn id="16" idx="1"/>
            </p:cNvCxnSpPr>
            <p:nvPr/>
          </p:nvCxnSpPr>
          <p:spPr bwMode="auto">
            <a:xfrm flipH="1" flipV="1">
              <a:off x="3203849" y="3067182"/>
              <a:ext cx="648070" cy="48749"/>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8" name="TextBox 17"/>
            <p:cNvSpPr txBox="1"/>
            <p:nvPr/>
          </p:nvSpPr>
          <p:spPr>
            <a:xfrm>
              <a:off x="284771" y="2545657"/>
              <a:ext cx="1027326" cy="381177"/>
            </a:xfrm>
            <a:prstGeom prst="rect">
              <a:avLst/>
            </a:prstGeom>
            <a:solidFill>
              <a:schemeClr val="bg1"/>
            </a:solidFill>
          </p:spPr>
          <p:txBody>
            <a:bodyPr wrap="square" rtlCol="0">
              <a:spAutoFit/>
            </a:bodyPr>
            <a:lstStyle/>
            <a:p>
              <a:r>
                <a:rPr lang="en-US" b="1" dirty="0">
                  <a:solidFill>
                    <a:srgbClr val="FF0000"/>
                  </a:solidFill>
                </a:rPr>
                <a:t>BI.06</a:t>
              </a:r>
            </a:p>
          </p:txBody>
        </p:sp>
        <p:cxnSp>
          <p:nvCxnSpPr>
            <p:cNvPr id="19" name="Straight Arrow Connector 18"/>
            <p:cNvCxnSpPr/>
            <p:nvPr/>
          </p:nvCxnSpPr>
          <p:spPr bwMode="auto">
            <a:xfrm>
              <a:off x="1187624" y="2850630"/>
              <a:ext cx="504056" cy="216551"/>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0" name="TextBox 19"/>
            <p:cNvSpPr txBox="1"/>
            <p:nvPr/>
          </p:nvSpPr>
          <p:spPr>
            <a:xfrm>
              <a:off x="284772" y="3541911"/>
              <a:ext cx="1027324" cy="381177"/>
            </a:xfrm>
            <a:prstGeom prst="rect">
              <a:avLst/>
            </a:prstGeom>
            <a:solidFill>
              <a:schemeClr val="bg1"/>
            </a:solidFill>
          </p:spPr>
          <p:txBody>
            <a:bodyPr wrap="square" rtlCol="0">
              <a:spAutoFit/>
            </a:bodyPr>
            <a:lstStyle/>
            <a:p>
              <a:r>
                <a:rPr lang="en-US" b="1" dirty="0">
                  <a:solidFill>
                    <a:srgbClr val="FF0000"/>
                  </a:solidFill>
                </a:rPr>
                <a:t>BI.07</a:t>
              </a:r>
            </a:p>
          </p:txBody>
        </p:sp>
        <p:cxnSp>
          <p:nvCxnSpPr>
            <p:cNvPr id="21" name="Straight Arrow Connector 20"/>
            <p:cNvCxnSpPr>
              <a:stCxn id="20" idx="3"/>
            </p:cNvCxnSpPr>
            <p:nvPr/>
          </p:nvCxnSpPr>
          <p:spPr bwMode="auto">
            <a:xfrm>
              <a:off x="1312097" y="3732499"/>
              <a:ext cx="268819" cy="69924"/>
            </a:xfrm>
            <a:prstGeom prst="straightConnector1">
              <a:avLst/>
            </a:prstGeom>
            <a:solidFill>
              <a:schemeClr val="accent1"/>
            </a:solidFill>
            <a:ln w="9525" cap="flat" cmpd="sng" algn="ctr">
              <a:solidFill>
                <a:srgbClr val="FF00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2" name="TextBox 21"/>
            <p:cNvSpPr txBox="1"/>
            <p:nvPr/>
          </p:nvSpPr>
          <p:spPr>
            <a:xfrm>
              <a:off x="3226196" y="4183808"/>
              <a:ext cx="887184" cy="381177"/>
            </a:xfrm>
            <a:prstGeom prst="rect">
              <a:avLst/>
            </a:prstGeom>
            <a:solidFill>
              <a:schemeClr val="bg1"/>
            </a:solidFill>
          </p:spPr>
          <p:txBody>
            <a:bodyPr wrap="square" rtlCol="0">
              <a:spAutoFit/>
            </a:bodyPr>
            <a:lstStyle/>
            <a:p>
              <a:r>
                <a:rPr lang="en-US" dirty="0">
                  <a:solidFill>
                    <a:schemeClr val="tx2"/>
                  </a:solidFill>
                </a:rPr>
                <a:t>ET1</a:t>
              </a:r>
            </a:p>
          </p:txBody>
        </p:sp>
        <p:sp>
          <p:nvSpPr>
            <p:cNvPr id="23" name="TextBox 22"/>
            <p:cNvSpPr txBox="1"/>
            <p:nvPr/>
          </p:nvSpPr>
          <p:spPr>
            <a:xfrm>
              <a:off x="3223933" y="3192369"/>
              <a:ext cx="889447" cy="381177"/>
            </a:xfrm>
            <a:prstGeom prst="rect">
              <a:avLst/>
            </a:prstGeom>
            <a:solidFill>
              <a:schemeClr val="bg1"/>
            </a:solidFill>
          </p:spPr>
          <p:txBody>
            <a:bodyPr wrap="square" rtlCol="0">
              <a:spAutoFit/>
            </a:bodyPr>
            <a:lstStyle/>
            <a:p>
              <a:r>
                <a:rPr lang="en-US" dirty="0">
                  <a:solidFill>
                    <a:schemeClr val="tx2"/>
                  </a:solidFill>
                </a:rPr>
                <a:t>ET2</a:t>
              </a:r>
            </a:p>
          </p:txBody>
        </p:sp>
        <p:sp>
          <p:nvSpPr>
            <p:cNvPr id="24" name="TextBox 23"/>
            <p:cNvSpPr txBox="1"/>
            <p:nvPr/>
          </p:nvSpPr>
          <p:spPr>
            <a:xfrm>
              <a:off x="820333" y="3091557"/>
              <a:ext cx="859170" cy="381177"/>
            </a:xfrm>
            <a:prstGeom prst="rect">
              <a:avLst/>
            </a:prstGeom>
            <a:solidFill>
              <a:schemeClr val="bg1"/>
            </a:solidFill>
          </p:spPr>
          <p:txBody>
            <a:bodyPr wrap="square" rtlCol="0">
              <a:spAutoFit/>
            </a:bodyPr>
            <a:lstStyle/>
            <a:p>
              <a:r>
                <a:rPr lang="en-US" dirty="0">
                  <a:solidFill>
                    <a:schemeClr val="tx2"/>
                  </a:solidFill>
                </a:rPr>
                <a:t>ET3</a:t>
              </a:r>
            </a:p>
          </p:txBody>
        </p:sp>
        <p:sp>
          <p:nvSpPr>
            <p:cNvPr id="25" name="TextBox 24"/>
            <p:cNvSpPr txBox="1"/>
            <p:nvPr/>
          </p:nvSpPr>
          <p:spPr>
            <a:xfrm>
              <a:off x="742165" y="3961522"/>
              <a:ext cx="937340" cy="381177"/>
            </a:xfrm>
            <a:prstGeom prst="rect">
              <a:avLst/>
            </a:prstGeom>
            <a:solidFill>
              <a:schemeClr val="bg1"/>
            </a:solidFill>
          </p:spPr>
          <p:txBody>
            <a:bodyPr wrap="square" rtlCol="0">
              <a:spAutoFit/>
            </a:bodyPr>
            <a:lstStyle/>
            <a:p>
              <a:r>
                <a:rPr lang="en-US" dirty="0">
                  <a:solidFill>
                    <a:schemeClr val="tx2"/>
                  </a:solidFill>
                </a:rPr>
                <a:t>ET4</a:t>
              </a:r>
            </a:p>
          </p:txBody>
        </p:sp>
        <p:sp>
          <p:nvSpPr>
            <p:cNvPr id="26" name="TextBox 25"/>
            <p:cNvSpPr txBox="1"/>
            <p:nvPr/>
          </p:nvSpPr>
          <p:spPr>
            <a:xfrm>
              <a:off x="2169640" y="1052736"/>
              <a:ext cx="741937" cy="381177"/>
            </a:xfrm>
            <a:prstGeom prst="rect">
              <a:avLst/>
            </a:prstGeom>
            <a:solidFill>
              <a:schemeClr val="bg1"/>
            </a:solidFill>
          </p:spPr>
          <p:txBody>
            <a:bodyPr wrap="square" rtlCol="0">
              <a:spAutoFit/>
            </a:bodyPr>
            <a:lstStyle/>
            <a:p>
              <a:r>
                <a:rPr lang="en-US" b="1" dirty="0">
                  <a:solidFill>
                    <a:schemeClr val="tx2"/>
                  </a:solidFill>
                </a:rPr>
                <a:t>EM</a:t>
              </a:r>
            </a:p>
          </p:txBody>
        </p:sp>
      </p:grpSp>
      <p:sp>
        <p:nvSpPr>
          <p:cNvPr id="8" name="Rectangle 7"/>
          <p:cNvSpPr/>
          <p:nvPr/>
        </p:nvSpPr>
        <p:spPr bwMode="auto">
          <a:xfrm>
            <a:off x="7116620" y="1051517"/>
            <a:ext cx="1943562" cy="2787164"/>
          </a:xfrm>
          <a:prstGeom prst="rect">
            <a:avLst/>
          </a:prstGeom>
          <a:solidFill>
            <a:srgbClr val="FF3300">
              <a:alpha val="27843"/>
            </a:srgbClr>
          </a:solidFill>
          <a:ln w="9525" cap="flat" cmpd="sng" algn="ctr">
            <a:no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3200">
              <a:latin typeface="Arial" pitchFamily="34" charset="0"/>
            </a:endParaRPr>
          </a:p>
        </p:txBody>
      </p:sp>
      <p:pic>
        <p:nvPicPr>
          <p:cNvPr id="27" name="Picture 26"/>
          <p:cNvPicPr/>
          <p:nvPr/>
        </p:nvPicPr>
        <p:blipFill>
          <a:blip r:embed="rId4"/>
          <a:stretch>
            <a:fillRect/>
          </a:stretch>
        </p:blipFill>
        <p:spPr>
          <a:xfrm>
            <a:off x="1538351" y="3382864"/>
            <a:ext cx="2734310" cy="2638425"/>
          </a:xfrm>
          <a:prstGeom prst="rect">
            <a:avLst/>
          </a:prstGeom>
        </p:spPr>
      </p:pic>
      <p:grpSp>
        <p:nvGrpSpPr>
          <p:cNvPr id="6" name="Group 5"/>
          <p:cNvGrpSpPr/>
          <p:nvPr/>
        </p:nvGrpSpPr>
        <p:grpSpPr>
          <a:xfrm>
            <a:off x="4282342" y="3385855"/>
            <a:ext cx="2591219" cy="1096609"/>
            <a:chOff x="1600699" y="5013176"/>
            <a:chExt cx="2978141" cy="1294051"/>
          </a:xfrm>
        </p:grpSpPr>
        <p:pic>
          <p:nvPicPr>
            <p:cNvPr id="4" name="Picture 3"/>
            <p:cNvPicPr>
              <a:picLocks noChangeAspect="1"/>
            </p:cNvPicPr>
            <p:nvPr/>
          </p:nvPicPr>
          <p:blipFill>
            <a:blip r:embed="rId5"/>
            <a:stretch>
              <a:fillRect/>
            </a:stretch>
          </p:blipFill>
          <p:spPr>
            <a:xfrm>
              <a:off x="1600699" y="5050340"/>
              <a:ext cx="2978141" cy="1256887"/>
            </a:xfrm>
            <a:prstGeom prst="rect">
              <a:avLst/>
            </a:prstGeom>
          </p:spPr>
        </p:pic>
        <p:sp>
          <p:nvSpPr>
            <p:cNvPr id="5" name="Rectangle 4"/>
            <p:cNvSpPr/>
            <p:nvPr/>
          </p:nvSpPr>
          <p:spPr bwMode="auto">
            <a:xfrm>
              <a:off x="1835696" y="5013176"/>
              <a:ext cx="216024" cy="216024"/>
            </a:xfrm>
            <a:prstGeom prst="rect">
              <a:avLst/>
            </a:prstGeom>
            <a:solidFill>
              <a:schemeClr val="bg1"/>
            </a:solidFill>
            <a:ln w="9525" cap="flat" cmpd="sng" algn="ctr">
              <a:solidFill>
                <a:schemeClr val="bg1"/>
              </a:solidFill>
              <a:prstDash val="solid"/>
              <a:round/>
              <a:headEnd type="none" w="med" len="med"/>
              <a:tailEnd type="none" w="med" len="med"/>
            </a:ln>
            <a:effectLst/>
          </p:spPr>
          <p:txBody>
            <a:bodyPr vert="horz" wrap="square" lIns="91440" tIns="45720" rIns="91440" bIns="45720" numCol="1" rtlCol="0" anchor="t" anchorCtr="0" compatLnSpc="1">
              <a:prstTxWarp prst="textNoShape">
                <a:avLst/>
              </a:prstTxWarp>
            </a:bodyPr>
            <a:lstStyle/>
            <a:p>
              <a:pPr eaLnBrk="0" fontAlgn="base" hangingPunct="0">
                <a:spcBef>
                  <a:spcPct val="0"/>
                </a:spcBef>
                <a:spcAft>
                  <a:spcPct val="0"/>
                </a:spcAft>
              </a:pPr>
              <a:endParaRPr lang="en-US" sz="3200">
                <a:latin typeface="Arial" pitchFamily="34" charset="0"/>
              </a:endParaRPr>
            </a:p>
          </p:txBody>
        </p:sp>
      </p:grpSp>
      <p:sp>
        <p:nvSpPr>
          <p:cNvPr id="29" name="TextBox 28"/>
          <p:cNvSpPr txBox="1"/>
          <p:nvPr/>
        </p:nvSpPr>
        <p:spPr>
          <a:xfrm>
            <a:off x="4272662" y="5319340"/>
            <a:ext cx="2834279" cy="646331"/>
          </a:xfrm>
          <a:prstGeom prst="rect">
            <a:avLst/>
          </a:prstGeom>
          <a:noFill/>
          <a:ln>
            <a:solidFill>
              <a:srgbClr val="D6A300"/>
            </a:solidFill>
          </a:ln>
        </p:spPr>
        <p:txBody>
          <a:bodyPr wrap="square" rtlCol="0">
            <a:spAutoFit/>
          </a:bodyPr>
          <a:lstStyle/>
          <a:p>
            <a:r>
              <a:rPr lang="en-US" dirty="0">
                <a:solidFill>
                  <a:srgbClr val="D6A300"/>
                </a:solidFill>
              </a:rPr>
              <a:t>Python script or </a:t>
            </a:r>
            <a:r>
              <a:rPr lang="en-US" dirty="0" err="1">
                <a:solidFill>
                  <a:srgbClr val="D6A300"/>
                </a:solidFill>
              </a:rPr>
              <a:t>TraceWin</a:t>
            </a:r>
            <a:r>
              <a:rPr lang="en-US" dirty="0">
                <a:solidFill>
                  <a:srgbClr val="D6A300"/>
                </a:solidFill>
              </a:rPr>
              <a:t> VA via EPICS variables</a:t>
            </a:r>
          </a:p>
        </p:txBody>
      </p:sp>
      <p:cxnSp>
        <p:nvCxnSpPr>
          <p:cNvPr id="32" name="Straight Arrow Connector 31"/>
          <p:cNvCxnSpPr/>
          <p:nvPr/>
        </p:nvCxnSpPr>
        <p:spPr bwMode="auto">
          <a:xfrm>
            <a:off x="5015880" y="4440408"/>
            <a:ext cx="0" cy="788792"/>
          </a:xfrm>
          <a:prstGeom prst="straightConnector1">
            <a:avLst/>
          </a:prstGeom>
          <a:solidFill>
            <a:schemeClr val="accent1"/>
          </a:solidFill>
          <a:ln w="9525" cap="flat" cmpd="sng" algn="ctr">
            <a:solidFill>
              <a:srgbClr val="D6A300"/>
            </a:solidFill>
            <a:prstDash val="solid"/>
            <a:round/>
            <a:headEnd type="none" w="med" len="med"/>
            <a:tailEnd type="triangle"/>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40" name="TextBox 39"/>
          <p:cNvSpPr txBox="1"/>
          <p:nvPr/>
        </p:nvSpPr>
        <p:spPr>
          <a:xfrm>
            <a:off x="1473262" y="5980594"/>
            <a:ext cx="6027092" cy="215444"/>
          </a:xfrm>
          <a:prstGeom prst="rect">
            <a:avLst/>
          </a:prstGeom>
          <a:noFill/>
        </p:spPr>
        <p:txBody>
          <a:bodyPr wrap="square" rtlCol="0">
            <a:spAutoFit/>
          </a:bodyPr>
          <a:lstStyle/>
          <a:p>
            <a:r>
              <a:rPr lang="en-US" sz="700" dirty="0"/>
              <a:t>[1] </a:t>
            </a:r>
            <a:r>
              <a:rPr lang="en-GB" sz="800" dirty="0"/>
              <a:t>C. K. Allen and T. P. </a:t>
            </a:r>
            <a:r>
              <a:rPr lang="en-GB" sz="800" dirty="0" err="1"/>
              <a:t>Wangler</a:t>
            </a:r>
            <a:r>
              <a:rPr lang="en-GB" sz="800" dirty="0"/>
              <a:t>, </a:t>
            </a:r>
            <a:r>
              <a:rPr lang="en-US" sz="800" dirty="0"/>
              <a:t>Phys. Rev. ST </a:t>
            </a:r>
            <a:r>
              <a:rPr lang="en-US" sz="800" dirty="0" err="1"/>
              <a:t>Accel</a:t>
            </a:r>
            <a:r>
              <a:rPr lang="en-US" sz="800" dirty="0"/>
              <a:t>. Beams, vol. 5, p. 124202, 2002.</a:t>
            </a:r>
            <a:endParaRPr lang="fr-FR" sz="700" dirty="0"/>
          </a:p>
        </p:txBody>
      </p:sp>
      <p:sp>
        <p:nvSpPr>
          <p:cNvPr id="30" name="Segnaposto piè di pagina 4">
            <a:extLst>
              <a:ext uri="{FF2B5EF4-FFF2-40B4-BE49-F238E27FC236}">
                <a16:creationId xmlns:a16="http://schemas.microsoft.com/office/drawing/2014/main" id="{249DEE38-DF8F-4F95-ACD4-C85C986F00B9}"/>
              </a:ext>
            </a:extLst>
          </p:cNvPr>
          <p:cNvSpPr txBox="1">
            <a:spLocks/>
          </p:cNvSpPr>
          <p:nvPr/>
        </p:nvSpPr>
        <p:spPr>
          <a:xfrm>
            <a:off x="1629102" y="6486071"/>
            <a:ext cx="1490175" cy="270000"/>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it-IT" sz="1200" dirty="0">
                <a:solidFill>
                  <a:prstClr val="black"/>
                </a:solidFill>
              </a:rPr>
              <a:t>Courtesy of L. </a:t>
            </a:r>
            <a:r>
              <a:rPr lang="it-IT" sz="1200" dirty="0" err="1">
                <a:solidFill>
                  <a:prstClr val="black"/>
                </a:solidFill>
              </a:rPr>
              <a:t>Bellan</a:t>
            </a:r>
            <a:endParaRPr lang="it-IT" sz="1200" dirty="0">
              <a:solidFill>
                <a:prstClr val="black"/>
              </a:solidFill>
              <a:latin typeface="Calibri"/>
            </a:endParaRPr>
          </a:p>
        </p:txBody>
      </p:sp>
      <p:pic>
        <p:nvPicPr>
          <p:cNvPr id="3" name="Picture 2">
            <a:extLst>
              <a:ext uri="{FF2B5EF4-FFF2-40B4-BE49-F238E27FC236}">
                <a16:creationId xmlns:a16="http://schemas.microsoft.com/office/drawing/2014/main" id="{E504E0BD-2B55-3C3A-FCE0-BC38890C6665}"/>
              </a:ext>
            </a:extLst>
          </p:cNvPr>
          <p:cNvPicPr>
            <a:picLocks noChangeAspect="1"/>
          </p:cNvPicPr>
          <p:nvPr/>
        </p:nvPicPr>
        <p:blipFill>
          <a:blip r:embed="rId6"/>
          <a:stretch>
            <a:fillRect/>
          </a:stretch>
        </p:blipFill>
        <p:spPr>
          <a:xfrm>
            <a:off x="1965021" y="6250777"/>
            <a:ext cx="6346486" cy="506012"/>
          </a:xfrm>
          <a:prstGeom prst="rect">
            <a:avLst/>
          </a:prstGeom>
        </p:spPr>
      </p:pic>
    </p:spTree>
    <p:extLst>
      <p:ext uri="{BB962C8B-B14F-4D97-AF65-F5344CB8AC3E}">
        <p14:creationId xmlns:p14="http://schemas.microsoft.com/office/powerpoint/2010/main" val="2712111523"/>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927648" y="188641"/>
            <a:ext cx="5222404" cy="598845"/>
          </a:xfrm>
        </p:spPr>
        <p:txBody>
          <a:bodyPr>
            <a:normAutofit/>
          </a:bodyPr>
          <a:lstStyle/>
          <a:p>
            <a:pPr algn="ctr"/>
            <a:r>
              <a:rPr lang="en-US" sz="2400" b="1" dirty="0">
                <a:effectLst>
                  <a:outerShdw blurRad="38100" dist="38100" dir="2700000" algn="tl">
                    <a:srgbClr val="000000">
                      <a:alpha val="43137"/>
                    </a:srgbClr>
                  </a:outerShdw>
                </a:effectLst>
                <a:latin typeface="+mn-lt"/>
              </a:rPr>
              <a:t>SPES RFQ: Main parameters</a:t>
            </a:r>
          </a:p>
        </p:txBody>
      </p:sp>
      <p:graphicFrame>
        <p:nvGraphicFramePr>
          <p:cNvPr id="8" name="Tabella 7"/>
          <p:cNvGraphicFramePr>
            <a:graphicFrameLocks noGrp="1"/>
          </p:cNvGraphicFramePr>
          <p:nvPr>
            <p:extLst>
              <p:ext uri="{D42A27DB-BD31-4B8C-83A1-F6EECF244321}">
                <p14:modId xmlns:p14="http://schemas.microsoft.com/office/powerpoint/2010/main" val="904864452"/>
              </p:ext>
            </p:extLst>
          </p:nvPr>
        </p:nvGraphicFramePr>
        <p:xfrm>
          <a:off x="550762" y="787486"/>
          <a:ext cx="5199991" cy="3977886"/>
        </p:xfrm>
        <a:graphic>
          <a:graphicData uri="http://schemas.openxmlformats.org/drawingml/2006/table">
            <a:tbl>
              <a:tblPr>
                <a:tableStyleId>{616DA210-FB5B-4158-B5E0-FEB733F419BA}</a:tableStyleId>
              </a:tblPr>
              <a:tblGrid>
                <a:gridCol w="2344116">
                  <a:extLst>
                    <a:ext uri="{9D8B030D-6E8A-4147-A177-3AD203B41FA5}">
                      <a16:colId xmlns:a16="http://schemas.microsoft.com/office/drawing/2014/main" val="20000"/>
                    </a:ext>
                  </a:extLst>
                </a:gridCol>
                <a:gridCol w="2855875">
                  <a:extLst>
                    <a:ext uri="{9D8B030D-6E8A-4147-A177-3AD203B41FA5}">
                      <a16:colId xmlns:a16="http://schemas.microsoft.com/office/drawing/2014/main" val="20001"/>
                    </a:ext>
                  </a:extLst>
                </a:gridCol>
              </a:tblGrid>
              <a:tr h="214354">
                <a:tc>
                  <a:txBody>
                    <a:bodyPr/>
                    <a:lstStyle/>
                    <a:p>
                      <a:pPr algn="l">
                        <a:spcBef>
                          <a:spcPts val="300"/>
                        </a:spcBef>
                        <a:spcAft>
                          <a:spcPts val="300"/>
                        </a:spcAft>
                      </a:pPr>
                      <a:r>
                        <a:rPr lang="en-GB" sz="1100" kern="800" dirty="0" err="1">
                          <a:effectLst/>
                        </a:rPr>
                        <a:t>Paramater</a:t>
                      </a:r>
                      <a:r>
                        <a:rPr lang="en-GB" sz="1100" kern="800" dirty="0">
                          <a:effectLst/>
                        </a:rPr>
                        <a:t> [units]</a:t>
                      </a:r>
                      <a:endParaRPr lang="it-IT" sz="1100" dirty="0">
                        <a:effectLst/>
                        <a:latin typeface="+mj-lt"/>
                        <a:ea typeface="Times New Roman" panose="02020603050405020304" pitchFamily="18" charset="0"/>
                      </a:endParaRPr>
                    </a:p>
                  </a:txBody>
                  <a:tcPr marL="51435" marR="51435" marT="0" marB="0"/>
                </a:tc>
                <a:tc>
                  <a:txBody>
                    <a:bodyPr/>
                    <a:lstStyle/>
                    <a:p>
                      <a:pPr algn="l">
                        <a:spcBef>
                          <a:spcPts val="300"/>
                        </a:spcBef>
                        <a:spcAft>
                          <a:spcPts val="300"/>
                        </a:spcAft>
                      </a:pPr>
                      <a:r>
                        <a:rPr lang="en-GB" sz="1100" kern="800" dirty="0">
                          <a:effectLst/>
                        </a:rPr>
                        <a:t>Design value</a:t>
                      </a:r>
                      <a:endParaRPr lang="it-IT" sz="1100" dirty="0">
                        <a:effectLst/>
                        <a:latin typeface="+mj-lt"/>
                        <a:ea typeface="Times New Roman" panose="02020603050405020304" pitchFamily="18" charset="0"/>
                      </a:endParaRPr>
                    </a:p>
                  </a:txBody>
                  <a:tcPr marL="51435" marR="51435" marT="0" marB="0"/>
                </a:tc>
                <a:extLst>
                  <a:ext uri="{0D108BD9-81ED-4DB2-BD59-A6C34878D82A}">
                    <a16:rowId xmlns:a16="http://schemas.microsoft.com/office/drawing/2014/main" val="10000"/>
                  </a:ext>
                </a:extLst>
              </a:tr>
              <a:tr h="214354">
                <a:tc>
                  <a:txBody>
                    <a:bodyPr/>
                    <a:lstStyle/>
                    <a:p>
                      <a:pPr algn="l">
                        <a:spcBef>
                          <a:spcPts val="300"/>
                        </a:spcBef>
                        <a:spcAft>
                          <a:spcPts val="300"/>
                        </a:spcAft>
                      </a:pPr>
                      <a:r>
                        <a:rPr lang="it-IT" sz="1100" dirty="0" err="1">
                          <a:effectLst/>
                        </a:rPr>
                        <a:t>Frequency</a:t>
                      </a:r>
                      <a:r>
                        <a:rPr lang="it-IT" sz="1100" dirty="0">
                          <a:effectLst/>
                        </a:rPr>
                        <a:t> [MHz]</a:t>
                      </a:r>
                      <a:endParaRPr lang="it-IT" sz="1100" dirty="0">
                        <a:effectLst/>
                        <a:latin typeface="+mj-lt"/>
                        <a:ea typeface="Times New Roman" panose="02020603050405020304" pitchFamily="18" charset="0"/>
                      </a:endParaRPr>
                    </a:p>
                  </a:txBody>
                  <a:tcPr marL="51435" marR="51435" marT="0" marB="0"/>
                </a:tc>
                <a:tc>
                  <a:txBody>
                    <a:bodyPr/>
                    <a:lstStyle/>
                    <a:p>
                      <a:pPr algn="l">
                        <a:spcBef>
                          <a:spcPts val="300"/>
                        </a:spcBef>
                        <a:spcAft>
                          <a:spcPts val="300"/>
                        </a:spcAft>
                      </a:pPr>
                      <a:r>
                        <a:rPr lang="it-IT" sz="1100" dirty="0">
                          <a:effectLst/>
                        </a:rPr>
                        <a:t>80</a:t>
                      </a:r>
                      <a:endParaRPr lang="it-IT" sz="1100" dirty="0">
                        <a:effectLst/>
                        <a:latin typeface="+mj-lt"/>
                        <a:ea typeface="Times New Roman" panose="02020603050405020304" pitchFamily="18" charset="0"/>
                      </a:endParaRPr>
                    </a:p>
                  </a:txBody>
                  <a:tcPr marL="51435" marR="51435" marT="0" marB="0"/>
                </a:tc>
                <a:extLst>
                  <a:ext uri="{0D108BD9-81ED-4DB2-BD59-A6C34878D82A}">
                    <a16:rowId xmlns:a16="http://schemas.microsoft.com/office/drawing/2014/main" val="10001"/>
                  </a:ext>
                </a:extLst>
              </a:tr>
              <a:tr h="258662">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100" kern="800" dirty="0">
                          <a:effectLst/>
                        </a:rPr>
                        <a:t>In/out. Energy [</a:t>
                      </a:r>
                      <a:r>
                        <a:rPr lang="en-GB" sz="1100" kern="800" dirty="0" err="1">
                          <a:effectLst/>
                        </a:rPr>
                        <a:t>keV</a:t>
                      </a:r>
                      <a:r>
                        <a:rPr lang="en-GB" sz="1100" kern="800" dirty="0">
                          <a:effectLst/>
                        </a:rPr>
                        <a:t>/u]</a:t>
                      </a:r>
                      <a:endParaRPr lang="it-IT" sz="12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100" kern="800" dirty="0">
                          <a:effectLst/>
                        </a:rPr>
                        <a:t>5.7-727 (β=0.0035-0.0359)</a:t>
                      </a:r>
                      <a:endParaRPr lang="it-IT" sz="1200" dirty="0">
                        <a:effectLst/>
                        <a:latin typeface="Times New Roman" panose="02020603050405020304" pitchFamily="18" charset="0"/>
                        <a:ea typeface="Times New Roman" panose="02020603050405020304" pitchFamily="18" charset="0"/>
                      </a:endParaRPr>
                    </a:p>
                  </a:txBody>
                  <a:tcPr marL="51435" marR="51435" marT="0" marB="0"/>
                </a:tc>
                <a:extLst>
                  <a:ext uri="{0D108BD9-81ED-4DB2-BD59-A6C34878D82A}">
                    <a16:rowId xmlns:a16="http://schemas.microsoft.com/office/drawing/2014/main" val="10002"/>
                  </a:ext>
                </a:extLst>
              </a:tr>
              <a:tr h="214354">
                <a:tc>
                  <a:txBody>
                    <a:bodyPr/>
                    <a:lstStyle/>
                    <a:p>
                      <a:pPr algn="l">
                        <a:spcBef>
                          <a:spcPts val="300"/>
                        </a:spcBef>
                        <a:spcAft>
                          <a:spcPts val="300"/>
                        </a:spcAft>
                      </a:pPr>
                      <a:r>
                        <a:rPr lang="it-IT" sz="1100" dirty="0" err="1">
                          <a:effectLst/>
                        </a:rPr>
                        <a:t>V</a:t>
                      </a:r>
                      <a:r>
                        <a:rPr lang="it-IT" sz="1100" baseline="-25000" dirty="0" err="1">
                          <a:effectLst/>
                        </a:rPr>
                        <a:t>iv</a:t>
                      </a:r>
                      <a:r>
                        <a:rPr lang="it-IT" sz="1100" baseline="0" dirty="0">
                          <a:effectLst/>
                        </a:rPr>
                        <a:t>[</a:t>
                      </a:r>
                      <a:r>
                        <a:rPr lang="it-IT" sz="1100" baseline="0" dirty="0" err="1">
                          <a:effectLst/>
                        </a:rPr>
                        <a:t>kV</a:t>
                      </a:r>
                      <a:r>
                        <a:rPr lang="it-IT" sz="1100" baseline="0" dirty="0">
                          <a:effectLst/>
                        </a:rPr>
                        <a:t>]</a:t>
                      </a:r>
                      <a:endParaRPr lang="it-IT" sz="1100" dirty="0">
                        <a:effectLst/>
                        <a:latin typeface="+mj-lt"/>
                        <a:ea typeface="Times New Roman" panose="02020603050405020304" pitchFamily="18" charset="0"/>
                      </a:endParaRPr>
                    </a:p>
                  </a:txBody>
                  <a:tcPr marL="51435" marR="51435" marT="0" marB="0"/>
                </a:tc>
                <a:tc>
                  <a:txBody>
                    <a:bodyPr/>
                    <a:lstStyle/>
                    <a:p>
                      <a:pPr algn="l">
                        <a:spcBef>
                          <a:spcPts val="300"/>
                        </a:spcBef>
                        <a:spcAft>
                          <a:spcPts val="300"/>
                        </a:spcAft>
                      </a:pPr>
                      <a:r>
                        <a:rPr lang="it-IT" sz="1100" dirty="0">
                          <a:effectLst/>
                        </a:rPr>
                        <a:t>63.76-85.85</a:t>
                      </a:r>
                      <a:endParaRPr lang="it-IT" sz="1100" dirty="0">
                        <a:effectLst/>
                        <a:latin typeface="+mj-lt"/>
                        <a:ea typeface="Times New Roman" panose="02020603050405020304" pitchFamily="18" charset="0"/>
                      </a:endParaRPr>
                    </a:p>
                  </a:txBody>
                  <a:tcPr marL="51435" marR="51435" marT="0" marB="0"/>
                </a:tc>
                <a:extLst>
                  <a:ext uri="{0D108BD9-81ED-4DB2-BD59-A6C34878D82A}">
                    <a16:rowId xmlns:a16="http://schemas.microsoft.com/office/drawing/2014/main" val="10003"/>
                  </a:ext>
                </a:extLst>
              </a:tr>
              <a:tr h="214354">
                <a:tc>
                  <a:txBody>
                    <a:bodyPr/>
                    <a:lstStyle/>
                    <a:p>
                      <a:pPr algn="l">
                        <a:spcBef>
                          <a:spcPts val="300"/>
                        </a:spcBef>
                        <a:spcAft>
                          <a:spcPts val="300"/>
                        </a:spcAft>
                      </a:pPr>
                      <a:r>
                        <a:rPr lang="it-IT" sz="1100" dirty="0" err="1">
                          <a:effectLst/>
                          <a:latin typeface="+mj-lt"/>
                          <a:ea typeface="Times New Roman" panose="02020603050405020304" pitchFamily="18" charset="0"/>
                        </a:rPr>
                        <a:t>Beam</a:t>
                      </a:r>
                      <a:r>
                        <a:rPr lang="it-IT" sz="1100" dirty="0">
                          <a:effectLst/>
                          <a:latin typeface="+mj-lt"/>
                          <a:ea typeface="Times New Roman" panose="02020603050405020304" pitchFamily="18" charset="0"/>
                        </a:rPr>
                        <a:t> </a:t>
                      </a:r>
                      <a:r>
                        <a:rPr lang="it-IT" sz="1100" dirty="0" err="1">
                          <a:effectLst/>
                          <a:latin typeface="+mj-lt"/>
                          <a:ea typeface="Times New Roman" panose="02020603050405020304" pitchFamily="18" charset="0"/>
                        </a:rPr>
                        <a:t>current</a:t>
                      </a:r>
                      <a:r>
                        <a:rPr lang="it-IT" sz="1100" dirty="0">
                          <a:effectLst/>
                          <a:latin typeface="+mj-lt"/>
                          <a:ea typeface="Times New Roman" panose="02020603050405020304" pitchFamily="18" charset="0"/>
                        </a:rPr>
                        <a:t> [</a:t>
                      </a:r>
                      <a:r>
                        <a:rPr lang="it-IT" sz="1100" dirty="0" err="1">
                          <a:effectLst/>
                          <a:latin typeface="Symbol" panose="05050102010706020507" pitchFamily="18" charset="2"/>
                          <a:ea typeface="Times New Roman" panose="02020603050405020304" pitchFamily="18" charset="0"/>
                        </a:rPr>
                        <a:t>m</a:t>
                      </a:r>
                      <a:r>
                        <a:rPr lang="it-IT" sz="1100" dirty="0" err="1">
                          <a:effectLst/>
                          <a:latin typeface="+mj-lt"/>
                          <a:ea typeface="Times New Roman" panose="02020603050405020304" pitchFamily="18" charset="0"/>
                        </a:rPr>
                        <a:t>A</a:t>
                      </a:r>
                      <a:r>
                        <a:rPr lang="it-IT" sz="1100" dirty="0">
                          <a:effectLst/>
                          <a:latin typeface="+mj-lt"/>
                          <a:ea typeface="Times New Roman" panose="02020603050405020304" pitchFamily="18" charset="0"/>
                        </a:rPr>
                        <a:t>]</a:t>
                      </a:r>
                    </a:p>
                  </a:txBody>
                  <a:tcPr marL="51435" marR="51435" marT="0" marB="0"/>
                </a:tc>
                <a:tc>
                  <a:txBody>
                    <a:bodyPr/>
                    <a:lstStyle/>
                    <a:p>
                      <a:pPr algn="l">
                        <a:spcBef>
                          <a:spcPts val="300"/>
                        </a:spcBef>
                        <a:spcAft>
                          <a:spcPts val="300"/>
                        </a:spcAft>
                      </a:pPr>
                      <a:r>
                        <a:rPr lang="it-IT" sz="1100" dirty="0">
                          <a:effectLst/>
                          <a:latin typeface="+mj-lt"/>
                          <a:ea typeface="Times New Roman" panose="02020603050405020304" pitchFamily="18" charset="0"/>
                        </a:rPr>
                        <a:t>100</a:t>
                      </a:r>
                    </a:p>
                  </a:txBody>
                  <a:tcPr marL="51435" marR="51435" marT="0" marB="0"/>
                </a:tc>
                <a:extLst>
                  <a:ext uri="{0D108BD9-81ED-4DB2-BD59-A6C34878D82A}">
                    <a16:rowId xmlns:a16="http://schemas.microsoft.com/office/drawing/2014/main" val="10004"/>
                  </a:ext>
                </a:extLst>
              </a:tr>
              <a:tr h="214354">
                <a:tc>
                  <a:txBody>
                    <a:bodyPr/>
                    <a:lstStyle/>
                    <a:p>
                      <a:pPr algn="l">
                        <a:spcBef>
                          <a:spcPts val="300"/>
                        </a:spcBef>
                        <a:spcAft>
                          <a:spcPts val="300"/>
                        </a:spcAft>
                      </a:pPr>
                      <a:r>
                        <a:rPr lang="it-IT" sz="1100" dirty="0">
                          <a:effectLst/>
                          <a:latin typeface="+mj-lt"/>
                          <a:ea typeface="Times New Roman" panose="02020603050405020304" pitchFamily="18" charset="0"/>
                        </a:rPr>
                        <a:t>Vane </a:t>
                      </a:r>
                      <a:r>
                        <a:rPr lang="it-IT" sz="1100" dirty="0" err="1">
                          <a:effectLst/>
                          <a:latin typeface="+mj-lt"/>
                          <a:ea typeface="Times New Roman" panose="02020603050405020304" pitchFamily="18" charset="0"/>
                        </a:rPr>
                        <a:t>Length</a:t>
                      </a:r>
                      <a:r>
                        <a:rPr lang="it-IT" sz="1100" dirty="0">
                          <a:effectLst/>
                          <a:latin typeface="+mj-lt"/>
                          <a:ea typeface="Times New Roman" panose="02020603050405020304" pitchFamily="18" charset="0"/>
                        </a:rPr>
                        <a:t> [m]</a:t>
                      </a:r>
                    </a:p>
                  </a:txBody>
                  <a:tcPr marL="51435" marR="51435" marT="0" marB="0"/>
                </a:tc>
                <a:tc>
                  <a:txBody>
                    <a:bodyPr/>
                    <a:lstStyle/>
                    <a:p>
                      <a:pPr algn="l">
                        <a:spcBef>
                          <a:spcPts val="300"/>
                        </a:spcBef>
                        <a:spcAft>
                          <a:spcPts val="300"/>
                        </a:spcAft>
                      </a:pPr>
                      <a:r>
                        <a:rPr lang="it-IT" sz="1100" dirty="0">
                          <a:effectLst/>
                          <a:latin typeface="+mj-lt"/>
                          <a:ea typeface="Times New Roman" panose="02020603050405020304" pitchFamily="18" charset="0"/>
                        </a:rPr>
                        <a:t>6.95</a:t>
                      </a:r>
                    </a:p>
                  </a:txBody>
                  <a:tcPr marL="51435" marR="51435" marT="0" marB="0"/>
                </a:tc>
                <a:extLst>
                  <a:ext uri="{0D108BD9-81ED-4DB2-BD59-A6C34878D82A}">
                    <a16:rowId xmlns:a16="http://schemas.microsoft.com/office/drawing/2014/main" val="10005"/>
                  </a:ext>
                </a:extLst>
              </a:tr>
              <a:tr h="214354">
                <a:tc>
                  <a:txBody>
                    <a:bodyPr/>
                    <a:lstStyle/>
                    <a:p>
                      <a:pPr marL="0" marR="0" indent="0" algn="l" defTabSz="914400" rtl="0" eaLnBrk="1" fontAlgn="auto" latinLnBrk="0" hangingPunct="1">
                        <a:lnSpc>
                          <a:spcPct val="100000"/>
                        </a:lnSpc>
                        <a:spcBef>
                          <a:spcPts val="300"/>
                        </a:spcBef>
                        <a:spcAft>
                          <a:spcPts val="300"/>
                        </a:spcAft>
                        <a:buClrTx/>
                        <a:buSzTx/>
                        <a:buFontTx/>
                        <a:buNone/>
                        <a:tabLst/>
                        <a:defRPr/>
                      </a:pPr>
                      <a:r>
                        <a:rPr lang="it-IT" sz="1100" kern="1200" dirty="0">
                          <a:effectLst/>
                        </a:rPr>
                        <a:t>R</a:t>
                      </a:r>
                      <a:r>
                        <a:rPr lang="it-IT" sz="1100" kern="1200" baseline="-25000" dirty="0">
                          <a:effectLst/>
                        </a:rPr>
                        <a:t>0</a:t>
                      </a:r>
                      <a:r>
                        <a:rPr lang="it-IT" sz="1100" kern="1200" baseline="0" dirty="0">
                          <a:effectLst/>
                        </a:rPr>
                        <a:t>[mm]</a:t>
                      </a:r>
                      <a:endParaRPr lang="it-IT" sz="1100" kern="1200" dirty="0">
                        <a:solidFill>
                          <a:schemeClr val="dk1"/>
                        </a:solidFill>
                        <a:effectLst/>
                        <a:latin typeface="+mn-lt"/>
                        <a:ea typeface="Times New Roman" panose="02020603050405020304" pitchFamily="18" charset="0"/>
                        <a:cs typeface="+mn-cs"/>
                      </a:endParaRPr>
                    </a:p>
                  </a:txBody>
                  <a:tcPr marL="51435" marR="51435" marT="0" marB="0"/>
                </a:tc>
                <a:tc>
                  <a:txBody>
                    <a:bodyPr/>
                    <a:lstStyle/>
                    <a:p>
                      <a:pPr algn="l">
                        <a:spcBef>
                          <a:spcPts val="300"/>
                        </a:spcBef>
                        <a:spcAft>
                          <a:spcPts val="300"/>
                        </a:spcAft>
                      </a:pPr>
                      <a:r>
                        <a:rPr lang="it-IT" sz="1100" dirty="0">
                          <a:effectLst/>
                        </a:rPr>
                        <a:t>5.29-7.58</a:t>
                      </a:r>
                      <a:endParaRPr lang="it-IT" sz="1100" dirty="0">
                        <a:effectLst/>
                        <a:latin typeface="+mj-lt"/>
                        <a:ea typeface="Times New Roman" panose="02020603050405020304" pitchFamily="18" charset="0"/>
                      </a:endParaRPr>
                    </a:p>
                  </a:txBody>
                  <a:tcPr marL="51435" marR="51435" marT="0" marB="0"/>
                </a:tc>
                <a:extLst>
                  <a:ext uri="{0D108BD9-81ED-4DB2-BD59-A6C34878D82A}">
                    <a16:rowId xmlns:a16="http://schemas.microsoft.com/office/drawing/2014/main" val="10006"/>
                  </a:ext>
                </a:extLst>
              </a:tr>
              <a:tr h="214354">
                <a:tc>
                  <a:txBody>
                    <a:bodyPr/>
                    <a:lstStyle/>
                    <a:p>
                      <a:pPr marL="0" marR="0" indent="0" algn="l" defTabSz="914400" rtl="0" eaLnBrk="1" fontAlgn="auto" latinLnBrk="0" hangingPunct="1">
                        <a:lnSpc>
                          <a:spcPct val="100000"/>
                        </a:lnSpc>
                        <a:spcBef>
                          <a:spcPts val="300"/>
                        </a:spcBef>
                        <a:spcAft>
                          <a:spcPts val="300"/>
                        </a:spcAft>
                        <a:buClrTx/>
                        <a:buSzTx/>
                        <a:buFontTx/>
                        <a:buNone/>
                        <a:tabLst/>
                        <a:defRPr/>
                      </a:pPr>
                      <a:r>
                        <a:rPr lang="it-IT" sz="1100" kern="1200" dirty="0">
                          <a:solidFill>
                            <a:schemeClr val="dk1"/>
                          </a:solidFill>
                          <a:effectLst/>
                          <a:latin typeface="Symbol" panose="05050102010706020507" pitchFamily="18" charset="2"/>
                          <a:ea typeface="Times New Roman" panose="02020603050405020304" pitchFamily="18" charset="0"/>
                          <a:cs typeface="+mn-cs"/>
                        </a:rPr>
                        <a:t>r</a:t>
                      </a:r>
                      <a:r>
                        <a:rPr lang="it-IT" sz="1100" kern="1200" dirty="0">
                          <a:solidFill>
                            <a:schemeClr val="dk1"/>
                          </a:solidFill>
                          <a:effectLst/>
                          <a:latin typeface="+mn-lt"/>
                          <a:ea typeface="Times New Roman" panose="02020603050405020304" pitchFamily="18" charset="0"/>
                          <a:cs typeface="+mn-cs"/>
                        </a:rPr>
                        <a:t>/</a:t>
                      </a:r>
                      <a:r>
                        <a:rPr lang="it-IT" sz="1100" kern="1200" dirty="0">
                          <a:effectLst/>
                        </a:rPr>
                        <a:t>R</a:t>
                      </a:r>
                      <a:r>
                        <a:rPr lang="it-IT" sz="1100" kern="1200" baseline="-25000" dirty="0">
                          <a:effectLst/>
                        </a:rPr>
                        <a:t>0</a:t>
                      </a:r>
                      <a:endParaRPr lang="it-IT" sz="1100" kern="1200" dirty="0">
                        <a:solidFill>
                          <a:schemeClr val="dk1"/>
                        </a:solidFill>
                        <a:effectLst/>
                        <a:latin typeface="+mn-lt"/>
                        <a:ea typeface="Times New Roman" panose="02020603050405020304" pitchFamily="18" charset="0"/>
                        <a:cs typeface="+mn-cs"/>
                      </a:endParaRPr>
                    </a:p>
                  </a:txBody>
                  <a:tcPr marL="51435" marR="51435" marT="0" marB="0"/>
                </a:tc>
                <a:tc>
                  <a:txBody>
                    <a:bodyPr/>
                    <a:lstStyle/>
                    <a:p>
                      <a:pPr algn="l">
                        <a:spcBef>
                          <a:spcPts val="300"/>
                        </a:spcBef>
                        <a:spcAft>
                          <a:spcPts val="300"/>
                        </a:spcAft>
                      </a:pPr>
                      <a:r>
                        <a:rPr lang="it-IT" sz="1100" dirty="0">
                          <a:effectLst/>
                          <a:latin typeface="+mj-lt"/>
                          <a:ea typeface="Times New Roman" panose="02020603050405020304" pitchFamily="18" charset="0"/>
                        </a:rPr>
                        <a:t>0.76</a:t>
                      </a:r>
                    </a:p>
                  </a:txBody>
                  <a:tcPr marL="51435" marR="51435" marT="0" marB="0"/>
                </a:tc>
                <a:extLst>
                  <a:ext uri="{0D108BD9-81ED-4DB2-BD59-A6C34878D82A}">
                    <a16:rowId xmlns:a16="http://schemas.microsoft.com/office/drawing/2014/main" val="10007"/>
                  </a:ext>
                </a:extLst>
              </a:tr>
              <a:tr h="214354">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100" kern="800" dirty="0">
                          <a:effectLst/>
                        </a:rPr>
                        <a:t>Synchronous phase (deg.)</a:t>
                      </a:r>
                      <a:endParaRPr lang="it-IT" sz="12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it-IT" sz="1100" kern="800" dirty="0">
                          <a:effectLst/>
                        </a:rPr>
                        <a:t>-90 ÷ -20</a:t>
                      </a:r>
                      <a:endParaRPr lang="it-IT" sz="1200" dirty="0">
                        <a:effectLst/>
                        <a:latin typeface="Times New Roman" panose="02020603050405020304" pitchFamily="18" charset="0"/>
                        <a:ea typeface="Times New Roman" panose="02020603050405020304" pitchFamily="18" charset="0"/>
                      </a:endParaRPr>
                    </a:p>
                  </a:txBody>
                  <a:tcPr marL="51435" marR="51435" marT="0" marB="0"/>
                </a:tc>
                <a:extLst>
                  <a:ext uri="{0D108BD9-81ED-4DB2-BD59-A6C34878D82A}">
                    <a16:rowId xmlns:a16="http://schemas.microsoft.com/office/drawing/2014/main" val="10008"/>
                  </a:ext>
                </a:extLst>
              </a:tr>
              <a:tr h="214354">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GB" sz="1100" kern="800" dirty="0">
                          <a:effectLst/>
                        </a:rPr>
                        <a:t>Focusing Strength B</a:t>
                      </a:r>
                      <a:endParaRPr lang="it-IT" sz="1200" dirty="0">
                        <a:effectLst/>
                        <a:latin typeface="Times New Roman" panose="02020603050405020304" pitchFamily="18" charset="0"/>
                        <a:ea typeface="Times New Roman" panose="02020603050405020304" pitchFamily="18" charset="0"/>
                      </a:endParaRPr>
                    </a:p>
                  </a:txBody>
                  <a:tcPr marL="51435" marR="51435" marT="0" marB="0"/>
                </a:tc>
                <a:tc>
                  <a:txBody>
                    <a:bodyPr/>
                    <a:lstStyle/>
                    <a:p>
                      <a:pPr algn="l">
                        <a:spcBef>
                          <a:spcPts val="300"/>
                        </a:spcBef>
                        <a:spcAft>
                          <a:spcPts val="300"/>
                        </a:spcAft>
                      </a:pPr>
                      <a:r>
                        <a:rPr lang="en-US" sz="1100" kern="800" dirty="0">
                          <a:effectLst/>
                        </a:rPr>
                        <a:t>4.7 ÷ 4</a:t>
                      </a:r>
                      <a:endParaRPr lang="it-IT" sz="1100" dirty="0">
                        <a:effectLst/>
                        <a:latin typeface="+mj-lt"/>
                        <a:ea typeface="Times New Roman" panose="02020603050405020304" pitchFamily="18" charset="0"/>
                      </a:endParaRPr>
                    </a:p>
                  </a:txBody>
                  <a:tcPr marL="51435" marR="51435" marT="0" marB="0"/>
                </a:tc>
                <a:extLst>
                  <a:ext uri="{0D108BD9-81ED-4DB2-BD59-A6C34878D82A}">
                    <a16:rowId xmlns:a16="http://schemas.microsoft.com/office/drawing/2014/main" val="10009"/>
                  </a:ext>
                </a:extLst>
              </a:tr>
              <a:tr h="214354">
                <a:tc>
                  <a:txBody>
                    <a:bodyPr/>
                    <a:lstStyle/>
                    <a:p>
                      <a:pPr marL="0" marR="0" indent="0" algn="l" defTabSz="914400" rtl="0" eaLnBrk="1" fontAlgn="auto" latinLnBrk="0" hangingPunct="1">
                        <a:lnSpc>
                          <a:spcPct val="100000"/>
                        </a:lnSpc>
                        <a:spcBef>
                          <a:spcPts val="300"/>
                        </a:spcBef>
                        <a:spcAft>
                          <a:spcPts val="300"/>
                        </a:spcAft>
                        <a:buClrTx/>
                        <a:buSzTx/>
                        <a:buFontTx/>
                        <a:buNone/>
                        <a:tabLst/>
                        <a:defRPr/>
                      </a:pPr>
                      <a:r>
                        <a:rPr lang="it-IT" sz="1100" kern="1200" dirty="0">
                          <a:effectLst/>
                        </a:rPr>
                        <a:t>Shunt </a:t>
                      </a:r>
                      <a:r>
                        <a:rPr lang="it-IT" sz="1100" kern="1200" dirty="0" err="1">
                          <a:effectLst/>
                        </a:rPr>
                        <a:t>impedance</a:t>
                      </a:r>
                      <a:r>
                        <a:rPr lang="it-IT" sz="1100" kern="1200" dirty="0">
                          <a:effectLst/>
                        </a:rPr>
                        <a:t> [k</a:t>
                      </a:r>
                      <a:r>
                        <a:rPr lang="it-IT" sz="1100" dirty="0">
                          <a:effectLst/>
                          <a:latin typeface="Symbol" panose="05050102010706020507" pitchFamily="18" charset="2"/>
                        </a:rPr>
                        <a:t>W</a:t>
                      </a:r>
                      <a:r>
                        <a:rPr lang="it-IT" sz="1100" kern="1200" dirty="0">
                          <a:effectLst/>
                        </a:rPr>
                        <a:t>*m]</a:t>
                      </a:r>
                      <a:endParaRPr lang="it-IT" sz="1100" kern="1200" dirty="0">
                        <a:solidFill>
                          <a:schemeClr val="dk1"/>
                        </a:solidFill>
                        <a:effectLst/>
                        <a:latin typeface="+mn-lt"/>
                        <a:ea typeface="Times New Roman" panose="02020603050405020304" pitchFamily="18" charset="0"/>
                        <a:cs typeface="+mn-cs"/>
                      </a:endParaRPr>
                    </a:p>
                  </a:txBody>
                  <a:tcPr marL="51435" marR="51435" marT="0" marB="0"/>
                </a:tc>
                <a:tc>
                  <a:txBody>
                    <a:bodyPr/>
                    <a:lstStyle/>
                    <a:p>
                      <a:pPr algn="l">
                        <a:spcBef>
                          <a:spcPts val="300"/>
                        </a:spcBef>
                        <a:spcAft>
                          <a:spcPts val="300"/>
                        </a:spcAft>
                      </a:pPr>
                      <a:r>
                        <a:rPr lang="it-IT" sz="1100" dirty="0">
                          <a:effectLst/>
                        </a:rPr>
                        <a:t>419-438</a:t>
                      </a:r>
                      <a:r>
                        <a:rPr lang="it-IT" sz="1100" baseline="0" dirty="0">
                          <a:effectLst/>
                        </a:rPr>
                        <a:t> (30% </a:t>
                      </a:r>
                      <a:r>
                        <a:rPr lang="it-IT" sz="1100" baseline="0" dirty="0" err="1">
                          <a:effectLst/>
                        </a:rPr>
                        <a:t>margin</a:t>
                      </a:r>
                      <a:r>
                        <a:rPr lang="it-IT" sz="1100" baseline="0" dirty="0">
                          <a:effectLst/>
                        </a:rPr>
                        <a:t>)</a:t>
                      </a:r>
                      <a:endParaRPr lang="it-IT" sz="1100" dirty="0">
                        <a:effectLst/>
                        <a:latin typeface="+mj-lt"/>
                        <a:ea typeface="Times New Roman" panose="02020603050405020304" pitchFamily="18" charset="0"/>
                      </a:endParaRPr>
                    </a:p>
                  </a:txBody>
                  <a:tcPr marL="51435" marR="51435" marT="0" marB="0"/>
                </a:tc>
                <a:extLst>
                  <a:ext uri="{0D108BD9-81ED-4DB2-BD59-A6C34878D82A}">
                    <a16:rowId xmlns:a16="http://schemas.microsoft.com/office/drawing/2014/main" val="10010"/>
                  </a:ext>
                </a:extLst>
              </a:tr>
              <a:tr h="214354">
                <a:tc>
                  <a:txBody>
                    <a:bodyPr/>
                    <a:lstStyle/>
                    <a:p>
                      <a:pPr algn="l">
                        <a:spcBef>
                          <a:spcPts val="300"/>
                        </a:spcBef>
                        <a:spcAft>
                          <a:spcPts val="300"/>
                        </a:spcAft>
                      </a:pPr>
                      <a:r>
                        <a:rPr lang="en-GB" sz="1100" kern="800" dirty="0">
                          <a:effectLst/>
                        </a:rPr>
                        <a:t>Stored Energy [J]</a:t>
                      </a:r>
                      <a:endParaRPr lang="it-IT" sz="1100" dirty="0">
                        <a:effectLst/>
                        <a:latin typeface="+mj-lt"/>
                        <a:ea typeface="Times New Roman" panose="02020603050405020304" pitchFamily="18" charset="0"/>
                      </a:endParaRPr>
                    </a:p>
                  </a:txBody>
                  <a:tcPr marL="51435" marR="51435" marT="0" marB="0"/>
                </a:tc>
                <a:tc>
                  <a:txBody>
                    <a:bodyPr/>
                    <a:lstStyle/>
                    <a:p>
                      <a:pPr algn="l">
                        <a:spcBef>
                          <a:spcPts val="300"/>
                        </a:spcBef>
                        <a:spcAft>
                          <a:spcPts val="300"/>
                        </a:spcAft>
                      </a:pPr>
                      <a:r>
                        <a:rPr lang="en-US" sz="1100" kern="800" dirty="0">
                          <a:effectLst/>
                        </a:rPr>
                        <a:t>2.87</a:t>
                      </a:r>
                      <a:endParaRPr lang="it-IT" sz="1100" dirty="0">
                        <a:effectLst/>
                        <a:latin typeface="+mj-lt"/>
                        <a:ea typeface="Times New Roman" panose="02020603050405020304" pitchFamily="18" charset="0"/>
                      </a:endParaRPr>
                    </a:p>
                  </a:txBody>
                  <a:tcPr marL="51435" marR="51435" marT="0" marB="0"/>
                </a:tc>
                <a:extLst>
                  <a:ext uri="{0D108BD9-81ED-4DB2-BD59-A6C34878D82A}">
                    <a16:rowId xmlns:a16="http://schemas.microsoft.com/office/drawing/2014/main" val="10011"/>
                  </a:ext>
                </a:extLst>
              </a:tr>
              <a:tr h="280035">
                <a:tc>
                  <a:txBody>
                    <a:bodyPr/>
                    <a:lstStyle/>
                    <a:p>
                      <a:pPr algn="l">
                        <a:spcBef>
                          <a:spcPts val="300"/>
                        </a:spcBef>
                        <a:spcAft>
                          <a:spcPts val="300"/>
                        </a:spcAft>
                      </a:pPr>
                      <a:r>
                        <a:rPr lang="en-US" sz="1100" kern="800" dirty="0">
                          <a:effectLst/>
                        </a:rPr>
                        <a:t>RF Power [kW]</a:t>
                      </a:r>
                      <a:endParaRPr lang="it-IT" sz="1100" dirty="0">
                        <a:effectLst/>
                        <a:latin typeface="+mj-lt"/>
                        <a:ea typeface="Times New Roman" panose="02020603050405020304" pitchFamily="18" charset="0"/>
                      </a:endParaRPr>
                    </a:p>
                  </a:txBody>
                  <a:tcPr marL="51435" marR="51435" marT="0" marB="0"/>
                </a:tc>
                <a:tc>
                  <a:txBody>
                    <a:bodyPr/>
                    <a:lstStyle/>
                    <a:p>
                      <a:pPr marL="0" marR="0" lvl="0" indent="0" algn="l" defTabSz="914400" rtl="0" eaLnBrk="1" fontAlgn="auto" latinLnBrk="0" hangingPunct="1">
                        <a:lnSpc>
                          <a:spcPct val="100000"/>
                        </a:lnSpc>
                        <a:spcBef>
                          <a:spcPts val="300"/>
                        </a:spcBef>
                        <a:spcAft>
                          <a:spcPts val="300"/>
                        </a:spcAft>
                        <a:buClrTx/>
                        <a:buSzTx/>
                        <a:buFontTx/>
                        <a:buNone/>
                        <a:tabLst/>
                        <a:defRPr/>
                      </a:pPr>
                      <a:r>
                        <a:rPr lang="en-US" sz="1100" kern="800" dirty="0">
                          <a:effectLst/>
                        </a:rPr>
                        <a:t>115 </a:t>
                      </a:r>
                      <a:r>
                        <a:rPr lang="en-US" sz="800" kern="800" dirty="0">
                          <a:effectLst/>
                        </a:rPr>
                        <a:t>(</a:t>
                      </a:r>
                      <a:r>
                        <a:rPr lang="en-US" sz="800" b="0" kern="800" dirty="0">
                          <a:effectLst/>
                        </a:rPr>
                        <a:t>with 30 %</a:t>
                      </a:r>
                      <a:r>
                        <a:rPr lang="en-US" sz="800" b="0" dirty="0">
                          <a:solidFill>
                            <a:prstClr val="black"/>
                          </a:solidFill>
                          <a:effectLst/>
                        </a:rPr>
                        <a:t>margin for 3D details and RF joint, and 20% margin for LLRF regulation</a:t>
                      </a:r>
                      <a:r>
                        <a:rPr lang="it-IT" sz="800" b="0" dirty="0">
                          <a:solidFill>
                            <a:schemeClr val="tx1"/>
                          </a:solidFill>
                          <a:effectLst/>
                          <a:latin typeface="+mj-lt"/>
                        </a:rPr>
                        <a:t>)</a:t>
                      </a:r>
                      <a:endParaRPr lang="en-US" sz="800" b="0" dirty="0">
                        <a:solidFill>
                          <a:prstClr val="black"/>
                        </a:solidFill>
                        <a:effectLst>
                          <a:outerShdw blurRad="38100" dist="38100" dir="2700000" algn="tl">
                            <a:srgbClr val="000000">
                              <a:alpha val="43137"/>
                            </a:srgbClr>
                          </a:outerShdw>
                        </a:effectLst>
                      </a:endParaRPr>
                    </a:p>
                  </a:txBody>
                  <a:tcPr marL="51435" marR="51435" marT="0" marB="0"/>
                </a:tc>
                <a:extLst>
                  <a:ext uri="{0D108BD9-81ED-4DB2-BD59-A6C34878D82A}">
                    <a16:rowId xmlns:a16="http://schemas.microsoft.com/office/drawing/2014/main" val="10012"/>
                  </a:ext>
                </a:extLst>
              </a:tr>
              <a:tr h="214354">
                <a:tc>
                  <a:txBody>
                    <a:bodyPr/>
                    <a:lstStyle/>
                    <a:p>
                      <a:pPr algn="l">
                        <a:spcBef>
                          <a:spcPts val="300"/>
                        </a:spcBef>
                        <a:spcAft>
                          <a:spcPts val="300"/>
                        </a:spcAft>
                      </a:pPr>
                      <a:r>
                        <a:rPr lang="en-US" sz="1100" kern="800" dirty="0">
                          <a:effectLst/>
                        </a:rPr>
                        <a:t>Q</a:t>
                      </a:r>
                      <a:r>
                        <a:rPr lang="en-US" sz="1100" kern="800" baseline="-25000" dirty="0">
                          <a:effectLst/>
                        </a:rPr>
                        <a:t>0</a:t>
                      </a:r>
                      <a:r>
                        <a:rPr lang="en-US" sz="1100" kern="800" dirty="0">
                          <a:effectLst/>
                        </a:rPr>
                        <a:t> value</a:t>
                      </a:r>
                      <a:r>
                        <a:rPr lang="en-US" sz="1100" kern="800" baseline="0" dirty="0">
                          <a:effectLst/>
                        </a:rPr>
                        <a:t> (SF)</a:t>
                      </a:r>
                      <a:endParaRPr lang="it-IT" sz="1100" dirty="0">
                        <a:effectLst/>
                        <a:latin typeface="+mj-lt"/>
                        <a:ea typeface="Times New Roman" panose="02020603050405020304" pitchFamily="18" charset="0"/>
                      </a:endParaRPr>
                    </a:p>
                  </a:txBody>
                  <a:tcPr marL="51435" marR="51435" marT="0" marB="0"/>
                </a:tc>
                <a:tc>
                  <a:txBody>
                    <a:bodyPr/>
                    <a:lstStyle/>
                    <a:p>
                      <a:pPr algn="l">
                        <a:spcBef>
                          <a:spcPts val="300"/>
                        </a:spcBef>
                        <a:spcAft>
                          <a:spcPts val="300"/>
                        </a:spcAft>
                      </a:pPr>
                      <a:r>
                        <a:rPr lang="en-US" sz="1100" kern="800" dirty="0">
                          <a:effectLst/>
                        </a:rPr>
                        <a:t>16100 (30% margin)</a:t>
                      </a:r>
                      <a:endParaRPr lang="it-IT" sz="1100" dirty="0">
                        <a:effectLst/>
                        <a:latin typeface="+mj-lt"/>
                        <a:ea typeface="Times New Roman" panose="02020603050405020304" pitchFamily="18" charset="0"/>
                      </a:endParaRPr>
                    </a:p>
                  </a:txBody>
                  <a:tcPr marL="51435" marR="51435" marT="0" marB="0"/>
                </a:tc>
                <a:extLst>
                  <a:ext uri="{0D108BD9-81ED-4DB2-BD59-A6C34878D82A}">
                    <a16:rowId xmlns:a16="http://schemas.microsoft.com/office/drawing/2014/main" val="10013"/>
                  </a:ext>
                </a:extLst>
              </a:tr>
              <a:tr h="214354">
                <a:tc>
                  <a:txBody>
                    <a:bodyPr/>
                    <a:lstStyle/>
                    <a:p>
                      <a:pPr algn="l">
                        <a:spcBef>
                          <a:spcPts val="300"/>
                        </a:spcBef>
                        <a:spcAft>
                          <a:spcPts val="300"/>
                        </a:spcAft>
                      </a:pPr>
                      <a:r>
                        <a:rPr lang="en-US" sz="1100" kern="800" dirty="0">
                          <a:effectLst/>
                        </a:rPr>
                        <a:t>Max power density [W/cm</a:t>
                      </a:r>
                      <a:r>
                        <a:rPr lang="en-US" sz="1100" kern="800" baseline="30000" dirty="0">
                          <a:effectLst/>
                        </a:rPr>
                        <a:t>2</a:t>
                      </a:r>
                      <a:r>
                        <a:rPr lang="en-US" sz="1100" kern="800" dirty="0">
                          <a:effectLst/>
                        </a:rPr>
                        <a:t>]</a:t>
                      </a:r>
                      <a:endParaRPr lang="it-IT" sz="1100" dirty="0">
                        <a:effectLst/>
                        <a:latin typeface="+mj-lt"/>
                        <a:ea typeface="Times New Roman" panose="02020603050405020304" pitchFamily="18" charset="0"/>
                      </a:endParaRPr>
                    </a:p>
                  </a:txBody>
                  <a:tcPr marL="51435" marR="51435" marT="0" marB="0"/>
                </a:tc>
                <a:tc>
                  <a:txBody>
                    <a:bodyPr/>
                    <a:lstStyle/>
                    <a:p>
                      <a:pPr algn="l">
                        <a:spcBef>
                          <a:spcPts val="300"/>
                        </a:spcBef>
                        <a:spcAft>
                          <a:spcPts val="300"/>
                        </a:spcAft>
                      </a:pPr>
                      <a:r>
                        <a:rPr lang="en-US" sz="1100" kern="800" dirty="0">
                          <a:effectLst/>
                        </a:rPr>
                        <a:t>0.31 (2D), 13 (3D)</a:t>
                      </a:r>
                      <a:endParaRPr lang="it-IT" sz="1100" dirty="0">
                        <a:effectLst/>
                        <a:latin typeface="+mj-lt"/>
                        <a:ea typeface="Times New Roman" panose="02020603050405020304" pitchFamily="18" charset="0"/>
                      </a:endParaRPr>
                    </a:p>
                  </a:txBody>
                  <a:tcPr marL="51435" marR="51435" marT="0" marB="0"/>
                </a:tc>
                <a:extLst>
                  <a:ext uri="{0D108BD9-81ED-4DB2-BD59-A6C34878D82A}">
                    <a16:rowId xmlns:a16="http://schemas.microsoft.com/office/drawing/2014/main" val="10014"/>
                  </a:ext>
                </a:extLst>
              </a:tr>
              <a:tr h="214354">
                <a:tc>
                  <a:txBody>
                    <a:bodyPr/>
                    <a:lstStyle/>
                    <a:p>
                      <a:pPr algn="l">
                        <a:spcBef>
                          <a:spcPts val="300"/>
                        </a:spcBef>
                        <a:spcAft>
                          <a:spcPts val="300"/>
                        </a:spcAft>
                      </a:pPr>
                      <a:r>
                        <a:rPr lang="it-IT" sz="1100" dirty="0" err="1">
                          <a:effectLst/>
                          <a:latin typeface="+mj-lt"/>
                          <a:ea typeface="Times New Roman" panose="02020603050405020304" pitchFamily="18" charset="0"/>
                        </a:rPr>
                        <a:t>max</a:t>
                      </a:r>
                      <a:r>
                        <a:rPr lang="it-IT" sz="1100" dirty="0">
                          <a:effectLst/>
                          <a:latin typeface="+mj-lt"/>
                          <a:ea typeface="Times New Roman" panose="02020603050405020304" pitchFamily="18" charset="0"/>
                        </a:rPr>
                        <a:t> </a:t>
                      </a:r>
                      <a:r>
                        <a:rPr lang="it-IT" sz="1100" dirty="0" err="1">
                          <a:effectLst/>
                          <a:latin typeface="Symbol" panose="05050102010706020507" pitchFamily="18" charset="2"/>
                          <a:ea typeface="Times New Roman" panose="02020603050405020304" pitchFamily="18" charset="0"/>
                        </a:rPr>
                        <a:t>d</a:t>
                      </a:r>
                      <a:r>
                        <a:rPr lang="it-IT" sz="1100" dirty="0" err="1">
                          <a:effectLst/>
                          <a:latin typeface="+mj-lt"/>
                          <a:ea typeface="Times New Roman" panose="02020603050405020304" pitchFamily="18" charset="0"/>
                        </a:rPr>
                        <a:t>V</a:t>
                      </a:r>
                      <a:r>
                        <a:rPr lang="it-IT" sz="1100" baseline="-25000" dirty="0" err="1">
                          <a:effectLst/>
                          <a:latin typeface="+mj-lt"/>
                          <a:ea typeface="Times New Roman" panose="02020603050405020304" pitchFamily="18" charset="0"/>
                        </a:rPr>
                        <a:t>iv</a:t>
                      </a:r>
                      <a:r>
                        <a:rPr lang="it-IT" sz="1100" dirty="0">
                          <a:effectLst/>
                          <a:latin typeface="+mj-lt"/>
                          <a:ea typeface="Times New Roman" panose="02020603050405020304" pitchFamily="18" charset="0"/>
                        </a:rPr>
                        <a:t>/</a:t>
                      </a:r>
                      <a:r>
                        <a:rPr lang="it-IT" sz="1100" dirty="0" err="1">
                          <a:effectLst/>
                          <a:latin typeface="+mj-lt"/>
                          <a:ea typeface="Times New Roman" panose="02020603050405020304" pitchFamily="18" charset="0"/>
                        </a:rPr>
                        <a:t>V</a:t>
                      </a:r>
                      <a:r>
                        <a:rPr lang="it-IT" sz="1100" kern="1200" baseline="-25000" dirty="0" err="1">
                          <a:solidFill>
                            <a:schemeClr val="tx1"/>
                          </a:solidFill>
                          <a:effectLst/>
                          <a:latin typeface="+mn-lt"/>
                          <a:ea typeface="Times New Roman" panose="02020603050405020304" pitchFamily="18" charset="0"/>
                          <a:cs typeface="+mn-cs"/>
                        </a:rPr>
                        <a:t>iv</a:t>
                      </a:r>
                      <a:r>
                        <a:rPr lang="it-IT" sz="1100" dirty="0">
                          <a:effectLst/>
                          <a:latin typeface="+mj-lt"/>
                          <a:ea typeface="Times New Roman" panose="02020603050405020304" pitchFamily="18" charset="0"/>
                        </a:rPr>
                        <a:t> [%]</a:t>
                      </a:r>
                    </a:p>
                  </a:txBody>
                  <a:tcPr marL="51435" marR="51435" marT="0" marB="0"/>
                </a:tc>
                <a:tc>
                  <a:txBody>
                    <a:bodyPr/>
                    <a:lstStyle/>
                    <a:p>
                      <a:pPr algn="l">
                        <a:spcBef>
                          <a:spcPts val="300"/>
                        </a:spcBef>
                        <a:spcAft>
                          <a:spcPts val="300"/>
                        </a:spcAft>
                      </a:pPr>
                      <a:r>
                        <a:rPr lang="it-IT" sz="1100" dirty="0">
                          <a:effectLst/>
                          <a:latin typeface="+mj-lt"/>
                          <a:ea typeface="Times New Roman" panose="02020603050405020304" pitchFamily="18" charset="0"/>
                        </a:rPr>
                        <a:t>±3</a:t>
                      </a:r>
                    </a:p>
                  </a:txBody>
                  <a:tcPr marL="51435" marR="51435" marT="0" marB="0"/>
                </a:tc>
                <a:extLst>
                  <a:ext uri="{0D108BD9-81ED-4DB2-BD59-A6C34878D82A}">
                    <a16:rowId xmlns:a16="http://schemas.microsoft.com/office/drawing/2014/main" val="10015"/>
                  </a:ext>
                </a:extLst>
              </a:tr>
              <a:tr h="214354">
                <a:tc>
                  <a:txBody>
                    <a:bodyPr/>
                    <a:lstStyle/>
                    <a:p>
                      <a:pPr algn="l">
                        <a:spcBef>
                          <a:spcPts val="300"/>
                        </a:spcBef>
                        <a:spcAft>
                          <a:spcPts val="300"/>
                        </a:spcAft>
                      </a:pPr>
                      <a:r>
                        <a:rPr lang="it-IT" sz="1100" dirty="0" err="1">
                          <a:effectLst/>
                          <a:latin typeface="+mj-lt"/>
                          <a:ea typeface="Times New Roman" panose="02020603050405020304" pitchFamily="18" charset="0"/>
                        </a:rPr>
                        <a:t>Transmission</a:t>
                      </a:r>
                      <a:r>
                        <a:rPr lang="it-IT" sz="1100" dirty="0">
                          <a:effectLst/>
                          <a:latin typeface="+mj-lt"/>
                          <a:ea typeface="Times New Roman" panose="02020603050405020304" pitchFamily="18" charset="0"/>
                        </a:rPr>
                        <a:t> [%]</a:t>
                      </a:r>
                    </a:p>
                  </a:txBody>
                  <a:tcPr marL="51435" marR="51435" marT="0" marB="0"/>
                </a:tc>
                <a:tc>
                  <a:txBody>
                    <a:bodyPr/>
                    <a:lstStyle/>
                    <a:p>
                      <a:pPr algn="l">
                        <a:spcBef>
                          <a:spcPts val="300"/>
                        </a:spcBef>
                        <a:spcAft>
                          <a:spcPts val="300"/>
                        </a:spcAft>
                      </a:pPr>
                      <a:r>
                        <a:rPr lang="it-IT" sz="1100" dirty="0">
                          <a:effectLst/>
                          <a:latin typeface="+mj-lt"/>
                          <a:ea typeface="Times New Roman" panose="02020603050405020304" pitchFamily="18" charset="0"/>
                        </a:rPr>
                        <a:t>94</a:t>
                      </a:r>
                    </a:p>
                  </a:txBody>
                  <a:tcPr marL="51435" marR="51435" marT="0" marB="0"/>
                </a:tc>
                <a:extLst>
                  <a:ext uri="{0D108BD9-81ED-4DB2-BD59-A6C34878D82A}">
                    <a16:rowId xmlns:a16="http://schemas.microsoft.com/office/drawing/2014/main" val="10016"/>
                  </a:ext>
                </a:extLst>
              </a:tr>
              <a:tr h="214354">
                <a:tc>
                  <a:txBody>
                    <a:bodyPr/>
                    <a:lstStyle/>
                    <a:p>
                      <a:pPr algn="l">
                        <a:spcBef>
                          <a:spcPts val="300"/>
                        </a:spcBef>
                        <a:spcAft>
                          <a:spcPts val="300"/>
                        </a:spcAft>
                      </a:pPr>
                      <a:r>
                        <a:rPr lang="it-IT" sz="1100" dirty="0">
                          <a:effectLst/>
                          <a:latin typeface="+mj-lt"/>
                          <a:ea typeface="Times New Roman" panose="02020603050405020304" pitchFamily="18" charset="0"/>
                        </a:rPr>
                        <a:t>Output Long RMS </a:t>
                      </a:r>
                      <a:r>
                        <a:rPr lang="it-IT" sz="1100" dirty="0" err="1">
                          <a:effectLst/>
                          <a:latin typeface="+mj-lt"/>
                          <a:ea typeface="Times New Roman" panose="02020603050405020304" pitchFamily="18" charset="0"/>
                        </a:rPr>
                        <a:t>Emit</a:t>
                      </a:r>
                      <a:r>
                        <a:rPr lang="it-IT" sz="1100" dirty="0">
                          <a:effectLst/>
                          <a:latin typeface="+mj-lt"/>
                          <a:ea typeface="Times New Roman" panose="02020603050405020304" pitchFamily="18" charset="0"/>
                        </a:rPr>
                        <a:t> [</a:t>
                      </a:r>
                      <a:r>
                        <a:rPr lang="it-IT" sz="1100" dirty="0" err="1">
                          <a:effectLst/>
                          <a:latin typeface="+mj-lt"/>
                          <a:ea typeface="Times New Roman" panose="02020603050405020304" pitchFamily="18" charset="0"/>
                        </a:rPr>
                        <a:t>keV</a:t>
                      </a:r>
                      <a:r>
                        <a:rPr lang="it-IT" sz="1100" dirty="0">
                          <a:effectLst/>
                          <a:latin typeface="+mj-lt"/>
                          <a:ea typeface="Times New Roman" panose="02020603050405020304" pitchFamily="18" charset="0"/>
                        </a:rPr>
                        <a:t> </a:t>
                      </a:r>
                      <a:r>
                        <a:rPr lang="it-IT" sz="1100" dirty="0" err="1">
                          <a:effectLst/>
                          <a:latin typeface="+mj-lt"/>
                          <a:ea typeface="Times New Roman" panose="02020603050405020304" pitchFamily="18" charset="0"/>
                        </a:rPr>
                        <a:t>deg</a:t>
                      </a:r>
                      <a:r>
                        <a:rPr lang="it-IT" sz="1100" baseline="0" dirty="0">
                          <a:effectLst/>
                          <a:latin typeface="+mj-lt"/>
                          <a:ea typeface="Times New Roman" panose="02020603050405020304" pitchFamily="18" charset="0"/>
                        </a:rPr>
                        <a:t> /u]</a:t>
                      </a:r>
                      <a:endParaRPr lang="it-IT" sz="1100" dirty="0">
                        <a:effectLst/>
                        <a:latin typeface="+mj-lt"/>
                        <a:ea typeface="Times New Roman" panose="02020603050405020304" pitchFamily="18" charset="0"/>
                      </a:endParaRPr>
                    </a:p>
                  </a:txBody>
                  <a:tcPr marL="51435" marR="51435" marT="0" marB="0"/>
                </a:tc>
                <a:tc>
                  <a:txBody>
                    <a:bodyPr/>
                    <a:lstStyle/>
                    <a:p>
                      <a:pPr algn="l">
                        <a:spcBef>
                          <a:spcPts val="300"/>
                        </a:spcBef>
                        <a:spcAft>
                          <a:spcPts val="300"/>
                        </a:spcAft>
                      </a:pPr>
                      <a:r>
                        <a:rPr lang="it-IT" sz="1100" dirty="0">
                          <a:effectLst/>
                          <a:latin typeface="+mj-lt"/>
                          <a:ea typeface="Times New Roman" panose="02020603050405020304" pitchFamily="18" charset="0"/>
                        </a:rPr>
                        <a:t>4.35</a:t>
                      </a:r>
                    </a:p>
                  </a:txBody>
                  <a:tcPr marL="51435" marR="51435" marT="0" marB="0"/>
                </a:tc>
                <a:extLst>
                  <a:ext uri="{0D108BD9-81ED-4DB2-BD59-A6C34878D82A}">
                    <a16:rowId xmlns:a16="http://schemas.microsoft.com/office/drawing/2014/main" val="10017"/>
                  </a:ext>
                </a:extLst>
              </a:tr>
            </a:tbl>
          </a:graphicData>
        </a:graphic>
      </p:graphicFrame>
      <p:pic>
        <p:nvPicPr>
          <p:cNvPr id="12" name="Immagine 11"/>
          <p:cNvPicPr>
            <a:picLocks noChangeAspect="1"/>
          </p:cNvPicPr>
          <p:nvPr/>
        </p:nvPicPr>
        <p:blipFill>
          <a:blip r:embed="rId3"/>
          <a:stretch>
            <a:fillRect/>
          </a:stretch>
        </p:blipFill>
        <p:spPr>
          <a:xfrm>
            <a:off x="6430866" y="1333005"/>
            <a:ext cx="4329512" cy="2778505"/>
          </a:xfrm>
          <a:prstGeom prst="rect">
            <a:avLst/>
          </a:prstGeom>
        </p:spPr>
      </p:pic>
      <p:sp>
        <p:nvSpPr>
          <p:cNvPr id="7" name="Rettangolo 6"/>
          <p:cNvSpPr/>
          <p:nvPr/>
        </p:nvSpPr>
        <p:spPr>
          <a:xfrm>
            <a:off x="6459718" y="734160"/>
            <a:ext cx="3840259" cy="923330"/>
          </a:xfrm>
          <a:prstGeom prst="rect">
            <a:avLst/>
          </a:prstGeom>
        </p:spPr>
        <p:txBody>
          <a:bodyPr wrap="square">
            <a:spAutoFit/>
          </a:bodyPr>
          <a:lstStyle/>
          <a:p>
            <a:pPr algn="just"/>
            <a:r>
              <a:rPr lang="en-US" sz="1350" dirty="0"/>
              <a:t>The SPES RFQ is designed in order to accelerate beams in CW with A/q ratios from 3 to 7. The RFQ is composed of 6 modules about 1.2 m long each. </a:t>
            </a:r>
            <a:endParaRPr lang="it-IT" sz="1350" dirty="0"/>
          </a:p>
        </p:txBody>
      </p:sp>
      <p:grpSp>
        <p:nvGrpSpPr>
          <p:cNvPr id="11" name="Gruppo 10">
            <a:extLst>
              <a:ext uri="{FF2B5EF4-FFF2-40B4-BE49-F238E27FC236}">
                <a16:creationId xmlns:a16="http://schemas.microsoft.com/office/drawing/2014/main" id="{16E887FF-BA55-4F09-9785-7A550AD7533C}"/>
              </a:ext>
            </a:extLst>
          </p:cNvPr>
          <p:cNvGrpSpPr>
            <a:grpSpLocks noChangeAspect="1"/>
          </p:cNvGrpSpPr>
          <p:nvPr/>
        </p:nvGrpSpPr>
        <p:grpSpPr>
          <a:xfrm>
            <a:off x="7363855" y="3835959"/>
            <a:ext cx="4104456" cy="2387310"/>
            <a:chOff x="107504" y="2852936"/>
            <a:chExt cx="8928992" cy="3897303"/>
          </a:xfrm>
        </p:grpSpPr>
        <p:pic>
          <p:nvPicPr>
            <p:cNvPr id="13" name="Picture 3">
              <a:extLst>
                <a:ext uri="{FF2B5EF4-FFF2-40B4-BE49-F238E27FC236}">
                  <a16:creationId xmlns:a16="http://schemas.microsoft.com/office/drawing/2014/main" id="{8A825930-B3A5-4353-B03E-370C4B27E0BD}"/>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4096" y="4653136"/>
              <a:ext cx="8812400" cy="209710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14" name="Picture 5">
              <a:extLst>
                <a:ext uri="{FF2B5EF4-FFF2-40B4-BE49-F238E27FC236}">
                  <a16:creationId xmlns:a16="http://schemas.microsoft.com/office/drawing/2014/main" id="{43FEA40D-C091-4E98-9E2B-C4552E81A984}"/>
                </a:ext>
              </a:extLst>
            </p:cNvPr>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107504" y="2852936"/>
              <a:ext cx="8712968" cy="17370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grpSp>
      <p:sp>
        <p:nvSpPr>
          <p:cNvPr id="3" name="CasellaDiTesto 2">
            <a:extLst>
              <a:ext uri="{FF2B5EF4-FFF2-40B4-BE49-F238E27FC236}">
                <a16:creationId xmlns:a16="http://schemas.microsoft.com/office/drawing/2014/main" id="{F08B3C58-5D71-414C-9A01-F293BB38F72F}"/>
              </a:ext>
            </a:extLst>
          </p:cNvPr>
          <p:cNvSpPr txBox="1"/>
          <p:nvPr/>
        </p:nvSpPr>
        <p:spPr>
          <a:xfrm>
            <a:off x="5013353" y="4900005"/>
            <a:ext cx="2467342" cy="646331"/>
          </a:xfrm>
          <a:prstGeom prst="rect">
            <a:avLst/>
          </a:prstGeom>
          <a:noFill/>
        </p:spPr>
        <p:txBody>
          <a:bodyPr wrap="none" rtlCol="0">
            <a:spAutoFit/>
          </a:bodyPr>
          <a:lstStyle/>
          <a:p>
            <a:r>
              <a:rPr lang="en-US" dirty="0"/>
              <a:t>Phase and beam size </a:t>
            </a:r>
          </a:p>
          <a:p>
            <a:r>
              <a:rPr lang="en-US" dirty="0"/>
              <a:t>inside the SPES RFQ</a:t>
            </a:r>
          </a:p>
        </p:txBody>
      </p:sp>
      <p:sp>
        <p:nvSpPr>
          <p:cNvPr id="15" name="Segnaposto piè di pagina 4">
            <a:extLst>
              <a:ext uri="{FF2B5EF4-FFF2-40B4-BE49-F238E27FC236}">
                <a16:creationId xmlns:a16="http://schemas.microsoft.com/office/drawing/2014/main" id="{3A4F0247-F588-4600-9F35-FBE3EC30228E}"/>
              </a:ext>
            </a:extLst>
          </p:cNvPr>
          <p:cNvSpPr txBox="1">
            <a:spLocks/>
          </p:cNvSpPr>
          <p:nvPr/>
        </p:nvSpPr>
        <p:spPr>
          <a:xfrm>
            <a:off x="1629102" y="6486071"/>
            <a:ext cx="1802603" cy="270000"/>
          </a:xfrm>
          <a:prstGeom prst="rect">
            <a:avLst/>
          </a:prstGeom>
        </p:spPr>
        <p:txBody>
          <a:bodyPr/>
          <a:lstStyle>
            <a:defPPr>
              <a:defRPr lang="it-IT"/>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defRPr/>
            </a:pPr>
            <a:r>
              <a:rPr lang="it-IT" sz="1200" dirty="0">
                <a:solidFill>
                  <a:prstClr val="black"/>
                </a:solidFill>
              </a:rPr>
              <a:t>Courtesy of A. Palmieri</a:t>
            </a:r>
            <a:endParaRPr lang="it-IT" sz="1200" dirty="0">
              <a:solidFill>
                <a:prstClr val="black"/>
              </a:solidFill>
              <a:latin typeface="Calibri"/>
            </a:endParaRPr>
          </a:p>
        </p:txBody>
      </p:sp>
      <p:pic>
        <p:nvPicPr>
          <p:cNvPr id="4" name="Picture 3">
            <a:extLst>
              <a:ext uri="{FF2B5EF4-FFF2-40B4-BE49-F238E27FC236}">
                <a16:creationId xmlns:a16="http://schemas.microsoft.com/office/drawing/2014/main" id="{19DA8AAF-6E69-0D41-CD59-2919917391C7}"/>
              </a:ext>
            </a:extLst>
          </p:cNvPr>
          <p:cNvPicPr>
            <a:picLocks noChangeAspect="1"/>
          </p:cNvPicPr>
          <p:nvPr/>
        </p:nvPicPr>
        <p:blipFill>
          <a:blip r:embed="rId6"/>
          <a:stretch>
            <a:fillRect/>
          </a:stretch>
        </p:blipFill>
        <p:spPr>
          <a:xfrm>
            <a:off x="1840110" y="6223269"/>
            <a:ext cx="6346486" cy="506012"/>
          </a:xfrm>
          <a:prstGeom prst="rect">
            <a:avLst/>
          </a:prstGeom>
        </p:spPr>
      </p:pic>
    </p:spTree>
    <p:extLst>
      <p:ext uri="{BB962C8B-B14F-4D97-AF65-F5344CB8AC3E}">
        <p14:creationId xmlns:p14="http://schemas.microsoft.com/office/powerpoint/2010/main" val="272146350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ttangolo 7"/>
          <p:cNvSpPr/>
          <p:nvPr/>
        </p:nvSpPr>
        <p:spPr>
          <a:xfrm>
            <a:off x="2657369" y="230099"/>
            <a:ext cx="4838622" cy="413952"/>
          </a:xfrm>
          <a:prstGeom prst="rect">
            <a:avLst/>
          </a:prstGeom>
          <a:solidFill>
            <a:schemeClr val="bg2">
              <a:lumMod val="60000"/>
              <a:lumOff val="40000"/>
            </a:schemeClr>
          </a:solidFill>
          <a:ln w="12700">
            <a:solidFill>
              <a:schemeClr val="bg2">
                <a:lumMod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90000"/>
              </a:lnSpc>
            </a:pPr>
            <a:r>
              <a:rPr lang="en-GB" sz="2100" dirty="0">
                <a:solidFill>
                  <a:schemeClr val="bg2">
                    <a:lumMod val="25000"/>
                  </a:schemeClr>
                </a:solidFill>
              </a:rPr>
              <a:t>The MRMS: nominal separation 1/1000</a:t>
            </a:r>
            <a:endParaRPr lang="en-GB" sz="3600" dirty="0">
              <a:solidFill>
                <a:schemeClr val="tx1"/>
              </a:solidFill>
            </a:endParaRPr>
          </a:p>
        </p:txBody>
      </p:sp>
      <p:sp>
        <p:nvSpPr>
          <p:cNvPr id="2" name="AutoShape 2" descr="https://web.infn.it/spes/images/NEW_SITE/gamma_1.jpg"/>
          <p:cNvSpPr>
            <a:spLocks noChangeAspect="1" noChangeArrowheads="1"/>
          </p:cNvSpPr>
          <p:nvPr/>
        </p:nvSpPr>
        <p:spPr bwMode="auto">
          <a:xfrm>
            <a:off x="2783681" y="748904"/>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dirty="0"/>
          </a:p>
        </p:txBody>
      </p:sp>
      <p:sp>
        <p:nvSpPr>
          <p:cNvPr id="3" name="AutoShape 4" descr="https://web.infn.it/spes/images/NEW_SITE/gamma_1.jpg"/>
          <p:cNvSpPr>
            <a:spLocks noChangeAspect="1" noChangeArrowheads="1"/>
          </p:cNvSpPr>
          <p:nvPr/>
        </p:nvSpPr>
        <p:spPr bwMode="auto">
          <a:xfrm>
            <a:off x="2897981" y="863205"/>
            <a:ext cx="228600" cy="22860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68580" tIns="34290" rIns="68580" bIns="34290" numCol="1" anchor="t" anchorCtr="0" compatLnSpc="1">
            <a:prstTxWarp prst="textNoShape">
              <a:avLst/>
            </a:prstTxWarp>
          </a:bodyPr>
          <a:lstStyle/>
          <a:p>
            <a:endParaRPr lang="en-GB" sz="1350" dirty="0"/>
          </a:p>
        </p:txBody>
      </p:sp>
      <mc:AlternateContent xmlns:mc="http://schemas.openxmlformats.org/markup-compatibility/2006" xmlns:a14="http://schemas.microsoft.com/office/drawing/2010/main">
        <mc:Choice Requires="a14">
          <p:sp>
            <p:nvSpPr>
              <p:cNvPr id="14" name="Content Placeholder 2"/>
              <p:cNvSpPr>
                <a:spLocks noGrp="1"/>
              </p:cNvSpPr>
              <p:nvPr>
                <p:ph idx="1"/>
              </p:nvPr>
            </p:nvSpPr>
            <p:spPr>
              <a:xfrm rot="10800000" flipV="1">
                <a:off x="586519" y="3850767"/>
                <a:ext cx="5467587" cy="1873983"/>
              </a:xfrm>
            </p:spPr>
            <p:txBody>
              <a:bodyPr>
                <a:noAutofit/>
              </a:bodyPr>
              <a:lstStyle/>
              <a:p>
                <a:r>
                  <a:rPr lang="en-GB" sz="1100" dirty="0"/>
                  <a:t>The optics is composed by 4 electrostatic quadrupoles, 2 dipoles and a 12° order multipole. </a:t>
                </a:r>
              </a:p>
              <a:p>
                <a:r>
                  <a:rPr lang="en-GB" sz="1100" dirty="0"/>
                  <a:t>Dipole characteristics: 0.750 m bending radius, 90° bending angle. External edge curvature: 2.6 m. Edge angles  </a:t>
                </a:r>
                <a14:m>
                  <m:oMath xmlns:m="http://schemas.openxmlformats.org/officeDocument/2006/math">
                    <m:r>
                      <m:rPr>
                        <m:sty m:val="p"/>
                      </m:rPr>
                      <a:rPr lang="en-GB" sz="1100">
                        <a:latin typeface="Cambria Math" panose="02040503050406030204" pitchFamily="18" charset="0"/>
                        <a:ea typeface="Cambria Math" panose="02040503050406030204" pitchFamily="18" charset="0"/>
                      </a:rPr>
                      <m:t>β</m:t>
                    </m:r>
                  </m:oMath>
                </a14:m>
                <a:r>
                  <a:rPr lang="en-GB" sz="1100" dirty="0"/>
                  <a:t>=33.35°. Horizontal aperture 0.4 m. Vertical aperture 0.08 m.</a:t>
                </a:r>
              </a:p>
              <a:p>
                <a:r>
                  <a:rPr lang="en-GB" sz="1100" dirty="0"/>
                  <a:t>Both the four quadrupoles are x defocusing. </a:t>
                </a:r>
              </a:p>
              <a:p>
                <a:r>
                  <a:rPr lang="en-GB" sz="1100" dirty="0"/>
                  <a:t>BD Benchmarking with COSYINFINITY.</a:t>
                </a:r>
              </a:p>
              <a:p>
                <a:r>
                  <a:rPr lang="en-GB" sz="1100" dirty="0"/>
                  <a:t>Required Platform stability of the order of 0.01% in voltage. </a:t>
                </a:r>
              </a:p>
            </p:txBody>
          </p:sp>
        </mc:Choice>
        <mc:Fallback xmlns="">
          <p:sp>
            <p:nvSpPr>
              <p:cNvPr id="14" name="Content Placeholder 2"/>
              <p:cNvSpPr>
                <a:spLocks noGrp="1" noRot="1" noChangeAspect="1" noMove="1" noResize="1" noEditPoints="1" noAdjustHandles="1" noChangeArrowheads="1" noChangeShapeType="1" noTextEdit="1"/>
              </p:cNvSpPr>
              <p:nvPr>
                <p:ph idx="1"/>
              </p:nvPr>
            </p:nvSpPr>
            <p:spPr>
              <a:xfrm rot="10800000" flipV="1">
                <a:off x="586519" y="3850767"/>
                <a:ext cx="5467587" cy="1873983"/>
              </a:xfrm>
              <a:blipFill>
                <a:blip r:embed="rId3"/>
                <a:stretch>
                  <a:fillRect l="-1449" t="-3583"/>
                </a:stretch>
              </a:blipFill>
            </p:spPr>
            <p:txBody>
              <a:bodyPr/>
              <a:lstStyle/>
              <a:p>
                <a:r>
                  <a:rPr lang="en-US">
                    <a:noFill/>
                  </a:rPr>
                  <a:t> </a:t>
                </a:r>
              </a:p>
            </p:txBody>
          </p:sp>
        </mc:Fallback>
      </mc:AlternateContent>
      <p:pic>
        <p:nvPicPr>
          <p:cNvPr id="4" name="Picture 3"/>
          <p:cNvPicPr>
            <a:picLocks noChangeAspect="1"/>
          </p:cNvPicPr>
          <p:nvPr/>
        </p:nvPicPr>
        <p:blipFill>
          <a:blip r:embed="rId4"/>
          <a:stretch>
            <a:fillRect/>
          </a:stretch>
        </p:blipFill>
        <p:spPr>
          <a:xfrm>
            <a:off x="6423370" y="3584401"/>
            <a:ext cx="3571749" cy="2532068"/>
          </a:xfrm>
          <a:prstGeom prst="rect">
            <a:avLst/>
          </a:prstGeom>
          <a:ln w="38100">
            <a:solidFill>
              <a:schemeClr val="tx2"/>
            </a:solidFill>
          </a:ln>
        </p:spPr>
      </p:pic>
      <p:pic>
        <p:nvPicPr>
          <p:cNvPr id="6" name="Picture 5"/>
          <p:cNvPicPr>
            <a:picLocks noChangeAspect="1"/>
          </p:cNvPicPr>
          <p:nvPr/>
        </p:nvPicPr>
        <p:blipFill>
          <a:blip r:embed="rId5"/>
          <a:stretch>
            <a:fillRect/>
          </a:stretch>
        </p:blipFill>
        <p:spPr>
          <a:xfrm>
            <a:off x="6423370" y="741531"/>
            <a:ext cx="4169120" cy="2806394"/>
          </a:xfrm>
          <a:prstGeom prst="rect">
            <a:avLst/>
          </a:prstGeom>
          <a:ln w="38100">
            <a:solidFill>
              <a:schemeClr val="tx2"/>
            </a:solidFill>
          </a:ln>
        </p:spPr>
      </p:pic>
      <p:pic>
        <p:nvPicPr>
          <p:cNvPr id="7" name="Picture 6"/>
          <p:cNvPicPr>
            <a:picLocks noChangeAspect="1"/>
          </p:cNvPicPr>
          <p:nvPr/>
        </p:nvPicPr>
        <p:blipFill>
          <a:blip r:embed="rId6"/>
          <a:stretch>
            <a:fillRect/>
          </a:stretch>
        </p:blipFill>
        <p:spPr>
          <a:xfrm>
            <a:off x="532193" y="718704"/>
            <a:ext cx="3890546" cy="2791044"/>
          </a:xfrm>
          <a:prstGeom prst="rect">
            <a:avLst/>
          </a:prstGeom>
          <a:ln w="38100">
            <a:solidFill>
              <a:schemeClr val="tx2"/>
            </a:solidFill>
          </a:ln>
        </p:spPr>
      </p:pic>
      <p:sp>
        <p:nvSpPr>
          <p:cNvPr id="5" name="CasellaDiTesto 4">
            <a:extLst>
              <a:ext uri="{FF2B5EF4-FFF2-40B4-BE49-F238E27FC236}">
                <a16:creationId xmlns:a16="http://schemas.microsoft.com/office/drawing/2014/main" id="{1B45B492-077B-4CA4-A998-1DE4DD3F6FE8}"/>
              </a:ext>
            </a:extLst>
          </p:cNvPr>
          <p:cNvSpPr txBox="1"/>
          <p:nvPr/>
        </p:nvSpPr>
        <p:spPr>
          <a:xfrm>
            <a:off x="10132689" y="3982863"/>
            <a:ext cx="1334138" cy="369332"/>
          </a:xfrm>
          <a:prstGeom prst="rect">
            <a:avLst/>
          </a:prstGeom>
          <a:noFill/>
        </p:spPr>
        <p:txBody>
          <a:bodyPr wrap="square" rtlCol="0">
            <a:spAutoFit/>
          </a:bodyPr>
          <a:lstStyle/>
          <a:p>
            <a:r>
              <a:rPr lang="en-US" sz="900" dirty="0"/>
              <a:t>Beam separated </a:t>
            </a:r>
          </a:p>
          <a:p>
            <a:r>
              <a:rPr lang="en-US" sz="900" dirty="0"/>
              <a:t>on </a:t>
            </a:r>
            <a:r>
              <a:rPr lang="en-US" sz="900" b="1" dirty="0"/>
              <a:t>A/q</a:t>
            </a:r>
            <a:r>
              <a:rPr lang="en-US" sz="900" dirty="0"/>
              <a:t> of 1/1000</a:t>
            </a:r>
          </a:p>
        </p:txBody>
      </p:sp>
      <p:sp>
        <p:nvSpPr>
          <p:cNvPr id="16" name="CasellaDiTesto 15">
            <a:extLst>
              <a:ext uri="{FF2B5EF4-FFF2-40B4-BE49-F238E27FC236}">
                <a16:creationId xmlns:a16="http://schemas.microsoft.com/office/drawing/2014/main" id="{EDE2288E-3608-4C6A-BCE3-8D9CFF94C1E5}"/>
              </a:ext>
            </a:extLst>
          </p:cNvPr>
          <p:cNvSpPr txBox="1"/>
          <p:nvPr/>
        </p:nvSpPr>
        <p:spPr>
          <a:xfrm>
            <a:off x="586521" y="709455"/>
            <a:ext cx="2685351" cy="230832"/>
          </a:xfrm>
          <a:prstGeom prst="rect">
            <a:avLst/>
          </a:prstGeom>
          <a:noFill/>
        </p:spPr>
        <p:txBody>
          <a:bodyPr wrap="none" rtlCol="0">
            <a:spAutoFit/>
          </a:bodyPr>
          <a:lstStyle/>
          <a:p>
            <a:r>
              <a:rPr lang="en-US" sz="900" dirty="0"/>
              <a:t>Spectrometer on High Voltage Platform: -120 kV.</a:t>
            </a:r>
          </a:p>
        </p:txBody>
      </p:sp>
      <p:pic>
        <p:nvPicPr>
          <p:cNvPr id="9" name="Picture 8">
            <a:extLst>
              <a:ext uri="{FF2B5EF4-FFF2-40B4-BE49-F238E27FC236}">
                <a16:creationId xmlns:a16="http://schemas.microsoft.com/office/drawing/2014/main" id="{C81E65E9-3A5C-FF61-2804-4C6A68028C56}"/>
              </a:ext>
            </a:extLst>
          </p:cNvPr>
          <p:cNvPicPr>
            <a:picLocks noChangeAspect="1"/>
          </p:cNvPicPr>
          <p:nvPr/>
        </p:nvPicPr>
        <p:blipFill>
          <a:blip r:embed="rId7"/>
          <a:stretch>
            <a:fillRect/>
          </a:stretch>
        </p:blipFill>
        <p:spPr>
          <a:xfrm>
            <a:off x="2108031" y="6148545"/>
            <a:ext cx="6346486" cy="506012"/>
          </a:xfrm>
          <a:prstGeom prst="rect">
            <a:avLst/>
          </a:prstGeom>
        </p:spPr>
      </p:pic>
    </p:spTree>
    <p:extLst>
      <p:ext uri="{BB962C8B-B14F-4D97-AF65-F5344CB8AC3E}">
        <p14:creationId xmlns:p14="http://schemas.microsoft.com/office/powerpoint/2010/main" val="222490097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1DE1360B-8264-1542-52C8-24797814CD69}"/>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DA2BBB45-919D-6CE0-C746-658B906BD9D5}"/>
              </a:ext>
            </a:extLst>
          </p:cNvPr>
          <p:cNvSpPr>
            <a:spLocks noGrp="1"/>
          </p:cNvSpPr>
          <p:nvPr>
            <p:ph type="ftr" sz="quarter" idx="11"/>
          </p:nvPr>
        </p:nvSpPr>
        <p:spPr/>
        <p:txBody>
          <a:bodyPr/>
          <a:lstStyle/>
          <a:p>
            <a:r>
              <a:rPr lang="it-IT"/>
              <a:t>M. Comunian</a:t>
            </a:r>
            <a:endParaRPr lang="en-US" dirty="0"/>
          </a:p>
        </p:txBody>
      </p:sp>
      <p:pic>
        <p:nvPicPr>
          <p:cNvPr id="6" name="Picture 5">
            <a:extLst>
              <a:ext uri="{FF2B5EF4-FFF2-40B4-BE49-F238E27FC236}">
                <a16:creationId xmlns:a16="http://schemas.microsoft.com/office/drawing/2014/main" id="{B36743FC-1D37-38DE-E4EC-E9B2ED4919CB}"/>
              </a:ext>
            </a:extLst>
          </p:cNvPr>
          <p:cNvPicPr>
            <a:picLocks noChangeAspect="1"/>
          </p:cNvPicPr>
          <p:nvPr/>
        </p:nvPicPr>
        <p:blipFill>
          <a:blip r:embed="rId2"/>
          <a:stretch>
            <a:fillRect/>
          </a:stretch>
        </p:blipFill>
        <p:spPr>
          <a:xfrm>
            <a:off x="1204557" y="190905"/>
            <a:ext cx="9160034" cy="5959356"/>
          </a:xfrm>
          <a:prstGeom prst="rect">
            <a:avLst/>
          </a:prstGeom>
        </p:spPr>
      </p:pic>
      <p:sp>
        <p:nvSpPr>
          <p:cNvPr id="7" name="TextBox 6">
            <a:extLst>
              <a:ext uri="{FF2B5EF4-FFF2-40B4-BE49-F238E27FC236}">
                <a16:creationId xmlns:a16="http://schemas.microsoft.com/office/drawing/2014/main" id="{049985FB-D030-8C51-7CAD-5D60EAA1C1FE}"/>
              </a:ext>
            </a:extLst>
          </p:cNvPr>
          <p:cNvSpPr txBox="1"/>
          <p:nvPr/>
        </p:nvSpPr>
        <p:spPr>
          <a:xfrm>
            <a:off x="112643" y="190905"/>
            <a:ext cx="3502882" cy="400110"/>
          </a:xfrm>
          <a:prstGeom prst="rect">
            <a:avLst/>
          </a:prstGeom>
          <a:noFill/>
        </p:spPr>
        <p:txBody>
          <a:bodyPr wrap="none" rtlCol="0">
            <a:spAutoFit/>
          </a:bodyPr>
          <a:lstStyle/>
          <a:p>
            <a:r>
              <a:rPr lang="en-US" sz="2000" b="1" dirty="0"/>
              <a:t>Chart of isotopes evolution</a:t>
            </a:r>
          </a:p>
        </p:txBody>
      </p:sp>
    </p:spTree>
    <p:extLst>
      <p:ext uri="{BB962C8B-B14F-4D97-AF65-F5344CB8AC3E}">
        <p14:creationId xmlns:p14="http://schemas.microsoft.com/office/powerpoint/2010/main" val="363906189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06349F-D306-AB1D-EC6C-102152D4A98C}"/>
              </a:ext>
            </a:extLst>
          </p:cNvPr>
          <p:cNvSpPr>
            <a:spLocks noGrp="1"/>
          </p:cNvSpPr>
          <p:nvPr>
            <p:ph type="title"/>
          </p:nvPr>
        </p:nvSpPr>
        <p:spPr>
          <a:xfrm>
            <a:off x="5426766" y="311960"/>
            <a:ext cx="6274424" cy="528157"/>
          </a:xfrm>
        </p:spPr>
        <p:txBody>
          <a:bodyPr/>
          <a:lstStyle/>
          <a:p>
            <a:pPr algn="ctr"/>
            <a:r>
              <a:rPr lang="it-IT" dirty="0"/>
              <a:t>How to generate RiBs</a:t>
            </a:r>
            <a:endParaRPr lang="en-US" dirty="0"/>
          </a:p>
        </p:txBody>
      </p:sp>
      <p:sp>
        <p:nvSpPr>
          <p:cNvPr id="4" name="Date Placeholder 3">
            <a:extLst>
              <a:ext uri="{FF2B5EF4-FFF2-40B4-BE49-F238E27FC236}">
                <a16:creationId xmlns:a16="http://schemas.microsoft.com/office/drawing/2014/main" id="{9505905C-02F5-32DE-51CB-997D50B5DBD3}"/>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C57B2EA0-0809-9ED2-F656-1EA1C4157805}"/>
              </a:ext>
            </a:extLst>
          </p:cNvPr>
          <p:cNvSpPr>
            <a:spLocks noGrp="1"/>
          </p:cNvSpPr>
          <p:nvPr>
            <p:ph type="ftr" sz="quarter" idx="11"/>
          </p:nvPr>
        </p:nvSpPr>
        <p:spPr/>
        <p:txBody>
          <a:bodyPr/>
          <a:lstStyle/>
          <a:p>
            <a:r>
              <a:rPr lang="it-IT"/>
              <a:t>M. Comunian</a:t>
            </a:r>
            <a:endParaRPr lang="en-US" dirty="0"/>
          </a:p>
        </p:txBody>
      </p:sp>
      <p:sp>
        <p:nvSpPr>
          <p:cNvPr id="6" name="Rectangle 5">
            <a:extLst>
              <a:ext uri="{FF2B5EF4-FFF2-40B4-BE49-F238E27FC236}">
                <a16:creationId xmlns:a16="http://schemas.microsoft.com/office/drawing/2014/main" id="{98614A18-E947-2AFF-5DF4-F75B1E099604}"/>
              </a:ext>
            </a:extLst>
          </p:cNvPr>
          <p:cNvSpPr/>
          <p:nvPr/>
        </p:nvSpPr>
        <p:spPr>
          <a:xfrm>
            <a:off x="695739" y="1464366"/>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Driver Accelerator</a:t>
            </a:r>
            <a:endParaRPr lang="en-US" dirty="0"/>
          </a:p>
        </p:txBody>
      </p:sp>
      <p:sp>
        <p:nvSpPr>
          <p:cNvPr id="7" name="Rectangle 6">
            <a:extLst>
              <a:ext uri="{FF2B5EF4-FFF2-40B4-BE49-F238E27FC236}">
                <a16:creationId xmlns:a16="http://schemas.microsoft.com/office/drawing/2014/main" id="{24EAD84E-C55C-24B0-FD53-9BBE81D7B456}"/>
              </a:ext>
            </a:extLst>
          </p:cNvPr>
          <p:cNvSpPr/>
          <p:nvPr/>
        </p:nvSpPr>
        <p:spPr>
          <a:xfrm>
            <a:off x="3387709" y="1347296"/>
            <a:ext cx="119270" cy="436904"/>
          </a:xfrm>
          <a:prstGeom prst="rect">
            <a:avLst/>
          </a:prstGeom>
          <a:solidFill>
            <a:schemeClr val="tx2">
              <a:lumMod val="6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TextBox 7">
            <a:extLst>
              <a:ext uri="{FF2B5EF4-FFF2-40B4-BE49-F238E27FC236}">
                <a16:creationId xmlns:a16="http://schemas.microsoft.com/office/drawing/2014/main" id="{7DD72253-1A01-FBFD-BCAA-F64D21353A3B}"/>
              </a:ext>
            </a:extLst>
          </p:cNvPr>
          <p:cNvSpPr txBox="1"/>
          <p:nvPr/>
        </p:nvSpPr>
        <p:spPr>
          <a:xfrm>
            <a:off x="3009580" y="815844"/>
            <a:ext cx="1353256" cy="461665"/>
          </a:xfrm>
          <a:prstGeom prst="rect">
            <a:avLst/>
          </a:prstGeom>
          <a:noFill/>
        </p:spPr>
        <p:txBody>
          <a:bodyPr wrap="none" rtlCol="0">
            <a:spAutoFit/>
          </a:bodyPr>
          <a:lstStyle/>
          <a:p>
            <a:r>
              <a:rPr lang="en-US" sz="1200" dirty="0"/>
              <a:t>Thick and hot </a:t>
            </a:r>
          </a:p>
          <a:p>
            <a:r>
              <a:rPr lang="en-US" sz="1200" dirty="0"/>
              <a:t>Production target</a:t>
            </a:r>
          </a:p>
        </p:txBody>
      </p:sp>
      <p:sp>
        <p:nvSpPr>
          <p:cNvPr id="9" name="Oval 8">
            <a:extLst>
              <a:ext uri="{FF2B5EF4-FFF2-40B4-BE49-F238E27FC236}">
                <a16:creationId xmlns:a16="http://schemas.microsoft.com/office/drawing/2014/main" id="{7E605389-FDBC-E00B-E3B5-D6FDF84893E7}"/>
              </a:ext>
            </a:extLst>
          </p:cNvPr>
          <p:cNvSpPr/>
          <p:nvPr/>
        </p:nvSpPr>
        <p:spPr>
          <a:xfrm>
            <a:off x="3286594" y="2077501"/>
            <a:ext cx="344556" cy="294269"/>
          </a:xfrm>
          <a:prstGeom prst="ellipse">
            <a:avLst/>
          </a:prstGeom>
        </p:spPr>
        <p:style>
          <a:lnRef idx="2">
            <a:schemeClr val="accent6">
              <a:shade val="50000"/>
            </a:schemeClr>
          </a:lnRef>
          <a:fillRef idx="1">
            <a:schemeClr val="accent6"/>
          </a:fillRef>
          <a:effectRef idx="0">
            <a:schemeClr val="accent6"/>
          </a:effectRef>
          <a:fontRef idx="minor">
            <a:schemeClr val="lt1"/>
          </a:fontRef>
        </p:style>
        <p:txBody>
          <a:bodyPr rtlCol="0" anchor="ctr"/>
          <a:lstStyle/>
          <a:p>
            <a:pPr algn="ctr"/>
            <a:endParaRPr lang="en-US"/>
          </a:p>
        </p:txBody>
      </p:sp>
      <p:sp>
        <p:nvSpPr>
          <p:cNvPr id="10" name="TextBox 9">
            <a:extLst>
              <a:ext uri="{FF2B5EF4-FFF2-40B4-BE49-F238E27FC236}">
                <a16:creationId xmlns:a16="http://schemas.microsoft.com/office/drawing/2014/main" id="{2FCBC10D-9820-B013-46E0-37359454DC38}"/>
              </a:ext>
            </a:extLst>
          </p:cNvPr>
          <p:cNvSpPr txBox="1"/>
          <p:nvPr/>
        </p:nvSpPr>
        <p:spPr>
          <a:xfrm>
            <a:off x="2946926" y="2340993"/>
            <a:ext cx="926857" cy="276999"/>
          </a:xfrm>
          <a:prstGeom prst="rect">
            <a:avLst/>
          </a:prstGeom>
          <a:noFill/>
        </p:spPr>
        <p:txBody>
          <a:bodyPr wrap="none" rtlCol="0">
            <a:spAutoFit/>
          </a:bodyPr>
          <a:lstStyle/>
          <a:p>
            <a:r>
              <a:rPr lang="it-IT" sz="1200" dirty="0"/>
              <a:t>Ion Source</a:t>
            </a:r>
            <a:endParaRPr lang="en-US" sz="1200" dirty="0"/>
          </a:p>
        </p:txBody>
      </p:sp>
      <p:sp>
        <p:nvSpPr>
          <p:cNvPr id="11" name="Rectangle: Rounded Corners 10">
            <a:extLst>
              <a:ext uri="{FF2B5EF4-FFF2-40B4-BE49-F238E27FC236}">
                <a16:creationId xmlns:a16="http://schemas.microsoft.com/office/drawing/2014/main" id="{1CF80719-9328-8517-1E13-BDE2B9497676}"/>
              </a:ext>
            </a:extLst>
          </p:cNvPr>
          <p:cNvSpPr/>
          <p:nvPr/>
        </p:nvSpPr>
        <p:spPr>
          <a:xfrm>
            <a:off x="4147896" y="2047460"/>
            <a:ext cx="887895" cy="29426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2" name="Sun 11">
            <a:extLst>
              <a:ext uri="{FF2B5EF4-FFF2-40B4-BE49-F238E27FC236}">
                <a16:creationId xmlns:a16="http://schemas.microsoft.com/office/drawing/2014/main" id="{1BFBA463-BB7D-54D4-C33E-899699F51F72}"/>
              </a:ext>
            </a:extLst>
          </p:cNvPr>
          <p:cNvSpPr/>
          <p:nvPr/>
        </p:nvSpPr>
        <p:spPr>
          <a:xfrm>
            <a:off x="5683471" y="1827955"/>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a:extLst>
              <a:ext uri="{FF2B5EF4-FFF2-40B4-BE49-F238E27FC236}">
                <a16:creationId xmlns:a16="http://schemas.microsoft.com/office/drawing/2014/main" id="{C6B4070E-BF78-F883-BBC5-8BA5CDC3E608}"/>
              </a:ext>
            </a:extLst>
          </p:cNvPr>
          <p:cNvSpPr/>
          <p:nvPr/>
        </p:nvSpPr>
        <p:spPr>
          <a:xfrm>
            <a:off x="7863957" y="2636728"/>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Post Accelerator</a:t>
            </a:r>
            <a:endParaRPr lang="en-US" dirty="0"/>
          </a:p>
        </p:txBody>
      </p:sp>
      <p:sp>
        <p:nvSpPr>
          <p:cNvPr id="14" name="Sun 13">
            <a:extLst>
              <a:ext uri="{FF2B5EF4-FFF2-40B4-BE49-F238E27FC236}">
                <a16:creationId xmlns:a16="http://schemas.microsoft.com/office/drawing/2014/main" id="{5BC6B9F4-D21D-06C2-BE65-3E6669FB9912}"/>
              </a:ext>
            </a:extLst>
          </p:cNvPr>
          <p:cNvSpPr/>
          <p:nvPr/>
        </p:nvSpPr>
        <p:spPr>
          <a:xfrm>
            <a:off x="10884220" y="2470309"/>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5" name="Rectangle 14">
            <a:extLst>
              <a:ext uri="{FF2B5EF4-FFF2-40B4-BE49-F238E27FC236}">
                <a16:creationId xmlns:a16="http://schemas.microsoft.com/office/drawing/2014/main" id="{D9F3F322-02D9-957E-5C70-1B841CA7CDD2}"/>
              </a:ext>
            </a:extLst>
          </p:cNvPr>
          <p:cNvSpPr/>
          <p:nvPr/>
        </p:nvSpPr>
        <p:spPr>
          <a:xfrm>
            <a:off x="636104" y="4555403"/>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Driver Accelerator</a:t>
            </a:r>
            <a:endParaRPr lang="en-US" dirty="0"/>
          </a:p>
        </p:txBody>
      </p:sp>
      <p:sp>
        <p:nvSpPr>
          <p:cNvPr id="16" name="Rectangle 15">
            <a:extLst>
              <a:ext uri="{FF2B5EF4-FFF2-40B4-BE49-F238E27FC236}">
                <a16:creationId xmlns:a16="http://schemas.microsoft.com/office/drawing/2014/main" id="{0247A78D-090A-DCCC-D417-85B37C954CC0}"/>
              </a:ext>
            </a:extLst>
          </p:cNvPr>
          <p:cNvSpPr/>
          <p:nvPr/>
        </p:nvSpPr>
        <p:spPr>
          <a:xfrm>
            <a:off x="3293165" y="4476307"/>
            <a:ext cx="119270" cy="436904"/>
          </a:xfrm>
          <a:prstGeom prst="rect">
            <a:avLst/>
          </a:prstGeom>
          <a:solidFill>
            <a:schemeClr val="tx2">
              <a:lumMod val="65000"/>
            </a:schemeClr>
          </a:solidFill>
          <a:ln>
            <a:solidFill>
              <a:schemeClr val="bg2">
                <a:lumMod val="50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C5F22E7B-D221-9806-2563-E6759CBCAF83}"/>
              </a:ext>
            </a:extLst>
          </p:cNvPr>
          <p:cNvSpPr txBox="1"/>
          <p:nvPr/>
        </p:nvSpPr>
        <p:spPr>
          <a:xfrm>
            <a:off x="3001617" y="3713619"/>
            <a:ext cx="960519" cy="646331"/>
          </a:xfrm>
          <a:prstGeom prst="rect">
            <a:avLst/>
          </a:prstGeom>
          <a:noFill/>
        </p:spPr>
        <p:txBody>
          <a:bodyPr wrap="none" rtlCol="0">
            <a:spAutoFit/>
          </a:bodyPr>
          <a:lstStyle/>
          <a:p>
            <a:r>
              <a:rPr lang="en-US" sz="1200" dirty="0"/>
              <a:t>Thin </a:t>
            </a:r>
          </a:p>
          <a:p>
            <a:r>
              <a:rPr lang="en-US" sz="1200" dirty="0"/>
              <a:t>Production </a:t>
            </a:r>
          </a:p>
          <a:p>
            <a:r>
              <a:rPr lang="en-US" sz="1200" dirty="0"/>
              <a:t>target</a:t>
            </a:r>
          </a:p>
        </p:txBody>
      </p:sp>
      <p:sp>
        <p:nvSpPr>
          <p:cNvPr id="18" name="Rectangle: Rounded Corners 17">
            <a:extLst>
              <a:ext uri="{FF2B5EF4-FFF2-40B4-BE49-F238E27FC236}">
                <a16:creationId xmlns:a16="http://schemas.microsoft.com/office/drawing/2014/main" id="{7B488BB3-7382-06DF-E889-E0C57906F2B1}"/>
              </a:ext>
            </a:extLst>
          </p:cNvPr>
          <p:cNvSpPr/>
          <p:nvPr/>
        </p:nvSpPr>
        <p:spPr>
          <a:xfrm>
            <a:off x="4070858" y="4546055"/>
            <a:ext cx="887895" cy="294269"/>
          </a:xfrm>
          <a:prstGeom prst="roundRect">
            <a:avLst/>
          </a:prstGeom>
          <a:solidFill>
            <a:schemeClr val="accent1">
              <a:lumMod val="25000"/>
              <a:lumOff val="75000"/>
            </a:schemeClr>
          </a:solidFill>
          <a:ln>
            <a:solidFill>
              <a:srgbClr val="C00000"/>
            </a:solidFill>
          </a:ln>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19" name="Sun 18">
            <a:extLst>
              <a:ext uri="{FF2B5EF4-FFF2-40B4-BE49-F238E27FC236}">
                <a16:creationId xmlns:a16="http://schemas.microsoft.com/office/drawing/2014/main" id="{6F2DEB20-4C69-3F19-1380-3780CB4D4F4F}"/>
              </a:ext>
            </a:extLst>
          </p:cNvPr>
          <p:cNvSpPr/>
          <p:nvPr/>
        </p:nvSpPr>
        <p:spPr>
          <a:xfrm>
            <a:off x="5492957" y="4361908"/>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 name="Cloud 19">
            <a:extLst>
              <a:ext uri="{FF2B5EF4-FFF2-40B4-BE49-F238E27FC236}">
                <a16:creationId xmlns:a16="http://schemas.microsoft.com/office/drawing/2014/main" id="{9DF357C8-3F15-756D-9CC3-E07766A2EC01}"/>
              </a:ext>
            </a:extLst>
          </p:cNvPr>
          <p:cNvSpPr/>
          <p:nvPr/>
        </p:nvSpPr>
        <p:spPr>
          <a:xfrm>
            <a:off x="6299697" y="5161722"/>
            <a:ext cx="710703" cy="477078"/>
          </a:xfrm>
          <a:prstGeom prst="cloud">
            <a:avLst/>
          </a:prstGeom>
          <a:solidFill>
            <a:schemeClr val="bg2">
              <a:lumMod val="6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Rectangle: Rounded Corners 20">
            <a:extLst>
              <a:ext uri="{FF2B5EF4-FFF2-40B4-BE49-F238E27FC236}">
                <a16:creationId xmlns:a16="http://schemas.microsoft.com/office/drawing/2014/main" id="{639717A2-00F0-5347-E338-3BE8B096B83E}"/>
              </a:ext>
            </a:extLst>
          </p:cNvPr>
          <p:cNvSpPr/>
          <p:nvPr/>
        </p:nvSpPr>
        <p:spPr>
          <a:xfrm>
            <a:off x="7393440" y="5266278"/>
            <a:ext cx="887895" cy="294269"/>
          </a:xfrm>
          <a:prstGeom prst="roundRect">
            <a:avLst/>
          </a:prstGeom>
        </p:spPr>
        <p:style>
          <a:lnRef idx="1">
            <a:schemeClr val="accent2"/>
          </a:lnRef>
          <a:fillRef idx="2">
            <a:schemeClr val="accent2"/>
          </a:fillRef>
          <a:effectRef idx="1">
            <a:schemeClr val="accent2"/>
          </a:effectRef>
          <a:fontRef idx="minor">
            <a:schemeClr val="dk1"/>
          </a:fontRef>
        </p:style>
        <p:txBody>
          <a:bodyPr rtlCol="0" anchor="ctr"/>
          <a:lstStyle/>
          <a:p>
            <a:pPr algn="ctr"/>
            <a:endParaRPr lang="en-US"/>
          </a:p>
        </p:txBody>
      </p:sp>
      <p:sp>
        <p:nvSpPr>
          <p:cNvPr id="22" name="Rectangle 21">
            <a:extLst>
              <a:ext uri="{FF2B5EF4-FFF2-40B4-BE49-F238E27FC236}">
                <a16:creationId xmlns:a16="http://schemas.microsoft.com/office/drawing/2014/main" id="{8D81097A-4F44-7545-F3E5-0663D9F3DD1C}"/>
              </a:ext>
            </a:extLst>
          </p:cNvPr>
          <p:cNvSpPr/>
          <p:nvPr/>
        </p:nvSpPr>
        <p:spPr>
          <a:xfrm>
            <a:off x="8635796" y="5257798"/>
            <a:ext cx="2305878" cy="284921"/>
          </a:xfrm>
          <a:prstGeom prst="rect">
            <a:avLst/>
          </a:prstGeom>
        </p:spPr>
        <p:style>
          <a:lnRef idx="2">
            <a:schemeClr val="accent3">
              <a:shade val="50000"/>
            </a:schemeClr>
          </a:lnRef>
          <a:fillRef idx="1">
            <a:schemeClr val="accent3"/>
          </a:fillRef>
          <a:effectRef idx="0">
            <a:schemeClr val="accent3"/>
          </a:effectRef>
          <a:fontRef idx="minor">
            <a:schemeClr val="lt1"/>
          </a:fontRef>
        </p:style>
        <p:txBody>
          <a:bodyPr rtlCol="0" anchor="ctr"/>
          <a:lstStyle/>
          <a:p>
            <a:pPr algn="ctr"/>
            <a:r>
              <a:rPr lang="it-IT" dirty="0"/>
              <a:t>Post Accelerator</a:t>
            </a:r>
            <a:endParaRPr lang="en-US" dirty="0"/>
          </a:p>
        </p:txBody>
      </p:sp>
      <p:sp>
        <p:nvSpPr>
          <p:cNvPr id="23" name="Sun 22">
            <a:extLst>
              <a:ext uri="{FF2B5EF4-FFF2-40B4-BE49-F238E27FC236}">
                <a16:creationId xmlns:a16="http://schemas.microsoft.com/office/drawing/2014/main" id="{75C34328-A9D4-4BC4-8A57-86BF245AC48F}"/>
              </a:ext>
            </a:extLst>
          </p:cNvPr>
          <p:cNvSpPr/>
          <p:nvPr/>
        </p:nvSpPr>
        <p:spPr>
          <a:xfrm>
            <a:off x="11296135" y="5091380"/>
            <a:ext cx="616226" cy="617761"/>
          </a:xfrm>
          <a:prstGeom prst="sun">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4" name="TextBox 23">
            <a:extLst>
              <a:ext uri="{FF2B5EF4-FFF2-40B4-BE49-F238E27FC236}">
                <a16:creationId xmlns:a16="http://schemas.microsoft.com/office/drawing/2014/main" id="{E4E4E02A-7141-2057-6B0A-E664A15A104E}"/>
              </a:ext>
            </a:extLst>
          </p:cNvPr>
          <p:cNvSpPr txBox="1"/>
          <p:nvPr/>
        </p:nvSpPr>
        <p:spPr>
          <a:xfrm>
            <a:off x="781878" y="503583"/>
            <a:ext cx="1021433" cy="523220"/>
          </a:xfrm>
          <a:prstGeom prst="rect">
            <a:avLst/>
          </a:prstGeom>
          <a:noFill/>
        </p:spPr>
        <p:txBody>
          <a:bodyPr wrap="none" rtlCol="0">
            <a:spAutoFit/>
          </a:bodyPr>
          <a:lstStyle/>
          <a:p>
            <a:r>
              <a:rPr lang="it-IT" sz="2800" b="1" dirty="0"/>
              <a:t>ISOL</a:t>
            </a:r>
          </a:p>
        </p:txBody>
      </p:sp>
      <p:sp>
        <p:nvSpPr>
          <p:cNvPr id="25" name="TextBox 24">
            <a:extLst>
              <a:ext uri="{FF2B5EF4-FFF2-40B4-BE49-F238E27FC236}">
                <a16:creationId xmlns:a16="http://schemas.microsoft.com/office/drawing/2014/main" id="{C5F2A494-4713-E6DF-CF18-589F22EF6E97}"/>
              </a:ext>
            </a:extLst>
          </p:cNvPr>
          <p:cNvSpPr txBox="1"/>
          <p:nvPr/>
        </p:nvSpPr>
        <p:spPr>
          <a:xfrm>
            <a:off x="636104" y="3896139"/>
            <a:ext cx="1601721" cy="523220"/>
          </a:xfrm>
          <a:prstGeom prst="rect">
            <a:avLst/>
          </a:prstGeom>
          <a:noFill/>
        </p:spPr>
        <p:txBody>
          <a:bodyPr wrap="none" rtlCol="0">
            <a:spAutoFit/>
          </a:bodyPr>
          <a:lstStyle/>
          <a:p>
            <a:r>
              <a:rPr lang="it-IT" sz="2800" b="1" dirty="0"/>
              <a:t>In-Flight</a:t>
            </a:r>
            <a:endParaRPr lang="en-US" sz="2800" b="1" dirty="0"/>
          </a:p>
        </p:txBody>
      </p:sp>
      <p:sp>
        <p:nvSpPr>
          <p:cNvPr id="26" name="TextBox 25">
            <a:extLst>
              <a:ext uri="{FF2B5EF4-FFF2-40B4-BE49-F238E27FC236}">
                <a16:creationId xmlns:a16="http://schemas.microsoft.com/office/drawing/2014/main" id="{68ADF5FE-6194-F089-E814-9385D756E72F}"/>
              </a:ext>
            </a:extLst>
          </p:cNvPr>
          <p:cNvSpPr txBox="1"/>
          <p:nvPr/>
        </p:nvSpPr>
        <p:spPr>
          <a:xfrm>
            <a:off x="4130726" y="2340360"/>
            <a:ext cx="857927" cy="461665"/>
          </a:xfrm>
          <a:prstGeom prst="rect">
            <a:avLst/>
          </a:prstGeom>
          <a:noFill/>
        </p:spPr>
        <p:txBody>
          <a:bodyPr wrap="none" rtlCol="0">
            <a:spAutoFit/>
          </a:bodyPr>
          <a:lstStyle/>
          <a:p>
            <a:r>
              <a:rPr lang="it-IT" sz="1200" dirty="0"/>
              <a:t>Isotope </a:t>
            </a:r>
          </a:p>
          <a:p>
            <a:r>
              <a:rPr lang="it-IT" sz="1200" dirty="0"/>
              <a:t>Separator</a:t>
            </a:r>
            <a:endParaRPr lang="en-US" sz="1200" dirty="0"/>
          </a:p>
        </p:txBody>
      </p:sp>
      <p:sp>
        <p:nvSpPr>
          <p:cNvPr id="27" name="TextBox 26">
            <a:extLst>
              <a:ext uri="{FF2B5EF4-FFF2-40B4-BE49-F238E27FC236}">
                <a16:creationId xmlns:a16="http://schemas.microsoft.com/office/drawing/2014/main" id="{927907B7-D543-765F-1AAB-152BCEDCF664}"/>
              </a:ext>
            </a:extLst>
          </p:cNvPr>
          <p:cNvSpPr txBox="1"/>
          <p:nvPr/>
        </p:nvSpPr>
        <p:spPr>
          <a:xfrm>
            <a:off x="7435386" y="5577017"/>
            <a:ext cx="857927" cy="461665"/>
          </a:xfrm>
          <a:prstGeom prst="rect">
            <a:avLst/>
          </a:prstGeom>
          <a:noFill/>
        </p:spPr>
        <p:txBody>
          <a:bodyPr wrap="none" rtlCol="0">
            <a:spAutoFit/>
          </a:bodyPr>
          <a:lstStyle/>
          <a:p>
            <a:r>
              <a:rPr lang="it-IT" sz="1200" dirty="0"/>
              <a:t>Isotope </a:t>
            </a:r>
          </a:p>
          <a:p>
            <a:r>
              <a:rPr lang="it-IT" sz="1200" dirty="0"/>
              <a:t>Separator</a:t>
            </a:r>
            <a:endParaRPr lang="en-US" sz="1200" dirty="0"/>
          </a:p>
        </p:txBody>
      </p:sp>
      <p:sp>
        <p:nvSpPr>
          <p:cNvPr id="28" name="TextBox 27">
            <a:extLst>
              <a:ext uri="{FF2B5EF4-FFF2-40B4-BE49-F238E27FC236}">
                <a16:creationId xmlns:a16="http://schemas.microsoft.com/office/drawing/2014/main" id="{AFCFEA4B-E9D4-8397-4F1D-33166812E83A}"/>
              </a:ext>
            </a:extLst>
          </p:cNvPr>
          <p:cNvSpPr txBox="1"/>
          <p:nvPr/>
        </p:nvSpPr>
        <p:spPr>
          <a:xfrm>
            <a:off x="4068465" y="4837586"/>
            <a:ext cx="885179" cy="461665"/>
          </a:xfrm>
          <a:prstGeom prst="rect">
            <a:avLst/>
          </a:prstGeom>
          <a:noFill/>
        </p:spPr>
        <p:txBody>
          <a:bodyPr wrap="none" rtlCol="0">
            <a:spAutoFit/>
          </a:bodyPr>
          <a:lstStyle/>
          <a:p>
            <a:r>
              <a:rPr lang="en-US" sz="1200"/>
              <a:t>Fragment </a:t>
            </a:r>
          </a:p>
          <a:p>
            <a:r>
              <a:rPr lang="en-US" sz="1200" dirty="0"/>
              <a:t>Separator</a:t>
            </a:r>
          </a:p>
        </p:txBody>
      </p:sp>
      <p:sp>
        <p:nvSpPr>
          <p:cNvPr id="29" name="TextBox 28">
            <a:extLst>
              <a:ext uri="{FF2B5EF4-FFF2-40B4-BE49-F238E27FC236}">
                <a16:creationId xmlns:a16="http://schemas.microsoft.com/office/drawing/2014/main" id="{063941ED-9233-4777-DDD0-8110A43B7420}"/>
              </a:ext>
            </a:extLst>
          </p:cNvPr>
          <p:cNvSpPr txBox="1"/>
          <p:nvPr/>
        </p:nvSpPr>
        <p:spPr>
          <a:xfrm>
            <a:off x="6226084" y="5658027"/>
            <a:ext cx="960519" cy="461665"/>
          </a:xfrm>
          <a:prstGeom prst="rect">
            <a:avLst/>
          </a:prstGeom>
          <a:noFill/>
        </p:spPr>
        <p:txBody>
          <a:bodyPr wrap="none" rtlCol="0">
            <a:spAutoFit/>
          </a:bodyPr>
          <a:lstStyle/>
          <a:p>
            <a:r>
              <a:rPr lang="it-IT" sz="1200" dirty="0"/>
              <a:t>Gas </a:t>
            </a:r>
          </a:p>
          <a:p>
            <a:r>
              <a:rPr lang="it-IT" sz="1200" dirty="0"/>
              <a:t>Ion-stopper</a:t>
            </a:r>
            <a:endParaRPr lang="en-US" sz="1200" dirty="0"/>
          </a:p>
        </p:txBody>
      </p:sp>
      <p:sp>
        <p:nvSpPr>
          <p:cNvPr id="30" name="TextBox 29">
            <a:extLst>
              <a:ext uri="{FF2B5EF4-FFF2-40B4-BE49-F238E27FC236}">
                <a16:creationId xmlns:a16="http://schemas.microsoft.com/office/drawing/2014/main" id="{A5E93DFB-6BC5-67C4-A93A-7B1433BC4277}"/>
              </a:ext>
            </a:extLst>
          </p:cNvPr>
          <p:cNvSpPr txBox="1"/>
          <p:nvPr/>
        </p:nvSpPr>
        <p:spPr>
          <a:xfrm>
            <a:off x="5492957" y="1365919"/>
            <a:ext cx="1037463" cy="461665"/>
          </a:xfrm>
          <a:prstGeom prst="rect">
            <a:avLst/>
          </a:prstGeom>
          <a:noFill/>
        </p:spPr>
        <p:txBody>
          <a:bodyPr wrap="none" rtlCol="0">
            <a:spAutoFit/>
          </a:bodyPr>
          <a:lstStyle/>
          <a:p>
            <a:r>
              <a:rPr lang="it-IT" sz="1200" dirty="0"/>
              <a:t>Low Energy </a:t>
            </a:r>
          </a:p>
          <a:p>
            <a:r>
              <a:rPr lang="it-IT" sz="1200" dirty="0"/>
              <a:t>Experiment</a:t>
            </a:r>
            <a:endParaRPr lang="en-US" sz="1200" dirty="0"/>
          </a:p>
        </p:txBody>
      </p:sp>
      <p:sp>
        <p:nvSpPr>
          <p:cNvPr id="31" name="TextBox 30">
            <a:extLst>
              <a:ext uri="{FF2B5EF4-FFF2-40B4-BE49-F238E27FC236}">
                <a16:creationId xmlns:a16="http://schemas.microsoft.com/office/drawing/2014/main" id="{B8EB3A46-3B72-87E0-F229-783BCD6894A4}"/>
              </a:ext>
            </a:extLst>
          </p:cNvPr>
          <p:cNvSpPr txBox="1"/>
          <p:nvPr/>
        </p:nvSpPr>
        <p:spPr>
          <a:xfrm>
            <a:off x="10678410" y="2045949"/>
            <a:ext cx="1027845" cy="461665"/>
          </a:xfrm>
          <a:prstGeom prst="rect">
            <a:avLst/>
          </a:prstGeom>
          <a:noFill/>
        </p:spPr>
        <p:txBody>
          <a:bodyPr wrap="none" rtlCol="0">
            <a:spAutoFit/>
          </a:bodyPr>
          <a:lstStyle/>
          <a:p>
            <a:r>
              <a:rPr lang="it-IT" sz="1200" dirty="0"/>
              <a:t>High Energy</a:t>
            </a:r>
          </a:p>
          <a:p>
            <a:r>
              <a:rPr lang="it-IT" sz="1200" dirty="0"/>
              <a:t>Experiment</a:t>
            </a:r>
            <a:endParaRPr lang="en-US" sz="1200" dirty="0"/>
          </a:p>
        </p:txBody>
      </p:sp>
      <p:sp>
        <p:nvSpPr>
          <p:cNvPr id="32" name="TextBox 31">
            <a:extLst>
              <a:ext uri="{FF2B5EF4-FFF2-40B4-BE49-F238E27FC236}">
                <a16:creationId xmlns:a16="http://schemas.microsoft.com/office/drawing/2014/main" id="{B18AC9A3-F7DB-2671-3456-3B6916357201}"/>
              </a:ext>
            </a:extLst>
          </p:cNvPr>
          <p:cNvSpPr txBox="1"/>
          <p:nvPr/>
        </p:nvSpPr>
        <p:spPr>
          <a:xfrm>
            <a:off x="5362506" y="3925392"/>
            <a:ext cx="1027845" cy="461665"/>
          </a:xfrm>
          <a:prstGeom prst="rect">
            <a:avLst/>
          </a:prstGeom>
          <a:noFill/>
        </p:spPr>
        <p:txBody>
          <a:bodyPr wrap="none" rtlCol="0">
            <a:spAutoFit/>
          </a:bodyPr>
          <a:lstStyle/>
          <a:p>
            <a:r>
              <a:rPr lang="it-IT" sz="1200" dirty="0"/>
              <a:t>High Energy</a:t>
            </a:r>
          </a:p>
          <a:p>
            <a:r>
              <a:rPr lang="it-IT" sz="1200" dirty="0"/>
              <a:t>Experiment</a:t>
            </a:r>
            <a:endParaRPr lang="en-US" sz="1200" dirty="0"/>
          </a:p>
        </p:txBody>
      </p:sp>
      <p:sp>
        <p:nvSpPr>
          <p:cNvPr id="34" name="Arrow: Right 33">
            <a:extLst>
              <a:ext uri="{FF2B5EF4-FFF2-40B4-BE49-F238E27FC236}">
                <a16:creationId xmlns:a16="http://schemas.microsoft.com/office/drawing/2014/main" id="{411171AD-9091-3D62-0B31-8AF8E3D6F5A0}"/>
              </a:ext>
            </a:extLst>
          </p:cNvPr>
          <p:cNvSpPr/>
          <p:nvPr/>
        </p:nvSpPr>
        <p:spPr>
          <a:xfrm>
            <a:off x="3074504" y="1506215"/>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5" name="Arrow: Right 34">
            <a:extLst>
              <a:ext uri="{FF2B5EF4-FFF2-40B4-BE49-F238E27FC236}">
                <a16:creationId xmlns:a16="http://schemas.microsoft.com/office/drawing/2014/main" id="{7EE13510-9CC2-083E-DF8F-9811C00B4BB8}"/>
              </a:ext>
            </a:extLst>
          </p:cNvPr>
          <p:cNvSpPr/>
          <p:nvPr/>
        </p:nvSpPr>
        <p:spPr>
          <a:xfrm>
            <a:off x="3008243" y="4621786"/>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6" name="Arrow: Right 35">
            <a:extLst>
              <a:ext uri="{FF2B5EF4-FFF2-40B4-BE49-F238E27FC236}">
                <a16:creationId xmlns:a16="http://schemas.microsoft.com/office/drawing/2014/main" id="{8AFB571A-19E8-628A-914B-DCAE14DFFA09}"/>
              </a:ext>
            </a:extLst>
          </p:cNvPr>
          <p:cNvSpPr/>
          <p:nvPr/>
        </p:nvSpPr>
        <p:spPr>
          <a:xfrm>
            <a:off x="3776017" y="2122824"/>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7" name="Arrow: Right 36">
            <a:extLst>
              <a:ext uri="{FF2B5EF4-FFF2-40B4-BE49-F238E27FC236}">
                <a16:creationId xmlns:a16="http://schemas.microsoft.com/office/drawing/2014/main" id="{9AFAF162-AE6A-FC2A-891D-9E95DC2EB869}"/>
              </a:ext>
            </a:extLst>
          </p:cNvPr>
          <p:cNvSpPr/>
          <p:nvPr/>
        </p:nvSpPr>
        <p:spPr>
          <a:xfrm>
            <a:off x="5276804" y="2131810"/>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8" name="Arrow: Right 37">
            <a:extLst>
              <a:ext uri="{FF2B5EF4-FFF2-40B4-BE49-F238E27FC236}">
                <a16:creationId xmlns:a16="http://schemas.microsoft.com/office/drawing/2014/main" id="{FB4819C5-D642-949C-8984-C0D043E5D8B4}"/>
              </a:ext>
            </a:extLst>
          </p:cNvPr>
          <p:cNvSpPr/>
          <p:nvPr/>
        </p:nvSpPr>
        <p:spPr>
          <a:xfrm>
            <a:off x="3646730" y="4620339"/>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9" name="Arrow: Right 38">
            <a:extLst>
              <a:ext uri="{FF2B5EF4-FFF2-40B4-BE49-F238E27FC236}">
                <a16:creationId xmlns:a16="http://schemas.microsoft.com/office/drawing/2014/main" id="{F834B0F8-953C-7279-0ADD-E4BE62F9D50D}"/>
              </a:ext>
            </a:extLst>
          </p:cNvPr>
          <p:cNvSpPr/>
          <p:nvPr/>
        </p:nvSpPr>
        <p:spPr>
          <a:xfrm>
            <a:off x="5143845" y="4621940"/>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0" name="Arrow: Right 39">
            <a:extLst>
              <a:ext uri="{FF2B5EF4-FFF2-40B4-BE49-F238E27FC236}">
                <a16:creationId xmlns:a16="http://schemas.microsoft.com/office/drawing/2014/main" id="{990D2C01-490F-E6D2-C1A6-626DC808C272}"/>
              </a:ext>
            </a:extLst>
          </p:cNvPr>
          <p:cNvSpPr/>
          <p:nvPr/>
        </p:nvSpPr>
        <p:spPr>
          <a:xfrm>
            <a:off x="10417697" y="2728041"/>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Arrow: Right 40">
            <a:extLst>
              <a:ext uri="{FF2B5EF4-FFF2-40B4-BE49-F238E27FC236}">
                <a16:creationId xmlns:a16="http://schemas.microsoft.com/office/drawing/2014/main" id="{11C81FB7-ABB3-8E90-7DB4-1B58FC723EB0}"/>
              </a:ext>
            </a:extLst>
          </p:cNvPr>
          <p:cNvSpPr/>
          <p:nvPr/>
        </p:nvSpPr>
        <p:spPr>
          <a:xfrm>
            <a:off x="11040846" y="5328857"/>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2" name="Arrow: Right 41">
            <a:extLst>
              <a:ext uri="{FF2B5EF4-FFF2-40B4-BE49-F238E27FC236}">
                <a16:creationId xmlns:a16="http://schemas.microsoft.com/office/drawing/2014/main" id="{9DC86393-34BE-A544-C564-6FB1FB64060A}"/>
              </a:ext>
            </a:extLst>
          </p:cNvPr>
          <p:cNvSpPr/>
          <p:nvPr/>
        </p:nvSpPr>
        <p:spPr>
          <a:xfrm>
            <a:off x="8398821" y="5364925"/>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3" name="Arrow: Right 42">
            <a:extLst>
              <a:ext uri="{FF2B5EF4-FFF2-40B4-BE49-F238E27FC236}">
                <a16:creationId xmlns:a16="http://schemas.microsoft.com/office/drawing/2014/main" id="{33C6F77C-0AEE-174C-89A7-9849902B3B96}"/>
              </a:ext>
            </a:extLst>
          </p:cNvPr>
          <p:cNvSpPr/>
          <p:nvPr/>
        </p:nvSpPr>
        <p:spPr>
          <a:xfrm>
            <a:off x="7089471" y="5364925"/>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4" name="Arrow: Bent-Up 43">
            <a:extLst>
              <a:ext uri="{FF2B5EF4-FFF2-40B4-BE49-F238E27FC236}">
                <a16:creationId xmlns:a16="http://schemas.microsoft.com/office/drawing/2014/main" id="{F8D792A1-DBB6-0D8E-94E2-88999ED7AA20}"/>
              </a:ext>
            </a:extLst>
          </p:cNvPr>
          <p:cNvSpPr/>
          <p:nvPr/>
        </p:nvSpPr>
        <p:spPr>
          <a:xfrm rot="5400000">
            <a:off x="5759382" y="2214742"/>
            <a:ext cx="318074" cy="1072433"/>
          </a:xfrm>
          <a:prstGeom prst="bentUp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Arrow: Bent-Up 44">
            <a:extLst>
              <a:ext uri="{FF2B5EF4-FFF2-40B4-BE49-F238E27FC236}">
                <a16:creationId xmlns:a16="http://schemas.microsoft.com/office/drawing/2014/main" id="{7FB51DD9-635F-6FC3-D503-D5DBF4674B2B}"/>
              </a:ext>
            </a:extLst>
          </p:cNvPr>
          <p:cNvSpPr/>
          <p:nvPr/>
        </p:nvSpPr>
        <p:spPr>
          <a:xfrm rot="5400000">
            <a:off x="5540700" y="4730062"/>
            <a:ext cx="318074" cy="1072433"/>
          </a:xfrm>
          <a:prstGeom prst="bentUp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Box 45">
            <a:extLst>
              <a:ext uri="{FF2B5EF4-FFF2-40B4-BE49-F238E27FC236}">
                <a16:creationId xmlns:a16="http://schemas.microsoft.com/office/drawing/2014/main" id="{5772C308-4F47-407E-A309-8455AB4136F5}"/>
              </a:ext>
            </a:extLst>
          </p:cNvPr>
          <p:cNvSpPr txBox="1"/>
          <p:nvPr/>
        </p:nvSpPr>
        <p:spPr>
          <a:xfrm>
            <a:off x="695739" y="1784200"/>
            <a:ext cx="2159566" cy="369332"/>
          </a:xfrm>
          <a:prstGeom prst="rect">
            <a:avLst/>
          </a:prstGeom>
          <a:noFill/>
        </p:spPr>
        <p:txBody>
          <a:bodyPr wrap="none" rtlCol="0">
            <a:spAutoFit/>
          </a:bodyPr>
          <a:lstStyle/>
          <a:p>
            <a:r>
              <a:rPr lang="en-US" dirty="0"/>
              <a:t>p/d Cyclotron/Linac</a:t>
            </a:r>
          </a:p>
        </p:txBody>
      </p:sp>
      <p:sp>
        <p:nvSpPr>
          <p:cNvPr id="47" name="TextBox 46">
            <a:extLst>
              <a:ext uri="{FF2B5EF4-FFF2-40B4-BE49-F238E27FC236}">
                <a16:creationId xmlns:a16="http://schemas.microsoft.com/office/drawing/2014/main" id="{A96BF2DE-0148-04A3-AC97-3A6D940BC7F6}"/>
              </a:ext>
            </a:extLst>
          </p:cNvPr>
          <p:cNvSpPr txBox="1"/>
          <p:nvPr/>
        </p:nvSpPr>
        <p:spPr>
          <a:xfrm>
            <a:off x="630993" y="4834483"/>
            <a:ext cx="2305879" cy="307777"/>
          </a:xfrm>
          <a:prstGeom prst="rect">
            <a:avLst/>
          </a:prstGeom>
          <a:noFill/>
        </p:spPr>
        <p:txBody>
          <a:bodyPr wrap="square" rtlCol="0">
            <a:spAutoFit/>
          </a:bodyPr>
          <a:lstStyle/>
          <a:p>
            <a:r>
              <a:rPr lang="en-US" sz="1400" dirty="0"/>
              <a:t>Heavy Ion Cyclotron/Linac</a:t>
            </a:r>
          </a:p>
        </p:txBody>
      </p:sp>
      <p:sp>
        <p:nvSpPr>
          <p:cNvPr id="48" name="TextBox 47">
            <a:extLst>
              <a:ext uri="{FF2B5EF4-FFF2-40B4-BE49-F238E27FC236}">
                <a16:creationId xmlns:a16="http://schemas.microsoft.com/office/drawing/2014/main" id="{8E648851-41D1-2584-679D-7839DEDBF429}"/>
              </a:ext>
            </a:extLst>
          </p:cNvPr>
          <p:cNvSpPr txBox="1"/>
          <p:nvPr/>
        </p:nvSpPr>
        <p:spPr>
          <a:xfrm>
            <a:off x="8901344" y="5463956"/>
            <a:ext cx="1838965" cy="369332"/>
          </a:xfrm>
          <a:prstGeom prst="rect">
            <a:avLst/>
          </a:prstGeom>
          <a:noFill/>
        </p:spPr>
        <p:txBody>
          <a:bodyPr wrap="none" rtlCol="0">
            <a:spAutoFit/>
          </a:bodyPr>
          <a:lstStyle/>
          <a:p>
            <a:r>
              <a:rPr lang="en-US" dirty="0"/>
              <a:t>Heavy Ion Linac</a:t>
            </a:r>
          </a:p>
        </p:txBody>
      </p:sp>
      <p:sp>
        <p:nvSpPr>
          <p:cNvPr id="49" name="TextBox 48">
            <a:extLst>
              <a:ext uri="{FF2B5EF4-FFF2-40B4-BE49-F238E27FC236}">
                <a16:creationId xmlns:a16="http://schemas.microsoft.com/office/drawing/2014/main" id="{B300F506-7E44-868C-115F-29D392C0A9E9}"/>
              </a:ext>
            </a:extLst>
          </p:cNvPr>
          <p:cNvSpPr txBox="1"/>
          <p:nvPr/>
        </p:nvSpPr>
        <p:spPr>
          <a:xfrm>
            <a:off x="8085599" y="2882468"/>
            <a:ext cx="1838965" cy="369332"/>
          </a:xfrm>
          <a:prstGeom prst="rect">
            <a:avLst/>
          </a:prstGeom>
          <a:noFill/>
        </p:spPr>
        <p:txBody>
          <a:bodyPr wrap="none" rtlCol="0">
            <a:spAutoFit/>
          </a:bodyPr>
          <a:lstStyle/>
          <a:p>
            <a:r>
              <a:rPr lang="en-US" dirty="0"/>
              <a:t>Heavy Ion Linac</a:t>
            </a:r>
          </a:p>
        </p:txBody>
      </p:sp>
      <p:sp>
        <p:nvSpPr>
          <p:cNvPr id="51" name="Arrow: Right 50">
            <a:extLst>
              <a:ext uri="{FF2B5EF4-FFF2-40B4-BE49-F238E27FC236}">
                <a16:creationId xmlns:a16="http://schemas.microsoft.com/office/drawing/2014/main" id="{C17A11C1-E6BE-231A-A4FC-638E79BDBA91}"/>
              </a:ext>
            </a:extLst>
          </p:cNvPr>
          <p:cNvSpPr/>
          <p:nvPr/>
        </p:nvSpPr>
        <p:spPr>
          <a:xfrm rot="5400000">
            <a:off x="3332872" y="1865512"/>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2" name="TextBox 51">
            <a:extLst>
              <a:ext uri="{FF2B5EF4-FFF2-40B4-BE49-F238E27FC236}">
                <a16:creationId xmlns:a16="http://schemas.microsoft.com/office/drawing/2014/main" id="{83B22999-928E-CAEE-BF92-746AB2BA9CB7}"/>
              </a:ext>
            </a:extLst>
          </p:cNvPr>
          <p:cNvSpPr txBox="1"/>
          <p:nvPr/>
        </p:nvSpPr>
        <p:spPr>
          <a:xfrm>
            <a:off x="10941674" y="4620339"/>
            <a:ext cx="1027845" cy="461665"/>
          </a:xfrm>
          <a:prstGeom prst="rect">
            <a:avLst/>
          </a:prstGeom>
          <a:noFill/>
        </p:spPr>
        <p:txBody>
          <a:bodyPr wrap="none" rtlCol="0">
            <a:spAutoFit/>
          </a:bodyPr>
          <a:lstStyle/>
          <a:p>
            <a:r>
              <a:rPr lang="it-IT" sz="1200" dirty="0"/>
              <a:t>High Energy</a:t>
            </a:r>
          </a:p>
          <a:p>
            <a:r>
              <a:rPr lang="it-IT" sz="1200" dirty="0"/>
              <a:t>Experiment</a:t>
            </a:r>
            <a:endParaRPr lang="en-US" sz="1200" dirty="0"/>
          </a:p>
        </p:txBody>
      </p:sp>
      <p:sp>
        <p:nvSpPr>
          <p:cNvPr id="53" name="TextBox 52">
            <a:extLst>
              <a:ext uri="{FF2B5EF4-FFF2-40B4-BE49-F238E27FC236}">
                <a16:creationId xmlns:a16="http://schemas.microsoft.com/office/drawing/2014/main" id="{A7BD8252-4A47-B660-057A-17DE65CDE6A0}"/>
              </a:ext>
            </a:extLst>
          </p:cNvPr>
          <p:cNvSpPr txBox="1"/>
          <p:nvPr/>
        </p:nvSpPr>
        <p:spPr>
          <a:xfrm>
            <a:off x="5420195" y="2879382"/>
            <a:ext cx="836191" cy="461665"/>
          </a:xfrm>
          <a:prstGeom prst="rect">
            <a:avLst/>
          </a:prstGeom>
          <a:noFill/>
        </p:spPr>
        <p:txBody>
          <a:bodyPr wrap="none" rtlCol="0">
            <a:spAutoFit/>
          </a:bodyPr>
          <a:lstStyle/>
          <a:p>
            <a:r>
              <a:rPr lang="en-US" sz="1200" dirty="0"/>
              <a:t>Transport</a:t>
            </a:r>
          </a:p>
          <a:p>
            <a:r>
              <a:rPr lang="en-US" sz="1200" dirty="0"/>
              <a:t>Line</a:t>
            </a:r>
          </a:p>
        </p:txBody>
      </p:sp>
      <p:sp>
        <p:nvSpPr>
          <p:cNvPr id="54" name="TextBox 53">
            <a:extLst>
              <a:ext uri="{FF2B5EF4-FFF2-40B4-BE49-F238E27FC236}">
                <a16:creationId xmlns:a16="http://schemas.microsoft.com/office/drawing/2014/main" id="{161EA453-6172-0C15-6511-C66723664352}"/>
              </a:ext>
            </a:extLst>
          </p:cNvPr>
          <p:cNvSpPr txBox="1"/>
          <p:nvPr/>
        </p:nvSpPr>
        <p:spPr>
          <a:xfrm>
            <a:off x="5128650" y="5331033"/>
            <a:ext cx="836191" cy="461665"/>
          </a:xfrm>
          <a:prstGeom prst="rect">
            <a:avLst/>
          </a:prstGeom>
          <a:noFill/>
        </p:spPr>
        <p:txBody>
          <a:bodyPr wrap="none" rtlCol="0">
            <a:spAutoFit/>
          </a:bodyPr>
          <a:lstStyle/>
          <a:p>
            <a:r>
              <a:rPr lang="en-US" sz="1200" dirty="0"/>
              <a:t>Transport</a:t>
            </a:r>
          </a:p>
          <a:p>
            <a:r>
              <a:rPr lang="en-US" sz="1200" dirty="0"/>
              <a:t>Line</a:t>
            </a:r>
          </a:p>
        </p:txBody>
      </p:sp>
      <p:sp>
        <p:nvSpPr>
          <p:cNvPr id="55" name="TextBox 54">
            <a:extLst>
              <a:ext uri="{FF2B5EF4-FFF2-40B4-BE49-F238E27FC236}">
                <a16:creationId xmlns:a16="http://schemas.microsoft.com/office/drawing/2014/main" id="{1BE95FC0-A357-BF01-5D08-43474C9A7D3F}"/>
              </a:ext>
            </a:extLst>
          </p:cNvPr>
          <p:cNvSpPr txBox="1"/>
          <p:nvPr/>
        </p:nvSpPr>
        <p:spPr>
          <a:xfrm>
            <a:off x="483016" y="930241"/>
            <a:ext cx="1907895" cy="261610"/>
          </a:xfrm>
          <a:prstGeom prst="rect">
            <a:avLst/>
          </a:prstGeom>
          <a:noFill/>
        </p:spPr>
        <p:txBody>
          <a:bodyPr wrap="none" rtlCol="0">
            <a:spAutoFit/>
          </a:bodyPr>
          <a:lstStyle/>
          <a:p>
            <a:r>
              <a:rPr lang="en-US" sz="1100" dirty="0"/>
              <a:t>Isotope Separation On-Line</a:t>
            </a:r>
          </a:p>
        </p:txBody>
      </p:sp>
      <p:sp>
        <p:nvSpPr>
          <p:cNvPr id="57" name="Frame 56">
            <a:extLst>
              <a:ext uri="{FF2B5EF4-FFF2-40B4-BE49-F238E27FC236}">
                <a16:creationId xmlns:a16="http://schemas.microsoft.com/office/drawing/2014/main" id="{55C7AD71-1531-75DD-D9AD-A89264E35864}"/>
              </a:ext>
            </a:extLst>
          </p:cNvPr>
          <p:cNvSpPr/>
          <p:nvPr/>
        </p:nvSpPr>
        <p:spPr>
          <a:xfrm>
            <a:off x="6676278" y="2636728"/>
            <a:ext cx="383871" cy="345471"/>
          </a:xfrm>
          <a:prstGeom prst="frame">
            <a:avLst/>
          </a:prstGeom>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58" name="Arrow: Right 57">
            <a:extLst>
              <a:ext uri="{FF2B5EF4-FFF2-40B4-BE49-F238E27FC236}">
                <a16:creationId xmlns:a16="http://schemas.microsoft.com/office/drawing/2014/main" id="{9DEE91D6-73B2-AA07-C7F2-B14020CACA9D}"/>
              </a:ext>
            </a:extLst>
          </p:cNvPr>
          <p:cNvSpPr/>
          <p:nvPr/>
        </p:nvSpPr>
        <p:spPr>
          <a:xfrm>
            <a:off x="7357396" y="2728156"/>
            <a:ext cx="218661" cy="142805"/>
          </a:xfrm>
          <a:prstGeom prst="rightArrow">
            <a:avLst/>
          </a:prstGeom>
          <a:solidFill>
            <a:srgbClr val="00B0F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9" name="TextBox 58">
            <a:extLst>
              <a:ext uri="{FF2B5EF4-FFF2-40B4-BE49-F238E27FC236}">
                <a16:creationId xmlns:a16="http://schemas.microsoft.com/office/drawing/2014/main" id="{649EC61D-D8D7-0E34-1084-929768A4305F}"/>
              </a:ext>
            </a:extLst>
          </p:cNvPr>
          <p:cNvSpPr txBox="1"/>
          <p:nvPr/>
        </p:nvSpPr>
        <p:spPr>
          <a:xfrm>
            <a:off x="6552149" y="3002320"/>
            <a:ext cx="729687" cy="461665"/>
          </a:xfrm>
          <a:prstGeom prst="rect">
            <a:avLst/>
          </a:prstGeom>
          <a:noFill/>
        </p:spPr>
        <p:txBody>
          <a:bodyPr wrap="none" rtlCol="0">
            <a:spAutoFit/>
          </a:bodyPr>
          <a:lstStyle/>
          <a:p>
            <a:r>
              <a:rPr lang="en-US" sz="1200"/>
              <a:t>Charge </a:t>
            </a:r>
          </a:p>
          <a:p>
            <a:r>
              <a:rPr lang="en-US" sz="1200" dirty="0"/>
              <a:t>Breeder</a:t>
            </a:r>
          </a:p>
        </p:txBody>
      </p:sp>
    </p:spTree>
    <p:extLst>
      <p:ext uri="{BB962C8B-B14F-4D97-AF65-F5344CB8AC3E}">
        <p14:creationId xmlns:p14="http://schemas.microsoft.com/office/powerpoint/2010/main" val="61145233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69B0FE7C-0A81-178D-A31A-191A009B19C5}"/>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9A5E1A08-C5DA-0C5C-396D-0917FE03E82F}"/>
              </a:ext>
            </a:extLst>
          </p:cNvPr>
          <p:cNvSpPr>
            <a:spLocks noGrp="1"/>
          </p:cNvSpPr>
          <p:nvPr>
            <p:ph type="ftr" sz="quarter" idx="11"/>
          </p:nvPr>
        </p:nvSpPr>
        <p:spPr/>
        <p:txBody>
          <a:bodyPr/>
          <a:lstStyle/>
          <a:p>
            <a:r>
              <a:rPr lang="it-IT"/>
              <a:t>M. Comunian</a:t>
            </a:r>
            <a:endParaRPr lang="en-US" dirty="0"/>
          </a:p>
        </p:txBody>
      </p:sp>
      <p:sp>
        <p:nvSpPr>
          <p:cNvPr id="6" name="TextBox 5">
            <a:extLst>
              <a:ext uri="{FF2B5EF4-FFF2-40B4-BE49-F238E27FC236}">
                <a16:creationId xmlns:a16="http://schemas.microsoft.com/office/drawing/2014/main" id="{E271ACD8-C05A-E59E-1ED8-E729B3CEB3F6}"/>
              </a:ext>
            </a:extLst>
          </p:cNvPr>
          <p:cNvSpPr txBox="1"/>
          <p:nvPr/>
        </p:nvSpPr>
        <p:spPr>
          <a:xfrm>
            <a:off x="788505" y="530088"/>
            <a:ext cx="1766253" cy="369332"/>
          </a:xfrm>
          <a:prstGeom prst="rect">
            <a:avLst/>
          </a:prstGeom>
          <a:noFill/>
        </p:spPr>
        <p:txBody>
          <a:bodyPr wrap="none" rtlCol="0">
            <a:spAutoFit/>
          </a:bodyPr>
          <a:lstStyle/>
          <a:p>
            <a:r>
              <a:rPr lang="it-IT" dirty="0"/>
              <a:t>ISOL METHOD</a:t>
            </a:r>
          </a:p>
        </p:txBody>
      </p:sp>
      <p:sp>
        <p:nvSpPr>
          <p:cNvPr id="9" name="TextBox 8">
            <a:extLst>
              <a:ext uri="{FF2B5EF4-FFF2-40B4-BE49-F238E27FC236}">
                <a16:creationId xmlns:a16="http://schemas.microsoft.com/office/drawing/2014/main" id="{19E9043D-7587-E94D-B482-8F4905454349}"/>
              </a:ext>
            </a:extLst>
          </p:cNvPr>
          <p:cNvSpPr txBox="1"/>
          <p:nvPr/>
        </p:nvSpPr>
        <p:spPr>
          <a:xfrm>
            <a:off x="7976756" y="530088"/>
            <a:ext cx="2082621" cy="369332"/>
          </a:xfrm>
          <a:prstGeom prst="rect">
            <a:avLst/>
          </a:prstGeom>
          <a:noFill/>
        </p:spPr>
        <p:txBody>
          <a:bodyPr wrap="none" rtlCol="0">
            <a:spAutoFit/>
          </a:bodyPr>
          <a:lstStyle/>
          <a:p>
            <a:r>
              <a:rPr lang="it-IT" dirty="0"/>
              <a:t>In-Flight METHOD</a:t>
            </a:r>
          </a:p>
        </p:txBody>
      </p:sp>
      <p:sp>
        <p:nvSpPr>
          <p:cNvPr id="10" name="TextBox 9">
            <a:extLst>
              <a:ext uri="{FF2B5EF4-FFF2-40B4-BE49-F238E27FC236}">
                <a16:creationId xmlns:a16="http://schemas.microsoft.com/office/drawing/2014/main" id="{723EEE43-A472-487F-2164-F4956BB9DC10}"/>
              </a:ext>
            </a:extLst>
          </p:cNvPr>
          <p:cNvSpPr txBox="1"/>
          <p:nvPr/>
        </p:nvSpPr>
        <p:spPr>
          <a:xfrm>
            <a:off x="542366" y="1338869"/>
            <a:ext cx="5961888" cy="3139321"/>
          </a:xfrm>
          <a:prstGeom prst="rect">
            <a:avLst/>
          </a:prstGeom>
          <a:noFill/>
        </p:spPr>
        <p:txBody>
          <a:bodyPr wrap="none" rtlCol="0">
            <a:spAutoFit/>
          </a:bodyPr>
          <a:lstStyle/>
          <a:p>
            <a:r>
              <a:rPr lang="en-US" dirty="0"/>
              <a:t>Pro:</a:t>
            </a:r>
          </a:p>
          <a:p>
            <a:pPr marL="285750" indent="-285750">
              <a:buFont typeface="Arial" panose="020B0604020202020204" pitchFamily="34" charset="0"/>
              <a:buChar char="•"/>
            </a:pPr>
            <a:r>
              <a:rPr lang="en-US" dirty="0"/>
              <a:t>Small Beam emittance</a:t>
            </a:r>
          </a:p>
          <a:p>
            <a:pPr marL="285750" indent="-285750">
              <a:buFont typeface="Arial" panose="020B0604020202020204" pitchFamily="34" charset="0"/>
              <a:buChar char="•"/>
            </a:pPr>
            <a:r>
              <a:rPr lang="en-US" dirty="0"/>
              <a:t>Small energy Spread</a:t>
            </a:r>
          </a:p>
          <a:p>
            <a:pPr marL="285750" indent="-285750">
              <a:buFont typeface="Arial" panose="020B0604020202020204" pitchFamily="34" charset="0"/>
              <a:buChar char="•"/>
            </a:pPr>
            <a:r>
              <a:rPr lang="en-US" dirty="0"/>
              <a:t>High quality pure beams (Spectrometer/Laser source)</a:t>
            </a:r>
          </a:p>
          <a:p>
            <a:pPr marL="285750" indent="-285750">
              <a:buFont typeface="Arial" panose="020B0604020202020204" pitchFamily="34" charset="0"/>
              <a:buChar char="•"/>
            </a:pPr>
            <a:r>
              <a:rPr lang="en-US" dirty="0"/>
              <a:t>Parasitic use of main facility beam time</a:t>
            </a:r>
          </a:p>
          <a:p>
            <a:pPr marL="285750" indent="-285750">
              <a:buFont typeface="Arial" panose="020B0604020202020204" pitchFamily="34" charset="0"/>
              <a:buChar char="•"/>
            </a:pPr>
            <a:endParaRPr lang="en-US" dirty="0"/>
          </a:p>
          <a:p>
            <a:r>
              <a:rPr lang="en-US" dirty="0"/>
              <a:t>Cons:</a:t>
            </a:r>
          </a:p>
          <a:p>
            <a:pPr marL="285750" indent="-285750">
              <a:buFont typeface="Arial" panose="020B0604020202020204" pitchFamily="34" charset="0"/>
              <a:buChar char="•"/>
            </a:pPr>
            <a:r>
              <a:rPr lang="en-US" dirty="0"/>
              <a:t>Low Energy beam</a:t>
            </a:r>
          </a:p>
          <a:p>
            <a:pPr marL="285750" indent="-285750">
              <a:buFont typeface="Arial" panose="020B0604020202020204" pitchFamily="34" charset="0"/>
              <a:buChar char="•"/>
            </a:pPr>
            <a:r>
              <a:rPr lang="en-US" dirty="0"/>
              <a:t>Need post accelerator</a:t>
            </a:r>
          </a:p>
          <a:p>
            <a:pPr marL="285750" indent="-285750">
              <a:buFont typeface="Arial" panose="020B0604020202020204" pitchFamily="34" charset="0"/>
              <a:buChar char="•"/>
            </a:pPr>
            <a:r>
              <a:rPr lang="en-US" dirty="0"/>
              <a:t>Slow production method (decay losses)</a:t>
            </a:r>
          </a:p>
          <a:p>
            <a:pPr marL="285750" indent="-285750">
              <a:buFont typeface="Arial" panose="020B0604020202020204" pitchFamily="34" charset="0"/>
              <a:buChar char="•"/>
            </a:pPr>
            <a:r>
              <a:rPr lang="en-US" dirty="0"/>
              <a:t>Chemistry needed</a:t>
            </a:r>
          </a:p>
        </p:txBody>
      </p:sp>
      <p:sp>
        <p:nvSpPr>
          <p:cNvPr id="11" name="TextBox 10">
            <a:extLst>
              <a:ext uri="{FF2B5EF4-FFF2-40B4-BE49-F238E27FC236}">
                <a16:creationId xmlns:a16="http://schemas.microsoft.com/office/drawing/2014/main" id="{F02566A9-E637-9A17-CFC6-ACBB1134321D}"/>
              </a:ext>
            </a:extLst>
          </p:cNvPr>
          <p:cNvSpPr txBox="1"/>
          <p:nvPr/>
        </p:nvSpPr>
        <p:spPr>
          <a:xfrm>
            <a:off x="6998594" y="1338869"/>
            <a:ext cx="4769254" cy="3416320"/>
          </a:xfrm>
          <a:prstGeom prst="rect">
            <a:avLst/>
          </a:prstGeom>
          <a:noFill/>
        </p:spPr>
        <p:txBody>
          <a:bodyPr wrap="none" rtlCol="0">
            <a:spAutoFit/>
          </a:bodyPr>
          <a:lstStyle/>
          <a:p>
            <a:r>
              <a:rPr lang="en-US" dirty="0"/>
              <a:t>Pro:</a:t>
            </a:r>
          </a:p>
          <a:p>
            <a:pPr marL="285750" indent="-285750">
              <a:buFont typeface="Arial" panose="020B0604020202020204" pitchFamily="34" charset="0"/>
              <a:buChar char="•"/>
            </a:pPr>
            <a:r>
              <a:rPr lang="en-US" dirty="0"/>
              <a:t>High Energy</a:t>
            </a:r>
          </a:p>
          <a:p>
            <a:pPr marL="285750" indent="-285750">
              <a:buFont typeface="Arial" panose="020B0604020202020204" pitchFamily="34" charset="0"/>
              <a:buChar char="•"/>
            </a:pPr>
            <a:r>
              <a:rPr lang="en-US" dirty="0"/>
              <a:t>Fast production method (no decay losses)</a:t>
            </a:r>
          </a:p>
          <a:p>
            <a:pPr marL="285750" indent="-285750">
              <a:buFont typeface="Arial" panose="020B0604020202020204" pitchFamily="34" charset="0"/>
              <a:buChar char="•"/>
            </a:pPr>
            <a:r>
              <a:rPr lang="en-US" dirty="0"/>
              <a:t>No Chemistry</a:t>
            </a:r>
          </a:p>
          <a:p>
            <a:pPr marL="285750" indent="-285750">
              <a:buFont typeface="Arial" panose="020B0604020202020204" pitchFamily="34" charset="0"/>
              <a:buChar char="•"/>
            </a:pPr>
            <a:endParaRPr lang="en-US" dirty="0"/>
          </a:p>
          <a:p>
            <a:r>
              <a:rPr lang="en-US" dirty="0"/>
              <a:t>Cons:</a:t>
            </a:r>
          </a:p>
          <a:p>
            <a:pPr marL="285750" indent="-285750">
              <a:buFont typeface="Arial" panose="020B0604020202020204" pitchFamily="34" charset="0"/>
              <a:buChar char="•"/>
            </a:pPr>
            <a:r>
              <a:rPr lang="en-US" dirty="0"/>
              <a:t>Cocktail of beams</a:t>
            </a:r>
          </a:p>
          <a:p>
            <a:pPr marL="285750" indent="-285750">
              <a:buFont typeface="Arial" panose="020B0604020202020204" pitchFamily="34" charset="0"/>
              <a:buChar char="•"/>
            </a:pPr>
            <a:r>
              <a:rPr lang="en-US" dirty="0"/>
              <a:t>Difficult to decrease energy</a:t>
            </a:r>
          </a:p>
          <a:p>
            <a:pPr marL="285750" indent="-285750">
              <a:buFont typeface="Arial" panose="020B0604020202020204" pitchFamily="34" charset="0"/>
              <a:buChar char="•"/>
            </a:pPr>
            <a:r>
              <a:rPr lang="en-US" dirty="0"/>
              <a:t>Uneasy to purify the beam</a:t>
            </a:r>
          </a:p>
          <a:p>
            <a:pPr marL="285750" indent="-285750">
              <a:buFont typeface="Arial" panose="020B0604020202020204" pitchFamily="34" charset="0"/>
              <a:buChar char="•"/>
            </a:pPr>
            <a:r>
              <a:rPr lang="en-US" dirty="0"/>
              <a:t>High emittance/energy spread</a:t>
            </a:r>
          </a:p>
          <a:p>
            <a:pPr marL="285750" indent="-285750">
              <a:buFont typeface="Arial" panose="020B0604020202020204" pitchFamily="34" charset="0"/>
              <a:buChar char="•"/>
            </a:pPr>
            <a:r>
              <a:rPr lang="en-US" dirty="0"/>
              <a:t>Need a specific facility</a:t>
            </a:r>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394198090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2A43E-3EC7-29AC-3C2D-2F84074733ED}"/>
              </a:ext>
            </a:extLst>
          </p:cNvPr>
          <p:cNvSpPr>
            <a:spLocks noGrp="1"/>
          </p:cNvSpPr>
          <p:nvPr>
            <p:ph type="title"/>
          </p:nvPr>
        </p:nvSpPr>
        <p:spPr>
          <a:xfrm>
            <a:off x="1617326" y="147167"/>
            <a:ext cx="9488077" cy="480915"/>
          </a:xfrm>
        </p:spPr>
        <p:txBody>
          <a:bodyPr/>
          <a:lstStyle/>
          <a:p>
            <a:pPr algn="ctr"/>
            <a:r>
              <a:rPr lang="en-US" sz="2800" dirty="0"/>
              <a:t>Example of ISOL facility (SPES)</a:t>
            </a:r>
          </a:p>
        </p:txBody>
      </p:sp>
      <p:sp>
        <p:nvSpPr>
          <p:cNvPr id="4" name="Date Placeholder 3">
            <a:extLst>
              <a:ext uri="{FF2B5EF4-FFF2-40B4-BE49-F238E27FC236}">
                <a16:creationId xmlns:a16="http://schemas.microsoft.com/office/drawing/2014/main" id="{8E2D13FD-97DC-62FA-56BE-CDB31EFBD1B7}"/>
              </a:ext>
            </a:extLst>
          </p:cNvPr>
          <p:cNvSpPr>
            <a:spLocks noGrp="1"/>
          </p:cNvSpPr>
          <p:nvPr>
            <p:ph type="dt" sz="half" idx="10"/>
          </p:nvPr>
        </p:nvSpPr>
        <p:spPr/>
        <p:txBody>
          <a:bodyPr/>
          <a:lstStyle/>
          <a:p>
            <a:r>
              <a:rPr lang="en-US"/>
              <a:t>Student Tutorials 5,6 May</a:t>
            </a:r>
          </a:p>
        </p:txBody>
      </p:sp>
      <p:sp>
        <p:nvSpPr>
          <p:cNvPr id="5" name="Footer Placeholder 4">
            <a:extLst>
              <a:ext uri="{FF2B5EF4-FFF2-40B4-BE49-F238E27FC236}">
                <a16:creationId xmlns:a16="http://schemas.microsoft.com/office/drawing/2014/main" id="{200C66AE-8B52-B6B7-C3BD-A8533C6CD83B}"/>
              </a:ext>
            </a:extLst>
          </p:cNvPr>
          <p:cNvSpPr>
            <a:spLocks noGrp="1"/>
          </p:cNvSpPr>
          <p:nvPr>
            <p:ph type="ftr" sz="quarter" idx="11"/>
          </p:nvPr>
        </p:nvSpPr>
        <p:spPr/>
        <p:txBody>
          <a:bodyPr/>
          <a:lstStyle/>
          <a:p>
            <a:r>
              <a:rPr lang="it-IT"/>
              <a:t>M. Comunian</a:t>
            </a:r>
            <a:endParaRPr lang="en-US" dirty="0"/>
          </a:p>
        </p:txBody>
      </p:sp>
      <p:sp>
        <p:nvSpPr>
          <p:cNvPr id="6" name="Segnaposto contenuto 3">
            <a:extLst>
              <a:ext uri="{FF2B5EF4-FFF2-40B4-BE49-F238E27FC236}">
                <a16:creationId xmlns:a16="http://schemas.microsoft.com/office/drawing/2014/main" id="{EFEFD708-284F-84C5-1795-0C22B81F85E7}"/>
              </a:ext>
            </a:extLst>
          </p:cNvPr>
          <p:cNvSpPr txBox="1">
            <a:spLocks/>
          </p:cNvSpPr>
          <p:nvPr/>
        </p:nvSpPr>
        <p:spPr>
          <a:xfrm>
            <a:off x="938860" y="548255"/>
            <a:ext cx="3802268" cy="5555229"/>
          </a:xfrm>
          <a:prstGeom prst="rect">
            <a:avLst/>
          </a:prstGeom>
          <a:solidFill>
            <a:schemeClr val="bg1"/>
          </a:solidFill>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GB" sz="1015" dirty="0"/>
              <a:t>The beam preparation scheme satisfies various requirements:</a:t>
            </a:r>
            <a:endParaRPr lang="it-IT" sz="1015" dirty="0"/>
          </a:p>
          <a:p>
            <a:pPr marL="474796" indent="-474796">
              <a:buFont typeface="+mj-lt"/>
              <a:buAutoNum type="arabicPeriod"/>
            </a:pPr>
            <a:r>
              <a:rPr lang="en-GB" sz="1015" dirty="0"/>
              <a:t>the zone with worst radiation protection issues is reduced by means of the first isobar selection (resolution R=1/200).</a:t>
            </a:r>
            <a:endParaRPr lang="it-IT" sz="1015" dirty="0"/>
          </a:p>
          <a:p>
            <a:pPr marL="474796" indent="-474796">
              <a:buFont typeface="+mj-lt"/>
              <a:buAutoNum type="arabicPeriod"/>
            </a:pPr>
            <a:r>
              <a:rPr lang="en-GB" sz="1015" dirty="0"/>
              <a:t>after that with an RFQ cooler the beam energy spread and transverse emittance are reduced both for further separation and to cope with the charge breeder acceptance (about 1 eV).</a:t>
            </a:r>
            <a:endParaRPr lang="it-IT" sz="1015" dirty="0"/>
          </a:p>
          <a:p>
            <a:pPr marL="474796" indent="-474796">
              <a:buFont typeface="+mj-lt"/>
              <a:buAutoNum type="arabicPeriod"/>
            </a:pPr>
            <a:r>
              <a:rPr lang="en-GB" sz="1015" dirty="0"/>
              <a:t>HRMS and MRMS (high and medium resolution mass spectrometers, R=1/20000 and R=1/1000 respectively) are used to select the RNB (with good transmission) and to suppress the contaminants from the charge breeder source.</a:t>
            </a:r>
            <a:endParaRPr lang="it-IT" sz="1015" dirty="0"/>
          </a:p>
          <a:p>
            <a:pPr marL="474796" indent="-474796">
              <a:buFont typeface="+mj-lt"/>
              <a:buAutoNum type="arabicPeriod"/>
            </a:pPr>
            <a:r>
              <a:rPr lang="en-GB" sz="1015" dirty="0"/>
              <a:t>Both the HRMS and the MRMS are installed on a negative voltage platform, to decrease the beam geometrical emittance, the relative energy spread and to keep the dipole field in a manageable range (&gt;0.1 T).</a:t>
            </a:r>
            <a:endParaRPr lang="it-IT" sz="1015" dirty="0"/>
          </a:p>
          <a:p>
            <a:pPr marL="474796" indent="-474796">
              <a:buFont typeface="+mj-lt"/>
              <a:buAutoNum type="arabicPeriod"/>
            </a:pPr>
            <a:r>
              <a:rPr lang="en-GB" sz="1015" dirty="0"/>
              <a:t>The 7 m long RFQ has an internal bunching and relatively high output energy; this </a:t>
            </a:r>
            <a:r>
              <a:rPr lang="en-GB" sz="1015" dirty="0" err="1"/>
              <a:t>easies</a:t>
            </a:r>
            <a:r>
              <a:rPr lang="en-GB" sz="1015" dirty="0"/>
              <a:t> the setting and allows 90% transmission into ALPI longitudinal acceptance (constraint deriving from  quite long ALPI period, 4 m). </a:t>
            </a:r>
            <a:endParaRPr lang="it-IT" sz="1015" dirty="0"/>
          </a:p>
          <a:p>
            <a:pPr marL="474796" indent="-474796">
              <a:buFont typeface="+mj-lt"/>
              <a:buAutoNum type="arabicPeriod"/>
            </a:pPr>
            <a:r>
              <a:rPr lang="en-GB" sz="1015" dirty="0"/>
              <a:t>An external 5 MHz buncher before the RFQ will be available for specific experiments (at the price of about 50% beam transmission).</a:t>
            </a:r>
            <a:endParaRPr lang="it-IT" sz="1015" dirty="0"/>
          </a:p>
          <a:p>
            <a:pPr marL="474796" indent="-474796">
              <a:buFont typeface="+mj-lt"/>
              <a:buAutoNum type="arabicPeriod"/>
            </a:pPr>
            <a:r>
              <a:rPr lang="en-GB" sz="1015" dirty="0"/>
              <a:t>The dispersion function is carefully managed in the various transport lines; where possible the transport is achromatic, otherwise the dispersion is kept low (in particular at RFQ input D=0, D’ is about 50 rad). </a:t>
            </a:r>
            <a:endParaRPr lang="it-IT" sz="1015" dirty="0"/>
          </a:p>
          <a:p>
            <a:pPr marL="474796" indent="-474796">
              <a:buFont typeface="+mj-lt"/>
              <a:buAutoNum type="arabicPeriod"/>
            </a:pPr>
            <a:endParaRPr lang="it-IT" sz="923" dirty="0"/>
          </a:p>
        </p:txBody>
      </p:sp>
      <p:pic>
        <p:nvPicPr>
          <p:cNvPr id="7" name="Immagine 4">
            <a:extLst>
              <a:ext uri="{FF2B5EF4-FFF2-40B4-BE49-F238E27FC236}">
                <a16:creationId xmlns:a16="http://schemas.microsoft.com/office/drawing/2014/main" id="{B3982705-0128-02DF-0E83-19B0015E92BB}"/>
              </a:ext>
            </a:extLst>
          </p:cNvPr>
          <p:cNvPicPr>
            <a:picLocks noChangeAspect="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206653" y="597733"/>
            <a:ext cx="4931260" cy="4999278"/>
          </a:xfrm>
          <a:prstGeom prst="rect">
            <a:avLst/>
          </a:prstGeom>
          <a:noFill/>
        </p:spPr>
      </p:pic>
      <p:sp>
        <p:nvSpPr>
          <p:cNvPr id="9" name="CasellaDiTesto 6">
            <a:extLst>
              <a:ext uri="{FF2B5EF4-FFF2-40B4-BE49-F238E27FC236}">
                <a16:creationId xmlns:a16="http://schemas.microsoft.com/office/drawing/2014/main" id="{07D2C0B3-92B2-2A9A-1F52-C32A056740D7}"/>
              </a:ext>
            </a:extLst>
          </p:cNvPr>
          <p:cNvSpPr txBox="1"/>
          <p:nvPr/>
        </p:nvSpPr>
        <p:spPr>
          <a:xfrm>
            <a:off x="8551918" y="3075093"/>
            <a:ext cx="1396513" cy="944810"/>
          </a:xfrm>
          <a:prstGeom prst="rect">
            <a:avLst/>
          </a:prstGeom>
          <a:solidFill>
            <a:schemeClr val="bg1"/>
          </a:solidFill>
        </p:spPr>
        <p:txBody>
          <a:bodyPr wrap="square" rtlCol="0">
            <a:spAutoFit/>
          </a:bodyPr>
          <a:lstStyle/>
          <a:p>
            <a:r>
              <a:rPr lang="en-US" sz="1108" b="1" dirty="0">
                <a:solidFill>
                  <a:srgbClr val="0000FF"/>
                </a:solidFill>
              </a:rPr>
              <a:t>High res. Selection</a:t>
            </a:r>
          </a:p>
          <a:p>
            <a:r>
              <a:rPr lang="en-US" sz="1108" b="1" dirty="0">
                <a:solidFill>
                  <a:srgbClr val="0000FF"/>
                </a:solidFill>
              </a:rPr>
              <a:t>R=1/20 000</a:t>
            </a:r>
          </a:p>
          <a:p>
            <a:r>
              <a:rPr lang="en-US" sz="1108" b="1" dirty="0">
                <a:solidFill>
                  <a:srgbClr val="0000FF"/>
                </a:solidFill>
              </a:rPr>
              <a:t>On -120kV platform</a:t>
            </a:r>
          </a:p>
        </p:txBody>
      </p:sp>
      <p:sp>
        <p:nvSpPr>
          <p:cNvPr id="10" name="CasellaDiTesto 7">
            <a:extLst>
              <a:ext uri="{FF2B5EF4-FFF2-40B4-BE49-F238E27FC236}">
                <a16:creationId xmlns:a16="http://schemas.microsoft.com/office/drawing/2014/main" id="{EA010C71-DC25-7B29-7E0A-C1490C9DFB57}"/>
              </a:ext>
            </a:extLst>
          </p:cNvPr>
          <p:cNvSpPr txBox="1"/>
          <p:nvPr/>
        </p:nvSpPr>
        <p:spPr>
          <a:xfrm>
            <a:off x="5327374" y="3961002"/>
            <a:ext cx="857885" cy="735182"/>
          </a:xfrm>
          <a:prstGeom prst="rect">
            <a:avLst/>
          </a:prstGeom>
          <a:solidFill>
            <a:schemeClr val="bg1"/>
          </a:solidFill>
        </p:spPr>
        <p:txBody>
          <a:bodyPr wrap="square" rtlCol="0">
            <a:spAutoFit/>
          </a:bodyPr>
          <a:lstStyle/>
          <a:p>
            <a:r>
              <a:rPr lang="en-US" sz="1000" b="1">
                <a:solidFill>
                  <a:srgbClr val="0000FF"/>
                </a:solidFill>
              </a:rPr>
              <a:t>MRMS</a:t>
            </a:r>
          </a:p>
          <a:p>
            <a:r>
              <a:rPr lang="en-US" sz="1000" b="1" dirty="0">
                <a:solidFill>
                  <a:srgbClr val="0000FF"/>
                </a:solidFill>
              </a:rPr>
              <a:t>R=1/1000</a:t>
            </a:r>
          </a:p>
          <a:p>
            <a:r>
              <a:rPr lang="en-US" sz="1000" b="1" dirty="0">
                <a:solidFill>
                  <a:srgbClr val="0000FF"/>
                </a:solidFill>
              </a:rPr>
              <a:t>On -120kV platform</a:t>
            </a:r>
          </a:p>
        </p:txBody>
      </p:sp>
    </p:spTree>
    <p:extLst>
      <p:ext uri="{BB962C8B-B14F-4D97-AF65-F5344CB8AC3E}">
        <p14:creationId xmlns:p14="http://schemas.microsoft.com/office/powerpoint/2010/main" val="3027801791"/>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0C0227"/>
      </a:accent1>
      <a:accent2>
        <a:srgbClr val="0C0227"/>
      </a:accent2>
      <a:accent3>
        <a:srgbClr val="F39333"/>
      </a:accent3>
      <a:accent4>
        <a:srgbClr val="F39333"/>
      </a:accent4>
      <a:accent5>
        <a:srgbClr val="3F3221"/>
      </a:accent5>
      <a:accent6>
        <a:srgbClr val="F8E5D6"/>
      </a:accent6>
      <a:hlink>
        <a:srgbClr val="768485"/>
      </a:hlink>
      <a:folHlink>
        <a:srgbClr val="FFFF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FFFFFF"/>
      </a:dk2>
      <a:lt2>
        <a:srgbClr val="FFFFFF"/>
      </a:lt2>
      <a:accent1>
        <a:srgbClr val="0C0227"/>
      </a:accent1>
      <a:accent2>
        <a:srgbClr val="0C0227"/>
      </a:accent2>
      <a:accent3>
        <a:srgbClr val="F39333"/>
      </a:accent3>
      <a:accent4>
        <a:srgbClr val="F39333"/>
      </a:accent4>
      <a:accent5>
        <a:srgbClr val="3F3221"/>
      </a:accent5>
      <a:accent6>
        <a:srgbClr val="F8E5D6"/>
      </a:accent6>
      <a:hlink>
        <a:srgbClr val="768485"/>
      </a:hlink>
      <a:folHlink>
        <a:srgbClr val="FFFFFF"/>
      </a:folHlink>
    </a:clrScheme>
    <a:fontScheme name="Office">
      <a:majorFont>
        <a:latin typeface="Arial"/>
        <a:ea typeface="DejaVu Sans"/>
        <a:cs typeface="DejaVu Sans"/>
      </a:majorFont>
      <a:minorFont>
        <a:latin typeface="Arial"/>
        <a:ea typeface="DejaVu Sans"/>
        <a:cs typeface="DejaVu Sans"/>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miter/>
        </a:ln>
        <a:ln w="25400" cap="flat" cmpd="sng" algn="ctr">
          <a:solidFill>
            <a:schemeClr val="phClr"/>
          </a:solidFill>
          <a:prstDash val="solid"/>
          <a:miter/>
        </a:ln>
        <a:ln w="38100" cap="flat" cmpd="sng" algn="ctr">
          <a:solidFill>
            <a:schemeClr val="phClr"/>
          </a:solidFill>
          <a:prstDash val="solid"/>
          <a:miter/>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IPAC23 presentation template</Template>
  <TotalTime>13391</TotalTime>
  <Words>3618</Words>
  <Application>Microsoft Office PowerPoint</Application>
  <PresentationFormat>Widescreen</PresentationFormat>
  <Paragraphs>832</Paragraphs>
  <Slides>58</Slides>
  <Notes>6</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58</vt:i4>
      </vt:variant>
    </vt:vector>
  </HeadingPairs>
  <TitlesOfParts>
    <vt:vector size="68" baseType="lpstr">
      <vt:lpstr>Arial</vt:lpstr>
      <vt:lpstr>Book Antiqua</vt:lpstr>
      <vt:lpstr>Calibri</vt:lpstr>
      <vt:lpstr>Cambria Math</vt:lpstr>
      <vt:lpstr>Open Sans</vt:lpstr>
      <vt:lpstr>Poppins</vt:lpstr>
      <vt:lpstr>Symbol</vt:lpstr>
      <vt:lpstr>Times New Roman</vt:lpstr>
      <vt:lpstr>Wingdings</vt:lpstr>
      <vt:lpstr>Office Theme</vt:lpstr>
      <vt:lpstr>PowerPoint Presentation</vt:lpstr>
      <vt:lpstr>PowerPoint Presentation</vt:lpstr>
      <vt:lpstr>Facilities for Radioactive/Rare Ion Beams </vt:lpstr>
      <vt:lpstr>What is a RiBs facilities</vt:lpstr>
      <vt:lpstr>Practical use of RiBs:</vt:lpstr>
      <vt:lpstr>PowerPoint Presentation</vt:lpstr>
      <vt:lpstr>How to generate RiBs</vt:lpstr>
      <vt:lpstr>PowerPoint Presentation</vt:lpstr>
      <vt:lpstr>Example of ISOL facility (SPES)</vt:lpstr>
      <vt:lpstr>Example of In-Flight facility (FRIB)</vt:lpstr>
      <vt:lpstr>First generation RiBs Facilities</vt:lpstr>
      <vt:lpstr>Present-day RiBs Facilities</vt:lpstr>
      <vt:lpstr>RiBs Facilities (European)</vt:lpstr>
      <vt:lpstr>HIE ISOLDE</vt:lpstr>
      <vt:lpstr>GANIL-SPIRAL1-2</vt:lpstr>
      <vt:lpstr>LNS</vt:lpstr>
      <vt:lpstr>SPES</vt:lpstr>
      <vt:lpstr>FAIR</vt:lpstr>
      <vt:lpstr>Present RiBs Facilities (World)</vt:lpstr>
      <vt:lpstr>RAON</vt:lpstr>
      <vt:lpstr>PowerPoint Presentation</vt:lpstr>
      <vt:lpstr>PowerPoint Presentation</vt:lpstr>
      <vt:lpstr>ISAC</vt:lpstr>
      <vt:lpstr>VECC</vt:lpstr>
      <vt:lpstr>iThemba</vt:lpstr>
      <vt:lpstr>RIKEN/RIBS</vt:lpstr>
      <vt:lpstr>PowerPoint Presentation</vt:lpstr>
      <vt:lpstr>ORNL/HRIBF</vt:lpstr>
      <vt:lpstr>Facilities overview</vt:lpstr>
      <vt:lpstr>How to generate RiBs</vt:lpstr>
      <vt:lpstr>DRIVER Accelerator for the Primary beam</vt:lpstr>
      <vt:lpstr>TARGET</vt:lpstr>
      <vt:lpstr>PowerPoint Presentation</vt:lpstr>
      <vt:lpstr>SPECTROMETER (low energy) U shape</vt:lpstr>
      <vt:lpstr>Beam Energy spread effect on resolution</vt:lpstr>
      <vt:lpstr>Why the spectrometer on HV platform?</vt:lpstr>
      <vt:lpstr>Main parameters of Spectrometers</vt:lpstr>
      <vt:lpstr>Fragment Separator  (HIGH Energy) S+U shape</vt:lpstr>
      <vt:lpstr>CHARGE BREEDER: from 1+ to N+ beam</vt:lpstr>
      <vt:lpstr>RFQ BEAM COOLER: reduce the emittance and energy spread</vt:lpstr>
      <vt:lpstr>POST ACCELERATOR</vt:lpstr>
      <vt:lpstr>RiBs efficiency</vt:lpstr>
      <vt:lpstr>Whole Beam Optics Design of SPES</vt:lpstr>
      <vt:lpstr>PowerPoint Presentation</vt:lpstr>
      <vt:lpstr>Cyclotron</vt:lpstr>
      <vt:lpstr>PowerPoint Presentation</vt:lpstr>
      <vt:lpstr>PowerPoint Presentation</vt:lpstr>
      <vt:lpstr>PowerPoint Presentation</vt:lpstr>
      <vt:lpstr>HRMS Multiparticle Beam envelope</vt:lpstr>
      <vt:lpstr>HRMS Beam Separation without slits at image point with a gaussian beam (cut at 4) and 1eV (rms) as energy spread</vt:lpstr>
      <vt:lpstr>From the 1+ transport line to RFQ</vt:lpstr>
      <vt:lpstr>PowerPoint Presentation</vt:lpstr>
      <vt:lpstr>References</vt:lpstr>
      <vt:lpstr>How to generate RiBs</vt:lpstr>
      <vt:lpstr>Backup Slides</vt:lpstr>
      <vt:lpstr>Multipole tuning for MRMS and HRMS</vt:lpstr>
      <vt:lpstr>SPES RFQ: Main parameters</vt:lpstr>
      <vt:lpstr>PowerPoint Presentation</vt:lpstr>
    </vt:vector>
  </TitlesOfParts>
  <Company>European Spallation Source ERIC</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Francesco Grespan</dc:creator>
  <dc:description/>
  <cp:lastModifiedBy>Michele Comunian</cp:lastModifiedBy>
  <cp:revision>111</cp:revision>
  <dcterms:created xsi:type="dcterms:W3CDTF">2023-04-12T13:08:11Z</dcterms:created>
  <dcterms:modified xsi:type="dcterms:W3CDTF">2023-05-06T10:50:30Z</dcterms:modified>
  <dc:language>en-GB</dc:language>
</cp:coreProperties>
</file>

<file path=docProps/custom.xml><?xml version="1.0" encoding="utf-8"?>
<Properties xmlns="http://schemas.openxmlformats.org/officeDocument/2006/custom-properties" xmlns:vt="http://schemas.openxmlformats.org/officeDocument/2006/docPropsVTypes">
  <property fmtid="{D5CDD505-2E9C-101B-9397-08002B2CF9AE}" pid="2" name="Notes">
    <vt:i4>2</vt:i4>
  </property>
  <property fmtid="{D5CDD505-2E9C-101B-9397-08002B2CF9AE}" pid="3" name="PresentationFormat">
    <vt:lpwstr>Widescreen</vt:lpwstr>
  </property>
  <property fmtid="{D5CDD505-2E9C-101B-9397-08002B2CF9AE}" pid="4" name="Slides">
    <vt:i4>3</vt:i4>
  </property>
</Properties>
</file>