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media/image111.jpg" ContentType="image/jpeg"/>
  <Override PartName="/ppt/media/image112.jpg" ContentType="image/jpeg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2"/>
  </p:sldMasterIdLst>
  <p:notesMasterIdLst>
    <p:notesMasterId r:id="rId99"/>
  </p:notesMasterIdLst>
  <p:sldIdLst>
    <p:sldId id="256" r:id="rId3"/>
    <p:sldId id="257" r:id="rId4"/>
    <p:sldId id="258" r:id="rId5"/>
    <p:sldId id="376" r:id="rId6"/>
    <p:sldId id="404" r:id="rId7"/>
    <p:sldId id="260" r:id="rId8"/>
    <p:sldId id="317" r:id="rId9"/>
    <p:sldId id="318" r:id="rId10"/>
    <p:sldId id="319" r:id="rId11"/>
    <p:sldId id="320" r:id="rId12"/>
    <p:sldId id="325" r:id="rId13"/>
    <p:sldId id="326" r:id="rId14"/>
    <p:sldId id="327" r:id="rId15"/>
    <p:sldId id="328" r:id="rId16"/>
    <p:sldId id="329" r:id="rId17"/>
    <p:sldId id="321" r:id="rId18"/>
    <p:sldId id="324" r:id="rId19"/>
    <p:sldId id="322" r:id="rId20"/>
    <p:sldId id="408" r:id="rId21"/>
    <p:sldId id="37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86" r:id="rId32"/>
    <p:sldId id="394" r:id="rId33"/>
    <p:sldId id="340" r:id="rId34"/>
    <p:sldId id="339" r:id="rId35"/>
    <p:sldId id="360" r:id="rId36"/>
    <p:sldId id="341" r:id="rId37"/>
    <p:sldId id="342" r:id="rId38"/>
    <p:sldId id="343" r:id="rId39"/>
    <p:sldId id="344" r:id="rId40"/>
    <p:sldId id="353" r:id="rId41"/>
    <p:sldId id="345" r:id="rId42"/>
    <p:sldId id="346" r:id="rId43"/>
    <p:sldId id="352" r:id="rId44"/>
    <p:sldId id="349" r:id="rId45"/>
    <p:sldId id="347" r:id="rId46"/>
    <p:sldId id="378" r:id="rId47"/>
    <p:sldId id="350" r:id="rId48"/>
    <p:sldId id="351" r:id="rId49"/>
    <p:sldId id="355" r:id="rId50"/>
    <p:sldId id="356" r:id="rId51"/>
    <p:sldId id="406" r:id="rId52"/>
    <p:sldId id="405" r:id="rId53"/>
    <p:sldId id="313" r:id="rId54"/>
    <p:sldId id="395" r:id="rId55"/>
    <p:sldId id="301" r:id="rId56"/>
    <p:sldId id="363" r:id="rId57"/>
    <p:sldId id="364" r:id="rId58"/>
    <p:sldId id="401" r:id="rId59"/>
    <p:sldId id="365" r:id="rId60"/>
    <p:sldId id="367" r:id="rId61"/>
    <p:sldId id="368" r:id="rId62"/>
    <p:sldId id="357" r:id="rId63"/>
    <p:sldId id="402" r:id="rId64"/>
    <p:sldId id="375" r:id="rId65"/>
    <p:sldId id="288" r:id="rId66"/>
    <p:sldId id="358" r:id="rId67"/>
    <p:sldId id="304" r:id="rId68"/>
    <p:sldId id="305" r:id="rId69"/>
    <p:sldId id="407" r:id="rId70"/>
    <p:sldId id="409" r:id="rId71"/>
    <p:sldId id="306" r:id="rId72"/>
    <p:sldId id="271" r:id="rId73"/>
    <p:sldId id="308" r:id="rId74"/>
    <p:sldId id="307" r:id="rId75"/>
    <p:sldId id="273" r:id="rId76"/>
    <p:sldId id="393" r:id="rId77"/>
    <p:sldId id="392" r:id="rId78"/>
    <p:sldId id="279" r:id="rId79"/>
    <p:sldId id="403" r:id="rId80"/>
    <p:sldId id="410" r:id="rId81"/>
    <p:sldId id="396" r:id="rId82"/>
    <p:sldId id="397" r:id="rId83"/>
    <p:sldId id="398" r:id="rId84"/>
    <p:sldId id="399" r:id="rId85"/>
    <p:sldId id="359" r:id="rId86"/>
    <p:sldId id="400" r:id="rId87"/>
    <p:sldId id="361" r:id="rId88"/>
    <p:sldId id="421" r:id="rId89"/>
    <p:sldId id="412" r:id="rId90"/>
    <p:sldId id="413" r:id="rId91"/>
    <p:sldId id="414" r:id="rId92"/>
    <p:sldId id="415" r:id="rId93"/>
    <p:sldId id="416" r:id="rId94"/>
    <p:sldId id="417" r:id="rId95"/>
    <p:sldId id="418" r:id="rId96"/>
    <p:sldId id="419" r:id="rId97"/>
    <p:sldId id="420" r:id="rId9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5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8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6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theme" Target="theme/theme1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notesMaster" Target="notesMasters/notesMaster1.xml"/><Relationship Id="rId10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notes' format</a:t>
            </a:r>
          </a:p>
        </p:txBody>
      </p:sp>
      <p:sp>
        <p:nvSpPr>
          <p:cNvPr id="8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8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9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0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EE60D5CC-657B-4533-AEBE-C802D233B9DD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sldNum" idx="4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ID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63F3157-50DE-4703-B7FE-88430D87638A}" type="slidenum">
              <a:rPr lang="en-ID" sz="1200" b="0" strike="noStrike" spc="-1">
                <a:latin typeface="Times New Roman"/>
              </a:rPr>
              <a:t>1</a:t>
            </a:fld>
            <a:endParaRPr lang="en-US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31354EDC-F698-5462-8EE8-3CEA3DF2CD8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B743666F-73D1-9571-EE6E-E84236FB6F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AF8F21FC-960F-1F27-0D5B-30110BE730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FC4E7A-D9F2-4071-8E6D-668B6A4E3D90}" type="slidenum">
              <a:rPr lang="en-US" altLang="en-US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Intuitive explanation: if unpaired electrons have higher conductivity they draw a relatively higher fraction of the total current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sldNum" idx="5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ID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6679227-84F7-4E8C-A7CC-C6319BF53311}" type="slidenum">
              <a:rPr lang="en-ID" sz="1200" b="0" strike="noStrike" spc="-1">
                <a:latin typeface="Times New Roman"/>
              </a:rPr>
              <a:t>2</a:t>
            </a:fld>
            <a:endParaRPr lang="en-US" sz="1200" b="0" strike="noStrike" spc="-1" dirty="0">
              <a:latin typeface="Times New Roman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2F993F72-3B28-B4F1-9C26-DEF33BCA1D5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A20B925E-FDE9-9A81-4D93-799595F578D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4486E3-12CF-634B-BBFF-4349D2ABA9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F2173A4-62E5-4C65-8CC2-6005522930A6}" type="slidenum">
              <a:rPr lang="en-US" altLang="en-US">
                <a:latin typeface="Calibri" panose="020F0502020204030204" pitchFamily="34" charset="0"/>
              </a:rPr>
              <a:pPr eaLnBrk="1" hangingPunct="1"/>
              <a:t>31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Mechanisms for </a:t>
            </a:r>
            <a:r>
              <a:rPr lang="en-US" dirty="0" err="1"/>
              <a:t>subgap</a:t>
            </a:r>
            <a:r>
              <a:rPr lang="en-US" dirty="0"/>
              <a:t> states can be intrinsic such as due to strong impurity scattering or</a:t>
            </a:r>
            <a:r>
              <a:rPr lang="en-US" baseline="0" dirty="0"/>
              <a:t> strong electron-phonon coupling or extrinsic such as </a:t>
            </a:r>
            <a:r>
              <a:rPr lang="en-US" baseline="0" dirty="0" err="1"/>
              <a:t>normalconducting</a:t>
            </a:r>
            <a:r>
              <a:rPr lang="en-US" baseline="0" dirty="0"/>
              <a:t> precipitates or trapped vortices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710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Breit</a:t>
            </a:r>
            <a:r>
              <a:rPr lang="en-US" dirty="0"/>
              <a:t>-Wigner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99582430-1D6E-D592-A269-98829A85F9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5367DD9F-3416-10E2-3678-B02F6712D4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269C9-47CB-15BA-CB13-26546351BB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4151AC4-0D5C-4488-A966-DC3611BECD4B}" type="slidenum">
              <a:rPr lang="en-US" altLang="en-US">
                <a:latin typeface="Calibri" panose="020F0502020204030204" pitchFamily="34" charset="0"/>
              </a:rPr>
              <a:pPr eaLnBrk="1" hangingPunct="1"/>
              <a:t>51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89827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436A359B-BB06-A275-9695-60C0B7E6B7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C6792FF5-DFFC-5432-65C2-FB2FA7273C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D6AF3-83EB-9F4A-BCA8-AE8C26C13F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858BB5-65EF-4902-9BDA-2AB607FF6740}" type="slidenum">
              <a:rPr lang="en-US" altLang="en-US">
                <a:latin typeface="Calibri" panose="020F0502020204030204" pitchFamily="34" charset="0"/>
              </a:rPr>
              <a:pPr eaLnBrk="1" hangingPunct="1"/>
              <a:t>55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>
            <a:extLst>
              <a:ext uri="{FF2B5EF4-FFF2-40B4-BE49-F238E27FC236}">
                <a16:creationId xmlns:a16="http://schemas.microsoft.com/office/drawing/2014/main" id="{6A743E4A-1EEA-67F1-F4EA-0D85C0235F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>
            <a:extLst>
              <a:ext uri="{FF2B5EF4-FFF2-40B4-BE49-F238E27FC236}">
                <a16:creationId xmlns:a16="http://schemas.microsoft.com/office/drawing/2014/main" id="{56FF86E0-A702-0D52-2B15-8D1C560B66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78350F-EE89-408A-8C6C-9A15F4AA0F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8F4153F-8E03-43A9-9A85-C8FA5A5F441A}" type="slidenum">
              <a:rPr lang="en-US" altLang="en-US">
                <a:latin typeface="Calibri" panose="020F0502020204030204" pitchFamily="34" charset="0"/>
              </a:rPr>
              <a:pPr eaLnBrk="1" hangingPunct="1"/>
              <a:t>56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499EBFEF-119C-99CF-5A60-0A7E575E2D2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1029E3E1-FE6E-9963-46C4-6E61ED60125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E242A-591C-7D06-723E-4C01710FDD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6987B2F-F1D6-4CC7-A36D-C6784451CE24}" type="slidenum">
              <a:rPr lang="en-US" altLang="en-US">
                <a:latin typeface="Calibri" panose="020F0502020204030204" pitchFamily="34" charset="0"/>
              </a:rPr>
              <a:pPr eaLnBrk="1" hangingPunct="1"/>
              <a:t>58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52A74B05-E597-B3B3-049F-215FA3E2162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F8452ABE-5D4A-E281-08F8-CC16670C4B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D211EB-7F4E-DFEB-592F-6FE508E0E9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92421BB-FAE3-4D51-A8C1-60B9BACAB6C3}" type="slidenum">
              <a:rPr lang="en-US" altLang="en-US">
                <a:latin typeface="Calibri" panose="020F0502020204030204" pitchFamily="34" charset="0"/>
              </a:rPr>
              <a:pPr eaLnBrk="1" hangingPunct="1"/>
              <a:t>59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id="{935FE726-AE7D-8DAC-970E-9D6D418F23D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id="{BC0887B7-CB8E-DB4B-C3BE-8B42A50A4CC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341EBF-FCBD-9880-53E1-1E7B5C0498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283A73A-DEDD-4360-8CB0-A5E73B5B67CE}" type="slidenum">
              <a:rPr lang="en-US" altLang="en-US">
                <a:latin typeface="Calibri" panose="020F0502020204030204" pitchFamily="34" charset="0"/>
              </a:rPr>
              <a:pPr eaLnBrk="1" hangingPunct="1"/>
              <a:t>60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68CC49E1-57F3-605C-70CA-0D52ECD72FC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0F59DB8B-F46F-746D-52BD-63683DC1182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AC978-32F5-9BFB-4A9A-15F5BA6A46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DAF4025-351B-491B-9CD6-2642DCF0612E}" type="slidenum">
              <a:rPr lang="en-US" altLang="en-US">
                <a:latin typeface="Calibri" panose="020F0502020204030204" pitchFamily="34" charset="0"/>
              </a:rPr>
              <a:pPr eaLnBrk="1" hangingPunct="1"/>
              <a:t>80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937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B4D5F6D6-27B7-7F82-60B9-20F46E68C35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2E8DE4C6-3AC9-6F02-54F7-5ADF8FCAF6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16168B-055A-A2C2-8E94-D5B56C7412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EFB22D-1380-49DE-941C-9EFDE9C19DCD}" type="slidenum">
              <a:rPr lang="en-US" altLang="en-US">
                <a:latin typeface="Calibri" panose="020F0502020204030204" pitchFamily="34" charset="0"/>
              </a:rPr>
              <a:pPr eaLnBrk="1" hangingPunct="1"/>
              <a:t>81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48583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590DBBBA-69EA-725A-2DDF-77BE64FFF1C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624F0C97-28EC-96F5-63AC-703C868F27A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5C5C20-0BF7-B53A-60CE-E689BB0C52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D0468F8-D7FB-4DD0-92BD-16BF7E8F6991}" type="slidenum">
              <a:rPr lang="en-US" altLang="en-US">
                <a:latin typeface="Calibri" panose="020F0502020204030204" pitchFamily="34" charset="0"/>
              </a:rPr>
              <a:pPr eaLnBrk="1" hangingPunct="1"/>
              <a:t>82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53303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9FC4149A-256B-8079-832A-3C4801311C2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D07A106D-5F74-9ADC-A1A5-5148A67E152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8448DC-3F4F-8B9A-E8C4-FB6777656D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DA4C357-3197-45A4-95DF-5104D0300851}" type="slidenum">
              <a:rPr lang="en-US" altLang="en-US">
                <a:latin typeface="Calibri" panose="020F0502020204030204" pitchFamily="34" charset="0"/>
              </a:rPr>
              <a:pPr eaLnBrk="1" hangingPunct="1"/>
              <a:t>83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58231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996EF50A-C253-9865-C974-8BA7B88B7B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4459C0E9-8239-4A05-C215-D8917EA5A41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E8E4E-211E-6E13-1C85-C458D95669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CB87E37-55AE-4E40-A70E-91697803DC37}" type="slidenum">
              <a:rPr lang="en-US" altLang="en-US">
                <a:latin typeface="Calibri" panose="020F0502020204030204" pitchFamily="34" charset="0"/>
              </a:rPr>
              <a:pPr eaLnBrk="1" hangingPunct="1"/>
              <a:t>84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65904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>
            <a:extLst>
              <a:ext uri="{FF2B5EF4-FFF2-40B4-BE49-F238E27FC236}">
                <a16:creationId xmlns:a16="http://schemas.microsoft.com/office/drawing/2014/main" id="{45B8B4E0-01FA-430B-2215-2DCA0121F9F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>
            <a:extLst>
              <a:ext uri="{FF2B5EF4-FFF2-40B4-BE49-F238E27FC236}">
                <a16:creationId xmlns:a16="http://schemas.microsoft.com/office/drawing/2014/main" id="{DDA7A06B-3F1E-992E-3B3F-42EE235D51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AAB96-D519-591F-39C0-7A2E36F5B6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3CF922A-49DE-48A1-92B4-D3341EBD65F7}" type="slidenum">
              <a:rPr lang="en-US" altLang="en-US">
                <a:latin typeface="Calibri" panose="020F0502020204030204" pitchFamily="34" charset="0"/>
              </a:rPr>
              <a:pPr eaLnBrk="1" hangingPunct="1"/>
              <a:t>85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97587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F42C5969-B681-68CB-1781-39A3B04B59E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7488" y="812800"/>
            <a:ext cx="7124700" cy="40084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EEB74B1D-2673-585A-B1D8-FC1AFE18F9B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0E2398-824D-5B6A-53B3-CD54AC0733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925E16B-ECF8-478D-9BFD-B89A4A39B004}" type="slidenum">
              <a:rPr lang="en-US" altLang="en-US">
                <a:latin typeface="Calibri" panose="020F0502020204030204" pitchFamily="34" charset="0"/>
              </a:rPr>
              <a:pPr eaLnBrk="1" hangingPunct="1"/>
              <a:t>86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402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Ratio of electric field at</a:t>
            </a:r>
            <a:r>
              <a:rPr lang="en-US" baseline="0" dirty="0"/>
              <a:t> the surface to the total current flowing across a unit line in the surface.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73557-6986-4A71-8C48-8EC615EF1EA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3BD32F1-A015-48F3-9DD6-F3F336658F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3200" b="0" strike="noStrike" spc="-1">
                <a:latin typeface="Arial"/>
              </a:rPr>
              <a:t>Click to edit Master subtitle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3BD32F1-A015-48F3-9DD6-F3F336658F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47" b="1" i="0">
                <a:solidFill>
                  <a:srgbClr val="00009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77" b="0" i="0">
                <a:solidFill>
                  <a:srgbClr val="28282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‹#›</a:t>
            </a:fld>
            <a:endParaRPr lang="en-US" spc="-22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A30ADD-63A8-BC16-B730-B13A46F7FF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933" y="136525"/>
            <a:ext cx="1772067" cy="43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500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178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7089" y="6427596"/>
            <a:ext cx="5845948" cy="311322"/>
          </a:xfrm>
        </p:spPr>
        <p:txBody>
          <a:bodyPr/>
          <a:lstStyle>
            <a:lvl1pPr algn="l">
              <a:defRPr sz="120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/>
              <a:t>Materials Requirements For Superconducting RF Cavities - Glasgow, Sep. 4 2019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9267" y="6407801"/>
            <a:ext cx="1772067" cy="43039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914" y="6467336"/>
            <a:ext cx="1129453" cy="31132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9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3200" b="0" strike="noStrike" spc="-1">
                <a:latin typeface="Arial"/>
              </a:rPr>
              <a:t>Click to edit Master subtitle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/>
          <p:nvPr/>
        </p:nvSpPr>
        <p:spPr>
          <a:xfrm>
            <a:off x="194760" y="160920"/>
            <a:ext cx="11801880" cy="6535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Rectangle 3"/>
          <p:cNvSpPr/>
          <p:nvPr/>
        </p:nvSpPr>
        <p:spPr>
          <a:xfrm flipH="1">
            <a:off x="6095160" y="6165720"/>
            <a:ext cx="5900400" cy="530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Rectangle 5"/>
          <p:cNvSpPr/>
          <p:nvPr/>
        </p:nvSpPr>
        <p:spPr>
          <a:xfrm flipH="1">
            <a:off x="194040" y="6165720"/>
            <a:ext cx="6024240" cy="53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" name="Immagine 4"/>
          <p:cNvPicPr/>
          <p:nvPr/>
        </p:nvPicPr>
        <p:blipFill>
          <a:blip r:embed="rId14"/>
          <a:stretch/>
        </p:blipFill>
        <p:spPr>
          <a:xfrm>
            <a:off x="318600" y="6256440"/>
            <a:ext cx="441000" cy="372960"/>
          </a:xfrm>
          <a:prstGeom prst="rect">
            <a:avLst/>
          </a:prstGeom>
          <a:ln w="0">
            <a:noFill/>
          </a:ln>
        </p:spPr>
      </p:pic>
      <p:pic>
        <p:nvPicPr>
          <p:cNvPr id="4" name="Immagine 7" descr="Immagine che contiene testo, clipart&#10;&#10;Descrizione generata automaticamente"/>
          <p:cNvPicPr/>
          <p:nvPr/>
        </p:nvPicPr>
        <p:blipFill>
          <a:blip r:embed="rId15"/>
          <a:stretch/>
        </p:blipFill>
        <p:spPr>
          <a:xfrm>
            <a:off x="194760" y="6216120"/>
            <a:ext cx="1558440" cy="6386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1812324" y="6356350"/>
            <a:ext cx="1769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SRF Cavities, A-M Valente-Feliciano, 6 May 2023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5"/>
          <p:cNvSpPr/>
          <p:nvPr/>
        </p:nvSpPr>
        <p:spPr>
          <a:xfrm flipH="1">
            <a:off x="-720" y="6135840"/>
            <a:ext cx="12191400" cy="72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4" name="Immagine 4"/>
          <p:cNvPicPr/>
          <p:nvPr/>
        </p:nvPicPr>
        <p:blipFill>
          <a:blip r:embed="rId16"/>
          <a:stretch/>
        </p:blipFill>
        <p:spPr>
          <a:xfrm>
            <a:off x="216000" y="6310080"/>
            <a:ext cx="441000" cy="372960"/>
          </a:xfrm>
          <a:prstGeom prst="rect">
            <a:avLst/>
          </a:prstGeom>
          <a:ln w="0">
            <a:noFill/>
          </a:ln>
        </p:spPr>
      </p:pic>
      <p:pic>
        <p:nvPicPr>
          <p:cNvPr id="45" name="Immagine 7" descr="Immagine che contiene testo, clipart&#10;&#10;Descrizione generata automaticamente"/>
          <p:cNvPicPr/>
          <p:nvPr/>
        </p:nvPicPr>
        <p:blipFill>
          <a:blip r:embed="rId17"/>
          <a:stretch/>
        </p:blipFill>
        <p:spPr>
          <a:xfrm>
            <a:off x="155880" y="6218640"/>
            <a:ext cx="1558440" cy="638640"/>
          </a:xfrm>
          <a:prstGeom prst="rect">
            <a:avLst/>
          </a:prstGeom>
          <a:ln w="0">
            <a:noFill/>
          </a:ln>
        </p:spPr>
      </p:pic>
      <p:pic>
        <p:nvPicPr>
          <p:cNvPr id="46" name="Immagine 1"/>
          <p:cNvPicPr/>
          <p:nvPr/>
        </p:nvPicPr>
        <p:blipFill>
          <a:blip r:embed="rId18"/>
          <a:stretch/>
        </p:blipFill>
        <p:spPr>
          <a:xfrm>
            <a:off x="11324160" y="6271200"/>
            <a:ext cx="711360" cy="53316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774440" y="6356350"/>
            <a:ext cx="180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5.wmf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9.png"/><Relationship Id="rId7" Type="http://schemas.openxmlformats.org/officeDocument/2006/relationships/oleObject" Target="../embeddings/oleObject8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1.wmf"/><Relationship Id="rId11" Type="http://schemas.openxmlformats.org/officeDocument/2006/relationships/image" Target="../media/image44.e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43.wmf"/><Relationship Id="rId4" Type="http://schemas.openxmlformats.org/officeDocument/2006/relationships/image" Target="../media/image40.png"/><Relationship Id="rId9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10.bin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7.png"/><Relationship Id="rId11" Type="http://schemas.openxmlformats.org/officeDocument/2006/relationships/image" Target="../media/image50.wmf"/><Relationship Id="rId5" Type="http://schemas.openxmlformats.org/officeDocument/2006/relationships/image" Target="../media/image46.png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45.wmf"/><Relationship Id="rId9" Type="http://schemas.openxmlformats.org/officeDocument/2006/relationships/image" Target="../media/image4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5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52.png"/><Relationship Id="rId4" Type="http://schemas.openxmlformats.org/officeDocument/2006/relationships/image" Target="../media/image5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5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55.png"/><Relationship Id="rId4" Type="http://schemas.openxmlformats.org/officeDocument/2006/relationships/image" Target="../media/image5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6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6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2.emf"/><Relationship Id="rId5" Type="http://schemas.openxmlformats.org/officeDocument/2006/relationships/image" Target="../media/image71.png"/><Relationship Id="rId4" Type="http://schemas.openxmlformats.org/officeDocument/2006/relationships/image" Target="../media/image7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75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6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82.emf"/><Relationship Id="rId4" Type="http://schemas.openxmlformats.org/officeDocument/2006/relationships/image" Target="../media/image77.png"/><Relationship Id="rId9" Type="http://schemas.openxmlformats.org/officeDocument/2006/relationships/image" Target="../media/image8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oleObject" Target="../embeddings/oleObject27.bin"/><Relationship Id="rId3" Type="http://schemas.openxmlformats.org/officeDocument/2006/relationships/image" Target="../media/image76.png"/><Relationship Id="rId7" Type="http://schemas.openxmlformats.org/officeDocument/2006/relationships/image" Target="../media/image84.wmf"/><Relationship Id="rId12" Type="http://schemas.openxmlformats.org/officeDocument/2006/relationships/image" Target="../media/image8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86.wmf"/><Relationship Id="rId5" Type="http://schemas.openxmlformats.org/officeDocument/2006/relationships/image" Target="../media/image83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85.wmf"/><Relationship Id="rId14" Type="http://schemas.openxmlformats.org/officeDocument/2006/relationships/image" Target="../media/image8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9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0.wmf"/><Relationship Id="rId11" Type="http://schemas.openxmlformats.org/officeDocument/2006/relationships/image" Target="../media/image93.png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92.wmf"/><Relationship Id="rId4" Type="http://schemas.openxmlformats.org/officeDocument/2006/relationships/image" Target="../media/image89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95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4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1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oleObject" Target="../embeddings/oleObject35.bin"/><Relationship Id="rId7" Type="http://schemas.openxmlformats.org/officeDocument/2006/relationships/image" Target="../media/image101.wmf"/><Relationship Id="rId12" Type="http://schemas.openxmlformats.org/officeDocument/2006/relationships/image" Target="../media/image10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103.wmf"/><Relationship Id="rId5" Type="http://schemas.openxmlformats.org/officeDocument/2006/relationships/image" Target="../media/image100.png"/><Relationship Id="rId10" Type="http://schemas.openxmlformats.org/officeDocument/2006/relationships/oleObject" Target="../embeddings/oleObject38.bin"/><Relationship Id="rId4" Type="http://schemas.openxmlformats.org/officeDocument/2006/relationships/image" Target="../media/image99.wmf"/><Relationship Id="rId9" Type="http://schemas.openxmlformats.org/officeDocument/2006/relationships/image" Target="../media/image10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pp.cornell.edu/~liepe/webpage/researchsrimp.html" TargetMode="External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9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10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1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g"/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15.png"/><Relationship Id="rId4" Type="http://schemas.openxmlformats.org/officeDocument/2006/relationships/image" Target="../media/image114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124.wmf"/><Relationship Id="rId3" Type="http://schemas.openxmlformats.org/officeDocument/2006/relationships/image" Target="../media/image119.jpeg"/><Relationship Id="rId7" Type="http://schemas.openxmlformats.org/officeDocument/2006/relationships/image" Target="../media/image121.wmf"/><Relationship Id="rId12" Type="http://schemas.openxmlformats.org/officeDocument/2006/relationships/oleObject" Target="../embeddings/oleObject44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123.wmf"/><Relationship Id="rId5" Type="http://schemas.openxmlformats.org/officeDocument/2006/relationships/image" Target="../media/image120.wmf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40.bin"/><Relationship Id="rId9" Type="http://schemas.openxmlformats.org/officeDocument/2006/relationships/image" Target="../media/image122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131.wmf"/><Relationship Id="rId3" Type="http://schemas.openxmlformats.org/officeDocument/2006/relationships/oleObject" Target="../embeddings/oleObject45.bin"/><Relationship Id="rId7" Type="http://schemas.openxmlformats.org/officeDocument/2006/relationships/image" Target="../media/image127.png"/><Relationship Id="rId12" Type="http://schemas.openxmlformats.org/officeDocument/2006/relationships/oleObject" Target="../embeddings/oleObject48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26.wmf"/><Relationship Id="rId11" Type="http://schemas.openxmlformats.org/officeDocument/2006/relationships/image" Target="../media/image130.jpeg"/><Relationship Id="rId5" Type="http://schemas.openxmlformats.org/officeDocument/2006/relationships/oleObject" Target="../embeddings/oleObject46.bin"/><Relationship Id="rId15" Type="http://schemas.openxmlformats.org/officeDocument/2006/relationships/image" Target="../media/image132.wmf"/><Relationship Id="rId10" Type="http://schemas.openxmlformats.org/officeDocument/2006/relationships/image" Target="../media/image129.emf"/><Relationship Id="rId4" Type="http://schemas.openxmlformats.org/officeDocument/2006/relationships/image" Target="../media/image125.wmf"/><Relationship Id="rId9" Type="http://schemas.openxmlformats.org/officeDocument/2006/relationships/image" Target="../media/image128.wmf"/><Relationship Id="rId14" Type="http://schemas.openxmlformats.org/officeDocument/2006/relationships/oleObject" Target="../embeddings/oleObject49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7" Type="http://schemas.openxmlformats.org/officeDocument/2006/relationships/image" Target="../media/image1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36.png"/><Relationship Id="rId5" Type="http://schemas.openxmlformats.org/officeDocument/2006/relationships/image" Target="../media/image135.wmf"/><Relationship Id="rId4" Type="http://schemas.openxmlformats.org/officeDocument/2006/relationships/oleObject" Target="../embeddings/oleObject50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44.png"/><Relationship Id="rId5" Type="http://schemas.openxmlformats.org/officeDocument/2006/relationships/image" Target="../media/image143.png"/><Relationship Id="rId4" Type="http://schemas.openxmlformats.org/officeDocument/2006/relationships/image" Target="../media/image142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7" Type="http://schemas.openxmlformats.org/officeDocument/2006/relationships/image" Target="../media/image147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5.x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146.wmf"/><Relationship Id="rId4" Type="http://schemas.openxmlformats.org/officeDocument/2006/relationships/oleObject" Target="../embeddings/oleObject52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48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58.wmf"/><Relationship Id="rId4" Type="http://schemas.openxmlformats.org/officeDocument/2006/relationships/oleObject" Target="../embeddings/oleObject56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emf"/><Relationship Id="rId1" Type="http://schemas.openxmlformats.org/officeDocument/2006/relationships/slideLayout" Target="../slideLayouts/slideLayout2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63.jpg"/><Relationship Id="rId4" Type="http://schemas.openxmlformats.org/officeDocument/2006/relationships/image" Target="../media/image162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jpg"/><Relationship Id="rId2" Type="http://schemas.openxmlformats.org/officeDocument/2006/relationships/image" Target="../media/image164.jp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68.jpg"/><Relationship Id="rId5" Type="http://schemas.openxmlformats.org/officeDocument/2006/relationships/image" Target="../media/image167.jpg"/><Relationship Id="rId4" Type="http://schemas.openxmlformats.org/officeDocument/2006/relationships/image" Target="../media/image166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jp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72.jpg"/><Relationship Id="rId4" Type="http://schemas.openxmlformats.org/officeDocument/2006/relationships/image" Target="../media/image171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jpeg"/><Relationship Id="rId3" Type="http://schemas.openxmlformats.org/officeDocument/2006/relationships/image" Target="../media/image173.png"/><Relationship Id="rId7" Type="http://schemas.openxmlformats.org/officeDocument/2006/relationships/image" Target="../media/image17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76.png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0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jpg"/><Relationship Id="rId3" Type="http://schemas.openxmlformats.org/officeDocument/2006/relationships/image" Target="../media/image182.png"/><Relationship Id="rId7" Type="http://schemas.openxmlformats.org/officeDocument/2006/relationships/image" Target="../media/image186.png"/><Relationship Id="rId2" Type="http://schemas.openxmlformats.org/officeDocument/2006/relationships/image" Target="../media/image181.jp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85.jpg"/><Relationship Id="rId11" Type="http://schemas.openxmlformats.org/officeDocument/2006/relationships/image" Target="../media/image190.jpg"/><Relationship Id="rId5" Type="http://schemas.openxmlformats.org/officeDocument/2006/relationships/image" Target="../media/image184.jpg"/><Relationship Id="rId10" Type="http://schemas.openxmlformats.org/officeDocument/2006/relationships/image" Target="../media/image189.jpg"/><Relationship Id="rId4" Type="http://schemas.openxmlformats.org/officeDocument/2006/relationships/image" Target="../media/image183.png"/><Relationship Id="rId9" Type="http://schemas.openxmlformats.org/officeDocument/2006/relationships/image" Target="../media/image188.jp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93.png"/><Relationship Id="rId4" Type="http://schemas.openxmlformats.org/officeDocument/2006/relationships/image" Target="../media/image19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95.png"/><Relationship Id="rId4" Type="http://schemas.openxmlformats.org/officeDocument/2006/relationships/image" Target="../media/image19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jpeg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01.png"/><Relationship Id="rId4" Type="http://schemas.openxmlformats.org/officeDocument/2006/relationships/image" Target="../media/image200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04.jp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2" Type="http://schemas.openxmlformats.org/officeDocument/2006/relationships/image" Target="../media/image205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08.emf"/><Relationship Id="rId4" Type="http://schemas.openxmlformats.org/officeDocument/2006/relationships/image" Target="../media/image207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5.png"/><Relationship Id="rId3" Type="http://schemas.openxmlformats.org/officeDocument/2006/relationships/image" Target="../media/image210.png"/><Relationship Id="rId7" Type="http://schemas.openxmlformats.org/officeDocument/2006/relationships/image" Target="../media/image214.png"/><Relationship Id="rId2" Type="http://schemas.openxmlformats.org/officeDocument/2006/relationships/image" Target="../media/image20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13.png"/><Relationship Id="rId5" Type="http://schemas.openxmlformats.org/officeDocument/2006/relationships/image" Target="../media/image212.png"/><Relationship Id="rId4" Type="http://schemas.openxmlformats.org/officeDocument/2006/relationships/image" Target="../media/image21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jpg"/><Relationship Id="rId2" Type="http://schemas.openxmlformats.org/officeDocument/2006/relationships/image" Target="../media/image216.png"/><Relationship Id="rId1" Type="http://schemas.openxmlformats.org/officeDocument/2006/relationships/slideLayout" Target="../slideLayouts/slideLayout2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20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png"/><Relationship Id="rId13" Type="http://schemas.openxmlformats.org/officeDocument/2006/relationships/image" Target="../media/image232.png"/><Relationship Id="rId18" Type="http://schemas.openxmlformats.org/officeDocument/2006/relationships/image" Target="../media/image237.png"/><Relationship Id="rId26" Type="http://schemas.openxmlformats.org/officeDocument/2006/relationships/image" Target="../media/image245.png"/><Relationship Id="rId3" Type="http://schemas.openxmlformats.org/officeDocument/2006/relationships/image" Target="../media/image222.png"/><Relationship Id="rId21" Type="http://schemas.openxmlformats.org/officeDocument/2006/relationships/image" Target="../media/image240.png"/><Relationship Id="rId7" Type="http://schemas.openxmlformats.org/officeDocument/2006/relationships/image" Target="../media/image226.png"/><Relationship Id="rId12" Type="http://schemas.openxmlformats.org/officeDocument/2006/relationships/image" Target="../media/image231.png"/><Relationship Id="rId17" Type="http://schemas.openxmlformats.org/officeDocument/2006/relationships/image" Target="../media/image236.png"/><Relationship Id="rId25" Type="http://schemas.openxmlformats.org/officeDocument/2006/relationships/image" Target="../media/image244.png"/><Relationship Id="rId2" Type="http://schemas.openxmlformats.org/officeDocument/2006/relationships/image" Target="../media/image221.png"/><Relationship Id="rId16" Type="http://schemas.openxmlformats.org/officeDocument/2006/relationships/image" Target="../media/image235.png"/><Relationship Id="rId20" Type="http://schemas.openxmlformats.org/officeDocument/2006/relationships/image" Target="../media/image23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25.png"/><Relationship Id="rId11" Type="http://schemas.openxmlformats.org/officeDocument/2006/relationships/image" Target="../media/image230.png"/><Relationship Id="rId24" Type="http://schemas.openxmlformats.org/officeDocument/2006/relationships/image" Target="../media/image243.png"/><Relationship Id="rId5" Type="http://schemas.openxmlformats.org/officeDocument/2006/relationships/image" Target="../media/image224.png"/><Relationship Id="rId15" Type="http://schemas.openxmlformats.org/officeDocument/2006/relationships/image" Target="../media/image234.png"/><Relationship Id="rId23" Type="http://schemas.openxmlformats.org/officeDocument/2006/relationships/image" Target="../media/image242.png"/><Relationship Id="rId10" Type="http://schemas.openxmlformats.org/officeDocument/2006/relationships/image" Target="../media/image229.png"/><Relationship Id="rId19" Type="http://schemas.openxmlformats.org/officeDocument/2006/relationships/image" Target="../media/image238.png"/><Relationship Id="rId4" Type="http://schemas.openxmlformats.org/officeDocument/2006/relationships/image" Target="../media/image223.png"/><Relationship Id="rId9" Type="http://schemas.openxmlformats.org/officeDocument/2006/relationships/image" Target="../media/image228.png"/><Relationship Id="rId14" Type="http://schemas.openxmlformats.org/officeDocument/2006/relationships/image" Target="../media/image233.png"/><Relationship Id="rId22" Type="http://schemas.openxmlformats.org/officeDocument/2006/relationships/image" Target="../media/image241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6.png"/><Relationship Id="rId1" Type="http://schemas.openxmlformats.org/officeDocument/2006/relationships/slideLayout" Target="../slideLayouts/slideLayout1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5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9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5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53.png"/><Relationship Id="rId4" Type="http://schemas.openxmlformats.org/officeDocument/2006/relationships/image" Target="../media/image252.w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56.png"/><Relationship Id="rId4" Type="http://schemas.openxmlformats.org/officeDocument/2006/relationships/image" Target="../media/image255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7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58.jpe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jpg"/><Relationship Id="rId2" Type="http://schemas.openxmlformats.org/officeDocument/2006/relationships/image" Target="../media/image259.jp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8.png"/><Relationship Id="rId7" Type="http://schemas.openxmlformats.org/officeDocument/2006/relationships/oleObject" Target="../embeddings/oleObject2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3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3.bin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1.jpg"/><Relationship Id="rId1" Type="http://schemas.openxmlformats.org/officeDocument/2006/relationships/slideLayout" Target="../slideLayouts/slideLayout1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jpg"/><Relationship Id="rId2" Type="http://schemas.openxmlformats.org/officeDocument/2006/relationships/image" Target="../media/image262.jp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65.jpg"/><Relationship Id="rId4" Type="http://schemas.openxmlformats.org/officeDocument/2006/relationships/image" Target="../media/image264.jp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7.jpg"/><Relationship Id="rId2" Type="http://schemas.openxmlformats.org/officeDocument/2006/relationships/image" Target="../media/image266.jpg"/><Relationship Id="rId1" Type="http://schemas.openxmlformats.org/officeDocument/2006/relationships/slideLayout" Target="../slideLayouts/slideLayout1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jpg"/><Relationship Id="rId2" Type="http://schemas.openxmlformats.org/officeDocument/2006/relationships/image" Target="../media/image268.jp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71.jpg"/><Relationship Id="rId4" Type="http://schemas.openxmlformats.org/officeDocument/2006/relationships/image" Target="../media/image270.jp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3.jpg"/><Relationship Id="rId2" Type="http://schemas.openxmlformats.org/officeDocument/2006/relationships/image" Target="../media/image272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74.jp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6.jpg"/><Relationship Id="rId7" Type="http://schemas.openxmlformats.org/officeDocument/2006/relationships/image" Target="../media/image280.jpg"/><Relationship Id="rId2" Type="http://schemas.openxmlformats.org/officeDocument/2006/relationships/image" Target="../media/image275.jp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79.jpg"/><Relationship Id="rId5" Type="http://schemas.openxmlformats.org/officeDocument/2006/relationships/image" Target="../media/image278.jpg"/><Relationship Id="rId4" Type="http://schemas.openxmlformats.org/officeDocument/2006/relationships/image" Target="../media/image277.jp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2.jpg"/><Relationship Id="rId2" Type="http://schemas.openxmlformats.org/officeDocument/2006/relationships/image" Target="../media/image281.jp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magine 12"/>
          <p:cNvPicPr/>
          <p:nvPr/>
        </p:nvPicPr>
        <p:blipFill>
          <a:blip r:embed="rId3"/>
          <a:stretch/>
        </p:blipFill>
        <p:spPr>
          <a:xfrm>
            <a:off x="-26100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92" name="Figura a mano libera 20"/>
          <p:cNvSpPr/>
          <p:nvPr/>
        </p:nvSpPr>
        <p:spPr>
          <a:xfrm>
            <a:off x="4727520" y="-9360"/>
            <a:ext cx="7463880" cy="6876000"/>
          </a:xfrm>
          <a:custGeom>
            <a:avLst/>
            <a:gdLst/>
            <a:ahLst/>
            <a:cxnLst/>
            <a:rect l="l" t="t" r="r" b="b"/>
            <a:pathLst>
              <a:path w="7464489" h="6876662">
                <a:moveTo>
                  <a:pt x="1884783" y="0"/>
                </a:moveTo>
                <a:lnTo>
                  <a:pt x="0" y="6876662"/>
                </a:lnTo>
                <a:lnTo>
                  <a:pt x="7464489" y="6867331"/>
                </a:lnTo>
                <a:cubicBezTo>
                  <a:pt x="7458269" y="4578221"/>
                  <a:pt x="7452048" y="2289110"/>
                  <a:pt x="7445828" y="0"/>
                </a:cubicBezTo>
                <a:lnTo>
                  <a:pt x="1884783" y="0"/>
                </a:lnTo>
                <a:close/>
              </a:path>
            </a:pathLst>
          </a:custGeom>
          <a:solidFill>
            <a:srgbClr val="0C0227"/>
          </a:solidFill>
          <a:ln>
            <a:solidFill>
              <a:srgbClr val="080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3" name="Immagine 22" descr="Immagine che contiene testo, libro&#10;&#10;Descrizione generata automaticamente"/>
          <p:cNvPicPr/>
          <p:nvPr/>
        </p:nvPicPr>
        <p:blipFill>
          <a:blip r:embed="rId4"/>
          <a:stretch/>
        </p:blipFill>
        <p:spPr>
          <a:xfrm>
            <a:off x="6892920" y="1125720"/>
            <a:ext cx="2794680" cy="3387240"/>
          </a:xfrm>
          <a:prstGeom prst="rect">
            <a:avLst/>
          </a:prstGeom>
          <a:ln w="0">
            <a:noFill/>
          </a:ln>
        </p:spPr>
      </p:pic>
      <p:pic>
        <p:nvPicPr>
          <p:cNvPr id="94" name="Immagine 24" descr="Immagine che contiene testo, clipart&#10;&#10;Descrizione generata automaticamente"/>
          <p:cNvPicPr/>
          <p:nvPr/>
        </p:nvPicPr>
        <p:blipFill>
          <a:blip r:embed="rId5"/>
          <a:stretch/>
        </p:blipFill>
        <p:spPr>
          <a:xfrm>
            <a:off x="4727520" y="4038480"/>
            <a:ext cx="6921720" cy="2837520"/>
          </a:xfrm>
          <a:prstGeom prst="rect">
            <a:avLst/>
          </a:prstGeom>
          <a:ln w="0">
            <a:noFill/>
          </a:ln>
        </p:spPr>
      </p:pic>
      <p:pic>
        <p:nvPicPr>
          <p:cNvPr id="95" name="Immagine 26"/>
          <p:cNvPicPr/>
          <p:nvPr/>
        </p:nvPicPr>
        <p:blipFill>
          <a:blip r:embed="rId6"/>
          <a:stretch/>
        </p:blipFill>
        <p:spPr>
          <a:xfrm>
            <a:off x="10002600" y="141840"/>
            <a:ext cx="1927440" cy="1445400"/>
          </a:xfrm>
          <a:prstGeom prst="rect">
            <a:avLst/>
          </a:prstGeom>
          <a:ln w="0">
            <a:noFill/>
          </a:ln>
        </p:spPr>
      </p:pic>
      <p:pic>
        <p:nvPicPr>
          <p:cNvPr id="96" name="Immagine 28"/>
          <p:cNvPicPr/>
          <p:nvPr/>
        </p:nvPicPr>
        <p:blipFill>
          <a:blip r:embed="rId7"/>
          <a:stretch/>
        </p:blipFill>
        <p:spPr>
          <a:xfrm>
            <a:off x="342720" y="5746680"/>
            <a:ext cx="1396440" cy="743040"/>
          </a:xfrm>
          <a:prstGeom prst="rect">
            <a:avLst/>
          </a:prstGeom>
          <a:ln w="0">
            <a:noFill/>
          </a:ln>
        </p:spPr>
      </p:pic>
      <p:pic>
        <p:nvPicPr>
          <p:cNvPr id="97" name="Immagine 30" descr="Immagine che contiene testo, clipart&#10;&#10;Descrizione generata automaticamente"/>
          <p:cNvPicPr/>
          <p:nvPr/>
        </p:nvPicPr>
        <p:blipFill>
          <a:blip r:embed="rId8"/>
          <a:stretch/>
        </p:blipFill>
        <p:spPr>
          <a:xfrm>
            <a:off x="2160360" y="5746680"/>
            <a:ext cx="1193040" cy="748440"/>
          </a:xfrm>
          <a:prstGeom prst="rect">
            <a:avLst/>
          </a:prstGeom>
          <a:ln w="0">
            <a:noFill/>
          </a:ln>
        </p:spPr>
      </p:pic>
      <p:sp>
        <p:nvSpPr>
          <p:cNvPr id="98" name="Rectangle 7"/>
          <p:cNvSpPr/>
          <p:nvPr/>
        </p:nvSpPr>
        <p:spPr>
          <a:xfrm>
            <a:off x="342720" y="5238000"/>
            <a:ext cx="3613680" cy="295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900" b="0" strike="noStrike" spc="-1" dirty="0">
                <a:solidFill>
                  <a:srgbClr val="FFFFFF"/>
                </a:solidFill>
                <a:latin typeface="Poppins"/>
                <a:ea typeface="Open Sans"/>
              </a:rPr>
              <a:t>Hosting institutions</a:t>
            </a:r>
            <a:endParaRPr lang="en-US" sz="900" b="0" strike="noStrike" spc="-1" dirty="0">
              <a:latin typeface="Arial"/>
            </a:endParaRPr>
          </a:p>
        </p:txBody>
      </p:sp>
      <p:pic>
        <p:nvPicPr>
          <p:cNvPr id="12" name="Picture 2" descr="EPS Accelerator Group"/>
          <p:cNvPicPr>
            <a:picLocks noChangeAspect="1" noChangeArrowheads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6892920" y="364063"/>
            <a:ext cx="2443431" cy="530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322" y="124950"/>
            <a:ext cx="10972440" cy="1144800"/>
          </a:xfrm>
        </p:spPr>
        <p:txBody>
          <a:bodyPr/>
          <a:lstStyle/>
          <a:p>
            <a:r>
              <a:rPr lang="en-US" dirty="0"/>
              <a:t>SRF cavity performance – Q vs. E</a:t>
            </a:r>
            <a:r>
              <a:rPr lang="en-US" baseline="-25000" dirty="0"/>
              <a:t>acc</a:t>
            </a:r>
          </a:p>
        </p:txBody>
      </p:sp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2165" y="1167946"/>
            <a:ext cx="6141664" cy="453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47247" y="3182471"/>
            <a:ext cx="1550895" cy="707886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T=2.0 K</a:t>
            </a:r>
          </a:p>
          <a:p>
            <a:r>
              <a:rPr lang="en-US" sz="2000" i="1" dirty="0">
                <a:latin typeface="Arial" pitchFamily="34" charset="0"/>
                <a:cs typeface="Arial" pitchFamily="34" charset="0"/>
              </a:rPr>
              <a:t>f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= 1.3 GHz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1834" y="5746377"/>
            <a:ext cx="3478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mic Sans MS" pitchFamily="66" charset="0"/>
              </a:rPr>
              <a:t>F. </a:t>
            </a:r>
            <a:r>
              <a:rPr lang="en-US" sz="1400" dirty="0" err="1">
                <a:latin typeface="Comic Sans MS" pitchFamily="66" charset="0"/>
              </a:rPr>
              <a:t>Furuta</a:t>
            </a:r>
            <a:r>
              <a:rPr lang="en-US" sz="1400" dirty="0">
                <a:latin typeface="Comic Sans MS" pitchFamily="66" charset="0"/>
              </a:rPr>
              <a:t>  et al., Proc. EPAC’06, p. 750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7611036" y="2321860"/>
            <a:ext cx="717177" cy="717177"/>
          </a:xfrm>
          <a:prstGeom prst="ellipse">
            <a:avLst/>
          </a:prstGeom>
          <a:solidFill>
            <a:srgbClr val="FFFF66">
              <a:alpha val="30196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55105" y="2420470"/>
            <a:ext cx="20529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 185 </a:t>
            </a:r>
            <a:r>
              <a:rPr lang="en-US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mT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343836" y="1622613"/>
            <a:ext cx="717177" cy="717177"/>
          </a:xfrm>
          <a:prstGeom prst="ellipse">
            <a:avLst/>
          </a:prstGeom>
          <a:solidFill>
            <a:srgbClr val="FFFF66">
              <a:alpha val="30196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39152" y="1667434"/>
            <a:ext cx="15957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 8 </a:t>
            </a:r>
            <a:r>
              <a:rPr lang="en-US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n</a:t>
            </a:r>
            <a:r>
              <a:rPr lang="en-US" b="1" dirty="0" err="1">
                <a:solidFill>
                  <a:srgbClr val="FF0000"/>
                </a:solidFill>
                <a:latin typeface="Symbol" pitchFamily="18" charset="2"/>
                <a:cs typeface="Arial" pitchFamily="34" charset="0"/>
                <a:sym typeface="Symbol"/>
              </a:rPr>
              <a:t>W</a:t>
            </a:r>
            <a:endParaRPr lang="en-US" b="1" dirty="0">
              <a:solidFill>
                <a:srgbClr val="FF0000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3E8A6F-0817-56ED-CC2A-6B55640FC279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86" y="0"/>
            <a:ext cx="10972440" cy="1144800"/>
          </a:xfrm>
        </p:spPr>
        <p:txBody>
          <a:bodyPr/>
          <a:lstStyle/>
          <a:p>
            <a:r>
              <a:rPr lang="en-US" dirty="0"/>
              <a:t>Surface Impedance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261" y="1066801"/>
            <a:ext cx="11530755" cy="1255059"/>
          </a:xfrm>
        </p:spPr>
        <p:txBody>
          <a:bodyPr>
            <a:normAutofit/>
          </a:bodyPr>
          <a:lstStyle/>
          <a:p>
            <a:r>
              <a:rPr lang="en-US" sz="2000" dirty="0"/>
              <a:t>The electromagnetic response of a metal, whether normal or superconducting, is described by a complex surface impedance:</a:t>
            </a:r>
            <a:endParaRPr lang="en-US" sz="2000" i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6606986" y="2348753"/>
            <a:ext cx="3845862" cy="1131332"/>
            <a:chOff x="5082986" y="2348753"/>
            <a:chExt cx="3845862" cy="1131332"/>
          </a:xfrm>
        </p:grpSpPr>
        <p:sp>
          <p:nvSpPr>
            <p:cNvPr id="5" name="TextBox 4"/>
            <p:cNvSpPr txBox="1"/>
            <p:nvPr/>
          </p:nvSpPr>
          <p:spPr>
            <a:xfrm>
              <a:off x="5961530" y="3110753"/>
              <a:ext cx="2420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surface resistance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53200" y="2752162"/>
              <a:ext cx="23756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</a:rPr>
                <a:t>surface reactance</a:t>
              </a: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5082986" y="2348753"/>
              <a:ext cx="394447" cy="394447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5773269" y="2357718"/>
              <a:ext cx="394447" cy="394447"/>
            </a:xfrm>
            <a:prstGeom prst="ellipse">
              <a:avLst/>
            </a:prstGeom>
            <a:noFill/>
            <a:ln w="2857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5423648" y="2770095"/>
              <a:ext cx="528917" cy="4213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6212542" y="2716306"/>
              <a:ext cx="322729" cy="26894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4305300" y="2104090"/>
          <a:ext cx="3316288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34880" imgH="583920" progId="Equation.3">
                  <p:embed/>
                </p:oleObj>
              </mc:Choice>
              <mc:Fallback>
                <p:oleObj name="Equation" r:id="rId3" imgW="2234880" imgH="583920" progId="Equation.3">
                  <p:embed/>
                  <p:pic>
                    <p:nvPicPr>
                      <p:cNvPr id="27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5300" y="2104090"/>
                        <a:ext cx="3316288" cy="865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5643282" y="3235139"/>
          <a:ext cx="762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61760" imgH="190440" progId="Equation.3">
                  <p:embed/>
                </p:oleObj>
              </mc:Choice>
              <mc:Fallback>
                <p:oleObj name="Equation" r:id="rId5" imgW="761760" imgH="190440" progId="Equation.3">
                  <p:embed/>
                  <p:pic>
                    <p:nvPicPr>
                      <p:cNvPr id="31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282" y="3235139"/>
                        <a:ext cx="76200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4800974" y="3119718"/>
          <a:ext cx="5461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545760" imgH="457200" progId="Equation.3">
                  <p:embed/>
                </p:oleObj>
              </mc:Choice>
              <mc:Fallback>
                <p:oleObj name="Equation" r:id="rId7" imgW="545760" imgH="457200" progId="Equation.3">
                  <p:embed/>
                  <p:pic>
                    <p:nvPicPr>
                      <p:cNvPr id="32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974" y="3119718"/>
                        <a:ext cx="5461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151530" y="3209365"/>
            <a:ext cx="2617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For a good conductor and </a:t>
            </a:r>
            <a:r>
              <a:rPr lang="en-US" sz="1200" i="1" dirty="0">
                <a:latin typeface="Symbol" pitchFamily="18" charset="2"/>
              </a:rPr>
              <a:t>w</a:t>
            </a:r>
            <a:r>
              <a:rPr lang="en-US" sz="1200" dirty="0"/>
              <a:t> &lt; ~10</a:t>
            </a:r>
            <a:r>
              <a:rPr lang="en-US" sz="1200" baseline="30000" dirty="0"/>
              <a:t>16</a:t>
            </a:r>
            <a:r>
              <a:rPr lang="en-US" sz="1200" dirty="0"/>
              <a:t> Hz</a:t>
            </a: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5396753" y="3325906"/>
            <a:ext cx="21515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flipV="1">
            <a:off x="5997388" y="2689412"/>
            <a:ext cx="0" cy="3854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20" name="Group 19"/>
          <p:cNvGrpSpPr/>
          <p:nvPr/>
        </p:nvGrpSpPr>
        <p:grpSpPr>
          <a:xfrm>
            <a:off x="2344271" y="4312024"/>
            <a:ext cx="7772400" cy="788894"/>
            <a:chOff x="820271" y="4312024"/>
            <a:chExt cx="7772400" cy="788894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 bwMode="auto">
            <a:xfrm>
              <a:off x="820271" y="4312024"/>
              <a:ext cx="7772400" cy="788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en-US" kern="0" dirty="0"/>
                <a:t>The impedance of vacuum is:</a:t>
              </a:r>
              <a:endParaRPr lang="en-US" sz="2400" kern="0" dirty="0"/>
            </a:p>
          </p:txBody>
        </p:sp>
        <p:pic>
          <p:nvPicPr>
            <p:cNvPr id="293893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102598" y="4349285"/>
              <a:ext cx="2264259" cy="473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extBox 17"/>
          <p:cNvSpPr txBox="1"/>
          <p:nvPr/>
        </p:nvSpPr>
        <p:spPr>
          <a:xfrm>
            <a:off x="386262" y="5100918"/>
            <a:ext cx="11688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accelerator applications, the rate of oscillation of the </a:t>
            </a:r>
            <a:r>
              <a:rPr lang="en-US" dirty="0" err="1"/>
              <a:t>e.m</a:t>
            </a:r>
            <a:r>
              <a:rPr lang="en-US" dirty="0"/>
              <a:t>. field falls in the radio-frequency (RF) range </a:t>
            </a:r>
          </a:p>
          <a:p>
            <a:r>
              <a:rPr lang="en-US" dirty="0"/>
              <a:t>(3 kHz – 300 GHz)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048203-169D-5FDA-B671-E371C5313F89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615" y="-293494"/>
            <a:ext cx="10972440" cy="1144800"/>
          </a:xfrm>
        </p:spPr>
        <p:txBody>
          <a:bodyPr/>
          <a:lstStyle/>
          <a:p>
            <a:r>
              <a:rPr lang="en-US" dirty="0"/>
              <a:t>Electrodynamics of normal conductors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615" y="3776419"/>
            <a:ext cx="7772400" cy="537883"/>
          </a:xfrm>
        </p:spPr>
        <p:txBody>
          <a:bodyPr/>
          <a:lstStyle/>
          <a:p>
            <a:r>
              <a:rPr lang="en-US" dirty="0"/>
              <a:t>From </a:t>
            </a:r>
            <a:r>
              <a:rPr lang="en-US" dirty="0" err="1"/>
              <a:t>Drude’s</a:t>
            </a:r>
            <a:r>
              <a:rPr lang="en-US" dirty="0"/>
              <a:t> model (“nearly free electrons”), macroscopic phenomenology :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43615" y="1116914"/>
            <a:ext cx="3539597" cy="1986653"/>
            <a:chOff x="589209" y="1283633"/>
            <a:chExt cx="3539597" cy="1986653"/>
          </a:xfrm>
        </p:grpSpPr>
        <p:pic>
          <p:nvPicPr>
            <p:cNvPr id="2949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9209" y="1283633"/>
              <a:ext cx="3539597" cy="1585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326776" y="2900954"/>
              <a:ext cx="25101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Maxwell’s equations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359488" y="1169865"/>
            <a:ext cx="4515659" cy="2060312"/>
            <a:chOff x="4805082" y="1336584"/>
            <a:chExt cx="4515659" cy="2060312"/>
          </a:xfrm>
        </p:grpSpPr>
        <p:pic>
          <p:nvPicPr>
            <p:cNvPr id="29491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43632" y="1336584"/>
              <a:ext cx="1423458" cy="1281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Plus 5"/>
            <p:cNvSpPr/>
            <p:nvPr/>
          </p:nvSpPr>
          <p:spPr bwMode="auto">
            <a:xfrm>
              <a:off x="4805082" y="1577788"/>
              <a:ext cx="824753" cy="815789"/>
            </a:xfrm>
            <a:prstGeom prst="mathPlus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20340" y="2750565"/>
              <a:ext cx="32004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(linear and isotropic) material’s equations</a:t>
              </a:r>
            </a:p>
          </p:txBody>
        </p:sp>
      </p:grp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430666"/>
              </p:ext>
            </p:extLst>
          </p:nvPr>
        </p:nvGraphicFramePr>
        <p:xfrm>
          <a:off x="2445895" y="3980205"/>
          <a:ext cx="1447427" cy="604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55600" imgH="482400" progId="Equation.3">
                  <p:embed/>
                </p:oleObj>
              </mc:Choice>
              <mc:Fallback>
                <p:oleObj name="Equation" r:id="rId5" imgW="1155600" imgH="4824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5895" y="3980205"/>
                        <a:ext cx="1447427" cy="6044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660528"/>
              </p:ext>
            </p:extLst>
          </p:nvPr>
        </p:nvGraphicFramePr>
        <p:xfrm>
          <a:off x="722805" y="4857719"/>
          <a:ext cx="2457450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815840" imgH="520560" progId="Equation.3">
                  <p:embed/>
                </p:oleObj>
              </mc:Choice>
              <mc:Fallback>
                <p:oleObj name="Equation" r:id="rId7" imgW="1815840" imgH="520560" progId="Equation.3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805" y="4857719"/>
                        <a:ext cx="2457450" cy="703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75362"/>
              </p:ext>
            </p:extLst>
          </p:nvPr>
        </p:nvGraphicFramePr>
        <p:xfrm>
          <a:off x="934223" y="4088154"/>
          <a:ext cx="1049190" cy="379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36560" imgH="266400" progId="Equation.3">
                  <p:embed/>
                </p:oleObj>
              </mc:Choice>
              <mc:Fallback>
                <p:oleObj name="Equation" r:id="rId9" imgW="736560" imgH="266400" progId="Equation.3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4223" y="4088154"/>
                        <a:ext cx="1049190" cy="3798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11"/>
          <p:cNvSpPr/>
          <p:nvPr/>
        </p:nvSpPr>
        <p:spPr bwMode="auto">
          <a:xfrm>
            <a:off x="1087370" y="4835588"/>
            <a:ext cx="439270" cy="717177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58354" y="5692589"/>
            <a:ext cx="591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Symbol" pitchFamily="18" charset="2"/>
              </a:rPr>
              <a:t>s</a:t>
            </a:r>
            <a:endParaRPr lang="en-US" sz="1600" baseline="-25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6381" y="4118409"/>
            <a:ext cx="5359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pitchFamily="18" charset="2"/>
              </a:rPr>
              <a:t>t</a:t>
            </a:r>
            <a:r>
              <a:rPr lang="en-US" sz="1600" dirty="0"/>
              <a:t> = </a:t>
            </a:r>
            <a:r>
              <a:rPr lang="en-US" sz="1600" i="1" dirty="0"/>
              <a:t>l</a:t>
            </a:r>
            <a:r>
              <a:rPr lang="en-US" sz="1600" dirty="0"/>
              <a:t>/</a:t>
            </a:r>
            <a:r>
              <a:rPr lang="en-US" sz="1600" dirty="0" err="1"/>
              <a:t>v</a:t>
            </a:r>
            <a:r>
              <a:rPr lang="en-US" sz="1600" baseline="-25000" dirty="0" err="1"/>
              <a:t>F</a:t>
            </a:r>
            <a:r>
              <a:rPr lang="en-US" sz="1600" dirty="0"/>
              <a:t> </a:t>
            </a:r>
            <a:r>
              <a:rPr lang="en-US" sz="1600" dirty="0">
                <a:sym typeface="Symbol"/>
              </a:rPr>
              <a:t> 10</a:t>
            </a:r>
            <a:r>
              <a:rPr lang="en-US" sz="1600" baseline="30000" dirty="0">
                <a:sym typeface="Symbol"/>
              </a:rPr>
              <a:t>-14</a:t>
            </a:r>
            <a:r>
              <a:rPr lang="en-US" sz="1600" dirty="0">
                <a:sym typeface="Symbol"/>
              </a:rPr>
              <a:t> s is the</a:t>
            </a:r>
            <a:r>
              <a:rPr lang="en-US" sz="1600" dirty="0"/>
              <a:t> electrons’ scattering time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33464" y="5660340"/>
            <a:ext cx="2348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ymbol" pitchFamily="18" charset="2"/>
              </a:rPr>
              <a:t>wt</a:t>
            </a:r>
            <a:r>
              <a:rPr lang="en-US" sz="1200" dirty="0"/>
              <a:t> &lt;&lt; 1 at RF frequencies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2656194" y="5319681"/>
            <a:ext cx="0" cy="3316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660240" y="5005915"/>
            <a:ext cx="5621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Ohm’s law, </a:t>
            </a:r>
            <a:r>
              <a:rPr lang="en-US" sz="2000" u="sng" dirty="0"/>
              <a:t>local</a:t>
            </a:r>
            <a:r>
              <a:rPr lang="en-US" sz="2000" dirty="0"/>
              <a:t> relation between </a:t>
            </a:r>
            <a:r>
              <a:rPr lang="en-US" sz="2000" i="1" dirty="0"/>
              <a:t>J</a:t>
            </a:r>
            <a:r>
              <a:rPr lang="en-US" sz="2000" dirty="0"/>
              <a:t> and </a:t>
            </a:r>
            <a:r>
              <a:rPr lang="en-US" sz="2000" i="1" dirty="0"/>
              <a:t>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F25308-F4D1-9C03-1DAF-B003BE3C931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CCC11CB-E4E3-E74B-E919-EAE91DBE5A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08790" y="993869"/>
            <a:ext cx="3237275" cy="286329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2BDA754-68BC-7B20-7652-B77516881F35}"/>
              </a:ext>
            </a:extLst>
          </p:cNvPr>
          <p:cNvSpPr txBox="1"/>
          <p:nvPr/>
        </p:nvSpPr>
        <p:spPr>
          <a:xfrm>
            <a:off x="4589584" y="5446931"/>
            <a:ext cx="61287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FF0000"/>
                </a:solidFill>
                <a:latin typeface="Calibri Light" panose="020F0302020204030204" pitchFamily="34" charset="0"/>
              </a:rPr>
              <a:t>Electrical conductivity </a:t>
            </a:r>
            <a:r>
              <a:rPr lang="en-US" sz="2400" b="0" i="0" u="none" strike="noStrike" baseline="0" dirty="0">
                <a:solidFill>
                  <a:srgbClr val="FF0000"/>
                </a:solidFill>
                <a:latin typeface="Cambria Math" panose="02040503050406030204" pitchFamily="18" charset="0"/>
              </a:rPr>
              <a:t>𝜎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2C9F19-E62F-4053-6251-18B132AC4B89}"/>
              </a:ext>
            </a:extLst>
          </p:cNvPr>
          <p:cNvSpPr txBox="1"/>
          <p:nvPr/>
        </p:nvSpPr>
        <p:spPr>
          <a:xfrm>
            <a:off x="1270576" y="510098"/>
            <a:ext cx="72382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i="1" dirty="0"/>
              <a:t>Electrons in real metals show Ohmic loss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742D1E-0869-BB32-B460-18F14068D221}"/>
              </a:ext>
            </a:extLst>
          </p:cNvPr>
          <p:cNvSpPr txBox="1"/>
          <p:nvPr/>
        </p:nvSpPr>
        <p:spPr>
          <a:xfrm>
            <a:off x="8508790" y="3842463"/>
            <a:ext cx="61287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/>
              <a:t>Imperfections causes local scattering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33" y="125503"/>
            <a:ext cx="8704729" cy="762000"/>
          </a:xfrm>
        </p:spPr>
        <p:txBody>
          <a:bodyPr/>
          <a:lstStyle/>
          <a:p>
            <a:r>
              <a:rPr lang="en-US" dirty="0"/>
              <a:t>Surface impedance of normal conductors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066800"/>
            <a:ext cx="7772400" cy="510988"/>
          </a:xfrm>
        </p:spPr>
        <p:txBody>
          <a:bodyPr/>
          <a:lstStyle/>
          <a:p>
            <a:r>
              <a:rPr lang="en-US" dirty="0"/>
              <a:t>From previous slide you obtain: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6732867" y="1117226"/>
          <a:ext cx="1995130" cy="406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07880" imgH="266400" progId="Equation.3">
                  <p:embed/>
                </p:oleObj>
              </mc:Choice>
              <mc:Fallback>
                <p:oleObj name="Equation" r:id="rId3" imgW="1307880" imgH="266400" progId="Equation.3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867" y="1117226"/>
                        <a:ext cx="1995130" cy="4067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2259105" y="2679327"/>
            <a:ext cx="3218330" cy="788099"/>
            <a:chOff x="735105" y="2679326"/>
            <a:chExt cx="3218330" cy="788099"/>
          </a:xfrm>
        </p:grpSpPr>
        <p:pic>
          <p:nvPicPr>
            <p:cNvPr id="295941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95563" y="2679326"/>
              <a:ext cx="1357872" cy="78809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735105" y="2859741"/>
              <a:ext cx="1640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skin depth: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292087" y="1757085"/>
            <a:ext cx="9044223" cy="2921586"/>
            <a:chOff x="-231914" y="1757085"/>
            <a:chExt cx="9044223" cy="2921586"/>
          </a:xfrm>
        </p:grpSpPr>
        <p:sp>
          <p:nvSpPr>
            <p:cNvPr id="24" name="Content Placeholder 2"/>
            <p:cNvSpPr txBox="1">
              <a:spLocks/>
            </p:cNvSpPr>
            <p:nvPr/>
          </p:nvSpPr>
          <p:spPr bwMode="auto">
            <a:xfrm>
              <a:off x="-231914" y="1936376"/>
              <a:ext cx="4803914" cy="510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en-US" sz="2400" kern="0" dirty="0"/>
                <a:t>Solution (semi-infinite slab):</a:t>
              </a:r>
            </a:p>
          </p:txBody>
        </p:sp>
        <p:pic>
          <p:nvPicPr>
            <p:cNvPr id="295939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24668" y="1757085"/>
              <a:ext cx="1562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5940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87969" y="2176465"/>
              <a:ext cx="1534926" cy="721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" name="Group 32"/>
            <p:cNvGrpSpPr/>
            <p:nvPr/>
          </p:nvGrpSpPr>
          <p:grpSpPr>
            <a:xfrm>
              <a:off x="6920763" y="1783975"/>
              <a:ext cx="1891546" cy="2894696"/>
              <a:chOff x="6920763" y="1783975"/>
              <a:chExt cx="1891546" cy="2894696"/>
            </a:xfrm>
          </p:grpSpPr>
          <p:sp>
            <p:nvSpPr>
              <p:cNvPr id="4" name="Cube 3"/>
              <p:cNvSpPr/>
              <p:nvPr/>
            </p:nvSpPr>
            <p:spPr bwMode="auto">
              <a:xfrm rot="16200000">
                <a:off x="6669743" y="2348753"/>
                <a:ext cx="2707343" cy="1577788"/>
              </a:xfrm>
              <a:prstGeom prst="cube">
                <a:avLst>
                  <a:gd name="adj" fmla="val 41538"/>
                </a:avLst>
              </a:prstGeom>
              <a:solidFill>
                <a:srgbClr val="FFCC00"/>
              </a:solidFill>
              <a:ln w="9525" cap="flat" cmpd="sng" algn="ctr">
                <a:solidFill>
                  <a:srgbClr val="BBE0E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 bwMode="auto">
              <a:xfrm>
                <a:off x="7351061" y="3146611"/>
                <a:ext cx="385482" cy="394447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triangle" w="lg" len="med"/>
                <a:tailEnd type="triangle" w="lg" len="med"/>
              </a:ln>
              <a:effectLst/>
            </p:spPr>
          </p:cxnSp>
          <p:sp>
            <p:nvSpPr>
              <p:cNvPr id="19" name="TextBox 18"/>
              <p:cNvSpPr txBox="1"/>
              <p:nvPr/>
            </p:nvSpPr>
            <p:spPr>
              <a:xfrm>
                <a:off x="7539317" y="3523129"/>
                <a:ext cx="851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solidFill>
                      <a:srgbClr val="FF0000"/>
                    </a:solidFill>
                  </a:rPr>
                  <a:t>H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y</a:t>
                </a:r>
                <a:r>
                  <a:rPr lang="en-US" dirty="0">
                    <a:solidFill>
                      <a:srgbClr val="FF0000"/>
                    </a:solidFill>
                  </a:rPr>
                  <a:t>(</a:t>
                </a:r>
                <a:r>
                  <a:rPr lang="en-US" dirty="0" err="1">
                    <a:solidFill>
                      <a:srgbClr val="FF0000"/>
                    </a:solidFill>
                  </a:rPr>
                  <a:t>x,t</a:t>
                </a:r>
                <a:r>
                  <a:rPr lang="en-US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7530355" y="2985247"/>
                <a:ext cx="0" cy="573741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66FF"/>
                </a:solidFill>
                <a:prstDash val="solid"/>
                <a:round/>
                <a:headEnd type="triangle" w="lg" len="med"/>
                <a:tailEnd type="triangle" w="lg" len="med"/>
              </a:ln>
              <a:effectLst/>
            </p:spPr>
          </p:cxnSp>
          <p:sp>
            <p:nvSpPr>
              <p:cNvPr id="23" name="TextBox 22"/>
              <p:cNvSpPr txBox="1"/>
              <p:nvPr/>
            </p:nvSpPr>
            <p:spPr>
              <a:xfrm>
                <a:off x="7064188" y="2590799"/>
                <a:ext cx="8728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solidFill>
                      <a:srgbClr val="0066FF"/>
                    </a:solidFill>
                  </a:rPr>
                  <a:t>E</a:t>
                </a:r>
                <a:r>
                  <a:rPr lang="en-US" baseline="-25000" dirty="0" err="1">
                    <a:solidFill>
                      <a:srgbClr val="0066FF"/>
                    </a:solidFill>
                  </a:rPr>
                  <a:t>z</a:t>
                </a:r>
                <a:r>
                  <a:rPr lang="en-US" dirty="0">
                    <a:solidFill>
                      <a:srgbClr val="0066FF"/>
                    </a:solidFill>
                  </a:rPr>
                  <a:t>(</a:t>
                </a:r>
                <a:r>
                  <a:rPr lang="en-US" dirty="0" err="1">
                    <a:solidFill>
                      <a:srgbClr val="0066FF"/>
                    </a:solidFill>
                  </a:rPr>
                  <a:t>x,t</a:t>
                </a:r>
                <a:r>
                  <a:rPr lang="en-US" dirty="0">
                    <a:solidFill>
                      <a:srgbClr val="0066FF"/>
                    </a:solidFill>
                  </a:rPr>
                  <a:t>)</a:t>
                </a:r>
              </a:p>
            </p:txBody>
          </p:sp>
          <p:grpSp>
            <p:nvGrpSpPr>
              <p:cNvPr id="9" name="Group 44"/>
              <p:cNvGrpSpPr/>
              <p:nvPr/>
            </p:nvGrpSpPr>
            <p:grpSpPr>
              <a:xfrm>
                <a:off x="6920763" y="3953436"/>
                <a:ext cx="878542" cy="725235"/>
                <a:chOff x="6669743" y="3845856"/>
                <a:chExt cx="878542" cy="725235"/>
              </a:xfrm>
            </p:grpSpPr>
            <p:cxnSp>
              <p:nvCxnSpPr>
                <p:cNvPr id="5" name="Straight Arrow Connector 4"/>
                <p:cNvCxnSpPr/>
                <p:nvPr/>
              </p:nvCxnSpPr>
              <p:spPr bwMode="auto">
                <a:xfrm flipH="1" flipV="1">
                  <a:off x="7073153" y="4069976"/>
                  <a:ext cx="1" cy="286871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6" name="Straight Arrow Connector 5"/>
                <p:cNvCxnSpPr/>
                <p:nvPr/>
              </p:nvCxnSpPr>
              <p:spPr bwMode="auto">
                <a:xfrm>
                  <a:off x="7064189" y="4356847"/>
                  <a:ext cx="27790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7" name="Straight Arrow Connector 6"/>
                <p:cNvCxnSpPr/>
                <p:nvPr/>
              </p:nvCxnSpPr>
              <p:spPr bwMode="auto">
                <a:xfrm flipH="1" flipV="1">
                  <a:off x="6911788" y="4159624"/>
                  <a:ext cx="170333" cy="206187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8" name="TextBox 7"/>
                <p:cNvSpPr txBox="1"/>
                <p:nvPr/>
              </p:nvSpPr>
              <p:spPr>
                <a:xfrm>
                  <a:off x="7261415" y="4294092"/>
                  <a:ext cx="28687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x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920755" y="3845856"/>
                  <a:ext cx="28687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z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6669743" y="4123764"/>
                  <a:ext cx="28687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y</a:t>
                  </a:r>
                </a:p>
              </p:txBody>
            </p:sp>
          </p:grpSp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7664825" y="3218328"/>
                <a:ext cx="245308" cy="251013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 bwMode="auto">
              <a:xfrm>
                <a:off x="7915838" y="3245223"/>
                <a:ext cx="170327" cy="174288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triangle" w="sm" len="med"/>
                <a:tailEnd type="triangle" w="sm" len="med"/>
              </a:ln>
              <a:effectLst/>
            </p:spPr>
          </p:cxnSp>
          <p:cxnSp>
            <p:nvCxnSpPr>
              <p:cNvPr id="38" name="Straight Arrow Connector 37"/>
              <p:cNvCxnSpPr/>
              <p:nvPr/>
            </p:nvCxnSpPr>
            <p:spPr bwMode="auto">
              <a:xfrm flipH="1" flipV="1">
                <a:off x="7790329" y="3101793"/>
                <a:ext cx="1" cy="412375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66FF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40" name="Straight Arrow Connector 39"/>
              <p:cNvCxnSpPr/>
              <p:nvPr/>
            </p:nvCxnSpPr>
            <p:spPr bwMode="auto">
              <a:xfrm flipH="1" flipV="1">
                <a:off x="8005480" y="3182472"/>
                <a:ext cx="3" cy="25997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66FF"/>
                </a:solidFill>
                <a:prstDash val="solid"/>
                <a:round/>
                <a:headEnd type="triangle" w="sm" len="med"/>
                <a:tailEnd type="triangle" w="sm" len="med"/>
              </a:ln>
              <a:effectLst/>
            </p:spPr>
          </p:cxnSp>
        </p:grpSp>
      </p:grpSp>
      <p:grpSp>
        <p:nvGrpSpPr>
          <p:cNvPr id="36" name="Group 35"/>
          <p:cNvGrpSpPr/>
          <p:nvPr/>
        </p:nvGrpSpPr>
        <p:grpSpPr>
          <a:xfrm>
            <a:off x="2363320" y="3747622"/>
            <a:ext cx="5131177" cy="842309"/>
            <a:chOff x="839319" y="3747621"/>
            <a:chExt cx="5131177" cy="842309"/>
          </a:xfrm>
        </p:grpSpPr>
        <p:graphicFrame>
          <p:nvGraphicFramePr>
            <p:cNvPr id="46" name="Object 45"/>
            <p:cNvGraphicFramePr>
              <a:graphicFrameLocks noChangeAspect="1"/>
            </p:cNvGraphicFramePr>
            <p:nvPr/>
          </p:nvGraphicFramePr>
          <p:xfrm>
            <a:off x="839319" y="3747621"/>
            <a:ext cx="2056801" cy="842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333440" imgH="545760" progId="Equation.3">
                    <p:embed/>
                  </p:oleObj>
                </mc:Choice>
                <mc:Fallback>
                  <p:oleObj name="Equation" r:id="rId8" imgW="1333440" imgH="545760" progId="Equation.3">
                    <p:embed/>
                    <p:pic>
                      <p:nvPicPr>
                        <p:cNvPr id="46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9319" y="3747621"/>
                          <a:ext cx="2056801" cy="8423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Object 46"/>
            <p:cNvGraphicFramePr>
              <a:graphicFrameLocks noChangeAspect="1"/>
            </p:cNvGraphicFramePr>
            <p:nvPr/>
          </p:nvGraphicFramePr>
          <p:xfrm>
            <a:off x="3602316" y="3834651"/>
            <a:ext cx="2368180" cy="710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777680" imgH="533160" progId="Equation.3">
                    <p:embed/>
                  </p:oleObj>
                </mc:Choice>
                <mc:Fallback>
                  <p:oleObj name="Equation" r:id="rId10" imgW="1777680" imgH="533160" progId="Equation.3">
                    <p:embed/>
                    <p:pic>
                      <p:nvPicPr>
                        <p:cNvPr id="47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2316" y="3834651"/>
                          <a:ext cx="2368180" cy="710454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8" name="TextBox 47"/>
          <p:cNvSpPr txBox="1"/>
          <p:nvPr/>
        </p:nvSpPr>
        <p:spPr>
          <a:xfrm>
            <a:off x="1999129" y="5082988"/>
            <a:ext cx="8274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Example: Cu at 1.5 GHz, 300 K (</a:t>
            </a:r>
            <a:r>
              <a:rPr lang="en-US" sz="1600" dirty="0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lang="en-US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= 5.8</a:t>
            </a:r>
            <a:r>
              <a:rPr lang="en-US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10</a:t>
            </a:r>
            <a:r>
              <a:rPr lang="en-US" sz="1600" baseline="30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7</a:t>
            </a:r>
            <a:r>
              <a:rPr lang="en-US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1/</a:t>
            </a:r>
            <a:r>
              <a:rPr lang="en-US" sz="1600" dirty="0">
                <a:solidFill>
                  <a:srgbClr val="00B050"/>
                </a:solidFill>
                <a:latin typeface="Symbol" pitchFamily="18" charset="2"/>
                <a:cs typeface="Arial" pitchFamily="34" charset="0"/>
                <a:sym typeface="Symbol"/>
              </a:rPr>
              <a:t>W</a:t>
            </a:r>
            <a:r>
              <a:rPr lang="en-US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m, </a:t>
            </a:r>
            <a:r>
              <a:rPr lang="en-US" sz="1600" dirty="0">
                <a:solidFill>
                  <a:srgbClr val="00B050"/>
                </a:solidFill>
                <a:latin typeface="Symbol" pitchFamily="18" charset="2"/>
                <a:cs typeface="Arial" pitchFamily="34" charset="0"/>
                <a:sym typeface="Symbol"/>
              </a:rPr>
              <a:t>m</a:t>
            </a:r>
            <a:r>
              <a:rPr lang="en-US" sz="1600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0</a:t>
            </a:r>
            <a:r>
              <a:rPr lang="en-US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=1.2610</a:t>
            </a:r>
            <a:r>
              <a:rPr lang="en-US" sz="1600" baseline="30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-6</a:t>
            </a:r>
            <a:r>
              <a:rPr lang="en-US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Vs/Am, </a:t>
            </a:r>
            <a:r>
              <a:rPr lang="en-US" sz="1600" dirty="0">
                <a:solidFill>
                  <a:srgbClr val="00B050"/>
                </a:solidFill>
                <a:latin typeface="Symbol" pitchFamily="18" charset="2"/>
                <a:cs typeface="Arial" pitchFamily="34" charset="0"/>
                <a:sym typeface="Symbol"/>
              </a:rPr>
              <a:t>m</a:t>
            </a:r>
            <a:r>
              <a:rPr lang="en-US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=1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) </a:t>
            </a:r>
            <a:endParaRPr lang="en-US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3684493" y="5531224"/>
            <a:ext cx="4114800" cy="369332"/>
            <a:chOff x="2160493" y="5531224"/>
            <a:chExt cx="4114800" cy="369332"/>
          </a:xfrm>
        </p:grpSpPr>
        <p:sp>
          <p:nvSpPr>
            <p:cNvPr id="49" name="TextBox 48"/>
            <p:cNvSpPr txBox="1"/>
            <p:nvPr/>
          </p:nvSpPr>
          <p:spPr>
            <a:xfrm>
              <a:off x="2850776" y="5531224"/>
              <a:ext cx="34245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  <a:latin typeface="Symbol" pitchFamily="18" charset="2"/>
                  <a:cs typeface="Arial" pitchFamily="34" charset="0"/>
                </a:rPr>
                <a:t>d</a:t>
              </a:r>
              <a:r>
                <a:rPr lang="en-US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 = 1.7 </a:t>
              </a:r>
              <a:r>
                <a:rPr lang="en-US" dirty="0">
                  <a:solidFill>
                    <a:srgbClr val="00B050"/>
                  </a:solidFill>
                  <a:latin typeface="Symbol" pitchFamily="18" charset="2"/>
                  <a:cs typeface="Arial" pitchFamily="34" charset="0"/>
                </a:rPr>
                <a:t>m</a:t>
              </a:r>
              <a:r>
                <a:rPr lang="en-US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m, R</a:t>
              </a:r>
              <a:r>
                <a:rPr lang="en-US" baseline="-250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 = 10 </a:t>
              </a:r>
              <a:r>
                <a:rPr lang="en-US" dirty="0" err="1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m</a:t>
              </a:r>
              <a:r>
                <a:rPr lang="en-US" dirty="0" err="1">
                  <a:solidFill>
                    <a:srgbClr val="00B050"/>
                  </a:solidFill>
                  <a:latin typeface="Symbol" pitchFamily="18" charset="2"/>
                  <a:cs typeface="Arial" pitchFamily="34" charset="0"/>
                </a:rPr>
                <a:t>W</a:t>
              </a:r>
              <a:endParaRPr lang="en-US" dirty="0">
                <a:solidFill>
                  <a:srgbClr val="00B050"/>
                </a:solidFill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50" name="Right Arrow 49"/>
            <p:cNvSpPr/>
            <p:nvPr/>
          </p:nvSpPr>
          <p:spPr bwMode="auto">
            <a:xfrm>
              <a:off x="2160493" y="5674659"/>
              <a:ext cx="457200" cy="215152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</p:grp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66C5958-48C6-06DE-FE5E-839588D30D7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99" y="-58334"/>
            <a:ext cx="10972440" cy="1144800"/>
          </a:xfrm>
        </p:spPr>
        <p:txBody>
          <a:bodyPr/>
          <a:lstStyle/>
          <a:p>
            <a:r>
              <a:rPr lang="en-US" dirty="0"/>
              <a:t>What happens at low temperature?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235" y="968185"/>
            <a:ext cx="11432076" cy="162261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s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 increases,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dirty="0"/>
              <a:t> decreases	</a:t>
            </a:r>
            <a:r>
              <a:rPr lang="en-US" sz="1800" dirty="0"/>
              <a:t>The skin depth (the distance over which fields vary) can become less than the mean free path of the electrons (the distance they travel before being scattered)</a:t>
            </a:r>
          </a:p>
        </p:txBody>
      </p:sp>
      <p:sp>
        <p:nvSpPr>
          <p:cNvPr id="4" name="Right Arrow 3"/>
          <p:cNvSpPr/>
          <p:nvPr/>
        </p:nvSpPr>
        <p:spPr bwMode="auto">
          <a:xfrm>
            <a:off x="3328692" y="996539"/>
            <a:ext cx="493059" cy="215153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03270" y="2158251"/>
          <a:ext cx="1484156" cy="333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15920" imgH="228600" progId="Equation.3">
                  <p:embed/>
                </p:oleObj>
              </mc:Choice>
              <mc:Fallback>
                <p:oleObj name="Equation" r:id="rId3" imgW="1015920" imgH="2286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3270" y="2158251"/>
                        <a:ext cx="1484156" cy="3339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Arrow 5"/>
          <p:cNvSpPr/>
          <p:nvPr/>
        </p:nvSpPr>
        <p:spPr bwMode="auto">
          <a:xfrm>
            <a:off x="3845859" y="2214280"/>
            <a:ext cx="493059" cy="215153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65672" y="2635618"/>
            <a:ext cx="11432076" cy="1691746"/>
            <a:chOff x="-1158328" y="2635618"/>
            <a:chExt cx="11432076" cy="1691746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 bwMode="auto">
            <a:xfrm>
              <a:off x="-1158328" y="2635618"/>
              <a:ext cx="11432076" cy="860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r>
                <a:rPr lang="en-US" dirty="0"/>
                <a:t>Introduce a new relationship where </a:t>
              </a:r>
              <a:r>
                <a:rPr lang="en-US" i="1" dirty="0"/>
                <a:t>J</a:t>
              </a:r>
              <a:r>
                <a:rPr lang="en-US" dirty="0"/>
                <a:t> is related to </a:t>
              </a:r>
              <a:r>
                <a:rPr lang="en-US" i="1" dirty="0"/>
                <a:t>E </a:t>
              </a:r>
              <a:r>
                <a:rPr lang="en-US" dirty="0"/>
                <a:t>over a volume of the size of the mean free path (</a:t>
              </a:r>
              <a:r>
                <a:rPr lang="en-US" i="1" dirty="0"/>
                <a:t>l)</a:t>
              </a:r>
              <a:endParaRPr lang="en-US" sz="2400" kern="0" dirty="0"/>
            </a:p>
          </p:txBody>
        </p:sp>
        <p:pic>
          <p:nvPicPr>
            <p:cNvPr id="29696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06070" y="3531531"/>
              <a:ext cx="6206097" cy="795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819712" y="4531279"/>
          <a:ext cx="1865007" cy="695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96800" imgH="520560" progId="Equation.3">
                  <p:embed/>
                </p:oleObj>
              </mc:Choice>
              <mc:Fallback>
                <p:oleObj name="Equation" r:id="rId6" imgW="1396800" imgH="520560" progId="Equation.3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9712" y="4531279"/>
                        <a:ext cx="1865007" cy="6951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65672" y="4671079"/>
            <a:ext cx="3266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Effective conductivity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457315" y="4565842"/>
            <a:ext cx="659951" cy="922333"/>
            <a:chOff x="3933314" y="4565841"/>
            <a:chExt cx="659951" cy="922333"/>
          </a:xfrm>
        </p:grpSpPr>
        <p:sp>
          <p:nvSpPr>
            <p:cNvPr id="12" name="Oval 11"/>
            <p:cNvSpPr/>
            <p:nvPr/>
          </p:nvSpPr>
          <p:spPr bwMode="auto">
            <a:xfrm rot="600000">
              <a:off x="3933314" y="4565841"/>
              <a:ext cx="231552" cy="649783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71364" y="5118842"/>
              <a:ext cx="6219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= </a:t>
              </a:r>
              <a:r>
                <a:rPr lang="en-US" dirty="0">
                  <a:latin typeface="Symbol" pitchFamily="18" charset="2"/>
                </a:rPr>
                <a:t>t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999129" y="5423645"/>
            <a:ext cx="842682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Contrary to the DC </a:t>
            </a:r>
            <a:r>
              <a:rPr lang="en-US"/>
              <a:t>case higher purity (longer </a:t>
            </a:r>
            <a:r>
              <a:rPr lang="en-US" i="1"/>
              <a:t>l</a:t>
            </a:r>
            <a:r>
              <a:rPr lang="en-US"/>
              <a:t>) </a:t>
            </a:r>
            <a:r>
              <a:rPr lang="en-US" dirty="0"/>
              <a:t>does not increase the conductivity </a:t>
            </a:r>
            <a:r>
              <a:rPr lang="en-US" dirty="0">
                <a:sym typeface="Symbol"/>
              </a:rPr>
              <a:t> </a:t>
            </a:r>
            <a:r>
              <a:rPr lang="en-US" dirty="0">
                <a:solidFill>
                  <a:srgbClr val="FF0000"/>
                </a:solidFill>
                <a:sym typeface="Symbol"/>
              </a:rPr>
              <a:t>anomalous skin effect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F60286-B97A-5723-1B3A-8992F93E4584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66" y="0"/>
            <a:ext cx="10972440" cy="1144800"/>
          </a:xfrm>
        </p:spPr>
        <p:txBody>
          <a:bodyPr/>
          <a:lstStyle/>
          <a:p>
            <a:r>
              <a:rPr lang="en-US" dirty="0"/>
              <a:t>So, how good is Cu at low T?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625824"/>
              </p:ext>
            </p:extLst>
          </p:nvPr>
        </p:nvGraphicFramePr>
        <p:xfrm>
          <a:off x="2076919" y="1184393"/>
          <a:ext cx="3923362" cy="898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717640" imgH="622080" progId="Equation.3">
                  <p:embed/>
                </p:oleObj>
              </mc:Choice>
              <mc:Fallback>
                <p:oleObj name="Equation" r:id="rId3" imgW="2717640" imgH="62208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6919" y="1184393"/>
                        <a:ext cx="3923362" cy="8983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17922" y="1353672"/>
            <a:ext cx="609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“Extreme” anomalous limit (OK for Cu in RF and low T)</a:t>
            </a:r>
          </a:p>
        </p:txBody>
      </p:sp>
      <p:pic>
        <p:nvPicPr>
          <p:cNvPr id="29798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7878" y="2568948"/>
            <a:ext cx="2195512" cy="40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0613" y="2572871"/>
            <a:ext cx="88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for Cu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942230" y="3297892"/>
          <a:ext cx="3521235" cy="915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04760" imgH="495000" progId="Equation.3">
                  <p:embed/>
                </p:oleObj>
              </mc:Choice>
              <mc:Fallback>
                <p:oleObj name="Equation" r:id="rId6" imgW="1904760" imgH="4950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2230" y="3297892"/>
                        <a:ext cx="3521235" cy="9155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45976" y="4554071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Does not compensate for the refrigerator efficiency!!!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0A6B2A-A730-7906-6F29-DB7254793BC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5" y="-49735"/>
            <a:ext cx="10972440" cy="1144800"/>
          </a:xfrm>
        </p:spPr>
        <p:txBody>
          <a:bodyPr/>
          <a:lstStyle/>
          <a:p>
            <a:r>
              <a:rPr lang="en-US" dirty="0"/>
              <a:t>Superconductivity - reminder</a:t>
            </a:r>
          </a:p>
        </p:txBody>
      </p:sp>
      <p:pic>
        <p:nvPicPr>
          <p:cNvPr id="286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8201" y="1909484"/>
            <a:ext cx="2738819" cy="3409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61766" y="1057836"/>
            <a:ext cx="5656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The 3 Hallmarks of Superconductivity</a:t>
            </a:r>
          </a:p>
        </p:txBody>
      </p:sp>
      <p:pic>
        <p:nvPicPr>
          <p:cNvPr id="286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3131" y="1899958"/>
            <a:ext cx="2677888" cy="341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9231" y="1893234"/>
            <a:ext cx="2923467" cy="341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4D49A-DFEA-35B0-F8E4-ADA6D310432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59" y="92910"/>
            <a:ext cx="10972440" cy="1144800"/>
          </a:xfrm>
        </p:spPr>
        <p:txBody>
          <a:bodyPr/>
          <a:lstStyle/>
          <a:p>
            <a:r>
              <a:rPr lang="en-US" dirty="0"/>
              <a:t>London equations - Reminder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19547" y="1628996"/>
          <a:ext cx="2079552" cy="1039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90360" imgH="495000" progId="Equation.3">
                  <p:embed/>
                </p:oleObj>
              </mc:Choice>
              <mc:Fallback>
                <p:oleObj name="Equation" r:id="rId3" imgW="990360" imgH="49500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9547" y="1628996"/>
                        <a:ext cx="2079552" cy="10397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26419" y="1754372"/>
            <a:ext cx="5475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/>
              <a:t>  E</a:t>
            </a:r>
            <a:r>
              <a:rPr lang="en-US"/>
              <a:t>=0: J</a:t>
            </a:r>
            <a:r>
              <a:rPr lang="en-US" baseline="-25000"/>
              <a:t>s</a:t>
            </a:r>
            <a:r>
              <a:rPr lang="en-US"/>
              <a:t> goes on forever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  </a:t>
            </a:r>
            <a:r>
              <a:rPr lang="en-US" b="1"/>
              <a:t>E</a:t>
            </a:r>
            <a:r>
              <a:rPr lang="en-US"/>
              <a:t> is required to maintain an AC current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928813" y="3822700"/>
            <a:ext cx="8551344" cy="1635856"/>
            <a:chOff x="404813" y="3822700"/>
            <a:chExt cx="8551344" cy="1635856"/>
          </a:xfrm>
        </p:grpSpPr>
        <p:grpSp>
          <p:nvGrpSpPr>
            <p:cNvPr id="8" name="Group 7"/>
            <p:cNvGrpSpPr/>
            <p:nvPr/>
          </p:nvGrpSpPr>
          <p:grpSpPr>
            <a:xfrm>
              <a:off x="404813" y="3822700"/>
              <a:ext cx="8551344" cy="1039813"/>
              <a:chOff x="404813" y="3822700"/>
              <a:chExt cx="8551344" cy="1039813"/>
            </a:xfrm>
          </p:grpSpPr>
          <p:graphicFrame>
            <p:nvGraphicFramePr>
              <p:cNvPr id="418818" name="Object 2"/>
              <p:cNvGraphicFramePr>
                <a:graphicFrameLocks noChangeAspect="1"/>
              </p:cNvGraphicFramePr>
              <p:nvPr/>
            </p:nvGraphicFramePr>
            <p:xfrm>
              <a:off x="404813" y="3822700"/>
              <a:ext cx="2667000" cy="10398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5" imgW="1269720" imgH="495000" progId="Equation.3">
                      <p:embed/>
                    </p:oleObj>
                  </mc:Choice>
                  <mc:Fallback>
                    <p:oleObj name="Equation" r:id="rId5" imgW="1269720" imgH="495000" progId="Equation.3">
                      <p:embed/>
                      <p:pic>
                        <p:nvPicPr>
                          <p:cNvPr id="418818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4813" y="3822700"/>
                            <a:ext cx="2667000" cy="10398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" name="TextBox 6"/>
              <p:cNvSpPr txBox="1"/>
              <p:nvPr/>
            </p:nvSpPr>
            <p:spPr>
              <a:xfrm>
                <a:off x="3480390" y="3895059"/>
                <a:ext cx="54757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Wingdings" pitchFamily="2" charset="2"/>
                  <a:buChar char="Ø"/>
                </a:pPr>
                <a:r>
                  <a:rPr lang="en-US" b="1"/>
                  <a:t>  B </a:t>
                </a:r>
                <a:r>
                  <a:rPr lang="en-US"/>
                  <a:t> is the source of J</a:t>
                </a:r>
                <a:r>
                  <a:rPr lang="en-US" baseline="-25000"/>
                  <a:t>s</a:t>
                </a:r>
                <a:endParaRPr lang="en-US"/>
              </a:p>
              <a:p>
                <a:pPr>
                  <a:buFont typeface="Wingdings" pitchFamily="2" charset="2"/>
                  <a:buChar char="Ø"/>
                </a:pPr>
                <a:r>
                  <a:rPr lang="en-US"/>
                  <a:t>  Spontaneus flux exclusion</a:t>
                </a:r>
              </a:p>
            </p:txBody>
          </p:sp>
        </p:grpSp>
        <p:graphicFrame>
          <p:nvGraphicFramePr>
            <p:cNvPr id="9" name="Object 8"/>
            <p:cNvGraphicFramePr>
              <a:graphicFrameLocks noChangeAspect="1"/>
            </p:cNvGraphicFramePr>
            <p:nvPr/>
          </p:nvGraphicFramePr>
          <p:xfrm>
            <a:off x="3935730" y="4853396"/>
            <a:ext cx="884464" cy="605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723600" imgH="495000" progId="Equation.3">
                    <p:embed/>
                  </p:oleObj>
                </mc:Choice>
                <mc:Fallback>
                  <p:oleObj name="Equation" r:id="rId7" imgW="723600" imgH="495000" progId="Equation.3">
                    <p:embed/>
                    <p:pic>
                      <p:nvPicPr>
                        <p:cNvPr id="9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5730" y="4853396"/>
                          <a:ext cx="884464" cy="6051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93686A-49DE-87AF-7FB6-921EA1E7193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748" name="Picture 4" descr="https://encrypted-tbn2.gstatic.com/images?q=tbn:ANd9GcRzENMYhaBIgJLoyGnTgpU6c8JpulCBAj-AEutHxZfDS-umw7a-AQ"/>
          <p:cNvPicPr>
            <a:picLocks noChangeAspect="1" noChangeArrowheads="1"/>
          </p:cNvPicPr>
          <p:nvPr/>
        </p:nvPicPr>
        <p:blipFill>
          <a:blip r:embed="rId3" cstate="print"/>
          <a:srcRect l="28866" t="27467" r="18568" b="30144"/>
          <a:stretch>
            <a:fillRect/>
          </a:stretch>
        </p:blipFill>
        <p:spPr bwMode="auto">
          <a:xfrm>
            <a:off x="2788006" y="4222374"/>
            <a:ext cx="3101887" cy="1873623"/>
          </a:xfrm>
          <a:prstGeom prst="rect">
            <a:avLst/>
          </a:prstGeom>
          <a:noFill/>
        </p:spPr>
      </p:pic>
      <p:pic>
        <p:nvPicPr>
          <p:cNvPr id="287746" name="Picture 2" descr="https://encrypted-tbn1.gstatic.com/images?q=tbn:ANd9GcQ-EUhm3Lkum2fPF_1MkB6ju9SurZ9jZCbFv6wYfnxUVJ-5kaAu2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1348" y="1386036"/>
            <a:ext cx="2874495" cy="28363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4620" y="671084"/>
            <a:ext cx="5531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Enter</a:t>
            </a:r>
            <a:r>
              <a:rPr lang="en-US" dirty="0">
                <a:solidFill>
                  <a:srgbClr val="0066FF"/>
                </a:solidFill>
                <a:latin typeface="Comic Sans MS" pitchFamily="66" charset="0"/>
              </a:rPr>
              <a:t> </a:t>
            </a:r>
            <a:r>
              <a:rPr lang="en-US" sz="2800" dirty="0">
                <a:solidFill>
                  <a:srgbClr val="0066FF"/>
                </a:solidFill>
                <a:latin typeface="Comic Sans MS" pitchFamily="66" charset="0"/>
              </a:rPr>
              <a:t>RF Superconductivity</a:t>
            </a:r>
            <a:endParaRPr lang="en-US" dirty="0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6A9F43D-5922-A8EA-6D06-7A1406C47E3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itle 1">
            <a:extLst>
              <a:ext uri="{FF2B5EF4-FFF2-40B4-BE49-F238E27FC236}">
                <a16:creationId xmlns:a16="http://schemas.microsoft.com/office/drawing/2014/main" id="{6AAED19A-A2BE-81B3-2FCA-7DDE800ED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659" y="187801"/>
            <a:ext cx="10972440" cy="1144800"/>
          </a:xfrm>
        </p:spPr>
        <p:txBody>
          <a:bodyPr/>
          <a:lstStyle/>
          <a:p>
            <a:pPr eaLnBrk="1" hangingPunct="1"/>
            <a:r>
              <a:rPr lang="en-US" altLang="en-US" dirty="0"/>
              <a:t>RF Superconductivity</a:t>
            </a:r>
          </a:p>
        </p:txBody>
      </p:sp>
      <p:sp>
        <p:nvSpPr>
          <p:cNvPr id="3077" name="Content Placeholder 2">
            <a:extLst>
              <a:ext uri="{FF2B5EF4-FFF2-40B4-BE49-F238E27FC236}">
                <a16:creationId xmlns:a16="http://schemas.microsoft.com/office/drawing/2014/main" id="{1876E898-ED21-CFBF-286C-287133141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478" y="1175135"/>
            <a:ext cx="5906814" cy="39624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000" dirty="0"/>
              <a:t>Superconducting electrons are paired in a coherent quantum state, for DC resistivity disappears bellow the critical field. </a:t>
            </a:r>
          </a:p>
          <a:p>
            <a:pPr eaLnBrk="1" hangingPunct="1"/>
            <a:r>
              <a:rPr lang="en-US" altLang="en-US" sz="2000" dirty="0"/>
              <a:t>In RF, there is the BCS resistivity, arising from the unpaired electrons.</a:t>
            </a:r>
          </a:p>
        </p:txBody>
      </p:sp>
      <p:sp>
        <p:nvSpPr>
          <p:cNvPr id="3078" name="TextBox 4">
            <a:extLst>
              <a:ext uri="{FF2B5EF4-FFF2-40B4-BE49-F238E27FC236}">
                <a16:creationId xmlns:a16="http://schemas.microsoft.com/office/drawing/2014/main" id="{BA36979D-26B4-31EF-1794-2777C7719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3512" y="402021"/>
            <a:ext cx="2443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 err="1"/>
              <a:t>H</a:t>
            </a:r>
            <a:r>
              <a:rPr lang="en-US" altLang="en-US" baseline="-25000" dirty="0" err="1"/>
              <a:t>c</a:t>
            </a:r>
            <a:r>
              <a:rPr lang="en-US" altLang="en-US" dirty="0"/>
              <a:t>(T)=</a:t>
            </a:r>
            <a:r>
              <a:rPr lang="en-US" altLang="en-US" dirty="0" err="1"/>
              <a:t>H</a:t>
            </a:r>
            <a:r>
              <a:rPr lang="en-US" altLang="en-US" baseline="-25000" dirty="0" err="1"/>
              <a:t>c</a:t>
            </a:r>
            <a:r>
              <a:rPr lang="en-US" altLang="en-US" dirty="0"/>
              <a:t>(0)·[1-(T/T</a:t>
            </a:r>
            <a:r>
              <a:rPr lang="en-US" altLang="en-US" baseline="-25000" dirty="0"/>
              <a:t>c</a:t>
            </a:r>
            <a:r>
              <a:rPr lang="en-US" altLang="en-US" dirty="0"/>
              <a:t>)</a:t>
            </a:r>
            <a:r>
              <a:rPr lang="en-US" altLang="en-US" baseline="30000" dirty="0"/>
              <a:t>2</a:t>
            </a:r>
            <a:r>
              <a:rPr lang="en-US" altLang="en-US" dirty="0"/>
              <a:t>]</a:t>
            </a:r>
          </a:p>
        </p:txBody>
      </p:sp>
      <p:sp>
        <p:nvSpPr>
          <p:cNvPr id="3079" name="TextBox 5">
            <a:extLst>
              <a:ext uri="{FF2B5EF4-FFF2-40B4-BE49-F238E27FC236}">
                <a16:creationId xmlns:a16="http://schemas.microsoft.com/office/drawing/2014/main" id="{4C24F27F-4D55-0C6A-F15D-915496623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477" y="3031032"/>
            <a:ext cx="52701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For copper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>
                <a:sym typeface="Symbol" panose="05050102010706020507" pitchFamily="18" charset="2"/>
              </a:rPr>
              <a:t> = 5.8·10</a:t>
            </a:r>
            <a:r>
              <a:rPr lang="en-US" altLang="en-US" baseline="30000" dirty="0">
                <a:sym typeface="Symbol" panose="05050102010706020507" pitchFamily="18" charset="2"/>
              </a:rPr>
              <a:t>7</a:t>
            </a:r>
            <a:r>
              <a:rPr lang="en-US" altLang="en-US" dirty="0">
                <a:sym typeface="Symbol" panose="05050102010706020507" pitchFamily="18" charset="2"/>
              </a:rPr>
              <a:t> </a:t>
            </a:r>
            <a:r>
              <a:rPr lang="en-US" altLang="en-US" baseline="30000" dirty="0">
                <a:sym typeface="Symbol" panose="05050102010706020507" pitchFamily="18" charset="2"/>
              </a:rPr>
              <a:t>-1</a:t>
            </a:r>
            <a:r>
              <a:rPr lang="en-US" altLang="en-US" dirty="0">
                <a:sym typeface="Symbol" panose="05050102010706020507" pitchFamily="18" charset="2"/>
              </a:rPr>
              <a:t> m</a:t>
            </a:r>
            <a:r>
              <a:rPr lang="en-US" altLang="en-US" baseline="30000" dirty="0">
                <a:sym typeface="Symbol" panose="05050102010706020507" pitchFamily="18" charset="2"/>
              </a:rPr>
              <a:t>-1</a:t>
            </a:r>
            <a:r>
              <a:rPr lang="en-US" altLang="en-US" baseline="-25000" dirty="0">
                <a:sym typeface="Symbol" panose="05050102010706020507" pitchFamily="18" charset="2"/>
              </a:rPr>
              <a:t> </a:t>
            </a:r>
            <a:r>
              <a:rPr lang="en-US" altLang="en-US" baseline="30000" dirty="0"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 so at 1.5 GHz, R</a:t>
            </a:r>
            <a:r>
              <a:rPr lang="en-US" altLang="en-US" baseline="-25000" dirty="0">
                <a:sym typeface="Symbol" panose="05050102010706020507" pitchFamily="18" charset="2"/>
              </a:rPr>
              <a:t>s</a:t>
            </a:r>
            <a:r>
              <a:rPr lang="en-US" altLang="en-US" dirty="0">
                <a:sym typeface="Symbol" panose="05050102010706020507" pitchFamily="18" charset="2"/>
              </a:rPr>
              <a:t> = 10 m</a:t>
            </a:r>
            <a:r>
              <a:rPr lang="en-US" altLang="en-US" dirty="0"/>
              <a:t> </a:t>
            </a:r>
          </a:p>
        </p:txBody>
      </p:sp>
      <p:graphicFrame>
        <p:nvGraphicFramePr>
          <p:cNvPr id="3074" name="Object 5">
            <a:extLst>
              <a:ext uri="{FF2B5EF4-FFF2-40B4-BE49-F238E27FC236}">
                <a16:creationId xmlns:a16="http://schemas.microsoft.com/office/drawing/2014/main" id="{44D0B4E6-5B04-2CED-8EC7-C16EF09FB83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66480" y="3394117"/>
          <a:ext cx="124460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11000" imgH="444240" progId="Equation.3">
                  <p:embed/>
                </p:oleObj>
              </mc:Choice>
              <mc:Fallback>
                <p:oleObj name="Equation" r:id="rId3" imgW="711000" imgH="444240" progId="Equation.3">
                  <p:embed/>
                  <p:pic>
                    <p:nvPicPr>
                      <p:cNvPr id="3074" name="Object 5">
                        <a:extLst>
                          <a:ext uri="{FF2B5EF4-FFF2-40B4-BE49-F238E27FC236}">
                            <a16:creationId xmlns:a16="http://schemas.microsoft.com/office/drawing/2014/main" id="{44D0B4E6-5B04-2CED-8EC7-C16EF09FB8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6480" y="3394117"/>
                        <a:ext cx="124460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6">
            <a:extLst>
              <a:ext uri="{FF2B5EF4-FFF2-40B4-BE49-F238E27FC236}">
                <a16:creationId xmlns:a16="http://schemas.microsoft.com/office/drawing/2014/main" id="{E669C352-1AF4-B328-98FF-A18D32AA66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96660" y="4979563"/>
          <a:ext cx="43116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463480" imgH="469800" progId="Equation.3">
                  <p:embed/>
                </p:oleObj>
              </mc:Choice>
              <mc:Fallback>
                <p:oleObj name="Equation" r:id="rId5" imgW="2463480" imgH="469800" progId="Equation.3">
                  <p:embed/>
                  <p:pic>
                    <p:nvPicPr>
                      <p:cNvPr id="3075" name="Object 6">
                        <a:extLst>
                          <a:ext uri="{FF2B5EF4-FFF2-40B4-BE49-F238E27FC236}">
                            <a16:creationId xmlns:a16="http://schemas.microsoft.com/office/drawing/2014/main" id="{E669C352-1AF4-B328-98FF-A18D32AA66A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6660" y="4979563"/>
                        <a:ext cx="43116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TextBox 8">
            <a:extLst>
              <a:ext uri="{FF2B5EF4-FFF2-40B4-BE49-F238E27FC236}">
                <a16:creationId xmlns:a16="http://schemas.microsoft.com/office/drawing/2014/main" id="{ABD7D0F7-6A78-1C78-97CB-4D01BB6D33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79" y="4361004"/>
            <a:ext cx="3159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For superconducting niobium</a:t>
            </a:r>
          </a:p>
        </p:txBody>
      </p:sp>
      <p:sp>
        <p:nvSpPr>
          <p:cNvPr id="3081" name="TextBox 9">
            <a:extLst>
              <a:ext uri="{FF2B5EF4-FFF2-40B4-BE49-F238E27FC236}">
                <a16:creationId xmlns:a16="http://schemas.microsoft.com/office/drawing/2014/main" id="{F6F02092-36D7-8ED7-D8E5-419178A3B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79" y="4712509"/>
            <a:ext cx="80279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R</a:t>
            </a:r>
            <a:r>
              <a:rPr lang="en-US" altLang="en-US" baseline="-25000" dirty="0"/>
              <a:t>s</a:t>
            </a:r>
            <a:r>
              <a:rPr lang="en-US" altLang="en-US" dirty="0"/>
              <a:t> = R</a:t>
            </a:r>
            <a:r>
              <a:rPr lang="en-US" altLang="en-US" baseline="-25000" dirty="0"/>
              <a:t>BCS</a:t>
            </a:r>
            <a:r>
              <a:rPr lang="en-US" altLang="en-US" dirty="0"/>
              <a:t> + </a:t>
            </a:r>
            <a:r>
              <a:rPr lang="en-US" altLang="en-US" dirty="0" err="1"/>
              <a:t>R</a:t>
            </a:r>
            <a:r>
              <a:rPr lang="en-US" altLang="en-US" baseline="-25000" dirty="0" err="1"/>
              <a:t>residul</a:t>
            </a:r>
            <a:r>
              <a:rPr lang="en-US" altLang="en-US" baseline="30000" dirty="0"/>
              <a:t> </a:t>
            </a:r>
            <a:r>
              <a:rPr lang="en-US" altLang="en-US" dirty="0"/>
              <a:t>   and at 1.8K, 1.5 GHz,  R</a:t>
            </a:r>
            <a:r>
              <a:rPr lang="en-US" altLang="en-US" baseline="-25000" dirty="0"/>
              <a:t>BCS </a:t>
            </a:r>
            <a:r>
              <a:rPr lang="en-US" altLang="en-US" dirty="0"/>
              <a:t>= 6 n</a:t>
            </a:r>
            <a:r>
              <a:rPr lang="en-US" altLang="en-US" dirty="0">
                <a:sym typeface="Symbol" panose="05050102010706020507" pitchFamily="18" charset="2"/>
              </a:rPr>
              <a:t>  </a:t>
            </a:r>
            <a:r>
              <a:rPr lang="en-US" altLang="en-US" dirty="0" err="1">
                <a:sym typeface="Symbol" panose="05050102010706020507" pitchFamily="18" charset="2"/>
              </a:rPr>
              <a:t>R</a:t>
            </a:r>
            <a:r>
              <a:rPr lang="en-US" altLang="en-US" baseline="-25000" dirty="0" err="1">
                <a:sym typeface="Symbol" panose="05050102010706020507" pitchFamily="18" charset="2"/>
              </a:rPr>
              <a:t>residual</a:t>
            </a:r>
            <a:r>
              <a:rPr lang="en-US" altLang="en-US" dirty="0">
                <a:sym typeface="Symbol" panose="05050102010706020507" pitchFamily="18" charset="2"/>
              </a:rPr>
              <a:t> ~ 1 to 10 n</a:t>
            </a:r>
            <a:endParaRPr lang="en-US" altLang="en-US" dirty="0"/>
          </a:p>
        </p:txBody>
      </p:sp>
      <p:pic>
        <p:nvPicPr>
          <p:cNvPr id="3082" name="Picture 11">
            <a:extLst>
              <a:ext uri="{FF2B5EF4-FFF2-40B4-BE49-F238E27FC236}">
                <a16:creationId xmlns:a16="http://schemas.microsoft.com/office/drawing/2014/main" id="{35DA2C39-F4EB-3053-50AC-4AE1BB3F1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712" y="783022"/>
            <a:ext cx="4420523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76DE86-5804-E82A-02D0-9558FAE6FAF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53368F-A8C3-39E8-333B-209BE012D68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19</a:t>
            </a:fld>
            <a:endParaRPr lang="en-US" spc="-22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Immagine 1"/>
          <p:cNvPicPr/>
          <p:nvPr/>
        </p:nvPicPr>
        <p:blipFill>
          <a:blip r:embed="rId3"/>
          <a:stretch/>
        </p:blipFill>
        <p:spPr>
          <a:xfrm>
            <a:off x="-25848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100" name="Figura a mano libera 2"/>
          <p:cNvSpPr/>
          <p:nvPr/>
        </p:nvSpPr>
        <p:spPr>
          <a:xfrm>
            <a:off x="4728120" y="-18720"/>
            <a:ext cx="7463880" cy="6876000"/>
          </a:xfrm>
          <a:custGeom>
            <a:avLst/>
            <a:gdLst/>
            <a:ahLst/>
            <a:cxnLst/>
            <a:rect l="l" t="t" r="r" b="b"/>
            <a:pathLst>
              <a:path w="7464489" h="6876662">
                <a:moveTo>
                  <a:pt x="1884783" y="0"/>
                </a:moveTo>
                <a:lnTo>
                  <a:pt x="0" y="6876662"/>
                </a:lnTo>
                <a:lnTo>
                  <a:pt x="7464489" y="6867331"/>
                </a:lnTo>
                <a:cubicBezTo>
                  <a:pt x="7458269" y="4578221"/>
                  <a:pt x="7452048" y="2289110"/>
                  <a:pt x="7445828" y="0"/>
                </a:cubicBezTo>
                <a:lnTo>
                  <a:pt x="1884783" y="0"/>
                </a:lnTo>
                <a:close/>
              </a:path>
            </a:pathLst>
          </a:custGeom>
          <a:solidFill>
            <a:srgbClr val="0C0227"/>
          </a:solidFill>
          <a:ln>
            <a:solidFill>
              <a:srgbClr val="080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 dirty="0"/>
          </a:p>
        </p:txBody>
      </p:sp>
      <p:sp>
        <p:nvSpPr>
          <p:cNvPr id="101" name="TextBox 3"/>
          <p:cNvSpPr/>
          <p:nvPr/>
        </p:nvSpPr>
        <p:spPr>
          <a:xfrm>
            <a:off x="6443792" y="1779395"/>
            <a:ext cx="5825613" cy="2183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000" b="1" strike="noStrike" spc="296" dirty="0">
                <a:solidFill>
                  <a:srgbClr val="FFFFFF"/>
                </a:solidFill>
                <a:latin typeface="Poppins"/>
                <a:ea typeface="Open Sans"/>
              </a:rPr>
              <a:t>Anne-Marie Valente-Feliciano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it-IT" sz="2800" b="0" strike="noStrike" spc="296" dirty="0">
                <a:solidFill>
                  <a:srgbClr val="F39333"/>
                </a:solidFill>
                <a:latin typeface="Poppins"/>
                <a:ea typeface="Open Sans"/>
              </a:rPr>
              <a:t>Superconducting RF Cavities for Particle Accelerators</a:t>
            </a:r>
            <a:endParaRPr lang="en-US" sz="2800" b="0" strike="noStrike" spc="-1" dirty="0">
              <a:latin typeface="Arial"/>
            </a:endParaRPr>
          </a:p>
        </p:txBody>
      </p:sp>
      <p:pic>
        <p:nvPicPr>
          <p:cNvPr id="102" name="Immagine 5"/>
          <p:cNvPicPr/>
          <p:nvPr/>
        </p:nvPicPr>
        <p:blipFill>
          <a:blip r:embed="rId4"/>
          <a:stretch/>
        </p:blipFill>
        <p:spPr>
          <a:xfrm>
            <a:off x="10002600" y="233280"/>
            <a:ext cx="1927440" cy="1445400"/>
          </a:xfrm>
          <a:prstGeom prst="rect">
            <a:avLst/>
          </a:prstGeom>
          <a:ln w="0"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6682A52-AE1D-3A0C-518F-B930CA531A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706" y="4577356"/>
            <a:ext cx="3653726" cy="8874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66CA5E-C06F-8585-D857-07CA57930A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706" y="4554789"/>
            <a:ext cx="3746640" cy="90996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>
            <a:extLst>
              <a:ext uri="{FF2B5EF4-FFF2-40B4-BE49-F238E27FC236}">
                <a16:creationId xmlns:a16="http://schemas.microsoft.com/office/drawing/2014/main" id="{621B28C4-B7CD-49F7-49C5-00F451FCD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6069" y="321937"/>
            <a:ext cx="1213766" cy="67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608" y="84786"/>
            <a:ext cx="803955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/>
              <a:t>RF</a:t>
            </a:r>
            <a:r>
              <a:rPr sz="2800" spc="-80" dirty="0"/>
              <a:t> </a:t>
            </a:r>
            <a:r>
              <a:rPr sz="2800" spc="-20" dirty="0"/>
              <a:t>resistance</a:t>
            </a:r>
            <a:r>
              <a:rPr sz="2800" spc="-75" dirty="0"/>
              <a:t> </a:t>
            </a:r>
            <a:r>
              <a:rPr sz="2800" dirty="0"/>
              <a:t>is</a:t>
            </a:r>
            <a:r>
              <a:rPr sz="2800" spc="-70" dirty="0"/>
              <a:t> </a:t>
            </a:r>
            <a:r>
              <a:rPr sz="2800" dirty="0"/>
              <a:t>non</a:t>
            </a:r>
            <a:r>
              <a:rPr sz="2800" spc="-70" dirty="0"/>
              <a:t> </a:t>
            </a:r>
            <a:r>
              <a:rPr sz="2800" spc="-20" dirty="0"/>
              <a:t>zero</a:t>
            </a:r>
            <a:endParaRPr sz="2800" dirty="0"/>
          </a:p>
        </p:txBody>
      </p:sp>
      <p:grpSp>
        <p:nvGrpSpPr>
          <p:cNvPr id="3" name="object 3"/>
          <p:cNvGrpSpPr/>
          <p:nvPr/>
        </p:nvGrpSpPr>
        <p:grpSpPr>
          <a:xfrm>
            <a:off x="3334786" y="2273291"/>
            <a:ext cx="3117215" cy="1353185"/>
            <a:chOff x="3393947" y="1856104"/>
            <a:chExt cx="3117215" cy="1353185"/>
          </a:xfrm>
        </p:grpSpPr>
        <p:sp>
          <p:nvSpPr>
            <p:cNvPr id="4" name="object 4"/>
            <p:cNvSpPr/>
            <p:nvPr/>
          </p:nvSpPr>
          <p:spPr>
            <a:xfrm>
              <a:off x="3432047" y="2584488"/>
              <a:ext cx="2350770" cy="486409"/>
            </a:xfrm>
            <a:custGeom>
              <a:avLst/>
              <a:gdLst/>
              <a:ahLst/>
              <a:cxnLst/>
              <a:rect l="l" t="t" r="r" b="b"/>
              <a:pathLst>
                <a:path w="2350770" h="486410">
                  <a:moveTo>
                    <a:pt x="2350262" y="0"/>
                  </a:moveTo>
                  <a:lnTo>
                    <a:pt x="0" y="0"/>
                  </a:lnTo>
                  <a:lnTo>
                    <a:pt x="0" y="486371"/>
                  </a:lnTo>
                  <a:lnTo>
                    <a:pt x="2350262" y="486371"/>
                  </a:lnTo>
                  <a:lnTo>
                    <a:pt x="2350262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782309" y="1859279"/>
              <a:ext cx="725170" cy="1211580"/>
            </a:xfrm>
            <a:custGeom>
              <a:avLst/>
              <a:gdLst/>
              <a:ahLst/>
              <a:cxnLst/>
              <a:rect l="l" t="t" r="r" b="b"/>
              <a:pathLst>
                <a:path w="725170" h="1211580">
                  <a:moveTo>
                    <a:pt x="725169" y="0"/>
                  </a:moveTo>
                  <a:lnTo>
                    <a:pt x="0" y="725170"/>
                  </a:lnTo>
                  <a:lnTo>
                    <a:pt x="0" y="1211580"/>
                  </a:lnTo>
                  <a:lnTo>
                    <a:pt x="725169" y="486410"/>
                  </a:lnTo>
                  <a:lnTo>
                    <a:pt x="725169" y="0"/>
                  </a:lnTo>
                  <a:close/>
                </a:path>
              </a:pathLst>
            </a:custGeom>
            <a:solidFill>
              <a:srgbClr val="9A9A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432047" y="1859279"/>
              <a:ext cx="3075940" cy="725170"/>
            </a:xfrm>
            <a:custGeom>
              <a:avLst/>
              <a:gdLst/>
              <a:ahLst/>
              <a:cxnLst/>
              <a:rect l="l" t="t" r="r" b="b"/>
              <a:pathLst>
                <a:path w="3075940" h="725169">
                  <a:moveTo>
                    <a:pt x="3075431" y="0"/>
                  </a:moveTo>
                  <a:lnTo>
                    <a:pt x="725169" y="0"/>
                  </a:lnTo>
                  <a:lnTo>
                    <a:pt x="0" y="725170"/>
                  </a:lnTo>
                  <a:lnTo>
                    <a:pt x="2350262" y="725170"/>
                  </a:lnTo>
                  <a:lnTo>
                    <a:pt x="3075431" y="0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432047" y="1859279"/>
              <a:ext cx="3075940" cy="1211580"/>
            </a:xfrm>
            <a:custGeom>
              <a:avLst/>
              <a:gdLst/>
              <a:ahLst/>
              <a:cxnLst/>
              <a:rect l="l" t="t" r="r" b="b"/>
              <a:pathLst>
                <a:path w="3075940" h="1211580">
                  <a:moveTo>
                    <a:pt x="0" y="725170"/>
                  </a:moveTo>
                  <a:lnTo>
                    <a:pt x="725169" y="0"/>
                  </a:lnTo>
                  <a:lnTo>
                    <a:pt x="3075431" y="0"/>
                  </a:lnTo>
                  <a:lnTo>
                    <a:pt x="3075431" y="486410"/>
                  </a:lnTo>
                  <a:lnTo>
                    <a:pt x="2350262" y="1211580"/>
                  </a:lnTo>
                  <a:lnTo>
                    <a:pt x="0" y="1211580"/>
                  </a:lnTo>
                  <a:lnTo>
                    <a:pt x="0" y="725170"/>
                  </a:lnTo>
                  <a:close/>
                </a:path>
                <a:path w="3075940" h="1211580">
                  <a:moveTo>
                    <a:pt x="0" y="725170"/>
                  </a:moveTo>
                  <a:lnTo>
                    <a:pt x="2350262" y="725170"/>
                  </a:lnTo>
                  <a:lnTo>
                    <a:pt x="3075431" y="0"/>
                  </a:lnTo>
                </a:path>
                <a:path w="3075940" h="1211580">
                  <a:moveTo>
                    <a:pt x="2350262" y="725170"/>
                  </a:moveTo>
                  <a:lnTo>
                    <a:pt x="2350262" y="121158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28693" y="2651759"/>
              <a:ext cx="1122680" cy="86995"/>
            </a:xfrm>
            <a:custGeom>
              <a:avLst/>
              <a:gdLst/>
              <a:ahLst/>
              <a:cxnLst/>
              <a:rect l="l" t="t" r="r" b="b"/>
              <a:pathLst>
                <a:path w="1122679" h="86994">
                  <a:moveTo>
                    <a:pt x="1035303" y="0"/>
                  </a:moveTo>
                  <a:lnTo>
                    <a:pt x="1035303" y="86867"/>
                  </a:lnTo>
                  <a:lnTo>
                    <a:pt x="1093215" y="57912"/>
                  </a:lnTo>
                  <a:lnTo>
                    <a:pt x="1049781" y="57912"/>
                  </a:lnTo>
                  <a:lnTo>
                    <a:pt x="1049781" y="28955"/>
                  </a:lnTo>
                  <a:lnTo>
                    <a:pt x="1093215" y="28955"/>
                  </a:lnTo>
                  <a:lnTo>
                    <a:pt x="1035303" y="0"/>
                  </a:lnTo>
                  <a:close/>
                </a:path>
                <a:path w="1122679" h="86994">
                  <a:moveTo>
                    <a:pt x="1035303" y="28955"/>
                  </a:moveTo>
                  <a:lnTo>
                    <a:pt x="0" y="28955"/>
                  </a:lnTo>
                  <a:lnTo>
                    <a:pt x="0" y="57912"/>
                  </a:lnTo>
                  <a:lnTo>
                    <a:pt x="1035303" y="57912"/>
                  </a:lnTo>
                  <a:lnTo>
                    <a:pt x="1035303" y="28955"/>
                  </a:lnTo>
                  <a:close/>
                </a:path>
                <a:path w="1122679" h="86994">
                  <a:moveTo>
                    <a:pt x="1093215" y="28955"/>
                  </a:moveTo>
                  <a:lnTo>
                    <a:pt x="1049781" y="28955"/>
                  </a:lnTo>
                  <a:lnTo>
                    <a:pt x="1049781" y="57912"/>
                  </a:lnTo>
                  <a:lnTo>
                    <a:pt x="1093215" y="57912"/>
                  </a:lnTo>
                  <a:lnTo>
                    <a:pt x="1122171" y="43434"/>
                  </a:lnTo>
                  <a:lnTo>
                    <a:pt x="1093215" y="2895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040886" y="2186939"/>
              <a:ext cx="1419860" cy="388620"/>
            </a:xfrm>
            <a:custGeom>
              <a:avLst/>
              <a:gdLst/>
              <a:ahLst/>
              <a:cxnLst/>
              <a:rect l="l" t="t" r="r" b="b"/>
              <a:pathLst>
                <a:path w="1419860" h="388619">
                  <a:moveTo>
                    <a:pt x="1122172" y="345186"/>
                  </a:moveTo>
                  <a:lnTo>
                    <a:pt x="1093216" y="330708"/>
                  </a:lnTo>
                  <a:lnTo>
                    <a:pt x="1035304" y="301752"/>
                  </a:lnTo>
                  <a:lnTo>
                    <a:pt x="1035304" y="330708"/>
                  </a:lnTo>
                  <a:lnTo>
                    <a:pt x="0" y="330708"/>
                  </a:lnTo>
                  <a:lnTo>
                    <a:pt x="0" y="359664"/>
                  </a:lnTo>
                  <a:lnTo>
                    <a:pt x="1035304" y="359664"/>
                  </a:lnTo>
                  <a:lnTo>
                    <a:pt x="1035304" y="388620"/>
                  </a:lnTo>
                  <a:lnTo>
                    <a:pt x="1093216" y="359664"/>
                  </a:lnTo>
                  <a:lnTo>
                    <a:pt x="1122172" y="345186"/>
                  </a:lnTo>
                  <a:close/>
                </a:path>
                <a:path w="1419860" h="388619">
                  <a:moveTo>
                    <a:pt x="1302004" y="206502"/>
                  </a:moveTo>
                  <a:lnTo>
                    <a:pt x="1273048" y="192024"/>
                  </a:lnTo>
                  <a:lnTo>
                    <a:pt x="1215136" y="163068"/>
                  </a:lnTo>
                  <a:lnTo>
                    <a:pt x="1215136" y="192024"/>
                  </a:lnTo>
                  <a:lnTo>
                    <a:pt x="179832" y="192024"/>
                  </a:lnTo>
                  <a:lnTo>
                    <a:pt x="179832" y="220980"/>
                  </a:lnTo>
                  <a:lnTo>
                    <a:pt x="1215136" y="220980"/>
                  </a:lnTo>
                  <a:lnTo>
                    <a:pt x="1215136" y="249936"/>
                  </a:lnTo>
                  <a:lnTo>
                    <a:pt x="1273035" y="220980"/>
                  </a:lnTo>
                  <a:lnTo>
                    <a:pt x="1302004" y="206502"/>
                  </a:lnTo>
                  <a:close/>
                </a:path>
                <a:path w="1419860" h="388619">
                  <a:moveTo>
                    <a:pt x="1419352" y="43434"/>
                  </a:moveTo>
                  <a:lnTo>
                    <a:pt x="1390396" y="28956"/>
                  </a:lnTo>
                  <a:lnTo>
                    <a:pt x="1332484" y="0"/>
                  </a:lnTo>
                  <a:lnTo>
                    <a:pt x="1332484" y="28956"/>
                  </a:lnTo>
                  <a:lnTo>
                    <a:pt x="297180" y="28956"/>
                  </a:lnTo>
                  <a:lnTo>
                    <a:pt x="297180" y="57912"/>
                  </a:lnTo>
                  <a:lnTo>
                    <a:pt x="1332484" y="57912"/>
                  </a:lnTo>
                  <a:lnTo>
                    <a:pt x="1332484" y="86868"/>
                  </a:lnTo>
                  <a:lnTo>
                    <a:pt x="1390396" y="57912"/>
                  </a:lnTo>
                  <a:lnTo>
                    <a:pt x="1419352" y="4343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324349" y="2787395"/>
              <a:ext cx="473075" cy="86995"/>
            </a:xfrm>
            <a:custGeom>
              <a:avLst/>
              <a:gdLst/>
              <a:ahLst/>
              <a:cxnLst/>
              <a:rect l="l" t="t" r="r" b="b"/>
              <a:pathLst>
                <a:path w="473075" h="86994">
                  <a:moveTo>
                    <a:pt x="385952" y="0"/>
                  </a:moveTo>
                  <a:lnTo>
                    <a:pt x="385952" y="86867"/>
                  </a:lnTo>
                  <a:lnTo>
                    <a:pt x="443864" y="57912"/>
                  </a:lnTo>
                  <a:lnTo>
                    <a:pt x="400430" y="57912"/>
                  </a:lnTo>
                  <a:lnTo>
                    <a:pt x="400430" y="28955"/>
                  </a:lnTo>
                  <a:lnTo>
                    <a:pt x="443864" y="28955"/>
                  </a:lnTo>
                  <a:lnTo>
                    <a:pt x="385952" y="0"/>
                  </a:lnTo>
                  <a:close/>
                </a:path>
                <a:path w="473075" h="86994">
                  <a:moveTo>
                    <a:pt x="385952" y="28955"/>
                  </a:moveTo>
                  <a:lnTo>
                    <a:pt x="0" y="28955"/>
                  </a:lnTo>
                  <a:lnTo>
                    <a:pt x="0" y="57912"/>
                  </a:lnTo>
                  <a:lnTo>
                    <a:pt x="385952" y="57912"/>
                  </a:lnTo>
                  <a:lnTo>
                    <a:pt x="385952" y="28955"/>
                  </a:lnTo>
                  <a:close/>
                </a:path>
                <a:path w="473075" h="86994">
                  <a:moveTo>
                    <a:pt x="443864" y="28955"/>
                  </a:moveTo>
                  <a:lnTo>
                    <a:pt x="400430" y="28955"/>
                  </a:lnTo>
                  <a:lnTo>
                    <a:pt x="400430" y="57912"/>
                  </a:lnTo>
                  <a:lnTo>
                    <a:pt x="443864" y="57912"/>
                  </a:lnTo>
                  <a:lnTo>
                    <a:pt x="472821" y="43433"/>
                  </a:lnTo>
                  <a:lnTo>
                    <a:pt x="443864" y="2895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47793" y="2903219"/>
              <a:ext cx="236346" cy="86867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393948" y="2566415"/>
              <a:ext cx="596900" cy="643255"/>
            </a:xfrm>
            <a:custGeom>
              <a:avLst/>
              <a:gdLst/>
              <a:ahLst/>
              <a:cxnLst/>
              <a:rect l="l" t="t" r="r" b="b"/>
              <a:pathLst>
                <a:path w="596900" h="643255">
                  <a:moveTo>
                    <a:pt x="596646" y="38100"/>
                  </a:moveTo>
                  <a:lnTo>
                    <a:pt x="583946" y="31750"/>
                  </a:lnTo>
                  <a:lnTo>
                    <a:pt x="520446" y="0"/>
                  </a:lnTo>
                  <a:lnTo>
                    <a:pt x="520446" y="31750"/>
                  </a:lnTo>
                  <a:lnTo>
                    <a:pt x="44450" y="31750"/>
                  </a:lnTo>
                  <a:lnTo>
                    <a:pt x="44450" y="16764"/>
                  </a:lnTo>
                  <a:lnTo>
                    <a:pt x="31750" y="16764"/>
                  </a:lnTo>
                  <a:lnTo>
                    <a:pt x="31750" y="566547"/>
                  </a:lnTo>
                  <a:lnTo>
                    <a:pt x="0" y="566547"/>
                  </a:lnTo>
                  <a:lnTo>
                    <a:pt x="38100" y="642747"/>
                  </a:lnTo>
                  <a:lnTo>
                    <a:pt x="69850" y="579247"/>
                  </a:lnTo>
                  <a:lnTo>
                    <a:pt x="76200" y="566547"/>
                  </a:lnTo>
                  <a:lnTo>
                    <a:pt x="44450" y="566547"/>
                  </a:lnTo>
                  <a:lnTo>
                    <a:pt x="44450" y="44450"/>
                  </a:lnTo>
                  <a:lnTo>
                    <a:pt x="520446" y="44450"/>
                  </a:lnTo>
                  <a:lnTo>
                    <a:pt x="520446" y="76200"/>
                  </a:lnTo>
                  <a:lnTo>
                    <a:pt x="583946" y="44450"/>
                  </a:lnTo>
                  <a:lnTo>
                    <a:pt x="596646" y="381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3185181" y="3313167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z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91656" y="2617334"/>
            <a:ext cx="1447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x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993411" y="2995667"/>
            <a:ext cx="406400" cy="378460"/>
          </a:xfrm>
          <a:custGeom>
            <a:avLst/>
            <a:gdLst/>
            <a:ahLst/>
            <a:cxnLst/>
            <a:rect l="l" t="t" r="r" b="b"/>
            <a:pathLst>
              <a:path w="406400" h="378460">
                <a:moveTo>
                  <a:pt x="29844" y="298450"/>
                </a:moveTo>
                <a:lnTo>
                  <a:pt x="0" y="378206"/>
                </a:lnTo>
                <a:lnTo>
                  <a:pt x="81787" y="354203"/>
                </a:lnTo>
                <a:lnTo>
                  <a:pt x="68181" y="339598"/>
                </a:lnTo>
                <a:lnTo>
                  <a:pt x="50800" y="339598"/>
                </a:lnTo>
                <a:lnTo>
                  <a:pt x="42163" y="330327"/>
                </a:lnTo>
                <a:lnTo>
                  <a:pt x="51474" y="321665"/>
                </a:lnTo>
                <a:lnTo>
                  <a:pt x="29844" y="298450"/>
                </a:lnTo>
                <a:close/>
              </a:path>
              <a:path w="406400" h="378460">
                <a:moveTo>
                  <a:pt x="51474" y="321665"/>
                </a:moveTo>
                <a:lnTo>
                  <a:pt x="42163" y="330327"/>
                </a:lnTo>
                <a:lnTo>
                  <a:pt x="50800" y="339598"/>
                </a:lnTo>
                <a:lnTo>
                  <a:pt x="60112" y="330937"/>
                </a:lnTo>
                <a:lnTo>
                  <a:pt x="51474" y="321665"/>
                </a:lnTo>
                <a:close/>
              </a:path>
              <a:path w="406400" h="378460">
                <a:moveTo>
                  <a:pt x="60112" y="330937"/>
                </a:moveTo>
                <a:lnTo>
                  <a:pt x="50800" y="339598"/>
                </a:lnTo>
                <a:lnTo>
                  <a:pt x="68181" y="339598"/>
                </a:lnTo>
                <a:lnTo>
                  <a:pt x="60112" y="330937"/>
                </a:lnTo>
                <a:close/>
              </a:path>
              <a:path w="406400" h="378460">
                <a:moveTo>
                  <a:pt x="397255" y="0"/>
                </a:moveTo>
                <a:lnTo>
                  <a:pt x="51474" y="321665"/>
                </a:lnTo>
                <a:lnTo>
                  <a:pt x="60112" y="330937"/>
                </a:lnTo>
                <a:lnTo>
                  <a:pt x="405891" y="9398"/>
                </a:lnTo>
                <a:lnTo>
                  <a:pt x="3972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030240" y="2814565"/>
            <a:ext cx="1511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92771" y="1809536"/>
            <a:ext cx="857885" cy="708025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15570">
              <a:lnSpc>
                <a:spcPct val="100000"/>
              </a:lnSpc>
              <a:spcBef>
                <a:spcPts val="625"/>
              </a:spcBef>
            </a:pPr>
            <a:r>
              <a:rPr sz="1800" spc="-10" dirty="0">
                <a:latin typeface="Calibri"/>
                <a:cs typeface="Calibri"/>
              </a:rPr>
              <a:t>vacuum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3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surface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85863" y="1704249"/>
            <a:ext cx="6421120" cy="2682240"/>
            <a:chOff x="324611" y="1208532"/>
            <a:chExt cx="6421120" cy="2682240"/>
          </a:xfrm>
        </p:grpSpPr>
        <p:sp>
          <p:nvSpPr>
            <p:cNvPr id="19" name="object 19"/>
            <p:cNvSpPr/>
            <p:nvPr/>
          </p:nvSpPr>
          <p:spPr>
            <a:xfrm>
              <a:off x="2893313" y="1302258"/>
              <a:ext cx="3837940" cy="2326005"/>
            </a:xfrm>
            <a:custGeom>
              <a:avLst/>
              <a:gdLst/>
              <a:ahLst/>
              <a:cxnLst/>
              <a:rect l="l" t="t" r="r" b="b"/>
              <a:pathLst>
                <a:path w="3837940" h="2326004">
                  <a:moveTo>
                    <a:pt x="0" y="2325624"/>
                  </a:moveTo>
                  <a:lnTo>
                    <a:pt x="3837432" y="2325624"/>
                  </a:lnTo>
                  <a:lnTo>
                    <a:pt x="3837432" y="0"/>
                  </a:lnTo>
                  <a:lnTo>
                    <a:pt x="0" y="0"/>
                  </a:lnTo>
                  <a:lnTo>
                    <a:pt x="0" y="2325624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4611" y="1208532"/>
              <a:ext cx="1676400" cy="268224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066038" y="1302258"/>
              <a:ext cx="1827530" cy="2326640"/>
            </a:xfrm>
            <a:custGeom>
              <a:avLst/>
              <a:gdLst/>
              <a:ahLst/>
              <a:cxnLst/>
              <a:rect l="l" t="t" r="r" b="b"/>
              <a:pathLst>
                <a:path w="1827530" h="2326640">
                  <a:moveTo>
                    <a:pt x="0" y="1891283"/>
                  </a:moveTo>
                  <a:lnTo>
                    <a:pt x="336803" y="1891283"/>
                  </a:lnTo>
                  <a:lnTo>
                    <a:pt x="336803" y="1731263"/>
                  </a:lnTo>
                  <a:lnTo>
                    <a:pt x="0" y="1731263"/>
                  </a:lnTo>
                  <a:lnTo>
                    <a:pt x="0" y="1891283"/>
                  </a:lnTo>
                  <a:close/>
                </a:path>
                <a:path w="1827530" h="2326640">
                  <a:moveTo>
                    <a:pt x="0" y="1903476"/>
                  </a:moveTo>
                  <a:lnTo>
                    <a:pt x="1827530" y="2326259"/>
                  </a:lnTo>
                </a:path>
                <a:path w="1827530" h="2326640">
                  <a:moveTo>
                    <a:pt x="0" y="1714627"/>
                  </a:moveTo>
                  <a:lnTo>
                    <a:pt x="1818005" y="0"/>
                  </a:lnTo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8030145" y="1299216"/>
            <a:ext cx="29381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Local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surface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resistance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49489" y="5678006"/>
            <a:ext cx="614743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400" b="1" spc="-10" dirty="0">
                <a:latin typeface="Calibri"/>
                <a:cs typeface="Calibri"/>
              </a:rPr>
              <a:t>Superconducting</a:t>
            </a:r>
            <a:r>
              <a:rPr sz="2400" b="1" spc="-50" dirty="0">
                <a:latin typeface="Calibri"/>
                <a:cs typeface="Calibri"/>
              </a:rPr>
              <a:t> </a:t>
            </a:r>
            <a:r>
              <a:rPr sz="2400" dirty="0">
                <a:latin typeface="Cambria Math"/>
                <a:cs typeface="Cambria Math"/>
              </a:rPr>
              <a:t>𝑹</a:t>
            </a:r>
            <a:r>
              <a:rPr sz="2800" baseline="-16260" dirty="0">
                <a:latin typeface="Cambria Math"/>
                <a:cs typeface="Cambria Math"/>
              </a:rPr>
              <a:t>𝒔</a:t>
            </a:r>
            <a:r>
              <a:rPr sz="2800" spc="375" baseline="-16260" dirty="0">
                <a:latin typeface="Cambria Math"/>
                <a:cs typeface="Cambria Math"/>
              </a:rPr>
              <a:t> </a:t>
            </a:r>
            <a:r>
              <a:rPr sz="2400" b="1" dirty="0">
                <a:latin typeface="Calibri"/>
                <a:cs typeface="Calibri"/>
              </a:rPr>
              <a:t>is</a:t>
            </a:r>
            <a:r>
              <a:rPr sz="2400" b="1" spc="-5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small</a:t>
            </a:r>
            <a:r>
              <a:rPr sz="2400" b="1" spc="-4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but</a:t>
            </a:r>
            <a:r>
              <a:rPr sz="2400" b="1" spc="-45" dirty="0"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non</a:t>
            </a:r>
            <a:r>
              <a:rPr sz="24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Calibri"/>
                <a:cs typeface="Calibri"/>
              </a:rPr>
              <a:t>zero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198767" y="2250940"/>
            <a:ext cx="10382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0000"/>
                </a:solidFill>
                <a:latin typeface="Cambria Math"/>
                <a:cs typeface="Cambria Math"/>
              </a:rPr>
              <a:t>𝐸</a:t>
            </a:r>
            <a:r>
              <a:rPr sz="1950" baseline="-14957" dirty="0">
                <a:solidFill>
                  <a:srgbClr val="FF0000"/>
                </a:solidFill>
                <a:latin typeface="Cambria Math"/>
                <a:cs typeface="Cambria Math"/>
              </a:rPr>
              <a:t>𝑥</a:t>
            </a:r>
            <a:r>
              <a:rPr sz="1800" dirty="0">
                <a:solidFill>
                  <a:srgbClr val="FF0000"/>
                </a:solidFill>
                <a:latin typeface="Cambria Math"/>
                <a:cs typeface="Cambria Math"/>
              </a:rPr>
              <a:t>(𝑧</a:t>
            </a:r>
            <a:r>
              <a:rPr sz="1800" spc="180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FF0000"/>
                </a:solidFill>
                <a:latin typeface="Cambria Math"/>
                <a:cs typeface="Cambria Math"/>
              </a:rPr>
              <a:t>=</a:t>
            </a:r>
            <a:r>
              <a:rPr sz="1800" spc="14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spc="-25" dirty="0">
                <a:solidFill>
                  <a:srgbClr val="FF0000"/>
                </a:solidFill>
                <a:latin typeface="Cambria Math"/>
                <a:cs typeface="Cambria Math"/>
              </a:rPr>
              <a:t>0)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490233" y="3477455"/>
            <a:ext cx="5549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00FF"/>
                </a:solidFill>
                <a:latin typeface="Cambria Math"/>
                <a:cs typeface="Cambria Math"/>
              </a:rPr>
              <a:t>𝐽</a:t>
            </a:r>
            <a:r>
              <a:rPr sz="1950" spc="-15" baseline="-17094" dirty="0">
                <a:solidFill>
                  <a:srgbClr val="0000FF"/>
                </a:solidFill>
                <a:latin typeface="Cambria Math"/>
                <a:cs typeface="Cambria Math"/>
              </a:rPr>
              <a:t>𝑥</a:t>
            </a:r>
            <a:r>
              <a:rPr sz="1800" spc="-10" dirty="0">
                <a:solidFill>
                  <a:srgbClr val="0000FF"/>
                </a:solidFill>
                <a:latin typeface="Cambria Math"/>
                <a:cs typeface="Cambria Math"/>
              </a:rPr>
              <a:t>(𝑧)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65669" y="1360686"/>
            <a:ext cx="864044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i="1" dirty="0">
                <a:latin typeface="Calibri"/>
                <a:cs typeface="Calibri"/>
              </a:rPr>
              <a:t>Materials</a:t>
            </a:r>
            <a:r>
              <a:rPr sz="2000" b="1" i="1" spc="-50" dirty="0">
                <a:latin typeface="Calibri"/>
                <a:cs typeface="Calibri"/>
              </a:rPr>
              <a:t> </a:t>
            </a:r>
            <a:r>
              <a:rPr sz="2000" b="1" i="1" dirty="0">
                <a:latin typeface="Calibri"/>
                <a:cs typeface="Calibri"/>
              </a:rPr>
              <a:t>provide</a:t>
            </a:r>
            <a:r>
              <a:rPr sz="2000" b="1" i="1" spc="-55" dirty="0">
                <a:latin typeface="Calibri"/>
                <a:cs typeface="Calibri"/>
              </a:rPr>
              <a:t> </a:t>
            </a:r>
            <a:r>
              <a:rPr sz="2000" b="1" i="1" dirty="0">
                <a:latin typeface="Calibri"/>
                <a:cs typeface="Calibri"/>
              </a:rPr>
              <a:t>boundary</a:t>
            </a:r>
            <a:r>
              <a:rPr sz="2000" b="1" i="1" spc="-35" dirty="0">
                <a:latin typeface="Calibri"/>
                <a:cs typeface="Calibri"/>
              </a:rPr>
              <a:t> </a:t>
            </a:r>
            <a:r>
              <a:rPr sz="2000" b="1" i="1" dirty="0">
                <a:latin typeface="Calibri"/>
                <a:cs typeface="Calibri"/>
              </a:rPr>
              <a:t>conditions</a:t>
            </a:r>
            <a:r>
              <a:rPr sz="2000" b="1" i="1" spc="-40" dirty="0">
                <a:latin typeface="Calibri"/>
                <a:cs typeface="Calibri"/>
              </a:rPr>
              <a:t> </a:t>
            </a:r>
            <a:r>
              <a:rPr sz="2000" b="1" i="1" dirty="0">
                <a:latin typeface="Calibri"/>
                <a:cs typeface="Calibri"/>
              </a:rPr>
              <a:t>with</a:t>
            </a:r>
            <a:r>
              <a:rPr sz="2000" b="1" i="1" spc="-45" dirty="0">
                <a:latin typeface="Calibri"/>
                <a:cs typeface="Calibri"/>
              </a:rPr>
              <a:t> </a:t>
            </a:r>
            <a:r>
              <a:rPr sz="2000" b="1" i="1" dirty="0">
                <a:latin typeface="Calibri"/>
                <a:cs typeface="Calibri"/>
              </a:rPr>
              <a:t>finite</a:t>
            </a:r>
            <a:r>
              <a:rPr sz="2000" b="1" i="1" spc="-30" dirty="0">
                <a:latin typeface="Calibri"/>
                <a:cs typeface="Calibri"/>
              </a:rPr>
              <a:t> </a:t>
            </a:r>
            <a:r>
              <a:rPr sz="2000" b="1" i="1" dirty="0">
                <a:latin typeface="Calibri"/>
                <a:cs typeface="Calibri"/>
              </a:rPr>
              <a:t>power</a:t>
            </a:r>
            <a:r>
              <a:rPr sz="2000" b="1" i="1" spc="-40" dirty="0">
                <a:latin typeface="Calibri"/>
                <a:cs typeface="Calibri"/>
              </a:rPr>
              <a:t> </a:t>
            </a:r>
            <a:r>
              <a:rPr sz="2000" b="1" i="1" spc="-10" dirty="0">
                <a:latin typeface="Calibri"/>
                <a:cs typeface="Calibri"/>
              </a:rPr>
              <a:t>dissipation</a:t>
            </a:r>
            <a:endParaRPr sz="2000" i="1" dirty="0">
              <a:latin typeface="Calibri"/>
              <a:cs typeface="Calibri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9AE5B546-46EE-79CC-9C5D-7A400FB4B5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2955" y="3230706"/>
            <a:ext cx="4103182" cy="29119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743471D-9B44-473E-3DD4-8BCC4FC0DC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1449" y="1789558"/>
            <a:ext cx="2833352" cy="89494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E86776A-B702-4806-DDC3-CC5ED8A5965C}"/>
              </a:ext>
            </a:extLst>
          </p:cNvPr>
          <p:cNvSpPr txBox="1"/>
          <p:nvPr/>
        </p:nvSpPr>
        <p:spPr>
          <a:xfrm>
            <a:off x="8133079" y="2599740"/>
            <a:ext cx="37459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So, how does R</a:t>
            </a:r>
            <a:r>
              <a:rPr lang="en-US" sz="1600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for a superconductor compare to that of a normal conductor?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A6FA9013-3F31-F0AF-845F-9C8CF8F0D6B2}"/>
              </a:ext>
            </a:extLst>
          </p:cNvPr>
          <p:cNvSpPr txBox="1">
            <a:spLocks/>
          </p:cNvSpPr>
          <p:nvPr/>
        </p:nvSpPr>
        <p:spPr>
          <a:xfrm>
            <a:off x="165669" y="580748"/>
            <a:ext cx="11410122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77" b="0" i="0" kern="1200">
                <a:solidFill>
                  <a:srgbClr val="282828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 AC fields, the time-dependent magnetic field in the penetration depth will generate an electric field:</a:t>
            </a:r>
          </a:p>
          <a:p>
            <a:r>
              <a:rPr lang="en-US" dirty="0"/>
              <a:t>Because Cooper pairs have inertia (mass=2m</a:t>
            </a:r>
            <a:r>
              <a:rPr lang="en-US" baseline="-25000" dirty="0"/>
              <a:t>e</a:t>
            </a:r>
            <a:r>
              <a:rPr lang="en-US" dirty="0"/>
              <a:t>) they cannot completely shield </a:t>
            </a:r>
            <a:r>
              <a:rPr lang="en-US" dirty="0" err="1"/>
              <a:t>nc</a:t>
            </a:r>
            <a:r>
              <a:rPr lang="en-US" dirty="0"/>
              <a:t> electrons from this E-field </a:t>
            </a:r>
            <a:r>
              <a:rPr lang="en-US" dirty="0">
                <a:sym typeface="Symbol"/>
              </a:rPr>
              <a:t> R</a:t>
            </a:r>
            <a:r>
              <a:rPr lang="en-US" baseline="-25000" dirty="0">
                <a:sym typeface="Symbol"/>
              </a:rPr>
              <a:t>s</a:t>
            </a:r>
            <a:r>
              <a:rPr lang="en-US" dirty="0">
                <a:sym typeface="Symbol"/>
              </a:rPr>
              <a:t> &gt; 0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3C49F38-50E0-9CA1-40C1-787B69DF52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484" y="4290816"/>
            <a:ext cx="5295390" cy="1452887"/>
          </a:xfrm>
          <a:prstGeom prst="rect">
            <a:avLst/>
          </a:prstGeom>
        </p:spPr>
      </p:pic>
      <p:sp>
        <p:nvSpPr>
          <p:cNvPr id="54" name="Footer Placeholder 3">
            <a:extLst>
              <a:ext uri="{FF2B5EF4-FFF2-40B4-BE49-F238E27FC236}">
                <a16:creationId xmlns:a16="http://schemas.microsoft.com/office/drawing/2014/main" id="{7248B847-BC8E-4A2F-D43F-D976A0A84A0B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220" y="-62758"/>
            <a:ext cx="10972440" cy="1144800"/>
          </a:xfrm>
        </p:spPr>
        <p:txBody>
          <a:bodyPr/>
          <a:lstStyle/>
          <a:p>
            <a:r>
              <a:rPr lang="en-US" dirty="0"/>
              <a:t>Two-fluid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21" y="959221"/>
            <a:ext cx="11754796" cy="2366682"/>
          </a:xfrm>
        </p:spPr>
        <p:txBody>
          <a:bodyPr/>
          <a:lstStyle/>
          <a:p>
            <a:r>
              <a:rPr lang="en-US" sz="2000" dirty="0" err="1"/>
              <a:t>Gorter</a:t>
            </a:r>
            <a:r>
              <a:rPr lang="en-US" sz="2000" dirty="0"/>
              <a:t> and </a:t>
            </a:r>
            <a:r>
              <a:rPr lang="en-US" sz="2000" dirty="0" err="1"/>
              <a:t>Casimir</a:t>
            </a:r>
            <a:r>
              <a:rPr lang="en-US" sz="2000" dirty="0"/>
              <a:t> (1934) two-fluid model: charge carriers are divided in two subsystems, superconducting carriers of density </a:t>
            </a:r>
            <a:r>
              <a:rPr lang="en-US" sz="2000" b="1" dirty="0">
                <a:solidFill>
                  <a:srgbClr val="00B050"/>
                </a:solidFill>
              </a:rPr>
              <a:t>n</a:t>
            </a:r>
            <a:r>
              <a:rPr lang="en-US" sz="2000" b="1" baseline="-25000" dirty="0">
                <a:solidFill>
                  <a:srgbClr val="00B050"/>
                </a:solidFill>
              </a:rPr>
              <a:t>s</a:t>
            </a:r>
            <a:r>
              <a:rPr lang="en-US" sz="2000" dirty="0"/>
              <a:t> and normal electrons of density </a:t>
            </a:r>
            <a:r>
              <a:rPr lang="en-US" sz="2000" b="1" dirty="0" err="1">
                <a:solidFill>
                  <a:srgbClr val="FF0000"/>
                </a:solidFill>
              </a:rPr>
              <a:t>n</a:t>
            </a:r>
            <a:r>
              <a:rPr lang="en-US" sz="2000" b="1" baseline="-25000" dirty="0" err="1">
                <a:solidFill>
                  <a:srgbClr val="FF0000"/>
                </a:solidFill>
              </a:rPr>
              <a:t>n</a:t>
            </a:r>
            <a:r>
              <a:rPr lang="en-US" sz="2000" dirty="0"/>
              <a:t>.</a:t>
            </a:r>
          </a:p>
          <a:p>
            <a:r>
              <a:rPr lang="en-US" sz="2000" dirty="0"/>
              <a:t>The superconducting carriers are the Cooper pairs (1956) with charge -2e and mass 2m</a:t>
            </a:r>
          </a:p>
          <a:p>
            <a:r>
              <a:rPr lang="en-US" sz="2000" dirty="0"/>
              <a:t>The normal current </a:t>
            </a:r>
            <a:r>
              <a:rPr lang="en-US" sz="2000" b="1" dirty="0" err="1">
                <a:solidFill>
                  <a:srgbClr val="FF0000"/>
                </a:solidFill>
              </a:rPr>
              <a:t>J</a:t>
            </a:r>
            <a:r>
              <a:rPr lang="en-US" sz="2000" b="1" baseline="-25000" dirty="0" err="1">
                <a:solidFill>
                  <a:srgbClr val="FF0000"/>
                </a:solidFill>
              </a:rPr>
              <a:t>n</a:t>
            </a:r>
            <a:r>
              <a:rPr lang="en-US" sz="2000" dirty="0"/>
              <a:t> and the </a:t>
            </a:r>
            <a:r>
              <a:rPr lang="en-US" sz="2000" dirty="0" err="1"/>
              <a:t>supercurrent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B050"/>
                </a:solidFill>
              </a:rPr>
              <a:t>J</a:t>
            </a:r>
            <a:r>
              <a:rPr lang="en-US" sz="2000" b="1" baseline="-25000" dirty="0">
                <a:solidFill>
                  <a:srgbClr val="00B050"/>
                </a:solidFill>
              </a:rPr>
              <a:t>s</a:t>
            </a:r>
            <a:r>
              <a:rPr lang="en-US" sz="2000" dirty="0"/>
              <a:t> are assumed to flow in parallel. J</a:t>
            </a:r>
            <a:r>
              <a:rPr lang="en-US" sz="2000" baseline="-25000" dirty="0"/>
              <a:t>s</a:t>
            </a:r>
            <a:r>
              <a:rPr lang="en-US" sz="2000" dirty="0"/>
              <a:t> flows with no resistance.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096000" y="2812969"/>
            <a:ext cx="1918446" cy="2928658"/>
            <a:chOff x="4724401" y="3290047"/>
            <a:chExt cx="1918446" cy="2928658"/>
          </a:xfrm>
        </p:grpSpPr>
        <p:pic>
          <p:nvPicPr>
            <p:cNvPr id="40960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6200000">
              <a:off x="4610946" y="4490193"/>
              <a:ext cx="2928658" cy="528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Flowchart: Summing Junction 4"/>
            <p:cNvSpPr/>
            <p:nvPr/>
          </p:nvSpPr>
          <p:spPr bwMode="auto">
            <a:xfrm>
              <a:off x="5405718" y="4643717"/>
              <a:ext cx="224118" cy="224118"/>
            </a:xfrm>
            <a:prstGeom prst="flowChartSummingJunction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72634" y="4867835"/>
              <a:ext cx="5109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H</a:t>
              </a:r>
              <a:r>
                <a:rPr lang="en-US" sz="2000" baseline="-25000" dirty="0"/>
                <a:t>0</a:t>
              </a:r>
              <a:endParaRPr lang="en-US" sz="2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24401" y="3478306"/>
              <a:ext cx="8964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omic Sans MS" pitchFamily="66" charset="0"/>
                </a:rPr>
                <a:t>Vacuum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49789" y="3505200"/>
              <a:ext cx="493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omic Sans MS" pitchFamily="66" charset="0"/>
                </a:rPr>
                <a:t>SC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285608" y="2956571"/>
            <a:ext cx="175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 = </a:t>
            </a:r>
            <a:r>
              <a:rPr lang="en-US" dirty="0" err="1"/>
              <a:t>J</a:t>
            </a:r>
            <a:r>
              <a:rPr lang="en-US" baseline="-25000" dirty="0" err="1"/>
              <a:t>n</a:t>
            </a:r>
            <a:r>
              <a:rPr lang="en-US" dirty="0"/>
              <a:t> + J</a:t>
            </a:r>
            <a:r>
              <a:rPr lang="en-US" baseline="-25000" dirty="0"/>
              <a:t>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9AB463-42A9-4D73-1E2E-372A49B303B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7E1603-4F70-C148-C92B-EF0600344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12" y="2825209"/>
            <a:ext cx="3121443" cy="304534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76" y="105837"/>
            <a:ext cx="9144000" cy="762000"/>
          </a:xfrm>
        </p:spPr>
        <p:txBody>
          <a:bodyPr/>
          <a:lstStyle/>
          <a:p>
            <a:r>
              <a:rPr lang="en-US" dirty="0"/>
              <a:t>Electrodynamics of superconductors </a:t>
            </a:r>
            <a:r>
              <a:rPr lang="en-US" sz="2400" dirty="0"/>
              <a:t>(at low field)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092" y="997351"/>
            <a:ext cx="2962835" cy="510988"/>
          </a:xfrm>
        </p:spPr>
        <p:txBody>
          <a:bodyPr/>
          <a:lstStyle/>
          <a:p>
            <a:r>
              <a:rPr lang="en-US" dirty="0"/>
              <a:t>London equations:</a:t>
            </a:r>
          </a:p>
        </p:txBody>
      </p:sp>
      <p:pic>
        <p:nvPicPr>
          <p:cNvPr id="410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1012" y="1608002"/>
            <a:ext cx="1766047" cy="85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5458" y="2530526"/>
            <a:ext cx="2052637" cy="751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782662"/>
              </p:ext>
            </p:extLst>
          </p:nvPr>
        </p:nvGraphicFramePr>
        <p:xfrm>
          <a:off x="4267720" y="3240698"/>
          <a:ext cx="1387449" cy="719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28520" imgH="533160" progId="Equation.3">
                  <p:embed/>
                </p:oleObj>
              </mc:Choice>
              <mc:Fallback>
                <p:oleObj name="Equation" r:id="rId5" imgW="1028520" imgH="53316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720" y="3240698"/>
                        <a:ext cx="1387449" cy="719418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rgbClr val="FF66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59222" y="3413268"/>
            <a:ext cx="2823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London penetration depth</a:t>
            </a:r>
          </a:p>
        </p:txBody>
      </p:sp>
      <p:pic>
        <p:nvPicPr>
          <p:cNvPr id="410629" name="Picture 5"/>
          <p:cNvPicPr>
            <a:picLocks noChangeAspect="1" noChangeArrowheads="1"/>
          </p:cNvPicPr>
          <p:nvPr/>
        </p:nvPicPr>
        <p:blipFill>
          <a:blip r:embed="rId7" cstate="print"/>
          <a:srcRect l="3149"/>
          <a:stretch>
            <a:fillRect/>
          </a:stretch>
        </p:blipFill>
        <p:spPr bwMode="auto">
          <a:xfrm>
            <a:off x="4755176" y="1232886"/>
            <a:ext cx="20941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11113" y="1059194"/>
            <a:ext cx="16573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27246" y="4139410"/>
            <a:ext cx="7485530" cy="95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kern="0" dirty="0"/>
              <a:t>Currents and magnetic fields in superconductors can exist only within a layer of thickness </a:t>
            </a:r>
            <a:r>
              <a:rPr lang="en-US" sz="2400" kern="0" dirty="0" err="1">
                <a:latin typeface="Symbol" pitchFamily="18" charset="2"/>
              </a:rPr>
              <a:t>l</a:t>
            </a:r>
            <a:r>
              <a:rPr lang="en-US" sz="2400" kern="0" baseline="-25000" dirty="0" err="1"/>
              <a:t>L</a:t>
            </a:r>
            <a:endParaRPr lang="en-US" sz="2400" kern="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71690" y="2978552"/>
            <a:ext cx="8812306" cy="2995083"/>
            <a:chOff x="152399" y="3048000"/>
            <a:chExt cx="8812306" cy="2995083"/>
          </a:xfrm>
        </p:grpSpPr>
        <p:pic>
          <p:nvPicPr>
            <p:cNvPr id="410631" name="Picture 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488140" y="5245473"/>
              <a:ext cx="1518678" cy="742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152399" y="5298142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Note:</a:t>
              </a: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56099" y="3048000"/>
              <a:ext cx="484094" cy="2384612"/>
            </a:xfrm>
            <a:custGeom>
              <a:avLst/>
              <a:gdLst>
                <a:gd name="connsiteX0" fmla="*/ 349624 w 484094"/>
                <a:gd name="connsiteY0" fmla="*/ 0 h 2384612"/>
                <a:gd name="connsiteX1" fmla="*/ 143435 w 484094"/>
                <a:gd name="connsiteY1" fmla="*/ 322729 h 2384612"/>
                <a:gd name="connsiteX2" fmla="*/ 8965 w 484094"/>
                <a:gd name="connsiteY2" fmla="*/ 1075765 h 2384612"/>
                <a:gd name="connsiteX3" fmla="*/ 89647 w 484094"/>
                <a:gd name="connsiteY3" fmla="*/ 1739153 h 2384612"/>
                <a:gd name="connsiteX4" fmla="*/ 484094 w 484094"/>
                <a:gd name="connsiteY4" fmla="*/ 2384612 h 2384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094" h="2384612">
                  <a:moveTo>
                    <a:pt x="349624" y="0"/>
                  </a:moveTo>
                  <a:cubicBezTo>
                    <a:pt x="274917" y="71717"/>
                    <a:pt x="200211" y="143435"/>
                    <a:pt x="143435" y="322729"/>
                  </a:cubicBezTo>
                  <a:cubicBezTo>
                    <a:pt x="86659" y="502023"/>
                    <a:pt x="17930" y="839694"/>
                    <a:pt x="8965" y="1075765"/>
                  </a:cubicBezTo>
                  <a:cubicBezTo>
                    <a:pt x="0" y="1311836"/>
                    <a:pt x="10459" y="1521012"/>
                    <a:pt x="89647" y="1739153"/>
                  </a:cubicBezTo>
                  <a:cubicBezTo>
                    <a:pt x="168835" y="1957294"/>
                    <a:pt x="326464" y="2170953"/>
                    <a:pt x="484094" y="2384612"/>
                  </a:cubicBezTo>
                </a:path>
              </a:pathLst>
            </a:custGeom>
            <a:noFill/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99011" y="5396752"/>
              <a:ext cx="56656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Local condition between current and field. Valid if </a:t>
              </a:r>
              <a:r>
                <a:rPr lang="en-US" dirty="0">
                  <a:latin typeface="Symbol" pitchFamily="18" charset="2"/>
                </a:rPr>
                <a:t>x</a:t>
              </a:r>
              <a:r>
                <a:rPr lang="en-US" baseline="-25000" dirty="0"/>
                <a:t>0</a:t>
              </a:r>
              <a:r>
                <a:rPr lang="en-US" dirty="0"/>
                <a:t> &lt;&lt; </a:t>
              </a:r>
              <a:r>
                <a:rPr lang="en-US" dirty="0" err="1">
                  <a:latin typeface="Symbol" pitchFamily="18" charset="2"/>
                </a:rPr>
                <a:t>l</a:t>
              </a:r>
              <a:r>
                <a:rPr lang="en-US" baseline="-25000" dirty="0" err="1"/>
                <a:t>L</a:t>
              </a:r>
              <a:r>
                <a:rPr lang="en-US" dirty="0"/>
                <a:t> or </a:t>
              </a:r>
              <a:r>
                <a:rPr lang="en-US" i="1" dirty="0"/>
                <a:t>l</a:t>
              </a:r>
              <a:r>
                <a:rPr lang="en-US" dirty="0"/>
                <a:t> &lt;&lt; </a:t>
              </a:r>
              <a:r>
                <a:rPr lang="en-US" dirty="0" err="1">
                  <a:latin typeface="Symbol" pitchFamily="18" charset="2"/>
                </a:rPr>
                <a:t>l</a:t>
              </a:r>
              <a:r>
                <a:rPr lang="en-US" baseline="-25000" dirty="0" err="1"/>
                <a:t>L</a:t>
              </a:r>
              <a:endParaRPr lang="en-US" baseline="-2500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D0DAA-DBA5-DC19-8DE6-B69AA089061B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2B30BC-E7EA-9D0F-7D73-1F1E27F72A2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7963"/>
          <a:stretch/>
        </p:blipFill>
        <p:spPr>
          <a:xfrm>
            <a:off x="8687158" y="1529110"/>
            <a:ext cx="3268842" cy="310728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35" y="-132767"/>
            <a:ext cx="10972440" cy="1144800"/>
          </a:xfrm>
        </p:spPr>
        <p:txBody>
          <a:bodyPr/>
          <a:lstStyle/>
          <a:p>
            <a:r>
              <a:rPr lang="en-US" dirty="0"/>
              <a:t>Surface impedance of superconductors</a:t>
            </a:r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6226" y="2583286"/>
            <a:ext cx="9722809" cy="923364"/>
          </a:xfrm>
        </p:spPr>
        <p:txBody>
          <a:bodyPr>
            <a:normAutofit/>
          </a:bodyPr>
          <a:lstStyle/>
          <a:p>
            <a:r>
              <a:rPr lang="en-US" sz="2000" dirty="0"/>
              <a:t>Electrodynamics of sc is the same as </a:t>
            </a:r>
            <a:r>
              <a:rPr lang="en-US" sz="2000" dirty="0" err="1"/>
              <a:t>nc</a:t>
            </a:r>
            <a:r>
              <a:rPr lang="en-US" sz="2000" dirty="0"/>
              <a:t>, only that we have to change </a:t>
            </a:r>
            <a:r>
              <a:rPr lang="en-US" sz="2000" dirty="0">
                <a:latin typeface="Symbol" pitchFamily="18" charset="2"/>
              </a:rPr>
              <a:t>s</a:t>
            </a:r>
            <a:r>
              <a:rPr lang="en-US" sz="2000" dirty="0"/>
              <a:t> </a:t>
            </a:r>
            <a:r>
              <a:rPr lang="en-US" sz="2000" dirty="0">
                <a:sym typeface="Symbol"/>
              </a:rPr>
              <a:t> </a:t>
            </a:r>
            <a:r>
              <a:rPr lang="en-US" sz="2000" dirty="0">
                <a:latin typeface="Symbol" pitchFamily="18" charset="2"/>
                <a:sym typeface="Symbol"/>
              </a:rPr>
              <a:t>s</a:t>
            </a:r>
            <a:r>
              <a:rPr lang="en-US" sz="2000" baseline="-25000" dirty="0">
                <a:sym typeface="Symbol"/>
              </a:rPr>
              <a:t>1</a:t>
            </a:r>
            <a:r>
              <a:rPr lang="en-US" sz="2000" dirty="0">
                <a:sym typeface="Symbol"/>
              </a:rPr>
              <a:t> – </a:t>
            </a:r>
            <a:r>
              <a:rPr lang="en-US" sz="2000" i="1" dirty="0" err="1">
                <a:sym typeface="Symbol"/>
              </a:rPr>
              <a:t>i</a:t>
            </a:r>
            <a:r>
              <a:rPr lang="en-US" sz="2000" dirty="0">
                <a:sym typeface="Symbol"/>
              </a:rPr>
              <a:t> </a:t>
            </a:r>
            <a:r>
              <a:rPr lang="en-US" sz="2000" dirty="0">
                <a:latin typeface="Symbol" pitchFamily="18" charset="2"/>
                <a:sym typeface="Symbol"/>
              </a:rPr>
              <a:t>s</a:t>
            </a:r>
            <a:r>
              <a:rPr lang="en-US" sz="2000" baseline="-25000" dirty="0">
                <a:sym typeface="Symbol"/>
              </a:rPr>
              <a:t>2</a:t>
            </a:r>
            <a:endParaRPr lang="en-US" sz="2000" baseline="-25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4137" y="814352"/>
            <a:ext cx="1191436" cy="57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1243297"/>
              </p:ext>
            </p:extLst>
          </p:nvPr>
        </p:nvGraphicFramePr>
        <p:xfrm>
          <a:off x="4017000" y="843487"/>
          <a:ext cx="1403724" cy="582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93760" imgH="495000" progId="Equation.3">
                  <p:embed/>
                </p:oleObj>
              </mc:Choice>
              <mc:Fallback>
                <p:oleObj name="Equation" r:id="rId4" imgW="1193760" imgH="4950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7000" y="843487"/>
                        <a:ext cx="1403724" cy="5823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Arrow 5"/>
          <p:cNvSpPr/>
          <p:nvPr/>
        </p:nvSpPr>
        <p:spPr bwMode="auto">
          <a:xfrm>
            <a:off x="3520207" y="1050796"/>
            <a:ext cx="313764" cy="13447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613901" y="871500"/>
            <a:ext cx="681316" cy="609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741306">
            <a:off x="5214533" y="1121023"/>
            <a:ext cx="627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= </a:t>
            </a:r>
            <a:r>
              <a:rPr lang="en-US" sz="2000" dirty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2000" baseline="-25000" dirty="0">
                <a:solidFill>
                  <a:srgbClr val="FF0000"/>
                </a:solidFill>
              </a:rPr>
              <a:t>2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96188"/>
              </p:ext>
            </p:extLst>
          </p:nvPr>
        </p:nvGraphicFramePr>
        <p:xfrm>
          <a:off x="6721727" y="988416"/>
          <a:ext cx="2670362" cy="359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90640" imgH="241200" progId="Equation.3">
                  <p:embed/>
                </p:oleObj>
              </mc:Choice>
              <mc:Fallback>
                <p:oleObj name="Equation" r:id="rId6" imgW="1790640" imgH="2412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1727" y="988416"/>
                        <a:ext cx="2670362" cy="3598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ight Arrow 9"/>
          <p:cNvSpPr/>
          <p:nvPr/>
        </p:nvSpPr>
        <p:spPr bwMode="auto">
          <a:xfrm>
            <a:off x="6039290" y="1086655"/>
            <a:ext cx="313764" cy="13447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11" name="Left Brace 10"/>
          <p:cNvSpPr/>
          <p:nvPr/>
        </p:nvSpPr>
        <p:spPr bwMode="auto">
          <a:xfrm rot="16200000">
            <a:off x="8616646" y="858053"/>
            <a:ext cx="121021" cy="1017496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40442" y="1373525"/>
            <a:ext cx="358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Symbol" pitchFamily="18" charset="2"/>
              </a:rPr>
              <a:t>s</a:t>
            </a: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508709"/>
              </p:ext>
            </p:extLst>
          </p:nvPr>
        </p:nvGraphicFramePr>
        <p:xfrm>
          <a:off x="2099674" y="1790009"/>
          <a:ext cx="20701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70000" imgH="520560" progId="Equation.3">
                  <p:embed/>
                </p:oleObj>
              </mc:Choice>
              <mc:Fallback>
                <p:oleObj name="Equation" r:id="rId8" imgW="2070000" imgH="520560" progId="Equation.3">
                  <p:embed/>
                  <p:pic>
                    <p:nvPicPr>
                      <p:cNvPr id="29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674" y="1790009"/>
                        <a:ext cx="2070100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Content Placeholder 29"/>
          <p:cNvSpPr txBox="1">
            <a:spLocks/>
          </p:cNvSpPr>
          <p:nvPr/>
        </p:nvSpPr>
        <p:spPr bwMode="auto">
          <a:xfrm>
            <a:off x="1033670" y="3453337"/>
            <a:ext cx="3858138" cy="43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kern="0" dirty="0"/>
              <a:t>Penetration depth:</a:t>
            </a:r>
            <a:endParaRPr lang="en-US" sz="2400" kern="0" baseline="-25000" dirty="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915792"/>
              </p:ext>
            </p:extLst>
          </p:nvPr>
        </p:nvGraphicFramePr>
        <p:xfrm>
          <a:off x="5012829" y="3417852"/>
          <a:ext cx="4793090" cy="636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114800" imgH="545760" progId="Equation.3">
                  <p:embed/>
                </p:oleObj>
              </mc:Choice>
              <mc:Fallback>
                <p:oleObj name="Equation" r:id="rId10" imgW="4114800" imgH="545760" progId="Equation.3">
                  <p:embed/>
                  <p:pic>
                    <p:nvPicPr>
                      <p:cNvPr id="32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2829" y="3417852"/>
                        <a:ext cx="4793090" cy="636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7437785" y="4367736"/>
            <a:ext cx="1730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ymbol" pitchFamily="18" charset="2"/>
              </a:rPr>
              <a:t>s</a:t>
            </a:r>
            <a:r>
              <a:rPr lang="en-US" sz="1200" baseline="-25000" dirty="0"/>
              <a:t>1</a:t>
            </a:r>
            <a:r>
              <a:rPr lang="en-US" sz="1200" dirty="0"/>
              <a:t> &lt;&lt; </a:t>
            </a:r>
            <a:r>
              <a:rPr lang="en-US" sz="1200" dirty="0">
                <a:latin typeface="Symbol" pitchFamily="18" charset="2"/>
              </a:rPr>
              <a:t>s</a:t>
            </a:r>
            <a:r>
              <a:rPr lang="en-US" sz="1200" baseline="-25000" dirty="0"/>
              <a:t>2</a:t>
            </a:r>
            <a:r>
              <a:rPr lang="en-US" sz="1200" dirty="0"/>
              <a:t> for sc at T&lt;&lt;</a:t>
            </a:r>
            <a:r>
              <a:rPr lang="en-US" sz="1200" dirty="0" err="1"/>
              <a:t>T</a:t>
            </a:r>
            <a:r>
              <a:rPr lang="en-US" sz="1200" baseline="-25000" dirty="0" err="1"/>
              <a:t>c</a:t>
            </a:r>
            <a:r>
              <a:rPr lang="en-US" sz="1200" dirty="0"/>
              <a:t> </a:t>
            </a: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8154959" y="3892607"/>
            <a:ext cx="0" cy="4123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411661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46940" y="4649564"/>
            <a:ext cx="19907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Freeform 39"/>
          <p:cNvSpPr/>
          <p:nvPr/>
        </p:nvSpPr>
        <p:spPr bwMode="auto">
          <a:xfrm>
            <a:off x="3878796" y="3901573"/>
            <a:ext cx="1183341" cy="1677893"/>
          </a:xfrm>
          <a:custGeom>
            <a:avLst/>
            <a:gdLst>
              <a:gd name="connsiteX0" fmla="*/ 1183341 w 1183341"/>
              <a:gd name="connsiteY0" fmla="*/ 0 h 1677893"/>
              <a:gd name="connsiteX1" fmla="*/ 466164 w 1183341"/>
              <a:gd name="connsiteY1" fmla="*/ 1443317 h 1677893"/>
              <a:gd name="connsiteX2" fmla="*/ 0 w 1183341"/>
              <a:gd name="connsiteY2" fmla="*/ 1407458 h 1677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341" h="1677893">
                <a:moveTo>
                  <a:pt x="1183341" y="0"/>
                </a:moveTo>
                <a:cubicBezTo>
                  <a:pt x="923364" y="604370"/>
                  <a:pt x="663387" y="1208741"/>
                  <a:pt x="466164" y="1443317"/>
                </a:cubicBezTo>
                <a:cubicBezTo>
                  <a:pt x="268941" y="1677893"/>
                  <a:pt x="134470" y="1542675"/>
                  <a:pt x="0" y="1407458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41" name="Right Arrow 40"/>
          <p:cNvSpPr/>
          <p:nvPr/>
        </p:nvSpPr>
        <p:spPr bwMode="auto">
          <a:xfrm rot="1102415">
            <a:off x="4784230" y="5129737"/>
            <a:ext cx="313764" cy="13447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510934"/>
              </p:ext>
            </p:extLst>
          </p:nvPr>
        </p:nvGraphicFramePr>
        <p:xfrm>
          <a:off x="5394951" y="5043825"/>
          <a:ext cx="2146585" cy="623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485720" imgH="431640" progId="Equation.3">
                  <p:embed/>
                </p:oleObj>
              </mc:Choice>
              <mc:Fallback>
                <p:oleObj name="Equation" r:id="rId13" imgW="1485720" imgH="431640" progId="Equation.3">
                  <p:embed/>
                  <p:pic>
                    <p:nvPicPr>
                      <p:cNvPr id="42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4951" y="5043825"/>
                        <a:ext cx="2146585" cy="623794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2045513" y="5730914"/>
            <a:ext cx="654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Nb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l</a:t>
            </a:r>
            <a:r>
              <a:rPr lang="en-US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= 36 nm, compared to </a:t>
            </a:r>
            <a:r>
              <a:rPr lang="en-US" dirty="0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d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= 1.7 </a:t>
            </a:r>
            <a:r>
              <a:rPr lang="en-US" dirty="0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 for Cu at 1.5 GHz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2E1852-74B7-7409-6F3E-1DA6572B8894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21" y="-408"/>
            <a:ext cx="10972440" cy="1144800"/>
          </a:xfrm>
        </p:spPr>
        <p:txBody>
          <a:bodyPr/>
          <a:lstStyle/>
          <a:p>
            <a:r>
              <a:rPr lang="en-US" dirty="0"/>
              <a:t>Surface impedance of superconductors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868235" y="1233379"/>
          <a:ext cx="3459880" cy="839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97080" imgH="533160" progId="Equation.3">
                  <p:embed/>
                </p:oleObj>
              </mc:Choice>
              <mc:Fallback>
                <p:oleObj name="Equation" r:id="rId3" imgW="2197080" imgH="53316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8235" y="1233379"/>
                        <a:ext cx="3459880" cy="8399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101851" y="3684866"/>
          <a:ext cx="1488045" cy="367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77760" imgH="241200" progId="Equation.3">
                  <p:embed/>
                </p:oleObj>
              </mc:Choice>
              <mc:Fallback>
                <p:oleObj name="Equation" r:id="rId5" imgW="977760" imgH="2412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1" y="3684866"/>
                        <a:ext cx="1488045" cy="3671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4450978" y="3321422"/>
            <a:ext cx="2039469" cy="427599"/>
            <a:chOff x="2926977" y="3321421"/>
            <a:chExt cx="2039469" cy="427599"/>
          </a:xfrm>
        </p:grpSpPr>
        <p:sp>
          <p:nvSpPr>
            <p:cNvPr id="12" name="Left Brace 11"/>
            <p:cNvSpPr/>
            <p:nvPr/>
          </p:nvSpPr>
          <p:spPr bwMode="auto">
            <a:xfrm rot="16200000">
              <a:off x="3128683" y="3119715"/>
              <a:ext cx="94129" cy="497541"/>
            </a:xfrm>
            <a:prstGeom prst="leftBrac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39034" y="3379688"/>
              <a:ext cx="1927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L</a:t>
              </a:r>
              <a:r>
                <a:rPr lang="en-US" i="1" baseline="-25000" dirty="0">
                  <a:solidFill>
                    <a:srgbClr val="FF0000"/>
                  </a:solidFill>
                </a:rPr>
                <a:t>s</a:t>
              </a:r>
              <a:r>
                <a:rPr lang="en-US" sz="1400" dirty="0"/>
                <a:t>: kinetic inductance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483224" y="4069975"/>
            <a:ext cx="1630039" cy="887504"/>
            <a:chOff x="959223" y="4069975"/>
            <a:chExt cx="1630039" cy="887504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959223" y="4363194"/>
            <a:ext cx="1630039" cy="5942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218960" imgH="444240" progId="Equation.3">
                    <p:embed/>
                  </p:oleObj>
                </mc:Choice>
                <mc:Fallback>
                  <p:oleObj name="Equation" r:id="rId7" imgW="1218960" imgH="444240" progId="Equation.3">
                    <p:embed/>
                    <p:pic>
                      <p:nvPicPr>
                        <p:cNvPr id="1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9223" y="4363194"/>
                          <a:ext cx="1630039" cy="5942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587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" name="Straight Arrow Connector 13"/>
            <p:cNvCxnSpPr/>
            <p:nvPr/>
          </p:nvCxnSpPr>
          <p:spPr bwMode="auto">
            <a:xfrm flipH="1">
              <a:off x="1111624" y="4069975"/>
              <a:ext cx="80682" cy="28687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>
            <a:off x="3460378" y="2994584"/>
            <a:ext cx="1550427" cy="609227"/>
            <a:chOff x="1936377" y="2994583"/>
            <a:chExt cx="1550427" cy="609227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/>
          </p:nvGraphicFramePr>
          <p:xfrm>
            <a:off x="2200090" y="2994583"/>
            <a:ext cx="1286714" cy="349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888840" imgH="241200" progId="Equation.3">
                    <p:embed/>
                  </p:oleObj>
                </mc:Choice>
                <mc:Fallback>
                  <p:oleObj name="Equation" r:id="rId9" imgW="888840" imgH="241200" progId="Equation.3">
                    <p:embed/>
                    <p:pic>
                      <p:nvPicPr>
                        <p:cNvPr id="11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0090" y="2994583"/>
                          <a:ext cx="1286714" cy="34925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5" name="Straight Arrow Connector 14"/>
            <p:cNvCxnSpPr/>
            <p:nvPr/>
          </p:nvCxnSpPr>
          <p:spPr bwMode="auto">
            <a:xfrm flipV="1">
              <a:off x="1936377" y="3334869"/>
              <a:ext cx="295835" cy="26894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32460" y="3025868"/>
            <a:ext cx="1980153" cy="1904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5734493" y="1116420"/>
            <a:ext cx="4731488" cy="1733107"/>
            <a:chOff x="4210493" y="1116419"/>
            <a:chExt cx="4731488" cy="1733107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282164" y="1331374"/>
              <a:ext cx="3020892" cy="508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4222377" y="2169457"/>
              <a:ext cx="2483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For a sc </a:t>
              </a:r>
              <a:r>
                <a:rPr lang="en-US" sz="1600" dirty="0">
                  <a:latin typeface="Symbol" pitchFamily="18" charset="2"/>
                </a:rPr>
                <a:t>s</a:t>
              </a:r>
              <a:r>
                <a:rPr lang="en-US" sz="1600" baseline="-25000" dirty="0"/>
                <a:t>1</a:t>
              </a:r>
              <a:r>
                <a:rPr lang="en-US" sz="1600" dirty="0"/>
                <a:t> &lt;&lt; </a:t>
              </a:r>
              <a:r>
                <a:rPr lang="en-US" sz="1600" dirty="0">
                  <a:latin typeface="Symbol" pitchFamily="18" charset="2"/>
                </a:rPr>
                <a:t>s</a:t>
              </a:r>
              <a:r>
                <a:rPr lang="en-US" sz="1600" baseline="-25000" dirty="0"/>
                <a:t>2</a:t>
              </a:r>
              <a:r>
                <a:rPr lang="en-US" sz="1600" dirty="0"/>
                <a:t> </a:t>
              </a:r>
              <a:r>
                <a:rPr lang="en-US" sz="1600" dirty="0">
                  <a:sym typeface="Symbol"/>
                </a:rPr>
                <a:t> </a:t>
              </a:r>
              <a:r>
                <a:rPr lang="en-US" sz="1600" i="1" dirty="0">
                  <a:sym typeface="Symbol"/>
                </a:rPr>
                <a:t>y</a:t>
              </a:r>
              <a:r>
                <a:rPr lang="en-US" sz="1600" dirty="0">
                  <a:sym typeface="Symbol"/>
                </a:rPr>
                <a:t> &lt;&lt;1</a:t>
              </a:r>
              <a:r>
                <a:rPr lang="en-US" sz="1600" dirty="0"/>
                <a:t> </a:t>
              </a: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7010773" y="2036480"/>
            <a:ext cx="1788424" cy="563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1612800" imgH="507960" progId="Equation.3">
                    <p:embed/>
                  </p:oleObj>
                </mc:Choice>
                <mc:Fallback>
                  <p:oleObj name="Equation" r:id="rId13" imgW="1612800" imgH="507960" progId="Equation.3">
                    <p:embed/>
                    <p:pic>
                      <p:nvPicPr>
                        <p:cNvPr id="7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10773" y="2036480"/>
                          <a:ext cx="1788424" cy="5632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Right Arrow 7"/>
            <p:cNvSpPr/>
            <p:nvPr/>
          </p:nvSpPr>
          <p:spPr bwMode="auto">
            <a:xfrm>
              <a:off x="6624919" y="2285998"/>
              <a:ext cx="313764" cy="134471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4210493" y="1116419"/>
              <a:ext cx="4731488" cy="173310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768F17-6D71-0A33-63A3-7BF59B2F8DD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29" y="15883"/>
            <a:ext cx="10972440" cy="1144800"/>
          </a:xfrm>
        </p:spPr>
        <p:txBody>
          <a:bodyPr/>
          <a:lstStyle/>
          <a:p>
            <a:r>
              <a:rPr lang="en-US" dirty="0"/>
              <a:t>Surface resistance of superconductor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2436" y="1066800"/>
            <a:ext cx="8384338" cy="914401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baseline="-25000" dirty="0"/>
              <a:t>s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 </a:t>
            </a:r>
            <a:r>
              <a:rPr lang="en-US" dirty="0">
                <a:latin typeface="Symbol" pitchFamily="18" charset="2"/>
                <a:sym typeface="Symbol"/>
              </a:rPr>
              <a:t>s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 </a:t>
            </a:r>
            <a:r>
              <a:rPr lang="en-US" i="1" dirty="0">
                <a:sym typeface="Symbol"/>
              </a:rPr>
              <a:t>l</a:t>
            </a:r>
            <a:r>
              <a:rPr lang="en-US" dirty="0">
                <a:sym typeface="Symbol"/>
              </a:rPr>
              <a:t>  longer </a:t>
            </a:r>
            <a:r>
              <a:rPr lang="en-US" dirty="0" err="1">
                <a:sym typeface="Symbol"/>
              </a:rPr>
              <a:t>m.f.p</a:t>
            </a:r>
            <a:r>
              <a:rPr lang="en-US" dirty="0">
                <a:sym typeface="Symbol"/>
              </a:rPr>
              <a:t> (higher conductivity) of unpaired e</a:t>
            </a:r>
            <a:r>
              <a:rPr lang="en-US" baseline="30000" dirty="0">
                <a:sym typeface="Symbol"/>
              </a:rPr>
              <a:t>-</a:t>
            </a:r>
            <a:r>
              <a:rPr lang="en-US" dirty="0">
                <a:sym typeface="Symbol"/>
              </a:rPr>
              <a:t> results in higher R</a:t>
            </a:r>
            <a:r>
              <a:rPr lang="en-US" baseline="-25000" dirty="0">
                <a:sym typeface="Symbol"/>
              </a:rPr>
              <a:t>s</a:t>
            </a:r>
            <a:r>
              <a:rPr lang="en-US" dirty="0">
                <a:sym typeface="Symbol"/>
              </a:rPr>
              <a:t> !</a:t>
            </a:r>
            <a:endParaRPr lang="en-US" dirty="0"/>
          </a:p>
        </p:txBody>
      </p:sp>
      <p:graphicFrame>
        <p:nvGraphicFramePr>
          <p:cNvPr id="413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132684"/>
              </p:ext>
            </p:extLst>
          </p:nvPr>
        </p:nvGraphicFramePr>
        <p:xfrm>
          <a:off x="1421237" y="944217"/>
          <a:ext cx="1956872" cy="714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18960" imgH="444240" progId="Equation.3">
                  <p:embed/>
                </p:oleObj>
              </mc:Choice>
              <mc:Fallback>
                <p:oleObj name="Equation" r:id="rId3" imgW="1218960" imgH="444240" progId="Equation.3">
                  <p:embed/>
                  <p:pic>
                    <p:nvPicPr>
                      <p:cNvPr id="4136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1237" y="944217"/>
                        <a:ext cx="1956872" cy="7145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680883" y="1945341"/>
            <a:ext cx="9987656" cy="93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kern="0" dirty="0"/>
              <a:t>R</a:t>
            </a:r>
            <a:r>
              <a:rPr lang="en-US" sz="2400" kern="0" baseline="-25000" dirty="0"/>
              <a:t>s</a:t>
            </a:r>
            <a:r>
              <a:rPr lang="en-US" sz="2400" kern="0" dirty="0"/>
              <a:t> </a:t>
            </a:r>
            <a:r>
              <a:rPr lang="en-US" sz="2400" kern="0" dirty="0">
                <a:sym typeface="Symbol"/>
              </a:rPr>
              <a:t> </a:t>
            </a:r>
            <a:r>
              <a:rPr lang="en-US" sz="2400" kern="0" dirty="0">
                <a:latin typeface="Symbol" pitchFamily="18" charset="2"/>
                <a:sym typeface="Symbol"/>
              </a:rPr>
              <a:t>w</a:t>
            </a:r>
            <a:r>
              <a:rPr lang="en-US" sz="2400" kern="0" baseline="30000" dirty="0">
                <a:sym typeface="Symbol"/>
              </a:rPr>
              <a:t>2</a:t>
            </a:r>
            <a:r>
              <a:rPr lang="en-US" sz="2400" kern="0" dirty="0">
                <a:sym typeface="Symbol"/>
              </a:rPr>
              <a:t>  use low-frequency cavities to reduce power dissipation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kern="0" dirty="0">
                <a:sym typeface="Symbol"/>
              </a:rPr>
              <a:t>Temperature dependence:</a:t>
            </a:r>
            <a:endParaRPr lang="en-US" sz="2400" kern="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738034" y="3034553"/>
            <a:ext cx="4931709" cy="1828800"/>
            <a:chOff x="214033" y="3034553"/>
            <a:chExt cx="4931709" cy="1828800"/>
          </a:xfrm>
        </p:grpSpPr>
        <p:pic>
          <p:nvPicPr>
            <p:cNvPr id="41369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4033" y="3034553"/>
              <a:ext cx="24765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70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b="2066"/>
            <a:stretch>
              <a:fillRect/>
            </a:stretch>
          </p:blipFill>
          <p:spPr bwMode="auto">
            <a:xfrm>
              <a:off x="3051643" y="3256710"/>
              <a:ext cx="2094099" cy="1515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14"/>
          <p:cNvGrpSpPr/>
          <p:nvPr/>
        </p:nvGrpSpPr>
        <p:grpSpPr>
          <a:xfrm>
            <a:off x="6974542" y="3101785"/>
            <a:ext cx="3567953" cy="1750191"/>
            <a:chOff x="5450541" y="3101784"/>
            <a:chExt cx="3567953" cy="1750191"/>
          </a:xfrm>
        </p:grpSpPr>
        <p:sp>
          <p:nvSpPr>
            <p:cNvPr id="8" name="TextBox 7"/>
            <p:cNvSpPr txBox="1"/>
            <p:nvPr/>
          </p:nvSpPr>
          <p:spPr>
            <a:xfrm>
              <a:off x="5450541" y="4267200"/>
              <a:ext cx="35679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Unpaired electrons are created by the thermal breakup of Cooper pairs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11906" y="3101784"/>
              <a:ext cx="23666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n</a:t>
              </a:r>
              <a:r>
                <a:rPr lang="en-US" baseline="-25000" dirty="0">
                  <a:solidFill>
                    <a:srgbClr val="00B050"/>
                  </a:solidFill>
                </a:rPr>
                <a:t>s</a:t>
              </a:r>
              <a:r>
                <a:rPr lang="en-US" dirty="0">
                  <a:solidFill>
                    <a:srgbClr val="00B050"/>
                  </a:solidFill>
                </a:rPr>
                <a:t>(T)</a:t>
              </a:r>
              <a:r>
                <a:rPr lang="en-US" dirty="0"/>
                <a:t> </a:t>
              </a:r>
              <a:r>
                <a:rPr lang="en-US" dirty="0">
                  <a:sym typeface="Symbol"/>
                </a:rPr>
                <a:t> 1-(T/</a:t>
              </a:r>
              <a:r>
                <a:rPr lang="en-US" dirty="0" err="1">
                  <a:sym typeface="Symbol"/>
                </a:rPr>
                <a:t>T</a:t>
              </a:r>
              <a:r>
                <a:rPr lang="en-US" baseline="-25000" dirty="0" err="1">
                  <a:sym typeface="Symbol"/>
                </a:rPr>
                <a:t>c</a:t>
              </a:r>
              <a:r>
                <a:rPr lang="en-US" dirty="0">
                  <a:sym typeface="Symbol"/>
                </a:rPr>
                <a:t>)</a:t>
              </a:r>
              <a:r>
                <a:rPr lang="en-US" baseline="30000" dirty="0">
                  <a:sym typeface="Symbol"/>
                </a:rPr>
                <a:t>4</a:t>
              </a:r>
              <a:endParaRPr lang="en-US" baseline="30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38800" y="3702419"/>
              <a:ext cx="3254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Symbol" pitchFamily="18" charset="2"/>
                </a:rPr>
                <a:t>s</a:t>
              </a:r>
              <a:r>
                <a:rPr lang="en-US" baseline="-25000" dirty="0"/>
                <a:t>1</a:t>
              </a:r>
              <a:r>
                <a:rPr lang="en-US" dirty="0"/>
                <a:t>(T) </a:t>
              </a:r>
              <a:r>
                <a:rPr lang="en-US" dirty="0">
                  <a:sym typeface="Symbol"/>
                </a:rPr>
                <a:t> </a:t>
              </a:r>
              <a:r>
                <a:rPr lang="en-US" dirty="0" err="1">
                  <a:solidFill>
                    <a:srgbClr val="FF0000"/>
                  </a:solidFill>
                </a:rPr>
                <a:t>n</a:t>
              </a:r>
              <a:r>
                <a:rPr lang="en-US" baseline="-25000" dirty="0" err="1">
                  <a:solidFill>
                    <a:srgbClr val="FF0000"/>
                  </a:solidFill>
                </a:rPr>
                <a:t>n</a:t>
              </a:r>
              <a:r>
                <a:rPr lang="en-US" dirty="0">
                  <a:solidFill>
                    <a:srgbClr val="FF0000"/>
                  </a:solidFill>
                </a:rPr>
                <a:t>(T) </a:t>
              </a:r>
              <a:r>
                <a:rPr lang="en-US" dirty="0">
                  <a:sym typeface="Symbol"/>
                </a:rPr>
                <a:t> e</a:t>
              </a:r>
              <a:r>
                <a:rPr lang="en-US" baseline="30000" dirty="0">
                  <a:sym typeface="Symbol"/>
                </a:rPr>
                <a:t>-</a:t>
              </a:r>
              <a:r>
                <a:rPr lang="en-US" baseline="30000" dirty="0">
                  <a:latin typeface="Symbol" pitchFamily="18" charset="2"/>
                  <a:sym typeface="Symbol"/>
                </a:rPr>
                <a:t>D</a:t>
              </a:r>
              <a:r>
                <a:rPr lang="en-US" baseline="30000" dirty="0">
                  <a:sym typeface="Symbol"/>
                </a:rPr>
                <a:t>/</a:t>
              </a:r>
              <a:r>
                <a:rPr lang="en-US" baseline="30000" dirty="0" err="1">
                  <a:sym typeface="Symbol"/>
                </a:rPr>
                <a:t>k</a:t>
              </a:r>
              <a:r>
                <a:rPr lang="en-US" sz="1200" baseline="30000" dirty="0" err="1">
                  <a:sym typeface="Symbol"/>
                </a:rPr>
                <a:t>B</a:t>
              </a:r>
              <a:r>
                <a:rPr lang="en-US" baseline="30000" dirty="0" err="1">
                  <a:sym typeface="Symbol"/>
                </a:rPr>
                <a:t>T</a:t>
              </a:r>
              <a:endParaRPr lang="en-US" baseline="300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011147" y="5271247"/>
            <a:ext cx="5419725" cy="484094"/>
            <a:chOff x="2487146" y="5271247"/>
            <a:chExt cx="5419725" cy="484094"/>
          </a:xfrm>
        </p:grpSpPr>
        <p:graphicFrame>
          <p:nvGraphicFramePr>
            <p:cNvPr id="413701" name="Object 5"/>
            <p:cNvGraphicFramePr>
              <a:graphicFrameLocks noChangeAspect="1"/>
            </p:cNvGraphicFramePr>
            <p:nvPr/>
          </p:nvGraphicFramePr>
          <p:xfrm>
            <a:off x="2487146" y="5287869"/>
            <a:ext cx="3178805" cy="467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815840" imgH="266400" progId="Equation.3">
                    <p:embed/>
                  </p:oleObj>
                </mc:Choice>
                <mc:Fallback>
                  <p:oleObj name="Equation" r:id="rId7" imgW="1815840" imgH="266400" progId="Equation.3">
                    <p:embed/>
                    <p:pic>
                      <p:nvPicPr>
                        <p:cNvPr id="413701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7146" y="5287869"/>
                          <a:ext cx="3178805" cy="4674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587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6517342" y="5271247"/>
              <a:ext cx="1389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T &lt; </a:t>
              </a:r>
              <a:r>
                <a:rPr lang="en-US" sz="2000" dirty="0" err="1"/>
                <a:t>T</a:t>
              </a:r>
              <a:r>
                <a:rPr lang="en-US" sz="2000" baseline="-25000" dirty="0" err="1"/>
                <a:t>c</a:t>
              </a:r>
              <a:r>
                <a:rPr lang="en-US" sz="2000" dirty="0"/>
                <a:t>/2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7F726A-64FA-D375-E071-5816E64189F4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22" y="24684"/>
            <a:ext cx="10972440" cy="1144800"/>
          </a:xfrm>
        </p:spPr>
        <p:txBody>
          <a:bodyPr/>
          <a:lstStyle/>
          <a:p>
            <a:r>
              <a:rPr lang="en-US" dirty="0"/>
              <a:t>Material purity dependence of R</a:t>
            </a:r>
            <a:r>
              <a:rPr lang="en-US" baseline="-25000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565" y="1066801"/>
            <a:ext cx="11300792" cy="1210235"/>
          </a:xfrm>
        </p:spPr>
        <p:txBody>
          <a:bodyPr/>
          <a:lstStyle/>
          <a:p>
            <a:r>
              <a:rPr lang="en-US" dirty="0"/>
              <a:t>If </a:t>
            </a:r>
            <a:r>
              <a:rPr lang="en-US" dirty="0">
                <a:latin typeface="Symbol" pitchFamily="18" charset="2"/>
              </a:rPr>
              <a:t>x</a:t>
            </a:r>
            <a:r>
              <a:rPr lang="en-US" baseline="-25000" dirty="0"/>
              <a:t>0 </a:t>
            </a:r>
            <a:r>
              <a:rPr lang="en-US" dirty="0"/>
              <a:t>&gt;&gt; </a:t>
            </a:r>
            <a:r>
              <a:rPr lang="en-US" dirty="0" err="1">
                <a:latin typeface="Symbol" pitchFamily="18" charset="2"/>
              </a:rPr>
              <a:t>l</a:t>
            </a:r>
            <a:r>
              <a:rPr lang="en-US" baseline="-25000" dirty="0" err="1"/>
              <a:t>L</a:t>
            </a:r>
            <a:r>
              <a:rPr lang="en-US" dirty="0"/>
              <a:t> and </a:t>
            </a:r>
            <a:r>
              <a:rPr lang="en-US" i="1" dirty="0"/>
              <a:t>l </a:t>
            </a:r>
            <a:r>
              <a:rPr lang="en-US" dirty="0"/>
              <a:t>&gt;&gt; </a:t>
            </a:r>
            <a:r>
              <a:rPr lang="en-US" dirty="0" err="1">
                <a:latin typeface="Symbol" pitchFamily="18" charset="2"/>
              </a:rPr>
              <a:t>l</a:t>
            </a:r>
            <a:r>
              <a:rPr lang="en-US" baseline="-25000" dirty="0" err="1"/>
              <a:t>L</a:t>
            </a:r>
            <a:r>
              <a:rPr lang="en-US" dirty="0"/>
              <a:t>, the local relation between current and field is not valid anymore (similarly to anomalous skin effect in normal conductors)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062483" y="4440824"/>
            <a:ext cx="2366470" cy="755277"/>
            <a:chOff x="923380" y="4560789"/>
            <a:chExt cx="2366470" cy="755277"/>
          </a:xfrm>
        </p:grpSpPr>
        <p:sp>
          <p:nvSpPr>
            <p:cNvPr id="5" name="Right Arrow 4"/>
            <p:cNvSpPr/>
            <p:nvPr/>
          </p:nvSpPr>
          <p:spPr bwMode="auto">
            <a:xfrm>
              <a:off x="923380" y="4742325"/>
              <a:ext cx="421341" cy="385483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1599467" y="4560789"/>
            <a:ext cx="1690383" cy="755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193760" imgH="533160" progId="Equation.3">
                    <p:embed/>
                  </p:oleObj>
                </mc:Choice>
                <mc:Fallback>
                  <p:oleObj name="Equation" r:id="rId3" imgW="1193760" imgH="533160" progId="Equation.3">
                    <p:embed/>
                    <p:pic>
                      <p:nvPicPr>
                        <p:cNvPr id="6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9467" y="4560789"/>
                          <a:ext cx="1690383" cy="7552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147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9100" y="1744361"/>
            <a:ext cx="4372275" cy="97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15"/>
          <p:cNvGrpSpPr/>
          <p:nvPr/>
        </p:nvGrpSpPr>
        <p:grpSpPr>
          <a:xfrm>
            <a:off x="523521" y="3087598"/>
            <a:ext cx="7772400" cy="1195283"/>
            <a:chOff x="658906" y="3236260"/>
            <a:chExt cx="7772400" cy="1195283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2989421"/>
                </p:ext>
              </p:extLst>
            </p:nvPr>
          </p:nvGraphicFramePr>
          <p:xfrm>
            <a:off x="3337111" y="3656853"/>
            <a:ext cx="1868734" cy="7746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193760" imgH="495000" progId="Equation.3">
                    <p:embed/>
                  </p:oleObj>
                </mc:Choice>
                <mc:Fallback>
                  <p:oleObj name="Equation" r:id="rId6" imgW="1193760" imgH="495000" progId="Equation.3">
                    <p:embed/>
                    <p:pic>
                      <p:nvPicPr>
                        <p:cNvPr id="4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7111" y="3656853"/>
                          <a:ext cx="1868734" cy="77469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Content Placeholder 2"/>
            <p:cNvSpPr txBox="1">
              <a:spLocks/>
            </p:cNvSpPr>
            <p:nvPr/>
          </p:nvSpPr>
          <p:spPr bwMode="auto">
            <a:xfrm>
              <a:off x="658906" y="3236260"/>
              <a:ext cx="7772400" cy="806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r>
                <a:rPr lang="en-US" dirty="0"/>
                <a:t>The dependence of the penetration depth on </a:t>
              </a:r>
              <a:r>
                <a:rPr lang="en-US" i="1" dirty="0"/>
                <a:t>l</a:t>
              </a:r>
              <a:r>
                <a:rPr lang="en-US" dirty="0"/>
                <a:t> is approximated as</a:t>
              </a:r>
              <a:endParaRPr lang="en-US" sz="2400" kern="0" dirty="0"/>
            </a:p>
          </p:txBody>
        </p:sp>
      </p:grp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387383"/>
              </p:ext>
            </p:extLst>
          </p:nvPr>
        </p:nvGraphicFramePr>
        <p:xfrm>
          <a:off x="8728940" y="1855731"/>
          <a:ext cx="1332267" cy="865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61760" imgH="495000" progId="Equation.3">
                  <p:embed/>
                </p:oleObj>
              </mc:Choice>
              <mc:Fallback>
                <p:oleObj name="Equation" r:id="rId8" imgW="761760" imgH="495000" progId="Equation.3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28940" y="1855731"/>
                        <a:ext cx="1332267" cy="8659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20443" y="1933739"/>
            <a:ext cx="1855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Pippard</a:t>
            </a:r>
            <a:r>
              <a:rPr lang="en-US" sz="2000" dirty="0"/>
              <a:t> (1953):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599495" y="4380312"/>
            <a:ext cx="4652420" cy="958083"/>
            <a:chOff x="3460392" y="4500277"/>
            <a:chExt cx="4652420" cy="958083"/>
          </a:xfrm>
        </p:grpSpPr>
        <p:sp>
          <p:nvSpPr>
            <p:cNvPr id="12" name="Right Arrow 11"/>
            <p:cNvSpPr/>
            <p:nvPr/>
          </p:nvSpPr>
          <p:spPr bwMode="auto">
            <a:xfrm>
              <a:off x="3460392" y="4742324"/>
              <a:ext cx="493059" cy="394447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graphicFrame>
          <p:nvGraphicFramePr>
            <p:cNvPr id="13" name="Object 12"/>
            <p:cNvGraphicFramePr>
              <a:graphicFrameLocks noChangeAspect="1"/>
            </p:cNvGraphicFramePr>
            <p:nvPr/>
          </p:nvGraphicFramePr>
          <p:xfrm>
            <a:off x="4268709" y="4608228"/>
            <a:ext cx="1020482" cy="8438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660240" imgH="545760" progId="Equation.3">
                    <p:embed/>
                  </p:oleObj>
                </mc:Choice>
                <mc:Fallback>
                  <p:oleObj name="Equation" r:id="rId10" imgW="660240" imgH="545760" progId="Equation.3">
                    <p:embed/>
                    <p:pic>
                      <p:nvPicPr>
                        <p:cNvPr id="13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68709" y="4608228"/>
                          <a:ext cx="1020482" cy="8438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5459522" y="4500277"/>
              <a:ext cx="2653290" cy="958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/>
                <a:t>if </a:t>
              </a:r>
              <a:r>
                <a:rPr lang="en-US" sz="2000" i="1" dirty="0"/>
                <a:t>l</a:t>
              </a:r>
              <a:r>
                <a:rPr lang="en-US" sz="2000" dirty="0"/>
                <a:t> &gt;&gt; </a:t>
              </a:r>
              <a:r>
                <a:rPr lang="en-US" sz="2000" dirty="0">
                  <a:latin typeface="Symbol" pitchFamily="18" charset="2"/>
                </a:rPr>
                <a:t>x</a:t>
              </a:r>
              <a:r>
                <a:rPr lang="en-US" sz="2000" baseline="-25000" dirty="0"/>
                <a:t>0</a:t>
              </a:r>
              <a:r>
                <a:rPr lang="en-US" sz="2000" dirty="0"/>
                <a:t> (“clean” limit)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/>
                <a:t>if </a:t>
              </a:r>
              <a:r>
                <a:rPr lang="en-US" sz="2000" i="1" dirty="0"/>
                <a:t>l</a:t>
              </a:r>
              <a:r>
                <a:rPr lang="en-US" sz="2000" dirty="0"/>
                <a:t> &lt;&lt; </a:t>
              </a:r>
              <a:r>
                <a:rPr lang="en-US" sz="2000" dirty="0">
                  <a:latin typeface="Symbol" pitchFamily="18" charset="2"/>
                </a:rPr>
                <a:t>x</a:t>
              </a:r>
              <a:r>
                <a:rPr lang="en-US" sz="2000" baseline="-25000" dirty="0"/>
                <a:t>0</a:t>
              </a:r>
              <a:r>
                <a:rPr lang="en-US" sz="2000" dirty="0"/>
                <a:t> (“dirty” limit)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12845" y="5474010"/>
            <a:ext cx="3872753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baseline="-25000" dirty="0"/>
              <a:t>s</a:t>
            </a:r>
            <a:r>
              <a:rPr lang="en-US" dirty="0"/>
              <a:t> has a minimum for </a:t>
            </a:r>
            <a:r>
              <a:rPr lang="en-US" i="1" dirty="0"/>
              <a:t>l</a:t>
            </a:r>
            <a:r>
              <a:rPr lang="en-US" dirty="0"/>
              <a:t> = </a:t>
            </a:r>
            <a:r>
              <a:rPr lang="en-US" dirty="0">
                <a:latin typeface="Symbol" pitchFamily="18" charset="2"/>
              </a:rPr>
              <a:t>x</a:t>
            </a:r>
            <a:r>
              <a:rPr lang="en-US" baseline="-25000" dirty="0"/>
              <a:t>0</a:t>
            </a:r>
            <a:r>
              <a:rPr lang="en-US" dirty="0"/>
              <a:t>/2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771371A-3EDA-3155-F502-3423BC316EF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3846024" y="6340689"/>
            <a:ext cx="4114800" cy="365125"/>
          </a:xfrm>
        </p:spPr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53D2769-600E-8541-EB86-C0739F5BB2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51915" y="3268108"/>
            <a:ext cx="3554569" cy="246434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664F026-AFFF-1C2F-209D-A5AF647DD3E5}"/>
              </a:ext>
            </a:extLst>
          </p:cNvPr>
          <p:cNvSpPr txBox="1"/>
          <p:nvPr/>
        </p:nvSpPr>
        <p:spPr>
          <a:xfrm>
            <a:off x="9861630" y="4380312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Optimal</a:t>
            </a:r>
          </a:p>
          <a:p>
            <a:r>
              <a:rPr lang="en-US" dirty="0"/>
              <a:t>l~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ξ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/2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58" y="-175121"/>
            <a:ext cx="10972440" cy="1144800"/>
          </a:xfrm>
        </p:spPr>
        <p:txBody>
          <a:bodyPr/>
          <a:lstStyle/>
          <a:p>
            <a:r>
              <a:rPr lang="en-US" dirty="0"/>
              <a:t>BCS surface resistance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883" y="785064"/>
            <a:ext cx="11718234" cy="1246094"/>
          </a:xfrm>
        </p:spPr>
        <p:txBody>
          <a:bodyPr/>
          <a:lstStyle/>
          <a:p>
            <a:r>
              <a:rPr lang="en-US" dirty="0"/>
              <a:t>From BCS theory of sc, </a:t>
            </a:r>
            <a:r>
              <a:rPr lang="en-US" dirty="0" err="1"/>
              <a:t>Mattis</a:t>
            </a:r>
            <a:r>
              <a:rPr lang="en-US" dirty="0"/>
              <a:t> and Bardeen (1958) have derived a non-local equation between the total current density </a:t>
            </a:r>
            <a:r>
              <a:rPr lang="en-US" b="1" dirty="0"/>
              <a:t>J</a:t>
            </a:r>
            <a:r>
              <a:rPr lang="en-US" dirty="0"/>
              <a:t> and the vector potential </a:t>
            </a:r>
            <a:r>
              <a:rPr lang="en-US" b="1" dirty="0"/>
              <a:t>A</a:t>
            </a:r>
          </a:p>
        </p:txBody>
      </p:sp>
      <p:pic>
        <p:nvPicPr>
          <p:cNvPr id="415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7482" y="1485932"/>
            <a:ext cx="44196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6883" y="2343902"/>
            <a:ext cx="849854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 be converted in a product in Fourier domain:</a:t>
            </a:r>
          </a:p>
          <a:p>
            <a:r>
              <a:rPr lang="en-US" dirty="0"/>
              <a:t>	</a:t>
            </a:r>
            <a:r>
              <a:rPr lang="en-US" sz="2000" i="1" dirty="0"/>
              <a:t>J</a:t>
            </a:r>
            <a:r>
              <a:rPr lang="en-US" sz="2000" dirty="0"/>
              <a:t>(</a:t>
            </a:r>
            <a:r>
              <a:rPr lang="en-US" sz="2000" i="1" dirty="0"/>
              <a:t>q</a:t>
            </a:r>
            <a:r>
              <a:rPr lang="en-US" sz="2000" dirty="0"/>
              <a:t>)</a:t>
            </a:r>
            <a:r>
              <a:rPr lang="en-US" sz="2000" i="1" dirty="0"/>
              <a:t> = -K</a:t>
            </a:r>
            <a:r>
              <a:rPr lang="en-US" sz="2000" dirty="0"/>
              <a:t>(</a:t>
            </a:r>
            <a:r>
              <a:rPr lang="en-US" sz="2000" i="1" dirty="0"/>
              <a:t>q</a:t>
            </a:r>
            <a:r>
              <a:rPr lang="en-US" sz="2000" dirty="0"/>
              <a:t>)</a:t>
            </a:r>
            <a:r>
              <a:rPr lang="en-US" sz="2000" i="1" dirty="0"/>
              <a:t>A</a:t>
            </a:r>
            <a:r>
              <a:rPr lang="en-US" sz="2000" dirty="0"/>
              <a:t>(</a:t>
            </a:r>
            <a:r>
              <a:rPr lang="en-US" sz="2000" i="1" dirty="0"/>
              <a:t>q</a:t>
            </a:r>
            <a:r>
              <a:rPr lang="en-US" sz="2000" dirty="0"/>
              <a:t>)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36883" y="3146566"/>
            <a:ext cx="7032812" cy="83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kern="0" dirty="0"/>
              <a:t>The surface impedance can be derived in term of the Kernel </a:t>
            </a:r>
            <a:r>
              <a:rPr lang="en-US" sz="2400" i="1" kern="0" dirty="0"/>
              <a:t>K</a:t>
            </a:r>
            <a:r>
              <a:rPr lang="en-US" kern="0" dirty="0"/>
              <a:t>(</a:t>
            </a:r>
            <a:r>
              <a:rPr lang="en-US" i="1" kern="0" dirty="0"/>
              <a:t>q</a:t>
            </a:r>
            <a:r>
              <a:rPr lang="en-US" kern="0" dirty="0"/>
              <a:t>):</a:t>
            </a:r>
            <a:endParaRPr lang="en-US" sz="2400" b="1" kern="0" dirty="0"/>
          </a:p>
        </p:txBody>
      </p:sp>
      <p:pic>
        <p:nvPicPr>
          <p:cNvPr id="415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0447" y="4235264"/>
            <a:ext cx="2411660" cy="70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42950" y="5242515"/>
            <a:ext cx="5718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diffuse scattering of electrons at the metal surface</a:t>
            </a:r>
          </a:p>
        </p:txBody>
      </p:sp>
      <p:pic>
        <p:nvPicPr>
          <p:cNvPr id="4157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96180" y="1355054"/>
            <a:ext cx="4823362" cy="414789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6ACE73-200C-A08F-6CFD-9B01B73D140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53" y="11159"/>
            <a:ext cx="10972440" cy="1144800"/>
          </a:xfrm>
        </p:spPr>
        <p:txBody>
          <a:bodyPr/>
          <a:lstStyle/>
          <a:p>
            <a:r>
              <a:rPr lang="en-US" dirty="0"/>
              <a:t>BCS surface resistance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506" y="994027"/>
            <a:ext cx="11479696" cy="1425389"/>
          </a:xfrm>
        </p:spPr>
        <p:txBody>
          <a:bodyPr/>
          <a:lstStyle/>
          <a:p>
            <a:r>
              <a:rPr lang="en-US" dirty="0"/>
              <a:t>There are numerical codes (</a:t>
            </a:r>
            <a:r>
              <a:rPr lang="en-US" sz="1800" dirty="0" err="1"/>
              <a:t>Halbritter</a:t>
            </a:r>
            <a:r>
              <a:rPr lang="en-US" sz="1800" dirty="0"/>
              <a:t> (1970)</a:t>
            </a:r>
            <a:r>
              <a:rPr lang="en-US" dirty="0"/>
              <a:t>) to calculate R</a:t>
            </a:r>
            <a:r>
              <a:rPr lang="en-US" baseline="-25000" dirty="0"/>
              <a:t>BCS</a:t>
            </a:r>
            <a:r>
              <a:rPr lang="en-US" dirty="0"/>
              <a:t> as a function of 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/>
              <a:t>, </a:t>
            </a:r>
            <a:r>
              <a:rPr lang="en-US" i="1" dirty="0"/>
              <a:t>T</a:t>
            </a:r>
            <a:r>
              <a:rPr lang="en-US" dirty="0"/>
              <a:t> and material parameters (</a:t>
            </a:r>
            <a:r>
              <a:rPr lang="en-US" dirty="0">
                <a:latin typeface="Symbol" pitchFamily="18" charset="2"/>
              </a:rPr>
              <a:t>x</a:t>
            </a:r>
            <a:r>
              <a:rPr lang="en-US" baseline="-25000" dirty="0"/>
              <a:t>0</a:t>
            </a:r>
            <a:r>
              <a:rPr lang="en-US" dirty="0"/>
              <a:t>, </a:t>
            </a:r>
            <a:r>
              <a:rPr lang="en-US" dirty="0" err="1">
                <a:latin typeface="Symbol" pitchFamily="18" charset="2"/>
              </a:rPr>
              <a:t>l</a:t>
            </a:r>
            <a:r>
              <a:rPr lang="en-US" baseline="-25000" dirty="0" err="1"/>
              <a:t>L</a:t>
            </a:r>
            <a:r>
              <a:rPr lang="en-US" dirty="0"/>
              <a:t>, </a:t>
            </a:r>
            <a:r>
              <a:rPr lang="en-US" i="1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,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dirty="0"/>
              <a:t>, </a:t>
            </a:r>
            <a:r>
              <a:rPr lang="en-US" i="1" dirty="0"/>
              <a:t>l</a:t>
            </a:r>
            <a:r>
              <a:rPr lang="en-US" dirty="0"/>
              <a:t>)</a:t>
            </a:r>
          </a:p>
          <a:p>
            <a:r>
              <a:rPr lang="en-US" dirty="0"/>
              <a:t>For example, check </a:t>
            </a:r>
            <a:r>
              <a:rPr lang="en-US" sz="1400" dirty="0">
                <a:solidFill>
                  <a:srgbClr val="0066FF"/>
                </a:solidFill>
                <a:hlinkClick r:id="rId3"/>
              </a:rPr>
              <a:t>http://www.lepp.cornell.edu/~liepe/webpage/researchsrimp.html</a:t>
            </a:r>
            <a:endParaRPr lang="en-US" sz="1600" dirty="0">
              <a:solidFill>
                <a:srgbClr val="0066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74277" y="2121197"/>
            <a:ext cx="7772400" cy="1564623"/>
            <a:chOff x="712694" y="2447363"/>
            <a:chExt cx="7772400" cy="1564623"/>
          </a:xfrm>
        </p:grpSpPr>
        <p:sp>
          <p:nvSpPr>
            <p:cNvPr id="5" name="Content Placeholder 2"/>
            <p:cNvSpPr txBox="1">
              <a:spLocks/>
            </p:cNvSpPr>
            <p:nvPr/>
          </p:nvSpPr>
          <p:spPr bwMode="auto">
            <a:xfrm>
              <a:off x="712694" y="2447363"/>
              <a:ext cx="7772400" cy="546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en-US" sz="2400" kern="0" dirty="0"/>
                <a:t>A good approximation of </a:t>
              </a:r>
              <a:r>
                <a:rPr lang="en-US" sz="2400" i="1" kern="0" dirty="0"/>
                <a:t>R</a:t>
              </a:r>
              <a:r>
                <a:rPr lang="en-US" sz="2400" kern="0" baseline="-25000" dirty="0"/>
                <a:t>BCS</a:t>
              </a:r>
              <a:r>
                <a:rPr lang="en-US" sz="2400" kern="0" dirty="0"/>
                <a:t> for </a:t>
              </a:r>
              <a:r>
                <a:rPr lang="en-US" sz="2400" i="1" kern="0" dirty="0"/>
                <a:t>T</a:t>
              </a:r>
              <a:r>
                <a:rPr lang="en-US" sz="2400" kern="0" dirty="0"/>
                <a:t> &lt; </a:t>
              </a:r>
              <a:r>
                <a:rPr lang="en-US" sz="2400" i="1" kern="0" dirty="0" err="1"/>
                <a:t>T</a:t>
              </a:r>
              <a:r>
                <a:rPr lang="en-US" sz="2400" kern="0" baseline="-25000" dirty="0" err="1"/>
                <a:t>c</a:t>
              </a:r>
              <a:r>
                <a:rPr lang="en-US" sz="2400" kern="0" dirty="0"/>
                <a:t>/2 and </a:t>
              </a:r>
              <a:r>
                <a:rPr lang="en-US" sz="2400" kern="0" dirty="0">
                  <a:latin typeface="Symbol" pitchFamily="18" charset="2"/>
                </a:rPr>
                <a:t>w </a:t>
              </a:r>
              <a:r>
                <a:rPr lang="en-US" sz="2400" kern="0" dirty="0"/>
                <a:t>&lt; </a:t>
              </a:r>
              <a:r>
                <a:rPr lang="en-US" sz="2400" kern="0" dirty="0">
                  <a:latin typeface="Symbol" pitchFamily="18" charset="2"/>
                </a:rPr>
                <a:t>D</a:t>
              </a:r>
              <a:r>
                <a:rPr lang="en-US" sz="2400" kern="0" dirty="0"/>
                <a:t>/</a:t>
              </a:r>
              <a:r>
                <a:rPr lang="en-US" sz="2400" kern="0" dirty="0">
                  <a:latin typeface="Times New Roman"/>
                  <a:cs typeface="Times New Roman"/>
                </a:rPr>
                <a:t>ħ is:</a:t>
              </a:r>
              <a:endParaRPr lang="en-US" sz="1600" kern="0" dirty="0">
                <a:solidFill>
                  <a:srgbClr val="0066FF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367117" y="3240461"/>
              <a:ext cx="5263124" cy="771525"/>
              <a:chOff x="1367117" y="3240461"/>
              <a:chExt cx="5263124" cy="771525"/>
            </a:xfrm>
          </p:grpSpPr>
          <p:sp>
            <p:nvSpPr>
              <p:cNvPr id="4" name="Content Placeholder 2"/>
              <p:cNvSpPr txBox="1">
                <a:spLocks/>
              </p:cNvSpPr>
              <p:nvPr/>
            </p:nvSpPr>
            <p:spPr bwMode="auto">
              <a:xfrm>
                <a:off x="1367117" y="3343833"/>
                <a:ext cx="1035424" cy="457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eaLnBrk="0" fontAlgn="base" hangingPunct="0">
                  <a:spcBef>
                    <a:spcPct val="20000"/>
                  </a:spcBef>
                  <a:spcAft>
                    <a:spcPct val="0"/>
                  </a:spcAft>
                  <a:defRPr/>
                </a:pPr>
                <a:r>
                  <a:rPr lang="en-US" i="1" kern="0" dirty="0"/>
                  <a:t>R</a:t>
                </a:r>
                <a:r>
                  <a:rPr lang="en-US" kern="0" baseline="-25000" dirty="0"/>
                  <a:t>BCS</a:t>
                </a:r>
                <a:r>
                  <a:rPr lang="en-US" kern="0" dirty="0"/>
                  <a:t> </a:t>
                </a:r>
                <a:r>
                  <a:rPr lang="en-US" kern="0" dirty="0">
                    <a:sym typeface="Symbol"/>
                  </a:rPr>
                  <a:t></a:t>
                </a:r>
                <a:endParaRPr lang="en-US" sz="1600" kern="0" dirty="0">
                  <a:solidFill>
                    <a:srgbClr val="0066FF"/>
                  </a:solidFill>
                </a:endParaRPr>
              </a:p>
            </p:txBody>
          </p:sp>
          <p:pic>
            <p:nvPicPr>
              <p:cNvPr id="416770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34466" y="3240461"/>
                <a:ext cx="4295775" cy="771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6983507" y="3403157"/>
              <a:ext cx="12281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</a:t>
              </a:r>
              <a:r>
                <a:rPr lang="en-US" sz="1600" baseline="-25000" dirty="0"/>
                <a:t>1</a:t>
              </a:r>
              <a:r>
                <a:rPr lang="en-US" sz="1600" dirty="0"/>
                <a:t> = 2.246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66506" y="3727049"/>
            <a:ext cx="6979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Let’s run some numbers: </a:t>
            </a:r>
            <a:r>
              <a:rPr lang="en-US" sz="2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Nb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at 2.0 K, 1.5 GHz 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 </a:t>
            </a:r>
            <a:r>
              <a:rPr lang="en-US" dirty="0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l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= 40 nm, </a:t>
            </a:r>
            <a:r>
              <a:rPr lang="en-US" dirty="0" err="1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lang="en-US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= 3.3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10</a:t>
            </a:r>
            <a:r>
              <a:rPr lang="en-US" baseline="30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8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1/</a:t>
            </a:r>
            <a:r>
              <a:rPr lang="en-US" dirty="0">
                <a:solidFill>
                  <a:srgbClr val="00B050"/>
                </a:solidFill>
                <a:latin typeface="Symbol" pitchFamily="18" charset="2"/>
                <a:cs typeface="Arial" pitchFamily="34" charset="0"/>
                <a:sym typeface="Symbol"/>
              </a:rPr>
              <a:t>W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m, </a:t>
            </a:r>
            <a:r>
              <a:rPr lang="en-US" dirty="0">
                <a:solidFill>
                  <a:srgbClr val="00B050"/>
                </a:solidFill>
                <a:latin typeface="Symbol" pitchFamily="18" charset="2"/>
                <a:cs typeface="Arial" pitchFamily="34" charset="0"/>
                <a:sym typeface="Symbol"/>
              </a:rPr>
              <a:t>D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/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k</a:t>
            </a:r>
            <a:r>
              <a:rPr lang="en-US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n-US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= 1.85, 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n-US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= 9.25 K</a:t>
            </a:r>
            <a:endParaRPr lang="en-US" sz="2000" dirty="0">
              <a:solidFill>
                <a:srgbClr val="00B05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		R</a:t>
            </a:r>
            <a:r>
              <a:rPr lang="en-US" sz="2000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BCS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 20 </a:t>
            </a:r>
            <a:r>
              <a:rPr lang="en-US" sz="2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n</a:t>
            </a:r>
            <a:r>
              <a:rPr lang="en-US" sz="2000" dirty="0" err="1">
                <a:solidFill>
                  <a:srgbClr val="00B050"/>
                </a:solidFill>
                <a:latin typeface="Symbol" pitchFamily="18" charset="2"/>
                <a:cs typeface="Arial" pitchFamily="34" charset="0"/>
                <a:sym typeface="Symbol"/>
              </a:rPr>
              <a:t>W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		X</a:t>
            </a:r>
            <a:r>
              <a:rPr lang="en-US" sz="2000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s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 0.47 </a:t>
            </a:r>
            <a:r>
              <a:rPr lang="en-US" sz="2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m</a:t>
            </a:r>
            <a:r>
              <a:rPr lang="en-US" sz="2000" dirty="0" err="1">
                <a:solidFill>
                  <a:srgbClr val="00B050"/>
                </a:solidFill>
                <a:latin typeface="Symbol" pitchFamily="18" charset="2"/>
                <a:cs typeface="Arial" pitchFamily="34" charset="0"/>
                <a:sym typeface="Symbol"/>
              </a:rPr>
              <a:t>W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 </a:t>
            </a:r>
            <a:endParaRPr lang="en-US" sz="2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318787" y="5105668"/>
            <a:ext cx="3842285" cy="744070"/>
            <a:chOff x="2070847" y="5369858"/>
            <a:chExt cx="3842285" cy="744070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2890744" y="5403849"/>
            <a:ext cx="3022388" cy="7100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2108160" imgH="495000" progId="Equation.3">
                    <p:embed/>
                  </p:oleObj>
                </mc:Choice>
                <mc:Fallback>
                  <p:oleObj name="Equation" r:id="rId5" imgW="2108160" imgH="495000" progId="Equation.3">
                    <p:embed/>
                    <p:pic>
                      <p:nvPicPr>
                        <p:cNvPr id="1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90744" y="5403849"/>
                          <a:ext cx="3022388" cy="710079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2079812" y="5369858"/>
              <a:ext cx="510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00B050"/>
                  </a:solidFill>
                </a:rPr>
                <a:t>Nb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70847" y="5728447"/>
              <a:ext cx="510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Cu</a:t>
              </a:r>
            </a:p>
          </p:txBody>
        </p:sp>
        <p:cxnSp>
          <p:nvCxnSpPr>
            <p:cNvPr id="14" name="Straight Arrow Connector 13"/>
            <p:cNvCxnSpPr>
              <a:stCxn id="11" idx="3"/>
            </p:cNvCxnSpPr>
            <p:nvPr/>
          </p:nvCxnSpPr>
          <p:spPr bwMode="auto">
            <a:xfrm>
              <a:off x="2590800" y="5554524"/>
              <a:ext cx="251012" cy="35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2599765" y="5922077"/>
              <a:ext cx="251012" cy="35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416772" name="Picture 4"/>
          <p:cNvPicPr>
            <a:picLocks noChangeAspect="1" noChangeArrowheads="1"/>
          </p:cNvPicPr>
          <p:nvPr/>
        </p:nvPicPr>
        <p:blipFill>
          <a:blip r:embed="rId7" cstate="print"/>
          <a:srcRect l="2114"/>
          <a:stretch>
            <a:fillRect/>
          </a:stretch>
        </p:blipFill>
        <p:spPr bwMode="auto">
          <a:xfrm>
            <a:off x="8032138" y="1952377"/>
            <a:ext cx="4014008" cy="318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6C40AE-064C-5ED1-08C9-7A2F8E981459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780" y="218323"/>
            <a:ext cx="7772400" cy="762000"/>
          </a:xfrm>
        </p:spPr>
        <p:txBody>
          <a:bodyPr/>
          <a:lstStyle/>
          <a:p>
            <a:r>
              <a:rPr lang="en-US" dirty="0"/>
              <a:t>Not so fast…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951" y="1095086"/>
            <a:ext cx="5254684" cy="493059"/>
          </a:xfrm>
        </p:spPr>
        <p:txBody>
          <a:bodyPr>
            <a:noAutofit/>
          </a:bodyPr>
          <a:lstStyle/>
          <a:p>
            <a:r>
              <a:rPr lang="en-US" sz="2800" dirty="0"/>
              <a:t>Refrigeration isn’t free: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407024" y="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Time to celebrate 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83858" y="2017695"/>
            <a:ext cx="7541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Carnot efficiency: </a:t>
            </a:r>
            <a:r>
              <a:rPr lang="en-US" sz="2400" dirty="0" err="1">
                <a:latin typeface="Symbol" pitchFamily="18" charset="2"/>
              </a:rPr>
              <a:t>h</a:t>
            </a:r>
            <a:r>
              <a:rPr lang="en-US" sz="2400" baseline="-25000" dirty="0" err="1"/>
              <a:t>C</a:t>
            </a:r>
            <a:r>
              <a:rPr lang="en-US" sz="2400" dirty="0"/>
              <a:t> </a:t>
            </a:r>
            <a:r>
              <a:rPr lang="en-US" sz="2400" dirty="0">
                <a:sym typeface="Symbol"/>
              </a:rPr>
              <a:t>= 2 K/(300 K – 2 K) = 0.007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83856" y="2501790"/>
            <a:ext cx="6292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Technical efficiency of </a:t>
            </a:r>
            <a:r>
              <a:rPr lang="en-US" sz="2400" dirty="0" err="1"/>
              <a:t>cryoplant</a:t>
            </a:r>
            <a:r>
              <a:rPr lang="en-US" sz="2400" dirty="0"/>
              <a:t>: </a:t>
            </a:r>
            <a:r>
              <a:rPr lang="en-US" sz="2400" dirty="0" err="1">
                <a:latin typeface="Symbol" pitchFamily="18" charset="2"/>
              </a:rPr>
              <a:t>h</a:t>
            </a:r>
            <a:r>
              <a:rPr lang="en-US" sz="2400" baseline="-25000" dirty="0" err="1"/>
              <a:t>T</a:t>
            </a:r>
            <a:r>
              <a:rPr lang="en-US" sz="2400" dirty="0"/>
              <a:t> </a:t>
            </a:r>
            <a:r>
              <a:rPr lang="en-US" sz="2400" dirty="0">
                <a:sym typeface="Symbol"/>
              </a:rPr>
              <a:t> 0.2</a:t>
            </a:r>
            <a:endParaRPr lang="en-U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254185" y="3003811"/>
            <a:ext cx="6393345" cy="830997"/>
            <a:chOff x="1730186" y="3003811"/>
            <a:chExt cx="5692588" cy="830997"/>
          </a:xfrm>
        </p:grpSpPr>
        <p:sp>
          <p:nvSpPr>
            <p:cNvPr id="7" name="TextBox 6"/>
            <p:cNvSpPr txBox="1"/>
            <p:nvPr/>
          </p:nvSpPr>
          <p:spPr>
            <a:xfrm>
              <a:off x="2483221" y="3003811"/>
              <a:ext cx="493955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Total efficiency: </a:t>
              </a:r>
              <a:r>
                <a:rPr lang="en-US" sz="2400" dirty="0" err="1">
                  <a:latin typeface="Symbol" pitchFamily="18" charset="2"/>
                </a:rPr>
                <a:t>h</a:t>
              </a:r>
              <a:r>
                <a:rPr lang="en-US" sz="2400" baseline="-25000" dirty="0" err="1"/>
                <a:t>tot</a:t>
              </a:r>
              <a:r>
                <a:rPr lang="en-US" sz="2400" dirty="0"/>
                <a:t> </a:t>
              </a:r>
              <a:r>
                <a:rPr lang="en-US" sz="2400" dirty="0">
                  <a:sym typeface="Symbol"/>
                </a:rPr>
                <a:t> 0.0014  1/700</a:t>
              </a:r>
              <a:r>
                <a:rPr lang="en-US" sz="2400" dirty="0"/>
                <a:t> </a:t>
              </a:r>
            </a:p>
          </p:txBody>
        </p:sp>
        <p:sp>
          <p:nvSpPr>
            <p:cNvPr id="9" name="Right Arrow 8"/>
            <p:cNvSpPr/>
            <p:nvPr/>
          </p:nvSpPr>
          <p:spPr bwMode="auto">
            <a:xfrm>
              <a:off x="1730186" y="3102424"/>
              <a:ext cx="528918" cy="295835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latin typeface="Times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54185" y="3622373"/>
            <a:ext cx="8205631" cy="830997"/>
            <a:chOff x="1730186" y="3622373"/>
            <a:chExt cx="7306234" cy="830997"/>
          </a:xfrm>
        </p:grpSpPr>
        <p:sp>
          <p:nvSpPr>
            <p:cNvPr id="10" name="TextBox 9"/>
            <p:cNvSpPr txBox="1"/>
            <p:nvPr/>
          </p:nvSpPr>
          <p:spPr>
            <a:xfrm>
              <a:off x="2402539" y="3622373"/>
              <a:ext cx="66338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Power reduction from Cu(300K) to </a:t>
              </a:r>
              <a:r>
                <a:rPr lang="en-US" sz="2400" dirty="0" err="1"/>
                <a:t>Nb</a:t>
              </a:r>
              <a:r>
                <a:rPr lang="en-US" sz="2400" dirty="0"/>
                <a:t>(2K) is </a:t>
              </a:r>
              <a:r>
                <a:rPr lang="en-US" sz="2400" dirty="0">
                  <a:sym typeface="Symbol"/>
                </a:rPr>
                <a:t> </a:t>
              </a:r>
              <a:r>
                <a:rPr lang="en-US" sz="2400" b="1" dirty="0">
                  <a:sym typeface="Symbol"/>
                </a:rPr>
                <a:t>10</a:t>
              </a:r>
              <a:r>
                <a:rPr lang="en-US" sz="2400" b="1" baseline="30000" dirty="0">
                  <a:sym typeface="Symbol"/>
                </a:rPr>
                <a:t>3</a:t>
              </a:r>
              <a:endParaRPr lang="en-US" sz="2400" b="1" dirty="0"/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1730186" y="3694094"/>
              <a:ext cx="528918" cy="295835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latin typeface="Times" charset="0"/>
              </a:endParaRPr>
            </a:p>
          </p:txBody>
        </p: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31916F-FADC-FF01-F2AE-C06EC753829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BC48260-DAE8-BCFB-0A61-F62EDBC2DE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0" r="6656"/>
          <a:stretch/>
        </p:blipFill>
        <p:spPr bwMode="auto">
          <a:xfrm>
            <a:off x="241737" y="128182"/>
            <a:ext cx="530352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powers.JLAB\Desktop\IMG_1312.JPG">
            <a:extLst>
              <a:ext uri="{FF2B5EF4-FFF2-40B4-BE49-F238E27FC236}">
                <a16:creationId xmlns:a16="http://schemas.microsoft.com/office/drawing/2014/main" id="{45D1D6F8-CC63-8391-2000-7C84C7F6B2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3" t="30002" r="18738" b="40000"/>
          <a:stretch/>
        </p:blipFill>
        <p:spPr bwMode="auto">
          <a:xfrm>
            <a:off x="241737" y="4101084"/>
            <a:ext cx="5951673" cy="198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9216C8-1B12-B0AB-8103-4B2CD4DDFF30}"/>
              </a:ext>
            </a:extLst>
          </p:cNvPr>
          <p:cNvSpPr txBox="1"/>
          <p:nvPr/>
        </p:nvSpPr>
        <p:spPr>
          <a:xfrm>
            <a:off x="5766536" y="47174"/>
            <a:ext cx="1760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OUTLINE</a:t>
            </a:r>
          </a:p>
        </p:txBody>
      </p:sp>
      <p:pic>
        <p:nvPicPr>
          <p:cNvPr id="9" name="object 2">
            <a:extLst>
              <a:ext uri="{FF2B5EF4-FFF2-40B4-BE49-F238E27FC236}">
                <a16:creationId xmlns:a16="http://schemas.microsoft.com/office/drawing/2014/main" id="{9B6FB3E6-A5BD-6DE6-442E-7305B4D9AD9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08709" y="3522484"/>
            <a:ext cx="3541554" cy="256249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7CCD571-F6FB-C2A9-A573-38EEDFCC9578}"/>
              </a:ext>
            </a:extLst>
          </p:cNvPr>
          <p:cNvSpPr txBox="1">
            <a:spLocks/>
          </p:cNvSpPr>
          <p:nvPr/>
        </p:nvSpPr>
        <p:spPr>
          <a:xfrm>
            <a:off x="5766536" y="810552"/>
            <a:ext cx="5996609" cy="2779642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Introduction to RF Cavities</a:t>
            </a:r>
          </a:p>
          <a:p>
            <a:r>
              <a:rPr lang="en-US" dirty="0"/>
              <a:t>Normal-conductors</a:t>
            </a:r>
          </a:p>
          <a:p>
            <a:r>
              <a:rPr lang="en-US" dirty="0"/>
              <a:t>Superconductors</a:t>
            </a:r>
          </a:p>
          <a:p>
            <a:r>
              <a:rPr lang="en-US" dirty="0"/>
              <a:t>Surface impedance</a:t>
            </a:r>
          </a:p>
          <a:p>
            <a:pPr marL="914400" lvl="2" indent="0">
              <a:buFont typeface="Arial" panose="020B0604020202020204" pitchFamily="34" charset="0"/>
              <a:buNone/>
            </a:pPr>
            <a:r>
              <a:rPr lang="en-US" sz="2300" dirty="0"/>
              <a:t>Two-fluid model and BCS theory</a:t>
            </a:r>
            <a:endParaRPr lang="en-US" sz="1400" dirty="0"/>
          </a:p>
          <a:p>
            <a:r>
              <a:rPr lang="en-US" dirty="0"/>
              <a:t>Residual resistance</a:t>
            </a:r>
          </a:p>
          <a:p>
            <a:r>
              <a:rPr lang="en-US" dirty="0"/>
              <a:t>Superheating field</a:t>
            </a:r>
          </a:p>
          <a:p>
            <a:r>
              <a:rPr lang="en-US" dirty="0"/>
              <a:t>Field dependence of the surface resistance due to thermal feedback</a:t>
            </a:r>
          </a:p>
          <a:p>
            <a:r>
              <a:rPr lang="en-US" dirty="0"/>
              <a:t>Design Considerations</a:t>
            </a:r>
          </a:p>
          <a:p>
            <a:r>
              <a:rPr lang="en-US" dirty="0"/>
              <a:t>Example of SRF Cavities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2643125-6358-1321-3B6A-573812F2FDCA}"/>
              </a:ext>
            </a:extLst>
          </p:cNvPr>
          <p:cNvSpPr txBox="1">
            <a:spLocks/>
          </p:cNvSpPr>
          <p:nvPr/>
        </p:nvSpPr>
        <p:spPr>
          <a:xfrm>
            <a:off x="2592729" y="6356350"/>
            <a:ext cx="5560671" cy="23951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206">
              <a:lnSpc>
                <a:spcPts val="1116"/>
              </a:lnSpc>
            </a:pPr>
            <a:r>
              <a:rPr lang="en-US" sz="1400" spc="-9">
                <a:solidFill>
                  <a:schemeClr val="bg1"/>
                </a:solidFill>
              </a:rPr>
              <a:t>SRF Cavities, A-M Valente-Feliciano, 6 May 2023</a:t>
            </a:r>
            <a:endParaRPr lang="en-US" sz="1400" spc="-9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B5C9BA-9598-44F2-6502-9C31C82BE3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5485" y="140002"/>
            <a:ext cx="1772067" cy="43039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SRF Material Requirements</a:t>
            </a:r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979" y="3239896"/>
            <a:ext cx="2401494" cy="2831954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46" y="829219"/>
            <a:ext cx="2352553" cy="25467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0146" y="3463966"/>
            <a:ext cx="926183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000" dirty="0"/>
              <a:t>Grain boundaries transparent to high RF screening currents in polycrystalline material.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000" dirty="0"/>
              <a:t>Minimal degradation of superconducting properties by local chemical non-stoichiometry and precipitation of non-superconducting second phases.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000" dirty="0"/>
              <a:t>Good formability &amp; sustainability to fabrication/preparation processes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695746" y="1067687"/>
                <a:ext cx="9167727" cy="21544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Font typeface="Wingdings" panose="05000000000000000000" pitchFamily="2" charset="2"/>
                  <a:buChar char="q"/>
                </a:pPr>
                <a:r>
                  <a:rPr lang="en-US" sz="2000" dirty="0"/>
                  <a:t>Low surface resistance, including low residual resistance.</a:t>
                </a:r>
              </a:p>
              <a:p>
                <a:pPr>
                  <a:buClr>
                    <a:srgbClr val="C00000"/>
                  </a:buClr>
                </a:pPr>
                <a:r>
                  <a:rPr lang="en-US" i="1" dirty="0"/>
                  <a:t>Superconducting cavities are dominated by their surface quality (Niobium &amp; other SC)</a:t>
                </a:r>
              </a:p>
              <a:p>
                <a:pPr marL="285750" indent="-285750">
                  <a:buClr>
                    <a:srgbClr val="C00000"/>
                  </a:buClr>
                  <a:buFont typeface="Wingdings" panose="05000000000000000000" pitchFamily="2" charset="2"/>
                  <a:buChar char="q"/>
                </a:pPr>
                <a:r>
                  <a:rPr lang="en-US" sz="2000" dirty="0"/>
                  <a:t>S-wave Cooper pairing with a full superconducting gap on the entire Fermi surface.</a:t>
                </a:r>
              </a:p>
              <a:p>
                <a:pPr marL="285750" indent="-285750">
                  <a:buClr>
                    <a:srgbClr val="C00000"/>
                  </a:buClr>
                  <a:buFont typeface="Wingdings" panose="05000000000000000000" pitchFamily="2" charset="2"/>
                  <a:buChar char="q"/>
                </a:pPr>
                <a:r>
                  <a:rPr lang="en-US" sz="2000" dirty="0"/>
                  <a:t>High lower critical magnetic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superheating magnetic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𝑆𝐻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>
                  <a:buClr>
                    <a:srgbClr val="C00000"/>
                  </a:buClr>
                </a:pPr>
                <a:r>
                  <a:rPr lang="en-US" i="1" dirty="0"/>
                  <a:t>difficult to reach in real “accelerating  cavities” (low T, large scale cavity </a:t>
                </a:r>
              </a:p>
              <a:p>
                <a:pPr>
                  <a:buClr>
                    <a:srgbClr val="C00000"/>
                  </a:buClr>
                </a:pPr>
                <a:r>
                  <a:rPr lang="en-US" i="1" dirty="0"/>
                  <a:t>fabrication, surface defects,…)</a:t>
                </a:r>
              </a:p>
              <a:p>
                <a:pPr marL="285750" indent="-285750">
                  <a:buClr>
                    <a:srgbClr val="C00000"/>
                  </a:buClr>
                  <a:buFont typeface="Wingdings" panose="05000000000000000000" pitchFamily="2" charset="2"/>
                  <a:buChar char="q"/>
                </a:pPr>
                <a:r>
                  <a:rPr lang="en-US" sz="2000" dirty="0"/>
                  <a:t>High thermal conductivity.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5746" y="1067687"/>
                <a:ext cx="9167727" cy="2154436"/>
              </a:xfrm>
              <a:prstGeom prst="rect">
                <a:avLst/>
              </a:prstGeom>
              <a:blipFill rotWithShape="0">
                <a:blip r:embed="rId4"/>
                <a:stretch>
                  <a:fillRect l="-598" t="-1412" b="-3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081723-14C2-2239-FCA8-93628AE7B28F}"/>
              </a:ext>
            </a:extLst>
          </p:cNvPr>
          <p:cNvSpPr txBox="1">
            <a:spLocks/>
          </p:cNvSpPr>
          <p:nvPr/>
        </p:nvSpPr>
        <p:spPr>
          <a:xfrm>
            <a:off x="2991678" y="6356350"/>
            <a:ext cx="516172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206">
              <a:lnSpc>
                <a:spcPts val="1116"/>
              </a:lnSpc>
            </a:pPr>
            <a:r>
              <a:rPr lang="en-US" sz="1400" spc="-9">
                <a:solidFill>
                  <a:schemeClr val="bg1"/>
                </a:solidFill>
              </a:rPr>
              <a:t>SRF Cavities, A-M Valente-Feliciano, 6 May 2023</a:t>
            </a:r>
            <a:endParaRPr lang="en-US" sz="1400" spc="-9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261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42879286-E4A5-ED23-635E-7D82A0B87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685" y="-218661"/>
            <a:ext cx="11770623" cy="1144800"/>
          </a:xfrm>
        </p:spPr>
        <p:txBody>
          <a:bodyPr/>
          <a:lstStyle/>
          <a:p>
            <a:pPr eaLnBrk="1" hangingPunct="1"/>
            <a:r>
              <a:rPr lang="en-US" altLang="en-US" dirty="0"/>
              <a:t>Various Superconducting materials </a:t>
            </a:r>
            <a:br>
              <a:rPr lang="en-US" altLang="en-US" dirty="0"/>
            </a:br>
            <a:r>
              <a:rPr lang="en-US" altLang="en-US" dirty="0"/>
              <a:t>				– only one practical and commonly used</a:t>
            </a:r>
          </a:p>
        </p:txBody>
      </p:sp>
      <p:sp>
        <p:nvSpPr>
          <p:cNvPr id="10275" name="TextBox 5">
            <a:extLst>
              <a:ext uri="{FF2B5EF4-FFF2-40B4-BE49-F238E27FC236}">
                <a16:creationId xmlns:a16="http://schemas.microsoft.com/office/drawing/2014/main" id="{2EBD45CF-E673-EE13-8704-18816183E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558" y="3531189"/>
            <a:ext cx="49423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i="1" dirty="0"/>
              <a:t>“Superheating” field for niobium at 0 K is 2.4 </a:t>
            </a:r>
            <a:r>
              <a:rPr lang="en-US" altLang="en-US" sz="1600" i="1" dirty="0" err="1"/>
              <a:t>kGauss</a:t>
            </a:r>
            <a:endParaRPr lang="en-US" altLang="en-US" sz="1600" i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26829C-B153-89A0-7B8A-F32F9E7833C4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16E6E-17F0-38C9-DE4B-CBAB7909A13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31</a:t>
            </a:fld>
            <a:endParaRPr lang="en-US" spc="-22" dirty="0"/>
          </a:p>
        </p:txBody>
      </p:sp>
      <p:grpSp>
        <p:nvGrpSpPr>
          <p:cNvPr id="4" name="object 5">
            <a:extLst>
              <a:ext uri="{FF2B5EF4-FFF2-40B4-BE49-F238E27FC236}">
                <a16:creationId xmlns:a16="http://schemas.microsoft.com/office/drawing/2014/main" id="{70438895-6CDA-4AF6-3407-93BD65F70673}"/>
              </a:ext>
            </a:extLst>
          </p:cNvPr>
          <p:cNvGrpSpPr/>
          <p:nvPr/>
        </p:nvGrpSpPr>
        <p:grpSpPr>
          <a:xfrm>
            <a:off x="202317" y="952421"/>
            <a:ext cx="5651831" cy="2628964"/>
            <a:chOff x="0" y="1676400"/>
            <a:chExt cx="9096375" cy="3857625"/>
          </a:xfrm>
        </p:grpSpPr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5D27B266-045A-F0FA-8E30-2F31FB9E0A8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676400"/>
              <a:ext cx="9096375" cy="3857625"/>
            </a:xfrm>
            <a:prstGeom prst="rect">
              <a:avLst/>
            </a:prstGeom>
          </p:spPr>
        </p:pic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72366162-0FB5-3985-2099-9451C6605B84}"/>
                </a:ext>
              </a:extLst>
            </p:cNvPr>
            <p:cNvSpPr/>
            <p:nvPr/>
          </p:nvSpPr>
          <p:spPr>
            <a:xfrm>
              <a:off x="461962" y="3662426"/>
              <a:ext cx="8305800" cy="304800"/>
            </a:xfrm>
            <a:custGeom>
              <a:avLst/>
              <a:gdLst/>
              <a:ahLst/>
              <a:cxnLst/>
              <a:rect l="l" t="t" r="r" b="b"/>
              <a:pathLst>
                <a:path w="8305800" h="304800">
                  <a:moveTo>
                    <a:pt x="0" y="304800"/>
                  </a:moveTo>
                  <a:lnTo>
                    <a:pt x="8305800" y="304800"/>
                  </a:lnTo>
                  <a:lnTo>
                    <a:pt x="8305800" y="0"/>
                  </a:lnTo>
                  <a:lnTo>
                    <a:pt x="0" y="0"/>
                  </a:lnTo>
                  <a:lnTo>
                    <a:pt x="0" y="30480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03905DE-3481-AB64-563E-516E9BF7407D}"/>
              </a:ext>
            </a:extLst>
          </p:cNvPr>
          <p:cNvSpPr/>
          <p:nvPr/>
        </p:nvSpPr>
        <p:spPr>
          <a:xfrm>
            <a:off x="6540169" y="1171380"/>
            <a:ext cx="565183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/>
              <a:t>Low surface resistance, including low residual resistance.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/>
              <a:t>S-wave Cooper pairing with a full superconducting gap on the entire Fermi surface.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/>
              <a:t>High lower critical magnetic field H</a:t>
            </a:r>
            <a:r>
              <a:rPr lang="en-US" sz="1600" baseline="-25000" dirty="0"/>
              <a:t>c1</a:t>
            </a:r>
            <a:r>
              <a:rPr lang="en-US" sz="1600" dirty="0"/>
              <a:t> and superheating magnetic H</a:t>
            </a:r>
            <a:r>
              <a:rPr lang="en-US" sz="1600" baseline="-25000" dirty="0"/>
              <a:t>SH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/>
              <a:t>High thermal conductivity.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/>
              <a:t>Uniform composition, no phase transition in the domain of interest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/>
              <a:t>Very large ξ: makes it less sensitive to small crystalline defects (e.g. GB)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/>
              <a:t>Grain boundaries transparent to high RF screening currents in polycrystalline material.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/>
              <a:t>Minimal degradation of superconducting properties by local chemical non-stoichiometry and precipitation of non-superconducting second phases.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/>
              <a:t>Good formability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4E80AB-2FD0-A009-3B52-5F6D7FCD2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17" y="3887803"/>
            <a:ext cx="3420551" cy="217749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946F41F-4481-4C1C-FDFF-C174DA9C60A6}"/>
              </a:ext>
            </a:extLst>
          </p:cNvPr>
          <p:cNvSpPr/>
          <p:nvPr/>
        </p:nvSpPr>
        <p:spPr>
          <a:xfrm>
            <a:off x="6540169" y="785392"/>
            <a:ext cx="63388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>
                <a:latin typeface="AdvOTf9433e2d"/>
              </a:rPr>
              <a:t>Currently Nb provides the best compromise to all requirements.</a:t>
            </a:r>
            <a:endParaRPr lang="en-US" sz="1600" b="1" u="sng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F4B16D-BCED-869A-12DB-DAD6A9E46A7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742" t="23576" r="18786" b="15117"/>
          <a:stretch/>
        </p:blipFill>
        <p:spPr>
          <a:xfrm>
            <a:off x="3695488" y="4176170"/>
            <a:ext cx="2593981" cy="176777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55" y="-348972"/>
            <a:ext cx="10972440" cy="1144800"/>
          </a:xfrm>
        </p:spPr>
        <p:txBody>
          <a:bodyPr/>
          <a:lstStyle/>
          <a:p>
            <a:r>
              <a:rPr lang="en-US" dirty="0"/>
              <a:t>Experimental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160" y="5177894"/>
            <a:ext cx="5347097" cy="1030941"/>
          </a:xfrm>
        </p:spPr>
        <p:txBody>
          <a:bodyPr/>
          <a:lstStyle/>
          <a:p>
            <a:r>
              <a:rPr lang="en-US" sz="1600" dirty="0"/>
              <a:t>Small deviations from BCS theory can be explained by strong coupling effects, anisotropic energy gap in the presence of impurity scattering or by </a:t>
            </a:r>
            <a:r>
              <a:rPr lang="en-US" sz="1600" dirty="0" err="1"/>
              <a:t>inhomogeneities</a:t>
            </a:r>
            <a:r>
              <a:rPr lang="en-US" sz="1600" dirty="0"/>
              <a:t> </a:t>
            </a:r>
          </a:p>
        </p:txBody>
      </p:sp>
      <p:pic>
        <p:nvPicPr>
          <p:cNvPr id="530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1871" y="734996"/>
            <a:ext cx="2681526" cy="433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99217" y="439163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Comic Sans MS" pitchFamily="66" charset="0"/>
              </a:rPr>
              <a:t>Frequency dependence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0322" y="4231235"/>
            <a:ext cx="16046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A. Phillip and J. </a:t>
            </a:r>
            <a:r>
              <a:rPr lang="en-US" sz="1000" dirty="0" err="1"/>
              <a:t>Halbritter</a:t>
            </a:r>
            <a:r>
              <a:rPr lang="en-US" sz="1000" dirty="0"/>
              <a:t>, IEEE Trans. </a:t>
            </a:r>
            <a:r>
              <a:rPr lang="en-US" sz="1000" dirty="0" err="1"/>
              <a:t>Magn</a:t>
            </a:r>
            <a:r>
              <a:rPr lang="en-US" sz="1000" dirty="0"/>
              <a:t>. </a:t>
            </a:r>
            <a:r>
              <a:rPr lang="en-US" sz="1000" b="1" dirty="0"/>
              <a:t>19</a:t>
            </a:r>
            <a:r>
              <a:rPr lang="en-US" sz="1000" dirty="0"/>
              <a:t>(3) (1983) 999.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96416" y="5045658"/>
            <a:ext cx="4491317" cy="10156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R</a:t>
            </a:r>
            <a:r>
              <a:rPr lang="en-US" sz="2000" baseline="-25000" dirty="0"/>
              <a:t>BCS</a:t>
            </a:r>
            <a:r>
              <a:rPr lang="en-US" sz="2000" dirty="0"/>
              <a:t> can be optimized by tuning the density of impurities at the cavity surface.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47334" y="3272011"/>
            <a:ext cx="1057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itchFamily="34" charset="0"/>
                <a:cs typeface="Arial" pitchFamily="34" charset="0"/>
              </a:rPr>
              <a:t>Nb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, 4.2 K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360122" y="491586"/>
            <a:ext cx="6619675" cy="4455461"/>
            <a:chOff x="3846061" y="896469"/>
            <a:chExt cx="6619675" cy="4455461"/>
          </a:xfrm>
        </p:grpSpPr>
        <p:sp>
          <p:nvSpPr>
            <p:cNvPr id="8" name="TextBox 7"/>
            <p:cNvSpPr txBox="1"/>
            <p:nvPr/>
          </p:nvSpPr>
          <p:spPr>
            <a:xfrm>
              <a:off x="5038165" y="896469"/>
              <a:ext cx="34962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66FF"/>
                  </a:solidFill>
                  <a:latin typeface="Comic Sans MS" pitchFamily="66" charset="0"/>
                </a:rPr>
                <a:t>Dependence on material purity</a:t>
              </a:r>
            </a:p>
          </p:txBody>
        </p:sp>
        <p:pic>
          <p:nvPicPr>
            <p:cNvPr id="53043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6061" y="1299322"/>
              <a:ext cx="4384100" cy="3227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8104094" y="1532964"/>
              <a:ext cx="10399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C. </a:t>
              </a:r>
              <a:r>
                <a:rPr lang="en-US" sz="1000" dirty="0" err="1"/>
                <a:t>Benvenuti</a:t>
              </a:r>
              <a:r>
                <a:rPr lang="en-US" sz="1000" dirty="0"/>
                <a:t> et al., </a:t>
              </a:r>
              <a:r>
                <a:rPr lang="en-US" sz="1000" dirty="0" err="1"/>
                <a:t>Physica</a:t>
              </a:r>
              <a:r>
                <a:rPr lang="en-US" sz="1000" dirty="0"/>
                <a:t> C </a:t>
              </a:r>
              <a:r>
                <a:rPr lang="en-US" sz="1000" b="1" dirty="0"/>
                <a:t>316</a:t>
              </a:r>
              <a:r>
                <a:rPr lang="en-US" sz="1000" dirty="0"/>
                <a:t> (1999) 153.</a:t>
              </a:r>
            </a:p>
          </p:txBody>
        </p:sp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4294094" y="4554070"/>
              <a:ext cx="6171642" cy="797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en-US" sz="1400" kern="0" dirty="0" err="1"/>
                <a:t>Nb</a:t>
              </a:r>
              <a:r>
                <a:rPr lang="en-US" sz="1400" kern="0" dirty="0"/>
                <a:t> films sputtered on Cu</a:t>
              </a:r>
            </a:p>
            <a:p>
              <a:pPr marL="342900" indent="-342900">
                <a:spcBef>
                  <a:spcPct val="20000"/>
                </a:spcBef>
                <a:buFontTx/>
                <a:buChar char="•"/>
              </a:pPr>
              <a:r>
                <a:rPr lang="en-US" sz="1400" kern="0" dirty="0"/>
                <a:t>By changing the sputtering species, the mean free path was varied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40824" y="1532964"/>
              <a:ext cx="18467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itchFamily="34" charset="0"/>
                  <a:cs typeface="Arial" pitchFamily="34" charset="0"/>
                </a:rPr>
                <a:t>Nb,1.5 GHz, 4.2 K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61646" y="2321859"/>
              <a:ext cx="7351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“clean”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28329" y="3433482"/>
              <a:ext cx="7351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“dirty”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295903-1996-A70C-E4E8-7D743553670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36" y="-68598"/>
            <a:ext cx="10972440" cy="1144800"/>
          </a:xfrm>
        </p:spPr>
        <p:txBody>
          <a:bodyPr/>
          <a:lstStyle/>
          <a:p>
            <a:r>
              <a:rPr lang="en-US" dirty="0"/>
              <a:t>Residual resistance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1915" y="2510118"/>
            <a:ext cx="4379259" cy="2644589"/>
          </a:xfrm>
        </p:spPr>
        <p:txBody>
          <a:bodyPr/>
          <a:lstStyle/>
          <a:p>
            <a:pPr>
              <a:buNone/>
            </a:pPr>
            <a:r>
              <a:rPr lang="en-US" dirty="0"/>
              <a:t>Possible contributions to </a:t>
            </a:r>
            <a:r>
              <a:rPr lang="en-US" dirty="0" err="1"/>
              <a:t>R</a:t>
            </a:r>
            <a:r>
              <a:rPr lang="en-US" baseline="-25000" dirty="0" err="1"/>
              <a:t>res</a:t>
            </a:r>
            <a:r>
              <a:rPr lang="en-US" dirty="0"/>
              <a:t>:</a:t>
            </a:r>
          </a:p>
          <a:p>
            <a:r>
              <a:rPr lang="en-US" dirty="0"/>
              <a:t>Trapped magnetic field</a:t>
            </a:r>
          </a:p>
          <a:p>
            <a:r>
              <a:rPr lang="en-US" dirty="0"/>
              <a:t>Normal conducting precipitates</a:t>
            </a:r>
          </a:p>
          <a:p>
            <a:r>
              <a:rPr lang="en-US" dirty="0"/>
              <a:t>Grain boundaries</a:t>
            </a:r>
          </a:p>
          <a:p>
            <a:r>
              <a:rPr lang="en-US" dirty="0"/>
              <a:t>Interface losses</a:t>
            </a:r>
          </a:p>
          <a:p>
            <a:r>
              <a:rPr lang="en-US" dirty="0" err="1"/>
              <a:t>Subgap</a:t>
            </a:r>
            <a:r>
              <a:rPr lang="en-US" dirty="0"/>
              <a:t> states</a:t>
            </a:r>
          </a:p>
        </p:txBody>
      </p:sp>
      <p:pic>
        <p:nvPicPr>
          <p:cNvPr id="4403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4832" y="1046911"/>
            <a:ext cx="444817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686800" y="1228165"/>
            <a:ext cx="15777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B. </a:t>
            </a:r>
            <a:r>
              <a:rPr lang="en-US" sz="1000" dirty="0" err="1"/>
              <a:t>Aune</a:t>
            </a:r>
            <a:r>
              <a:rPr lang="en-US" sz="1000" dirty="0"/>
              <a:t> et al., Phys. Rev. STAB </a:t>
            </a:r>
            <a:r>
              <a:rPr lang="en-US" sz="1000" b="1" dirty="0"/>
              <a:t>3</a:t>
            </a:r>
            <a:r>
              <a:rPr lang="en-US" sz="1000" dirty="0"/>
              <a:t> (2000) 092001.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58517" y="2079812"/>
            <a:ext cx="1344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itchFamily="34" charset="0"/>
                <a:cs typeface="Arial" pitchFamily="34" charset="0"/>
              </a:rPr>
              <a:t>Nb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, 1.3 GHz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4327" y="1416423"/>
            <a:ext cx="4500284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baseline="-25000" dirty="0"/>
              <a:t>s</a:t>
            </a:r>
            <a:r>
              <a:rPr lang="en-US" dirty="0"/>
              <a:t> = R</a:t>
            </a:r>
            <a:r>
              <a:rPr lang="en-US" baseline="-25000" dirty="0"/>
              <a:t>BCS</a:t>
            </a:r>
            <a:r>
              <a:rPr lang="en-US" dirty="0"/>
              <a:t>(</a:t>
            </a:r>
            <a:r>
              <a:rPr lang="en-US" dirty="0">
                <a:latin typeface="Symbol" pitchFamily="18" charset="2"/>
              </a:rPr>
              <a:t>w</a:t>
            </a:r>
            <a:r>
              <a:rPr lang="en-US" dirty="0"/>
              <a:t>, T,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dirty="0"/>
              <a:t>,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, </a:t>
            </a:r>
            <a:r>
              <a:rPr lang="en-US" dirty="0" err="1">
                <a:latin typeface="Symbol" pitchFamily="18" charset="2"/>
              </a:rPr>
              <a:t>l</a:t>
            </a:r>
            <a:r>
              <a:rPr lang="en-US" baseline="-25000" dirty="0" err="1"/>
              <a:t>L</a:t>
            </a:r>
            <a:r>
              <a:rPr lang="en-US" dirty="0"/>
              <a:t>, </a:t>
            </a:r>
            <a:r>
              <a:rPr lang="en-US" dirty="0">
                <a:latin typeface="Symbol" pitchFamily="18" charset="2"/>
              </a:rPr>
              <a:t>x</a:t>
            </a:r>
            <a:r>
              <a:rPr lang="en-US" baseline="-25000" dirty="0"/>
              <a:t>0</a:t>
            </a:r>
            <a:r>
              <a:rPr lang="en-US" dirty="0"/>
              <a:t>, </a:t>
            </a:r>
            <a:r>
              <a:rPr lang="en-US" i="1" dirty="0"/>
              <a:t>l</a:t>
            </a:r>
            <a:r>
              <a:rPr lang="en-US" dirty="0"/>
              <a:t>) + </a:t>
            </a:r>
            <a:r>
              <a:rPr lang="en-US" dirty="0" err="1"/>
              <a:t>R</a:t>
            </a:r>
            <a:r>
              <a:rPr lang="en-US" baseline="-25000" dirty="0" err="1"/>
              <a:t>res</a:t>
            </a:r>
            <a:r>
              <a:rPr lang="en-US" dirty="0"/>
              <a:t>(</a:t>
            </a:r>
            <a:r>
              <a:rPr lang="en-US" dirty="0">
                <a:latin typeface="+mj-lt"/>
              </a:rPr>
              <a:t>?)</a:t>
            </a:r>
            <a:endParaRPr lang="en-US" baseline="-250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8615082" y="3442447"/>
            <a:ext cx="0" cy="38548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8130988" y="3639670"/>
            <a:ext cx="510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9367" y="5432612"/>
            <a:ext cx="11609408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For </a:t>
            </a:r>
            <a:r>
              <a:rPr lang="en-US" dirty="0" err="1"/>
              <a:t>Nb</a:t>
            </a:r>
            <a:r>
              <a:rPr lang="en-US" dirty="0"/>
              <a:t>, </a:t>
            </a:r>
            <a:r>
              <a:rPr lang="en-US" dirty="0" err="1"/>
              <a:t>R</a:t>
            </a:r>
            <a:r>
              <a:rPr lang="en-US" baseline="-25000" dirty="0" err="1"/>
              <a:t>res</a:t>
            </a:r>
            <a:r>
              <a:rPr lang="en-US" dirty="0"/>
              <a:t> (~1-10 </a:t>
            </a:r>
            <a:r>
              <a:rPr lang="en-US" dirty="0" err="1"/>
              <a:t>n</a:t>
            </a:r>
            <a:r>
              <a:rPr lang="en-US" dirty="0" err="1">
                <a:latin typeface="Symbol" pitchFamily="18" charset="2"/>
              </a:rPr>
              <a:t>W</a:t>
            </a:r>
            <a:r>
              <a:rPr lang="en-US" dirty="0"/>
              <a:t>) dominates R</a:t>
            </a:r>
            <a:r>
              <a:rPr lang="en-US" baseline="-25000" dirty="0"/>
              <a:t>s</a:t>
            </a:r>
            <a:r>
              <a:rPr lang="en-US" dirty="0"/>
              <a:t> at low frequency (</a:t>
            </a:r>
            <a:r>
              <a:rPr lang="en-US" sz="2000" i="1" dirty="0"/>
              <a:t>f </a:t>
            </a:r>
            <a:r>
              <a:rPr lang="en-US" sz="2000" dirty="0"/>
              <a:t>&lt; ~750 MHz</a:t>
            </a:r>
            <a:r>
              <a:rPr lang="en-US" dirty="0"/>
              <a:t>) and low temperature (</a:t>
            </a:r>
            <a:r>
              <a:rPr lang="en-US" sz="2000" dirty="0"/>
              <a:t>T &lt; ~2.1 K</a:t>
            </a:r>
            <a:r>
              <a:rPr lang="en-US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54F8D5-67CA-D59E-A283-9241794EA83B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67" y="-204734"/>
            <a:ext cx="10972440" cy="1144800"/>
          </a:xfrm>
        </p:spPr>
        <p:txBody>
          <a:bodyPr/>
          <a:lstStyle/>
          <a:p>
            <a:r>
              <a:rPr lang="en-US" dirty="0"/>
              <a:t>Possible contributions to </a:t>
            </a:r>
            <a:r>
              <a:rPr lang="en-US" dirty="0" err="1"/>
              <a:t>R</a:t>
            </a:r>
            <a:r>
              <a:rPr lang="en-US" baseline="-25000" dirty="0" err="1"/>
              <a:t>res</a:t>
            </a:r>
            <a:r>
              <a:rPr lang="en-US" dirty="0"/>
              <a:t> in </a:t>
            </a:r>
            <a:r>
              <a:rPr lang="en-US" dirty="0" err="1"/>
              <a:t>Nb</a:t>
            </a:r>
            <a:r>
              <a:rPr lang="en-US" dirty="0"/>
              <a:t> (1)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35821" y="803126"/>
            <a:ext cx="4576483" cy="510989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Trapped magnetic field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139" y="1276303"/>
            <a:ext cx="11608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 technical materials, the </a:t>
            </a:r>
            <a:r>
              <a:rPr lang="en-US" sz="2000" dirty="0" err="1"/>
              <a:t>Meissner</a:t>
            </a:r>
            <a:r>
              <a:rPr lang="en-US" sz="2000" dirty="0"/>
              <a:t> effect is incomplete when cooling below </a:t>
            </a:r>
            <a:r>
              <a:rPr lang="en-US" sz="2000" dirty="0" err="1"/>
              <a:t>T</a:t>
            </a:r>
            <a:r>
              <a:rPr lang="en-US" sz="2000" baseline="-25000" dirty="0" err="1"/>
              <a:t>c</a:t>
            </a:r>
            <a:r>
              <a:rPr lang="en-US" sz="2000" dirty="0"/>
              <a:t> in the presence of a residual magnetic field due to pinning</a:t>
            </a:r>
          </a:p>
        </p:txBody>
      </p:sp>
      <p:pic>
        <p:nvPicPr>
          <p:cNvPr id="9" name="Picture 8" descr="vorti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66757" y="2308588"/>
            <a:ext cx="2635623" cy="23281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48519" y="2190705"/>
            <a:ext cx="5351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Fluxoids</a:t>
            </a:r>
            <a:r>
              <a:rPr lang="en-US" dirty="0"/>
              <a:t>: normal conducting core of area ~</a:t>
            </a:r>
            <a:r>
              <a:rPr lang="en-US" dirty="0">
                <a:latin typeface="Symbol" pitchFamily="18" charset="2"/>
              </a:rPr>
              <a:t>px</a:t>
            </a:r>
            <a:r>
              <a:rPr lang="en-US" baseline="-25000" dirty="0"/>
              <a:t>0</a:t>
            </a:r>
            <a:r>
              <a:rPr lang="en-US" baseline="30000" dirty="0"/>
              <a:t>2</a:t>
            </a:r>
            <a:r>
              <a:rPr lang="en-US" dirty="0"/>
              <a:t> and normal-state surface resistance, </a:t>
            </a:r>
            <a:r>
              <a:rPr lang="en-US" dirty="0" err="1"/>
              <a:t>R</a:t>
            </a:r>
            <a:r>
              <a:rPr lang="en-US" baseline="-25000" dirty="0" err="1"/>
              <a:t>n</a:t>
            </a:r>
            <a:endParaRPr lang="en-US" baseline="-250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266543"/>
              </p:ext>
            </p:extLst>
          </p:nvPr>
        </p:nvGraphicFramePr>
        <p:xfrm>
          <a:off x="4966067" y="2946352"/>
          <a:ext cx="1265972" cy="526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30040" imgH="469800" progId="Equation.3">
                  <p:embed/>
                </p:oleObj>
              </mc:Choice>
              <mc:Fallback>
                <p:oleObj name="Equation" r:id="rId4" imgW="1130040" imgH="469800" progId="Equation.3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6067" y="2946352"/>
                        <a:ext cx="1265972" cy="5263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5434099" y="3054303"/>
            <a:ext cx="2544482" cy="745255"/>
            <a:chOff x="3910099" y="3203387"/>
            <a:chExt cx="2544482" cy="745255"/>
          </a:xfrm>
        </p:grpSpPr>
        <p:sp>
          <p:nvSpPr>
            <p:cNvPr id="14" name="Freeform 13"/>
            <p:cNvSpPr/>
            <p:nvPr/>
          </p:nvSpPr>
          <p:spPr bwMode="auto">
            <a:xfrm>
              <a:off x="3910099" y="3203387"/>
              <a:ext cx="590177" cy="469153"/>
            </a:xfrm>
            <a:custGeom>
              <a:avLst/>
              <a:gdLst>
                <a:gd name="connsiteX0" fmla="*/ 455706 w 590177"/>
                <a:gd name="connsiteY0" fmla="*/ 230094 h 469153"/>
                <a:gd name="connsiteX1" fmla="*/ 240553 w 590177"/>
                <a:gd name="connsiteY1" fmla="*/ 230094 h 469153"/>
                <a:gd name="connsiteX2" fmla="*/ 222624 w 590177"/>
                <a:gd name="connsiteY2" fmla="*/ 50799 h 469153"/>
                <a:gd name="connsiteX3" fmla="*/ 34365 w 590177"/>
                <a:gd name="connsiteY3" fmla="*/ 41835 h 469153"/>
                <a:gd name="connsiteX4" fmla="*/ 16435 w 590177"/>
                <a:gd name="connsiteY4" fmla="*/ 301811 h 469153"/>
                <a:gd name="connsiteX5" fmla="*/ 115047 w 590177"/>
                <a:gd name="connsiteY5" fmla="*/ 427317 h 469153"/>
                <a:gd name="connsiteX6" fmla="*/ 518459 w 590177"/>
                <a:gd name="connsiteY6" fmla="*/ 445247 h 469153"/>
                <a:gd name="connsiteX7" fmla="*/ 545353 w 590177"/>
                <a:gd name="connsiteY7" fmla="*/ 283882 h 469153"/>
                <a:gd name="connsiteX8" fmla="*/ 455706 w 590177"/>
                <a:gd name="connsiteY8" fmla="*/ 230094 h 469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177" h="469153">
                  <a:moveTo>
                    <a:pt x="455706" y="230094"/>
                  </a:moveTo>
                  <a:cubicBezTo>
                    <a:pt x="404906" y="221129"/>
                    <a:pt x="279400" y="259976"/>
                    <a:pt x="240553" y="230094"/>
                  </a:cubicBezTo>
                  <a:cubicBezTo>
                    <a:pt x="201706" y="200212"/>
                    <a:pt x="256989" y="82176"/>
                    <a:pt x="222624" y="50799"/>
                  </a:cubicBezTo>
                  <a:cubicBezTo>
                    <a:pt x="188259" y="19423"/>
                    <a:pt x="68730" y="0"/>
                    <a:pt x="34365" y="41835"/>
                  </a:cubicBezTo>
                  <a:cubicBezTo>
                    <a:pt x="0" y="83670"/>
                    <a:pt x="2988" y="237564"/>
                    <a:pt x="16435" y="301811"/>
                  </a:cubicBezTo>
                  <a:cubicBezTo>
                    <a:pt x="29882" y="366058"/>
                    <a:pt x="31376" y="403411"/>
                    <a:pt x="115047" y="427317"/>
                  </a:cubicBezTo>
                  <a:cubicBezTo>
                    <a:pt x="198718" y="451223"/>
                    <a:pt x="446741" y="469153"/>
                    <a:pt x="518459" y="445247"/>
                  </a:cubicBezTo>
                  <a:cubicBezTo>
                    <a:pt x="590177" y="421341"/>
                    <a:pt x="555812" y="319741"/>
                    <a:pt x="545353" y="283882"/>
                  </a:cubicBezTo>
                  <a:cubicBezTo>
                    <a:pt x="534894" y="248023"/>
                    <a:pt x="506506" y="239059"/>
                    <a:pt x="455706" y="230094"/>
                  </a:cubicBezTo>
                  <a:close/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4135618" y="3702235"/>
            <a:ext cx="896244" cy="2332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927000" imgH="241200" progId="Equation.3">
                    <p:embed/>
                  </p:oleObj>
                </mc:Choice>
                <mc:Fallback>
                  <p:oleObj name="Equation" r:id="rId6" imgW="927000" imgH="241200" progId="Equation.3">
                    <p:embed/>
                    <p:pic>
                      <p:nvPicPr>
                        <p:cNvPr id="15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5618" y="3702235"/>
                          <a:ext cx="896244" cy="2332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5002298" y="3702421"/>
              <a:ext cx="14522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if 100% flux pinning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276753" y="3409902"/>
            <a:ext cx="2135187" cy="1627673"/>
            <a:chOff x="3752752" y="3558986"/>
            <a:chExt cx="2135187" cy="1627673"/>
          </a:xfrm>
        </p:grpSpPr>
        <p:graphicFrame>
          <p:nvGraphicFramePr>
            <p:cNvPr id="531460" name="Object 4"/>
            <p:cNvGraphicFramePr>
              <a:graphicFrameLocks noChangeAspect="1"/>
            </p:cNvGraphicFramePr>
            <p:nvPr/>
          </p:nvGraphicFramePr>
          <p:xfrm>
            <a:off x="3752752" y="4073150"/>
            <a:ext cx="2135187" cy="581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904760" imgH="520560" progId="Equation.3">
                    <p:embed/>
                  </p:oleObj>
                </mc:Choice>
                <mc:Fallback>
                  <p:oleObj name="Equation" r:id="rId8" imgW="1904760" imgH="520560" progId="Equation.3">
                    <p:embed/>
                    <p:pic>
                      <p:nvPicPr>
                        <p:cNvPr id="53146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2752" y="4073150"/>
                          <a:ext cx="2135187" cy="5810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1461" name="Object 5"/>
            <p:cNvGraphicFramePr>
              <a:graphicFrameLocks noChangeAspect="1"/>
            </p:cNvGraphicFramePr>
            <p:nvPr/>
          </p:nvGraphicFramePr>
          <p:xfrm>
            <a:off x="4929370" y="4754281"/>
            <a:ext cx="897684" cy="432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028520" imgH="495000" progId="Equation.3">
                    <p:embed/>
                  </p:oleObj>
                </mc:Choice>
                <mc:Fallback>
                  <p:oleObj name="Equation" r:id="rId10" imgW="1028520" imgH="495000" progId="Equation.3">
                    <p:embed/>
                    <p:pic>
                      <p:nvPicPr>
                        <p:cNvPr id="531461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9370" y="4754281"/>
                          <a:ext cx="897684" cy="432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0" name="Straight Arrow Connector 19"/>
            <p:cNvCxnSpPr/>
            <p:nvPr/>
          </p:nvCxnSpPr>
          <p:spPr bwMode="auto">
            <a:xfrm flipV="1">
              <a:off x="5127806" y="4464422"/>
              <a:ext cx="0" cy="3316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827923" y="3558986"/>
              <a:ext cx="0" cy="69028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561976"/>
              </p:ext>
            </p:extLst>
          </p:nvPr>
        </p:nvGraphicFramePr>
        <p:xfrm>
          <a:off x="7713355" y="4066195"/>
          <a:ext cx="2825031" cy="329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501640" imgH="291960" progId="Equation.3">
                  <p:embed/>
                </p:oleObj>
              </mc:Choice>
              <mc:Fallback>
                <p:oleObj name="Equation" r:id="rId12" imgW="2501640" imgH="291960" progId="Equation.3">
                  <p:embed/>
                  <p:pic>
                    <p:nvPicPr>
                      <p:cNvPr id="2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3355" y="4066195"/>
                        <a:ext cx="2825031" cy="329826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936378" y="5137439"/>
            <a:ext cx="8292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000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res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due to Earth’s field (~500 </a:t>
            </a:r>
            <a:r>
              <a:rPr lang="en-US" sz="2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mG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 at 1.5 GHz: ~120 </a:t>
            </a:r>
            <a:r>
              <a:rPr lang="en-US" sz="2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 err="1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(~6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R</a:t>
            </a:r>
            <a:r>
              <a:rPr lang="en-US" sz="2000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BCS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(2K))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214283" y="5633150"/>
            <a:ext cx="6096001" cy="369332"/>
            <a:chOff x="690282" y="5782235"/>
            <a:chExt cx="6096001" cy="369332"/>
          </a:xfrm>
        </p:grpSpPr>
        <p:sp>
          <p:nvSpPr>
            <p:cNvPr id="25" name="TextBox 24"/>
            <p:cNvSpPr txBox="1"/>
            <p:nvPr/>
          </p:nvSpPr>
          <p:spPr>
            <a:xfrm>
              <a:off x="1497107" y="5782235"/>
              <a:ext cx="5289176" cy="369332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Apply magnetic shielding around cavities</a:t>
              </a:r>
            </a:p>
          </p:txBody>
        </p:sp>
        <p:sp>
          <p:nvSpPr>
            <p:cNvPr id="26" name="Right Arrow 25"/>
            <p:cNvSpPr/>
            <p:nvPr/>
          </p:nvSpPr>
          <p:spPr bwMode="auto">
            <a:xfrm>
              <a:off x="690282" y="5818094"/>
              <a:ext cx="591671" cy="313765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189BDF-E81E-05AA-1B1F-56C8C2611EB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954" y="-267423"/>
            <a:ext cx="10972440" cy="1144800"/>
          </a:xfrm>
        </p:spPr>
        <p:txBody>
          <a:bodyPr/>
          <a:lstStyle/>
          <a:p>
            <a:r>
              <a:rPr lang="en-US" dirty="0"/>
              <a:t>Possible contributions to </a:t>
            </a:r>
            <a:r>
              <a:rPr lang="en-US" dirty="0" err="1"/>
              <a:t>R</a:t>
            </a:r>
            <a:r>
              <a:rPr lang="en-US" baseline="-25000" dirty="0" err="1"/>
              <a:t>res</a:t>
            </a:r>
            <a:r>
              <a:rPr lang="en-US" dirty="0"/>
              <a:t> in Nb (2)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2455" y="729437"/>
            <a:ext cx="4576483" cy="510989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Trapped magnetic field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88777" y="1166973"/>
            <a:ext cx="8130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Including the oscillatory motion of a fluxoid due to the Lorentz force:</a:t>
            </a:r>
            <a:endParaRPr lang="en-US" sz="2000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9775026"/>
              </p:ext>
            </p:extLst>
          </p:nvPr>
        </p:nvGraphicFramePr>
        <p:xfrm>
          <a:off x="6256286" y="5655055"/>
          <a:ext cx="2974795" cy="370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349360" imgH="291960" progId="Equation.3">
                  <p:embed/>
                </p:oleObj>
              </mc:Choice>
              <mc:Fallback>
                <p:oleObj name="Equation" r:id="rId3" imgW="2349360" imgH="291960" progId="Equation.3">
                  <p:embed/>
                  <p:pic>
                    <p:nvPicPr>
                      <p:cNvPr id="2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6286" y="5655055"/>
                        <a:ext cx="2974795" cy="370070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5" name="Group 64"/>
          <p:cNvGrpSpPr/>
          <p:nvPr/>
        </p:nvGrpSpPr>
        <p:grpSpPr>
          <a:xfrm>
            <a:off x="1693818" y="4872026"/>
            <a:ext cx="8567441" cy="784309"/>
            <a:chOff x="209006" y="2323477"/>
            <a:chExt cx="8567441" cy="783451"/>
          </a:xfrm>
        </p:grpSpPr>
        <p:sp>
          <p:nvSpPr>
            <p:cNvPr id="11" name="TextBox 10"/>
            <p:cNvSpPr txBox="1"/>
            <p:nvPr/>
          </p:nvSpPr>
          <p:spPr>
            <a:xfrm>
              <a:off x="209006" y="2339789"/>
              <a:ext cx="8567441" cy="368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In the frequency limit where only the tip of the fluxoid vibrates</a:t>
              </a:r>
              <a:r>
                <a:rPr lang="en-US" sz="1200">
                  <a:solidFill>
                    <a:schemeClr val="bg2"/>
                  </a:solidFill>
                </a:rPr>
                <a:t>:</a:t>
              </a:r>
              <a:endParaRPr lang="en-US" baseline="-25000" dirty="0">
                <a:solidFill>
                  <a:schemeClr val="bg2"/>
                </a:solidFill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351340" y="2323477"/>
              <a:ext cx="5500937" cy="783451"/>
              <a:chOff x="2351340" y="2323477"/>
              <a:chExt cx="5500937" cy="783451"/>
            </a:xfrm>
          </p:grpSpPr>
          <p:graphicFrame>
            <p:nvGraphicFramePr>
              <p:cNvPr id="13" name="Object 12"/>
              <p:cNvGraphicFramePr>
                <a:graphicFrameLocks noChangeAspect="1"/>
              </p:cNvGraphicFramePr>
              <p:nvPr/>
            </p:nvGraphicFramePr>
            <p:xfrm>
              <a:off x="6421939" y="2323477"/>
              <a:ext cx="1430338" cy="681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5" imgW="1066680" imgH="507960" progId="Equation.3">
                      <p:embed/>
                    </p:oleObj>
                  </mc:Choice>
                  <mc:Fallback>
                    <p:oleObj name="Equation" r:id="rId5" imgW="1066680" imgH="507960" progId="Equation.3">
                      <p:embed/>
                      <p:pic>
                        <p:nvPicPr>
                          <p:cNvPr id="13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21939" y="2323477"/>
                            <a:ext cx="1430338" cy="68103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531464" name="Picture 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351340" y="2664724"/>
                <a:ext cx="1392847" cy="426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531465" name="Object 9"/>
              <p:cNvGraphicFramePr>
                <a:graphicFrameLocks noChangeAspect="1"/>
              </p:cNvGraphicFramePr>
              <p:nvPr/>
            </p:nvGraphicFramePr>
            <p:xfrm>
              <a:off x="3924267" y="2704707"/>
              <a:ext cx="448191" cy="40222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507960" imgH="457200" progId="Equation.3">
                      <p:embed/>
                    </p:oleObj>
                  </mc:Choice>
                  <mc:Fallback>
                    <p:oleObj name="Equation" r:id="rId8" imgW="507960" imgH="457200" progId="Equation.3">
                      <p:embed/>
                      <p:pic>
                        <p:nvPicPr>
                          <p:cNvPr id="531465" name="Object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24267" y="2704707"/>
                            <a:ext cx="448191" cy="40222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2" name="TextBox 61"/>
              <p:cNvSpPr txBox="1"/>
              <p:nvPr/>
            </p:nvSpPr>
            <p:spPr>
              <a:xfrm>
                <a:off x="4457471" y="2721431"/>
                <a:ext cx="17650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/>
                  <a:t>Anisotropy parameter</a:t>
                </a: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38957" y="5664445"/>
            <a:ext cx="417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For Nb: </a:t>
            </a:r>
            <a:r>
              <a:rPr lang="en-US" sz="1600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r</a:t>
            </a:r>
            <a:r>
              <a:rPr lang="en-US" sz="1600" baseline="-250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16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~5</a:t>
            </a:r>
            <a:r>
              <a:rPr lang="en-US" sz="160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</a:t>
            </a:r>
            <a:r>
              <a:rPr lang="en-US" sz="16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1600" baseline="300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-10</a:t>
            </a:r>
            <a:r>
              <a:rPr lang="en-US" sz="16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16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m, H</a:t>
            </a:r>
            <a:r>
              <a:rPr lang="en-US" sz="1600" baseline="-250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16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=2000 Oe, 2</a:t>
            </a:r>
            <a:r>
              <a:rPr lang="en-US" sz="1600" i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160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=1</a:t>
            </a:r>
            <a:endParaRPr lang="en-US" sz="1600" baseline="-25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531704" y="1590434"/>
            <a:ext cx="3437234" cy="3319475"/>
            <a:chOff x="7704" y="2083982"/>
            <a:chExt cx="3437234" cy="3319475"/>
          </a:xfrm>
        </p:grpSpPr>
        <p:pic>
          <p:nvPicPr>
            <p:cNvPr id="531463" name="Picture 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14659" y="2083982"/>
              <a:ext cx="2578188" cy="288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TextBox 18"/>
            <p:cNvSpPr txBox="1"/>
            <p:nvPr/>
          </p:nvSpPr>
          <p:spPr>
            <a:xfrm>
              <a:off x="7704" y="5003347"/>
              <a:ext cx="34372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</a:t>
              </a:r>
              <a:r>
                <a:rPr lang="en-US" sz="1000"/>
                <a:t>. Gurevich and G. Ciovati, Phys. Rev. B. </a:t>
              </a:r>
              <a:r>
                <a:rPr lang="en-US" sz="1000" b="1"/>
                <a:t>87,</a:t>
              </a:r>
              <a:r>
                <a:rPr lang="en-US" sz="1000"/>
                <a:t> 054502 (2013) </a:t>
              </a:r>
              <a:endParaRPr lang="en-US" sz="10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220789" y="1544258"/>
            <a:ext cx="5141504" cy="3251020"/>
            <a:chOff x="3696789" y="1802673"/>
            <a:chExt cx="5141504" cy="3251020"/>
          </a:xfrm>
        </p:grpSpPr>
        <p:grpSp>
          <p:nvGrpSpPr>
            <p:cNvPr id="29" name="Group 28"/>
            <p:cNvGrpSpPr/>
            <p:nvPr/>
          </p:nvGrpSpPr>
          <p:grpSpPr>
            <a:xfrm>
              <a:off x="3696789" y="1802673"/>
              <a:ext cx="4846319" cy="3233657"/>
              <a:chOff x="3696789" y="1802673"/>
              <a:chExt cx="4846319" cy="3233657"/>
            </a:xfrm>
          </p:grpSpPr>
          <p:pic>
            <p:nvPicPr>
              <p:cNvPr id="21" name="Picture 20" descr="Rres_flux.jpg"/>
              <p:cNvPicPr>
                <a:picLocks noChangeAspect="1"/>
              </p:cNvPicPr>
              <p:nvPr/>
            </p:nvPicPr>
            <p:blipFill>
              <a:blip r:embed="rId11" cstate="print"/>
              <a:srcRect l="37171" t="2750"/>
              <a:stretch>
                <a:fillRect/>
              </a:stretch>
            </p:blipFill>
            <p:spPr>
              <a:xfrm>
                <a:off x="3696789" y="1802673"/>
                <a:ext cx="4846319" cy="3233657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937758" y="3775166"/>
                <a:ext cx="9013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>
                    <a:solidFill>
                      <a:srgbClr val="FF0000"/>
                    </a:solidFill>
                    <a:sym typeface="Symbol"/>
                  </a:rPr>
                  <a:t> </a:t>
                </a:r>
                <a:r>
                  <a:rPr lang="en-US" sz="2000" b="1">
                    <a:solidFill>
                      <a:srgbClr val="FF0000"/>
                    </a:solidFill>
                    <a:latin typeface="Symbol" pitchFamily="18" charset="2"/>
                    <a:sym typeface="Symbol"/>
                  </a:rPr>
                  <a:t>w</a:t>
                </a:r>
                <a:r>
                  <a:rPr lang="en-US" sz="2000" b="1" baseline="30000">
                    <a:solidFill>
                      <a:srgbClr val="FF0000"/>
                    </a:solidFill>
                    <a:sym typeface="Symbol"/>
                  </a:rPr>
                  <a:t>2</a:t>
                </a:r>
                <a:endParaRPr lang="en-US" sz="2000" b="1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28" name="Object 27"/>
              <p:cNvGraphicFramePr>
                <a:graphicFrameLocks noChangeAspect="1"/>
              </p:cNvGraphicFramePr>
              <p:nvPr/>
            </p:nvGraphicFramePr>
            <p:xfrm>
              <a:off x="5826214" y="2531291"/>
              <a:ext cx="609527" cy="3294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2" imgW="469800" imgH="253800" progId="Equation.3">
                      <p:embed/>
                    </p:oleObj>
                  </mc:Choice>
                  <mc:Fallback>
                    <p:oleObj name="Equation" r:id="rId12" imgW="469800" imgH="253800" progId="Equation.3">
                      <p:embed/>
                      <p:pic>
                        <p:nvPicPr>
                          <p:cNvPr id="28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26214" y="2531291"/>
                            <a:ext cx="609527" cy="32947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24" name="Object 23"/>
            <p:cNvGraphicFramePr>
              <a:graphicFrameLocks noChangeAspect="1"/>
            </p:cNvGraphicFramePr>
            <p:nvPr/>
          </p:nvGraphicFramePr>
          <p:xfrm>
            <a:off x="7860393" y="4786993"/>
            <a:ext cx="9779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977760" imgH="266400" progId="Equation.3">
                    <p:embed/>
                  </p:oleObj>
                </mc:Choice>
                <mc:Fallback>
                  <p:oleObj name="Equation" r:id="rId14" imgW="977760" imgH="266400" progId="Equation.3">
                    <p:embed/>
                    <p:pic>
                      <p:nvPicPr>
                        <p:cNvPr id="24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60393" y="4786993"/>
                          <a:ext cx="9779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D060FA-398C-627F-5CDC-46C30E50C5FB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0" y="-156170"/>
            <a:ext cx="10972440" cy="1144800"/>
          </a:xfrm>
        </p:spPr>
        <p:txBody>
          <a:bodyPr/>
          <a:lstStyle/>
          <a:p>
            <a:r>
              <a:rPr lang="en-US" dirty="0"/>
              <a:t>Possible contributions to </a:t>
            </a:r>
            <a:r>
              <a:rPr lang="en-US" dirty="0" err="1"/>
              <a:t>R</a:t>
            </a:r>
            <a:r>
              <a:rPr lang="en-US" baseline="-25000" dirty="0" err="1"/>
              <a:t>res</a:t>
            </a:r>
            <a:r>
              <a:rPr lang="en-US" dirty="0"/>
              <a:t> in Nb (3)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01276" y="880250"/>
            <a:ext cx="5056085" cy="50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kern="0" dirty="0">
                <a:solidFill>
                  <a:srgbClr val="0066FF"/>
                </a:solidFill>
                <a:latin typeface="Arial" pitchFamily="34" charset="0"/>
                <a:cs typeface="Arial" pitchFamily="34" charset="0"/>
              </a:rPr>
              <a:t>Normal conducting precipitates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7565" y="1532964"/>
            <a:ext cx="11559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the bulk H content in high-purity (RRR~300) Nb is &gt; ~5 wt.ppm, precipitation of normal-conducting </a:t>
            </a:r>
            <a:r>
              <a:rPr lang="en-US" dirty="0" err="1"/>
              <a:t>NbH</a:t>
            </a:r>
            <a:r>
              <a:rPr lang="en-US" baseline="-25000" dirty="0" err="1"/>
              <a:t>x</a:t>
            </a:r>
            <a:r>
              <a:rPr lang="en-US" dirty="0"/>
              <a:t> islands occurs at the surface if the </a:t>
            </a:r>
            <a:r>
              <a:rPr lang="en-US" dirty="0" err="1"/>
              <a:t>cooldown</a:t>
            </a:r>
            <a:r>
              <a:rPr lang="en-US" dirty="0"/>
              <a:t> rate is &lt; ~1 K/min in the region 75-150 K</a:t>
            </a:r>
          </a:p>
        </p:txBody>
      </p:sp>
      <p:pic>
        <p:nvPicPr>
          <p:cNvPr id="532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7883" y="2832009"/>
            <a:ext cx="4593929" cy="317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667437" y="6024282"/>
            <a:ext cx="41237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B. </a:t>
            </a:r>
            <a:r>
              <a:rPr lang="en-US" sz="1000" dirty="0" err="1"/>
              <a:t>Aune</a:t>
            </a:r>
            <a:r>
              <a:rPr lang="en-US" sz="1000" dirty="0"/>
              <a:t> et al., Proc. 1990 LINAC Conf. (1990) 253.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40071" y="4338917"/>
            <a:ext cx="3532095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Nb</a:t>
            </a:r>
            <a:r>
              <a:rPr lang="en-US" dirty="0"/>
              <a:t> cavities are heat treated at 600 – 800 °C in a UHV furnace to degas 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86D22-E46A-B4F4-99DE-611FC509907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9" y="-104097"/>
            <a:ext cx="10972440" cy="1144800"/>
          </a:xfrm>
        </p:spPr>
        <p:txBody>
          <a:bodyPr/>
          <a:lstStyle/>
          <a:p>
            <a:r>
              <a:rPr lang="en-US" dirty="0"/>
              <a:t>Possible contributions to </a:t>
            </a:r>
            <a:r>
              <a:rPr lang="en-US" dirty="0" err="1"/>
              <a:t>R</a:t>
            </a:r>
            <a:r>
              <a:rPr lang="en-US" baseline="-25000" dirty="0" err="1"/>
              <a:t>res</a:t>
            </a:r>
            <a:r>
              <a:rPr lang="en-US" dirty="0"/>
              <a:t> in Nb (4)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47624" y="1062997"/>
            <a:ext cx="6741447" cy="914398"/>
            <a:chOff x="663397" y="1004049"/>
            <a:chExt cx="6741447" cy="914398"/>
          </a:xfrm>
        </p:grpSpPr>
        <p:sp>
          <p:nvSpPr>
            <p:cNvPr id="4" name="Content Placeholder 2"/>
            <p:cNvSpPr txBox="1">
              <a:spLocks/>
            </p:cNvSpPr>
            <p:nvPr/>
          </p:nvSpPr>
          <p:spPr bwMode="auto">
            <a:xfrm>
              <a:off x="663397" y="1004049"/>
              <a:ext cx="3191426" cy="914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en-US" sz="2400" kern="0" dirty="0">
                  <a:solidFill>
                    <a:srgbClr val="0066FF"/>
                  </a:solidFill>
                  <a:latin typeface="Arial" pitchFamily="34" charset="0"/>
                  <a:cs typeface="Arial" pitchFamily="34" charset="0"/>
                </a:rPr>
                <a:t>Grain boundaries</a:t>
              </a:r>
            </a:p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en-US" sz="2400" kern="0" dirty="0">
                  <a:solidFill>
                    <a:srgbClr val="0066FF"/>
                  </a:solidFill>
                  <a:latin typeface="Arial" pitchFamily="34" charset="0"/>
                  <a:cs typeface="Arial" pitchFamily="34" charset="0"/>
                </a:rPr>
                <a:t>Interface losses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684494" y="1068467"/>
              <a:ext cx="3720350" cy="808603"/>
              <a:chOff x="3684494" y="1057834"/>
              <a:chExt cx="3720350" cy="808603"/>
            </a:xfrm>
          </p:grpSpPr>
          <p:cxnSp>
            <p:nvCxnSpPr>
              <p:cNvPr id="7" name="Straight Arrow Connector 6"/>
              <p:cNvCxnSpPr/>
              <p:nvPr/>
            </p:nvCxnSpPr>
            <p:spPr bwMode="auto">
              <a:xfrm>
                <a:off x="3693459" y="1255059"/>
                <a:ext cx="439270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8" name="Straight Arrow Connector 7"/>
              <p:cNvCxnSpPr/>
              <p:nvPr/>
            </p:nvCxnSpPr>
            <p:spPr bwMode="auto">
              <a:xfrm>
                <a:off x="3684494" y="1703294"/>
                <a:ext cx="439270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9" name="TextBox 8"/>
              <p:cNvSpPr txBox="1"/>
              <p:nvPr/>
            </p:nvSpPr>
            <p:spPr>
              <a:xfrm>
                <a:off x="4276163" y="1057834"/>
                <a:ext cx="31017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Results are still inconclusive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303056" y="1497105"/>
                <a:ext cx="31017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Results are still inconclusive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545412" y="3926538"/>
            <a:ext cx="5945032" cy="2253155"/>
            <a:chOff x="295836" y="3926537"/>
            <a:chExt cx="4670608" cy="2253155"/>
          </a:xfrm>
        </p:grpSpPr>
        <p:pic>
          <p:nvPicPr>
            <p:cNvPr id="53350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8168" y="4362448"/>
              <a:ext cx="13335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528914" y="3926537"/>
              <a:ext cx="44375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Finite density of states at the Fermi level: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4773" y="4697504"/>
              <a:ext cx="35679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Residual resistance (</a:t>
              </a:r>
              <a:r>
                <a:rPr lang="en-US" sz="2000" dirty="0">
                  <a:latin typeface="Symbol" pitchFamily="18" charset="2"/>
                </a:rPr>
                <a:t>s</a:t>
              </a:r>
              <a:r>
                <a:rPr lang="en-US" sz="2000" baseline="-25000" dirty="0"/>
                <a:t>1</a:t>
              </a:r>
              <a:r>
                <a:rPr lang="en-US" sz="2000" dirty="0">
                  <a:sym typeface="Symbol"/>
                </a:rPr>
                <a:t> </a:t>
              </a:r>
              <a:r>
                <a:rPr lang="en-US" sz="2000" dirty="0" err="1">
                  <a:latin typeface="Symbol" pitchFamily="18" charset="2"/>
                  <a:sym typeface="Symbol"/>
                </a:rPr>
                <a:t>s</a:t>
              </a:r>
              <a:r>
                <a:rPr lang="en-US" sz="2000" baseline="-25000" dirty="0" err="1">
                  <a:sym typeface="Symbol"/>
                </a:rPr>
                <a:t>n</a:t>
              </a:r>
              <a:r>
                <a:rPr lang="en-US" sz="2000" dirty="0" err="1">
                  <a:latin typeface="Symbol" pitchFamily="18" charset="2"/>
                  <a:sym typeface="Symbol"/>
                </a:rPr>
                <a:t>g</a:t>
              </a:r>
              <a:r>
                <a:rPr lang="en-US" sz="2000" dirty="0">
                  <a:sym typeface="Symbol"/>
                </a:rPr>
                <a:t>/</a:t>
              </a:r>
              <a:r>
                <a:rPr lang="en-US" sz="2000" dirty="0">
                  <a:latin typeface="Symbol" pitchFamily="18" charset="2"/>
                  <a:sym typeface="Symbol"/>
                </a:rPr>
                <a:t>D</a:t>
              </a:r>
              <a:r>
                <a:rPr lang="en-US" sz="2000" dirty="0">
                  <a:sym typeface="Symbol"/>
                </a:rPr>
                <a:t>)</a:t>
              </a:r>
              <a:r>
                <a:rPr lang="en-US" sz="2000" dirty="0"/>
                <a:t>:</a:t>
              </a:r>
            </a:p>
          </p:txBody>
        </p:sp>
        <p:graphicFrame>
          <p:nvGraphicFramePr>
            <p:cNvPr id="26" name="Object 25"/>
            <p:cNvGraphicFramePr>
              <a:graphicFrameLocks noChangeAspect="1"/>
            </p:cNvGraphicFramePr>
            <p:nvPr/>
          </p:nvGraphicFramePr>
          <p:xfrm>
            <a:off x="1919566" y="5214096"/>
            <a:ext cx="1966631" cy="3529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485720" imgH="266400" progId="Equation.3">
                    <p:embed/>
                  </p:oleObj>
                </mc:Choice>
                <mc:Fallback>
                  <p:oleObj name="Equation" r:id="rId4" imgW="1485720" imgH="266400" progId="Equation.3">
                    <p:embed/>
                    <p:pic>
                      <p:nvPicPr>
                        <p:cNvPr id="26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9566" y="5214096"/>
                          <a:ext cx="1966631" cy="3529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Box 26"/>
            <p:cNvSpPr txBox="1"/>
            <p:nvPr/>
          </p:nvSpPr>
          <p:spPr>
            <a:xfrm>
              <a:off x="295836" y="5779582"/>
              <a:ext cx="43658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R</a:t>
              </a:r>
              <a:r>
                <a:rPr lang="en-US" sz="2000" baseline="-25000" dirty="0" err="1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res</a:t>
              </a:r>
              <a:r>
                <a:rPr lang="en-US" sz="20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 ~10 </a:t>
              </a:r>
              <a:r>
                <a:rPr lang="en-US" sz="2000" dirty="0" err="1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sz="2000" dirty="0" err="1">
                  <a:solidFill>
                    <a:srgbClr val="00B050"/>
                  </a:solidFill>
                  <a:latin typeface="Symbol" pitchFamily="18" charset="2"/>
                  <a:cs typeface="Arial" pitchFamily="34" charset="0"/>
                </a:rPr>
                <a:t>W</a:t>
              </a:r>
              <a:r>
                <a:rPr lang="en-US" sz="2000" dirty="0">
                  <a:solidFill>
                    <a:srgbClr val="00B050"/>
                  </a:solidFill>
                  <a:latin typeface="Symbol" pitchFamily="18" charset="2"/>
                  <a:cs typeface="Arial" pitchFamily="34" charset="0"/>
                </a:rPr>
                <a:t> </a:t>
              </a:r>
              <a:r>
                <a:rPr lang="en-US" sz="20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at 1.5 GHz for </a:t>
              </a:r>
              <a:r>
                <a:rPr lang="en-US" sz="2000" dirty="0">
                  <a:solidFill>
                    <a:srgbClr val="00B050"/>
                  </a:solidFill>
                  <a:latin typeface="Symbol" pitchFamily="18" charset="2"/>
                  <a:cs typeface="Arial" pitchFamily="34" charset="0"/>
                </a:rPr>
                <a:t>g</a:t>
              </a:r>
              <a:r>
                <a:rPr lang="en-US" sz="20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/</a:t>
              </a:r>
              <a:r>
                <a:rPr lang="en-US" sz="2000" dirty="0">
                  <a:solidFill>
                    <a:srgbClr val="00B050"/>
                  </a:solidFill>
                  <a:latin typeface="Symbol" pitchFamily="18" charset="2"/>
                  <a:cs typeface="Arial" pitchFamily="34" charset="0"/>
                </a:rPr>
                <a:t>D</a:t>
              </a:r>
              <a:r>
                <a:rPr lang="en-US" sz="20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 = 10</a:t>
              </a:r>
              <a:r>
                <a:rPr lang="en-US" sz="2000" baseline="300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-3</a:t>
              </a:r>
              <a:endPara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7504" y="678307"/>
            <a:ext cx="11613988" cy="5421867"/>
            <a:chOff x="448232" y="1143212"/>
            <a:chExt cx="9814553" cy="4956961"/>
          </a:xfrm>
        </p:grpSpPr>
        <p:grpSp>
          <p:nvGrpSpPr>
            <p:cNvPr id="30" name="Group 29"/>
            <p:cNvGrpSpPr/>
            <p:nvPr/>
          </p:nvGrpSpPr>
          <p:grpSpPr>
            <a:xfrm>
              <a:off x="448232" y="1143212"/>
              <a:ext cx="9814553" cy="4630057"/>
              <a:chOff x="448232" y="1143212"/>
              <a:chExt cx="9814553" cy="4630057"/>
            </a:xfrm>
          </p:grpSpPr>
          <p:sp>
            <p:nvSpPr>
              <p:cNvPr id="5" name="Content Placeholder 2"/>
              <p:cNvSpPr txBox="1">
                <a:spLocks/>
              </p:cNvSpPr>
              <p:nvPr/>
            </p:nvSpPr>
            <p:spPr bwMode="auto">
              <a:xfrm>
                <a:off x="476501" y="1143212"/>
                <a:ext cx="3003168" cy="358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eaLnBrk="0" fontAlgn="base" hangingPunct="0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  <a:defRPr/>
                </a:pPr>
                <a:r>
                  <a:rPr lang="en-US" sz="2400" kern="0" dirty="0" err="1">
                    <a:solidFill>
                      <a:srgbClr val="0066FF"/>
                    </a:solidFill>
                    <a:latin typeface="Arial" pitchFamily="34" charset="0"/>
                    <a:cs typeface="Arial" pitchFamily="34" charset="0"/>
                  </a:rPr>
                  <a:t>Subgap</a:t>
                </a:r>
                <a:r>
                  <a:rPr lang="en-US" sz="2400" kern="0" dirty="0">
                    <a:solidFill>
                      <a:srgbClr val="0066FF"/>
                    </a:solidFill>
                    <a:latin typeface="Arial" pitchFamily="34" charset="0"/>
                    <a:cs typeface="Arial" pitchFamily="34" charset="0"/>
                  </a:rPr>
                  <a:t> states</a:t>
                </a: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5044050" y="2284038"/>
                <a:ext cx="3632526" cy="3489231"/>
                <a:chOff x="247932" y="2293002"/>
                <a:chExt cx="3632526" cy="3489231"/>
              </a:xfrm>
            </p:grpSpPr>
            <p:pic>
              <p:nvPicPr>
                <p:cNvPr id="533506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47932" y="2293002"/>
                  <a:ext cx="3632526" cy="3489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1039498" y="3950779"/>
                  <a:ext cx="775855" cy="461665"/>
                </a:xfrm>
                <a:prstGeom prst="rect">
                  <a:avLst/>
                </a:prstGeom>
                <a:solidFill>
                  <a:srgbClr val="FF00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err="1">
                      <a:solidFill>
                        <a:schemeClr val="bg1"/>
                      </a:solidFill>
                    </a:rPr>
                    <a:t>subgap</a:t>
                  </a:r>
                  <a:r>
                    <a:rPr lang="en-US" sz="1200" b="1" dirty="0">
                      <a:solidFill>
                        <a:schemeClr val="bg1"/>
                      </a:solidFill>
                    </a:rPr>
                    <a:t> </a:t>
                  </a:r>
                </a:p>
                <a:p>
                  <a:pPr algn="ctr"/>
                  <a:r>
                    <a:rPr lang="en-US" sz="1200" b="1" dirty="0">
                      <a:solidFill>
                        <a:schemeClr val="bg1"/>
                      </a:solidFill>
                    </a:rPr>
                    <a:t>states</a:t>
                  </a:r>
                </a:p>
              </p:txBody>
            </p:sp>
            <p:cxnSp>
              <p:nvCxnSpPr>
                <p:cNvPr id="13" name="Straight Arrow Connector 12"/>
                <p:cNvCxnSpPr/>
                <p:nvPr/>
              </p:nvCxnSpPr>
              <p:spPr>
                <a:xfrm flipH="1">
                  <a:off x="1281953" y="4491317"/>
                  <a:ext cx="76200" cy="762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1510553" y="4491317"/>
                  <a:ext cx="381000" cy="5334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/>
                <p:cNvSpPr txBox="1"/>
                <p:nvPr/>
              </p:nvSpPr>
              <p:spPr>
                <a:xfrm>
                  <a:off x="2747318" y="2707342"/>
                  <a:ext cx="615874" cy="338554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BCS</a:t>
                  </a:r>
                </a:p>
              </p:txBody>
            </p:sp>
            <p:cxnSp>
              <p:nvCxnSpPr>
                <p:cNvPr id="16" name="Straight Arrow Connector 15"/>
                <p:cNvCxnSpPr/>
                <p:nvPr/>
              </p:nvCxnSpPr>
              <p:spPr>
                <a:xfrm flipH="1">
                  <a:off x="2492189" y="3088342"/>
                  <a:ext cx="508564" cy="49964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/>
              <p:cNvSpPr txBox="1"/>
              <p:nvPr/>
            </p:nvSpPr>
            <p:spPr>
              <a:xfrm>
                <a:off x="6380099" y="1164287"/>
                <a:ext cx="3882686" cy="1097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Tunneling measurements show that the BCS singularity in the electronic density of states is smeared out and </a:t>
                </a:r>
                <a:r>
                  <a:rPr lang="en-US" dirty="0" err="1"/>
                  <a:t>subgap</a:t>
                </a:r>
                <a:r>
                  <a:rPr lang="en-US" dirty="0"/>
                  <a:t> states with finite </a:t>
                </a:r>
                <a:r>
                  <a:rPr lang="en-US" i="1" dirty="0"/>
                  <a:t>N</a:t>
                </a:r>
                <a:r>
                  <a:rPr lang="en-US" dirty="0"/>
                  <a:t>(</a:t>
                </a:r>
                <a:r>
                  <a:rPr lang="en-US" dirty="0">
                    <a:latin typeface="Symbol" pitchFamily="18" charset="2"/>
                  </a:rPr>
                  <a:t>e</a:t>
                </a:r>
                <a:r>
                  <a:rPr lang="en-US" dirty="0"/>
                  <a:t>) appear at energies below ∆.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48232" y="2734231"/>
                <a:ext cx="443753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Phenomenological formula [</a:t>
                </a:r>
                <a:r>
                  <a:rPr lang="en-US" sz="1600" dirty="0">
                    <a:solidFill>
                      <a:schemeClr val="bg2"/>
                    </a:solidFill>
                  </a:rPr>
                  <a:t>Dynes (1978)</a:t>
                </a:r>
                <a:r>
                  <a:rPr lang="en-US" sz="2000" dirty="0"/>
                  <a:t>]:</a:t>
                </a:r>
              </a:p>
            </p:txBody>
          </p:sp>
          <p:pic>
            <p:nvPicPr>
              <p:cNvPr id="533507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22754" y="3221692"/>
                <a:ext cx="2343150" cy="647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3299012" y="3379694"/>
                <a:ext cx="152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Symbol" pitchFamily="18" charset="2"/>
                  </a:rPr>
                  <a:t>g</a:t>
                </a:r>
                <a:r>
                  <a:rPr lang="en-US" sz="1200" dirty="0"/>
                  <a:t>: damping parameter</a:t>
                </a: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5387788" y="5853952"/>
              <a:ext cx="35948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A. </a:t>
              </a:r>
              <a:r>
                <a:rPr lang="en-US" sz="1000" dirty="0" err="1"/>
                <a:t>Gurevich</a:t>
              </a:r>
              <a:r>
                <a:rPr lang="en-US" sz="1000" dirty="0"/>
                <a:t>, Rev. </a:t>
              </a:r>
              <a:r>
                <a:rPr lang="en-US" sz="1000" dirty="0" err="1"/>
                <a:t>Accel</a:t>
              </a:r>
              <a:r>
                <a:rPr lang="en-US" sz="1000" dirty="0"/>
                <a:t>. Sci. Tech</a:t>
              </a:r>
              <a:r>
                <a:rPr lang="en-US" sz="1000"/>
                <a:t>. </a:t>
              </a:r>
              <a:r>
                <a:rPr lang="en-US" sz="1000" b="1"/>
                <a:t>5,</a:t>
              </a:r>
              <a:r>
                <a:rPr lang="en-US" sz="1000"/>
                <a:t> 119 (2012</a:t>
              </a:r>
              <a:r>
                <a:rPr lang="en-US" sz="1000" dirty="0"/>
                <a:t>) 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B64B26-80D4-9ECF-25B2-C461D763306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86" y="-284188"/>
            <a:ext cx="10972440" cy="1144800"/>
          </a:xfrm>
        </p:spPr>
        <p:txBody>
          <a:bodyPr/>
          <a:lstStyle/>
          <a:p>
            <a:r>
              <a:rPr lang="en-US" dirty="0"/>
              <a:t>About HTS…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1906" y="1410283"/>
            <a:ext cx="6424381" cy="1488145"/>
          </a:xfrm>
        </p:spPr>
        <p:txBody>
          <a:bodyPr>
            <a:normAutofit/>
          </a:bodyPr>
          <a:lstStyle/>
          <a:p>
            <a:r>
              <a:rPr lang="en-US" sz="2000" dirty="0"/>
              <a:t>HTS materials have nodes in the energy gap. This leads to </a:t>
            </a:r>
            <a:r>
              <a:rPr lang="en-US" sz="2000" b="1" dirty="0"/>
              <a:t>power-law</a:t>
            </a:r>
            <a:r>
              <a:rPr lang="en-US" sz="2000" dirty="0"/>
              <a:t> behavior of λ(T) and R</a:t>
            </a:r>
            <a:r>
              <a:rPr lang="en-US" sz="2000" baseline="-25000" dirty="0"/>
              <a:t>s</a:t>
            </a:r>
            <a:r>
              <a:rPr lang="en-US" sz="2000" dirty="0"/>
              <a:t>(T) and </a:t>
            </a:r>
            <a:r>
              <a:rPr lang="en-US" sz="2000" b="1" dirty="0"/>
              <a:t>high</a:t>
            </a:r>
            <a:r>
              <a:rPr lang="en-US" sz="2000" dirty="0"/>
              <a:t> residual losses</a:t>
            </a:r>
          </a:p>
        </p:txBody>
      </p:sp>
      <p:pic>
        <p:nvPicPr>
          <p:cNvPr id="534530" name="Picture 2"/>
          <p:cNvPicPr>
            <a:picLocks noChangeAspect="1" noChangeArrowheads="1"/>
          </p:cNvPicPr>
          <p:nvPr/>
        </p:nvPicPr>
        <p:blipFill>
          <a:blip r:embed="rId3" cstate="print"/>
          <a:srcRect l="1991"/>
          <a:stretch>
            <a:fillRect/>
          </a:stretch>
        </p:blipFill>
        <p:spPr bwMode="auto">
          <a:xfrm>
            <a:off x="1936379" y="1290918"/>
            <a:ext cx="1478721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4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4348" y="1230406"/>
            <a:ext cx="1531620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77036" y="860612"/>
            <a:ext cx="102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Comic Sans MS" pitchFamily="66" charset="0"/>
              </a:rPr>
              <a:t>LTS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40294" y="824753"/>
            <a:ext cx="102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HTS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524001" y="2480418"/>
            <a:ext cx="3523129" cy="4029319"/>
            <a:chOff x="0" y="2480417"/>
            <a:chExt cx="3523129" cy="4029319"/>
          </a:xfrm>
        </p:grpSpPr>
        <p:pic>
          <p:nvPicPr>
            <p:cNvPr id="53453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2480417"/>
              <a:ext cx="3196742" cy="3570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093681" y="2698372"/>
              <a:ext cx="10219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YBCO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5955738"/>
              <a:ext cx="3523129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/>
                <a:t>Hein M A 1996 </a:t>
              </a:r>
              <a:r>
                <a:rPr lang="en-US" sz="1000" i="1" dirty="0"/>
                <a:t>Studies in High Temperature Superconductors </a:t>
              </a:r>
              <a:r>
                <a:rPr lang="en-US" sz="1000" dirty="0" err="1"/>
                <a:t>vol</a:t>
              </a:r>
              <a:r>
                <a:rPr lang="en-US" sz="1000" dirty="0"/>
                <a:t> 18 </a:t>
              </a:r>
              <a:r>
                <a:rPr lang="en-US" sz="1000" dirty="0" err="1"/>
                <a:t>ed</a:t>
              </a:r>
              <a:r>
                <a:rPr lang="en-US" sz="1000" dirty="0"/>
                <a:t> A </a:t>
              </a:r>
              <a:r>
                <a:rPr lang="en-US" sz="1000" dirty="0" err="1"/>
                <a:t>Narlikar</a:t>
              </a:r>
              <a:r>
                <a:rPr lang="en-US" sz="1000" dirty="0"/>
                <a:t> (Nova Science Publishers) pp 141–216</a:t>
              </a:r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876801" y="2698372"/>
            <a:ext cx="5602940" cy="209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kern="0" dirty="0"/>
              <a:t> </a:t>
            </a:r>
            <a:r>
              <a:rPr lang="en-US" sz="2400" kern="0" dirty="0">
                <a:latin typeface="Symbol" pitchFamily="18" charset="2"/>
              </a:rPr>
              <a:t>x</a:t>
            </a:r>
            <a:r>
              <a:rPr lang="en-US" sz="2400" kern="0" dirty="0"/>
              <a:t> ~ 1 – 2 nm (&lt;&lt; </a:t>
            </a:r>
            <a:r>
              <a:rPr lang="en-US" sz="2400" kern="0" dirty="0">
                <a:latin typeface="Symbol" pitchFamily="18" charset="2"/>
              </a:rPr>
              <a:t>l</a:t>
            </a:r>
            <a:r>
              <a:rPr lang="en-US" sz="2400" kern="0" dirty="0"/>
              <a:t>) </a:t>
            </a:r>
            <a:r>
              <a:rPr lang="en-US" sz="2400" kern="0" dirty="0">
                <a:sym typeface="Symbol"/>
              </a:rPr>
              <a:t> superconducting pairing is easily disrupted by defects (cracks, grain boundaries)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kern="0" dirty="0"/>
              <a:t>“Granular” superconductors:</a:t>
            </a:r>
            <a:r>
              <a:rPr lang="en-US" kern="0" dirty="0"/>
              <a:t> high grain boundary resistance contributing to </a:t>
            </a:r>
            <a:r>
              <a:rPr lang="en-US" kern="0" dirty="0" err="1"/>
              <a:t>R</a:t>
            </a:r>
            <a:r>
              <a:rPr lang="en-US" kern="0" baseline="-25000" dirty="0" err="1"/>
              <a:t>res</a:t>
            </a:r>
            <a:endParaRPr lang="en-US" sz="2400" kern="0" dirty="0"/>
          </a:p>
        </p:txBody>
      </p:sp>
      <p:sp>
        <p:nvSpPr>
          <p:cNvPr id="13" name="Rectangle 12"/>
          <p:cNvSpPr/>
          <p:nvPr/>
        </p:nvSpPr>
        <p:spPr>
          <a:xfrm>
            <a:off x="4950154" y="5118652"/>
            <a:ext cx="67780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F055B"/>
                </a:solidFill>
              </a:rPr>
              <a:t>We are stuck with </a:t>
            </a:r>
            <a:r>
              <a:rPr lang="en-US" sz="3600" b="1" i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F055B"/>
                </a:solidFill>
              </a:rPr>
              <a:t>LHe</a:t>
            </a:r>
            <a:r>
              <a:rPr lang="en-US" sz="36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F055B"/>
                </a:solidFill>
              </a:rPr>
              <a:t>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E2370C-4A41-026A-244E-F68448E8D7A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r="71585" b="52597"/>
          <a:stretch>
            <a:fillRect/>
          </a:stretch>
        </p:blipFill>
        <p:spPr bwMode="auto">
          <a:xfrm>
            <a:off x="1876869" y="869098"/>
            <a:ext cx="2163049" cy="236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84" y="-5544"/>
            <a:ext cx="10972440" cy="559915"/>
          </a:xfrm>
        </p:spPr>
        <p:txBody>
          <a:bodyPr/>
          <a:lstStyle/>
          <a:p>
            <a:r>
              <a:rPr lang="en-US" dirty="0"/>
              <a:t>Surface barrier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1723" y="1602736"/>
            <a:ext cx="5443870" cy="1127051"/>
          </a:xfrm>
        </p:spPr>
        <p:txBody>
          <a:bodyPr/>
          <a:lstStyle/>
          <a:p>
            <a:r>
              <a:rPr lang="en-US" sz="2000" dirty="0"/>
              <a:t>Meissner currents push the vortex in the bulk</a:t>
            </a:r>
          </a:p>
          <a:p>
            <a:r>
              <a:rPr lang="en-US" sz="2000" dirty="0"/>
              <a:t>Attraction to the antivortex image pushes the vortex out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39735" y="411891"/>
            <a:ext cx="5411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0066FF"/>
                </a:solidFill>
                <a:latin typeface="Calibri" pitchFamily="34" charset="0"/>
              </a:rPr>
              <a:t>How do vortices get in a superconductor?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95901" y="1106549"/>
            <a:ext cx="5411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Two forces acting on the vortex at the surface: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46055" y="4322184"/>
            <a:ext cx="7707991" cy="147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kern="0" dirty="0"/>
              <a:t>Vortices have to overcome the surface barrier even at </a:t>
            </a:r>
            <a:r>
              <a:rPr lang="en-US" sz="2000" i="1" kern="0" dirty="0"/>
              <a:t>H</a:t>
            </a:r>
            <a:r>
              <a:rPr lang="en-US" sz="2000" kern="0" dirty="0"/>
              <a:t> &gt; </a:t>
            </a:r>
            <a:r>
              <a:rPr lang="en-US" sz="2000" i="1" kern="0" dirty="0"/>
              <a:t>H</a:t>
            </a:r>
            <a:r>
              <a:rPr lang="en-US" sz="2000" kern="0" baseline="-25000" dirty="0"/>
              <a:t>c1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kern="0" dirty="0"/>
              <a:t>Surface barrier disappears only at </a:t>
            </a:r>
            <a:r>
              <a:rPr lang="en-US" sz="2000" i="1" kern="0" dirty="0"/>
              <a:t>H</a:t>
            </a:r>
            <a:r>
              <a:rPr lang="en-US" sz="2000" kern="0" dirty="0"/>
              <a:t>=</a:t>
            </a:r>
            <a:r>
              <a:rPr lang="en-US" sz="2000" i="1" kern="0" dirty="0" err="1"/>
              <a:t>H</a:t>
            </a:r>
            <a:r>
              <a:rPr lang="en-US" sz="2000" kern="0" baseline="-25000" dirty="0" err="1"/>
              <a:t>sh</a:t>
            </a:r>
            <a:endParaRPr lang="en-US" sz="2000" kern="0" baseline="-25000" dirty="0"/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kern="0" dirty="0"/>
              <a:t>Surface barrier is reduced by defects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57136" y="2885730"/>
            <a:ext cx="8802374" cy="2842444"/>
            <a:chOff x="192771" y="3303174"/>
            <a:chExt cx="8802374" cy="2842444"/>
          </a:xfrm>
        </p:grpSpPr>
        <p:grpSp>
          <p:nvGrpSpPr>
            <p:cNvPr id="11" name="Group 10"/>
            <p:cNvGrpSpPr/>
            <p:nvPr/>
          </p:nvGrpSpPr>
          <p:grpSpPr>
            <a:xfrm>
              <a:off x="192771" y="3303174"/>
              <a:ext cx="8802374" cy="2842444"/>
              <a:chOff x="192771" y="3303174"/>
              <a:chExt cx="8802374" cy="2842444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463211" y="3303174"/>
                <a:ext cx="65319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rgbClr val="FF0000"/>
                    </a:solidFill>
                  </a:rPr>
                  <a:t>Thermodynamic potential </a:t>
                </a:r>
                <a:r>
                  <a:rPr lang="en-US" sz="2000" i="1">
                    <a:solidFill>
                      <a:srgbClr val="FF0000"/>
                    </a:solidFill>
                  </a:rPr>
                  <a:t>G</a:t>
                </a:r>
                <a:r>
                  <a:rPr lang="en-US" sz="2000">
                    <a:solidFill>
                      <a:srgbClr val="FF0000"/>
                    </a:solidFill>
                  </a:rPr>
                  <a:t>(</a:t>
                </a:r>
                <a:r>
                  <a:rPr lang="en-US" sz="2000" i="1">
                    <a:solidFill>
                      <a:srgbClr val="FF0000"/>
                    </a:solidFill>
                  </a:rPr>
                  <a:t>b</a:t>
                </a:r>
                <a:r>
                  <a:rPr lang="en-US" sz="2000">
                    <a:solidFill>
                      <a:srgbClr val="FF0000"/>
                    </a:solidFill>
                  </a:rPr>
                  <a:t>) as a function of the position </a:t>
                </a:r>
                <a:r>
                  <a:rPr lang="en-US" sz="2000" i="1">
                    <a:solidFill>
                      <a:srgbClr val="FF0000"/>
                    </a:solidFill>
                  </a:rPr>
                  <a:t>b</a:t>
                </a:r>
                <a:r>
                  <a:rPr lang="en-US" sz="2000">
                    <a:solidFill>
                      <a:srgbClr val="FF0000"/>
                    </a:solidFill>
                  </a:rPr>
                  <a:t>:</a:t>
                </a:r>
              </a:p>
            </p:txBody>
          </p:sp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9608" t="46368" b="40116"/>
              <a:stretch>
                <a:fillRect/>
              </a:stretch>
            </p:blipFill>
            <p:spPr bwMode="auto">
              <a:xfrm>
                <a:off x="3709303" y="3828132"/>
                <a:ext cx="5021356" cy="735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46947" r="63195" b="5939"/>
              <a:stretch>
                <a:fillRect/>
              </a:stretch>
            </p:blipFill>
            <p:spPr bwMode="auto">
              <a:xfrm>
                <a:off x="192771" y="3760712"/>
                <a:ext cx="2848141" cy="2384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2307262" y="5603357"/>
              <a:ext cx="7123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>
                  <a:cs typeface="Arial" pitchFamily="34" charset="0"/>
                </a:rPr>
                <a:t>H</a:t>
              </a:r>
              <a:r>
                <a:rPr lang="en-US" b="1" baseline="-25000">
                  <a:cs typeface="Arial" pitchFamily="34" charset="0"/>
                </a:rPr>
                <a:t>sh</a:t>
              </a:r>
            </a:p>
          </p:txBody>
        </p:sp>
      </p:grp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5E917FD8-365A-D515-AA70-9E5487D74296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4BF6A-F264-6AEE-74EC-9FF364D3E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786" y="516745"/>
            <a:ext cx="11582520" cy="1144800"/>
          </a:xfrm>
        </p:spPr>
        <p:txBody>
          <a:bodyPr/>
          <a:lstStyle/>
          <a:p>
            <a:r>
              <a:rPr lang="en-US" dirty="0"/>
              <a:t>TECHNICAL MOTIVATION FOR SUPERCONDUCTING RF CAVITIES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95E9E4-F5E1-C731-FEAC-DF19479E961E}"/>
              </a:ext>
            </a:extLst>
          </p:cNvPr>
          <p:cNvSpPr txBox="1"/>
          <p:nvPr/>
        </p:nvSpPr>
        <p:spPr>
          <a:xfrm>
            <a:off x="1145557" y="1851498"/>
            <a:ext cx="9605393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The principle motivations for using superconducting RF cavities, are:</a:t>
            </a:r>
          </a:p>
          <a:p>
            <a:pPr lvl="5"/>
            <a:r>
              <a:rPr lang="en-US" sz="2800" dirty="0"/>
              <a:t> </a:t>
            </a:r>
            <a:r>
              <a:rPr lang="en-US" sz="3200" b="1" dirty="0">
                <a:solidFill>
                  <a:srgbClr val="0070C0"/>
                </a:solidFill>
              </a:rPr>
              <a:t>High duty cycle or </a:t>
            </a:r>
            <a:r>
              <a:rPr lang="en-US" sz="3200" b="1" dirty="0" err="1">
                <a:solidFill>
                  <a:srgbClr val="0070C0"/>
                </a:solidFill>
              </a:rPr>
              <a:t>cw</a:t>
            </a:r>
            <a:r>
              <a:rPr lang="en-US" sz="3200" b="1" dirty="0">
                <a:solidFill>
                  <a:srgbClr val="0070C0"/>
                </a:solidFill>
              </a:rPr>
              <a:t> operation</a:t>
            </a:r>
            <a:r>
              <a:rPr lang="en-US" sz="3200" dirty="0">
                <a:solidFill>
                  <a:srgbClr val="0070C0"/>
                </a:solidFill>
              </a:rPr>
              <a:t>. </a:t>
            </a:r>
          </a:p>
          <a:p>
            <a:r>
              <a:rPr lang="en-US" sz="2800" dirty="0"/>
              <a:t>SRF cavities allow the excitation of high electromagnetic fields at high duty cycle, or even </a:t>
            </a:r>
            <a:r>
              <a:rPr lang="en-US" sz="2800" dirty="0" err="1"/>
              <a:t>cw</a:t>
            </a:r>
            <a:r>
              <a:rPr lang="en-US" sz="2800" dirty="0"/>
              <a:t>, in such regimes that a copper cavity's electrical loss could melt the copper, even with robust water cooling.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0BCCD-4C25-924A-FE7C-021ECE15F766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  <p:extLst>
      <p:ext uri="{BB962C8B-B14F-4D97-AF65-F5344CB8AC3E}">
        <p14:creationId xmlns:p14="http://schemas.microsoft.com/office/powerpoint/2010/main" val="10339409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741" y="76336"/>
            <a:ext cx="10668000" cy="762000"/>
          </a:xfrm>
        </p:spPr>
        <p:txBody>
          <a:bodyPr/>
          <a:lstStyle/>
          <a:p>
            <a:r>
              <a:rPr lang="en-US" sz="2600" dirty="0"/>
              <a:t>What is the highest RF field applicable to a superconductor?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5341" y="954841"/>
            <a:ext cx="6171615" cy="3182471"/>
          </a:xfrm>
        </p:spPr>
        <p:txBody>
          <a:bodyPr/>
          <a:lstStyle/>
          <a:p>
            <a:r>
              <a:rPr lang="en-US" sz="2000" dirty="0"/>
              <a:t>Penetration and oscillation of vortices under the RF field gives rise to strong dissipation and the surface resistance of the order of R</a:t>
            </a:r>
            <a:r>
              <a:rPr lang="en-US" sz="2000" baseline="-25000" dirty="0"/>
              <a:t>s</a:t>
            </a:r>
            <a:r>
              <a:rPr lang="en-US" sz="2000" dirty="0"/>
              <a:t> in the normal state</a:t>
            </a:r>
          </a:p>
          <a:p>
            <a:r>
              <a:rPr lang="en-US" sz="2000" dirty="0"/>
              <a:t>the </a:t>
            </a:r>
            <a:r>
              <a:rPr lang="en-US" sz="2000" dirty="0" err="1"/>
              <a:t>Meissner</a:t>
            </a:r>
            <a:r>
              <a:rPr lang="en-US" sz="2000" dirty="0"/>
              <a:t> state can remain </a:t>
            </a:r>
            <a:r>
              <a:rPr lang="en-US" sz="2000" dirty="0" err="1"/>
              <a:t>metastable</a:t>
            </a:r>
            <a:r>
              <a:rPr lang="en-US" sz="2000" dirty="0"/>
              <a:t> at higher fields, </a:t>
            </a:r>
            <a:r>
              <a:rPr lang="en-US" sz="2000" i="1" dirty="0"/>
              <a:t>H &gt; H</a:t>
            </a:r>
            <a:r>
              <a:rPr lang="en-US" sz="2000" baseline="-25000" dirty="0"/>
              <a:t>c1</a:t>
            </a:r>
            <a:r>
              <a:rPr lang="en-US" sz="2000" i="1" dirty="0"/>
              <a:t> </a:t>
            </a:r>
            <a:r>
              <a:rPr lang="en-US" sz="2000" dirty="0"/>
              <a:t>up to the </a:t>
            </a:r>
            <a:r>
              <a:rPr lang="en-US" sz="2000" u="sng" dirty="0"/>
              <a:t>superheating field</a:t>
            </a:r>
            <a:r>
              <a:rPr lang="en-US" sz="2000" dirty="0"/>
              <a:t> </a:t>
            </a:r>
            <a:r>
              <a:rPr lang="en-US" sz="2000" i="1" dirty="0" err="1"/>
              <a:t>H</a:t>
            </a:r>
            <a:r>
              <a:rPr lang="en-US" sz="2000" baseline="-25000" dirty="0" err="1"/>
              <a:t>sh</a:t>
            </a:r>
            <a:r>
              <a:rPr lang="en-US" sz="2000" i="1" dirty="0"/>
              <a:t> </a:t>
            </a:r>
            <a:r>
              <a:rPr lang="en-US" sz="2000" dirty="0"/>
              <a:t>at</a:t>
            </a:r>
            <a:r>
              <a:rPr lang="en-US" sz="2000" i="1" dirty="0"/>
              <a:t> </a:t>
            </a:r>
            <a:r>
              <a:rPr lang="en-US" sz="2000" dirty="0"/>
              <a:t>which the Bean-Livingston surface barrier for penetration of vortices disappears and the </a:t>
            </a:r>
            <a:r>
              <a:rPr lang="en-US" sz="2000" dirty="0" err="1"/>
              <a:t>Meissner</a:t>
            </a:r>
            <a:r>
              <a:rPr lang="en-US" sz="2000" dirty="0"/>
              <a:t> state becomes unstable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7576" y="1290928"/>
            <a:ext cx="5593977" cy="4231339"/>
            <a:chOff x="-1416425" y="1039907"/>
            <a:chExt cx="5593977" cy="4231339"/>
          </a:xfrm>
        </p:grpSpPr>
        <p:grpSp>
          <p:nvGrpSpPr>
            <p:cNvPr id="51" name="Group 50"/>
            <p:cNvGrpSpPr/>
            <p:nvPr/>
          </p:nvGrpSpPr>
          <p:grpSpPr>
            <a:xfrm>
              <a:off x="-1416425" y="1039907"/>
              <a:ext cx="5593977" cy="4231339"/>
              <a:chOff x="2590799" y="3272119"/>
              <a:chExt cx="5593977" cy="4231339"/>
            </a:xfrm>
          </p:grpSpPr>
          <p:sp>
            <p:nvSpPr>
              <p:cNvPr id="10" name="Arc 9"/>
              <p:cNvSpPr/>
              <p:nvPr/>
            </p:nvSpPr>
            <p:spPr bwMode="auto">
              <a:xfrm>
                <a:off x="2590799" y="3989293"/>
                <a:ext cx="4760260" cy="3514165"/>
              </a:xfrm>
              <a:prstGeom prst="arc">
                <a:avLst>
                  <a:gd name="adj1" fmla="val 16200000"/>
                  <a:gd name="adj2" fmla="val 561"/>
                </a:avLst>
              </a:prstGeom>
              <a:solidFill>
                <a:srgbClr val="FFCC0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6" name="Straight Arrow Connector 5"/>
              <p:cNvCxnSpPr/>
              <p:nvPr/>
            </p:nvCxnSpPr>
            <p:spPr bwMode="auto">
              <a:xfrm flipV="1">
                <a:off x="4957482" y="3460376"/>
                <a:ext cx="0" cy="2312895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8" name="Straight Arrow Connector 7"/>
              <p:cNvCxnSpPr/>
              <p:nvPr/>
            </p:nvCxnSpPr>
            <p:spPr bwMode="auto">
              <a:xfrm>
                <a:off x="4948518" y="5773271"/>
                <a:ext cx="3012141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9" name="Arc 8"/>
              <p:cNvSpPr/>
              <p:nvPr/>
            </p:nvSpPr>
            <p:spPr bwMode="auto">
              <a:xfrm>
                <a:off x="2590799" y="5351929"/>
                <a:ext cx="4760260" cy="806824"/>
              </a:xfrm>
              <a:prstGeom prst="arc">
                <a:avLst>
                  <a:gd name="adj1" fmla="val 16200000"/>
                  <a:gd name="adj2" fmla="val 561"/>
                </a:avLst>
              </a:prstGeom>
              <a:solidFill>
                <a:srgbClr val="99CCFF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966447" y="5441576"/>
                <a:ext cx="14253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>
                    <a:latin typeface="Arial" pitchFamily="34" charset="0"/>
                    <a:cs typeface="Arial" pitchFamily="34" charset="0"/>
                  </a:rPr>
                  <a:t>Meissner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 State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477436" y="4401671"/>
                <a:ext cx="14253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>
                    <a:latin typeface="Arial" pitchFamily="34" charset="0"/>
                    <a:cs typeface="Arial" pitchFamily="34" charset="0"/>
                  </a:rPr>
                  <a:t>Abrikosov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 Vortex Lattice</a:t>
                </a:r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5071662" y="4152039"/>
                <a:ext cx="727617" cy="342433"/>
                <a:chOff x="5131950" y="4177159"/>
                <a:chExt cx="727617" cy="342433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5131950" y="4177159"/>
                  <a:ext cx="62753" cy="250321"/>
                  <a:chOff x="5131950" y="4177159"/>
                  <a:chExt cx="62753" cy="250321"/>
                </a:xfrm>
              </p:grpSpPr>
              <p:sp>
                <p:nvSpPr>
                  <p:cNvPr id="13" name="Oval 12"/>
                  <p:cNvSpPr/>
                  <p:nvPr/>
                </p:nvSpPr>
                <p:spPr bwMode="auto">
                  <a:xfrm>
                    <a:off x="5131950" y="4177159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  <p:sp>
                <p:nvSpPr>
                  <p:cNvPr id="14" name="Oval 13"/>
                  <p:cNvSpPr/>
                  <p:nvPr/>
                </p:nvSpPr>
                <p:spPr bwMode="auto">
                  <a:xfrm>
                    <a:off x="5131950" y="4364727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5319518" y="4177159"/>
                  <a:ext cx="62753" cy="250321"/>
                  <a:chOff x="5131950" y="4177159"/>
                  <a:chExt cx="62753" cy="250321"/>
                </a:xfrm>
              </p:grpSpPr>
              <p:sp>
                <p:nvSpPr>
                  <p:cNvPr id="24" name="Oval 23"/>
                  <p:cNvSpPr/>
                  <p:nvPr/>
                </p:nvSpPr>
                <p:spPr bwMode="auto">
                  <a:xfrm>
                    <a:off x="5131950" y="4177159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  <p:sp>
                <p:nvSpPr>
                  <p:cNvPr id="25" name="Oval 24"/>
                  <p:cNvSpPr/>
                  <p:nvPr/>
                </p:nvSpPr>
                <p:spPr bwMode="auto">
                  <a:xfrm>
                    <a:off x="5131950" y="4364727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5507086" y="4177159"/>
                  <a:ext cx="62753" cy="250321"/>
                  <a:chOff x="5131950" y="4177159"/>
                  <a:chExt cx="62753" cy="250321"/>
                </a:xfrm>
              </p:grpSpPr>
              <p:sp>
                <p:nvSpPr>
                  <p:cNvPr id="27" name="Oval 26"/>
                  <p:cNvSpPr/>
                  <p:nvPr/>
                </p:nvSpPr>
                <p:spPr bwMode="auto">
                  <a:xfrm>
                    <a:off x="5131950" y="4177159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  <p:sp>
                <p:nvSpPr>
                  <p:cNvPr id="28" name="Oval 27"/>
                  <p:cNvSpPr/>
                  <p:nvPr/>
                </p:nvSpPr>
                <p:spPr bwMode="auto">
                  <a:xfrm>
                    <a:off x="5131950" y="4364727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9" name="Group 28"/>
                <p:cNvGrpSpPr/>
                <p:nvPr/>
              </p:nvGrpSpPr>
              <p:grpSpPr>
                <a:xfrm>
                  <a:off x="5699678" y="4177159"/>
                  <a:ext cx="62753" cy="250321"/>
                  <a:chOff x="5131950" y="4177159"/>
                  <a:chExt cx="62753" cy="250321"/>
                </a:xfrm>
              </p:grpSpPr>
              <p:sp>
                <p:nvSpPr>
                  <p:cNvPr id="30" name="Oval 29"/>
                  <p:cNvSpPr/>
                  <p:nvPr/>
                </p:nvSpPr>
                <p:spPr bwMode="auto">
                  <a:xfrm>
                    <a:off x="5131950" y="4177159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  <p:sp>
                <p:nvSpPr>
                  <p:cNvPr id="31" name="Oval 30"/>
                  <p:cNvSpPr/>
                  <p:nvPr/>
                </p:nvSpPr>
                <p:spPr bwMode="auto">
                  <a:xfrm>
                    <a:off x="5131950" y="4364727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5229086" y="4269271"/>
                  <a:ext cx="62753" cy="250321"/>
                  <a:chOff x="5131950" y="4177159"/>
                  <a:chExt cx="62753" cy="250321"/>
                </a:xfrm>
              </p:grpSpPr>
              <p:sp>
                <p:nvSpPr>
                  <p:cNvPr id="33" name="Oval 32"/>
                  <p:cNvSpPr/>
                  <p:nvPr/>
                </p:nvSpPr>
                <p:spPr bwMode="auto">
                  <a:xfrm>
                    <a:off x="5131950" y="4177159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  <p:sp>
                <p:nvSpPr>
                  <p:cNvPr id="34" name="Oval 33"/>
                  <p:cNvSpPr/>
                  <p:nvPr/>
                </p:nvSpPr>
                <p:spPr bwMode="auto">
                  <a:xfrm>
                    <a:off x="5131950" y="4364727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5416654" y="4269271"/>
                  <a:ext cx="62753" cy="250321"/>
                  <a:chOff x="5131950" y="4177159"/>
                  <a:chExt cx="62753" cy="250321"/>
                </a:xfrm>
              </p:grpSpPr>
              <p:sp>
                <p:nvSpPr>
                  <p:cNvPr id="36" name="Oval 35"/>
                  <p:cNvSpPr/>
                  <p:nvPr/>
                </p:nvSpPr>
                <p:spPr bwMode="auto">
                  <a:xfrm>
                    <a:off x="5131950" y="4177159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 bwMode="auto">
                  <a:xfrm>
                    <a:off x="5131950" y="4364727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38" name="Group 37"/>
                <p:cNvGrpSpPr/>
                <p:nvPr/>
              </p:nvGrpSpPr>
              <p:grpSpPr>
                <a:xfrm>
                  <a:off x="5604222" y="4269271"/>
                  <a:ext cx="62753" cy="250321"/>
                  <a:chOff x="5131950" y="4177159"/>
                  <a:chExt cx="62753" cy="250321"/>
                </a:xfrm>
              </p:grpSpPr>
              <p:sp>
                <p:nvSpPr>
                  <p:cNvPr id="39" name="Oval 38"/>
                  <p:cNvSpPr/>
                  <p:nvPr/>
                </p:nvSpPr>
                <p:spPr bwMode="auto">
                  <a:xfrm>
                    <a:off x="5131950" y="4177159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  <p:sp>
                <p:nvSpPr>
                  <p:cNvPr id="40" name="Oval 39"/>
                  <p:cNvSpPr/>
                  <p:nvPr/>
                </p:nvSpPr>
                <p:spPr bwMode="auto">
                  <a:xfrm>
                    <a:off x="5131950" y="4364727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5796814" y="4269271"/>
                  <a:ext cx="62753" cy="250321"/>
                  <a:chOff x="5131950" y="4177159"/>
                  <a:chExt cx="62753" cy="250321"/>
                </a:xfrm>
              </p:grpSpPr>
              <p:sp>
                <p:nvSpPr>
                  <p:cNvPr id="42" name="Oval 41"/>
                  <p:cNvSpPr/>
                  <p:nvPr/>
                </p:nvSpPr>
                <p:spPr bwMode="auto">
                  <a:xfrm>
                    <a:off x="5131950" y="4177159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  <p:sp>
                <p:nvSpPr>
                  <p:cNvPr id="43" name="Oval 42"/>
                  <p:cNvSpPr/>
                  <p:nvPr/>
                </p:nvSpPr>
                <p:spPr bwMode="auto">
                  <a:xfrm>
                    <a:off x="5131950" y="4364727"/>
                    <a:ext cx="62753" cy="6275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Times" charset="0"/>
                    </a:endParaRPr>
                  </a:p>
                </p:txBody>
              </p:sp>
            </p:grpSp>
          </p:grpSp>
          <p:sp>
            <p:nvSpPr>
              <p:cNvPr id="46" name="TextBox 45"/>
              <p:cNvSpPr txBox="1"/>
              <p:nvPr/>
            </p:nvSpPr>
            <p:spPr>
              <a:xfrm>
                <a:off x="7835152" y="5809127"/>
                <a:ext cx="3496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580963" y="3272119"/>
                <a:ext cx="3496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H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207621" y="5800162"/>
                <a:ext cx="4482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/>
                  <a:t>T</a:t>
                </a:r>
                <a:r>
                  <a:rPr lang="en-US" baseline="-25000" dirty="0" err="1"/>
                  <a:t>c</a:t>
                </a:r>
                <a:endParaRPr lang="en-US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168588" y="3792068"/>
                <a:ext cx="8068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H</a:t>
                </a:r>
                <a:r>
                  <a:rPr lang="en-US" baseline="-25000" dirty="0"/>
                  <a:t>c2</a:t>
                </a:r>
                <a:r>
                  <a:rPr lang="en-US" dirty="0"/>
                  <a:t>(0)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195482" y="5154703"/>
                <a:ext cx="77993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H</a:t>
                </a:r>
                <a:r>
                  <a:rPr lang="en-US" baseline="-25000" dirty="0"/>
                  <a:t>c1</a:t>
                </a:r>
                <a:r>
                  <a:rPr lang="en-US" dirty="0"/>
                  <a:t>(0)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1757081" y="1532964"/>
              <a:ext cx="14253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itchFamily="34" charset="0"/>
                  <a:cs typeface="Arial" pitchFamily="34" charset="0"/>
                </a:rPr>
                <a:t>Normal State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3074896" y="923365"/>
            <a:ext cx="1918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Comic Sans MS" pitchFamily="66" charset="0"/>
              </a:rPr>
              <a:t>Type-II SC</a:t>
            </a:r>
          </a:p>
        </p:txBody>
      </p:sp>
      <p:sp>
        <p:nvSpPr>
          <p:cNvPr id="55" name="Arc 54"/>
          <p:cNvSpPr/>
          <p:nvPr/>
        </p:nvSpPr>
        <p:spPr bwMode="auto">
          <a:xfrm>
            <a:off x="107576" y="2922508"/>
            <a:ext cx="4760260" cy="1703281"/>
          </a:xfrm>
          <a:prstGeom prst="arc">
            <a:avLst>
              <a:gd name="adj1" fmla="val 16200000"/>
              <a:gd name="adj2" fmla="val 561"/>
            </a:avLst>
          </a:prstGeom>
          <a:solidFill>
            <a:srgbClr val="99CCFF">
              <a:alpha val="50196"/>
            </a:srgbClr>
          </a:solidFill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12260" y="2725276"/>
            <a:ext cx="779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H</a:t>
            </a:r>
            <a:r>
              <a:rPr lang="en-US" b="1" baseline="-25000" dirty="0" err="1"/>
              <a:t>sh</a:t>
            </a:r>
            <a:r>
              <a:rPr lang="en-US" b="1" dirty="0"/>
              <a:t>(0)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819835" y="4244673"/>
            <a:ext cx="8633013" cy="64633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i="1" dirty="0" err="1"/>
              <a:t>H</a:t>
            </a:r>
            <a:r>
              <a:rPr lang="en-US" baseline="-25000" dirty="0" err="1"/>
              <a:t>sh</a:t>
            </a:r>
            <a:r>
              <a:rPr lang="en-US" i="1" dirty="0"/>
              <a:t> </a:t>
            </a:r>
            <a:r>
              <a:rPr lang="en-US" dirty="0"/>
              <a:t>is the maximum magnetic field at which a type-II superconductor can remain in a true non-dissipative state not altered by dissipative motion of vortices.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819835" y="5197740"/>
            <a:ext cx="8633013" cy="36933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dirty="0"/>
              <a:t>At </a:t>
            </a:r>
            <a:r>
              <a:rPr lang="en-US" i="1" dirty="0"/>
              <a:t>H </a:t>
            </a:r>
            <a:r>
              <a:rPr lang="en-US" dirty="0"/>
              <a:t>=</a:t>
            </a:r>
            <a:r>
              <a:rPr lang="en-US" i="1" dirty="0"/>
              <a:t> </a:t>
            </a:r>
            <a:r>
              <a:rPr lang="en-US" i="1" dirty="0" err="1"/>
              <a:t>H</a:t>
            </a:r>
            <a:r>
              <a:rPr lang="en-US" baseline="-25000" dirty="0" err="1"/>
              <a:t>sh</a:t>
            </a:r>
            <a:r>
              <a:rPr lang="en-US" dirty="0"/>
              <a:t> the screening surface current reaches the </a:t>
            </a:r>
            <a:r>
              <a:rPr lang="en-US" dirty="0" err="1"/>
              <a:t>depairing</a:t>
            </a:r>
            <a:r>
              <a:rPr lang="en-US" dirty="0"/>
              <a:t> value </a:t>
            </a:r>
            <a:r>
              <a:rPr lang="en-US" i="1" dirty="0" err="1"/>
              <a:t>J</a:t>
            </a:r>
            <a:r>
              <a:rPr lang="en-US" baseline="-25000" dirty="0" err="1"/>
              <a:t>d</a:t>
            </a:r>
            <a:r>
              <a:rPr lang="en-US" dirty="0"/>
              <a:t> = </a:t>
            </a:r>
            <a:r>
              <a:rPr lang="en-US" i="1" dirty="0" err="1"/>
              <a:t>n</a:t>
            </a:r>
            <a:r>
              <a:rPr lang="en-US" baseline="-25000" dirty="0" err="1"/>
              <a:t>s</a:t>
            </a:r>
            <a:r>
              <a:rPr lang="en-US" i="1" dirty="0" err="1"/>
              <a:t>e</a:t>
            </a:r>
            <a:r>
              <a:rPr lang="en-US" dirty="0" err="1">
                <a:latin typeface="Symbol" pitchFamily="18" charset="2"/>
              </a:rPr>
              <a:t>D</a:t>
            </a:r>
            <a:r>
              <a:rPr lang="en-US" dirty="0"/>
              <a:t>/</a:t>
            </a:r>
            <a:r>
              <a:rPr lang="en-US" i="1" dirty="0"/>
              <a:t>p</a:t>
            </a:r>
            <a:r>
              <a:rPr lang="en-US" baseline="-25000" dirty="0"/>
              <a:t>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2547A-16B6-BE22-FEF9-A572EBEF93E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0" y="-224898"/>
            <a:ext cx="10972440" cy="1144800"/>
          </a:xfrm>
        </p:spPr>
        <p:txBody>
          <a:bodyPr/>
          <a:lstStyle/>
          <a:p>
            <a:r>
              <a:rPr lang="en-US" dirty="0"/>
              <a:t>Superheating field: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287" y="634154"/>
            <a:ext cx="9306339" cy="860612"/>
          </a:xfrm>
        </p:spPr>
        <p:txBody>
          <a:bodyPr/>
          <a:lstStyle/>
          <a:p>
            <a:r>
              <a:rPr lang="en-US" dirty="0"/>
              <a:t>Calculation of </a:t>
            </a:r>
            <a:r>
              <a:rPr lang="en-US" i="1" dirty="0" err="1"/>
              <a:t>H</a:t>
            </a:r>
            <a:r>
              <a:rPr lang="en-US" baseline="-25000" dirty="0" err="1"/>
              <a:t>sh</a:t>
            </a:r>
            <a:r>
              <a:rPr lang="en-US" dirty="0"/>
              <a:t>(</a:t>
            </a:r>
            <a:r>
              <a:rPr lang="en-US" dirty="0">
                <a:latin typeface="Symbol" pitchFamily="18" charset="2"/>
              </a:rPr>
              <a:t>k</a:t>
            </a:r>
            <a:r>
              <a:rPr lang="en-US" dirty="0"/>
              <a:t>) from </a:t>
            </a:r>
            <a:r>
              <a:rPr lang="en-US" dirty="0" err="1"/>
              <a:t>Ginzburg</a:t>
            </a:r>
            <a:r>
              <a:rPr lang="en-US" dirty="0"/>
              <a:t>-Landau theory (</a:t>
            </a:r>
            <a:r>
              <a:rPr lang="en-US" i="1" dirty="0" err="1"/>
              <a:t>T</a:t>
            </a:r>
            <a:r>
              <a:rPr lang="en-US" dirty="0" err="1">
                <a:sym typeface="Symbol"/>
              </a:rPr>
              <a:t></a:t>
            </a:r>
            <a:r>
              <a:rPr lang="en-US" i="1" dirty="0" err="1">
                <a:sym typeface="Symbol"/>
              </a:rPr>
              <a:t>T</a:t>
            </a:r>
            <a:r>
              <a:rPr lang="en-US" baseline="-25000" dirty="0" err="1">
                <a:sym typeface="Symbol"/>
              </a:rPr>
              <a:t>c</a:t>
            </a:r>
            <a:r>
              <a:rPr lang="en-US" dirty="0">
                <a:sym typeface="Symbol"/>
              </a:rPr>
              <a:t>) [</a:t>
            </a:r>
            <a:r>
              <a:rPr lang="en-US" sz="1600" dirty="0" err="1">
                <a:solidFill>
                  <a:srgbClr val="002060"/>
                </a:solidFill>
                <a:sym typeface="Symbol"/>
              </a:rPr>
              <a:t>Matricon</a:t>
            </a:r>
            <a:r>
              <a:rPr lang="en-US" sz="1600" dirty="0">
                <a:solidFill>
                  <a:srgbClr val="002060"/>
                </a:solidFill>
                <a:sym typeface="Symbol"/>
              </a:rPr>
              <a:t> and Saint-James (1967) </a:t>
            </a:r>
            <a:r>
              <a:rPr lang="en-US" dirty="0">
                <a:solidFill>
                  <a:srgbClr val="002060"/>
                </a:solidFill>
                <a:sym typeface="Symbol"/>
              </a:rPr>
              <a:t>]:</a:t>
            </a:r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0698560"/>
              </p:ext>
            </p:extLst>
          </p:nvPr>
        </p:nvGraphicFramePr>
        <p:xfrm>
          <a:off x="6981167" y="862468"/>
          <a:ext cx="2553415" cy="769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726920" imgH="520560" progId="Equation.3">
                  <p:embed/>
                </p:oleObj>
              </mc:Choice>
              <mc:Fallback>
                <p:oleObj name="Equation" r:id="rId3" imgW="1726920" imgH="52056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1167" y="862468"/>
                        <a:ext cx="2553415" cy="7697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7540943" y="1759227"/>
            <a:ext cx="4426748" cy="4155848"/>
            <a:chOff x="4555889" y="2252102"/>
            <a:chExt cx="4426748" cy="4155848"/>
          </a:xfrm>
        </p:grpSpPr>
        <p:sp>
          <p:nvSpPr>
            <p:cNvPr id="21" name="TextBox 20"/>
            <p:cNvSpPr txBox="1"/>
            <p:nvPr/>
          </p:nvSpPr>
          <p:spPr>
            <a:xfrm>
              <a:off x="6902824" y="5172635"/>
              <a:ext cx="331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0066FF"/>
                  </a:solidFill>
                </a:rPr>
                <a:t>t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555889" y="2252102"/>
              <a:ext cx="4426748" cy="4155848"/>
              <a:chOff x="4555889" y="2252102"/>
              <a:chExt cx="4426748" cy="4155848"/>
            </a:xfrm>
          </p:grpSpPr>
          <p:pic>
            <p:nvPicPr>
              <p:cNvPr id="536582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530074" y="2252102"/>
                <a:ext cx="1381125" cy="3590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4555889" y="2477903"/>
                <a:ext cx="2539815" cy="31393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dirty="0"/>
                  <a:t>Time evolution of the spatial pattern of the order parameter</a:t>
                </a:r>
              </a:p>
              <a:p>
                <a:pPr algn="r"/>
                <a:r>
                  <a:rPr lang="en-US" dirty="0"/>
                  <a:t>in a small region around the boundary where a vortex entrance</a:t>
                </a:r>
              </a:p>
              <a:p>
                <a:pPr algn="r"/>
                <a:r>
                  <a:rPr lang="en-US" dirty="0"/>
                  <a:t>is taking place, calculated from time-dependent GL-equations.</a:t>
                </a: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7297271" y="2554941"/>
                <a:ext cx="0" cy="2859741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66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2" name="TextBox 21"/>
              <p:cNvSpPr txBox="1"/>
              <p:nvPr/>
            </p:nvSpPr>
            <p:spPr>
              <a:xfrm>
                <a:off x="6866965" y="5853952"/>
                <a:ext cx="211567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A. D. Hernandez and D. Dominguez, Phys. Rev. B </a:t>
                </a:r>
                <a:r>
                  <a:rPr lang="en-US" sz="1000" b="1" dirty="0"/>
                  <a:t>65</a:t>
                </a:r>
                <a:r>
                  <a:rPr lang="en-US" sz="1000" dirty="0"/>
                  <a:t>, 144529 (2002) </a:t>
                </a:r>
              </a:p>
            </p:txBody>
          </p:sp>
        </p:grp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00935-A946-3614-D5E7-47D2F80D591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E384CDD-EBC7-AC9B-9299-2404563811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33990"/>
            <a:ext cx="7339376" cy="4961542"/>
          </a:xfrm>
          <a:prstGeom prst="rect">
            <a:avLst/>
          </a:prstGeom>
        </p:spPr>
      </p:pic>
      <p:sp>
        <p:nvSpPr>
          <p:cNvPr id="33" name="Text Box 14">
            <a:extLst>
              <a:ext uri="{FF2B5EF4-FFF2-40B4-BE49-F238E27FC236}">
                <a16:creationId xmlns:a16="http://schemas.microsoft.com/office/drawing/2014/main" id="{06163153-E9C3-B35F-14EC-EA5B9D53A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9647" y="5804820"/>
            <a:ext cx="1790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>
                <a:solidFill>
                  <a:schemeClr val="accent2"/>
                </a:solidFill>
              </a:rPr>
              <a:t>Plot from </a:t>
            </a:r>
            <a:r>
              <a:rPr lang="en-US" altLang="en-US" sz="1400" dirty="0" err="1">
                <a:solidFill>
                  <a:schemeClr val="accent2"/>
                </a:solidFill>
              </a:rPr>
              <a:t>Padamsee</a:t>
            </a:r>
            <a:endParaRPr lang="en-US" altLang="en-US" sz="1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69" y="-203361"/>
            <a:ext cx="10972440" cy="1144800"/>
          </a:xfrm>
        </p:spPr>
        <p:txBody>
          <a:bodyPr/>
          <a:lstStyle/>
          <a:p>
            <a:r>
              <a:rPr lang="en-US" dirty="0"/>
              <a:t>Superheating field: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2577" y="5611912"/>
            <a:ext cx="7131424" cy="609599"/>
          </a:xfrm>
        </p:spPr>
        <p:txBody>
          <a:bodyPr/>
          <a:lstStyle/>
          <a:p>
            <a:r>
              <a:rPr lang="en-US" dirty="0"/>
              <a:t>Weak dependence of </a:t>
            </a:r>
            <a:r>
              <a:rPr lang="en-US" i="1" dirty="0" err="1"/>
              <a:t>H</a:t>
            </a:r>
            <a:r>
              <a:rPr lang="en-US" baseline="-25000" dirty="0" err="1"/>
              <a:t>sh</a:t>
            </a:r>
            <a:r>
              <a:rPr lang="en-US" dirty="0"/>
              <a:t> on non-magnetic impurities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37322" y="977145"/>
            <a:ext cx="11241156" cy="119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kern="0" dirty="0"/>
              <a:t>Calculation of </a:t>
            </a:r>
            <a:r>
              <a:rPr lang="en-US" sz="2400" i="1" kern="0" dirty="0" err="1"/>
              <a:t>H</a:t>
            </a:r>
            <a:r>
              <a:rPr lang="en-US" sz="2400" kern="0" baseline="-25000" dirty="0" err="1"/>
              <a:t>sh</a:t>
            </a:r>
            <a:r>
              <a:rPr lang="en-US" sz="2400" kern="0" dirty="0"/>
              <a:t>(</a:t>
            </a:r>
            <a:r>
              <a:rPr lang="en-US" sz="2400" i="1" kern="0" dirty="0"/>
              <a:t>T</a:t>
            </a:r>
            <a:r>
              <a:rPr lang="en-US" sz="2400" kern="0" dirty="0"/>
              <a:t>, </a:t>
            </a:r>
            <a:r>
              <a:rPr lang="en-US" sz="2400" i="1" kern="0" dirty="0"/>
              <a:t>l</a:t>
            </a:r>
            <a:r>
              <a:rPr lang="en-US" sz="2400" kern="0" dirty="0"/>
              <a:t>) for </a:t>
            </a:r>
            <a:r>
              <a:rPr lang="en-US" sz="2400" kern="0" dirty="0">
                <a:latin typeface="Symbol" pitchFamily="18" charset="2"/>
              </a:rPr>
              <a:t>k </a:t>
            </a:r>
            <a:r>
              <a:rPr lang="en-US" sz="2400" kern="0" dirty="0"/>
              <a:t>&gt;&gt; 1 from </a:t>
            </a:r>
            <a:r>
              <a:rPr lang="en-US" sz="2400" kern="0" dirty="0" err="1"/>
              <a:t>Eilenberger</a:t>
            </a:r>
            <a:r>
              <a:rPr lang="en-US" sz="2400" kern="0" dirty="0"/>
              <a:t> equations (0&lt;</a:t>
            </a:r>
            <a:r>
              <a:rPr lang="en-US" sz="2400" i="1" kern="0" dirty="0"/>
              <a:t>T</a:t>
            </a:r>
            <a:r>
              <a:rPr lang="en-US" kern="0" dirty="0">
                <a:sym typeface="Symbol"/>
              </a:rPr>
              <a:t>&lt;</a:t>
            </a:r>
            <a:r>
              <a:rPr lang="en-US" sz="2400" i="1" kern="0" dirty="0">
                <a:sym typeface="Symbol"/>
              </a:rPr>
              <a:t>T</a:t>
            </a:r>
            <a:r>
              <a:rPr lang="en-US" sz="2400" kern="0" baseline="-25000" dirty="0">
                <a:sym typeface="Symbol"/>
              </a:rPr>
              <a:t>c</a:t>
            </a:r>
            <a:r>
              <a:rPr lang="en-US" sz="2400" kern="0" dirty="0">
                <a:sym typeface="Symbol"/>
              </a:rPr>
              <a:t>) [</a:t>
            </a:r>
            <a:r>
              <a:rPr lang="en-US" sz="1400" kern="0" dirty="0">
                <a:sym typeface="Symbol"/>
              </a:rPr>
              <a:t>Pei-Jen Lin and Gurevich (2012)</a:t>
            </a:r>
            <a:r>
              <a:rPr lang="en-US" kern="0" dirty="0">
                <a:sym typeface="Symbol"/>
              </a:rPr>
              <a:t>]:</a:t>
            </a:r>
            <a:endParaRPr lang="en-US" sz="2400" kern="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7065" y="1978399"/>
            <a:ext cx="4349230" cy="327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632213" y="1993082"/>
            <a:ext cx="1290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66FF"/>
                </a:solidFill>
                <a:latin typeface="Symbol" pitchFamily="18" charset="2"/>
              </a:rPr>
              <a:t>a</a:t>
            </a:r>
            <a:r>
              <a:rPr lang="en-US" sz="2000" dirty="0">
                <a:solidFill>
                  <a:srgbClr val="0066FF"/>
                </a:solidFill>
              </a:rPr>
              <a:t> = </a:t>
            </a:r>
            <a:r>
              <a:rPr lang="en-US" sz="2000" dirty="0">
                <a:solidFill>
                  <a:srgbClr val="0066FF"/>
                </a:solidFill>
                <a:latin typeface="Symbol" pitchFamily="18" charset="2"/>
              </a:rPr>
              <a:t>px</a:t>
            </a:r>
            <a:r>
              <a:rPr lang="en-US" sz="2000" baseline="-25000" dirty="0">
                <a:solidFill>
                  <a:srgbClr val="0066FF"/>
                </a:solidFill>
              </a:rPr>
              <a:t>0</a:t>
            </a:r>
            <a:r>
              <a:rPr lang="en-US" sz="2000" dirty="0">
                <a:solidFill>
                  <a:srgbClr val="0066FF"/>
                </a:solidFill>
              </a:rPr>
              <a:t>/</a:t>
            </a:r>
            <a:r>
              <a:rPr lang="en-US" sz="2000" i="1" dirty="0">
                <a:solidFill>
                  <a:srgbClr val="0066FF"/>
                </a:solidFill>
              </a:rPr>
              <a:t>l</a:t>
            </a: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7162708" y="2750018"/>
          <a:ext cx="1678471" cy="378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66680" imgH="241200" progId="Equation.3">
                  <p:embed/>
                </p:oleObj>
              </mc:Choice>
              <mc:Fallback>
                <p:oleObj name="Equation" r:id="rId4" imgW="1066680" imgH="241200" progId="Equation.3">
                  <p:embed/>
                  <p:pic>
                    <p:nvPicPr>
                      <p:cNvPr id="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708" y="2750018"/>
                        <a:ext cx="1678471" cy="37866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58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7131330" y="3533868"/>
          <a:ext cx="2654805" cy="889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30320" imgH="647640" progId="Equation.3">
                  <p:embed/>
                </p:oleObj>
              </mc:Choice>
              <mc:Fallback>
                <p:oleObj name="Equation" r:id="rId6" imgW="1930320" imgH="647640" progId="Equation.3">
                  <p:embed/>
                  <p:pic>
                    <p:nvPicPr>
                      <p:cNvPr id="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1330" y="3533868"/>
                        <a:ext cx="2654805" cy="88927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89415" y="5280211"/>
            <a:ext cx="3666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F. Pei-Jen Lin and A. </a:t>
            </a:r>
            <a:r>
              <a:rPr lang="en-US" sz="1000" dirty="0" err="1"/>
              <a:t>Gurevich</a:t>
            </a:r>
            <a:r>
              <a:rPr lang="en-US" sz="1000" dirty="0"/>
              <a:t>, Phys. Rev. B </a:t>
            </a:r>
            <a:r>
              <a:rPr lang="en-US" sz="1000" b="1" dirty="0"/>
              <a:t>85</a:t>
            </a:r>
            <a:r>
              <a:rPr lang="en-US" sz="1000" dirty="0"/>
              <a:t>, 054513 (2012)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71638" y="2062715"/>
            <a:ext cx="2424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0066FF"/>
                </a:solidFill>
              </a:rPr>
              <a:t>Impurity scattering parameter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D2A045B-30D6-0C43-F99F-68F40955ECE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58" y="-187351"/>
            <a:ext cx="10972440" cy="1144800"/>
          </a:xfrm>
        </p:spPr>
        <p:txBody>
          <a:bodyPr/>
          <a:lstStyle/>
          <a:p>
            <a:r>
              <a:rPr lang="en-US" dirty="0"/>
              <a:t>Alternative Materials to Nb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9117" y="4894729"/>
            <a:ext cx="3787588" cy="376518"/>
          </a:xfrm>
        </p:spPr>
        <p:txBody>
          <a:bodyPr/>
          <a:lstStyle/>
          <a:p>
            <a:r>
              <a:rPr lang="en-US" dirty="0"/>
              <a:t>Global surface resistance:</a:t>
            </a:r>
          </a:p>
        </p:txBody>
      </p:sp>
      <p:graphicFrame>
        <p:nvGraphicFramePr>
          <p:cNvPr id="4" name="Group 96"/>
          <p:cNvGraphicFramePr>
            <a:graphicFrameLocks noGrp="1"/>
          </p:cNvGraphicFramePr>
          <p:nvPr/>
        </p:nvGraphicFramePr>
        <p:xfrm>
          <a:off x="2819401" y="941295"/>
          <a:ext cx="6485964" cy="2969999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4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7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64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99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4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40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75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Material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en-US" sz="14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(K)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</a:t>
                      </a:r>
                      <a:r>
                        <a:rPr kumimoji="0" lang="en-US" sz="14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[T]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c1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mT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c2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[T]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(0)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[nm]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  [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meV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]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6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Nb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9.2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170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1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BiO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/>
                        </a:rPr>
                        <a:t>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5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Nb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Sn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/>
                        </a:rPr>
                        <a:t>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6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NbN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16.2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/>
                        </a:rPr>
                        <a:t>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57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MgB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/>
                        </a:rPr>
                        <a:t>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20-60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3.5-60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2.3; 7.1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16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</a:t>
                      </a:r>
                      <a:r>
                        <a:rPr kumimoji="0" lang="en-US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/>
                        </a:rPr>
                        <a:t>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&gt;100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&gt;5.2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9480" y="4234594"/>
            <a:ext cx="11772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Example: 4 layers 30 nm thick of Nb</a:t>
            </a:r>
            <a:r>
              <a:rPr lang="en-US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Sn on 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Nb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 H</a:t>
            </a:r>
            <a:r>
              <a:rPr lang="en-US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up to ~400 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mT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[~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H</a:t>
            </a:r>
            <a:r>
              <a:rPr lang="en-US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sh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(Nb</a:t>
            </a:r>
            <a:r>
              <a:rPr lang="en-US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3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Sn)] with H</a:t>
            </a:r>
            <a:r>
              <a:rPr lang="en-US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i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~ 100 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mT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&lt;&lt; 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H</a:t>
            </a:r>
            <a:r>
              <a:rPr lang="en-US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sh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(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Nb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)</a:t>
            </a:r>
            <a:endParaRPr lang="en-US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830793" y="4927227"/>
          <a:ext cx="3002856" cy="379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08160" imgH="266400" progId="Equation.3">
                  <p:embed/>
                </p:oleObj>
              </mc:Choice>
              <mc:Fallback>
                <p:oleObj name="Equation" r:id="rId3" imgW="2108160" imgH="2664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0793" y="4927227"/>
                        <a:ext cx="3002856" cy="3798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35178" y="5504363"/>
            <a:ext cx="4935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baseline="30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Nb3Sn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(2 K) 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 0.1 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R</a:t>
            </a:r>
            <a:r>
              <a:rPr lang="en-US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baseline="30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Nb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(2 K)  R</a:t>
            </a:r>
            <a:r>
              <a:rPr lang="en-US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s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  0.15 </a:t>
            </a:r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R</a:t>
            </a:r>
            <a:r>
              <a:rPr lang="en-US" baseline="-25000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/>
              </a:rPr>
              <a:t>b</a:t>
            </a:r>
            <a:endParaRPr lang="en-US" baseline="-25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18F11F-CC30-9E83-C4D7-244093EBC46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  <p:extLst>
      <p:ext uri="{BB962C8B-B14F-4D97-AF65-F5344CB8AC3E}">
        <p14:creationId xmlns:p14="http://schemas.microsoft.com/office/powerpoint/2010/main" val="39329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186" y="-10923"/>
            <a:ext cx="8570259" cy="762000"/>
          </a:xfrm>
        </p:spPr>
        <p:txBody>
          <a:bodyPr/>
          <a:lstStyle/>
          <a:p>
            <a:r>
              <a:rPr lang="en-US" dirty="0"/>
              <a:t>Superheating field: experimental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22" y="941294"/>
            <a:ext cx="11549268" cy="708212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dirty="0"/>
              <a:t>Use high-power (~1 MW) and short (~100 </a:t>
            </a:r>
            <a:r>
              <a:rPr lang="en-US" sz="2000" dirty="0">
                <a:latin typeface="Symbol" pitchFamily="18" charset="2"/>
              </a:rPr>
              <a:t>m</a:t>
            </a:r>
            <a:r>
              <a:rPr lang="en-US" sz="2000" dirty="0"/>
              <a:t>s) RF pulses to achieve the </a:t>
            </a:r>
            <a:r>
              <a:rPr lang="en-US" sz="2000" dirty="0" err="1"/>
              <a:t>metastable</a:t>
            </a:r>
            <a:r>
              <a:rPr lang="en-US" sz="2000" dirty="0"/>
              <a:t> state before other loss mechanisms kick-in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835088" y="1647547"/>
            <a:ext cx="5493124" cy="3872652"/>
            <a:chOff x="1311088" y="1647547"/>
            <a:chExt cx="5493124" cy="3872652"/>
          </a:xfrm>
        </p:grpSpPr>
        <p:pic>
          <p:nvPicPr>
            <p:cNvPr id="5386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11088" y="1647547"/>
              <a:ext cx="5493124" cy="3872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/>
            <p:nvPr/>
          </p:nvCxnSpPr>
          <p:spPr bwMode="auto">
            <a:xfrm flipH="1" flipV="1">
              <a:off x="2079812" y="2680447"/>
              <a:ext cx="4554070" cy="209774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66FF"/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 rot="1588850">
              <a:off x="2119031" y="2874591"/>
              <a:ext cx="7679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Nb</a:t>
              </a:r>
              <a:r>
                <a:rPr lang="en-US" sz="1400" dirty="0">
                  <a:latin typeface="Arial" pitchFamily="34" charset="0"/>
                  <a:cs typeface="Arial" pitchFamily="34" charset="0"/>
                </a:rPr>
                <a:t> H</a:t>
              </a:r>
              <a:r>
                <a:rPr lang="en-US" sz="1400" baseline="-25000" dirty="0">
                  <a:latin typeface="Arial" pitchFamily="34" charset="0"/>
                  <a:cs typeface="Arial" pitchFamily="34" charset="0"/>
                </a:rPr>
                <a:t>c1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flipH="1" flipV="1">
              <a:off x="2070847" y="4392706"/>
              <a:ext cx="4572000" cy="37651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66FF"/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 rot="274190">
              <a:off x="4404656" y="4318311"/>
              <a:ext cx="10031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Nb</a:t>
              </a:r>
              <a:r>
                <a:rPr lang="en-US" sz="1400" baseline="-250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400" dirty="0">
                  <a:latin typeface="Arial" pitchFamily="34" charset="0"/>
                  <a:cs typeface="Arial" pitchFamily="34" charset="0"/>
                </a:rPr>
                <a:t>Sn H</a:t>
              </a:r>
              <a:r>
                <a:rPr lang="en-US" sz="1400" baseline="-25000" dirty="0">
                  <a:latin typeface="Arial" pitchFamily="34" charset="0"/>
                  <a:cs typeface="Arial" pitchFamily="34" charset="0"/>
                </a:rPr>
                <a:t>c1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801905" y="1900519"/>
            <a:ext cx="2088776" cy="646331"/>
            <a:chOff x="277905" y="1900518"/>
            <a:chExt cx="2088776" cy="646331"/>
          </a:xfrm>
        </p:grpSpPr>
        <p:sp>
          <p:nvSpPr>
            <p:cNvPr id="12" name="Rectangle 11"/>
            <p:cNvSpPr/>
            <p:nvPr/>
          </p:nvSpPr>
          <p:spPr bwMode="auto">
            <a:xfrm>
              <a:off x="2232211" y="2384612"/>
              <a:ext cx="134470" cy="13447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>
              <a:off x="1604682" y="2205318"/>
              <a:ext cx="555812" cy="152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77905" y="1900518"/>
              <a:ext cx="13805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Highest H</a:t>
              </a:r>
              <a:r>
                <a:rPr lang="en-US" sz="1200" baseline="-25000" dirty="0"/>
                <a:t>p</a:t>
              </a:r>
              <a:r>
                <a:rPr lang="en-US" sz="1200" dirty="0"/>
                <a:t> ever measured in CW!!!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310283" y="4365810"/>
            <a:ext cx="21963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T. Hays and H. </a:t>
            </a:r>
            <a:r>
              <a:rPr lang="en-US" sz="1000" dirty="0" err="1"/>
              <a:t>Padamsee</a:t>
            </a:r>
            <a:r>
              <a:rPr lang="en-US" sz="1000" dirty="0"/>
              <a:t>, Proc. 1997 SRF Workshop, </a:t>
            </a:r>
            <a:r>
              <a:rPr lang="en-US" sz="1000" dirty="0" err="1"/>
              <a:t>Abano</a:t>
            </a:r>
            <a:r>
              <a:rPr lang="en-US" sz="1000" dirty="0"/>
              <a:t> </a:t>
            </a:r>
            <a:r>
              <a:rPr lang="en-US" sz="1000" dirty="0" err="1"/>
              <a:t>Terme</a:t>
            </a:r>
            <a:r>
              <a:rPr lang="en-US" sz="1000" dirty="0"/>
              <a:t>, Italy, p. 789 (1997) .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0" y="5336565"/>
            <a:ext cx="11986590" cy="7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/>
              <a:t>RF magnetic fields higher than </a:t>
            </a:r>
            <a:r>
              <a:rPr lang="en-US" sz="2000" i="1" kern="0" dirty="0"/>
              <a:t>H</a:t>
            </a:r>
            <a:r>
              <a:rPr lang="en-US" sz="2000" kern="0" baseline="-25000" dirty="0"/>
              <a:t>c1</a:t>
            </a:r>
            <a:r>
              <a:rPr lang="en-US" sz="2000" kern="0" dirty="0"/>
              <a:t> have been measured in both Nb and Nb</a:t>
            </a:r>
            <a:r>
              <a:rPr lang="en-US" sz="2000" kern="0" baseline="-25000" dirty="0"/>
              <a:t>3</a:t>
            </a:r>
            <a:r>
              <a:rPr lang="en-US" sz="2000" kern="0" dirty="0"/>
              <a:t>Sn cavities. </a:t>
            </a: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/>
              <a:t>However max </a:t>
            </a:r>
            <a:r>
              <a:rPr lang="en-US" sz="2000" i="1" kern="0" dirty="0"/>
              <a:t>H</a:t>
            </a:r>
            <a:r>
              <a:rPr lang="en-US" sz="2000" kern="0" baseline="-25000" dirty="0"/>
              <a:t>RF</a:t>
            </a:r>
            <a:r>
              <a:rPr lang="en-US" sz="2000" kern="0" dirty="0"/>
              <a:t> in Nb</a:t>
            </a:r>
            <a:r>
              <a:rPr lang="en-US" sz="2000" kern="0" baseline="-25000" dirty="0"/>
              <a:t>3</a:t>
            </a:r>
            <a:r>
              <a:rPr lang="en-US" sz="2000" kern="0" dirty="0"/>
              <a:t>Sn is &lt;&lt; predicted </a:t>
            </a:r>
            <a:r>
              <a:rPr lang="en-US" sz="2000" i="1" kern="0" dirty="0" err="1"/>
              <a:t>H</a:t>
            </a:r>
            <a:r>
              <a:rPr lang="en-US" sz="2000" kern="0" baseline="-25000" dirty="0" err="1"/>
              <a:t>sh</a:t>
            </a:r>
            <a:r>
              <a:rPr lang="en-US" sz="2000" kern="0" dirty="0"/>
              <a:t>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0BBB3E-3B3D-2DBF-F709-0A34D76D322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341" y="-132653"/>
            <a:ext cx="10972440" cy="1144800"/>
          </a:xfrm>
        </p:spPr>
        <p:txBody>
          <a:bodyPr/>
          <a:lstStyle/>
          <a:p>
            <a:r>
              <a:rPr lang="en-US" dirty="0"/>
              <a:t>However…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261" y="786405"/>
            <a:ext cx="11499574" cy="1138518"/>
          </a:xfrm>
        </p:spPr>
        <p:txBody>
          <a:bodyPr>
            <a:normAutofit/>
          </a:bodyPr>
          <a:lstStyle/>
          <a:p>
            <a:r>
              <a:rPr lang="en-US" sz="1800" dirty="0"/>
              <a:t>In “real” surfaces, the surface barrier can be easily suppressed locally by “defects” such as roughness or impurities, so that vortices may enter the sc already at </a:t>
            </a:r>
            <a:r>
              <a:rPr lang="en-US" sz="1800" i="1" dirty="0"/>
              <a:t>H</a:t>
            </a:r>
            <a:r>
              <a:rPr lang="en-US" sz="1800" baseline="-25000" dirty="0"/>
              <a:t>RF</a:t>
            </a:r>
            <a:r>
              <a:rPr lang="en-US" sz="1800" dirty="0"/>
              <a:t> </a:t>
            </a:r>
            <a:r>
              <a:rPr lang="en-US" sz="1800" dirty="0">
                <a:sym typeface="Symbol"/>
              </a:rPr>
              <a:t> </a:t>
            </a:r>
            <a:r>
              <a:rPr lang="en-US" sz="1800" i="1" dirty="0">
                <a:sym typeface="Symbol"/>
              </a:rPr>
              <a:t>H</a:t>
            </a:r>
            <a:r>
              <a:rPr lang="en-US" sz="1800" baseline="-25000" dirty="0">
                <a:sym typeface="Symbol"/>
              </a:rPr>
              <a:t>c1</a:t>
            </a:r>
            <a:endParaRPr lang="en-US" sz="18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566678" y="5436463"/>
            <a:ext cx="2061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sym typeface="Symbol"/>
              </a:rPr>
              <a:t>H</a:t>
            </a:r>
            <a:r>
              <a:rPr lang="en-US" sz="1600" baseline="-25000" dirty="0">
                <a:solidFill>
                  <a:srgbClr val="FF0000"/>
                </a:solidFill>
                <a:sym typeface="Symbol"/>
              </a:rPr>
              <a:t>p</a:t>
            </a:r>
            <a:r>
              <a:rPr lang="en-US" sz="1600" dirty="0">
                <a:solidFill>
                  <a:srgbClr val="FF0000"/>
                </a:solidFill>
                <a:sym typeface="Symbol"/>
              </a:rPr>
              <a:t>  30 </a:t>
            </a:r>
            <a:r>
              <a:rPr lang="en-US" sz="1600" dirty="0" err="1">
                <a:solidFill>
                  <a:srgbClr val="FF0000"/>
                </a:solidFill>
                <a:sym typeface="Symbol"/>
              </a:rPr>
              <a:t>mT</a:t>
            </a:r>
            <a:r>
              <a:rPr lang="en-US" sz="1600" dirty="0">
                <a:solidFill>
                  <a:srgbClr val="FF0000"/>
                </a:solidFill>
                <a:sym typeface="Symbol"/>
              </a:rPr>
              <a:t> ~ H</a:t>
            </a:r>
            <a:r>
              <a:rPr lang="en-US" sz="1600" baseline="-25000" dirty="0">
                <a:solidFill>
                  <a:srgbClr val="FF0000"/>
                </a:solidFill>
                <a:sym typeface="Symbol"/>
              </a:rPr>
              <a:t>c1</a:t>
            </a:r>
            <a:r>
              <a:rPr lang="en-US" sz="1600" dirty="0">
                <a:solidFill>
                  <a:srgbClr val="FF0000"/>
                </a:solidFill>
                <a:sym typeface="Symbol"/>
              </a:rPr>
              <a:t>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44678" y="4661087"/>
            <a:ext cx="2437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G. Muller et al., Proc. 1996 EPAC, Spain, p. 2085 (1996)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77808" y="2478034"/>
            <a:ext cx="24025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Comic Sans MS" pitchFamily="66" charset="0"/>
              </a:rPr>
              <a:t>1.5 GHz, Nb</a:t>
            </a:r>
            <a:r>
              <a:rPr lang="en-US" baseline="-25000" dirty="0">
                <a:solidFill>
                  <a:srgbClr val="0066FF"/>
                </a:solidFill>
                <a:latin typeface="Comic Sans MS" pitchFamily="66" charset="0"/>
              </a:rPr>
              <a:t>3</a:t>
            </a:r>
            <a:r>
              <a:rPr lang="en-US" dirty="0">
                <a:solidFill>
                  <a:srgbClr val="0066FF"/>
                </a:solidFill>
                <a:latin typeface="Comic Sans MS" pitchFamily="66" charset="0"/>
              </a:rPr>
              <a:t>Sn film deposited on </a:t>
            </a:r>
            <a:r>
              <a:rPr lang="en-US" dirty="0" err="1">
                <a:solidFill>
                  <a:srgbClr val="0066FF"/>
                </a:solidFill>
                <a:latin typeface="Comic Sans MS" pitchFamily="66" charset="0"/>
              </a:rPr>
              <a:t>Nb</a:t>
            </a:r>
            <a:endParaRPr lang="en-US" dirty="0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953FA06-9D12-2A71-FE90-DBFFAD80C0D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567C99-D870-C9E7-124D-AA393AE70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749" y="1306560"/>
            <a:ext cx="6011390" cy="4129903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84" y="-95533"/>
            <a:ext cx="10972440" cy="1144800"/>
          </a:xfrm>
        </p:spPr>
        <p:txBody>
          <a:bodyPr/>
          <a:lstStyle/>
          <a:p>
            <a:r>
              <a:rPr lang="en-US" dirty="0"/>
              <a:t>Multilayer Films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608" y="836947"/>
            <a:ext cx="10565416" cy="806824"/>
          </a:xfrm>
        </p:spPr>
        <p:txBody>
          <a:bodyPr/>
          <a:lstStyle/>
          <a:p>
            <a:r>
              <a:rPr lang="en-US" dirty="0"/>
              <a:t>If H</a:t>
            </a:r>
            <a:r>
              <a:rPr lang="en-US" baseline="-25000" dirty="0"/>
              <a:t>c1</a:t>
            </a:r>
            <a:r>
              <a:rPr lang="en-US" dirty="0"/>
              <a:t> is indeed a major practical limit for RF application of high-</a:t>
            </a:r>
            <a:r>
              <a:rPr lang="en-US" dirty="0">
                <a:latin typeface="Symbol" pitchFamily="18" charset="2"/>
              </a:rPr>
              <a:t>k</a:t>
            </a:r>
            <a:r>
              <a:rPr lang="en-US" dirty="0"/>
              <a:t> materials, a possible solution consists of S-I-S multilayers </a:t>
            </a:r>
            <a:r>
              <a:rPr lang="en-US" sz="1200" dirty="0">
                <a:solidFill>
                  <a:schemeClr val="hlink"/>
                </a:solidFill>
                <a:cs typeface="Arial" charset="0"/>
              </a:rPr>
              <a:t>[</a:t>
            </a:r>
            <a:r>
              <a:rPr lang="en-US" sz="1200" dirty="0" err="1">
                <a:solidFill>
                  <a:schemeClr val="hlink"/>
                </a:solidFill>
                <a:cs typeface="Arial" charset="0"/>
              </a:rPr>
              <a:t>Gurevich</a:t>
            </a:r>
            <a:r>
              <a:rPr lang="en-US" sz="1200" dirty="0">
                <a:solidFill>
                  <a:schemeClr val="hlink"/>
                </a:solidFill>
                <a:cs typeface="Arial" charset="0"/>
              </a:rPr>
              <a:t> (2006)]: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307315" y="1328842"/>
            <a:ext cx="617473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>
                <a:latin typeface="+mn-lt"/>
              </a:rPr>
              <a:t>Suppression of vortex penetration due to the enhancement of H</a:t>
            </a:r>
            <a:r>
              <a:rPr lang="en-US" sz="2000" baseline="-25000" dirty="0">
                <a:latin typeface="+mn-lt"/>
              </a:rPr>
              <a:t>c1</a:t>
            </a:r>
            <a:r>
              <a:rPr lang="en-US" sz="2000" dirty="0">
                <a:latin typeface="+mn-lt"/>
              </a:rPr>
              <a:t> in a thin film with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d &lt; </a:t>
            </a:r>
            <a:r>
              <a:rPr lang="en-US" sz="2000" dirty="0">
                <a:solidFill>
                  <a:srgbClr val="FF0000"/>
                </a:solidFill>
                <a:latin typeface="+mn-lt"/>
                <a:sym typeface="Symbol" pitchFamily="18" charset="2"/>
              </a:rPr>
              <a:t>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 </a:t>
            </a:r>
          </a:p>
          <a:p>
            <a:pPr eaLnBrk="1" hangingPunct="1"/>
            <a:r>
              <a:rPr lang="en-US" sz="1200" dirty="0">
                <a:solidFill>
                  <a:schemeClr val="hlink"/>
                </a:solidFill>
                <a:latin typeface="+mn-lt"/>
              </a:rPr>
              <a:t>[</a:t>
            </a:r>
            <a:r>
              <a:rPr lang="en-US" sz="1200" dirty="0" err="1">
                <a:solidFill>
                  <a:schemeClr val="hlink"/>
                </a:solidFill>
                <a:latin typeface="+mn-lt"/>
              </a:rPr>
              <a:t>Abrikosov</a:t>
            </a:r>
            <a:r>
              <a:rPr lang="en-US" sz="1200" dirty="0">
                <a:solidFill>
                  <a:schemeClr val="hlink"/>
                </a:solidFill>
                <a:latin typeface="+mn-lt"/>
              </a:rPr>
              <a:t>, (1964)]</a:t>
            </a:r>
          </a:p>
        </p:txBody>
      </p:sp>
      <p:graphicFrame>
        <p:nvGraphicFramePr>
          <p:cNvPr id="5560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926538"/>
              </p:ext>
            </p:extLst>
          </p:nvPr>
        </p:nvGraphicFramePr>
        <p:xfrm>
          <a:off x="6801155" y="2007356"/>
          <a:ext cx="1962056" cy="596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714320" imgH="520560" progId="Equation.3">
                  <p:embed/>
                </p:oleObj>
              </mc:Choice>
              <mc:Fallback>
                <p:oleObj name="Equation" r:id="rId3" imgW="1714320" imgH="520560" progId="Equation.3">
                  <p:embed/>
                  <p:pic>
                    <p:nvPicPr>
                      <p:cNvPr id="5560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1155" y="2007356"/>
                        <a:ext cx="1962056" cy="59622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5792463" y="2646092"/>
            <a:ext cx="3831359" cy="2940984"/>
            <a:chOff x="3385229" y="3217769"/>
            <a:chExt cx="3831359" cy="2940984"/>
          </a:xfrm>
        </p:grpSpPr>
        <p:pic>
          <p:nvPicPr>
            <p:cNvPr id="556033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85229" y="3217769"/>
              <a:ext cx="3723783" cy="2940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5387788" y="4392706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= exp(-</a:t>
              </a:r>
              <a:r>
                <a:rPr lang="en-US" i="1" dirty="0" err="1"/>
                <a:t>Nd</a:t>
              </a:r>
              <a:r>
                <a:rPr lang="en-US" dirty="0"/>
                <a:t>/</a:t>
              </a:r>
              <a:r>
                <a:rPr lang="en-US" dirty="0">
                  <a:latin typeface="Symbol" pitchFamily="18" charset="2"/>
                </a:rPr>
                <a:t>l</a:t>
              </a:r>
              <a:r>
                <a:rPr lang="en-US" dirty="0"/>
                <a:t>)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522595" y="5550656"/>
            <a:ext cx="28233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A. </a:t>
            </a:r>
            <a:r>
              <a:rPr lang="en-US" sz="1000" dirty="0" err="1"/>
              <a:t>Gurevich</a:t>
            </a:r>
            <a:r>
              <a:rPr lang="en-US" sz="1000" dirty="0"/>
              <a:t>, Appl. Phys. </a:t>
            </a:r>
            <a:r>
              <a:rPr lang="en-US" sz="1000" dirty="0" err="1"/>
              <a:t>Lett</a:t>
            </a:r>
            <a:r>
              <a:rPr lang="en-US" sz="1000" dirty="0"/>
              <a:t>. </a:t>
            </a:r>
            <a:r>
              <a:rPr lang="en-US" sz="1000" b="1" dirty="0"/>
              <a:t>88</a:t>
            </a:r>
            <a:r>
              <a:rPr lang="en-US" sz="1000" dirty="0"/>
              <a:t>, 012511 (2006)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5A542-BD7E-E740-1974-755CF3CAF503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CCB56C-380C-A266-F222-35E6FCD930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3578" y="1775118"/>
            <a:ext cx="3176291" cy="3920068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43" y="-148562"/>
            <a:ext cx="10972440" cy="1144800"/>
          </a:xfrm>
        </p:spPr>
        <p:txBody>
          <a:bodyPr/>
          <a:lstStyle/>
          <a:p>
            <a:r>
              <a:rPr lang="en-US" dirty="0"/>
              <a:t>Global thermal instability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10" y="977154"/>
            <a:ext cx="4522304" cy="1685365"/>
          </a:xfrm>
        </p:spPr>
        <p:txBody>
          <a:bodyPr/>
          <a:lstStyle/>
          <a:p>
            <a:r>
              <a:rPr lang="en-US" dirty="0"/>
              <a:t>The exponential temperature dependence of R</a:t>
            </a:r>
            <a:r>
              <a:rPr lang="en-US" baseline="-25000" dirty="0"/>
              <a:t>s</a:t>
            </a:r>
            <a:r>
              <a:rPr lang="en-US" dirty="0"/>
              <a:t>(T) provides a strong positive feedback between RF Joule power and heat transport to the coolant </a:t>
            </a:r>
            <a:r>
              <a:rPr lang="en-US" dirty="0">
                <a:sym typeface="Symbol"/>
              </a:rPr>
              <a:t> </a:t>
            </a:r>
            <a:r>
              <a:rPr lang="en-US" dirty="0"/>
              <a:t>thermal instability above the breakdown field </a:t>
            </a:r>
            <a:r>
              <a:rPr lang="en-US" i="1" dirty="0" err="1"/>
              <a:t>H</a:t>
            </a:r>
            <a:r>
              <a:rPr lang="en-US" baseline="-25000" dirty="0" err="1"/>
              <a:t>b</a:t>
            </a:r>
            <a:endParaRPr lang="en-US" baseline="-250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68D8302-6F1C-21DF-74CC-2E3F05076D1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309CC65-BB65-38C0-D35D-4232704A5A2F}"/>
              </a:ext>
            </a:extLst>
          </p:cNvPr>
          <p:cNvSpPr txBox="1"/>
          <p:nvPr/>
        </p:nvSpPr>
        <p:spPr>
          <a:xfrm>
            <a:off x="4215874" y="3003574"/>
            <a:ext cx="2031067" cy="74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ymbol" pitchFamily="18" charset="2"/>
              </a:rPr>
              <a:t>k</a:t>
            </a:r>
            <a:r>
              <a:rPr lang="en-US" sz="1200" dirty="0"/>
              <a:t>: thermal conductivity</a:t>
            </a:r>
          </a:p>
          <a:p>
            <a:r>
              <a:rPr lang="en-US" sz="1200" dirty="0" err="1"/>
              <a:t>h</a:t>
            </a:r>
            <a:r>
              <a:rPr lang="en-US" sz="1200" baseline="-25000" dirty="0" err="1"/>
              <a:t>K</a:t>
            </a:r>
            <a:r>
              <a:rPr lang="en-US" sz="1200" dirty="0"/>
              <a:t>: </a:t>
            </a:r>
            <a:r>
              <a:rPr lang="en-US" sz="1200" dirty="0" err="1"/>
              <a:t>Kapitza</a:t>
            </a:r>
            <a:r>
              <a:rPr lang="en-US" sz="1200" dirty="0"/>
              <a:t> conductance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8DC42BC6-467E-B933-0BBB-13E01D09F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94" y="2304710"/>
            <a:ext cx="6674615" cy="335277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FE95ADB-D832-0B79-1AA4-B6C94C07DF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609" y="1663706"/>
            <a:ext cx="5433391" cy="4170045"/>
          </a:xfrm>
          <a:prstGeom prst="rect">
            <a:avLst/>
          </a:prstGeom>
        </p:spPr>
      </p:pic>
      <p:sp>
        <p:nvSpPr>
          <p:cNvPr id="51" name="Title 1">
            <a:extLst>
              <a:ext uri="{FF2B5EF4-FFF2-40B4-BE49-F238E27FC236}">
                <a16:creationId xmlns:a16="http://schemas.microsoft.com/office/drawing/2014/main" id="{7325C5A4-ADF2-30BC-A2E0-ACF855BC24BC}"/>
              </a:ext>
            </a:extLst>
          </p:cNvPr>
          <p:cNvSpPr txBox="1">
            <a:spLocks/>
          </p:cNvSpPr>
          <p:nvPr/>
        </p:nvSpPr>
        <p:spPr>
          <a:xfrm>
            <a:off x="6758609" y="628114"/>
            <a:ext cx="5903843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7" b="1" i="0" kern="1200">
                <a:solidFill>
                  <a:srgbClr val="00009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/>
              <a:t>Uniform thermal breakdown field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5253" name="Picture 5"/>
          <p:cNvPicPr>
            <a:picLocks noChangeAspect="1" noChangeArrowheads="1"/>
          </p:cNvPicPr>
          <p:nvPr/>
        </p:nvPicPr>
        <p:blipFill>
          <a:blip r:embed="rId2" cstate="print"/>
          <a:srcRect l="20022" b="6066"/>
          <a:stretch>
            <a:fillRect/>
          </a:stretch>
        </p:blipFill>
        <p:spPr bwMode="auto">
          <a:xfrm>
            <a:off x="2216204" y="930969"/>
            <a:ext cx="3217817" cy="265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oup 25"/>
          <p:cNvGrpSpPr/>
          <p:nvPr/>
        </p:nvGrpSpPr>
        <p:grpSpPr>
          <a:xfrm>
            <a:off x="2425345" y="1117309"/>
            <a:ext cx="8131630" cy="2275114"/>
            <a:chOff x="1012370" y="1469561"/>
            <a:chExt cx="8131630" cy="2275114"/>
          </a:xfrm>
        </p:grpSpPr>
        <p:pic>
          <p:nvPicPr>
            <p:cNvPr id="565256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 l="30510" t="6254" r="3309" b="13615"/>
            <a:stretch>
              <a:fillRect/>
            </a:stretch>
          </p:blipFill>
          <p:spPr bwMode="auto">
            <a:xfrm>
              <a:off x="1012370" y="1469561"/>
              <a:ext cx="2873829" cy="2275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4" name="Straight Arrow Connector 23"/>
            <p:cNvCxnSpPr/>
            <p:nvPr/>
          </p:nvCxnSpPr>
          <p:spPr bwMode="auto">
            <a:xfrm flipH="1" flipV="1">
              <a:off x="3396344" y="2819401"/>
              <a:ext cx="533400" cy="58782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3984170" y="2852059"/>
              <a:ext cx="515983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rgbClr val="00B050"/>
                  </a:solidFill>
                </a:rPr>
                <a:t>For 1.5 </a:t>
              </a:r>
              <a:r>
                <a:rPr lang="en-US">
                  <a:solidFill>
                    <a:srgbClr val="00B050"/>
                  </a:solidFill>
                  <a:latin typeface="Symbol" pitchFamily="18" charset="2"/>
                </a:rPr>
                <a:t>m</a:t>
              </a:r>
              <a:r>
                <a:rPr lang="en-US">
                  <a:solidFill>
                    <a:srgbClr val="00B050"/>
                  </a:solidFill>
                </a:rPr>
                <a:t>m thick Nb on 3 mm thick Copper (</a:t>
              </a:r>
              <a:r>
                <a:rPr lang="en-US" sz="2000">
                  <a:solidFill>
                    <a:srgbClr val="00B050"/>
                  </a:solidFill>
                </a:rPr>
                <a:t>h</a:t>
              </a:r>
              <a:r>
                <a:rPr lang="en-US" sz="2000" baseline="-25000">
                  <a:solidFill>
                    <a:srgbClr val="00B050"/>
                  </a:solidFill>
                </a:rPr>
                <a:t>K,Cu</a:t>
              </a:r>
              <a:r>
                <a:rPr lang="en-US" sz="2000">
                  <a:solidFill>
                    <a:srgbClr val="00B050"/>
                  </a:solidFill>
                </a:rPr>
                <a:t>=8.4 kW/m</a:t>
              </a:r>
              <a:r>
                <a:rPr lang="en-US" sz="2000" baseline="30000">
                  <a:solidFill>
                    <a:srgbClr val="00B050"/>
                  </a:solidFill>
                </a:rPr>
                <a:t>2</a:t>
              </a:r>
              <a:r>
                <a:rPr lang="en-US" sz="2000">
                  <a:solidFill>
                    <a:srgbClr val="00B050"/>
                  </a:solidFill>
                </a:rPr>
                <a:t> K, </a:t>
              </a:r>
              <a:r>
                <a:rPr lang="en-US" sz="2000">
                  <a:solidFill>
                    <a:srgbClr val="00B050"/>
                  </a:solidFill>
                  <a:latin typeface="Symbol" pitchFamily="18" charset="2"/>
                </a:rPr>
                <a:t>k</a:t>
              </a:r>
              <a:r>
                <a:rPr lang="en-US" sz="2000" baseline="-25000">
                  <a:solidFill>
                    <a:srgbClr val="00B050"/>
                  </a:solidFill>
                </a:rPr>
                <a:t>Cu</a:t>
              </a:r>
              <a:r>
                <a:rPr lang="en-US" sz="2000">
                  <a:solidFill>
                    <a:srgbClr val="00B050"/>
                  </a:solidFill>
                </a:rPr>
                <a:t>=200 W/m K</a:t>
              </a:r>
              <a:r>
                <a:rPr lang="en-US">
                  <a:solidFill>
                    <a:srgbClr val="00B050"/>
                  </a:solidFill>
                </a:rPr>
                <a:t>)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76" y="-208063"/>
            <a:ext cx="10972440" cy="1144800"/>
          </a:xfrm>
        </p:spPr>
        <p:txBody>
          <a:bodyPr/>
          <a:lstStyle/>
          <a:p>
            <a:r>
              <a:rPr lang="en-US" dirty="0"/>
              <a:t>Uniform thermal breakdown 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439" y="1385998"/>
            <a:ext cx="5483364" cy="1219200"/>
          </a:xfrm>
        </p:spPr>
        <p:txBody>
          <a:bodyPr>
            <a:normAutofit/>
          </a:bodyPr>
          <a:lstStyle/>
          <a:p>
            <a:r>
              <a:rPr lang="en-US" sz="2000" dirty="0"/>
              <a:t>Higher frequencies not only reduce the cavity Q</a:t>
            </a:r>
            <a:r>
              <a:rPr lang="en-US" sz="2000" baseline="-25000" dirty="0"/>
              <a:t>0</a:t>
            </a:r>
            <a:r>
              <a:rPr lang="en-US" sz="2000" dirty="0"/>
              <a:t> (</a:t>
            </a:r>
            <a:r>
              <a:rPr lang="en-US" sz="2000" dirty="0">
                <a:sym typeface="Symbol"/>
              </a:rPr>
              <a:t> R</a:t>
            </a:r>
            <a:r>
              <a:rPr lang="en-US" sz="2000" baseline="-25000" dirty="0">
                <a:sym typeface="Symbol"/>
              </a:rPr>
              <a:t>s</a:t>
            </a:r>
            <a:r>
              <a:rPr lang="en-US" sz="2000" dirty="0"/>
              <a:t>) but also the breakdown field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1392735" y="2068815"/>
            <a:ext cx="1192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pitchFamily="18" charset="2"/>
                <a:cs typeface="Arial" pitchFamily="34" charset="0"/>
              </a:rPr>
              <a:t>m</a:t>
            </a:r>
            <a:r>
              <a:rPr lang="en-US" sz="1600" baseline="-25000" dirty="0">
                <a:latin typeface="Arial" pitchFamily="34" charset="0"/>
                <a:cs typeface="Arial" pitchFamily="34" charset="0"/>
              </a:rPr>
              <a:t>0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1600" baseline="-25000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(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mT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33918" y="3571900"/>
            <a:ext cx="1264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itchFamily="34" charset="0"/>
                <a:cs typeface="Arial" pitchFamily="34" charset="0"/>
              </a:rPr>
              <a:t>f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(GHz)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17914" y="610999"/>
            <a:ext cx="35858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Nb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, 2 K, 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same parameters as previous slide</a:t>
            </a:r>
            <a:endParaRPr lang="en-US" sz="2000" baseline="-25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251033" y="3853517"/>
            <a:ext cx="9923383" cy="2022612"/>
            <a:chOff x="224117" y="4155885"/>
            <a:chExt cx="7946950" cy="2022612"/>
          </a:xfrm>
        </p:grpSpPr>
        <p:sp>
          <p:nvSpPr>
            <p:cNvPr id="18" name="TextBox 17"/>
            <p:cNvSpPr txBox="1"/>
            <p:nvPr/>
          </p:nvSpPr>
          <p:spPr>
            <a:xfrm>
              <a:off x="224117" y="4195480"/>
              <a:ext cx="55222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 case of </a:t>
              </a:r>
              <a:r>
                <a:rPr lang="en-US" dirty="0" err="1"/>
                <a:t>multilayers</a:t>
              </a:r>
              <a:r>
                <a:rPr lang="en-US" dirty="0"/>
                <a:t> the thermal conductance is:</a:t>
              </a:r>
            </a:p>
          </p:txBody>
        </p:sp>
        <p:graphicFrame>
          <p:nvGraphicFramePr>
            <p:cNvPr id="19" name="Object 18"/>
            <p:cNvGraphicFramePr>
              <a:graphicFrameLocks noChangeAspect="1"/>
            </p:cNvGraphicFramePr>
            <p:nvPr/>
          </p:nvGraphicFramePr>
          <p:xfrm>
            <a:off x="5228664" y="4155885"/>
            <a:ext cx="2281877" cy="8733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057400" imgH="787320" progId="Equation.3">
                    <p:embed/>
                  </p:oleObj>
                </mc:Choice>
                <mc:Fallback>
                  <p:oleObj name="Equation" r:id="rId4" imgW="2057400" imgH="787320" progId="Equation.3">
                    <p:embed/>
                    <p:pic>
                      <p:nvPicPr>
                        <p:cNvPr id="19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8664" y="4155885"/>
                          <a:ext cx="2281877" cy="8733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TextBox 19"/>
            <p:cNvSpPr txBox="1"/>
            <p:nvPr/>
          </p:nvSpPr>
          <p:spPr>
            <a:xfrm>
              <a:off x="229406" y="4978168"/>
              <a:ext cx="794166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Symbol"/>
                </a:rPr>
                <a:t>Nb</a:t>
              </a:r>
              <a:r>
                <a:rPr lang="en-US" baseline="-25000" dirty="0">
                  <a:sym typeface="Symbol"/>
                </a:rPr>
                <a:t>3</a:t>
              </a:r>
              <a:r>
                <a:rPr lang="en-US" dirty="0">
                  <a:sym typeface="Symbol"/>
                </a:rPr>
                <a:t>Sn coating with </a:t>
              </a:r>
              <a:r>
                <a:rPr lang="en-US" i="1" dirty="0" err="1">
                  <a:sym typeface="Symbol"/>
                </a:rPr>
                <a:t>Nd</a:t>
              </a:r>
              <a:r>
                <a:rPr lang="en-US" baseline="-25000" dirty="0" err="1">
                  <a:sym typeface="Symbol"/>
                </a:rPr>
                <a:t>s</a:t>
              </a:r>
              <a:r>
                <a:rPr lang="en-US" dirty="0">
                  <a:sym typeface="Symbol"/>
                </a:rPr>
                <a:t> = 100 nm, </a:t>
              </a:r>
              <a:r>
                <a:rPr lang="en-US" baseline="-25000" dirty="0">
                  <a:sym typeface="Symbol"/>
                </a:rPr>
                <a:t>s</a:t>
              </a:r>
              <a:r>
                <a:rPr lang="en-US" dirty="0">
                  <a:sym typeface="Symbol"/>
                </a:rPr>
                <a:t> = 10</a:t>
              </a:r>
              <a:r>
                <a:rPr lang="en-US" baseline="30000" dirty="0">
                  <a:sym typeface="Symbol"/>
                </a:rPr>
                <a:t>-2</a:t>
              </a:r>
              <a:r>
                <a:rPr lang="en-US" dirty="0">
                  <a:sym typeface="Symbol"/>
                </a:rPr>
                <a:t> W/m K</a:t>
              </a:r>
            </a:p>
            <a:p>
              <a:r>
                <a:rPr lang="en-US" dirty="0">
                  <a:sym typeface="Symbol"/>
                </a:rPr>
                <a:t>Insulating Al</a:t>
              </a:r>
              <a:r>
                <a:rPr lang="en-US" baseline="-25000" dirty="0">
                  <a:sym typeface="Symbol"/>
                </a:rPr>
                <a:t>2</a:t>
              </a:r>
              <a:r>
                <a:rPr lang="en-US" dirty="0">
                  <a:sym typeface="Symbol"/>
                </a:rPr>
                <a:t>O</a:t>
              </a:r>
              <a:r>
                <a:rPr lang="en-US" baseline="-25000" dirty="0">
                  <a:sym typeface="Symbol"/>
                </a:rPr>
                <a:t>3</a:t>
              </a:r>
              <a:r>
                <a:rPr lang="en-US" dirty="0">
                  <a:sym typeface="Symbol"/>
                </a:rPr>
                <a:t> layers, </a:t>
              </a:r>
              <a:r>
                <a:rPr lang="en-US" i="1" dirty="0" err="1">
                  <a:sym typeface="Symbol"/>
                </a:rPr>
                <a:t>Nd</a:t>
              </a:r>
              <a:r>
                <a:rPr lang="en-US" baseline="-25000" dirty="0" err="1">
                  <a:sym typeface="Symbol"/>
                </a:rPr>
                <a:t>i</a:t>
              </a:r>
              <a:r>
                <a:rPr lang="en-US" dirty="0">
                  <a:sym typeface="Symbol"/>
                </a:rPr>
                <a:t> = 10 nm, </a:t>
              </a:r>
              <a:r>
                <a:rPr lang="en-US" baseline="-25000" dirty="0" err="1">
                  <a:sym typeface="Symbol"/>
                </a:rPr>
                <a:t>i</a:t>
              </a:r>
              <a:r>
                <a:rPr lang="en-US" dirty="0">
                  <a:sym typeface="Symbol"/>
                </a:rPr>
                <a:t> = 0.3 W/m K</a:t>
              </a:r>
            </a:p>
            <a:p>
              <a:r>
                <a:rPr lang="en-US" i="1" dirty="0">
                  <a:solidFill>
                    <a:srgbClr val="FF0000"/>
                  </a:solidFill>
                  <a:sym typeface="Symbol"/>
                </a:rPr>
                <a:t>d</a:t>
              </a:r>
              <a:r>
                <a:rPr lang="en-US" baseline="-25000" dirty="0">
                  <a:solidFill>
                    <a:srgbClr val="FF0000"/>
                  </a:solidFill>
                  <a:sym typeface="Symbol"/>
                </a:rPr>
                <a:t>i</a:t>
              </a:r>
              <a:r>
                <a:rPr lang="en-US" dirty="0">
                  <a:solidFill>
                    <a:srgbClr val="FF0000"/>
                  </a:solidFill>
                  <a:sym typeface="Symbol"/>
                </a:rPr>
                <a:t>/</a:t>
              </a:r>
              <a:r>
                <a:rPr lang="en-US" baseline="-25000" dirty="0" err="1">
                  <a:solidFill>
                    <a:srgbClr val="FF0000"/>
                  </a:solidFill>
                  <a:sym typeface="Symbol"/>
                </a:rPr>
                <a:t>i</a:t>
              </a:r>
              <a:r>
                <a:rPr lang="en-US" baseline="-25000" dirty="0">
                  <a:solidFill>
                    <a:srgbClr val="FF0000"/>
                  </a:solidFill>
                  <a:sym typeface="Symbol"/>
                </a:rPr>
                <a:t> </a:t>
              </a:r>
              <a:r>
                <a:rPr lang="en-US" dirty="0">
                  <a:solidFill>
                    <a:srgbClr val="FF0000"/>
                  </a:solidFill>
                  <a:sym typeface="Symbol"/>
                </a:rPr>
                <a:t> = 1/300(</a:t>
              </a:r>
              <a:r>
                <a:rPr lang="en-US" i="1" dirty="0" err="1">
                  <a:solidFill>
                    <a:srgbClr val="FF0000"/>
                  </a:solidFill>
                  <a:sym typeface="Symbol"/>
                </a:rPr>
                <a:t>d</a:t>
              </a:r>
              <a:r>
                <a:rPr lang="en-US" baseline="-25000" dirty="0" err="1">
                  <a:solidFill>
                    <a:srgbClr val="FF0000"/>
                  </a:solidFill>
                  <a:sym typeface="Symbol"/>
                </a:rPr>
                <a:t>s</a:t>
              </a:r>
              <a:r>
                <a:rPr lang="en-US" dirty="0">
                  <a:solidFill>
                    <a:srgbClr val="FF0000"/>
                  </a:solidFill>
                  <a:sym typeface="Symbol"/>
                </a:rPr>
                <a:t>/</a:t>
              </a:r>
              <a:r>
                <a:rPr lang="en-US" baseline="-25000" dirty="0">
                  <a:solidFill>
                    <a:srgbClr val="FF0000"/>
                  </a:solidFill>
                  <a:sym typeface="Symbol"/>
                </a:rPr>
                <a:t>s</a:t>
              </a:r>
              <a:r>
                <a:rPr lang="en-US" dirty="0">
                  <a:solidFill>
                    <a:srgbClr val="FF0000"/>
                  </a:solidFill>
                  <a:sym typeface="Symbol"/>
                </a:rPr>
                <a:t>)</a:t>
              </a:r>
              <a:r>
                <a:rPr lang="en-US" baseline="-25000" dirty="0">
                  <a:solidFill>
                    <a:srgbClr val="FF0000"/>
                  </a:solidFill>
                  <a:sym typeface="Symbol"/>
                </a:rPr>
                <a:t> </a:t>
              </a:r>
              <a:r>
                <a:rPr lang="en-US" dirty="0">
                  <a:solidFill>
                    <a:srgbClr val="FF0000"/>
                  </a:solidFill>
                  <a:sym typeface="Symbol"/>
                </a:rPr>
                <a:t>   Insulating layers are negligible </a:t>
              </a:r>
            </a:p>
            <a:p>
              <a:r>
                <a:rPr lang="en-US" i="1" dirty="0">
                  <a:solidFill>
                    <a:srgbClr val="FF0000"/>
                  </a:solidFill>
                  <a:sym typeface="Symbol"/>
                </a:rPr>
                <a:t>d</a:t>
              </a:r>
              <a:r>
                <a:rPr lang="en-US" dirty="0">
                  <a:solidFill>
                    <a:srgbClr val="FF0000"/>
                  </a:solidFill>
                  <a:sym typeface="Symbol"/>
                </a:rPr>
                <a:t>/ = 3</a:t>
              </a:r>
              <a:r>
                <a:rPr lang="en-US" i="1" dirty="0">
                  <a:solidFill>
                    <a:srgbClr val="FF0000"/>
                  </a:solidFill>
                  <a:sym typeface="Symbol"/>
                </a:rPr>
                <a:t>Nd</a:t>
              </a:r>
              <a:r>
                <a:rPr lang="en-US" baseline="-25000" dirty="0">
                  <a:solidFill>
                    <a:srgbClr val="FF0000"/>
                  </a:solidFill>
                  <a:sym typeface="Symbol"/>
                </a:rPr>
                <a:t>s</a:t>
              </a:r>
              <a:r>
                <a:rPr lang="en-US" dirty="0">
                  <a:solidFill>
                    <a:srgbClr val="FF0000"/>
                  </a:solidFill>
                  <a:sym typeface="Symbol"/>
                </a:rPr>
                <a:t>/</a:t>
              </a:r>
              <a:r>
                <a:rPr lang="en-US" baseline="-25000" dirty="0">
                  <a:solidFill>
                    <a:srgbClr val="FF0000"/>
                  </a:solidFill>
                  <a:sym typeface="Symbol"/>
                </a:rPr>
                <a:t>s </a:t>
              </a:r>
              <a:r>
                <a:rPr lang="en-US" dirty="0">
                  <a:solidFill>
                    <a:srgbClr val="FF0000"/>
                  </a:solidFill>
                  <a:sym typeface="Symbol"/>
                </a:rPr>
                <a:t>   TFML adds ~30% to the thermal resistance of the </a:t>
              </a:r>
              <a:r>
                <a:rPr lang="en-US" dirty="0" err="1">
                  <a:solidFill>
                    <a:srgbClr val="FF0000"/>
                  </a:solidFill>
                  <a:sym typeface="Symbol"/>
                </a:rPr>
                <a:t>Nb</a:t>
              </a:r>
              <a:r>
                <a:rPr lang="en-US" dirty="0">
                  <a:solidFill>
                    <a:srgbClr val="FF0000"/>
                  </a:solidFill>
                  <a:sym typeface="Symbol"/>
                </a:rPr>
                <a:t> shell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737238" y="1143413"/>
            <a:ext cx="3496235" cy="401695"/>
            <a:chOff x="125506" y="1482672"/>
            <a:chExt cx="3496235" cy="401695"/>
          </a:xfrm>
        </p:grpSpPr>
        <p:grpSp>
          <p:nvGrpSpPr>
            <p:cNvPr id="11" name="Group 10"/>
            <p:cNvGrpSpPr/>
            <p:nvPr/>
          </p:nvGrpSpPr>
          <p:grpSpPr>
            <a:xfrm>
              <a:off x="528918" y="1482672"/>
              <a:ext cx="3092823" cy="238562"/>
              <a:chOff x="528918" y="1195792"/>
              <a:chExt cx="3092823" cy="238562"/>
            </a:xfrm>
          </p:grpSpPr>
          <p:cxnSp>
            <p:nvCxnSpPr>
              <p:cNvPr id="9" name="Straight Connector 8"/>
              <p:cNvCxnSpPr/>
              <p:nvPr/>
            </p:nvCxnSpPr>
            <p:spPr bwMode="auto">
              <a:xfrm>
                <a:off x="528918" y="1434353"/>
                <a:ext cx="3092823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66FF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" name="Rectangle 9"/>
              <p:cNvSpPr/>
              <p:nvPr/>
            </p:nvSpPr>
            <p:spPr bwMode="auto">
              <a:xfrm>
                <a:off x="860612" y="1195792"/>
                <a:ext cx="2752164" cy="238562"/>
              </a:xfrm>
              <a:prstGeom prst="rect">
                <a:avLst/>
              </a:prstGeom>
              <a:solidFill>
                <a:srgbClr val="6699FF">
                  <a:alpha val="49804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25506" y="1515035"/>
              <a:ext cx="735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0066FF"/>
                  </a:solidFill>
                </a:rPr>
                <a:t>B</a:t>
              </a:r>
              <a:r>
                <a:rPr lang="en-US" baseline="-25000" dirty="0" err="1">
                  <a:solidFill>
                    <a:srgbClr val="0066FF"/>
                  </a:solidFill>
                </a:rPr>
                <a:t>sh</a:t>
              </a:r>
              <a:endParaRPr lang="en-US" baseline="-25000" dirty="0">
                <a:solidFill>
                  <a:srgbClr val="0066FF"/>
                </a:solidFill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3A192-F160-85E6-C422-671985E955A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004" y="-175762"/>
            <a:ext cx="10972440" cy="1144800"/>
          </a:xfrm>
        </p:spPr>
        <p:txBody>
          <a:bodyPr/>
          <a:lstStyle/>
          <a:p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(B</a:t>
            </a:r>
            <a:r>
              <a:rPr lang="en-US" baseline="-25000" dirty="0"/>
              <a:t>0</a:t>
            </a:r>
            <a:r>
              <a:rPr lang="en-US" dirty="0"/>
              <a:t>) curve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3196" y="1108541"/>
            <a:ext cx="8417858" cy="573741"/>
          </a:xfrm>
        </p:spPr>
        <p:txBody>
          <a:bodyPr>
            <a:normAutofit/>
          </a:bodyPr>
          <a:lstStyle/>
          <a:p>
            <a:r>
              <a:rPr lang="en-US" sz="1800" dirty="0"/>
              <a:t>Because of the </a:t>
            </a:r>
            <a:r>
              <a:rPr lang="en-US" sz="1800" i="1" dirty="0"/>
              <a:t>T</a:t>
            </a:r>
            <a:r>
              <a:rPr lang="en-US" sz="1800" baseline="-25000" dirty="0"/>
              <a:t>m</a:t>
            </a:r>
            <a:r>
              <a:rPr lang="en-US" sz="1800" dirty="0"/>
              <a:t>(</a:t>
            </a:r>
            <a:r>
              <a:rPr lang="en-US" sz="1800" i="1" dirty="0"/>
              <a:t>H</a:t>
            </a:r>
            <a:r>
              <a:rPr lang="en-US" sz="1800" baseline="-25000" dirty="0"/>
              <a:t>0</a:t>
            </a:r>
            <a:r>
              <a:rPr lang="en-US" sz="1800" dirty="0"/>
              <a:t>) dependence, </a:t>
            </a:r>
            <a:r>
              <a:rPr lang="en-US" sz="1800" i="1" dirty="0"/>
              <a:t>R</a:t>
            </a:r>
            <a:r>
              <a:rPr lang="en-US" sz="1800" baseline="-25000" dirty="0"/>
              <a:t>s</a:t>
            </a:r>
            <a:r>
              <a:rPr lang="en-US" sz="1800" dirty="0"/>
              <a:t> acquires a </a:t>
            </a:r>
            <a:r>
              <a:rPr lang="en-US" sz="1800" i="1" dirty="0"/>
              <a:t>H</a:t>
            </a:r>
            <a:r>
              <a:rPr lang="en-US" sz="1800" baseline="-25000" dirty="0"/>
              <a:t>0</a:t>
            </a:r>
            <a:r>
              <a:rPr lang="en-US" sz="1800" dirty="0"/>
              <a:t>-dependence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10139" y="2142285"/>
            <a:ext cx="6239614" cy="3403750"/>
            <a:chOff x="1402695" y="2142284"/>
            <a:chExt cx="4923058" cy="3162715"/>
          </a:xfrm>
        </p:grpSpPr>
        <p:pic>
          <p:nvPicPr>
            <p:cNvPr id="5662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02695" y="2142284"/>
              <a:ext cx="4923058" cy="3137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3899657" y="4966445"/>
              <a:ext cx="10130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600" baseline="-25000" dirty="0"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1600" i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mT</a:t>
              </a:r>
              <a:r>
                <a:rPr lang="en-US" sz="16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1461252" y="3179037"/>
              <a:ext cx="4751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itchFamily="34" charset="0"/>
                  <a:cs typeface="Arial" pitchFamily="34" charset="0"/>
                </a:rPr>
                <a:t>Q</a:t>
              </a:r>
              <a:r>
                <a:rPr lang="en-US" sz="1600" baseline="-25000" dirty="0">
                  <a:latin typeface="Arial" pitchFamily="34" charset="0"/>
                  <a:cs typeface="Arial" pitchFamily="34" charset="0"/>
                </a:rPr>
                <a:t>0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956178" y="2559471"/>
            <a:ext cx="2608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Nb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, 2 K, 1.5 GHz, G=280 </a:t>
            </a:r>
            <a:r>
              <a:rPr lang="en-US" dirty="0">
                <a:solidFill>
                  <a:srgbClr val="00B050"/>
                </a:solidFill>
                <a:latin typeface="Symbol" pitchFamily="18" charset="2"/>
                <a:cs typeface="Arial" pitchFamily="34" charset="0"/>
              </a:rPr>
              <a:t>W,</a:t>
            </a:r>
            <a:r>
              <a:rPr lang="en-US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1200" baseline="-25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1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and thermal parameters as in previous slides</a:t>
            </a:r>
            <a:endParaRPr lang="en-US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993778" y="1782881"/>
            <a:ext cx="2245761" cy="866193"/>
            <a:chOff x="2469777" y="1782880"/>
            <a:chExt cx="2245761" cy="866193"/>
          </a:xfrm>
        </p:grpSpPr>
        <p:sp>
          <p:nvSpPr>
            <p:cNvPr id="8" name="Right Arrow 7"/>
            <p:cNvSpPr/>
            <p:nvPr/>
          </p:nvSpPr>
          <p:spPr bwMode="auto">
            <a:xfrm rot="16200000">
              <a:off x="2402542" y="2026024"/>
              <a:ext cx="376518" cy="242047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9" name="Right Arrow 8"/>
            <p:cNvSpPr/>
            <p:nvPr/>
          </p:nvSpPr>
          <p:spPr bwMode="auto">
            <a:xfrm rot="17713078">
              <a:off x="4383742" y="2339790"/>
              <a:ext cx="376518" cy="242047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397188">
              <a:off x="2780677" y="1782880"/>
              <a:ext cx="19348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B050"/>
                  </a:solidFill>
                  <a:latin typeface="Comic Sans MS" pitchFamily="66" charset="0"/>
                </a:rPr>
                <a:t>Surface treatments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18193" y="2864226"/>
            <a:ext cx="2426062" cy="680131"/>
            <a:chOff x="2994193" y="2864225"/>
            <a:chExt cx="2426062" cy="680131"/>
          </a:xfrm>
        </p:grpSpPr>
        <p:sp>
          <p:nvSpPr>
            <p:cNvPr id="11" name="Right Arrow 10"/>
            <p:cNvSpPr/>
            <p:nvPr/>
          </p:nvSpPr>
          <p:spPr bwMode="auto">
            <a:xfrm rot="6913078">
              <a:off x="4141696" y="2931460"/>
              <a:ext cx="376518" cy="242047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853575">
              <a:off x="2994193" y="3236579"/>
              <a:ext cx="2426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pitchFamily="66" charset="0"/>
                </a:rPr>
                <a:t>Intrinsic non-</a:t>
              </a:r>
              <a:r>
                <a:rPr lang="en-US" sz="1400" dirty="0" err="1">
                  <a:solidFill>
                    <a:srgbClr val="FF0000"/>
                  </a:solidFill>
                  <a:latin typeface="Comic Sans MS" pitchFamily="66" charset="0"/>
                </a:rPr>
                <a:t>linearities</a:t>
              </a:r>
              <a:endParaRPr lang="en-US" sz="14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916E89-A83F-88D0-10BD-A4DB57CE29C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660AD-E38B-E582-2CD4-7F84B4EC8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628" y="-24960"/>
            <a:ext cx="10972440" cy="1144800"/>
          </a:xfrm>
        </p:spPr>
        <p:txBody>
          <a:bodyPr/>
          <a:lstStyle/>
          <a:p>
            <a:r>
              <a:rPr lang="en-US" dirty="0"/>
              <a:t>SRF Cavities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00E5C-FA6E-3B29-1619-F3FD8C3B828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BA0D25A1-5C4E-A3AD-E2DA-72630FAB6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427" y="687512"/>
            <a:ext cx="7715945" cy="454172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F6CE1DC-4029-8A35-DD2E-2703B1017736}"/>
              </a:ext>
            </a:extLst>
          </p:cNvPr>
          <p:cNvSpPr txBox="1"/>
          <p:nvPr/>
        </p:nvSpPr>
        <p:spPr>
          <a:xfrm>
            <a:off x="109330" y="1848704"/>
            <a:ext cx="411480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400" dirty="0"/>
              <a:t>Large variety, depending on:</a:t>
            </a:r>
          </a:p>
          <a:p>
            <a:pPr lvl="1" eaLnBrk="1" hangingPunct="1"/>
            <a:r>
              <a:rPr lang="en-US" altLang="en-US" dirty="0"/>
              <a:t>Type of accelerator</a:t>
            </a:r>
          </a:p>
          <a:p>
            <a:pPr lvl="1" eaLnBrk="1" hangingPunct="1"/>
            <a:r>
              <a:rPr lang="en-US" altLang="en-US" dirty="0"/>
              <a:t>Particle velocity</a:t>
            </a:r>
          </a:p>
          <a:p>
            <a:pPr lvl="1" eaLnBrk="1" hangingPunct="1"/>
            <a:r>
              <a:rPr lang="en-US" altLang="en-US" dirty="0"/>
              <a:t>Current and Duty factor</a:t>
            </a:r>
          </a:p>
          <a:p>
            <a:pPr lvl="1" eaLnBrk="1" hangingPunct="1"/>
            <a:r>
              <a:rPr lang="en-US" altLang="en-US" dirty="0"/>
              <a:t>Gradient</a:t>
            </a:r>
          </a:p>
          <a:p>
            <a:pPr lvl="1" eaLnBrk="1" hangingPunct="1"/>
            <a:r>
              <a:rPr lang="en-US" altLang="en-US" dirty="0"/>
              <a:t>Acceleration or deflecting mode</a:t>
            </a:r>
          </a:p>
        </p:txBody>
      </p:sp>
      <p:sp>
        <p:nvSpPr>
          <p:cNvPr id="39" name="object 40">
            <a:extLst>
              <a:ext uri="{FF2B5EF4-FFF2-40B4-BE49-F238E27FC236}">
                <a16:creationId xmlns:a16="http://schemas.microsoft.com/office/drawing/2014/main" id="{66476320-7890-3F49-5C4D-4D926FDFE448}"/>
              </a:ext>
            </a:extLst>
          </p:cNvPr>
          <p:cNvSpPr txBox="1"/>
          <p:nvPr/>
        </p:nvSpPr>
        <p:spPr>
          <a:xfrm>
            <a:off x="1945009" y="5509383"/>
            <a:ext cx="858212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Modern</a:t>
            </a:r>
            <a:r>
              <a:rPr sz="1800" b="1" spc="-5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SRF cavities</a:t>
            </a:r>
            <a:r>
              <a:rPr sz="1800" b="1" spc="-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cover</a:t>
            </a:r>
            <a:r>
              <a:rPr sz="1800" b="1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wide</a:t>
            </a:r>
            <a:r>
              <a:rPr sz="1800" b="1" spc="36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en-US" b="1" spc="365" dirty="0">
                <a:solidFill>
                  <a:srgbClr val="C00000"/>
                </a:solidFill>
                <a:latin typeface="Calibri"/>
                <a:cs typeface="Calibri"/>
              </a:rPr>
              <a:t>range</a:t>
            </a:r>
            <a:r>
              <a:rPr sz="1800" b="1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of particles</a:t>
            </a:r>
            <a:r>
              <a:rPr sz="1800" b="1" spc="-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beta</a:t>
            </a:r>
            <a:r>
              <a:rPr sz="1800" b="1" spc="-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(0.05..1),</a:t>
            </a:r>
            <a:endParaRPr sz="1800" dirty="0">
              <a:latin typeface="Calibri"/>
              <a:cs typeface="Calibri"/>
            </a:endParaRPr>
          </a:p>
          <a:p>
            <a:pPr marL="64135" algn="ctr">
              <a:lnSpc>
                <a:spcPct val="100000"/>
              </a:lnSpc>
            </a:pP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operating</a:t>
            </a:r>
            <a:r>
              <a:rPr sz="1800" b="1" spc="-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frequencies</a:t>
            </a:r>
            <a:r>
              <a:rPr sz="1800" b="1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(0.072..4</a:t>
            </a:r>
            <a:r>
              <a:rPr sz="1800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GHz)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and</a:t>
            </a:r>
            <a:r>
              <a:rPr sz="1800" b="1" spc="-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beam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currents</a:t>
            </a:r>
            <a:r>
              <a:rPr sz="1800" b="1" spc="-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(1mA..100mA,</a:t>
            </a:r>
            <a:r>
              <a:rPr sz="1800" b="1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CW</a:t>
            </a:r>
            <a:r>
              <a:rPr sz="1800" b="1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&amp; 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Pulsed)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086930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857" y="76912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dirty="0"/>
              <a:t>SRF</a:t>
            </a:r>
            <a:r>
              <a:rPr sz="2912" spc="-97" dirty="0"/>
              <a:t> </a:t>
            </a:r>
            <a:r>
              <a:rPr sz="2912" dirty="0"/>
              <a:t>applications</a:t>
            </a:r>
            <a:r>
              <a:rPr sz="2912" spc="-75" dirty="0"/>
              <a:t> </a:t>
            </a:r>
            <a:r>
              <a:rPr sz="2912" dirty="0"/>
              <a:t>and</a:t>
            </a:r>
            <a:r>
              <a:rPr sz="2912" spc="-84" dirty="0"/>
              <a:t> </a:t>
            </a:r>
            <a:r>
              <a:rPr sz="2912" dirty="0"/>
              <a:t>cavity</a:t>
            </a:r>
            <a:r>
              <a:rPr sz="2912" spc="-75" dirty="0"/>
              <a:t> </a:t>
            </a:r>
            <a:r>
              <a:rPr sz="2912" spc="-9" dirty="0"/>
              <a:t>requirements</a:t>
            </a:r>
            <a:endParaRPr sz="2912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011706" y="5699096"/>
            <a:ext cx="3630706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spc="-9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8045823" y="5699096"/>
            <a:ext cx="2420471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spc="-22" dirty="0"/>
              <a:pPr marL="33619">
                <a:lnSpc>
                  <a:spcPts val="1116"/>
                </a:lnSpc>
              </a:pPr>
              <a:t>50</a:t>
            </a:fld>
            <a:endParaRPr spc="-22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E996A9-963D-CFDE-9EEF-7E9EDD836F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75"/>
          <a:stretch/>
        </p:blipFill>
        <p:spPr>
          <a:xfrm>
            <a:off x="85857" y="626677"/>
            <a:ext cx="11529536" cy="41402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30BB32-170B-76D2-5316-AD15207303F8}"/>
              </a:ext>
            </a:extLst>
          </p:cNvPr>
          <p:cNvSpPr txBox="1"/>
          <p:nvPr/>
        </p:nvSpPr>
        <p:spPr>
          <a:xfrm>
            <a:off x="567025" y="5446462"/>
            <a:ext cx="103526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specific application, facility requirements and mode of operation will define the choice of the cavity type, operating frequency, other parameters to optimize.</a:t>
            </a:r>
          </a:p>
        </p:txBody>
      </p:sp>
      <p:sp>
        <p:nvSpPr>
          <p:cNvPr id="3" name="Footer Placeholder 86">
            <a:extLst>
              <a:ext uri="{FF2B5EF4-FFF2-40B4-BE49-F238E27FC236}">
                <a16:creationId xmlns:a16="http://schemas.microsoft.com/office/drawing/2014/main" id="{C18F6AB7-E805-CE7E-7DE8-D9547766E862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9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1A20FB-FF48-6731-9FFC-B94C918C8395}"/>
              </a:ext>
            </a:extLst>
          </p:cNvPr>
          <p:cNvSpPr txBox="1"/>
          <p:nvPr/>
        </p:nvSpPr>
        <p:spPr>
          <a:xfrm>
            <a:off x="416688" y="4644126"/>
            <a:ext cx="8370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Also New Developments for Accelerators for Societal Needs  </a:t>
            </a:r>
          </a:p>
          <a:p>
            <a:r>
              <a:rPr lang="en-US" i="1" dirty="0">
                <a:solidFill>
                  <a:srgbClr val="0070C0"/>
                </a:solidFill>
              </a:rPr>
              <a:t>- See Kazuya Osaki Lecture, Accelerators for medical and industrial applications</a:t>
            </a:r>
          </a:p>
          <a:p>
            <a:endParaRPr lang="en-US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E9D01F46-E056-9D17-39D8-7518DF88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7430"/>
            <a:ext cx="11938854" cy="843863"/>
          </a:xfrm>
        </p:spPr>
        <p:txBody>
          <a:bodyPr/>
          <a:lstStyle/>
          <a:p>
            <a:r>
              <a:rPr lang="en-US" altLang="en-US" sz="3200" dirty="0"/>
              <a:t>Design Considerations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34BFCD0E-6F47-214A-EBEE-E4F0A9249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483" y="787693"/>
            <a:ext cx="6826469" cy="4525963"/>
          </a:xfrm>
        </p:spPr>
        <p:txBody>
          <a:bodyPr>
            <a:normAutofit/>
          </a:bodyPr>
          <a:lstStyle/>
          <a:p>
            <a:r>
              <a:rPr lang="en-US" altLang="en-US" sz="1400" b="1" i="1" dirty="0">
                <a:solidFill>
                  <a:srgbClr val="0070C0"/>
                </a:solidFill>
              </a:rPr>
              <a:t>Residual resistivity</a:t>
            </a:r>
            <a:r>
              <a:rPr lang="en-US" altLang="en-US" sz="1400" dirty="0"/>
              <a:t>: </a:t>
            </a:r>
            <a:r>
              <a:rPr lang="en-US" altLang="en-US" sz="1400" dirty="0" err="1"/>
              <a:t>R</a:t>
            </a:r>
            <a:r>
              <a:rPr lang="en-US" altLang="en-US" sz="1400" baseline="-25000" dirty="0" err="1"/>
              <a:t>actual</a:t>
            </a:r>
            <a:r>
              <a:rPr lang="en-US" altLang="en-US" sz="1400" dirty="0" err="1">
                <a:sym typeface="Symbol" panose="05050102010706020507" pitchFamily="18" charset="2"/>
              </a:rPr>
              <a:t></a:t>
            </a:r>
            <a:r>
              <a:rPr lang="en-US" altLang="en-US" sz="1400" dirty="0" err="1"/>
              <a:t>R</a:t>
            </a:r>
            <a:r>
              <a:rPr lang="en-US" altLang="en-US" sz="1400" baseline="-25000" dirty="0" err="1"/>
              <a:t>BCS</a:t>
            </a:r>
            <a:r>
              <a:rPr lang="en-US" altLang="en-US" sz="1400" dirty="0" err="1"/>
              <a:t>+R</a:t>
            </a:r>
            <a:r>
              <a:rPr lang="en-US" altLang="en-US" sz="1400" baseline="-25000" dirty="0" err="1"/>
              <a:t>residual</a:t>
            </a:r>
            <a:endParaRPr lang="en-US" altLang="en-US" sz="1400" dirty="0"/>
          </a:p>
          <a:p>
            <a:r>
              <a:rPr lang="en-US" altLang="en-US" sz="1400" b="1" i="1" dirty="0">
                <a:solidFill>
                  <a:srgbClr val="0070C0"/>
                </a:solidFill>
              </a:rPr>
              <a:t>Dependence on field</a:t>
            </a:r>
            <a:r>
              <a:rPr lang="en-US" altLang="en-US" sz="1400" dirty="0"/>
              <a:t> – shape, material, preparation </a:t>
            </a:r>
          </a:p>
          <a:p>
            <a:pPr lvl="3"/>
            <a:r>
              <a:rPr lang="en-US" altLang="en-US" sz="1400" dirty="0"/>
              <a:t>“Q slope” Electropolishing, baking</a:t>
            </a:r>
          </a:p>
          <a:p>
            <a:pPr lvl="3"/>
            <a:r>
              <a:rPr lang="en-US" altLang="en-US" sz="1400" dirty="0"/>
              <a:t>Field emission- cleanliness, chemical processing</a:t>
            </a:r>
          </a:p>
          <a:p>
            <a:pPr lvl="3"/>
            <a:r>
              <a:rPr lang="en-US" altLang="en-US" sz="1400" dirty="0"/>
              <a:t>Thermal conductivity, thermal breakdown – High RRR</a:t>
            </a:r>
            <a:endParaRPr lang="en-US" altLang="en-US" sz="1100" dirty="0"/>
          </a:p>
          <a:p>
            <a:r>
              <a:rPr lang="en-US" altLang="en-US" sz="1400" b="1" i="1" dirty="0">
                <a:solidFill>
                  <a:srgbClr val="0070C0"/>
                </a:solidFill>
              </a:rPr>
              <a:t>Multipacting</a:t>
            </a:r>
            <a:r>
              <a:rPr lang="en-US" altLang="en-US" sz="1400" dirty="0"/>
              <a:t> – cavity shape, cleanliness, processing</a:t>
            </a:r>
          </a:p>
          <a:p>
            <a:r>
              <a:rPr lang="en-US" altLang="en-US" sz="1400" b="1" i="1" dirty="0">
                <a:solidFill>
                  <a:srgbClr val="0070C0"/>
                </a:solidFill>
              </a:rPr>
              <a:t>Higher Order Modes</a:t>
            </a:r>
            <a:r>
              <a:rPr lang="en-US" altLang="en-US" sz="1400" dirty="0"/>
              <a:t> – loss factor, couplers</a:t>
            </a:r>
          </a:p>
          <a:p>
            <a:r>
              <a:rPr lang="en-US" altLang="en-US" sz="1400" b="1" i="1" dirty="0">
                <a:solidFill>
                  <a:srgbClr val="0070C0"/>
                </a:solidFill>
              </a:rPr>
              <a:t>Mechanical modes</a:t>
            </a:r>
            <a:r>
              <a:rPr lang="en-US" altLang="en-US" sz="1400" dirty="0"/>
              <a:t>– stiffening, isolation, feedback </a:t>
            </a:r>
          </a:p>
          <a:p>
            <a:endParaRPr lang="en-US" altLang="en-US" sz="1100" dirty="0"/>
          </a:p>
          <a:p>
            <a:endParaRPr lang="en-US" altLang="en-US" sz="11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370E07-8D13-6EBD-371A-E1D601E3A50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F8F9DB-AE40-66F2-464A-11FE1A9DB71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51</a:t>
            </a:fld>
            <a:endParaRPr lang="en-US" spc="-22" dirty="0"/>
          </a:p>
        </p:txBody>
      </p:sp>
      <p:pic>
        <p:nvPicPr>
          <p:cNvPr id="4" name="object 3">
            <a:extLst>
              <a:ext uri="{FF2B5EF4-FFF2-40B4-BE49-F238E27FC236}">
                <a16:creationId xmlns:a16="http://schemas.microsoft.com/office/drawing/2014/main" id="{07A8BDF3-2819-A719-5A4C-28279E2FE6A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65548" y="2882263"/>
            <a:ext cx="2991612" cy="2287524"/>
          </a:xfrm>
          <a:prstGeom prst="rect">
            <a:avLst/>
          </a:prstGeom>
        </p:spPr>
      </p:pic>
      <p:pic>
        <p:nvPicPr>
          <p:cNvPr id="5" name="object 4">
            <a:extLst>
              <a:ext uri="{FF2B5EF4-FFF2-40B4-BE49-F238E27FC236}">
                <a16:creationId xmlns:a16="http://schemas.microsoft.com/office/drawing/2014/main" id="{B9651F21-1588-C2AD-4D79-2AD544F5F24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53400" y="3067343"/>
            <a:ext cx="4062984" cy="2287524"/>
          </a:xfrm>
          <a:prstGeom prst="rect">
            <a:avLst/>
          </a:prstGeom>
        </p:spPr>
      </p:pic>
      <p:sp>
        <p:nvSpPr>
          <p:cNvPr id="6" name="object 5">
            <a:extLst>
              <a:ext uri="{FF2B5EF4-FFF2-40B4-BE49-F238E27FC236}">
                <a16:creationId xmlns:a16="http://schemas.microsoft.com/office/drawing/2014/main" id="{55F37E7E-1584-73E5-F8AA-ACB485949DC4}"/>
              </a:ext>
            </a:extLst>
          </p:cNvPr>
          <p:cNvSpPr txBox="1"/>
          <p:nvPr/>
        </p:nvSpPr>
        <p:spPr>
          <a:xfrm>
            <a:off x="307974" y="3437507"/>
            <a:ext cx="4555490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78130">
              <a:lnSpc>
                <a:spcPct val="100000"/>
              </a:lnSpc>
              <a:spcBef>
                <a:spcPts val="95"/>
              </a:spcBef>
            </a:pPr>
            <a:r>
              <a:rPr sz="1600" i="1" dirty="0">
                <a:latin typeface="Arial"/>
                <a:cs typeface="Arial"/>
              </a:rPr>
              <a:t>SRF</a:t>
            </a:r>
            <a:r>
              <a:rPr sz="1600" i="1" spc="-2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cavity</a:t>
            </a:r>
            <a:r>
              <a:rPr sz="1600" i="1" spc="-2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is</a:t>
            </a:r>
            <a:r>
              <a:rPr sz="1600" i="1" spc="-1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a</a:t>
            </a:r>
            <a:r>
              <a:rPr sz="1600" i="1" spc="-15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complicated</a:t>
            </a:r>
            <a:r>
              <a:rPr sz="1600" i="1" spc="-30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electro-mechanical </a:t>
            </a:r>
            <a:r>
              <a:rPr sz="1600" i="1" dirty="0">
                <a:latin typeface="Arial"/>
                <a:cs typeface="Arial"/>
              </a:rPr>
              <a:t>assembly</a:t>
            </a:r>
            <a:r>
              <a:rPr sz="1600" i="1" spc="-7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and</a:t>
            </a:r>
            <a:r>
              <a:rPr sz="1600" i="1" spc="-6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consist</a:t>
            </a:r>
            <a:r>
              <a:rPr sz="1600" i="1" spc="-70" dirty="0">
                <a:latin typeface="Arial"/>
                <a:cs typeface="Arial"/>
              </a:rPr>
              <a:t> </a:t>
            </a:r>
            <a:r>
              <a:rPr sz="1600" i="1" spc="-25" dirty="0">
                <a:latin typeface="Arial"/>
                <a:cs typeface="Arial"/>
              </a:rPr>
              <a:t>of:</a:t>
            </a:r>
            <a:endParaRPr sz="1600" i="1" dirty="0">
              <a:latin typeface="Arial"/>
              <a:cs typeface="Arial"/>
            </a:endParaRPr>
          </a:p>
          <a:p>
            <a:pPr marL="309880" indent="-127000">
              <a:lnSpc>
                <a:spcPct val="100000"/>
              </a:lnSpc>
              <a:buChar char="-"/>
              <a:tabLst>
                <a:tab pos="309880" algn="l"/>
              </a:tabLst>
            </a:pPr>
            <a:r>
              <a:rPr sz="1600" i="1" dirty="0">
                <a:latin typeface="Arial"/>
                <a:cs typeface="Arial"/>
              </a:rPr>
              <a:t>bare</a:t>
            </a:r>
            <a:r>
              <a:rPr sz="1600" i="1" spc="-5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cavity</a:t>
            </a:r>
            <a:r>
              <a:rPr sz="1600" i="1" spc="-5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shell</a:t>
            </a:r>
            <a:r>
              <a:rPr sz="1600" i="1" spc="-6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with</a:t>
            </a:r>
            <a:r>
              <a:rPr sz="1600" i="1" spc="-5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power</a:t>
            </a:r>
            <a:r>
              <a:rPr sz="1600" i="1" spc="-3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and</a:t>
            </a:r>
            <a:r>
              <a:rPr sz="1600" i="1" spc="-4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HOM</a:t>
            </a:r>
            <a:r>
              <a:rPr sz="1600" i="1" spc="-35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couplers</a:t>
            </a:r>
            <a:endParaRPr sz="1600" i="1" dirty="0">
              <a:latin typeface="Arial"/>
              <a:cs typeface="Arial"/>
            </a:endParaRPr>
          </a:p>
          <a:p>
            <a:pPr marL="309880" indent="-127000">
              <a:lnSpc>
                <a:spcPct val="100000"/>
              </a:lnSpc>
              <a:buChar char="-"/>
              <a:tabLst>
                <a:tab pos="309880" algn="l"/>
              </a:tabLst>
            </a:pPr>
            <a:r>
              <a:rPr sz="1600" i="1" dirty="0">
                <a:latin typeface="Arial"/>
                <a:cs typeface="Arial"/>
              </a:rPr>
              <a:t>stiffening</a:t>
            </a:r>
            <a:r>
              <a:rPr sz="1600" i="1" spc="-7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elements</a:t>
            </a:r>
            <a:r>
              <a:rPr sz="1600" i="1" spc="-6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(ring,</a:t>
            </a:r>
            <a:r>
              <a:rPr sz="1600" i="1" spc="-60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bars)</a:t>
            </a:r>
            <a:endParaRPr sz="1600" i="1" dirty="0">
              <a:latin typeface="Arial"/>
              <a:cs typeface="Arial"/>
            </a:endParaRPr>
          </a:p>
          <a:p>
            <a:pPr marL="309880" indent="-182880">
              <a:lnSpc>
                <a:spcPct val="100000"/>
              </a:lnSpc>
              <a:buChar char="-"/>
              <a:tabLst>
                <a:tab pos="309880" algn="l"/>
              </a:tabLst>
            </a:pPr>
            <a:r>
              <a:rPr sz="1600" i="1" dirty="0">
                <a:latin typeface="Arial"/>
                <a:cs typeface="Arial"/>
              </a:rPr>
              <a:t>welded</a:t>
            </a:r>
            <a:r>
              <a:rPr sz="1600" i="1" spc="-4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LHe</a:t>
            </a:r>
            <a:r>
              <a:rPr sz="1600" i="1" spc="375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vessel</a:t>
            </a:r>
            <a:endParaRPr sz="1600" i="1" dirty="0">
              <a:latin typeface="Arial"/>
              <a:cs typeface="Arial"/>
            </a:endParaRPr>
          </a:p>
          <a:p>
            <a:pPr marL="309880" indent="-182880">
              <a:lnSpc>
                <a:spcPct val="100000"/>
              </a:lnSpc>
              <a:buChar char="-"/>
              <a:tabLst>
                <a:tab pos="309880" algn="l"/>
              </a:tabLst>
            </a:pPr>
            <a:r>
              <a:rPr sz="1600" i="1" dirty="0">
                <a:latin typeface="Arial"/>
                <a:cs typeface="Arial"/>
              </a:rPr>
              <a:t>Slow</a:t>
            </a:r>
            <a:r>
              <a:rPr sz="1600" i="1" spc="-5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and</a:t>
            </a:r>
            <a:r>
              <a:rPr sz="1600" i="1" spc="-4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fast</a:t>
            </a:r>
            <a:r>
              <a:rPr sz="1600" i="1" spc="-3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frequency</a:t>
            </a:r>
            <a:r>
              <a:rPr sz="1600" i="1" spc="-25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tuners</a:t>
            </a:r>
            <a:endParaRPr sz="1600" i="1" dirty="0">
              <a:latin typeface="Arial"/>
              <a:cs typeface="Arial"/>
            </a:endParaRPr>
          </a:p>
          <a:p>
            <a:pPr marL="251460" indent="-125095">
              <a:lnSpc>
                <a:spcPct val="100000"/>
              </a:lnSpc>
              <a:buChar char="-"/>
              <a:tabLst>
                <a:tab pos="252095" algn="l"/>
              </a:tabLst>
            </a:pPr>
            <a:r>
              <a:rPr sz="1600" i="1" dirty="0">
                <a:latin typeface="Arial"/>
                <a:cs typeface="Arial"/>
              </a:rPr>
              <a:t>vacuum</a:t>
            </a:r>
            <a:r>
              <a:rPr sz="1600" i="1" spc="-80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ports</a:t>
            </a:r>
            <a:endParaRPr sz="1600" i="1" dirty="0">
              <a:latin typeface="Arial"/>
              <a:cs typeface="Arial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19BC02AC-7A68-5326-57B1-4A76BB0B9F97}"/>
              </a:ext>
            </a:extLst>
          </p:cNvPr>
          <p:cNvSpPr txBox="1"/>
          <p:nvPr/>
        </p:nvSpPr>
        <p:spPr>
          <a:xfrm>
            <a:off x="236483" y="5567240"/>
            <a:ext cx="11691102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" algn="ctr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The</a:t>
            </a:r>
            <a:r>
              <a:rPr sz="1600" b="1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design</a:t>
            </a:r>
            <a:r>
              <a:rPr sz="1600" b="1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of</a:t>
            </a:r>
            <a:r>
              <a:rPr sz="1600" b="1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SRF</a:t>
            </a:r>
            <a:r>
              <a:rPr sz="1600" b="1" spc="-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cavity</a:t>
            </a:r>
            <a:r>
              <a:rPr sz="1600" b="1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requires</a:t>
            </a:r>
            <a:r>
              <a:rPr sz="16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a</a:t>
            </a:r>
            <a:r>
              <a:rPr sz="1600" b="1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complex,</a:t>
            </a:r>
            <a:r>
              <a:rPr sz="1600" b="1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self</a:t>
            </a:r>
            <a:r>
              <a:rPr sz="1600" b="1" spc="-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consistent</a:t>
            </a:r>
            <a:r>
              <a:rPr sz="1600" b="1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Calibri"/>
                <a:cs typeface="Calibri"/>
              </a:rPr>
              <a:t>electro-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mechanical</a:t>
            </a:r>
            <a:r>
              <a:rPr sz="1600" b="1" spc="28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analysis</a:t>
            </a:r>
            <a:r>
              <a:rPr sz="1600" b="1" spc="-5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in</a:t>
            </a:r>
            <a:r>
              <a:rPr sz="1600" b="1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order</a:t>
            </a:r>
            <a:r>
              <a:rPr sz="1600" b="1" spc="-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spc="-25" dirty="0">
                <a:solidFill>
                  <a:srgbClr val="C00000"/>
                </a:solidFill>
                <a:latin typeface="Calibri"/>
                <a:cs typeface="Calibri"/>
              </a:rPr>
              <a:t>to </a:t>
            </a:r>
            <a:r>
              <a:rPr sz="1600" b="1" spc="-10" dirty="0">
                <a:solidFill>
                  <a:srgbClr val="C00000"/>
                </a:solidFill>
                <a:latin typeface="Calibri"/>
                <a:cs typeface="Calibri"/>
              </a:rPr>
              <a:t>minimize</a:t>
            </a:r>
            <a:r>
              <a:rPr sz="1600" b="1" spc="-5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Calibri"/>
                <a:cs typeface="Calibri"/>
              </a:rPr>
              <a:t>microphonics</a:t>
            </a:r>
            <a:r>
              <a:rPr sz="1600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and/or</a:t>
            </a:r>
            <a:r>
              <a:rPr sz="1600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Lorentz</a:t>
            </a:r>
            <a:r>
              <a:rPr sz="1600" b="1" spc="-2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force</a:t>
            </a:r>
            <a:r>
              <a:rPr sz="1600" b="1" spc="-2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detuning</a:t>
            </a:r>
            <a:r>
              <a:rPr sz="1600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Calibri"/>
                <a:cs typeface="Calibri"/>
              </a:rPr>
              <a:t>phenomena</a:t>
            </a:r>
            <a:r>
              <a:rPr sz="1600" b="1" spc="-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and</a:t>
            </a:r>
            <a:r>
              <a:rPr sz="1600" b="1" spc="-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preserving</a:t>
            </a:r>
            <a:r>
              <a:rPr sz="1600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a</a:t>
            </a:r>
            <a:r>
              <a:rPr sz="1600" b="1" spc="-5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good</a:t>
            </a:r>
            <a:r>
              <a:rPr sz="1600" b="1" spc="-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Calibri"/>
                <a:cs typeface="Calibri"/>
              </a:rPr>
              <a:t>cavity </a:t>
            </a:r>
            <a:r>
              <a:rPr sz="1600" b="1" dirty="0">
                <a:solidFill>
                  <a:srgbClr val="C00000"/>
                </a:solidFill>
                <a:latin typeface="Calibri"/>
                <a:cs typeface="Calibri"/>
              </a:rPr>
              <a:t>tenability</a:t>
            </a:r>
            <a:r>
              <a:rPr sz="1600" b="1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Calibri"/>
                <a:cs typeface="Calibri"/>
              </a:rPr>
              <a:t>simultaneously </a:t>
            </a:r>
            <a:r>
              <a:rPr sz="1600" b="1" spc="-50" dirty="0">
                <a:solidFill>
                  <a:srgbClr val="C00000"/>
                </a:solidFill>
                <a:latin typeface="Calibri"/>
                <a:cs typeface="Calibri"/>
              </a:rPr>
              <a:t>!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8" name="object 7">
            <a:extLst>
              <a:ext uri="{FF2B5EF4-FFF2-40B4-BE49-F238E27FC236}">
                <a16:creationId xmlns:a16="http://schemas.microsoft.com/office/drawing/2014/main" id="{B1DFC9EA-25E5-87A3-B6EB-626E81F355F3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10600" y="856330"/>
            <a:ext cx="3462528" cy="2154936"/>
          </a:xfrm>
          <a:prstGeom prst="rect">
            <a:avLst/>
          </a:prstGeom>
        </p:spPr>
      </p:pic>
      <p:sp>
        <p:nvSpPr>
          <p:cNvPr id="9" name="object 8">
            <a:extLst>
              <a:ext uri="{FF2B5EF4-FFF2-40B4-BE49-F238E27FC236}">
                <a16:creationId xmlns:a16="http://schemas.microsoft.com/office/drawing/2014/main" id="{4C292643-F954-93C5-4EB3-690423F61D9D}"/>
              </a:ext>
            </a:extLst>
          </p:cNvPr>
          <p:cNvSpPr txBox="1"/>
          <p:nvPr/>
        </p:nvSpPr>
        <p:spPr>
          <a:xfrm>
            <a:off x="4490873" y="5301490"/>
            <a:ext cx="2324100" cy="247015"/>
          </a:xfrm>
          <a:prstGeom prst="rect">
            <a:avLst/>
          </a:prstGeom>
          <a:ln w="25908">
            <a:solidFill>
              <a:srgbClr val="519A23"/>
            </a:solidFill>
          </a:ln>
        </p:spPr>
        <p:txBody>
          <a:bodyPr vert="horz" wrap="square" lIns="0" tIns="4254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35"/>
              </a:spcBef>
            </a:pP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HWR</a:t>
            </a:r>
            <a:r>
              <a:rPr sz="1000" b="1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162.5</a:t>
            </a:r>
            <a:r>
              <a:rPr sz="1000" b="1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MHz</a:t>
            </a:r>
            <a:r>
              <a:rPr sz="1000" b="1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cavity</a:t>
            </a:r>
            <a:r>
              <a:rPr sz="1000" b="1" spc="-4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for</a:t>
            </a:r>
            <a:r>
              <a:rPr sz="1000" b="1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404040"/>
                </a:solidFill>
                <a:latin typeface="Arial"/>
                <a:cs typeface="Arial"/>
              </a:rPr>
              <a:t>PIP-</a:t>
            </a:r>
            <a:r>
              <a:rPr sz="1000" b="1" spc="-25" dirty="0">
                <a:solidFill>
                  <a:srgbClr val="404040"/>
                </a:solidFill>
                <a:latin typeface="Arial"/>
                <a:cs typeface="Arial"/>
              </a:rPr>
              <a:t>II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9">
            <a:extLst>
              <a:ext uri="{FF2B5EF4-FFF2-40B4-BE49-F238E27FC236}">
                <a16:creationId xmlns:a16="http://schemas.microsoft.com/office/drawing/2014/main" id="{3FB4BF89-BC4B-CF64-CF72-3E2A3E503275}"/>
              </a:ext>
            </a:extLst>
          </p:cNvPr>
          <p:cNvSpPr txBox="1"/>
          <p:nvPr/>
        </p:nvSpPr>
        <p:spPr>
          <a:xfrm>
            <a:off x="8020050" y="5130388"/>
            <a:ext cx="2322830" cy="247015"/>
          </a:xfrm>
          <a:prstGeom prst="rect">
            <a:avLst/>
          </a:prstGeom>
          <a:ln w="25907">
            <a:solidFill>
              <a:srgbClr val="519A23"/>
            </a:solidFill>
          </a:ln>
        </p:spPr>
        <p:txBody>
          <a:bodyPr vert="horz" wrap="square" lIns="0" tIns="4254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35"/>
              </a:spcBef>
            </a:pP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ILC</a:t>
            </a:r>
            <a:r>
              <a:rPr sz="1000" b="1" spc="-2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1.3</a:t>
            </a:r>
            <a:r>
              <a:rPr sz="1000" b="1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GHz</a:t>
            </a:r>
            <a:r>
              <a:rPr sz="1000" b="1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404040"/>
                </a:solidFill>
                <a:latin typeface="Arial"/>
                <a:cs typeface="Arial"/>
              </a:rPr>
              <a:t>9-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cell</a:t>
            </a:r>
            <a:r>
              <a:rPr sz="1000" b="1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404040"/>
                </a:solidFill>
                <a:latin typeface="Arial"/>
                <a:cs typeface="Arial"/>
              </a:rPr>
              <a:t>cavity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1385BB9A-808B-CCF6-8C92-2169E77F3ABC}"/>
              </a:ext>
            </a:extLst>
          </p:cNvPr>
          <p:cNvSpPr txBox="1"/>
          <p:nvPr/>
        </p:nvSpPr>
        <p:spPr>
          <a:xfrm>
            <a:off x="7631430" y="2586832"/>
            <a:ext cx="2322830" cy="247015"/>
          </a:xfrm>
          <a:prstGeom prst="rect">
            <a:avLst/>
          </a:prstGeom>
          <a:solidFill>
            <a:srgbClr val="FFFFFF"/>
          </a:solidFill>
          <a:ln w="25907">
            <a:solidFill>
              <a:srgbClr val="519A23"/>
            </a:solidFill>
          </a:ln>
        </p:spPr>
        <p:txBody>
          <a:bodyPr vert="horz" wrap="square" lIns="0" tIns="4191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30"/>
              </a:spcBef>
            </a:pP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ERL</a:t>
            </a:r>
            <a:r>
              <a:rPr sz="1000" b="1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704</a:t>
            </a:r>
            <a:r>
              <a:rPr sz="1000" b="1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MHz</a:t>
            </a:r>
            <a:r>
              <a:rPr sz="1000" b="1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404040"/>
                </a:solidFill>
                <a:latin typeface="Arial"/>
                <a:cs typeface="Arial"/>
              </a:rPr>
              <a:t>7-</a:t>
            </a:r>
            <a:r>
              <a:rPr sz="1000" b="1" dirty="0">
                <a:solidFill>
                  <a:srgbClr val="404040"/>
                </a:solidFill>
                <a:latin typeface="Arial"/>
                <a:cs typeface="Arial"/>
              </a:rPr>
              <a:t>cell</a:t>
            </a:r>
            <a:r>
              <a:rPr sz="1000" b="1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404040"/>
                </a:solidFill>
                <a:latin typeface="Arial"/>
                <a:cs typeface="Arial"/>
              </a:rPr>
              <a:t>cavity</a:t>
            </a:r>
            <a:endParaRPr sz="10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63125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6373" y="107465"/>
            <a:ext cx="9255499" cy="41867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33619">
              <a:lnSpc>
                <a:spcPct val="100000"/>
              </a:lnSpc>
              <a:spcBef>
                <a:spcPts val="88"/>
              </a:spcBef>
            </a:pPr>
            <a:r>
              <a:rPr dirty="0"/>
              <a:t>SRF</a:t>
            </a:r>
            <a:r>
              <a:rPr spc="9" dirty="0"/>
              <a:t> </a:t>
            </a:r>
            <a:r>
              <a:rPr dirty="0"/>
              <a:t>system design</a:t>
            </a:r>
            <a:r>
              <a:rPr spc="13" dirty="0"/>
              <a:t> </a:t>
            </a:r>
            <a:r>
              <a:rPr dirty="0"/>
              <a:t>is</a:t>
            </a:r>
            <a:r>
              <a:rPr spc="9" dirty="0"/>
              <a:t> </a:t>
            </a:r>
            <a:r>
              <a:rPr dirty="0"/>
              <a:t>an</a:t>
            </a:r>
            <a:r>
              <a:rPr spc="9" dirty="0"/>
              <a:t> </a:t>
            </a:r>
            <a:r>
              <a:rPr dirty="0"/>
              <a:t>intricate</a:t>
            </a:r>
            <a:r>
              <a:rPr spc="9" dirty="0"/>
              <a:t> </a:t>
            </a:r>
            <a:r>
              <a:rPr dirty="0"/>
              <a:t>process</a:t>
            </a:r>
            <a:endParaRPr sz="2912" baseline="-27777" dirty="0"/>
          </a:p>
        </p:txBody>
      </p:sp>
      <p:sp>
        <p:nvSpPr>
          <p:cNvPr id="87" name="Footer Placeholder 86">
            <a:extLst>
              <a:ext uri="{FF2B5EF4-FFF2-40B4-BE49-F238E27FC236}">
                <a16:creationId xmlns:a16="http://schemas.microsoft.com/office/drawing/2014/main" id="{D92F52B6-E6CD-6BBF-3D39-85E8D73AB52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88" name="Slide Number Placeholder 87">
            <a:extLst>
              <a:ext uri="{FF2B5EF4-FFF2-40B4-BE49-F238E27FC236}">
                <a16:creationId xmlns:a16="http://schemas.microsoft.com/office/drawing/2014/main" id="{682C7B7D-C45B-9930-C300-39D9A718989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52</a:t>
            </a:fld>
            <a:endParaRPr lang="en-US" spc="-22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FB00B0F-8377-5F95-AEF2-1E5AC26208F4}"/>
              </a:ext>
            </a:extLst>
          </p:cNvPr>
          <p:cNvGrpSpPr/>
          <p:nvPr/>
        </p:nvGrpSpPr>
        <p:grpSpPr>
          <a:xfrm>
            <a:off x="3552132" y="136525"/>
            <a:ext cx="8443495" cy="5675055"/>
            <a:chOff x="1938665" y="283238"/>
            <a:chExt cx="8443495" cy="5675055"/>
          </a:xfrm>
        </p:grpSpPr>
        <p:grpSp>
          <p:nvGrpSpPr>
            <p:cNvPr id="6" name="object 6"/>
            <p:cNvGrpSpPr/>
            <p:nvPr/>
          </p:nvGrpSpPr>
          <p:grpSpPr>
            <a:xfrm>
              <a:off x="6914065" y="907242"/>
              <a:ext cx="2900643" cy="5051051"/>
              <a:chOff x="7327940" y="1111589"/>
              <a:chExt cx="3287395" cy="5724525"/>
            </a:xfrm>
          </p:grpSpPr>
          <p:sp>
            <p:nvSpPr>
              <p:cNvPr id="7" name="object 7"/>
              <p:cNvSpPr/>
              <p:nvPr/>
            </p:nvSpPr>
            <p:spPr>
              <a:xfrm>
                <a:off x="8025528" y="1129051"/>
                <a:ext cx="2572385" cy="5689600"/>
              </a:xfrm>
              <a:custGeom>
                <a:avLst/>
                <a:gdLst/>
                <a:ahLst/>
                <a:cxnLst/>
                <a:rect l="l" t="t" r="r" b="b"/>
                <a:pathLst>
                  <a:path w="2572384" h="5689600">
                    <a:moveTo>
                      <a:pt x="2143410" y="0"/>
                    </a:moveTo>
                    <a:lnTo>
                      <a:pt x="428689" y="0"/>
                    </a:lnTo>
                    <a:lnTo>
                      <a:pt x="381979" y="2517"/>
                    </a:lnTo>
                    <a:lnTo>
                      <a:pt x="336725" y="9896"/>
                    </a:lnTo>
                    <a:lnTo>
                      <a:pt x="293190" y="21874"/>
                    </a:lnTo>
                    <a:lnTo>
                      <a:pt x="251635" y="38190"/>
                    </a:lnTo>
                    <a:lnTo>
                      <a:pt x="212321" y="58581"/>
                    </a:lnTo>
                    <a:lnTo>
                      <a:pt x="175511" y="82786"/>
                    </a:lnTo>
                    <a:lnTo>
                      <a:pt x="141465" y="110544"/>
                    </a:lnTo>
                    <a:lnTo>
                      <a:pt x="110444" y="141592"/>
                    </a:lnTo>
                    <a:lnTo>
                      <a:pt x="82712" y="175669"/>
                    </a:lnTo>
                    <a:lnTo>
                      <a:pt x="58528" y="212513"/>
                    </a:lnTo>
                    <a:lnTo>
                      <a:pt x="38155" y="251862"/>
                    </a:lnTo>
                    <a:lnTo>
                      <a:pt x="21854" y="293454"/>
                    </a:lnTo>
                    <a:lnTo>
                      <a:pt x="9887" y="337029"/>
                    </a:lnTo>
                    <a:lnTo>
                      <a:pt x="2515" y="382323"/>
                    </a:lnTo>
                    <a:lnTo>
                      <a:pt x="0" y="429075"/>
                    </a:lnTo>
                    <a:lnTo>
                      <a:pt x="0" y="5260417"/>
                    </a:lnTo>
                    <a:lnTo>
                      <a:pt x="2515" y="5307170"/>
                    </a:lnTo>
                    <a:lnTo>
                      <a:pt x="9887" y="5352464"/>
                    </a:lnTo>
                    <a:lnTo>
                      <a:pt x="21854" y="5396038"/>
                    </a:lnTo>
                    <a:lnTo>
                      <a:pt x="38155" y="5437631"/>
                    </a:lnTo>
                    <a:lnTo>
                      <a:pt x="58528" y="5476980"/>
                    </a:lnTo>
                    <a:lnTo>
                      <a:pt x="82712" y="5513824"/>
                    </a:lnTo>
                    <a:lnTo>
                      <a:pt x="110444" y="5547901"/>
                    </a:lnTo>
                    <a:lnTo>
                      <a:pt x="141465" y="5578949"/>
                    </a:lnTo>
                    <a:lnTo>
                      <a:pt x="175511" y="5606706"/>
                    </a:lnTo>
                    <a:lnTo>
                      <a:pt x="212321" y="5630912"/>
                    </a:lnTo>
                    <a:lnTo>
                      <a:pt x="251635" y="5651303"/>
                    </a:lnTo>
                    <a:lnTo>
                      <a:pt x="293190" y="5667619"/>
                    </a:lnTo>
                    <a:lnTo>
                      <a:pt x="336725" y="5679597"/>
                    </a:lnTo>
                    <a:lnTo>
                      <a:pt x="381979" y="5686976"/>
                    </a:lnTo>
                    <a:lnTo>
                      <a:pt x="428689" y="5689493"/>
                    </a:lnTo>
                    <a:lnTo>
                      <a:pt x="2143410" y="5689493"/>
                    </a:lnTo>
                    <a:lnTo>
                      <a:pt x="2190121" y="5686976"/>
                    </a:lnTo>
                    <a:lnTo>
                      <a:pt x="2235375" y="5679597"/>
                    </a:lnTo>
                    <a:lnTo>
                      <a:pt x="2278910" y="5667619"/>
                    </a:lnTo>
                    <a:lnTo>
                      <a:pt x="2320465" y="5651303"/>
                    </a:lnTo>
                    <a:lnTo>
                      <a:pt x="2359779" y="5630912"/>
                    </a:lnTo>
                    <a:lnTo>
                      <a:pt x="2396589" y="5606706"/>
                    </a:lnTo>
                    <a:lnTo>
                      <a:pt x="2430635" y="5578949"/>
                    </a:lnTo>
                    <a:lnTo>
                      <a:pt x="2461655" y="5547901"/>
                    </a:lnTo>
                    <a:lnTo>
                      <a:pt x="2489388" y="5513824"/>
                    </a:lnTo>
                    <a:lnTo>
                      <a:pt x="2513572" y="5476980"/>
                    </a:lnTo>
                    <a:lnTo>
                      <a:pt x="2533944" y="5437631"/>
                    </a:lnTo>
                    <a:lnTo>
                      <a:pt x="2550245" y="5396038"/>
                    </a:lnTo>
                    <a:lnTo>
                      <a:pt x="2562212" y="5352464"/>
                    </a:lnTo>
                    <a:lnTo>
                      <a:pt x="2569585" y="5307170"/>
                    </a:lnTo>
                    <a:lnTo>
                      <a:pt x="2572100" y="5260417"/>
                    </a:lnTo>
                    <a:lnTo>
                      <a:pt x="2572100" y="429075"/>
                    </a:lnTo>
                    <a:lnTo>
                      <a:pt x="2569585" y="382323"/>
                    </a:lnTo>
                    <a:lnTo>
                      <a:pt x="2562212" y="337029"/>
                    </a:lnTo>
                    <a:lnTo>
                      <a:pt x="2550245" y="293454"/>
                    </a:lnTo>
                    <a:lnTo>
                      <a:pt x="2533944" y="251862"/>
                    </a:lnTo>
                    <a:lnTo>
                      <a:pt x="2513572" y="212513"/>
                    </a:lnTo>
                    <a:lnTo>
                      <a:pt x="2489388" y="175669"/>
                    </a:lnTo>
                    <a:lnTo>
                      <a:pt x="2461655" y="141592"/>
                    </a:lnTo>
                    <a:lnTo>
                      <a:pt x="2430635" y="110544"/>
                    </a:lnTo>
                    <a:lnTo>
                      <a:pt x="2396589" y="82786"/>
                    </a:lnTo>
                    <a:lnTo>
                      <a:pt x="2359779" y="58581"/>
                    </a:lnTo>
                    <a:lnTo>
                      <a:pt x="2320465" y="38190"/>
                    </a:lnTo>
                    <a:lnTo>
                      <a:pt x="2278910" y="21874"/>
                    </a:lnTo>
                    <a:lnTo>
                      <a:pt x="2235375" y="9896"/>
                    </a:lnTo>
                    <a:lnTo>
                      <a:pt x="2190121" y="2517"/>
                    </a:lnTo>
                    <a:lnTo>
                      <a:pt x="2143410" y="0"/>
                    </a:lnTo>
                    <a:close/>
                  </a:path>
                </a:pathLst>
              </a:custGeom>
              <a:solidFill>
                <a:srgbClr val="CCFFFF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8" name="object 8"/>
              <p:cNvSpPr/>
              <p:nvPr/>
            </p:nvSpPr>
            <p:spPr>
              <a:xfrm>
                <a:off x="8025528" y="1129051"/>
                <a:ext cx="2572385" cy="5689600"/>
              </a:xfrm>
              <a:custGeom>
                <a:avLst/>
                <a:gdLst/>
                <a:ahLst/>
                <a:cxnLst/>
                <a:rect l="l" t="t" r="r" b="b"/>
                <a:pathLst>
                  <a:path w="2572384" h="5689600">
                    <a:moveTo>
                      <a:pt x="0" y="429076"/>
                    </a:moveTo>
                    <a:lnTo>
                      <a:pt x="2515" y="382323"/>
                    </a:lnTo>
                    <a:lnTo>
                      <a:pt x="9887" y="337029"/>
                    </a:lnTo>
                    <a:lnTo>
                      <a:pt x="21854" y="293455"/>
                    </a:lnTo>
                    <a:lnTo>
                      <a:pt x="38155" y="251862"/>
                    </a:lnTo>
                    <a:lnTo>
                      <a:pt x="58528" y="212513"/>
                    </a:lnTo>
                    <a:lnTo>
                      <a:pt x="82712" y="175669"/>
                    </a:lnTo>
                    <a:lnTo>
                      <a:pt x="110444" y="141592"/>
                    </a:lnTo>
                    <a:lnTo>
                      <a:pt x="141464" y="110544"/>
                    </a:lnTo>
                    <a:lnTo>
                      <a:pt x="175511" y="82786"/>
                    </a:lnTo>
                    <a:lnTo>
                      <a:pt x="212321" y="58581"/>
                    </a:lnTo>
                    <a:lnTo>
                      <a:pt x="251635" y="38190"/>
                    </a:lnTo>
                    <a:lnTo>
                      <a:pt x="293190" y="21874"/>
                    </a:lnTo>
                    <a:lnTo>
                      <a:pt x="336725" y="9896"/>
                    </a:lnTo>
                    <a:lnTo>
                      <a:pt x="381979" y="2517"/>
                    </a:lnTo>
                    <a:lnTo>
                      <a:pt x="428689" y="0"/>
                    </a:lnTo>
                    <a:lnTo>
                      <a:pt x="2143410" y="0"/>
                    </a:lnTo>
                    <a:lnTo>
                      <a:pt x="2190121" y="2517"/>
                    </a:lnTo>
                    <a:lnTo>
                      <a:pt x="2235374" y="9896"/>
                    </a:lnTo>
                    <a:lnTo>
                      <a:pt x="2278909" y="21874"/>
                    </a:lnTo>
                    <a:lnTo>
                      <a:pt x="2320464" y="38190"/>
                    </a:lnTo>
                    <a:lnTo>
                      <a:pt x="2359778" y="58581"/>
                    </a:lnTo>
                    <a:lnTo>
                      <a:pt x="2396588" y="82786"/>
                    </a:lnTo>
                    <a:lnTo>
                      <a:pt x="2430634" y="110544"/>
                    </a:lnTo>
                    <a:lnTo>
                      <a:pt x="2461655" y="141592"/>
                    </a:lnTo>
                    <a:lnTo>
                      <a:pt x="2489387" y="175669"/>
                    </a:lnTo>
                    <a:lnTo>
                      <a:pt x="2513571" y="212513"/>
                    </a:lnTo>
                    <a:lnTo>
                      <a:pt x="2533944" y="251862"/>
                    </a:lnTo>
                    <a:lnTo>
                      <a:pt x="2550244" y="293455"/>
                    </a:lnTo>
                    <a:lnTo>
                      <a:pt x="2562212" y="337029"/>
                    </a:lnTo>
                    <a:lnTo>
                      <a:pt x="2569584" y="382323"/>
                    </a:lnTo>
                    <a:lnTo>
                      <a:pt x="2572099" y="429076"/>
                    </a:lnTo>
                    <a:lnTo>
                      <a:pt x="2572099" y="5260419"/>
                    </a:lnTo>
                    <a:lnTo>
                      <a:pt x="2569584" y="5307172"/>
                    </a:lnTo>
                    <a:lnTo>
                      <a:pt x="2562212" y="5352466"/>
                    </a:lnTo>
                    <a:lnTo>
                      <a:pt x="2550244" y="5396040"/>
                    </a:lnTo>
                    <a:lnTo>
                      <a:pt x="2533944" y="5437633"/>
                    </a:lnTo>
                    <a:lnTo>
                      <a:pt x="2513571" y="5476982"/>
                    </a:lnTo>
                    <a:lnTo>
                      <a:pt x="2489387" y="5513826"/>
                    </a:lnTo>
                    <a:lnTo>
                      <a:pt x="2461655" y="5547903"/>
                    </a:lnTo>
                    <a:lnTo>
                      <a:pt x="2430634" y="5578951"/>
                    </a:lnTo>
                    <a:lnTo>
                      <a:pt x="2396588" y="5606709"/>
                    </a:lnTo>
                    <a:lnTo>
                      <a:pt x="2359778" y="5630914"/>
                    </a:lnTo>
                    <a:lnTo>
                      <a:pt x="2320464" y="5651305"/>
                    </a:lnTo>
                    <a:lnTo>
                      <a:pt x="2278909" y="5667621"/>
                    </a:lnTo>
                    <a:lnTo>
                      <a:pt x="2235374" y="5679599"/>
                    </a:lnTo>
                    <a:lnTo>
                      <a:pt x="2190121" y="5686978"/>
                    </a:lnTo>
                    <a:lnTo>
                      <a:pt x="2143410" y="5689496"/>
                    </a:lnTo>
                    <a:lnTo>
                      <a:pt x="428689" y="5689496"/>
                    </a:lnTo>
                    <a:lnTo>
                      <a:pt x="381979" y="5686978"/>
                    </a:lnTo>
                    <a:lnTo>
                      <a:pt x="336725" y="5679599"/>
                    </a:lnTo>
                    <a:lnTo>
                      <a:pt x="293190" y="5667621"/>
                    </a:lnTo>
                    <a:lnTo>
                      <a:pt x="251635" y="5651305"/>
                    </a:lnTo>
                    <a:lnTo>
                      <a:pt x="212321" y="5630914"/>
                    </a:lnTo>
                    <a:lnTo>
                      <a:pt x="175511" y="5606709"/>
                    </a:lnTo>
                    <a:lnTo>
                      <a:pt x="141464" y="5578951"/>
                    </a:lnTo>
                    <a:lnTo>
                      <a:pt x="110444" y="5547903"/>
                    </a:lnTo>
                    <a:lnTo>
                      <a:pt x="82712" y="5513826"/>
                    </a:lnTo>
                    <a:lnTo>
                      <a:pt x="58528" y="5476982"/>
                    </a:lnTo>
                    <a:lnTo>
                      <a:pt x="38155" y="5437633"/>
                    </a:lnTo>
                    <a:lnTo>
                      <a:pt x="21854" y="5396040"/>
                    </a:lnTo>
                    <a:lnTo>
                      <a:pt x="9887" y="5352466"/>
                    </a:lnTo>
                    <a:lnTo>
                      <a:pt x="2515" y="5307172"/>
                    </a:lnTo>
                    <a:lnTo>
                      <a:pt x="0" y="5260419"/>
                    </a:lnTo>
                    <a:lnTo>
                      <a:pt x="0" y="429076"/>
                    </a:lnTo>
                    <a:close/>
                  </a:path>
                </a:pathLst>
              </a:custGeom>
              <a:ln w="34718">
                <a:solidFill>
                  <a:srgbClr val="003087"/>
                </a:solidFill>
              </a:ln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9" name="object 9"/>
              <p:cNvSpPr/>
              <p:nvPr/>
            </p:nvSpPr>
            <p:spPr>
              <a:xfrm>
                <a:off x="8140671" y="1373489"/>
                <a:ext cx="2341880" cy="3636010"/>
              </a:xfrm>
              <a:custGeom>
                <a:avLst/>
                <a:gdLst/>
                <a:ahLst/>
                <a:cxnLst/>
                <a:rect l="l" t="t" r="r" b="b"/>
                <a:pathLst>
                  <a:path w="2341879" h="3636010">
                    <a:moveTo>
                      <a:pt x="1951503" y="0"/>
                    </a:moveTo>
                    <a:lnTo>
                      <a:pt x="390310" y="0"/>
                    </a:lnTo>
                    <a:lnTo>
                      <a:pt x="341350" y="3043"/>
                    </a:lnTo>
                    <a:lnTo>
                      <a:pt x="294205" y="11931"/>
                    </a:lnTo>
                    <a:lnTo>
                      <a:pt x="249241" y="26296"/>
                    </a:lnTo>
                    <a:lnTo>
                      <a:pt x="206823" y="45772"/>
                    </a:lnTo>
                    <a:lnTo>
                      <a:pt x="167317" y="69993"/>
                    </a:lnTo>
                    <a:lnTo>
                      <a:pt x="131089" y="98594"/>
                    </a:lnTo>
                    <a:lnTo>
                      <a:pt x="98505" y="131207"/>
                    </a:lnTo>
                    <a:lnTo>
                      <a:pt x="69930" y="167468"/>
                    </a:lnTo>
                    <a:lnTo>
                      <a:pt x="45731" y="207010"/>
                    </a:lnTo>
                    <a:lnTo>
                      <a:pt x="26272" y="249466"/>
                    </a:lnTo>
                    <a:lnTo>
                      <a:pt x="11920" y="294471"/>
                    </a:lnTo>
                    <a:lnTo>
                      <a:pt x="3041" y="341658"/>
                    </a:lnTo>
                    <a:lnTo>
                      <a:pt x="0" y="390662"/>
                    </a:lnTo>
                    <a:lnTo>
                      <a:pt x="0" y="3244888"/>
                    </a:lnTo>
                    <a:lnTo>
                      <a:pt x="3041" y="3293891"/>
                    </a:lnTo>
                    <a:lnTo>
                      <a:pt x="11920" y="3341079"/>
                    </a:lnTo>
                    <a:lnTo>
                      <a:pt x="26272" y="3386084"/>
                    </a:lnTo>
                    <a:lnTo>
                      <a:pt x="45731" y="3428540"/>
                    </a:lnTo>
                    <a:lnTo>
                      <a:pt x="69930" y="3468081"/>
                    </a:lnTo>
                    <a:lnTo>
                      <a:pt x="98505" y="3504342"/>
                    </a:lnTo>
                    <a:lnTo>
                      <a:pt x="131089" y="3536955"/>
                    </a:lnTo>
                    <a:lnTo>
                      <a:pt x="167317" y="3565556"/>
                    </a:lnTo>
                    <a:lnTo>
                      <a:pt x="206823" y="3589778"/>
                    </a:lnTo>
                    <a:lnTo>
                      <a:pt x="249241" y="3609254"/>
                    </a:lnTo>
                    <a:lnTo>
                      <a:pt x="294205" y="3623619"/>
                    </a:lnTo>
                    <a:lnTo>
                      <a:pt x="341350" y="3632506"/>
                    </a:lnTo>
                    <a:lnTo>
                      <a:pt x="390310" y="3635550"/>
                    </a:lnTo>
                    <a:lnTo>
                      <a:pt x="1951503" y="3635550"/>
                    </a:lnTo>
                    <a:lnTo>
                      <a:pt x="2000463" y="3632506"/>
                    </a:lnTo>
                    <a:lnTo>
                      <a:pt x="2047608" y="3623619"/>
                    </a:lnTo>
                    <a:lnTo>
                      <a:pt x="2092572" y="3609254"/>
                    </a:lnTo>
                    <a:lnTo>
                      <a:pt x="2134990" y="3589778"/>
                    </a:lnTo>
                    <a:lnTo>
                      <a:pt x="2174495" y="3565556"/>
                    </a:lnTo>
                    <a:lnTo>
                      <a:pt x="2210723" y="3536955"/>
                    </a:lnTo>
                    <a:lnTo>
                      <a:pt x="2243307" y="3504342"/>
                    </a:lnTo>
                    <a:lnTo>
                      <a:pt x="2271882" y="3468081"/>
                    </a:lnTo>
                    <a:lnTo>
                      <a:pt x="2296081" y="3428540"/>
                    </a:lnTo>
                    <a:lnTo>
                      <a:pt x="2315540" y="3386084"/>
                    </a:lnTo>
                    <a:lnTo>
                      <a:pt x="2329892" y="3341079"/>
                    </a:lnTo>
                    <a:lnTo>
                      <a:pt x="2338771" y="3293891"/>
                    </a:lnTo>
                    <a:lnTo>
                      <a:pt x="2341812" y="3244888"/>
                    </a:lnTo>
                    <a:lnTo>
                      <a:pt x="2341812" y="390662"/>
                    </a:lnTo>
                    <a:lnTo>
                      <a:pt x="2338771" y="341658"/>
                    </a:lnTo>
                    <a:lnTo>
                      <a:pt x="2329892" y="294471"/>
                    </a:lnTo>
                    <a:lnTo>
                      <a:pt x="2315540" y="249466"/>
                    </a:lnTo>
                    <a:lnTo>
                      <a:pt x="2296081" y="207010"/>
                    </a:lnTo>
                    <a:lnTo>
                      <a:pt x="2271882" y="167468"/>
                    </a:lnTo>
                    <a:lnTo>
                      <a:pt x="2243307" y="131207"/>
                    </a:lnTo>
                    <a:lnTo>
                      <a:pt x="2210723" y="98594"/>
                    </a:lnTo>
                    <a:lnTo>
                      <a:pt x="2174495" y="69993"/>
                    </a:lnTo>
                    <a:lnTo>
                      <a:pt x="2134990" y="45772"/>
                    </a:lnTo>
                    <a:lnTo>
                      <a:pt x="2092572" y="26296"/>
                    </a:lnTo>
                    <a:lnTo>
                      <a:pt x="2047608" y="11931"/>
                    </a:lnTo>
                    <a:lnTo>
                      <a:pt x="2000463" y="3043"/>
                    </a:lnTo>
                    <a:lnTo>
                      <a:pt x="1951503" y="0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10" name="object 10"/>
              <p:cNvSpPr/>
              <p:nvPr/>
            </p:nvSpPr>
            <p:spPr>
              <a:xfrm>
                <a:off x="8140671" y="1373489"/>
                <a:ext cx="2341880" cy="3636010"/>
              </a:xfrm>
              <a:custGeom>
                <a:avLst/>
                <a:gdLst/>
                <a:ahLst/>
                <a:cxnLst/>
                <a:rect l="l" t="t" r="r" b="b"/>
                <a:pathLst>
                  <a:path w="2341879" h="3636010">
                    <a:moveTo>
                      <a:pt x="0" y="390662"/>
                    </a:moveTo>
                    <a:lnTo>
                      <a:pt x="3041" y="341658"/>
                    </a:lnTo>
                    <a:lnTo>
                      <a:pt x="11920" y="294471"/>
                    </a:lnTo>
                    <a:lnTo>
                      <a:pt x="26272" y="249466"/>
                    </a:lnTo>
                    <a:lnTo>
                      <a:pt x="45730" y="207010"/>
                    </a:lnTo>
                    <a:lnTo>
                      <a:pt x="69930" y="167468"/>
                    </a:lnTo>
                    <a:lnTo>
                      <a:pt x="98505" y="131208"/>
                    </a:lnTo>
                    <a:lnTo>
                      <a:pt x="131089" y="98594"/>
                    </a:lnTo>
                    <a:lnTo>
                      <a:pt x="167317" y="69993"/>
                    </a:lnTo>
                    <a:lnTo>
                      <a:pt x="206823" y="45772"/>
                    </a:lnTo>
                    <a:lnTo>
                      <a:pt x="249241" y="26296"/>
                    </a:lnTo>
                    <a:lnTo>
                      <a:pt x="294205" y="11931"/>
                    </a:lnTo>
                    <a:lnTo>
                      <a:pt x="341350" y="3043"/>
                    </a:lnTo>
                    <a:lnTo>
                      <a:pt x="390309" y="0"/>
                    </a:lnTo>
                    <a:lnTo>
                      <a:pt x="1951502" y="0"/>
                    </a:lnTo>
                    <a:lnTo>
                      <a:pt x="2000461" y="3043"/>
                    </a:lnTo>
                    <a:lnTo>
                      <a:pt x="2047606" y="11931"/>
                    </a:lnTo>
                    <a:lnTo>
                      <a:pt x="2092571" y="26296"/>
                    </a:lnTo>
                    <a:lnTo>
                      <a:pt x="2134989" y="45772"/>
                    </a:lnTo>
                    <a:lnTo>
                      <a:pt x="2174494" y="69993"/>
                    </a:lnTo>
                    <a:lnTo>
                      <a:pt x="2210722" y="98594"/>
                    </a:lnTo>
                    <a:lnTo>
                      <a:pt x="2243307" y="131208"/>
                    </a:lnTo>
                    <a:lnTo>
                      <a:pt x="2271881" y="167468"/>
                    </a:lnTo>
                    <a:lnTo>
                      <a:pt x="2296081" y="207010"/>
                    </a:lnTo>
                    <a:lnTo>
                      <a:pt x="2315540" y="249466"/>
                    </a:lnTo>
                    <a:lnTo>
                      <a:pt x="2329891" y="294471"/>
                    </a:lnTo>
                    <a:lnTo>
                      <a:pt x="2338771" y="341658"/>
                    </a:lnTo>
                    <a:lnTo>
                      <a:pt x="2341812" y="390662"/>
                    </a:lnTo>
                    <a:lnTo>
                      <a:pt x="2341812" y="3244888"/>
                    </a:lnTo>
                    <a:lnTo>
                      <a:pt x="2338771" y="3293892"/>
                    </a:lnTo>
                    <a:lnTo>
                      <a:pt x="2329891" y="3341080"/>
                    </a:lnTo>
                    <a:lnTo>
                      <a:pt x="2315540" y="3386085"/>
                    </a:lnTo>
                    <a:lnTo>
                      <a:pt x="2296081" y="3428541"/>
                    </a:lnTo>
                    <a:lnTo>
                      <a:pt x="2271881" y="3468083"/>
                    </a:lnTo>
                    <a:lnTo>
                      <a:pt x="2243307" y="3504343"/>
                    </a:lnTo>
                    <a:lnTo>
                      <a:pt x="2210722" y="3536957"/>
                    </a:lnTo>
                    <a:lnTo>
                      <a:pt x="2174494" y="3565558"/>
                    </a:lnTo>
                    <a:lnTo>
                      <a:pt x="2134989" y="3589779"/>
                    </a:lnTo>
                    <a:lnTo>
                      <a:pt x="2092571" y="3609255"/>
                    </a:lnTo>
                    <a:lnTo>
                      <a:pt x="2047606" y="3623620"/>
                    </a:lnTo>
                    <a:lnTo>
                      <a:pt x="2000461" y="3632508"/>
                    </a:lnTo>
                    <a:lnTo>
                      <a:pt x="1951502" y="3635551"/>
                    </a:lnTo>
                    <a:lnTo>
                      <a:pt x="390309" y="3635551"/>
                    </a:lnTo>
                    <a:lnTo>
                      <a:pt x="341350" y="3632508"/>
                    </a:lnTo>
                    <a:lnTo>
                      <a:pt x="294205" y="3623620"/>
                    </a:lnTo>
                    <a:lnTo>
                      <a:pt x="249241" y="3609255"/>
                    </a:lnTo>
                    <a:lnTo>
                      <a:pt x="206823" y="3589779"/>
                    </a:lnTo>
                    <a:lnTo>
                      <a:pt x="167317" y="3565558"/>
                    </a:lnTo>
                    <a:lnTo>
                      <a:pt x="131089" y="3536957"/>
                    </a:lnTo>
                    <a:lnTo>
                      <a:pt x="98505" y="3504343"/>
                    </a:lnTo>
                    <a:lnTo>
                      <a:pt x="69930" y="3468083"/>
                    </a:lnTo>
                    <a:lnTo>
                      <a:pt x="45730" y="3428541"/>
                    </a:lnTo>
                    <a:lnTo>
                      <a:pt x="26272" y="3386085"/>
                    </a:lnTo>
                    <a:lnTo>
                      <a:pt x="11920" y="3341080"/>
                    </a:lnTo>
                    <a:lnTo>
                      <a:pt x="3041" y="3293892"/>
                    </a:lnTo>
                    <a:lnTo>
                      <a:pt x="0" y="3244888"/>
                    </a:lnTo>
                    <a:lnTo>
                      <a:pt x="0" y="390662"/>
                    </a:lnTo>
                    <a:close/>
                  </a:path>
                </a:pathLst>
              </a:custGeom>
              <a:ln w="34722">
                <a:solidFill>
                  <a:srgbClr val="003087"/>
                </a:solidFill>
              </a:ln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11" name="object 11"/>
              <p:cNvSpPr/>
              <p:nvPr/>
            </p:nvSpPr>
            <p:spPr>
              <a:xfrm>
                <a:off x="7334444" y="1721361"/>
                <a:ext cx="845185" cy="2445385"/>
              </a:xfrm>
              <a:custGeom>
                <a:avLst/>
                <a:gdLst/>
                <a:ahLst/>
                <a:cxnLst/>
                <a:rect l="l" t="t" r="r" b="b"/>
                <a:pathLst>
                  <a:path w="845184" h="2445385">
                    <a:moveTo>
                      <a:pt x="563507" y="0"/>
                    </a:moveTo>
                    <a:lnTo>
                      <a:pt x="563507" y="461354"/>
                    </a:lnTo>
                    <a:lnTo>
                      <a:pt x="534864" y="481806"/>
                    </a:lnTo>
                    <a:lnTo>
                      <a:pt x="506828" y="504029"/>
                    </a:lnTo>
                    <a:lnTo>
                      <a:pt x="452627" y="553608"/>
                    </a:lnTo>
                    <a:lnTo>
                      <a:pt x="400999" y="609732"/>
                    </a:lnTo>
                    <a:lnTo>
                      <a:pt x="376179" y="640137"/>
                    </a:lnTo>
                    <a:lnTo>
                      <a:pt x="352039" y="672045"/>
                    </a:lnTo>
                    <a:lnTo>
                      <a:pt x="328589" y="705411"/>
                    </a:lnTo>
                    <a:lnTo>
                      <a:pt x="305842" y="740190"/>
                    </a:lnTo>
                    <a:lnTo>
                      <a:pt x="283810" y="776338"/>
                    </a:lnTo>
                    <a:lnTo>
                      <a:pt x="262504" y="813810"/>
                    </a:lnTo>
                    <a:lnTo>
                      <a:pt x="241937" y="852561"/>
                    </a:lnTo>
                    <a:lnTo>
                      <a:pt x="222120" y="892547"/>
                    </a:lnTo>
                    <a:lnTo>
                      <a:pt x="203065" y="933724"/>
                    </a:lnTo>
                    <a:lnTo>
                      <a:pt x="184784" y="976046"/>
                    </a:lnTo>
                    <a:lnTo>
                      <a:pt x="167288" y="1019469"/>
                    </a:lnTo>
                    <a:lnTo>
                      <a:pt x="150591" y="1063948"/>
                    </a:lnTo>
                    <a:lnTo>
                      <a:pt x="134703" y="1109439"/>
                    </a:lnTo>
                    <a:lnTo>
                      <a:pt x="119637" y="1155897"/>
                    </a:lnTo>
                    <a:lnTo>
                      <a:pt x="105404" y="1203277"/>
                    </a:lnTo>
                    <a:lnTo>
                      <a:pt x="92017" y="1251535"/>
                    </a:lnTo>
                    <a:lnTo>
                      <a:pt x="79486" y="1300627"/>
                    </a:lnTo>
                    <a:lnTo>
                      <a:pt x="67825" y="1350507"/>
                    </a:lnTo>
                    <a:lnTo>
                      <a:pt x="57044" y="1401131"/>
                    </a:lnTo>
                    <a:lnTo>
                      <a:pt x="47157" y="1452454"/>
                    </a:lnTo>
                    <a:lnTo>
                      <a:pt x="38174" y="1504432"/>
                    </a:lnTo>
                    <a:lnTo>
                      <a:pt x="30108" y="1557020"/>
                    </a:lnTo>
                    <a:lnTo>
                      <a:pt x="22970" y="1610173"/>
                    </a:lnTo>
                    <a:lnTo>
                      <a:pt x="16772" y="1663847"/>
                    </a:lnTo>
                    <a:lnTo>
                      <a:pt x="11527" y="1717998"/>
                    </a:lnTo>
                    <a:lnTo>
                      <a:pt x="7246" y="1772579"/>
                    </a:lnTo>
                    <a:lnTo>
                      <a:pt x="3940" y="1827548"/>
                    </a:lnTo>
                    <a:lnTo>
                      <a:pt x="1623" y="1882859"/>
                    </a:lnTo>
                    <a:lnTo>
                      <a:pt x="306" y="1938468"/>
                    </a:lnTo>
                    <a:lnTo>
                      <a:pt x="0" y="1994330"/>
                    </a:lnTo>
                    <a:lnTo>
                      <a:pt x="717" y="2050400"/>
                    </a:lnTo>
                    <a:lnTo>
                      <a:pt x="2470" y="2106634"/>
                    </a:lnTo>
                    <a:lnTo>
                      <a:pt x="5270" y="2162987"/>
                    </a:lnTo>
                    <a:lnTo>
                      <a:pt x="9129" y="2219415"/>
                    </a:lnTo>
                    <a:lnTo>
                      <a:pt x="14060" y="2275872"/>
                    </a:lnTo>
                    <a:lnTo>
                      <a:pt x="20073" y="2332315"/>
                    </a:lnTo>
                    <a:lnTo>
                      <a:pt x="27181" y="2388699"/>
                    </a:lnTo>
                    <a:lnTo>
                      <a:pt x="35396" y="2444978"/>
                    </a:lnTo>
                    <a:lnTo>
                      <a:pt x="45225" y="2386117"/>
                    </a:lnTo>
                    <a:lnTo>
                      <a:pt x="56174" y="2328265"/>
                    </a:lnTo>
                    <a:lnTo>
                      <a:pt x="68220" y="2271470"/>
                    </a:lnTo>
                    <a:lnTo>
                      <a:pt x="81340" y="2215779"/>
                    </a:lnTo>
                    <a:lnTo>
                      <a:pt x="95509" y="2161237"/>
                    </a:lnTo>
                    <a:lnTo>
                      <a:pt x="110705" y="2107893"/>
                    </a:lnTo>
                    <a:lnTo>
                      <a:pt x="126905" y="2055793"/>
                    </a:lnTo>
                    <a:lnTo>
                      <a:pt x="144085" y="2004983"/>
                    </a:lnTo>
                    <a:lnTo>
                      <a:pt x="162221" y="1955511"/>
                    </a:lnTo>
                    <a:lnTo>
                      <a:pt x="181291" y="1907423"/>
                    </a:lnTo>
                    <a:lnTo>
                      <a:pt x="201271" y="1860766"/>
                    </a:lnTo>
                    <a:lnTo>
                      <a:pt x="222138" y="1815587"/>
                    </a:lnTo>
                    <a:lnTo>
                      <a:pt x="243869" y="1771934"/>
                    </a:lnTo>
                    <a:lnTo>
                      <a:pt x="266440" y="1729851"/>
                    </a:lnTo>
                    <a:lnTo>
                      <a:pt x="289827" y="1689388"/>
                    </a:lnTo>
                    <a:lnTo>
                      <a:pt x="314009" y="1650589"/>
                    </a:lnTo>
                    <a:lnTo>
                      <a:pt x="338960" y="1613503"/>
                    </a:lnTo>
                    <a:lnTo>
                      <a:pt x="364659" y="1578176"/>
                    </a:lnTo>
                    <a:lnTo>
                      <a:pt x="391081" y="1544655"/>
                    </a:lnTo>
                    <a:lnTo>
                      <a:pt x="418204" y="1512986"/>
                    </a:lnTo>
                    <a:lnTo>
                      <a:pt x="446004" y="1483217"/>
                    </a:lnTo>
                    <a:lnTo>
                      <a:pt x="474457" y="1455394"/>
                    </a:lnTo>
                    <a:lnTo>
                      <a:pt x="503541" y="1429564"/>
                    </a:lnTo>
                    <a:lnTo>
                      <a:pt x="563507" y="1384071"/>
                    </a:lnTo>
                    <a:lnTo>
                      <a:pt x="563507" y="1845430"/>
                    </a:lnTo>
                    <a:lnTo>
                      <a:pt x="845173" y="830376"/>
                    </a:lnTo>
                    <a:lnTo>
                      <a:pt x="563507" y="0"/>
                    </a:lnTo>
                    <a:close/>
                  </a:path>
                </a:pathLst>
              </a:custGeom>
              <a:solidFill>
                <a:srgbClr val="CCFFCC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12" name="object 12"/>
              <p:cNvSpPr/>
              <p:nvPr/>
            </p:nvSpPr>
            <p:spPr>
              <a:xfrm>
                <a:off x="7334606" y="3704983"/>
                <a:ext cx="845185" cy="2537460"/>
              </a:xfrm>
              <a:custGeom>
                <a:avLst/>
                <a:gdLst/>
                <a:ahLst/>
                <a:cxnLst/>
                <a:rect l="l" t="t" r="r" b="b"/>
                <a:pathLst>
                  <a:path w="845184" h="2537460">
                    <a:moveTo>
                      <a:pt x="0" y="0"/>
                    </a:moveTo>
                    <a:lnTo>
                      <a:pt x="0" y="922718"/>
                    </a:lnTo>
                    <a:lnTo>
                      <a:pt x="610" y="984650"/>
                    </a:lnTo>
                    <a:lnTo>
                      <a:pt x="2426" y="1045993"/>
                    </a:lnTo>
                    <a:lnTo>
                      <a:pt x="5426" y="1106704"/>
                    </a:lnTo>
                    <a:lnTo>
                      <a:pt x="9587" y="1166742"/>
                    </a:lnTo>
                    <a:lnTo>
                      <a:pt x="14889" y="1226064"/>
                    </a:lnTo>
                    <a:lnTo>
                      <a:pt x="21310" y="1284630"/>
                    </a:lnTo>
                    <a:lnTo>
                      <a:pt x="28826" y="1342397"/>
                    </a:lnTo>
                    <a:lnTo>
                      <a:pt x="37417" y="1399323"/>
                    </a:lnTo>
                    <a:lnTo>
                      <a:pt x="47061" y="1455367"/>
                    </a:lnTo>
                    <a:lnTo>
                      <a:pt x="57736" y="1510487"/>
                    </a:lnTo>
                    <a:lnTo>
                      <a:pt x="69419" y="1564641"/>
                    </a:lnTo>
                    <a:lnTo>
                      <a:pt x="82089" y="1617787"/>
                    </a:lnTo>
                    <a:lnTo>
                      <a:pt x="95724" y="1669883"/>
                    </a:lnTo>
                    <a:lnTo>
                      <a:pt x="110303" y="1720888"/>
                    </a:lnTo>
                    <a:lnTo>
                      <a:pt x="125803" y="1770760"/>
                    </a:lnTo>
                    <a:lnTo>
                      <a:pt x="142202" y="1819456"/>
                    </a:lnTo>
                    <a:lnTo>
                      <a:pt x="159479" y="1866936"/>
                    </a:lnTo>
                    <a:lnTo>
                      <a:pt x="177611" y="1913157"/>
                    </a:lnTo>
                    <a:lnTo>
                      <a:pt x="196578" y="1958078"/>
                    </a:lnTo>
                    <a:lnTo>
                      <a:pt x="216356" y="2001656"/>
                    </a:lnTo>
                    <a:lnTo>
                      <a:pt x="236924" y="2043851"/>
                    </a:lnTo>
                    <a:lnTo>
                      <a:pt x="258260" y="2084619"/>
                    </a:lnTo>
                    <a:lnTo>
                      <a:pt x="280343" y="2123920"/>
                    </a:lnTo>
                    <a:lnTo>
                      <a:pt x="303150" y="2161711"/>
                    </a:lnTo>
                    <a:lnTo>
                      <a:pt x="326659" y="2197951"/>
                    </a:lnTo>
                    <a:lnTo>
                      <a:pt x="350849" y="2232597"/>
                    </a:lnTo>
                    <a:lnTo>
                      <a:pt x="375698" y="2265609"/>
                    </a:lnTo>
                    <a:lnTo>
                      <a:pt x="401184" y="2296944"/>
                    </a:lnTo>
                    <a:lnTo>
                      <a:pt x="427284" y="2326560"/>
                    </a:lnTo>
                    <a:lnTo>
                      <a:pt x="453978" y="2354416"/>
                    </a:lnTo>
                    <a:lnTo>
                      <a:pt x="509057" y="2404679"/>
                    </a:lnTo>
                    <a:lnTo>
                      <a:pt x="566246" y="2447399"/>
                    </a:lnTo>
                    <a:lnTo>
                      <a:pt x="625370" y="2482242"/>
                    </a:lnTo>
                    <a:lnTo>
                      <a:pt x="686253" y="2508871"/>
                    </a:lnTo>
                    <a:lnTo>
                      <a:pt x="748721" y="2526955"/>
                    </a:lnTo>
                    <a:lnTo>
                      <a:pt x="812598" y="2536156"/>
                    </a:lnTo>
                    <a:lnTo>
                      <a:pt x="845011" y="2537322"/>
                    </a:lnTo>
                    <a:lnTo>
                      <a:pt x="845011" y="1614605"/>
                    </a:lnTo>
                    <a:lnTo>
                      <a:pt x="812598" y="1613439"/>
                    </a:lnTo>
                    <a:lnTo>
                      <a:pt x="780494" y="1609969"/>
                    </a:lnTo>
                    <a:lnTo>
                      <a:pt x="717300" y="1596285"/>
                    </a:lnTo>
                    <a:lnTo>
                      <a:pt x="655602" y="1573887"/>
                    </a:lnTo>
                    <a:lnTo>
                      <a:pt x="595577" y="1543109"/>
                    </a:lnTo>
                    <a:lnTo>
                      <a:pt x="537399" y="1504286"/>
                    </a:lnTo>
                    <a:lnTo>
                      <a:pt x="481243" y="1457752"/>
                    </a:lnTo>
                    <a:lnTo>
                      <a:pt x="427284" y="1403843"/>
                    </a:lnTo>
                    <a:lnTo>
                      <a:pt x="401184" y="1374227"/>
                    </a:lnTo>
                    <a:lnTo>
                      <a:pt x="375698" y="1342892"/>
                    </a:lnTo>
                    <a:lnTo>
                      <a:pt x="350849" y="1309880"/>
                    </a:lnTo>
                    <a:lnTo>
                      <a:pt x="326659" y="1275233"/>
                    </a:lnTo>
                    <a:lnTo>
                      <a:pt x="303150" y="1238994"/>
                    </a:lnTo>
                    <a:lnTo>
                      <a:pt x="280343" y="1201202"/>
                    </a:lnTo>
                    <a:lnTo>
                      <a:pt x="258260" y="1161902"/>
                    </a:lnTo>
                    <a:lnTo>
                      <a:pt x="236924" y="1121133"/>
                    </a:lnTo>
                    <a:lnTo>
                      <a:pt x="216356" y="1078939"/>
                    </a:lnTo>
                    <a:lnTo>
                      <a:pt x="196578" y="1035361"/>
                    </a:lnTo>
                    <a:lnTo>
                      <a:pt x="177611" y="990440"/>
                    </a:lnTo>
                    <a:lnTo>
                      <a:pt x="159479" y="944219"/>
                    </a:lnTo>
                    <a:lnTo>
                      <a:pt x="142202" y="896739"/>
                    </a:lnTo>
                    <a:lnTo>
                      <a:pt x="125803" y="848042"/>
                    </a:lnTo>
                    <a:lnTo>
                      <a:pt x="110303" y="798170"/>
                    </a:lnTo>
                    <a:lnTo>
                      <a:pt x="95724" y="747165"/>
                    </a:lnTo>
                    <a:lnTo>
                      <a:pt x="82089" y="695069"/>
                    </a:lnTo>
                    <a:lnTo>
                      <a:pt x="69419" y="641923"/>
                    </a:lnTo>
                    <a:lnTo>
                      <a:pt x="57736" y="587769"/>
                    </a:lnTo>
                    <a:lnTo>
                      <a:pt x="47061" y="532649"/>
                    </a:lnTo>
                    <a:lnTo>
                      <a:pt x="37417" y="476605"/>
                    </a:lnTo>
                    <a:lnTo>
                      <a:pt x="28826" y="419679"/>
                    </a:lnTo>
                    <a:lnTo>
                      <a:pt x="21310" y="361912"/>
                    </a:lnTo>
                    <a:lnTo>
                      <a:pt x="14889" y="303346"/>
                    </a:lnTo>
                    <a:lnTo>
                      <a:pt x="9587" y="244023"/>
                    </a:lnTo>
                    <a:lnTo>
                      <a:pt x="5426" y="183986"/>
                    </a:lnTo>
                    <a:lnTo>
                      <a:pt x="2426" y="123274"/>
                    </a:lnTo>
                    <a:lnTo>
                      <a:pt x="610" y="619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4CDA4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13" name="object 13"/>
              <p:cNvSpPr/>
              <p:nvPr/>
            </p:nvSpPr>
            <p:spPr>
              <a:xfrm>
                <a:off x="7334607" y="1721359"/>
                <a:ext cx="845185" cy="4521200"/>
              </a:xfrm>
              <a:custGeom>
                <a:avLst/>
                <a:gdLst/>
                <a:ahLst/>
                <a:cxnLst/>
                <a:rect l="l" t="t" r="r" b="b"/>
                <a:pathLst>
                  <a:path w="845184" h="4521200">
                    <a:moveTo>
                      <a:pt x="0" y="1983623"/>
                    </a:moveTo>
                    <a:lnTo>
                      <a:pt x="610" y="2045555"/>
                    </a:lnTo>
                    <a:lnTo>
                      <a:pt x="2426" y="2106897"/>
                    </a:lnTo>
                    <a:lnTo>
                      <a:pt x="5425" y="2167608"/>
                    </a:lnTo>
                    <a:lnTo>
                      <a:pt x="9587" y="2227646"/>
                    </a:lnTo>
                    <a:lnTo>
                      <a:pt x="14889" y="2286969"/>
                    </a:lnTo>
                    <a:lnTo>
                      <a:pt x="21310" y="2345534"/>
                    </a:lnTo>
                    <a:lnTo>
                      <a:pt x="28826" y="2403301"/>
                    </a:lnTo>
                    <a:lnTo>
                      <a:pt x="37417" y="2460228"/>
                    </a:lnTo>
                    <a:lnTo>
                      <a:pt x="47061" y="2516272"/>
                    </a:lnTo>
                    <a:lnTo>
                      <a:pt x="57735" y="2571391"/>
                    </a:lnTo>
                    <a:lnTo>
                      <a:pt x="69419" y="2625545"/>
                    </a:lnTo>
                    <a:lnTo>
                      <a:pt x="82089" y="2678691"/>
                    </a:lnTo>
                    <a:lnTo>
                      <a:pt x="95724" y="2730788"/>
                    </a:lnTo>
                    <a:lnTo>
                      <a:pt x="110303" y="2781793"/>
                    </a:lnTo>
                    <a:lnTo>
                      <a:pt x="125803" y="2831665"/>
                    </a:lnTo>
                    <a:lnTo>
                      <a:pt x="142202" y="2880361"/>
                    </a:lnTo>
                    <a:lnTo>
                      <a:pt x="159479" y="2927841"/>
                    </a:lnTo>
                    <a:lnTo>
                      <a:pt x="177611" y="2974062"/>
                    </a:lnTo>
                    <a:lnTo>
                      <a:pt x="196577" y="3018983"/>
                    </a:lnTo>
                    <a:lnTo>
                      <a:pt x="216355" y="3062561"/>
                    </a:lnTo>
                    <a:lnTo>
                      <a:pt x="236924" y="3104756"/>
                    </a:lnTo>
                    <a:lnTo>
                      <a:pt x="258260" y="3145524"/>
                    </a:lnTo>
                    <a:lnTo>
                      <a:pt x="280343" y="3184825"/>
                    </a:lnTo>
                    <a:lnTo>
                      <a:pt x="303149" y="3222616"/>
                    </a:lnTo>
                    <a:lnTo>
                      <a:pt x="326659" y="3258856"/>
                    </a:lnTo>
                    <a:lnTo>
                      <a:pt x="350849" y="3293503"/>
                    </a:lnTo>
                    <a:lnTo>
                      <a:pt x="375698" y="3326514"/>
                    </a:lnTo>
                    <a:lnTo>
                      <a:pt x="401183" y="3357849"/>
                    </a:lnTo>
                    <a:lnTo>
                      <a:pt x="427284" y="3387466"/>
                    </a:lnTo>
                    <a:lnTo>
                      <a:pt x="453978" y="3415321"/>
                    </a:lnTo>
                    <a:lnTo>
                      <a:pt x="509057" y="3465585"/>
                    </a:lnTo>
                    <a:lnTo>
                      <a:pt x="566245" y="3508305"/>
                    </a:lnTo>
                    <a:lnTo>
                      <a:pt x="625369" y="3543147"/>
                    </a:lnTo>
                    <a:lnTo>
                      <a:pt x="686252" y="3569777"/>
                    </a:lnTo>
                    <a:lnTo>
                      <a:pt x="748720" y="3587860"/>
                    </a:lnTo>
                    <a:lnTo>
                      <a:pt x="812597" y="3597062"/>
                    </a:lnTo>
                    <a:lnTo>
                      <a:pt x="845009" y="3598228"/>
                    </a:lnTo>
                    <a:lnTo>
                      <a:pt x="845009" y="4520946"/>
                    </a:lnTo>
                    <a:lnTo>
                      <a:pt x="780493" y="4516311"/>
                    </a:lnTo>
                    <a:lnTo>
                      <a:pt x="717299" y="4502626"/>
                    </a:lnTo>
                    <a:lnTo>
                      <a:pt x="655601" y="4480228"/>
                    </a:lnTo>
                    <a:lnTo>
                      <a:pt x="595576" y="4449450"/>
                    </a:lnTo>
                    <a:lnTo>
                      <a:pt x="537398" y="4410627"/>
                    </a:lnTo>
                    <a:lnTo>
                      <a:pt x="481242" y="4364094"/>
                    </a:lnTo>
                    <a:lnTo>
                      <a:pt x="427284" y="4310184"/>
                    </a:lnTo>
                    <a:lnTo>
                      <a:pt x="401183" y="4280568"/>
                    </a:lnTo>
                    <a:lnTo>
                      <a:pt x="375698" y="4249233"/>
                    </a:lnTo>
                    <a:lnTo>
                      <a:pt x="350849" y="4216221"/>
                    </a:lnTo>
                    <a:lnTo>
                      <a:pt x="326659" y="4181574"/>
                    </a:lnTo>
                    <a:lnTo>
                      <a:pt x="303149" y="4145335"/>
                    </a:lnTo>
                    <a:lnTo>
                      <a:pt x="280343" y="4107543"/>
                    </a:lnTo>
                    <a:lnTo>
                      <a:pt x="258260" y="4068243"/>
                    </a:lnTo>
                    <a:lnTo>
                      <a:pt x="236924" y="4027474"/>
                    </a:lnTo>
                    <a:lnTo>
                      <a:pt x="216355" y="3985280"/>
                    </a:lnTo>
                    <a:lnTo>
                      <a:pt x="196577" y="3941701"/>
                    </a:lnTo>
                    <a:lnTo>
                      <a:pt x="177611" y="3896781"/>
                    </a:lnTo>
                    <a:lnTo>
                      <a:pt x="159479" y="3850560"/>
                    </a:lnTo>
                    <a:lnTo>
                      <a:pt x="142202" y="3803080"/>
                    </a:lnTo>
                    <a:lnTo>
                      <a:pt x="125803" y="3754383"/>
                    </a:lnTo>
                    <a:lnTo>
                      <a:pt x="110303" y="3704511"/>
                    </a:lnTo>
                    <a:lnTo>
                      <a:pt x="95724" y="3653506"/>
                    </a:lnTo>
                    <a:lnTo>
                      <a:pt x="82089" y="3601410"/>
                    </a:lnTo>
                    <a:lnTo>
                      <a:pt x="69419" y="3548264"/>
                    </a:lnTo>
                    <a:lnTo>
                      <a:pt x="57735" y="3494110"/>
                    </a:lnTo>
                    <a:lnTo>
                      <a:pt x="47061" y="3438990"/>
                    </a:lnTo>
                    <a:lnTo>
                      <a:pt x="37417" y="3382946"/>
                    </a:lnTo>
                    <a:lnTo>
                      <a:pt x="28826" y="3326020"/>
                    </a:lnTo>
                    <a:lnTo>
                      <a:pt x="21310" y="3268253"/>
                    </a:lnTo>
                    <a:lnTo>
                      <a:pt x="14889" y="3209687"/>
                    </a:lnTo>
                    <a:lnTo>
                      <a:pt x="9587" y="3150364"/>
                    </a:lnTo>
                    <a:lnTo>
                      <a:pt x="5425" y="3090327"/>
                    </a:lnTo>
                    <a:lnTo>
                      <a:pt x="2426" y="3029616"/>
                    </a:lnTo>
                    <a:lnTo>
                      <a:pt x="610" y="2968273"/>
                    </a:lnTo>
                    <a:lnTo>
                      <a:pt x="0" y="2906341"/>
                    </a:lnTo>
                    <a:lnTo>
                      <a:pt x="0" y="1983623"/>
                    </a:lnTo>
                    <a:lnTo>
                      <a:pt x="582" y="1923449"/>
                    </a:lnTo>
                    <a:lnTo>
                      <a:pt x="2319" y="1863707"/>
                    </a:lnTo>
                    <a:lnTo>
                      <a:pt x="5193" y="1804446"/>
                    </a:lnTo>
                    <a:lnTo>
                      <a:pt x="9187" y="1745710"/>
                    </a:lnTo>
                    <a:lnTo>
                      <a:pt x="14282" y="1687549"/>
                    </a:lnTo>
                    <a:lnTo>
                      <a:pt x="20462" y="1630007"/>
                    </a:lnTo>
                    <a:lnTo>
                      <a:pt x="27709" y="1573133"/>
                    </a:lnTo>
                    <a:lnTo>
                      <a:pt x="36007" y="1516973"/>
                    </a:lnTo>
                    <a:lnTo>
                      <a:pt x="45337" y="1461575"/>
                    </a:lnTo>
                    <a:lnTo>
                      <a:pt x="55682" y="1406985"/>
                    </a:lnTo>
                    <a:lnTo>
                      <a:pt x="67025" y="1353250"/>
                    </a:lnTo>
                    <a:lnTo>
                      <a:pt x="79348" y="1300417"/>
                    </a:lnTo>
                    <a:lnTo>
                      <a:pt x="92634" y="1248533"/>
                    </a:lnTo>
                    <a:lnTo>
                      <a:pt x="106866" y="1197645"/>
                    </a:lnTo>
                    <a:lnTo>
                      <a:pt x="122026" y="1147800"/>
                    </a:lnTo>
                    <a:lnTo>
                      <a:pt x="138098" y="1099045"/>
                    </a:lnTo>
                    <a:lnTo>
                      <a:pt x="155063" y="1051427"/>
                    </a:lnTo>
                    <a:lnTo>
                      <a:pt x="172904" y="1004992"/>
                    </a:lnTo>
                    <a:lnTo>
                      <a:pt x="191603" y="959789"/>
                    </a:lnTo>
                    <a:lnTo>
                      <a:pt x="211145" y="915863"/>
                    </a:lnTo>
                    <a:lnTo>
                      <a:pt x="231510" y="873262"/>
                    </a:lnTo>
                    <a:lnTo>
                      <a:pt x="252682" y="832032"/>
                    </a:lnTo>
                    <a:lnTo>
                      <a:pt x="274643" y="792222"/>
                    </a:lnTo>
                    <a:lnTo>
                      <a:pt x="297376" y="753876"/>
                    </a:lnTo>
                    <a:lnTo>
                      <a:pt x="320864" y="717043"/>
                    </a:lnTo>
                    <a:lnTo>
                      <a:pt x="345089" y="681770"/>
                    </a:lnTo>
                    <a:lnTo>
                      <a:pt x="370034" y="648103"/>
                    </a:lnTo>
                    <a:lnTo>
                      <a:pt x="395681" y="616089"/>
                    </a:lnTo>
                    <a:lnTo>
                      <a:pt x="422013" y="585776"/>
                    </a:lnTo>
                    <a:lnTo>
                      <a:pt x="449013" y="557209"/>
                    </a:lnTo>
                    <a:lnTo>
                      <a:pt x="476664" y="530437"/>
                    </a:lnTo>
                    <a:lnTo>
                      <a:pt x="533845" y="482464"/>
                    </a:lnTo>
                    <a:lnTo>
                      <a:pt x="563342" y="461356"/>
                    </a:lnTo>
                    <a:lnTo>
                      <a:pt x="563344" y="0"/>
                    </a:lnTo>
                    <a:lnTo>
                      <a:pt x="845009" y="830376"/>
                    </a:lnTo>
                    <a:lnTo>
                      <a:pt x="563344" y="1845430"/>
                    </a:lnTo>
                    <a:lnTo>
                      <a:pt x="563344" y="1384071"/>
                    </a:lnTo>
                    <a:lnTo>
                      <a:pt x="533069" y="1405774"/>
                    </a:lnTo>
                    <a:lnTo>
                      <a:pt x="474294" y="1455394"/>
                    </a:lnTo>
                    <a:lnTo>
                      <a:pt x="445841" y="1483217"/>
                    </a:lnTo>
                    <a:lnTo>
                      <a:pt x="418041" y="1512986"/>
                    </a:lnTo>
                    <a:lnTo>
                      <a:pt x="390918" y="1544655"/>
                    </a:lnTo>
                    <a:lnTo>
                      <a:pt x="364496" y="1578176"/>
                    </a:lnTo>
                    <a:lnTo>
                      <a:pt x="338797" y="1613504"/>
                    </a:lnTo>
                    <a:lnTo>
                      <a:pt x="313846" y="1650590"/>
                    </a:lnTo>
                    <a:lnTo>
                      <a:pt x="289664" y="1689388"/>
                    </a:lnTo>
                    <a:lnTo>
                      <a:pt x="266277" y="1729852"/>
                    </a:lnTo>
                    <a:lnTo>
                      <a:pt x="243706" y="1771934"/>
                    </a:lnTo>
                    <a:lnTo>
                      <a:pt x="221975" y="1815588"/>
                    </a:lnTo>
                    <a:lnTo>
                      <a:pt x="201108" y="1860766"/>
                    </a:lnTo>
                    <a:lnTo>
                      <a:pt x="181128" y="1907423"/>
                    </a:lnTo>
                    <a:lnTo>
                      <a:pt x="162058" y="1955511"/>
                    </a:lnTo>
                    <a:lnTo>
                      <a:pt x="143922" y="2004983"/>
                    </a:lnTo>
                    <a:lnTo>
                      <a:pt x="126742" y="2055793"/>
                    </a:lnTo>
                    <a:lnTo>
                      <a:pt x="110542" y="2107894"/>
                    </a:lnTo>
                    <a:lnTo>
                      <a:pt x="95346" y="2161238"/>
                    </a:lnTo>
                    <a:lnTo>
                      <a:pt x="81177" y="2215779"/>
                    </a:lnTo>
                    <a:lnTo>
                      <a:pt x="68057" y="2271471"/>
                    </a:lnTo>
                    <a:lnTo>
                      <a:pt x="56011" y="2328266"/>
                    </a:lnTo>
                    <a:lnTo>
                      <a:pt x="45062" y="2386118"/>
                    </a:lnTo>
                    <a:lnTo>
                      <a:pt x="35233" y="2444979"/>
                    </a:lnTo>
                  </a:path>
                </a:pathLst>
              </a:custGeom>
              <a:ln w="13017">
                <a:solidFill>
                  <a:srgbClr val="003087"/>
                </a:solidFill>
              </a:ln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</p:grpSp>
        <p:sp>
          <p:nvSpPr>
            <p:cNvPr id="14" name="object 14"/>
            <p:cNvSpPr txBox="1"/>
            <p:nvPr/>
          </p:nvSpPr>
          <p:spPr>
            <a:xfrm>
              <a:off x="2077166" y="1420625"/>
              <a:ext cx="1357593" cy="238286"/>
            </a:xfrm>
            <a:prstGeom prst="rect">
              <a:avLst/>
            </a:prstGeom>
            <a:ln w="34743">
              <a:solidFill>
                <a:srgbClr val="0000FF"/>
              </a:solidFill>
            </a:ln>
          </p:spPr>
          <p:txBody>
            <a:bodyPr vert="horz" wrap="square" lIns="0" tIns="34178" rIns="0" bIns="0" rtlCol="0">
              <a:spAutoFit/>
            </a:bodyPr>
            <a:lstStyle/>
            <a:p>
              <a:pPr marL="109824">
                <a:spcBef>
                  <a:spcPts val="269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Pulsed</a:t>
              </a:r>
              <a:r>
                <a:rPr sz="1324" spc="-13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operation</a:t>
              </a:r>
              <a:endParaRPr sz="1324" dirty="0">
                <a:latin typeface="Times New Roman"/>
                <a:cs typeface="Times New Roman"/>
              </a:endParaRP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2077166" y="2099547"/>
              <a:ext cx="1179979" cy="239983"/>
            </a:xfrm>
            <a:prstGeom prst="rect">
              <a:avLst/>
            </a:prstGeom>
            <a:ln w="34742">
              <a:solidFill>
                <a:srgbClr val="000099"/>
              </a:solidFill>
            </a:ln>
          </p:spPr>
          <p:txBody>
            <a:bodyPr vert="horz" wrap="square" lIns="0" tIns="35859" rIns="0" bIns="0" rtlCol="0">
              <a:spAutoFit/>
            </a:bodyPr>
            <a:lstStyle/>
            <a:p>
              <a:pPr marL="109824">
                <a:spcBef>
                  <a:spcPts val="282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CW</a:t>
              </a:r>
              <a:r>
                <a:rPr sz="1324" spc="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operation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2077165" y="2947453"/>
              <a:ext cx="1494865" cy="238851"/>
            </a:xfrm>
            <a:prstGeom prst="rect">
              <a:avLst/>
            </a:prstGeom>
            <a:ln w="34743">
              <a:solidFill>
                <a:srgbClr val="000099"/>
              </a:solidFill>
            </a:ln>
          </p:spPr>
          <p:txBody>
            <a:bodyPr vert="horz" wrap="square" lIns="0" tIns="34738" rIns="0" bIns="0" rtlCol="0">
              <a:spAutoFit/>
            </a:bodyPr>
            <a:lstStyle/>
            <a:p>
              <a:pPr marL="109824">
                <a:spcBef>
                  <a:spcPts val="274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High beam</a:t>
              </a:r>
              <a:r>
                <a:rPr sz="1324" spc="-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current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2077166" y="3726570"/>
              <a:ext cx="1440516" cy="239983"/>
            </a:xfrm>
            <a:prstGeom prst="rect">
              <a:avLst/>
            </a:prstGeom>
            <a:ln w="34743">
              <a:solidFill>
                <a:srgbClr val="FF0000"/>
              </a:solidFill>
            </a:ln>
          </p:spPr>
          <p:txBody>
            <a:bodyPr vert="horz" wrap="square" lIns="0" tIns="35859" rIns="0" bIns="0" rtlCol="0">
              <a:spAutoFit/>
            </a:bodyPr>
            <a:lstStyle/>
            <a:p>
              <a:pPr marL="109824">
                <a:spcBef>
                  <a:spcPts val="282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High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beam</a:t>
              </a:r>
              <a:r>
                <a:rPr sz="1324" spc="-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18" dirty="0">
                  <a:solidFill>
                    <a:srgbClr val="003087"/>
                  </a:solidFill>
                  <a:latin typeface="Times New Roman"/>
                  <a:cs typeface="Times New Roman"/>
                </a:rPr>
                <a:t>power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2075668" y="4640275"/>
              <a:ext cx="1931894" cy="444322"/>
            </a:xfrm>
            <a:prstGeom prst="rect">
              <a:avLst/>
            </a:prstGeom>
            <a:ln w="34742">
              <a:solidFill>
                <a:srgbClr val="000099"/>
              </a:solidFill>
            </a:ln>
          </p:spPr>
          <p:txBody>
            <a:bodyPr vert="horz" wrap="square" lIns="0" tIns="36419" rIns="0" bIns="0" rtlCol="0">
              <a:spAutoFit/>
            </a:bodyPr>
            <a:lstStyle/>
            <a:p>
              <a:pPr marL="109824" marR="111504">
                <a:spcBef>
                  <a:spcPts val="287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Beam</a:t>
              </a:r>
              <a:r>
                <a:rPr sz="1324" spc="-18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quality</a:t>
              </a:r>
              <a:r>
                <a:rPr sz="1324" spc="-13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(emittance) preservation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2077166" y="5253399"/>
              <a:ext cx="1413622" cy="243378"/>
            </a:xfrm>
            <a:prstGeom prst="rect">
              <a:avLst/>
            </a:prstGeom>
            <a:ln w="34743">
              <a:solidFill>
                <a:srgbClr val="009900"/>
              </a:solidFill>
            </a:ln>
          </p:spPr>
          <p:txBody>
            <a:bodyPr vert="horz" wrap="square" lIns="0" tIns="39221" rIns="0" bIns="0" rtlCol="0">
              <a:spAutoFit/>
            </a:bodyPr>
            <a:lstStyle/>
            <a:p>
              <a:pPr marL="109824">
                <a:spcBef>
                  <a:spcPts val="309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Low</a:t>
              </a:r>
              <a:r>
                <a:rPr sz="1324" spc="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beam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power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4411450" y="3116436"/>
              <a:ext cx="1628215" cy="316006"/>
            </a:xfrm>
            <a:custGeom>
              <a:avLst/>
              <a:gdLst/>
              <a:ahLst/>
              <a:cxnLst/>
              <a:rect l="l" t="t" r="r" b="b"/>
              <a:pathLst>
                <a:path w="1845310" h="358139">
                  <a:moveTo>
                    <a:pt x="0" y="0"/>
                  </a:moveTo>
                  <a:lnTo>
                    <a:pt x="1845066" y="0"/>
                  </a:lnTo>
                  <a:lnTo>
                    <a:pt x="1845066" y="357856"/>
                  </a:lnTo>
                  <a:lnTo>
                    <a:pt x="0" y="357856"/>
                  </a:lnTo>
                  <a:lnTo>
                    <a:pt x="0" y="0"/>
                  </a:lnTo>
                  <a:close/>
                </a:path>
              </a:pathLst>
            </a:custGeom>
            <a:ln w="3474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sp>
          <p:nvSpPr>
            <p:cNvPr id="21" name="object 21"/>
            <p:cNvSpPr txBox="1"/>
            <p:nvPr/>
          </p:nvSpPr>
          <p:spPr>
            <a:xfrm>
              <a:off x="4510510" y="3140570"/>
              <a:ext cx="1413622" cy="215089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Heavy beam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loading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22" name="object 22"/>
            <p:cNvSpPr txBox="1"/>
            <p:nvPr/>
          </p:nvSpPr>
          <p:spPr>
            <a:xfrm>
              <a:off x="4411450" y="1432588"/>
              <a:ext cx="1777253" cy="239983"/>
            </a:xfrm>
            <a:prstGeom prst="rect">
              <a:avLst/>
            </a:prstGeom>
            <a:ln w="34743">
              <a:solidFill>
                <a:srgbClr val="0000FF"/>
              </a:solidFill>
            </a:ln>
          </p:spPr>
          <p:txBody>
            <a:bodyPr vert="horz" wrap="square" lIns="0" tIns="35859" rIns="0" bIns="0" rtlCol="0">
              <a:spAutoFit/>
            </a:bodyPr>
            <a:lstStyle/>
            <a:p>
              <a:pPr marL="109824">
                <a:spcBef>
                  <a:spcPts val="282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Lorentz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force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detuning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4411450" y="2008327"/>
              <a:ext cx="1674718" cy="520513"/>
            </a:xfrm>
            <a:custGeom>
              <a:avLst/>
              <a:gdLst/>
              <a:ahLst/>
              <a:cxnLst/>
              <a:rect l="l" t="t" r="r" b="b"/>
              <a:pathLst>
                <a:path w="1898014" h="589914">
                  <a:moveTo>
                    <a:pt x="0" y="0"/>
                  </a:moveTo>
                  <a:lnTo>
                    <a:pt x="1897644" y="0"/>
                  </a:lnTo>
                  <a:lnTo>
                    <a:pt x="1897644" y="589411"/>
                  </a:lnTo>
                  <a:lnTo>
                    <a:pt x="0" y="589411"/>
                  </a:lnTo>
                  <a:lnTo>
                    <a:pt x="0" y="0"/>
                  </a:lnTo>
                  <a:close/>
                </a:path>
              </a:pathLst>
            </a:custGeom>
            <a:ln w="34741">
              <a:solidFill>
                <a:srgbClr val="000099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sp>
          <p:nvSpPr>
            <p:cNvPr id="24" name="object 24"/>
            <p:cNvSpPr txBox="1"/>
            <p:nvPr/>
          </p:nvSpPr>
          <p:spPr>
            <a:xfrm>
              <a:off x="4510510" y="2032533"/>
              <a:ext cx="1459566" cy="418863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 marR="4483">
                <a:spcBef>
                  <a:spcPts val="88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RF</a:t>
              </a:r>
              <a:r>
                <a:rPr sz="1324" spc="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power</a:t>
              </a:r>
              <a:r>
                <a:rPr sz="1324" spc="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dissipation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in</a:t>
              </a:r>
              <a:r>
                <a:rPr sz="1324" spc="-13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cavity</a:t>
              </a:r>
              <a:r>
                <a:rPr sz="1324" spc="-13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walls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4411450" y="2687249"/>
              <a:ext cx="1823757" cy="316006"/>
            </a:xfrm>
            <a:custGeom>
              <a:avLst/>
              <a:gdLst/>
              <a:ahLst/>
              <a:cxnLst/>
              <a:rect l="l" t="t" r="r" b="b"/>
              <a:pathLst>
                <a:path w="2066925" h="358139">
                  <a:moveTo>
                    <a:pt x="0" y="0"/>
                  </a:moveTo>
                  <a:lnTo>
                    <a:pt x="2066332" y="0"/>
                  </a:lnTo>
                  <a:lnTo>
                    <a:pt x="2066332" y="357856"/>
                  </a:lnTo>
                  <a:lnTo>
                    <a:pt x="0" y="357856"/>
                  </a:lnTo>
                  <a:lnTo>
                    <a:pt x="0" y="0"/>
                  </a:lnTo>
                  <a:close/>
                </a:path>
              </a:pathLst>
            </a:custGeom>
            <a:ln w="34743">
              <a:solidFill>
                <a:srgbClr val="000099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sp>
          <p:nvSpPr>
            <p:cNvPr id="26" name="object 26"/>
            <p:cNvSpPr txBox="1"/>
            <p:nvPr/>
          </p:nvSpPr>
          <p:spPr>
            <a:xfrm>
              <a:off x="4510510" y="2712954"/>
              <a:ext cx="1607483" cy="215089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Beam</a:t>
              </a:r>
              <a:r>
                <a:rPr sz="1324" spc="-31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stability</a:t>
              </a:r>
              <a:r>
                <a:rPr sz="1324" spc="-22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(HOMs)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4411450" y="4620835"/>
              <a:ext cx="2329703" cy="520513"/>
            </a:xfrm>
            <a:custGeom>
              <a:avLst/>
              <a:gdLst/>
              <a:ahLst/>
              <a:cxnLst/>
              <a:rect l="l" t="t" r="r" b="b"/>
              <a:pathLst>
                <a:path w="2640329" h="589914">
                  <a:moveTo>
                    <a:pt x="0" y="0"/>
                  </a:moveTo>
                  <a:lnTo>
                    <a:pt x="2640312" y="0"/>
                  </a:lnTo>
                  <a:lnTo>
                    <a:pt x="2640312" y="589411"/>
                  </a:lnTo>
                  <a:lnTo>
                    <a:pt x="0" y="589411"/>
                  </a:lnTo>
                  <a:lnTo>
                    <a:pt x="0" y="0"/>
                  </a:lnTo>
                  <a:close/>
                </a:path>
              </a:pathLst>
            </a:custGeom>
            <a:ln w="34743">
              <a:solidFill>
                <a:srgbClr val="000099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sp>
          <p:nvSpPr>
            <p:cNvPr id="28" name="object 28"/>
            <p:cNvSpPr txBox="1"/>
            <p:nvPr/>
          </p:nvSpPr>
          <p:spPr>
            <a:xfrm>
              <a:off x="4510510" y="4646641"/>
              <a:ext cx="2110068" cy="418863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Parasitic</a:t>
              </a:r>
              <a:r>
                <a:rPr sz="1324" spc="-40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interactions</a:t>
              </a:r>
              <a:endParaRPr sz="1324">
                <a:latin typeface="Times New Roman"/>
                <a:cs typeface="Times New Roman"/>
              </a:endParaRPr>
            </a:p>
            <a:p>
              <a:pPr marL="11206"/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(input</a:t>
              </a:r>
              <a:r>
                <a:rPr sz="1324" spc="-22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coupler</a:t>
              </a:r>
              <a:r>
                <a:rPr sz="1324" spc="-13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kick,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alignment)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29" name="object 29"/>
            <p:cNvSpPr txBox="1"/>
            <p:nvPr/>
          </p:nvSpPr>
          <p:spPr>
            <a:xfrm>
              <a:off x="4411450" y="3568055"/>
              <a:ext cx="909357" cy="239417"/>
            </a:xfrm>
            <a:prstGeom prst="rect">
              <a:avLst/>
            </a:prstGeom>
            <a:ln w="34741">
              <a:solidFill>
                <a:srgbClr val="FF0000"/>
              </a:solidFill>
            </a:ln>
          </p:spPr>
          <p:txBody>
            <a:bodyPr vert="horz" wrap="square" lIns="0" tIns="35299" rIns="0" bIns="0" rtlCol="0">
              <a:spAutoFit/>
            </a:bodyPr>
            <a:lstStyle/>
            <a:p>
              <a:pPr marL="109824">
                <a:spcBef>
                  <a:spcPts val="278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Low</a:t>
              </a:r>
              <a:r>
                <a:rPr sz="1324" spc="13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18" dirty="0">
                  <a:solidFill>
                    <a:srgbClr val="003087"/>
                  </a:solidFill>
                  <a:latin typeface="Times New Roman"/>
                  <a:cs typeface="Times New Roman"/>
                </a:rPr>
                <a:t>Qext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4411450" y="4007711"/>
              <a:ext cx="1808069" cy="520513"/>
            </a:xfrm>
            <a:custGeom>
              <a:avLst/>
              <a:gdLst/>
              <a:ahLst/>
              <a:cxnLst/>
              <a:rect l="l" t="t" r="r" b="b"/>
              <a:pathLst>
                <a:path w="2049145" h="589914">
                  <a:moveTo>
                    <a:pt x="0" y="0"/>
                  </a:moveTo>
                  <a:lnTo>
                    <a:pt x="2048805" y="0"/>
                  </a:lnTo>
                  <a:lnTo>
                    <a:pt x="2048805" y="589411"/>
                  </a:lnTo>
                  <a:lnTo>
                    <a:pt x="0" y="589411"/>
                  </a:lnTo>
                  <a:lnTo>
                    <a:pt x="0" y="0"/>
                  </a:lnTo>
                  <a:close/>
                </a:path>
              </a:pathLst>
            </a:custGeom>
            <a:ln w="3474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sp>
          <p:nvSpPr>
            <p:cNvPr id="31" name="object 31"/>
            <p:cNvSpPr txBox="1"/>
            <p:nvPr/>
          </p:nvSpPr>
          <p:spPr>
            <a:xfrm>
              <a:off x="4510510" y="4033455"/>
              <a:ext cx="1592356" cy="418863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Availability</a:t>
              </a:r>
              <a:r>
                <a:rPr sz="1324" spc="-4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22" dirty="0">
                  <a:solidFill>
                    <a:srgbClr val="003087"/>
                  </a:solidFill>
                  <a:latin typeface="Times New Roman"/>
                  <a:cs typeface="Times New Roman"/>
                </a:rPr>
                <a:t>of</a:t>
              </a:r>
              <a:endParaRPr sz="1324">
                <a:latin typeface="Times New Roman"/>
                <a:cs typeface="Times New Roman"/>
              </a:endParaRPr>
            </a:p>
            <a:p>
              <a:pPr marL="11206"/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high-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power</a:t>
              </a:r>
              <a:r>
                <a:rPr sz="1324" spc="13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RF</a:t>
              </a:r>
              <a:r>
                <a:rPr sz="1324" spc="26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sources</a:t>
              </a:r>
              <a:endParaRPr sz="1324">
                <a:latin typeface="Times New Roman"/>
                <a:cs typeface="Times New Roman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4411449" y="5230967"/>
              <a:ext cx="1925171" cy="316006"/>
            </a:xfrm>
            <a:custGeom>
              <a:avLst/>
              <a:gdLst/>
              <a:ahLst/>
              <a:cxnLst/>
              <a:rect l="l" t="t" r="r" b="b"/>
              <a:pathLst>
                <a:path w="2181859" h="358139">
                  <a:moveTo>
                    <a:pt x="0" y="0"/>
                  </a:moveTo>
                  <a:lnTo>
                    <a:pt x="2181565" y="0"/>
                  </a:lnTo>
                  <a:lnTo>
                    <a:pt x="2181565" y="357856"/>
                  </a:lnTo>
                  <a:lnTo>
                    <a:pt x="0" y="357856"/>
                  </a:lnTo>
                  <a:lnTo>
                    <a:pt x="0" y="0"/>
                  </a:lnTo>
                  <a:close/>
                </a:path>
              </a:pathLst>
            </a:custGeom>
            <a:ln w="34743">
              <a:solidFill>
                <a:srgbClr val="009900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sp>
          <p:nvSpPr>
            <p:cNvPr id="33" name="object 33"/>
            <p:cNvSpPr txBox="1"/>
            <p:nvPr/>
          </p:nvSpPr>
          <p:spPr>
            <a:xfrm>
              <a:off x="4510509" y="5257138"/>
              <a:ext cx="1727946" cy="215089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High</a:t>
              </a:r>
              <a:r>
                <a:rPr sz="1324" spc="-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Qext, </a:t>
              </a:r>
              <a:r>
                <a:rPr sz="1324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microphonics</a:t>
              </a:r>
              <a:endParaRPr sz="1324">
                <a:latin typeface="Times New Roman"/>
                <a:cs typeface="Times New Roman"/>
              </a:endParaRPr>
            </a:p>
          </p:txBody>
        </p:sp>
        <p:grpSp>
          <p:nvGrpSpPr>
            <p:cNvPr id="34" name="object 34"/>
            <p:cNvGrpSpPr/>
            <p:nvPr/>
          </p:nvGrpSpPr>
          <p:grpSpPr>
            <a:xfrm>
              <a:off x="7801571" y="1118095"/>
              <a:ext cx="1643902" cy="1164291"/>
              <a:chOff x="8333780" y="1350557"/>
              <a:chExt cx="1863089" cy="1319530"/>
            </a:xfrm>
          </p:grpSpPr>
          <p:sp>
            <p:nvSpPr>
              <p:cNvPr id="35" name="object 35"/>
              <p:cNvSpPr/>
              <p:nvPr/>
            </p:nvSpPr>
            <p:spPr>
              <a:xfrm>
                <a:off x="8351242" y="1368019"/>
                <a:ext cx="1828164" cy="1284605"/>
              </a:xfrm>
              <a:custGeom>
                <a:avLst/>
                <a:gdLst/>
                <a:ahLst/>
                <a:cxnLst/>
                <a:rect l="l" t="t" r="r" b="b"/>
                <a:pathLst>
                  <a:path w="1828165" h="1284605">
                    <a:moveTo>
                      <a:pt x="1827541" y="0"/>
                    </a:moveTo>
                    <a:lnTo>
                      <a:pt x="0" y="0"/>
                    </a:lnTo>
                    <a:lnTo>
                      <a:pt x="0" y="1284072"/>
                    </a:lnTo>
                    <a:lnTo>
                      <a:pt x="1827541" y="1284072"/>
                    </a:lnTo>
                    <a:lnTo>
                      <a:pt x="1827541" y="0"/>
                    </a:lnTo>
                    <a:close/>
                  </a:path>
                </a:pathLst>
              </a:custGeom>
              <a:solidFill>
                <a:srgbClr val="FFC00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36" name="object 36"/>
              <p:cNvSpPr/>
              <p:nvPr/>
            </p:nvSpPr>
            <p:spPr>
              <a:xfrm>
                <a:off x="8351242" y="1368019"/>
                <a:ext cx="1828164" cy="1284605"/>
              </a:xfrm>
              <a:custGeom>
                <a:avLst/>
                <a:gdLst/>
                <a:ahLst/>
                <a:cxnLst/>
                <a:rect l="l" t="t" r="r" b="b"/>
                <a:pathLst>
                  <a:path w="1828165" h="1284605">
                    <a:moveTo>
                      <a:pt x="0" y="0"/>
                    </a:moveTo>
                    <a:lnTo>
                      <a:pt x="1827540" y="0"/>
                    </a:lnTo>
                    <a:lnTo>
                      <a:pt x="1827540" y="1284074"/>
                    </a:lnTo>
                    <a:lnTo>
                      <a:pt x="0" y="1284074"/>
                    </a:lnTo>
                    <a:lnTo>
                      <a:pt x="0" y="0"/>
                    </a:lnTo>
                    <a:close/>
                  </a:path>
                </a:pathLst>
              </a:custGeom>
              <a:ln w="34734">
                <a:solidFill>
                  <a:srgbClr val="003087"/>
                </a:solidFill>
              </a:ln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</p:grpSp>
        <p:sp>
          <p:nvSpPr>
            <p:cNvPr id="37" name="object 37"/>
            <p:cNvSpPr txBox="1"/>
            <p:nvPr/>
          </p:nvSpPr>
          <p:spPr>
            <a:xfrm>
              <a:off x="7832303" y="1143963"/>
              <a:ext cx="1582270" cy="996860"/>
            </a:xfrm>
            <a:prstGeom prst="rect">
              <a:avLst/>
            </a:prstGeom>
          </p:spPr>
          <p:txBody>
            <a:bodyPr vert="horz" wrap="square" lIns="0" tIns="22971" rIns="0" bIns="0" rtlCol="0">
              <a:spAutoFit/>
            </a:bodyPr>
            <a:lstStyle/>
            <a:p>
              <a:pPr algn="ctr">
                <a:spcBef>
                  <a:spcPts val="180"/>
                </a:spcBef>
              </a:pPr>
              <a:r>
                <a:rPr sz="1324" b="1" dirty="0">
                  <a:solidFill>
                    <a:srgbClr val="003087"/>
                  </a:solidFill>
                  <a:latin typeface="Times New Roman"/>
                  <a:cs typeface="Times New Roman"/>
                </a:rPr>
                <a:t>Mechanical</a:t>
              </a:r>
              <a:r>
                <a:rPr sz="1324" b="1" spc="-18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design</a:t>
              </a:r>
              <a:endParaRPr sz="1324">
                <a:latin typeface="Times New Roman"/>
                <a:cs typeface="Times New Roman"/>
              </a:endParaRPr>
            </a:p>
            <a:p>
              <a:pPr marL="251585" marR="245982" indent="2241" algn="ctr">
                <a:lnSpc>
                  <a:spcPct val="101400"/>
                </a:lnSpc>
                <a:spcBef>
                  <a:spcPts val="66"/>
                </a:spcBef>
              </a:pP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stiffness,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vibration</a:t>
              </a:r>
              <a:r>
                <a:rPr sz="1235" spc="7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modes, tunability,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thermal</a:t>
              </a:r>
              <a:r>
                <a:rPr sz="1235" spc="66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analysis</a:t>
              </a:r>
              <a:endParaRPr sz="1235">
                <a:latin typeface="Times New Roman"/>
                <a:cs typeface="Times New Roman"/>
              </a:endParaRPr>
            </a:p>
          </p:txBody>
        </p:sp>
        <p:grpSp>
          <p:nvGrpSpPr>
            <p:cNvPr id="38" name="object 38"/>
            <p:cNvGrpSpPr/>
            <p:nvPr/>
          </p:nvGrpSpPr>
          <p:grpSpPr>
            <a:xfrm>
              <a:off x="7751733" y="2280092"/>
              <a:ext cx="1828240" cy="2102224"/>
              <a:chOff x="8277297" y="2667487"/>
              <a:chExt cx="2072005" cy="2382520"/>
            </a:xfrm>
          </p:grpSpPr>
          <p:sp>
            <p:nvSpPr>
              <p:cNvPr id="39" name="object 39"/>
              <p:cNvSpPr/>
              <p:nvPr/>
            </p:nvSpPr>
            <p:spPr>
              <a:xfrm>
                <a:off x="8294759" y="2684950"/>
                <a:ext cx="2037080" cy="2347595"/>
              </a:xfrm>
              <a:custGeom>
                <a:avLst/>
                <a:gdLst/>
                <a:ahLst/>
                <a:cxnLst/>
                <a:rect l="l" t="t" r="r" b="b"/>
                <a:pathLst>
                  <a:path w="2037079" h="2347595">
                    <a:moveTo>
                      <a:pt x="2037021" y="0"/>
                    </a:moveTo>
                    <a:lnTo>
                      <a:pt x="0" y="0"/>
                    </a:lnTo>
                    <a:lnTo>
                      <a:pt x="0" y="2347118"/>
                    </a:lnTo>
                    <a:lnTo>
                      <a:pt x="2037021" y="2347118"/>
                    </a:lnTo>
                    <a:lnTo>
                      <a:pt x="2037021" y="0"/>
                    </a:lnTo>
                    <a:close/>
                  </a:path>
                </a:pathLst>
              </a:custGeom>
              <a:solidFill>
                <a:srgbClr val="FFC00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40" name="object 40"/>
              <p:cNvSpPr/>
              <p:nvPr/>
            </p:nvSpPr>
            <p:spPr>
              <a:xfrm>
                <a:off x="8294759" y="2684950"/>
                <a:ext cx="2037080" cy="2347595"/>
              </a:xfrm>
              <a:custGeom>
                <a:avLst/>
                <a:gdLst/>
                <a:ahLst/>
                <a:cxnLst/>
                <a:rect l="l" t="t" r="r" b="b"/>
                <a:pathLst>
                  <a:path w="2037079" h="2347595">
                    <a:moveTo>
                      <a:pt x="0" y="0"/>
                    </a:moveTo>
                    <a:lnTo>
                      <a:pt x="2037019" y="0"/>
                    </a:lnTo>
                    <a:lnTo>
                      <a:pt x="2037019" y="2347119"/>
                    </a:lnTo>
                    <a:lnTo>
                      <a:pt x="0" y="2347119"/>
                    </a:lnTo>
                    <a:lnTo>
                      <a:pt x="0" y="0"/>
                    </a:lnTo>
                    <a:close/>
                  </a:path>
                </a:pathLst>
              </a:custGeom>
              <a:ln w="34726">
                <a:solidFill>
                  <a:srgbClr val="003087"/>
                </a:solidFill>
              </a:ln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</p:grpSp>
        <p:sp>
          <p:nvSpPr>
            <p:cNvPr id="41" name="object 41"/>
            <p:cNvSpPr txBox="1"/>
            <p:nvPr/>
          </p:nvSpPr>
          <p:spPr>
            <a:xfrm>
              <a:off x="7816978" y="2308479"/>
              <a:ext cx="1732429" cy="1969562"/>
            </a:xfrm>
            <a:prstGeom prst="rect">
              <a:avLst/>
            </a:prstGeom>
          </p:spPr>
          <p:txBody>
            <a:bodyPr vert="horz" wrap="square" lIns="0" tIns="22971" rIns="0" bIns="0" rtlCol="0">
              <a:spAutoFit/>
            </a:bodyPr>
            <a:lstStyle/>
            <a:p>
              <a:pPr marR="28016" algn="ctr">
                <a:spcBef>
                  <a:spcPts val="180"/>
                </a:spcBef>
              </a:pPr>
              <a:r>
                <a:rPr sz="1324" b="1" dirty="0">
                  <a:solidFill>
                    <a:srgbClr val="003087"/>
                  </a:solidFill>
                  <a:latin typeface="Times New Roman"/>
                  <a:cs typeface="Times New Roman"/>
                </a:rPr>
                <a:t>RF</a:t>
              </a:r>
              <a:r>
                <a:rPr sz="1324" b="1" spc="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324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design</a:t>
              </a:r>
              <a:endParaRPr sz="1324" dirty="0">
                <a:latin typeface="Times New Roman"/>
                <a:cs typeface="Times New Roman"/>
              </a:endParaRPr>
            </a:p>
            <a:p>
              <a:pPr marL="123271" marR="152408" algn="ctr">
                <a:lnSpc>
                  <a:spcPct val="101099"/>
                </a:lnSpc>
                <a:spcBef>
                  <a:spcPts val="71"/>
                </a:spcBef>
              </a:pP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frequency</a:t>
              </a:r>
              <a:r>
                <a:rPr sz="1235" spc="62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&amp;</a:t>
              </a:r>
              <a:r>
                <a:rPr sz="1235" spc="71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operating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temperature</a:t>
              </a:r>
              <a:r>
                <a:rPr sz="1235" spc="106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choice,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optimal</a:t>
              </a:r>
              <a:r>
                <a:rPr sz="1235" spc="62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gradient,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cavity</a:t>
              </a:r>
              <a:r>
                <a:rPr sz="1235" spc="53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shape optimization,</a:t>
              </a:r>
              <a:endParaRPr sz="1235" dirty="0">
                <a:latin typeface="Times New Roman"/>
                <a:cs typeface="Times New Roman"/>
              </a:endParaRPr>
            </a:p>
            <a:p>
              <a:pPr marL="182666" marR="211242" indent="147365">
                <a:lnSpc>
                  <a:spcPct val="101400"/>
                </a:lnSpc>
                <a:spcBef>
                  <a:spcPts val="88"/>
                </a:spcBef>
              </a:pP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number</a:t>
              </a:r>
              <a:r>
                <a:rPr sz="1235" spc="57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of</a:t>
              </a:r>
              <a:r>
                <a:rPr sz="1235" spc="57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cells,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cell-to-cell</a:t>
              </a:r>
              <a:r>
                <a:rPr sz="1235" spc="7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coupling,</a:t>
              </a:r>
              <a:endParaRPr sz="1235" dirty="0">
                <a:latin typeface="Times New Roman"/>
                <a:cs typeface="Times New Roman"/>
              </a:endParaRPr>
            </a:p>
            <a:p>
              <a:pPr marL="228611" marR="258309" indent="71721">
                <a:lnSpc>
                  <a:spcPct val="101400"/>
                </a:lnSpc>
              </a:pP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HOM</a:t>
              </a:r>
              <a:r>
                <a:rPr sz="1235" spc="93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extraction,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RF</a:t>
              </a:r>
              <a:r>
                <a:rPr sz="1235" spc="66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dirty="0">
                  <a:solidFill>
                    <a:srgbClr val="003087"/>
                  </a:solidFill>
                  <a:latin typeface="Times New Roman"/>
                  <a:cs typeface="Times New Roman"/>
                </a:rPr>
                <a:t>power</a:t>
              </a:r>
              <a:r>
                <a:rPr sz="1235" spc="57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coupling</a:t>
              </a:r>
              <a:endParaRPr sz="1235" dirty="0">
                <a:latin typeface="Times New Roman"/>
                <a:cs typeface="Times New Roman"/>
              </a:endParaRPr>
            </a:p>
          </p:txBody>
        </p:sp>
        <p:grpSp>
          <p:nvGrpSpPr>
            <p:cNvPr id="42" name="object 42"/>
            <p:cNvGrpSpPr/>
            <p:nvPr/>
          </p:nvGrpSpPr>
          <p:grpSpPr>
            <a:xfrm>
              <a:off x="7902636" y="4713847"/>
              <a:ext cx="1616449" cy="261657"/>
              <a:chOff x="8448320" y="5425742"/>
              <a:chExt cx="1831975" cy="296545"/>
            </a:xfrm>
          </p:grpSpPr>
          <p:sp>
            <p:nvSpPr>
              <p:cNvPr id="43" name="object 43"/>
              <p:cNvSpPr/>
              <p:nvPr/>
            </p:nvSpPr>
            <p:spPr>
              <a:xfrm>
                <a:off x="8465783" y="5443204"/>
                <a:ext cx="1797050" cy="261620"/>
              </a:xfrm>
              <a:custGeom>
                <a:avLst/>
                <a:gdLst/>
                <a:ahLst/>
                <a:cxnLst/>
                <a:rect l="l" t="t" r="r" b="b"/>
                <a:pathLst>
                  <a:path w="1797050" h="261620">
                    <a:moveTo>
                      <a:pt x="1796870" y="0"/>
                    </a:moveTo>
                    <a:lnTo>
                      <a:pt x="0" y="0"/>
                    </a:lnTo>
                    <a:lnTo>
                      <a:pt x="0" y="261024"/>
                    </a:lnTo>
                    <a:lnTo>
                      <a:pt x="1796870" y="261024"/>
                    </a:lnTo>
                    <a:lnTo>
                      <a:pt x="1796870" y="0"/>
                    </a:lnTo>
                    <a:close/>
                  </a:path>
                </a:pathLst>
              </a:custGeom>
              <a:solidFill>
                <a:srgbClr val="98D7EB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44" name="object 44"/>
              <p:cNvSpPr/>
              <p:nvPr/>
            </p:nvSpPr>
            <p:spPr>
              <a:xfrm>
                <a:off x="8465783" y="5443204"/>
                <a:ext cx="1797050" cy="261620"/>
              </a:xfrm>
              <a:custGeom>
                <a:avLst/>
                <a:gdLst/>
                <a:ahLst/>
                <a:cxnLst/>
                <a:rect l="l" t="t" r="r" b="b"/>
                <a:pathLst>
                  <a:path w="1797050" h="261620">
                    <a:moveTo>
                      <a:pt x="0" y="0"/>
                    </a:moveTo>
                    <a:lnTo>
                      <a:pt x="1796870" y="0"/>
                    </a:lnTo>
                    <a:lnTo>
                      <a:pt x="1796870" y="261024"/>
                    </a:lnTo>
                    <a:lnTo>
                      <a:pt x="0" y="261024"/>
                    </a:lnTo>
                    <a:lnTo>
                      <a:pt x="0" y="0"/>
                    </a:lnTo>
                    <a:close/>
                  </a:path>
                </a:pathLst>
              </a:custGeom>
              <a:ln w="34744">
                <a:solidFill>
                  <a:srgbClr val="003087"/>
                </a:solidFill>
              </a:ln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</p:grpSp>
        <p:sp>
          <p:nvSpPr>
            <p:cNvPr id="45" name="object 45"/>
            <p:cNvSpPr txBox="1"/>
            <p:nvPr/>
          </p:nvSpPr>
          <p:spPr>
            <a:xfrm>
              <a:off x="8017103" y="4722403"/>
              <a:ext cx="1375522" cy="201367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Input</a:t>
              </a:r>
              <a:r>
                <a:rPr sz="1235" b="1" spc="-62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coupler</a:t>
              </a:r>
              <a:r>
                <a:rPr sz="1235" b="1" spc="-57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design</a:t>
              </a:r>
              <a:endParaRPr sz="1235">
                <a:latin typeface="Times New Roman"/>
                <a:cs typeface="Times New Roman"/>
              </a:endParaRPr>
            </a:p>
          </p:txBody>
        </p:sp>
        <p:grpSp>
          <p:nvGrpSpPr>
            <p:cNvPr id="46" name="object 46"/>
            <p:cNvGrpSpPr/>
            <p:nvPr/>
          </p:nvGrpSpPr>
          <p:grpSpPr>
            <a:xfrm>
              <a:off x="7884706" y="5020549"/>
              <a:ext cx="1653428" cy="261657"/>
              <a:chOff x="8428000" y="5773337"/>
              <a:chExt cx="1873885" cy="296545"/>
            </a:xfrm>
          </p:grpSpPr>
          <p:sp>
            <p:nvSpPr>
              <p:cNvPr id="47" name="object 47"/>
              <p:cNvSpPr/>
              <p:nvPr/>
            </p:nvSpPr>
            <p:spPr>
              <a:xfrm>
                <a:off x="8445462" y="5790800"/>
                <a:ext cx="1838960" cy="261620"/>
              </a:xfrm>
              <a:custGeom>
                <a:avLst/>
                <a:gdLst/>
                <a:ahLst/>
                <a:cxnLst/>
                <a:rect l="l" t="t" r="r" b="b"/>
                <a:pathLst>
                  <a:path w="1838959" h="261620">
                    <a:moveTo>
                      <a:pt x="1838493" y="0"/>
                    </a:moveTo>
                    <a:lnTo>
                      <a:pt x="0" y="0"/>
                    </a:lnTo>
                    <a:lnTo>
                      <a:pt x="0" y="261024"/>
                    </a:lnTo>
                    <a:lnTo>
                      <a:pt x="1838493" y="261024"/>
                    </a:lnTo>
                    <a:lnTo>
                      <a:pt x="1838493" y="0"/>
                    </a:lnTo>
                    <a:close/>
                  </a:path>
                </a:pathLst>
              </a:custGeom>
              <a:solidFill>
                <a:srgbClr val="98D7EB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48" name="object 48"/>
              <p:cNvSpPr/>
              <p:nvPr/>
            </p:nvSpPr>
            <p:spPr>
              <a:xfrm>
                <a:off x="8445462" y="5790800"/>
                <a:ext cx="1838960" cy="261620"/>
              </a:xfrm>
              <a:custGeom>
                <a:avLst/>
                <a:gdLst/>
                <a:ahLst/>
                <a:cxnLst/>
                <a:rect l="l" t="t" r="r" b="b"/>
                <a:pathLst>
                  <a:path w="1838959" h="261620">
                    <a:moveTo>
                      <a:pt x="0" y="0"/>
                    </a:moveTo>
                    <a:lnTo>
                      <a:pt x="1838493" y="0"/>
                    </a:lnTo>
                    <a:lnTo>
                      <a:pt x="1838493" y="261024"/>
                    </a:lnTo>
                    <a:lnTo>
                      <a:pt x="0" y="261024"/>
                    </a:lnTo>
                    <a:lnTo>
                      <a:pt x="0" y="0"/>
                    </a:lnTo>
                    <a:close/>
                  </a:path>
                </a:pathLst>
              </a:custGeom>
              <a:ln w="34744">
                <a:solidFill>
                  <a:srgbClr val="003087"/>
                </a:solidFill>
              </a:ln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</p:grpSp>
        <p:sp>
          <p:nvSpPr>
            <p:cNvPr id="49" name="object 49"/>
            <p:cNvSpPr txBox="1"/>
            <p:nvPr/>
          </p:nvSpPr>
          <p:spPr>
            <a:xfrm>
              <a:off x="7999173" y="5028997"/>
              <a:ext cx="1411941" cy="201367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HOM</a:t>
              </a:r>
              <a:r>
                <a:rPr sz="1235" b="1" spc="-71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damper</a:t>
              </a:r>
              <a:r>
                <a:rPr sz="1235" b="1" spc="-4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design</a:t>
              </a:r>
              <a:endParaRPr sz="1235">
                <a:latin typeface="Times New Roman"/>
                <a:cs typeface="Times New Roman"/>
              </a:endParaRPr>
            </a:p>
          </p:txBody>
        </p:sp>
        <p:sp>
          <p:nvSpPr>
            <p:cNvPr id="50" name="object 50"/>
            <p:cNvSpPr txBox="1"/>
            <p:nvPr/>
          </p:nvSpPr>
          <p:spPr>
            <a:xfrm>
              <a:off x="8146636" y="5342658"/>
              <a:ext cx="1092574" cy="194012"/>
            </a:xfrm>
            <a:prstGeom prst="rect">
              <a:avLst/>
            </a:prstGeom>
            <a:solidFill>
              <a:srgbClr val="98D7EB"/>
            </a:solidFill>
            <a:ln w="34743">
              <a:solidFill>
                <a:srgbClr val="003087"/>
              </a:solidFill>
            </a:ln>
          </p:spPr>
          <p:txBody>
            <a:bodyPr vert="horz" wrap="square" lIns="0" tIns="3922" rIns="0" bIns="0" rtlCol="0">
              <a:spAutoFit/>
            </a:bodyPr>
            <a:lstStyle/>
            <a:p>
              <a:pPr marL="109824">
                <a:spcBef>
                  <a:spcPts val="31"/>
                </a:spcBef>
              </a:pP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Tuner</a:t>
              </a:r>
              <a:r>
                <a:rPr sz="1235" b="1" spc="-57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design</a:t>
              </a:r>
              <a:endParaRPr sz="1235">
                <a:latin typeface="Times New Roman"/>
                <a:cs typeface="Times New Roman"/>
              </a:endParaRPr>
            </a:p>
          </p:txBody>
        </p:sp>
        <p:sp>
          <p:nvSpPr>
            <p:cNvPr id="51" name="object 51"/>
            <p:cNvSpPr txBox="1"/>
            <p:nvPr/>
          </p:nvSpPr>
          <p:spPr>
            <a:xfrm>
              <a:off x="8207894" y="5649358"/>
              <a:ext cx="1001806" cy="194012"/>
            </a:xfrm>
            <a:prstGeom prst="rect">
              <a:avLst/>
            </a:prstGeom>
            <a:solidFill>
              <a:srgbClr val="98D7EB"/>
            </a:solidFill>
            <a:ln w="34743">
              <a:solidFill>
                <a:srgbClr val="003087"/>
              </a:solidFill>
            </a:ln>
          </p:spPr>
          <p:txBody>
            <a:bodyPr vert="horz" wrap="square" lIns="0" tIns="3922" rIns="0" bIns="0" rtlCol="0">
              <a:spAutoFit/>
            </a:bodyPr>
            <a:lstStyle/>
            <a:p>
              <a:pPr marL="109824">
                <a:spcBef>
                  <a:spcPts val="31"/>
                </a:spcBef>
              </a:pPr>
              <a:r>
                <a:rPr sz="1235" b="1" dirty="0">
                  <a:solidFill>
                    <a:srgbClr val="003087"/>
                  </a:solidFill>
                  <a:latin typeface="Times New Roman"/>
                  <a:cs typeface="Times New Roman"/>
                </a:rPr>
                <a:t>RF</a:t>
              </a:r>
              <a:r>
                <a:rPr sz="1235" b="1" spc="-4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controls</a:t>
              </a:r>
              <a:endParaRPr sz="1235">
                <a:latin typeface="Times New Roman"/>
                <a:cs typeface="Times New Roman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3434533" y="1554232"/>
              <a:ext cx="969869" cy="92449"/>
            </a:xfrm>
            <a:custGeom>
              <a:avLst/>
              <a:gdLst/>
              <a:ahLst/>
              <a:cxnLst/>
              <a:rect l="l" t="t" r="r" b="b"/>
              <a:pathLst>
                <a:path w="1099185" h="104775">
                  <a:moveTo>
                    <a:pt x="1085908" y="45575"/>
                  </a:moveTo>
                  <a:lnTo>
                    <a:pt x="1011914" y="45575"/>
                  </a:lnTo>
                  <a:lnTo>
                    <a:pt x="1011934" y="58604"/>
                  </a:lnTo>
                  <a:lnTo>
                    <a:pt x="994578" y="58630"/>
                  </a:lnTo>
                  <a:lnTo>
                    <a:pt x="994648" y="104233"/>
                  </a:lnTo>
                  <a:lnTo>
                    <a:pt x="1098707" y="51955"/>
                  </a:lnTo>
                  <a:lnTo>
                    <a:pt x="1085908" y="45575"/>
                  </a:lnTo>
                  <a:close/>
                </a:path>
                <a:path w="1099185" h="104775">
                  <a:moveTo>
                    <a:pt x="994558" y="45602"/>
                  </a:moveTo>
                  <a:lnTo>
                    <a:pt x="0" y="47137"/>
                  </a:lnTo>
                  <a:lnTo>
                    <a:pt x="20" y="60166"/>
                  </a:lnTo>
                  <a:lnTo>
                    <a:pt x="994578" y="58630"/>
                  </a:lnTo>
                  <a:lnTo>
                    <a:pt x="994558" y="45602"/>
                  </a:lnTo>
                  <a:close/>
                </a:path>
                <a:path w="1099185" h="104775">
                  <a:moveTo>
                    <a:pt x="1011914" y="45575"/>
                  </a:moveTo>
                  <a:lnTo>
                    <a:pt x="994558" y="45602"/>
                  </a:lnTo>
                  <a:lnTo>
                    <a:pt x="994578" y="58630"/>
                  </a:lnTo>
                  <a:lnTo>
                    <a:pt x="1011934" y="58604"/>
                  </a:lnTo>
                  <a:lnTo>
                    <a:pt x="1011914" y="45575"/>
                  </a:lnTo>
                  <a:close/>
                </a:path>
                <a:path w="1099185" h="104775">
                  <a:moveTo>
                    <a:pt x="994487" y="0"/>
                  </a:moveTo>
                  <a:lnTo>
                    <a:pt x="994558" y="45602"/>
                  </a:lnTo>
                  <a:lnTo>
                    <a:pt x="1085908" y="45575"/>
                  </a:lnTo>
                  <a:lnTo>
                    <a:pt x="99448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sp>
          <p:nvSpPr>
            <p:cNvPr id="53" name="object 53"/>
            <p:cNvSpPr/>
            <p:nvPr/>
          </p:nvSpPr>
          <p:spPr>
            <a:xfrm>
              <a:off x="2772823" y="3262988"/>
              <a:ext cx="91887" cy="462803"/>
            </a:xfrm>
            <a:custGeom>
              <a:avLst/>
              <a:gdLst/>
              <a:ahLst/>
              <a:cxnLst/>
              <a:rect l="l" t="t" r="r" b="b"/>
              <a:pathLst>
                <a:path w="104139" h="524510">
                  <a:moveTo>
                    <a:pt x="43392" y="419889"/>
                  </a:moveTo>
                  <a:lnTo>
                    <a:pt x="0" y="419889"/>
                  </a:lnTo>
                  <a:lnTo>
                    <a:pt x="52071" y="524123"/>
                  </a:lnTo>
                  <a:lnTo>
                    <a:pt x="95461" y="437262"/>
                  </a:lnTo>
                  <a:lnTo>
                    <a:pt x="43392" y="437262"/>
                  </a:lnTo>
                  <a:lnTo>
                    <a:pt x="43392" y="419889"/>
                  </a:lnTo>
                  <a:close/>
                </a:path>
                <a:path w="104139" h="524510">
                  <a:moveTo>
                    <a:pt x="60747" y="0"/>
                  </a:moveTo>
                  <a:lnTo>
                    <a:pt x="43390" y="0"/>
                  </a:lnTo>
                  <a:lnTo>
                    <a:pt x="43392" y="437262"/>
                  </a:lnTo>
                  <a:lnTo>
                    <a:pt x="60749" y="437262"/>
                  </a:lnTo>
                  <a:lnTo>
                    <a:pt x="60747" y="0"/>
                  </a:lnTo>
                  <a:close/>
                </a:path>
                <a:path w="104139" h="524510">
                  <a:moveTo>
                    <a:pt x="104139" y="419889"/>
                  </a:moveTo>
                  <a:lnTo>
                    <a:pt x="60749" y="419889"/>
                  </a:lnTo>
                  <a:lnTo>
                    <a:pt x="60749" y="437262"/>
                  </a:lnTo>
                  <a:lnTo>
                    <a:pt x="95461" y="437262"/>
                  </a:lnTo>
                  <a:lnTo>
                    <a:pt x="104139" y="41988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grpSp>
          <p:nvGrpSpPr>
            <p:cNvPr id="54" name="object 54"/>
            <p:cNvGrpSpPr/>
            <p:nvPr/>
          </p:nvGrpSpPr>
          <p:grpSpPr>
            <a:xfrm>
              <a:off x="3256701" y="1433942"/>
              <a:ext cx="4912099" cy="4336676"/>
              <a:chOff x="3182928" y="1708517"/>
              <a:chExt cx="5567045" cy="4914900"/>
            </a:xfrm>
          </p:grpSpPr>
          <p:sp>
            <p:nvSpPr>
              <p:cNvPr id="55" name="object 55"/>
              <p:cNvSpPr/>
              <p:nvPr/>
            </p:nvSpPr>
            <p:spPr>
              <a:xfrm>
                <a:off x="6489313" y="1708517"/>
                <a:ext cx="2246630" cy="192405"/>
              </a:xfrm>
              <a:custGeom>
                <a:avLst/>
                <a:gdLst/>
                <a:ahLst/>
                <a:cxnLst/>
                <a:rect l="l" t="t" r="r" b="b"/>
                <a:pathLst>
                  <a:path w="2246629" h="192405">
                    <a:moveTo>
                      <a:pt x="2141961" y="45513"/>
                    </a:moveTo>
                    <a:lnTo>
                      <a:pt x="0" y="179066"/>
                    </a:lnTo>
                    <a:lnTo>
                      <a:pt x="808" y="192070"/>
                    </a:lnTo>
                    <a:lnTo>
                      <a:pt x="2142770" y="58518"/>
                    </a:lnTo>
                    <a:lnTo>
                      <a:pt x="2141961" y="45513"/>
                    </a:lnTo>
                    <a:close/>
                  </a:path>
                  <a:path w="2246629" h="192405">
                    <a:moveTo>
                      <a:pt x="2243710" y="44433"/>
                    </a:moveTo>
                    <a:lnTo>
                      <a:pt x="2159281" y="44433"/>
                    </a:lnTo>
                    <a:lnTo>
                      <a:pt x="2160092" y="57438"/>
                    </a:lnTo>
                    <a:lnTo>
                      <a:pt x="2142770" y="58518"/>
                    </a:lnTo>
                    <a:lnTo>
                      <a:pt x="2145604" y="104032"/>
                    </a:lnTo>
                    <a:lnTo>
                      <a:pt x="2246304" y="45535"/>
                    </a:lnTo>
                    <a:lnTo>
                      <a:pt x="2243710" y="44433"/>
                    </a:lnTo>
                    <a:close/>
                  </a:path>
                  <a:path w="2246629" h="192405">
                    <a:moveTo>
                      <a:pt x="2159281" y="44433"/>
                    </a:moveTo>
                    <a:lnTo>
                      <a:pt x="2141961" y="45513"/>
                    </a:lnTo>
                    <a:lnTo>
                      <a:pt x="2142770" y="58518"/>
                    </a:lnTo>
                    <a:lnTo>
                      <a:pt x="2160092" y="57438"/>
                    </a:lnTo>
                    <a:lnTo>
                      <a:pt x="2159281" y="44433"/>
                    </a:lnTo>
                    <a:close/>
                  </a:path>
                  <a:path w="2246629" h="192405">
                    <a:moveTo>
                      <a:pt x="2139128" y="0"/>
                    </a:moveTo>
                    <a:lnTo>
                      <a:pt x="2141961" y="45513"/>
                    </a:lnTo>
                    <a:lnTo>
                      <a:pt x="2159281" y="44433"/>
                    </a:lnTo>
                    <a:lnTo>
                      <a:pt x="2243710" y="44433"/>
                    </a:lnTo>
                    <a:lnTo>
                      <a:pt x="2139128" y="0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56" name="object 56"/>
              <p:cNvSpPr/>
              <p:nvPr/>
            </p:nvSpPr>
            <p:spPr>
              <a:xfrm>
                <a:off x="3529110" y="3299743"/>
                <a:ext cx="962660" cy="311150"/>
              </a:xfrm>
              <a:custGeom>
                <a:avLst/>
                <a:gdLst/>
                <a:ahLst/>
                <a:cxnLst/>
                <a:rect l="l" t="t" r="r" b="b"/>
                <a:pathLst>
                  <a:path w="962660" h="311150">
                    <a:moveTo>
                      <a:pt x="860154" y="41677"/>
                    </a:moveTo>
                    <a:lnTo>
                      <a:pt x="0" y="293955"/>
                    </a:lnTo>
                    <a:lnTo>
                      <a:pt x="4880" y="310626"/>
                    </a:lnTo>
                    <a:lnTo>
                      <a:pt x="865034" y="58348"/>
                    </a:lnTo>
                    <a:lnTo>
                      <a:pt x="860154" y="41677"/>
                    </a:lnTo>
                    <a:close/>
                  </a:path>
                  <a:path w="962660" h="311150">
                    <a:moveTo>
                      <a:pt x="945232" y="36791"/>
                    </a:moveTo>
                    <a:lnTo>
                      <a:pt x="876811" y="36791"/>
                    </a:lnTo>
                    <a:lnTo>
                      <a:pt x="881692" y="53463"/>
                    </a:lnTo>
                    <a:lnTo>
                      <a:pt x="865034" y="58348"/>
                    </a:lnTo>
                    <a:lnTo>
                      <a:pt x="877237" y="100027"/>
                    </a:lnTo>
                    <a:lnTo>
                      <a:pt x="945232" y="36791"/>
                    </a:lnTo>
                    <a:close/>
                  </a:path>
                  <a:path w="962660" h="311150">
                    <a:moveTo>
                      <a:pt x="876811" y="36791"/>
                    </a:moveTo>
                    <a:lnTo>
                      <a:pt x="860154" y="41677"/>
                    </a:lnTo>
                    <a:lnTo>
                      <a:pt x="865034" y="58348"/>
                    </a:lnTo>
                    <a:lnTo>
                      <a:pt x="881692" y="53463"/>
                    </a:lnTo>
                    <a:lnTo>
                      <a:pt x="876811" y="36791"/>
                    </a:lnTo>
                    <a:close/>
                  </a:path>
                  <a:path w="962660" h="311150">
                    <a:moveTo>
                      <a:pt x="847952" y="0"/>
                    </a:moveTo>
                    <a:lnTo>
                      <a:pt x="860154" y="41677"/>
                    </a:lnTo>
                    <a:lnTo>
                      <a:pt x="876811" y="36791"/>
                    </a:lnTo>
                    <a:lnTo>
                      <a:pt x="945232" y="36791"/>
                    </a:lnTo>
                    <a:lnTo>
                      <a:pt x="962533" y="20702"/>
                    </a:lnTo>
                    <a:lnTo>
                      <a:pt x="847952" y="0"/>
                    </a:lnTo>
                    <a:close/>
                  </a:path>
                </a:pathLst>
              </a:custGeom>
              <a:solidFill>
                <a:srgbClr val="000099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57" name="object 57"/>
              <p:cNvSpPr/>
              <p:nvPr/>
            </p:nvSpPr>
            <p:spPr>
              <a:xfrm>
                <a:off x="3568730" y="3581418"/>
                <a:ext cx="923290" cy="229870"/>
              </a:xfrm>
              <a:custGeom>
                <a:avLst/>
                <a:gdLst/>
                <a:ahLst/>
                <a:cxnLst/>
                <a:rect l="l" t="t" r="r" b="b"/>
                <a:pathLst>
                  <a:path w="923289" h="229870">
                    <a:moveTo>
                      <a:pt x="819183" y="187323"/>
                    </a:moveTo>
                    <a:lnTo>
                      <a:pt x="810359" y="229845"/>
                    </a:lnTo>
                    <a:lnTo>
                      <a:pt x="922912" y="200017"/>
                    </a:lnTo>
                    <a:lnTo>
                      <a:pt x="911323" y="190856"/>
                    </a:lnTo>
                    <a:lnTo>
                      <a:pt x="836178" y="190856"/>
                    </a:lnTo>
                    <a:lnTo>
                      <a:pt x="819183" y="187323"/>
                    </a:lnTo>
                    <a:close/>
                  </a:path>
                  <a:path w="923289" h="229870">
                    <a:moveTo>
                      <a:pt x="822713" y="170314"/>
                    </a:moveTo>
                    <a:lnTo>
                      <a:pt x="819183" y="187323"/>
                    </a:lnTo>
                    <a:lnTo>
                      <a:pt x="836178" y="190856"/>
                    </a:lnTo>
                    <a:lnTo>
                      <a:pt x="839708" y="173847"/>
                    </a:lnTo>
                    <a:lnTo>
                      <a:pt x="822713" y="170314"/>
                    </a:lnTo>
                    <a:close/>
                  </a:path>
                  <a:path w="923289" h="229870">
                    <a:moveTo>
                      <a:pt x="831538" y="127791"/>
                    </a:moveTo>
                    <a:lnTo>
                      <a:pt x="822713" y="170314"/>
                    </a:lnTo>
                    <a:lnTo>
                      <a:pt x="839708" y="173847"/>
                    </a:lnTo>
                    <a:lnTo>
                      <a:pt x="836178" y="190856"/>
                    </a:lnTo>
                    <a:lnTo>
                      <a:pt x="911323" y="190856"/>
                    </a:lnTo>
                    <a:lnTo>
                      <a:pt x="831538" y="127791"/>
                    </a:lnTo>
                    <a:close/>
                  </a:path>
                  <a:path w="923289" h="229870">
                    <a:moveTo>
                      <a:pt x="3530" y="0"/>
                    </a:moveTo>
                    <a:lnTo>
                      <a:pt x="0" y="17009"/>
                    </a:lnTo>
                    <a:lnTo>
                      <a:pt x="819183" y="187323"/>
                    </a:lnTo>
                    <a:lnTo>
                      <a:pt x="822713" y="170314"/>
                    </a:lnTo>
                    <a:lnTo>
                      <a:pt x="353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58" name="object 58"/>
              <p:cNvSpPr/>
              <p:nvPr/>
            </p:nvSpPr>
            <p:spPr>
              <a:xfrm>
                <a:off x="4045701" y="5570564"/>
                <a:ext cx="44894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448945" h="104775">
                    <a:moveTo>
                      <a:pt x="431360" y="43430"/>
                    </a:moveTo>
                    <a:lnTo>
                      <a:pt x="361934" y="43430"/>
                    </a:lnTo>
                    <a:lnTo>
                      <a:pt x="361934" y="60802"/>
                    </a:lnTo>
                    <a:lnTo>
                      <a:pt x="344578" y="60802"/>
                    </a:lnTo>
                    <a:lnTo>
                      <a:pt x="344578" y="104233"/>
                    </a:lnTo>
                    <a:lnTo>
                      <a:pt x="448718" y="52116"/>
                    </a:lnTo>
                    <a:lnTo>
                      <a:pt x="431360" y="43430"/>
                    </a:lnTo>
                    <a:close/>
                  </a:path>
                  <a:path w="448945" h="104775">
                    <a:moveTo>
                      <a:pt x="344578" y="43430"/>
                    </a:moveTo>
                    <a:lnTo>
                      <a:pt x="0" y="43431"/>
                    </a:lnTo>
                    <a:lnTo>
                      <a:pt x="0" y="60803"/>
                    </a:lnTo>
                    <a:lnTo>
                      <a:pt x="344578" y="60802"/>
                    </a:lnTo>
                    <a:lnTo>
                      <a:pt x="344578" y="43430"/>
                    </a:lnTo>
                    <a:close/>
                  </a:path>
                  <a:path w="448945" h="104775">
                    <a:moveTo>
                      <a:pt x="361934" y="43430"/>
                    </a:moveTo>
                    <a:lnTo>
                      <a:pt x="344578" y="43430"/>
                    </a:lnTo>
                    <a:lnTo>
                      <a:pt x="344578" y="60802"/>
                    </a:lnTo>
                    <a:lnTo>
                      <a:pt x="361934" y="60802"/>
                    </a:lnTo>
                    <a:lnTo>
                      <a:pt x="361934" y="43430"/>
                    </a:lnTo>
                    <a:close/>
                  </a:path>
                  <a:path w="448945" h="104775">
                    <a:moveTo>
                      <a:pt x="344577" y="0"/>
                    </a:moveTo>
                    <a:lnTo>
                      <a:pt x="344578" y="43430"/>
                    </a:lnTo>
                    <a:lnTo>
                      <a:pt x="431360" y="43430"/>
                    </a:lnTo>
                    <a:lnTo>
                      <a:pt x="344577" y="0"/>
                    </a:lnTo>
                    <a:close/>
                  </a:path>
                </a:pathLst>
              </a:custGeom>
              <a:solidFill>
                <a:srgbClr val="000099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59" name="object 59"/>
              <p:cNvSpPr/>
              <p:nvPr/>
            </p:nvSpPr>
            <p:spPr>
              <a:xfrm>
                <a:off x="3474275" y="4270501"/>
                <a:ext cx="1020444" cy="686435"/>
              </a:xfrm>
              <a:custGeom>
                <a:avLst/>
                <a:gdLst/>
                <a:ahLst/>
                <a:cxnLst/>
                <a:rect l="l" t="t" r="r" b="b"/>
                <a:pathLst>
                  <a:path w="1020445" h="686435">
                    <a:moveTo>
                      <a:pt x="1020140" y="34810"/>
                    </a:moveTo>
                    <a:lnTo>
                      <a:pt x="909015" y="0"/>
                    </a:lnTo>
                    <a:lnTo>
                      <a:pt x="915949" y="42875"/>
                    </a:lnTo>
                    <a:lnTo>
                      <a:pt x="0" y="191135"/>
                    </a:lnTo>
                    <a:lnTo>
                      <a:pt x="2781" y="208280"/>
                    </a:lnTo>
                    <a:lnTo>
                      <a:pt x="19291" y="205613"/>
                    </a:lnTo>
                    <a:lnTo>
                      <a:pt x="16230" y="211937"/>
                    </a:lnTo>
                    <a:lnTo>
                      <a:pt x="911415" y="646887"/>
                    </a:lnTo>
                    <a:lnTo>
                      <a:pt x="892467" y="685952"/>
                    </a:lnTo>
                    <a:lnTo>
                      <a:pt x="1008900" y="684593"/>
                    </a:lnTo>
                    <a:lnTo>
                      <a:pt x="985774" y="654469"/>
                    </a:lnTo>
                    <a:lnTo>
                      <a:pt x="937945" y="592188"/>
                    </a:lnTo>
                    <a:lnTo>
                      <a:pt x="918997" y="631253"/>
                    </a:lnTo>
                    <a:lnTo>
                      <a:pt x="37033" y="202742"/>
                    </a:lnTo>
                    <a:lnTo>
                      <a:pt x="918718" y="60020"/>
                    </a:lnTo>
                    <a:lnTo>
                      <a:pt x="925639" y="102895"/>
                    </a:lnTo>
                    <a:lnTo>
                      <a:pt x="1012786" y="40106"/>
                    </a:lnTo>
                    <a:lnTo>
                      <a:pt x="1020140" y="3481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60" name="object 60"/>
              <p:cNvSpPr/>
              <p:nvPr/>
            </p:nvSpPr>
            <p:spPr>
              <a:xfrm>
                <a:off x="3489219" y="6115617"/>
                <a:ext cx="99758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997585" h="104775">
                    <a:moveTo>
                      <a:pt x="979988" y="43431"/>
                    </a:moveTo>
                    <a:lnTo>
                      <a:pt x="910560" y="43431"/>
                    </a:lnTo>
                    <a:lnTo>
                      <a:pt x="910560" y="60803"/>
                    </a:lnTo>
                    <a:lnTo>
                      <a:pt x="893203" y="60803"/>
                    </a:lnTo>
                    <a:lnTo>
                      <a:pt x="893203" y="104233"/>
                    </a:lnTo>
                    <a:lnTo>
                      <a:pt x="997343" y="52116"/>
                    </a:lnTo>
                    <a:lnTo>
                      <a:pt x="979988" y="43431"/>
                    </a:lnTo>
                    <a:close/>
                  </a:path>
                  <a:path w="997585" h="104775">
                    <a:moveTo>
                      <a:pt x="893203" y="43431"/>
                    </a:moveTo>
                    <a:lnTo>
                      <a:pt x="0" y="43432"/>
                    </a:lnTo>
                    <a:lnTo>
                      <a:pt x="0" y="60805"/>
                    </a:lnTo>
                    <a:lnTo>
                      <a:pt x="893203" y="60803"/>
                    </a:lnTo>
                    <a:lnTo>
                      <a:pt x="893203" y="43431"/>
                    </a:lnTo>
                    <a:close/>
                  </a:path>
                  <a:path w="997585" h="104775">
                    <a:moveTo>
                      <a:pt x="910560" y="43431"/>
                    </a:moveTo>
                    <a:lnTo>
                      <a:pt x="893203" y="43431"/>
                    </a:lnTo>
                    <a:lnTo>
                      <a:pt x="893203" y="60803"/>
                    </a:lnTo>
                    <a:lnTo>
                      <a:pt x="910560" y="60803"/>
                    </a:lnTo>
                    <a:lnTo>
                      <a:pt x="910560" y="43431"/>
                    </a:lnTo>
                    <a:close/>
                  </a:path>
                  <a:path w="997585" h="104775">
                    <a:moveTo>
                      <a:pt x="893203" y="0"/>
                    </a:moveTo>
                    <a:lnTo>
                      <a:pt x="893203" y="43431"/>
                    </a:lnTo>
                    <a:lnTo>
                      <a:pt x="979988" y="43431"/>
                    </a:lnTo>
                    <a:lnTo>
                      <a:pt x="893203" y="0"/>
                    </a:lnTo>
                    <a:close/>
                  </a:path>
                </a:pathLst>
              </a:custGeom>
              <a:solidFill>
                <a:srgbClr val="00990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61" name="object 61"/>
              <p:cNvSpPr/>
              <p:nvPr/>
            </p:nvSpPr>
            <p:spPr>
              <a:xfrm>
                <a:off x="6498607" y="1904344"/>
                <a:ext cx="2189480" cy="4375785"/>
              </a:xfrm>
              <a:custGeom>
                <a:avLst/>
                <a:gdLst/>
                <a:ahLst/>
                <a:cxnLst/>
                <a:rect l="l" t="t" r="r" b="b"/>
                <a:pathLst>
                  <a:path w="2189479" h="4375785">
                    <a:moveTo>
                      <a:pt x="2136617" y="4284920"/>
                    </a:moveTo>
                    <a:lnTo>
                      <a:pt x="2095861" y="4305307"/>
                    </a:lnTo>
                    <a:lnTo>
                      <a:pt x="2188994" y="4375247"/>
                    </a:lnTo>
                    <a:lnTo>
                      <a:pt x="2189008" y="4300463"/>
                    </a:lnTo>
                    <a:lnTo>
                      <a:pt x="2144378" y="4300463"/>
                    </a:lnTo>
                    <a:lnTo>
                      <a:pt x="2136617" y="4284920"/>
                    </a:lnTo>
                    <a:close/>
                  </a:path>
                  <a:path w="2189479" h="4375785">
                    <a:moveTo>
                      <a:pt x="2148261" y="4279096"/>
                    </a:moveTo>
                    <a:lnTo>
                      <a:pt x="2136617" y="4284920"/>
                    </a:lnTo>
                    <a:lnTo>
                      <a:pt x="2144378" y="4300463"/>
                    </a:lnTo>
                    <a:lnTo>
                      <a:pt x="2156021" y="4294639"/>
                    </a:lnTo>
                    <a:lnTo>
                      <a:pt x="2148261" y="4279096"/>
                    </a:lnTo>
                    <a:close/>
                  </a:path>
                  <a:path w="2189479" h="4375785">
                    <a:moveTo>
                      <a:pt x="2189016" y="4258710"/>
                    </a:moveTo>
                    <a:lnTo>
                      <a:pt x="2148261" y="4279096"/>
                    </a:lnTo>
                    <a:lnTo>
                      <a:pt x="2156021" y="4294639"/>
                    </a:lnTo>
                    <a:lnTo>
                      <a:pt x="2144378" y="4300463"/>
                    </a:lnTo>
                    <a:lnTo>
                      <a:pt x="2189008" y="4300463"/>
                    </a:lnTo>
                    <a:lnTo>
                      <a:pt x="2189016" y="4258710"/>
                    </a:lnTo>
                    <a:close/>
                  </a:path>
                  <a:path w="2189479" h="4375785">
                    <a:moveTo>
                      <a:pt x="11644" y="0"/>
                    </a:moveTo>
                    <a:lnTo>
                      <a:pt x="0" y="5825"/>
                    </a:lnTo>
                    <a:lnTo>
                      <a:pt x="2136617" y="4284920"/>
                    </a:lnTo>
                    <a:lnTo>
                      <a:pt x="2148261" y="4279096"/>
                    </a:lnTo>
                    <a:lnTo>
                      <a:pt x="11644" y="0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62" name="object 62"/>
              <p:cNvSpPr/>
              <p:nvPr/>
            </p:nvSpPr>
            <p:spPr>
              <a:xfrm>
                <a:off x="3182924" y="2599715"/>
                <a:ext cx="5567045" cy="3349625"/>
              </a:xfrm>
              <a:custGeom>
                <a:avLst/>
                <a:gdLst/>
                <a:ahLst/>
                <a:cxnLst/>
                <a:rect l="l" t="t" r="r" b="b"/>
                <a:pathLst>
                  <a:path w="5567045" h="3349625">
                    <a:moveTo>
                      <a:pt x="1300251" y="52095"/>
                    </a:moveTo>
                    <a:lnTo>
                      <a:pt x="1282915" y="43421"/>
                    </a:lnTo>
                    <a:lnTo>
                      <a:pt x="1196098" y="0"/>
                    </a:lnTo>
                    <a:lnTo>
                      <a:pt x="1196098" y="43434"/>
                    </a:lnTo>
                    <a:lnTo>
                      <a:pt x="0" y="43700"/>
                    </a:lnTo>
                    <a:lnTo>
                      <a:pt x="0" y="61074"/>
                    </a:lnTo>
                    <a:lnTo>
                      <a:pt x="1196111" y="60807"/>
                    </a:lnTo>
                    <a:lnTo>
                      <a:pt x="1196111" y="104228"/>
                    </a:lnTo>
                    <a:lnTo>
                      <a:pt x="1300251" y="52095"/>
                    </a:lnTo>
                    <a:close/>
                  </a:path>
                  <a:path w="5567045" h="3349625">
                    <a:moveTo>
                      <a:pt x="5566740" y="1237526"/>
                    </a:moveTo>
                    <a:lnTo>
                      <a:pt x="5543601" y="1207338"/>
                    </a:lnTo>
                    <a:lnTo>
                      <a:pt x="5495874" y="1145057"/>
                    </a:lnTo>
                    <a:lnTo>
                      <a:pt x="5476887" y="1184109"/>
                    </a:lnTo>
                    <a:lnTo>
                      <a:pt x="3201835" y="76276"/>
                    </a:lnTo>
                    <a:lnTo>
                      <a:pt x="3194240" y="91897"/>
                    </a:lnTo>
                    <a:lnTo>
                      <a:pt x="5469293" y="1199730"/>
                    </a:lnTo>
                    <a:lnTo>
                      <a:pt x="5450319" y="1238783"/>
                    </a:lnTo>
                    <a:lnTo>
                      <a:pt x="5458803" y="1238694"/>
                    </a:lnTo>
                    <a:lnTo>
                      <a:pt x="5455526" y="1250975"/>
                    </a:lnTo>
                    <a:lnTo>
                      <a:pt x="3382746" y="696112"/>
                    </a:lnTo>
                    <a:lnTo>
                      <a:pt x="3378339" y="712584"/>
                    </a:lnTo>
                    <a:lnTo>
                      <a:pt x="3371685" y="717219"/>
                    </a:lnTo>
                    <a:lnTo>
                      <a:pt x="5143398" y="3268586"/>
                    </a:lnTo>
                    <a:lnTo>
                      <a:pt x="5107775" y="3293376"/>
                    </a:lnTo>
                    <a:lnTo>
                      <a:pt x="5209959" y="3349218"/>
                    </a:lnTo>
                    <a:lnTo>
                      <a:pt x="5200358" y="3282848"/>
                    </a:lnTo>
                    <a:lnTo>
                      <a:pt x="5193284" y="3233890"/>
                    </a:lnTo>
                    <a:lnTo>
                      <a:pt x="5157648" y="3258667"/>
                    </a:lnTo>
                    <a:lnTo>
                      <a:pt x="3392462" y="716711"/>
                    </a:lnTo>
                    <a:lnTo>
                      <a:pt x="5451043" y="1267764"/>
                    </a:lnTo>
                    <a:lnTo>
                      <a:pt x="5439842" y="1309712"/>
                    </a:lnTo>
                    <a:lnTo>
                      <a:pt x="5553900" y="1286294"/>
                    </a:lnTo>
                    <a:lnTo>
                      <a:pt x="5538051" y="1272247"/>
                    </a:lnTo>
                    <a:lnTo>
                      <a:pt x="5499697" y="1238262"/>
                    </a:lnTo>
                    <a:lnTo>
                      <a:pt x="5566740" y="1237526"/>
                    </a:lnTo>
                    <a:close/>
                  </a:path>
                </a:pathLst>
              </a:custGeom>
              <a:solidFill>
                <a:srgbClr val="000099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63" name="object 63"/>
              <p:cNvSpPr/>
              <p:nvPr/>
            </p:nvSpPr>
            <p:spPr>
              <a:xfrm>
                <a:off x="5503519" y="3068522"/>
                <a:ext cx="3232150" cy="3554729"/>
              </a:xfrm>
              <a:custGeom>
                <a:avLst/>
                <a:gdLst/>
                <a:ahLst/>
                <a:cxnLst/>
                <a:rect l="l" t="t" r="r" b="b"/>
                <a:pathLst>
                  <a:path w="3232150" h="3554729">
                    <a:moveTo>
                      <a:pt x="3232086" y="832573"/>
                    </a:moveTo>
                    <a:lnTo>
                      <a:pt x="3122295" y="793788"/>
                    </a:lnTo>
                    <a:lnTo>
                      <a:pt x="3127679" y="836891"/>
                    </a:lnTo>
                    <a:lnTo>
                      <a:pt x="1955088" y="983602"/>
                    </a:lnTo>
                    <a:lnTo>
                      <a:pt x="2890126" y="78701"/>
                    </a:lnTo>
                    <a:lnTo>
                      <a:pt x="2920288" y="109918"/>
                    </a:lnTo>
                    <a:lnTo>
                      <a:pt x="2939910" y="54127"/>
                    </a:lnTo>
                    <a:lnTo>
                      <a:pt x="2958960" y="0"/>
                    </a:lnTo>
                    <a:lnTo>
                      <a:pt x="2847898" y="34988"/>
                    </a:lnTo>
                    <a:lnTo>
                      <a:pt x="2878061" y="66205"/>
                    </a:lnTo>
                    <a:lnTo>
                      <a:pt x="1926412" y="987183"/>
                    </a:lnTo>
                    <a:lnTo>
                      <a:pt x="1905647" y="989787"/>
                    </a:lnTo>
                    <a:lnTo>
                      <a:pt x="1905647" y="1007287"/>
                    </a:lnTo>
                    <a:lnTo>
                      <a:pt x="1479867" y="1419339"/>
                    </a:lnTo>
                    <a:lnTo>
                      <a:pt x="1467383" y="1405864"/>
                    </a:lnTo>
                    <a:lnTo>
                      <a:pt x="1467383" y="1431429"/>
                    </a:lnTo>
                    <a:lnTo>
                      <a:pt x="1445044" y="1453045"/>
                    </a:lnTo>
                    <a:lnTo>
                      <a:pt x="1426959" y="1431645"/>
                    </a:lnTo>
                    <a:lnTo>
                      <a:pt x="1426959" y="1470545"/>
                    </a:lnTo>
                    <a:lnTo>
                      <a:pt x="1157109" y="1731695"/>
                    </a:lnTo>
                    <a:lnTo>
                      <a:pt x="31470" y="1247698"/>
                    </a:lnTo>
                    <a:lnTo>
                      <a:pt x="1426959" y="1470545"/>
                    </a:lnTo>
                    <a:lnTo>
                      <a:pt x="1426959" y="1431645"/>
                    </a:lnTo>
                    <a:lnTo>
                      <a:pt x="1421485" y="1425168"/>
                    </a:lnTo>
                    <a:lnTo>
                      <a:pt x="1421485" y="1452067"/>
                    </a:lnTo>
                    <a:lnTo>
                      <a:pt x="72301" y="1236624"/>
                    </a:lnTo>
                    <a:lnTo>
                      <a:pt x="1127848" y="1104582"/>
                    </a:lnTo>
                    <a:lnTo>
                      <a:pt x="1421485" y="1452067"/>
                    </a:lnTo>
                    <a:lnTo>
                      <a:pt x="1421485" y="1425168"/>
                    </a:lnTo>
                    <a:lnTo>
                      <a:pt x="1148410" y="1102004"/>
                    </a:lnTo>
                    <a:lnTo>
                      <a:pt x="1160957" y="1100442"/>
                    </a:lnTo>
                    <a:lnTo>
                      <a:pt x="1467383" y="1431429"/>
                    </a:lnTo>
                    <a:lnTo>
                      <a:pt x="1467383" y="1405864"/>
                    </a:lnTo>
                    <a:lnTo>
                      <a:pt x="1182179" y="1097788"/>
                    </a:lnTo>
                    <a:lnTo>
                      <a:pt x="1905647" y="1007287"/>
                    </a:lnTo>
                    <a:lnTo>
                      <a:pt x="1905647" y="989787"/>
                    </a:lnTo>
                    <a:lnTo>
                      <a:pt x="1167663" y="1082103"/>
                    </a:lnTo>
                    <a:lnTo>
                      <a:pt x="1146441" y="1059192"/>
                    </a:lnTo>
                    <a:lnTo>
                      <a:pt x="1146441" y="1084757"/>
                    </a:lnTo>
                    <a:lnTo>
                      <a:pt x="1135024" y="1086180"/>
                    </a:lnTo>
                    <a:lnTo>
                      <a:pt x="1001839" y="928560"/>
                    </a:lnTo>
                    <a:lnTo>
                      <a:pt x="1146441" y="1084757"/>
                    </a:lnTo>
                    <a:lnTo>
                      <a:pt x="1146441" y="1059192"/>
                    </a:lnTo>
                    <a:lnTo>
                      <a:pt x="831621" y="719124"/>
                    </a:lnTo>
                    <a:lnTo>
                      <a:pt x="818883" y="730935"/>
                    </a:lnTo>
                    <a:lnTo>
                      <a:pt x="831126" y="744169"/>
                    </a:lnTo>
                    <a:lnTo>
                      <a:pt x="826554" y="748030"/>
                    </a:lnTo>
                    <a:lnTo>
                      <a:pt x="1114475" y="1088745"/>
                    </a:lnTo>
                    <a:lnTo>
                      <a:pt x="0" y="1228166"/>
                    </a:lnTo>
                    <a:lnTo>
                      <a:pt x="2146" y="1245400"/>
                    </a:lnTo>
                    <a:lnTo>
                      <a:pt x="17145" y="1243533"/>
                    </a:lnTo>
                    <a:lnTo>
                      <a:pt x="16852" y="1245362"/>
                    </a:lnTo>
                    <a:lnTo>
                      <a:pt x="31178" y="1247660"/>
                    </a:lnTo>
                    <a:lnTo>
                      <a:pt x="24371" y="1263548"/>
                    </a:lnTo>
                    <a:lnTo>
                      <a:pt x="1143596" y="1744776"/>
                    </a:lnTo>
                    <a:lnTo>
                      <a:pt x="1040472" y="1844573"/>
                    </a:lnTo>
                    <a:lnTo>
                      <a:pt x="1052537" y="1857057"/>
                    </a:lnTo>
                    <a:lnTo>
                      <a:pt x="1160881" y="1752206"/>
                    </a:lnTo>
                    <a:lnTo>
                      <a:pt x="1968627" y="2099500"/>
                    </a:lnTo>
                    <a:lnTo>
                      <a:pt x="3135592" y="3480384"/>
                    </a:lnTo>
                    <a:lnTo>
                      <a:pt x="3102470" y="3508425"/>
                    </a:lnTo>
                    <a:lnTo>
                      <a:pt x="3209480" y="3554349"/>
                    </a:lnTo>
                    <a:lnTo>
                      <a:pt x="3194735" y="3493643"/>
                    </a:lnTo>
                    <a:lnTo>
                      <a:pt x="3181972" y="3441115"/>
                    </a:lnTo>
                    <a:lnTo>
                      <a:pt x="3148850" y="3469157"/>
                    </a:lnTo>
                    <a:lnTo>
                      <a:pt x="2004339" y="2114854"/>
                    </a:lnTo>
                    <a:lnTo>
                      <a:pt x="2163508" y="2183295"/>
                    </a:lnTo>
                    <a:lnTo>
                      <a:pt x="3053854" y="3144926"/>
                    </a:lnTo>
                    <a:lnTo>
                      <a:pt x="3022028" y="3174454"/>
                    </a:lnTo>
                    <a:lnTo>
                      <a:pt x="3131007" y="3215487"/>
                    </a:lnTo>
                    <a:lnTo>
                      <a:pt x="3114167" y="3157677"/>
                    </a:lnTo>
                    <a:lnTo>
                      <a:pt x="3098406" y="3103600"/>
                    </a:lnTo>
                    <a:lnTo>
                      <a:pt x="3066580" y="3133128"/>
                    </a:lnTo>
                    <a:lnTo>
                      <a:pt x="2202827" y="2200186"/>
                    </a:lnTo>
                    <a:lnTo>
                      <a:pt x="2807271" y="2460066"/>
                    </a:lnTo>
                    <a:lnTo>
                      <a:pt x="2790139" y="2499969"/>
                    </a:lnTo>
                    <a:lnTo>
                      <a:pt x="2906382" y="2493226"/>
                    </a:lnTo>
                    <a:lnTo>
                      <a:pt x="2884182" y="2466924"/>
                    </a:lnTo>
                    <a:lnTo>
                      <a:pt x="2831249" y="2404199"/>
                    </a:lnTo>
                    <a:lnTo>
                      <a:pt x="2814116" y="2444102"/>
                    </a:lnTo>
                    <a:lnTo>
                      <a:pt x="2173744" y="2168779"/>
                    </a:lnTo>
                    <a:lnTo>
                      <a:pt x="2134438" y="2126335"/>
                    </a:lnTo>
                    <a:lnTo>
                      <a:pt x="2134438" y="2151875"/>
                    </a:lnTo>
                    <a:lnTo>
                      <a:pt x="1979244" y="2085149"/>
                    </a:lnTo>
                    <a:lnTo>
                      <a:pt x="1943531" y="2042896"/>
                    </a:lnTo>
                    <a:lnTo>
                      <a:pt x="1943531" y="2069807"/>
                    </a:lnTo>
                    <a:lnTo>
                      <a:pt x="1174407" y="1739125"/>
                    </a:lnTo>
                    <a:lnTo>
                      <a:pt x="1443761" y="1478445"/>
                    </a:lnTo>
                    <a:lnTo>
                      <a:pt x="1943531" y="2069807"/>
                    </a:lnTo>
                    <a:lnTo>
                      <a:pt x="1943531" y="2042896"/>
                    </a:lnTo>
                    <a:lnTo>
                      <a:pt x="1464970" y="1476603"/>
                    </a:lnTo>
                    <a:lnTo>
                      <a:pt x="1516900" y="1484896"/>
                    </a:lnTo>
                    <a:lnTo>
                      <a:pt x="2134438" y="2151875"/>
                    </a:lnTo>
                    <a:lnTo>
                      <a:pt x="2134438" y="2126335"/>
                    </a:lnTo>
                    <a:lnTo>
                      <a:pt x="1544675" y="1489341"/>
                    </a:lnTo>
                    <a:lnTo>
                      <a:pt x="2950641" y="1713839"/>
                    </a:lnTo>
                    <a:lnTo>
                      <a:pt x="2943809" y="1756727"/>
                    </a:lnTo>
                    <a:lnTo>
                      <a:pt x="3054858" y="1721675"/>
                    </a:lnTo>
                    <a:lnTo>
                      <a:pt x="3047733" y="1716570"/>
                    </a:lnTo>
                    <a:lnTo>
                      <a:pt x="2960217" y="1653794"/>
                    </a:lnTo>
                    <a:lnTo>
                      <a:pt x="2953385" y="1696681"/>
                    </a:lnTo>
                    <a:lnTo>
                      <a:pt x="1525562" y="1468691"/>
                    </a:lnTo>
                    <a:lnTo>
                      <a:pt x="1497787" y="1438706"/>
                    </a:lnTo>
                    <a:lnTo>
                      <a:pt x="1497787" y="1464259"/>
                    </a:lnTo>
                    <a:lnTo>
                      <a:pt x="1463992" y="1458874"/>
                    </a:lnTo>
                    <a:lnTo>
                      <a:pt x="1479181" y="1444167"/>
                    </a:lnTo>
                    <a:lnTo>
                      <a:pt x="1497787" y="1464259"/>
                    </a:lnTo>
                    <a:lnTo>
                      <a:pt x="1497787" y="1438706"/>
                    </a:lnTo>
                    <a:lnTo>
                      <a:pt x="1491665" y="1432090"/>
                    </a:lnTo>
                    <a:lnTo>
                      <a:pt x="1934324" y="1003693"/>
                    </a:lnTo>
                    <a:lnTo>
                      <a:pt x="3129826" y="854125"/>
                    </a:lnTo>
                    <a:lnTo>
                      <a:pt x="3135211" y="897216"/>
                    </a:lnTo>
                    <a:lnTo>
                      <a:pt x="3228860" y="834732"/>
                    </a:lnTo>
                    <a:lnTo>
                      <a:pt x="3232086" y="832573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64" name="object 64"/>
              <p:cNvSpPr/>
              <p:nvPr/>
            </p:nvSpPr>
            <p:spPr>
              <a:xfrm>
                <a:off x="7116229" y="4817490"/>
                <a:ext cx="1441450" cy="843915"/>
              </a:xfrm>
              <a:custGeom>
                <a:avLst/>
                <a:gdLst/>
                <a:ahLst/>
                <a:cxnLst/>
                <a:rect l="l" t="t" r="r" b="b"/>
                <a:pathLst>
                  <a:path w="1441450" h="843914">
                    <a:moveTo>
                      <a:pt x="1440980" y="0"/>
                    </a:moveTo>
                    <a:lnTo>
                      <a:pt x="1324648" y="4838"/>
                    </a:lnTo>
                    <a:lnTo>
                      <a:pt x="1345653" y="42849"/>
                    </a:lnTo>
                    <a:lnTo>
                      <a:pt x="0" y="787768"/>
                    </a:lnTo>
                    <a:lnTo>
                      <a:pt x="6997" y="800468"/>
                    </a:lnTo>
                    <a:lnTo>
                      <a:pt x="4064" y="800506"/>
                    </a:lnTo>
                    <a:lnTo>
                      <a:pt x="4330" y="817867"/>
                    </a:lnTo>
                    <a:lnTo>
                      <a:pt x="1164272" y="800201"/>
                    </a:lnTo>
                    <a:lnTo>
                      <a:pt x="1164932" y="843622"/>
                    </a:lnTo>
                    <a:lnTo>
                      <a:pt x="1268272" y="789927"/>
                    </a:lnTo>
                    <a:lnTo>
                      <a:pt x="1252982" y="782574"/>
                    </a:lnTo>
                    <a:lnTo>
                      <a:pt x="1163345" y="739406"/>
                    </a:lnTo>
                    <a:lnTo>
                      <a:pt x="1164005" y="782828"/>
                    </a:lnTo>
                    <a:lnTo>
                      <a:pt x="13093" y="800379"/>
                    </a:lnTo>
                    <a:lnTo>
                      <a:pt x="1354048" y="58051"/>
                    </a:lnTo>
                    <a:lnTo>
                      <a:pt x="1375054" y="96050"/>
                    </a:lnTo>
                    <a:lnTo>
                      <a:pt x="1417345" y="34442"/>
                    </a:lnTo>
                    <a:lnTo>
                      <a:pt x="1440980" y="0"/>
                    </a:lnTo>
                    <a:close/>
                  </a:path>
                </a:pathLst>
              </a:custGeom>
              <a:solidFill>
                <a:srgbClr val="DB720C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65" name="object 65"/>
              <p:cNvSpPr/>
              <p:nvPr/>
            </p:nvSpPr>
            <p:spPr>
              <a:xfrm>
                <a:off x="6670421" y="2010003"/>
                <a:ext cx="2045970" cy="4608195"/>
              </a:xfrm>
              <a:custGeom>
                <a:avLst/>
                <a:gdLst/>
                <a:ahLst/>
                <a:cxnLst/>
                <a:rect l="l" t="t" r="r" b="b"/>
                <a:pathLst>
                  <a:path w="2045970" h="4608195">
                    <a:moveTo>
                      <a:pt x="2045957" y="4578058"/>
                    </a:moveTo>
                    <a:lnTo>
                      <a:pt x="2034552" y="4569079"/>
                    </a:lnTo>
                    <a:lnTo>
                      <a:pt x="1954441" y="4506023"/>
                    </a:lnTo>
                    <a:lnTo>
                      <a:pt x="1945703" y="4548556"/>
                    </a:lnTo>
                    <a:lnTo>
                      <a:pt x="18046" y="4152011"/>
                    </a:lnTo>
                    <a:lnTo>
                      <a:pt x="1907565" y="98132"/>
                    </a:lnTo>
                    <a:lnTo>
                      <a:pt x="1946884" y="116497"/>
                    </a:lnTo>
                    <a:lnTo>
                      <a:pt x="1945754" y="75044"/>
                    </a:lnTo>
                    <a:lnTo>
                      <a:pt x="1943722" y="0"/>
                    </a:lnTo>
                    <a:lnTo>
                      <a:pt x="1852510" y="72428"/>
                    </a:lnTo>
                    <a:lnTo>
                      <a:pt x="1891830" y="90792"/>
                    </a:lnTo>
                    <a:lnTo>
                      <a:pt x="0" y="4149648"/>
                    </a:lnTo>
                    <a:lnTo>
                      <a:pt x="4051" y="4151553"/>
                    </a:lnTo>
                    <a:lnTo>
                      <a:pt x="1028" y="4166247"/>
                    </a:lnTo>
                    <a:lnTo>
                      <a:pt x="1942211" y="4565574"/>
                    </a:lnTo>
                    <a:lnTo>
                      <a:pt x="1933473" y="4608119"/>
                    </a:lnTo>
                    <a:lnTo>
                      <a:pt x="2045957" y="4578058"/>
                    </a:lnTo>
                    <a:close/>
                  </a:path>
                </a:pathLst>
              </a:custGeom>
              <a:solidFill>
                <a:srgbClr val="00990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66" name="object 66"/>
              <p:cNvSpPr/>
              <p:nvPr/>
            </p:nvSpPr>
            <p:spPr>
              <a:xfrm>
                <a:off x="6340292" y="2199151"/>
                <a:ext cx="2347595" cy="1604010"/>
              </a:xfrm>
              <a:custGeom>
                <a:avLst/>
                <a:gdLst/>
                <a:ahLst/>
                <a:cxnLst/>
                <a:rect l="l" t="t" r="r" b="b"/>
                <a:pathLst>
                  <a:path w="2347595" h="1604010">
                    <a:moveTo>
                      <a:pt x="2256350" y="51492"/>
                    </a:moveTo>
                    <a:lnTo>
                      <a:pt x="0" y="1589526"/>
                    </a:lnTo>
                    <a:lnTo>
                      <a:pt x="9768" y="1603885"/>
                    </a:lnTo>
                    <a:lnTo>
                      <a:pt x="2266120" y="65851"/>
                    </a:lnTo>
                    <a:lnTo>
                      <a:pt x="2256350" y="51492"/>
                    </a:lnTo>
                    <a:close/>
                  </a:path>
                  <a:path w="2347595" h="1604010">
                    <a:moveTo>
                      <a:pt x="2324037" y="41715"/>
                    </a:moveTo>
                    <a:lnTo>
                      <a:pt x="2270693" y="41715"/>
                    </a:lnTo>
                    <a:lnTo>
                      <a:pt x="2280464" y="56074"/>
                    </a:lnTo>
                    <a:lnTo>
                      <a:pt x="2266120" y="65851"/>
                    </a:lnTo>
                    <a:lnTo>
                      <a:pt x="2290545" y="101748"/>
                    </a:lnTo>
                    <a:lnTo>
                      <a:pt x="2324037" y="41715"/>
                    </a:lnTo>
                    <a:close/>
                  </a:path>
                  <a:path w="2347595" h="1604010">
                    <a:moveTo>
                      <a:pt x="2270693" y="41715"/>
                    </a:moveTo>
                    <a:lnTo>
                      <a:pt x="2256350" y="51492"/>
                    </a:lnTo>
                    <a:lnTo>
                      <a:pt x="2266120" y="65851"/>
                    </a:lnTo>
                    <a:lnTo>
                      <a:pt x="2280464" y="56074"/>
                    </a:lnTo>
                    <a:lnTo>
                      <a:pt x="2270693" y="41715"/>
                    </a:lnTo>
                    <a:close/>
                  </a:path>
                  <a:path w="2347595" h="1604010">
                    <a:moveTo>
                      <a:pt x="2347310" y="0"/>
                    </a:moveTo>
                    <a:lnTo>
                      <a:pt x="2231925" y="15596"/>
                    </a:lnTo>
                    <a:lnTo>
                      <a:pt x="2256350" y="51492"/>
                    </a:lnTo>
                    <a:lnTo>
                      <a:pt x="2270693" y="41715"/>
                    </a:lnTo>
                    <a:lnTo>
                      <a:pt x="2324037" y="41715"/>
                    </a:lnTo>
                    <a:lnTo>
                      <a:pt x="234731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</p:grpSp>
        <p:sp>
          <p:nvSpPr>
            <p:cNvPr id="67" name="object 67"/>
            <p:cNvSpPr txBox="1"/>
            <p:nvPr/>
          </p:nvSpPr>
          <p:spPr>
            <a:xfrm>
              <a:off x="8064463" y="4422554"/>
              <a:ext cx="1258981" cy="194578"/>
            </a:xfrm>
            <a:prstGeom prst="rect">
              <a:avLst/>
            </a:prstGeom>
            <a:solidFill>
              <a:srgbClr val="98D7EB"/>
            </a:solidFill>
            <a:ln w="34743">
              <a:solidFill>
                <a:srgbClr val="003087"/>
              </a:solidFill>
            </a:ln>
          </p:spPr>
          <p:txBody>
            <a:bodyPr vert="horz" wrap="square" lIns="0" tIns="4482" rIns="0" bIns="0" rtlCol="0">
              <a:spAutoFit/>
            </a:bodyPr>
            <a:lstStyle/>
            <a:p>
              <a:pPr marL="109824">
                <a:spcBef>
                  <a:spcPts val="35"/>
                </a:spcBef>
              </a:pP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Cryostat</a:t>
              </a:r>
              <a:r>
                <a:rPr sz="1235" b="1" spc="-44" dirty="0">
                  <a:solidFill>
                    <a:srgbClr val="003087"/>
                  </a:solidFill>
                  <a:latin typeface="Times New Roman"/>
                  <a:cs typeface="Times New Roman"/>
                </a:rPr>
                <a:t> </a:t>
              </a:r>
              <a:r>
                <a:rPr sz="1235" b="1" spc="-9" dirty="0">
                  <a:solidFill>
                    <a:srgbClr val="003087"/>
                  </a:solidFill>
                  <a:latin typeface="Times New Roman"/>
                  <a:cs typeface="Times New Roman"/>
                </a:rPr>
                <a:t>design</a:t>
              </a:r>
              <a:endParaRPr sz="1235">
                <a:latin typeface="Times New Roman"/>
                <a:cs typeface="Times New Roman"/>
              </a:endParaRPr>
            </a:p>
          </p:txBody>
        </p:sp>
        <p:grpSp>
          <p:nvGrpSpPr>
            <p:cNvPr id="68" name="object 68"/>
            <p:cNvGrpSpPr/>
            <p:nvPr/>
          </p:nvGrpSpPr>
          <p:grpSpPr>
            <a:xfrm>
              <a:off x="7919107" y="816473"/>
              <a:ext cx="2463053" cy="4847665"/>
              <a:chOff x="8466988" y="1008719"/>
              <a:chExt cx="2791460" cy="5494020"/>
            </a:xfrm>
          </p:grpSpPr>
          <p:sp>
            <p:nvSpPr>
              <p:cNvPr id="69" name="object 69"/>
              <p:cNvSpPr/>
              <p:nvPr/>
            </p:nvSpPr>
            <p:spPr>
              <a:xfrm>
                <a:off x="10406286" y="4050729"/>
                <a:ext cx="845185" cy="2445385"/>
              </a:xfrm>
              <a:custGeom>
                <a:avLst/>
                <a:gdLst/>
                <a:ahLst/>
                <a:cxnLst/>
                <a:rect l="l" t="t" r="r" b="b"/>
                <a:pathLst>
                  <a:path w="845184" h="2445385">
                    <a:moveTo>
                      <a:pt x="809777" y="0"/>
                    </a:moveTo>
                    <a:lnTo>
                      <a:pt x="799947" y="58861"/>
                    </a:lnTo>
                    <a:lnTo>
                      <a:pt x="788998" y="116712"/>
                    </a:lnTo>
                    <a:lnTo>
                      <a:pt x="776952" y="173507"/>
                    </a:lnTo>
                    <a:lnTo>
                      <a:pt x="763833" y="229199"/>
                    </a:lnTo>
                    <a:lnTo>
                      <a:pt x="749663" y="283740"/>
                    </a:lnTo>
                    <a:lnTo>
                      <a:pt x="734467" y="337084"/>
                    </a:lnTo>
                    <a:lnTo>
                      <a:pt x="718268" y="389185"/>
                    </a:lnTo>
                    <a:lnTo>
                      <a:pt x="701088" y="439995"/>
                    </a:lnTo>
                    <a:lnTo>
                      <a:pt x="682951" y="489467"/>
                    </a:lnTo>
                    <a:lnTo>
                      <a:pt x="663881" y="537555"/>
                    </a:lnTo>
                    <a:lnTo>
                      <a:pt x="643901" y="584211"/>
                    </a:lnTo>
                    <a:lnTo>
                      <a:pt x="623034" y="629390"/>
                    </a:lnTo>
                    <a:lnTo>
                      <a:pt x="601304" y="673044"/>
                    </a:lnTo>
                    <a:lnTo>
                      <a:pt x="578733" y="715126"/>
                    </a:lnTo>
                    <a:lnTo>
                      <a:pt x="555345" y="755590"/>
                    </a:lnTo>
                    <a:lnTo>
                      <a:pt x="531164" y="794388"/>
                    </a:lnTo>
                    <a:lnTo>
                      <a:pt x="506212" y="831474"/>
                    </a:lnTo>
                    <a:lnTo>
                      <a:pt x="480514" y="866802"/>
                    </a:lnTo>
                    <a:lnTo>
                      <a:pt x="454091" y="900323"/>
                    </a:lnTo>
                    <a:lnTo>
                      <a:pt x="426969" y="931992"/>
                    </a:lnTo>
                    <a:lnTo>
                      <a:pt x="399169" y="961761"/>
                    </a:lnTo>
                    <a:lnTo>
                      <a:pt x="370715" y="989584"/>
                    </a:lnTo>
                    <a:lnTo>
                      <a:pt x="341631" y="1015414"/>
                    </a:lnTo>
                    <a:lnTo>
                      <a:pt x="281665" y="1060907"/>
                    </a:lnTo>
                    <a:lnTo>
                      <a:pt x="281665" y="599547"/>
                    </a:lnTo>
                    <a:lnTo>
                      <a:pt x="0" y="1614601"/>
                    </a:lnTo>
                    <a:lnTo>
                      <a:pt x="281665" y="2444978"/>
                    </a:lnTo>
                    <a:lnTo>
                      <a:pt x="281665" y="1983624"/>
                    </a:lnTo>
                    <a:lnTo>
                      <a:pt x="310309" y="1963171"/>
                    </a:lnTo>
                    <a:lnTo>
                      <a:pt x="365761" y="1917000"/>
                    </a:lnTo>
                    <a:lnTo>
                      <a:pt x="418687" y="1864104"/>
                    </a:lnTo>
                    <a:lnTo>
                      <a:pt x="444174" y="1835246"/>
                    </a:lnTo>
                    <a:lnTo>
                      <a:pt x="468993" y="1804840"/>
                    </a:lnTo>
                    <a:lnTo>
                      <a:pt x="493133" y="1772932"/>
                    </a:lnTo>
                    <a:lnTo>
                      <a:pt x="516583" y="1739567"/>
                    </a:lnTo>
                    <a:lnTo>
                      <a:pt x="539330" y="1704788"/>
                    </a:lnTo>
                    <a:lnTo>
                      <a:pt x="561362" y="1668640"/>
                    </a:lnTo>
                    <a:lnTo>
                      <a:pt x="582668" y="1631168"/>
                    </a:lnTo>
                    <a:lnTo>
                      <a:pt x="603235" y="1592416"/>
                    </a:lnTo>
                    <a:lnTo>
                      <a:pt x="623052" y="1552430"/>
                    </a:lnTo>
                    <a:lnTo>
                      <a:pt x="642107" y="1511254"/>
                    </a:lnTo>
                    <a:lnTo>
                      <a:pt x="660388" y="1468932"/>
                    </a:lnTo>
                    <a:lnTo>
                      <a:pt x="677884" y="1425509"/>
                    </a:lnTo>
                    <a:lnTo>
                      <a:pt x="694581" y="1381030"/>
                    </a:lnTo>
                    <a:lnTo>
                      <a:pt x="710469" y="1335539"/>
                    </a:lnTo>
                    <a:lnTo>
                      <a:pt x="725535" y="1289081"/>
                    </a:lnTo>
                    <a:lnTo>
                      <a:pt x="739768" y="1241700"/>
                    </a:lnTo>
                    <a:lnTo>
                      <a:pt x="753156" y="1193442"/>
                    </a:lnTo>
                    <a:lnTo>
                      <a:pt x="765686" y="1144351"/>
                    </a:lnTo>
                    <a:lnTo>
                      <a:pt x="777347" y="1094471"/>
                    </a:lnTo>
                    <a:lnTo>
                      <a:pt x="788128" y="1043847"/>
                    </a:lnTo>
                    <a:lnTo>
                      <a:pt x="798015" y="992524"/>
                    </a:lnTo>
                    <a:lnTo>
                      <a:pt x="806998" y="940546"/>
                    </a:lnTo>
                    <a:lnTo>
                      <a:pt x="815065" y="887958"/>
                    </a:lnTo>
                    <a:lnTo>
                      <a:pt x="822203" y="834805"/>
                    </a:lnTo>
                    <a:lnTo>
                      <a:pt x="828400" y="781130"/>
                    </a:lnTo>
                    <a:lnTo>
                      <a:pt x="833645" y="726980"/>
                    </a:lnTo>
                    <a:lnTo>
                      <a:pt x="837927" y="672398"/>
                    </a:lnTo>
                    <a:lnTo>
                      <a:pt x="841232" y="617429"/>
                    </a:lnTo>
                    <a:lnTo>
                      <a:pt x="843549" y="562118"/>
                    </a:lnTo>
                    <a:lnTo>
                      <a:pt x="844867" y="506510"/>
                    </a:lnTo>
                    <a:lnTo>
                      <a:pt x="845173" y="450648"/>
                    </a:lnTo>
                    <a:lnTo>
                      <a:pt x="844455" y="394578"/>
                    </a:lnTo>
                    <a:lnTo>
                      <a:pt x="842703" y="338344"/>
                    </a:lnTo>
                    <a:lnTo>
                      <a:pt x="839902" y="281991"/>
                    </a:lnTo>
                    <a:lnTo>
                      <a:pt x="836043" y="225563"/>
                    </a:lnTo>
                    <a:lnTo>
                      <a:pt x="831113" y="169105"/>
                    </a:lnTo>
                    <a:lnTo>
                      <a:pt x="825100" y="112663"/>
                    </a:lnTo>
                    <a:lnTo>
                      <a:pt x="817992" y="56279"/>
                    </a:lnTo>
                    <a:lnTo>
                      <a:pt x="809777" y="0"/>
                    </a:lnTo>
                    <a:close/>
                  </a:path>
                </a:pathLst>
              </a:custGeom>
              <a:solidFill>
                <a:srgbClr val="CCFFCC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70" name="object 70"/>
              <p:cNvSpPr/>
              <p:nvPr/>
            </p:nvSpPr>
            <p:spPr>
              <a:xfrm>
                <a:off x="10406286" y="1974763"/>
                <a:ext cx="845185" cy="2537460"/>
              </a:xfrm>
              <a:custGeom>
                <a:avLst/>
                <a:gdLst/>
                <a:ahLst/>
                <a:cxnLst/>
                <a:rect l="l" t="t" r="r" b="b"/>
                <a:pathLst>
                  <a:path w="845184" h="2537460">
                    <a:moveTo>
                      <a:pt x="0" y="0"/>
                    </a:moveTo>
                    <a:lnTo>
                      <a:pt x="0" y="922717"/>
                    </a:lnTo>
                    <a:lnTo>
                      <a:pt x="32412" y="923883"/>
                    </a:lnTo>
                    <a:lnTo>
                      <a:pt x="64516" y="927352"/>
                    </a:lnTo>
                    <a:lnTo>
                      <a:pt x="127710" y="941037"/>
                    </a:lnTo>
                    <a:lnTo>
                      <a:pt x="189408" y="963435"/>
                    </a:lnTo>
                    <a:lnTo>
                      <a:pt x="249433" y="994213"/>
                    </a:lnTo>
                    <a:lnTo>
                      <a:pt x="307611" y="1033036"/>
                    </a:lnTo>
                    <a:lnTo>
                      <a:pt x="363767" y="1079570"/>
                    </a:lnTo>
                    <a:lnTo>
                      <a:pt x="417726" y="1133479"/>
                    </a:lnTo>
                    <a:lnTo>
                      <a:pt x="443826" y="1163096"/>
                    </a:lnTo>
                    <a:lnTo>
                      <a:pt x="469312" y="1194431"/>
                    </a:lnTo>
                    <a:lnTo>
                      <a:pt x="494161" y="1227442"/>
                    </a:lnTo>
                    <a:lnTo>
                      <a:pt x="518351" y="1262089"/>
                    </a:lnTo>
                    <a:lnTo>
                      <a:pt x="541860" y="1298329"/>
                    </a:lnTo>
                    <a:lnTo>
                      <a:pt x="564667" y="1336120"/>
                    </a:lnTo>
                    <a:lnTo>
                      <a:pt x="586750" y="1375421"/>
                    </a:lnTo>
                    <a:lnTo>
                      <a:pt x="608086" y="1416189"/>
                    </a:lnTo>
                    <a:lnTo>
                      <a:pt x="628654" y="1458383"/>
                    </a:lnTo>
                    <a:lnTo>
                      <a:pt x="648432" y="1501962"/>
                    </a:lnTo>
                    <a:lnTo>
                      <a:pt x="667399" y="1546882"/>
                    </a:lnTo>
                    <a:lnTo>
                      <a:pt x="685531" y="1593104"/>
                    </a:lnTo>
                    <a:lnTo>
                      <a:pt x="702808" y="1640584"/>
                    </a:lnTo>
                    <a:lnTo>
                      <a:pt x="719207" y="1689280"/>
                    </a:lnTo>
                    <a:lnTo>
                      <a:pt x="734707" y="1739152"/>
                    </a:lnTo>
                    <a:lnTo>
                      <a:pt x="749286" y="1790157"/>
                    </a:lnTo>
                    <a:lnTo>
                      <a:pt x="762921" y="1842254"/>
                    </a:lnTo>
                    <a:lnTo>
                      <a:pt x="775591" y="1895400"/>
                    </a:lnTo>
                    <a:lnTo>
                      <a:pt x="787274" y="1949553"/>
                    </a:lnTo>
                    <a:lnTo>
                      <a:pt x="797949" y="2004673"/>
                    </a:lnTo>
                    <a:lnTo>
                      <a:pt x="807593" y="2060717"/>
                    </a:lnTo>
                    <a:lnTo>
                      <a:pt x="816184" y="2117644"/>
                    </a:lnTo>
                    <a:lnTo>
                      <a:pt x="823700" y="2175411"/>
                    </a:lnTo>
                    <a:lnTo>
                      <a:pt x="830121" y="2233976"/>
                    </a:lnTo>
                    <a:lnTo>
                      <a:pt x="835423" y="2293299"/>
                    </a:lnTo>
                    <a:lnTo>
                      <a:pt x="839585" y="2353337"/>
                    </a:lnTo>
                    <a:lnTo>
                      <a:pt x="842584" y="2414048"/>
                    </a:lnTo>
                    <a:lnTo>
                      <a:pt x="844400" y="2475390"/>
                    </a:lnTo>
                    <a:lnTo>
                      <a:pt x="845011" y="2537322"/>
                    </a:lnTo>
                    <a:lnTo>
                      <a:pt x="845011" y="1614604"/>
                    </a:lnTo>
                    <a:lnTo>
                      <a:pt x="844400" y="1552672"/>
                    </a:lnTo>
                    <a:lnTo>
                      <a:pt x="842584" y="1491329"/>
                    </a:lnTo>
                    <a:lnTo>
                      <a:pt x="839585" y="1430618"/>
                    </a:lnTo>
                    <a:lnTo>
                      <a:pt x="835423" y="1370580"/>
                    </a:lnTo>
                    <a:lnTo>
                      <a:pt x="830121" y="1311258"/>
                    </a:lnTo>
                    <a:lnTo>
                      <a:pt x="823700" y="1252692"/>
                    </a:lnTo>
                    <a:lnTo>
                      <a:pt x="816184" y="1194925"/>
                    </a:lnTo>
                    <a:lnTo>
                      <a:pt x="807593" y="1137999"/>
                    </a:lnTo>
                    <a:lnTo>
                      <a:pt x="797949" y="1081955"/>
                    </a:lnTo>
                    <a:lnTo>
                      <a:pt x="787274" y="1026835"/>
                    </a:lnTo>
                    <a:lnTo>
                      <a:pt x="775591" y="972681"/>
                    </a:lnTo>
                    <a:lnTo>
                      <a:pt x="762921" y="919535"/>
                    </a:lnTo>
                    <a:lnTo>
                      <a:pt x="749286" y="867439"/>
                    </a:lnTo>
                    <a:lnTo>
                      <a:pt x="734707" y="816434"/>
                    </a:lnTo>
                    <a:lnTo>
                      <a:pt x="719207" y="766562"/>
                    </a:lnTo>
                    <a:lnTo>
                      <a:pt x="702808" y="717865"/>
                    </a:lnTo>
                    <a:lnTo>
                      <a:pt x="685531" y="670386"/>
                    </a:lnTo>
                    <a:lnTo>
                      <a:pt x="667399" y="624164"/>
                    </a:lnTo>
                    <a:lnTo>
                      <a:pt x="648432" y="579244"/>
                    </a:lnTo>
                    <a:lnTo>
                      <a:pt x="628654" y="535665"/>
                    </a:lnTo>
                    <a:lnTo>
                      <a:pt x="608086" y="493471"/>
                    </a:lnTo>
                    <a:lnTo>
                      <a:pt x="586750" y="452703"/>
                    </a:lnTo>
                    <a:lnTo>
                      <a:pt x="564667" y="413402"/>
                    </a:lnTo>
                    <a:lnTo>
                      <a:pt x="541860" y="375611"/>
                    </a:lnTo>
                    <a:lnTo>
                      <a:pt x="518351" y="339371"/>
                    </a:lnTo>
                    <a:lnTo>
                      <a:pt x="494161" y="304725"/>
                    </a:lnTo>
                    <a:lnTo>
                      <a:pt x="469312" y="271713"/>
                    </a:lnTo>
                    <a:lnTo>
                      <a:pt x="443826" y="240378"/>
                    </a:lnTo>
                    <a:lnTo>
                      <a:pt x="417726" y="210762"/>
                    </a:lnTo>
                    <a:lnTo>
                      <a:pt x="391032" y="182906"/>
                    </a:lnTo>
                    <a:lnTo>
                      <a:pt x="335953" y="132642"/>
                    </a:lnTo>
                    <a:lnTo>
                      <a:pt x="278764" y="89922"/>
                    </a:lnTo>
                    <a:lnTo>
                      <a:pt x="219640" y="55080"/>
                    </a:lnTo>
                    <a:lnTo>
                      <a:pt x="158757" y="28450"/>
                    </a:lnTo>
                    <a:lnTo>
                      <a:pt x="96289" y="10367"/>
                    </a:lnTo>
                    <a:lnTo>
                      <a:pt x="32412" y="1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4CDA4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71" name="object 71"/>
              <p:cNvSpPr/>
              <p:nvPr/>
            </p:nvSpPr>
            <p:spPr>
              <a:xfrm>
                <a:off x="10406286" y="1974763"/>
                <a:ext cx="845185" cy="4521200"/>
              </a:xfrm>
              <a:custGeom>
                <a:avLst/>
                <a:gdLst/>
                <a:ahLst/>
                <a:cxnLst/>
                <a:rect l="l" t="t" r="r" b="b"/>
                <a:pathLst>
                  <a:path w="845184" h="4521200">
                    <a:moveTo>
                      <a:pt x="845009" y="2537323"/>
                    </a:moveTo>
                    <a:lnTo>
                      <a:pt x="844399" y="2475391"/>
                    </a:lnTo>
                    <a:lnTo>
                      <a:pt x="842583" y="2414049"/>
                    </a:lnTo>
                    <a:lnTo>
                      <a:pt x="839583" y="2353337"/>
                    </a:lnTo>
                    <a:lnTo>
                      <a:pt x="835422" y="2293300"/>
                    </a:lnTo>
                    <a:lnTo>
                      <a:pt x="830120" y="2233977"/>
                    </a:lnTo>
                    <a:lnTo>
                      <a:pt x="823699" y="2175411"/>
                    </a:lnTo>
                    <a:lnTo>
                      <a:pt x="816183" y="2117645"/>
                    </a:lnTo>
                    <a:lnTo>
                      <a:pt x="807592" y="2060718"/>
                    </a:lnTo>
                    <a:lnTo>
                      <a:pt x="797948" y="2004674"/>
                    </a:lnTo>
                    <a:lnTo>
                      <a:pt x="787273" y="1949554"/>
                    </a:lnTo>
                    <a:lnTo>
                      <a:pt x="775590" y="1895401"/>
                    </a:lnTo>
                    <a:lnTo>
                      <a:pt x="762920" y="1842254"/>
                    </a:lnTo>
                    <a:lnTo>
                      <a:pt x="749285" y="1790158"/>
                    </a:lnTo>
                    <a:lnTo>
                      <a:pt x="734706" y="1739153"/>
                    </a:lnTo>
                    <a:lnTo>
                      <a:pt x="719206" y="1689281"/>
                    </a:lnTo>
                    <a:lnTo>
                      <a:pt x="702807" y="1640585"/>
                    </a:lnTo>
                    <a:lnTo>
                      <a:pt x="685530" y="1593105"/>
                    </a:lnTo>
                    <a:lnTo>
                      <a:pt x="667398" y="1546884"/>
                    </a:lnTo>
                    <a:lnTo>
                      <a:pt x="648432" y="1501963"/>
                    </a:lnTo>
                    <a:lnTo>
                      <a:pt x="628653" y="1458384"/>
                    </a:lnTo>
                    <a:lnTo>
                      <a:pt x="608085" y="1416190"/>
                    </a:lnTo>
                    <a:lnTo>
                      <a:pt x="586749" y="1375422"/>
                    </a:lnTo>
                    <a:lnTo>
                      <a:pt x="564666" y="1336121"/>
                    </a:lnTo>
                    <a:lnTo>
                      <a:pt x="541859" y="1298330"/>
                    </a:lnTo>
                    <a:lnTo>
                      <a:pt x="518350" y="1262090"/>
                    </a:lnTo>
                    <a:lnTo>
                      <a:pt x="494160" y="1227443"/>
                    </a:lnTo>
                    <a:lnTo>
                      <a:pt x="469311" y="1194432"/>
                    </a:lnTo>
                    <a:lnTo>
                      <a:pt x="443826" y="1163097"/>
                    </a:lnTo>
                    <a:lnTo>
                      <a:pt x="417725" y="1133480"/>
                    </a:lnTo>
                    <a:lnTo>
                      <a:pt x="391031" y="1105624"/>
                    </a:lnTo>
                    <a:lnTo>
                      <a:pt x="335952" y="1055361"/>
                    </a:lnTo>
                    <a:lnTo>
                      <a:pt x="278764" y="1012641"/>
                    </a:lnTo>
                    <a:lnTo>
                      <a:pt x="219640" y="977799"/>
                    </a:lnTo>
                    <a:lnTo>
                      <a:pt x="158757" y="951169"/>
                    </a:lnTo>
                    <a:lnTo>
                      <a:pt x="96289" y="933086"/>
                    </a:lnTo>
                    <a:lnTo>
                      <a:pt x="32412" y="923884"/>
                    </a:lnTo>
                    <a:lnTo>
                      <a:pt x="0" y="922718"/>
                    </a:lnTo>
                    <a:lnTo>
                      <a:pt x="0" y="0"/>
                    </a:lnTo>
                    <a:lnTo>
                      <a:pt x="64516" y="4635"/>
                    </a:lnTo>
                    <a:lnTo>
                      <a:pt x="127710" y="18320"/>
                    </a:lnTo>
                    <a:lnTo>
                      <a:pt x="189407" y="40718"/>
                    </a:lnTo>
                    <a:lnTo>
                      <a:pt x="249433" y="71496"/>
                    </a:lnTo>
                    <a:lnTo>
                      <a:pt x="307611" y="110319"/>
                    </a:lnTo>
                    <a:lnTo>
                      <a:pt x="363766" y="156852"/>
                    </a:lnTo>
                    <a:lnTo>
                      <a:pt x="417725" y="210762"/>
                    </a:lnTo>
                    <a:lnTo>
                      <a:pt x="443826" y="240378"/>
                    </a:lnTo>
                    <a:lnTo>
                      <a:pt x="469311" y="271713"/>
                    </a:lnTo>
                    <a:lnTo>
                      <a:pt x="494160" y="304725"/>
                    </a:lnTo>
                    <a:lnTo>
                      <a:pt x="518350" y="339372"/>
                    </a:lnTo>
                    <a:lnTo>
                      <a:pt x="541859" y="375611"/>
                    </a:lnTo>
                    <a:lnTo>
                      <a:pt x="564666" y="413402"/>
                    </a:lnTo>
                    <a:lnTo>
                      <a:pt x="586749" y="452703"/>
                    </a:lnTo>
                    <a:lnTo>
                      <a:pt x="608085" y="493472"/>
                    </a:lnTo>
                    <a:lnTo>
                      <a:pt x="628653" y="535666"/>
                    </a:lnTo>
                    <a:lnTo>
                      <a:pt x="648432" y="579244"/>
                    </a:lnTo>
                    <a:lnTo>
                      <a:pt x="667398" y="624165"/>
                    </a:lnTo>
                    <a:lnTo>
                      <a:pt x="685530" y="670386"/>
                    </a:lnTo>
                    <a:lnTo>
                      <a:pt x="702807" y="717866"/>
                    </a:lnTo>
                    <a:lnTo>
                      <a:pt x="719206" y="766563"/>
                    </a:lnTo>
                    <a:lnTo>
                      <a:pt x="734706" y="816435"/>
                    </a:lnTo>
                    <a:lnTo>
                      <a:pt x="749285" y="867440"/>
                    </a:lnTo>
                    <a:lnTo>
                      <a:pt x="762920" y="919536"/>
                    </a:lnTo>
                    <a:lnTo>
                      <a:pt x="775590" y="972682"/>
                    </a:lnTo>
                    <a:lnTo>
                      <a:pt x="787273" y="1026836"/>
                    </a:lnTo>
                    <a:lnTo>
                      <a:pt x="797948" y="1081956"/>
                    </a:lnTo>
                    <a:lnTo>
                      <a:pt x="807592" y="1138000"/>
                    </a:lnTo>
                    <a:lnTo>
                      <a:pt x="816183" y="1194926"/>
                    </a:lnTo>
                    <a:lnTo>
                      <a:pt x="823699" y="1252693"/>
                    </a:lnTo>
                    <a:lnTo>
                      <a:pt x="830120" y="1311259"/>
                    </a:lnTo>
                    <a:lnTo>
                      <a:pt x="835422" y="1370581"/>
                    </a:lnTo>
                    <a:lnTo>
                      <a:pt x="839583" y="1430619"/>
                    </a:lnTo>
                    <a:lnTo>
                      <a:pt x="842583" y="1491330"/>
                    </a:lnTo>
                    <a:lnTo>
                      <a:pt x="844399" y="1552673"/>
                    </a:lnTo>
                    <a:lnTo>
                      <a:pt x="845009" y="1614605"/>
                    </a:lnTo>
                    <a:lnTo>
                      <a:pt x="845009" y="2537323"/>
                    </a:lnTo>
                    <a:lnTo>
                      <a:pt x="844427" y="2597497"/>
                    </a:lnTo>
                    <a:lnTo>
                      <a:pt x="842689" y="2657238"/>
                    </a:lnTo>
                    <a:lnTo>
                      <a:pt x="839816" y="2716500"/>
                    </a:lnTo>
                    <a:lnTo>
                      <a:pt x="835822" y="2775235"/>
                    </a:lnTo>
                    <a:lnTo>
                      <a:pt x="830727" y="2833397"/>
                    </a:lnTo>
                    <a:lnTo>
                      <a:pt x="824547" y="2890939"/>
                    </a:lnTo>
                    <a:lnTo>
                      <a:pt x="817299" y="2947813"/>
                    </a:lnTo>
                    <a:lnTo>
                      <a:pt x="809002" y="3003972"/>
                    </a:lnTo>
                    <a:lnTo>
                      <a:pt x="799672" y="3059371"/>
                    </a:lnTo>
                    <a:lnTo>
                      <a:pt x="789327" y="3113961"/>
                    </a:lnTo>
                    <a:lnTo>
                      <a:pt x="777984" y="3167696"/>
                    </a:lnTo>
                    <a:lnTo>
                      <a:pt x="765661" y="3220529"/>
                    </a:lnTo>
                    <a:lnTo>
                      <a:pt x="752375" y="3272413"/>
                    </a:lnTo>
                    <a:lnTo>
                      <a:pt x="738143" y="3323301"/>
                    </a:lnTo>
                    <a:lnTo>
                      <a:pt x="722982" y="3373146"/>
                    </a:lnTo>
                    <a:lnTo>
                      <a:pt x="706911" y="3421901"/>
                    </a:lnTo>
                    <a:lnTo>
                      <a:pt x="689946" y="3469519"/>
                    </a:lnTo>
                    <a:lnTo>
                      <a:pt x="672105" y="3515953"/>
                    </a:lnTo>
                    <a:lnTo>
                      <a:pt x="653405" y="3561157"/>
                    </a:lnTo>
                    <a:lnTo>
                      <a:pt x="633864" y="3605083"/>
                    </a:lnTo>
                    <a:lnTo>
                      <a:pt x="613499" y="3647684"/>
                    </a:lnTo>
                    <a:lnTo>
                      <a:pt x="592327" y="3688913"/>
                    </a:lnTo>
                    <a:lnTo>
                      <a:pt x="570366" y="3728724"/>
                    </a:lnTo>
                    <a:lnTo>
                      <a:pt x="547632" y="3767070"/>
                    </a:lnTo>
                    <a:lnTo>
                      <a:pt x="524145" y="3803903"/>
                    </a:lnTo>
                    <a:lnTo>
                      <a:pt x="499920" y="3839176"/>
                    </a:lnTo>
                    <a:lnTo>
                      <a:pt x="474975" y="3872843"/>
                    </a:lnTo>
                    <a:lnTo>
                      <a:pt x="449328" y="3904857"/>
                    </a:lnTo>
                    <a:lnTo>
                      <a:pt x="422995" y="3935170"/>
                    </a:lnTo>
                    <a:lnTo>
                      <a:pt x="395996" y="3963737"/>
                    </a:lnTo>
                    <a:lnTo>
                      <a:pt x="368345" y="3990509"/>
                    </a:lnTo>
                    <a:lnTo>
                      <a:pt x="311163" y="4038482"/>
                    </a:lnTo>
                    <a:lnTo>
                      <a:pt x="281667" y="4059590"/>
                    </a:lnTo>
                    <a:lnTo>
                      <a:pt x="281664" y="4520946"/>
                    </a:lnTo>
                    <a:lnTo>
                      <a:pt x="0" y="3690570"/>
                    </a:lnTo>
                    <a:lnTo>
                      <a:pt x="281664" y="2675516"/>
                    </a:lnTo>
                    <a:lnTo>
                      <a:pt x="281664" y="3136875"/>
                    </a:lnTo>
                    <a:lnTo>
                      <a:pt x="311939" y="3115172"/>
                    </a:lnTo>
                    <a:lnTo>
                      <a:pt x="370715" y="3065552"/>
                    </a:lnTo>
                    <a:lnTo>
                      <a:pt x="399168" y="3037729"/>
                    </a:lnTo>
                    <a:lnTo>
                      <a:pt x="426968" y="3007960"/>
                    </a:lnTo>
                    <a:lnTo>
                      <a:pt x="454091" y="2976291"/>
                    </a:lnTo>
                    <a:lnTo>
                      <a:pt x="480513" y="2942769"/>
                    </a:lnTo>
                    <a:lnTo>
                      <a:pt x="506212" y="2907442"/>
                    </a:lnTo>
                    <a:lnTo>
                      <a:pt x="531163" y="2870356"/>
                    </a:lnTo>
                    <a:lnTo>
                      <a:pt x="555345" y="2831558"/>
                    </a:lnTo>
                    <a:lnTo>
                      <a:pt x="578732" y="2791094"/>
                    </a:lnTo>
                    <a:lnTo>
                      <a:pt x="601303" y="2749012"/>
                    </a:lnTo>
                    <a:lnTo>
                      <a:pt x="623034" y="2705358"/>
                    </a:lnTo>
                    <a:lnTo>
                      <a:pt x="643901" y="2660179"/>
                    </a:lnTo>
                    <a:lnTo>
                      <a:pt x="663881" y="2613523"/>
                    </a:lnTo>
                    <a:lnTo>
                      <a:pt x="682951" y="2565435"/>
                    </a:lnTo>
                    <a:lnTo>
                      <a:pt x="701087" y="2515963"/>
                    </a:lnTo>
                    <a:lnTo>
                      <a:pt x="718267" y="2465153"/>
                    </a:lnTo>
                    <a:lnTo>
                      <a:pt x="734466" y="2413052"/>
                    </a:lnTo>
                    <a:lnTo>
                      <a:pt x="749663" y="2359708"/>
                    </a:lnTo>
                    <a:lnTo>
                      <a:pt x="763832" y="2305166"/>
                    </a:lnTo>
                    <a:lnTo>
                      <a:pt x="776951" y="2249475"/>
                    </a:lnTo>
                    <a:lnTo>
                      <a:pt x="788998" y="2192680"/>
                    </a:lnTo>
                    <a:lnTo>
                      <a:pt x="799947" y="2134828"/>
                    </a:lnTo>
                    <a:lnTo>
                      <a:pt x="809776" y="2075967"/>
                    </a:lnTo>
                  </a:path>
                </a:pathLst>
              </a:custGeom>
              <a:ln w="13017">
                <a:solidFill>
                  <a:srgbClr val="003087"/>
                </a:solidFill>
              </a:ln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72" name="object 72"/>
              <p:cNvSpPr/>
              <p:nvPr/>
            </p:nvSpPr>
            <p:spPr>
              <a:xfrm>
                <a:off x="8466988" y="1008719"/>
                <a:ext cx="1594485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594484" h="345440">
                    <a:moveTo>
                      <a:pt x="1594004" y="0"/>
                    </a:moveTo>
                    <a:lnTo>
                      <a:pt x="0" y="0"/>
                    </a:lnTo>
                    <a:lnTo>
                      <a:pt x="0" y="345226"/>
                    </a:lnTo>
                    <a:lnTo>
                      <a:pt x="1594004" y="345226"/>
                    </a:lnTo>
                    <a:lnTo>
                      <a:pt x="1594004" y="0"/>
                    </a:lnTo>
                    <a:close/>
                  </a:path>
                </a:pathLst>
              </a:custGeom>
              <a:solidFill>
                <a:srgbClr val="FFFFFF">
                  <a:alpha val="89799"/>
                </a:srgbClr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</p:grpSp>
        <p:sp>
          <p:nvSpPr>
            <p:cNvPr id="73" name="object 73"/>
            <p:cNvSpPr txBox="1"/>
            <p:nvPr/>
          </p:nvSpPr>
          <p:spPr>
            <a:xfrm>
              <a:off x="8018167" y="817775"/>
              <a:ext cx="1193987" cy="269399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677" b="1" dirty="0">
                  <a:solidFill>
                    <a:srgbClr val="003087"/>
                  </a:solidFill>
                  <a:latin typeface="Calibri"/>
                  <a:cs typeface="Calibri"/>
                </a:rPr>
                <a:t>Cavity</a:t>
              </a:r>
              <a:r>
                <a:rPr sz="1677" b="1" spc="-18" dirty="0">
                  <a:solidFill>
                    <a:srgbClr val="003087"/>
                  </a:solidFill>
                  <a:latin typeface="Calibri"/>
                  <a:cs typeface="Calibri"/>
                </a:rPr>
                <a:t> </a:t>
              </a:r>
              <a:r>
                <a:rPr sz="1677" b="1" spc="-9" dirty="0">
                  <a:solidFill>
                    <a:srgbClr val="003087"/>
                  </a:solidFill>
                  <a:latin typeface="Calibri"/>
                  <a:cs typeface="Calibri"/>
                </a:rPr>
                <a:t>design</a:t>
              </a:r>
              <a:endParaRPr sz="1677">
                <a:latin typeface="Calibri"/>
                <a:cs typeface="Calibri"/>
              </a:endParaRPr>
            </a:p>
          </p:txBody>
        </p:sp>
        <p:grpSp>
          <p:nvGrpSpPr>
            <p:cNvPr id="74" name="object 74"/>
            <p:cNvGrpSpPr/>
            <p:nvPr/>
          </p:nvGrpSpPr>
          <p:grpSpPr>
            <a:xfrm>
              <a:off x="6078172" y="2016556"/>
              <a:ext cx="2075373" cy="3309446"/>
              <a:chOff x="6380594" y="1880433"/>
              <a:chExt cx="2352089" cy="3750706"/>
            </a:xfrm>
          </p:grpSpPr>
          <p:sp>
            <p:nvSpPr>
              <p:cNvPr id="75" name="object 75"/>
              <p:cNvSpPr/>
              <p:nvPr/>
            </p:nvSpPr>
            <p:spPr>
              <a:xfrm>
                <a:off x="6485418" y="1880433"/>
                <a:ext cx="2247265" cy="1978660"/>
              </a:xfrm>
              <a:custGeom>
                <a:avLst/>
                <a:gdLst/>
                <a:ahLst/>
                <a:cxnLst/>
                <a:rect l="l" t="t" r="r" b="b"/>
                <a:pathLst>
                  <a:path w="2247265" h="1978660">
                    <a:moveTo>
                      <a:pt x="2164306" y="1914368"/>
                    </a:moveTo>
                    <a:lnTo>
                      <a:pt x="2134223" y="1948616"/>
                    </a:lnTo>
                    <a:lnTo>
                      <a:pt x="2246814" y="1978300"/>
                    </a:lnTo>
                    <a:lnTo>
                      <a:pt x="2225516" y="1925836"/>
                    </a:lnTo>
                    <a:lnTo>
                      <a:pt x="2177338" y="1925836"/>
                    </a:lnTo>
                    <a:lnTo>
                      <a:pt x="2164306" y="1914368"/>
                    </a:lnTo>
                    <a:close/>
                  </a:path>
                  <a:path w="2247265" h="1978660">
                    <a:moveTo>
                      <a:pt x="2172902" y="1904583"/>
                    </a:moveTo>
                    <a:lnTo>
                      <a:pt x="2164306" y="1914368"/>
                    </a:lnTo>
                    <a:lnTo>
                      <a:pt x="2177338" y="1925836"/>
                    </a:lnTo>
                    <a:lnTo>
                      <a:pt x="2185934" y="1916051"/>
                    </a:lnTo>
                    <a:lnTo>
                      <a:pt x="2172902" y="1904583"/>
                    </a:lnTo>
                    <a:close/>
                  </a:path>
                  <a:path w="2247265" h="1978660">
                    <a:moveTo>
                      <a:pt x="2202985" y="1870335"/>
                    </a:moveTo>
                    <a:lnTo>
                      <a:pt x="2172902" y="1904583"/>
                    </a:lnTo>
                    <a:lnTo>
                      <a:pt x="2185934" y="1916051"/>
                    </a:lnTo>
                    <a:lnTo>
                      <a:pt x="2177338" y="1925836"/>
                    </a:lnTo>
                    <a:lnTo>
                      <a:pt x="2225516" y="1925836"/>
                    </a:lnTo>
                    <a:lnTo>
                      <a:pt x="2202985" y="1870335"/>
                    </a:lnTo>
                    <a:close/>
                  </a:path>
                  <a:path w="2247265" h="1978660">
                    <a:moveTo>
                      <a:pt x="8595" y="0"/>
                    </a:moveTo>
                    <a:lnTo>
                      <a:pt x="0" y="9785"/>
                    </a:lnTo>
                    <a:lnTo>
                      <a:pt x="2164306" y="1914368"/>
                    </a:lnTo>
                    <a:lnTo>
                      <a:pt x="2172902" y="1904583"/>
                    </a:lnTo>
                    <a:lnTo>
                      <a:pt x="8595" y="0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76" name="object 76"/>
              <p:cNvSpPr/>
              <p:nvPr/>
            </p:nvSpPr>
            <p:spPr>
              <a:xfrm>
                <a:off x="6382626" y="2689250"/>
                <a:ext cx="2211070" cy="2555240"/>
              </a:xfrm>
              <a:custGeom>
                <a:avLst/>
                <a:gdLst/>
                <a:ahLst/>
                <a:cxnLst/>
                <a:rect l="l" t="t" r="r" b="b"/>
                <a:pathLst>
                  <a:path w="2211070" h="2555240">
                    <a:moveTo>
                      <a:pt x="2210562" y="1944357"/>
                    </a:moveTo>
                    <a:lnTo>
                      <a:pt x="2187067" y="1904314"/>
                    </a:lnTo>
                    <a:lnTo>
                      <a:pt x="2151596" y="1843862"/>
                    </a:lnTo>
                    <a:lnTo>
                      <a:pt x="2127961" y="1880285"/>
                    </a:lnTo>
                    <a:lnTo>
                      <a:pt x="939812" y="1107643"/>
                    </a:lnTo>
                    <a:lnTo>
                      <a:pt x="13309" y="0"/>
                    </a:lnTo>
                    <a:lnTo>
                      <a:pt x="0" y="11150"/>
                    </a:lnTo>
                    <a:lnTo>
                      <a:pt x="890193" y="1075372"/>
                    </a:lnTo>
                    <a:lnTo>
                      <a:pt x="182930" y="615442"/>
                    </a:lnTo>
                    <a:lnTo>
                      <a:pt x="173482" y="630008"/>
                    </a:lnTo>
                    <a:lnTo>
                      <a:pt x="928179" y="1120800"/>
                    </a:lnTo>
                    <a:lnTo>
                      <a:pt x="2065528" y="2480475"/>
                    </a:lnTo>
                    <a:lnTo>
                      <a:pt x="2032254" y="2508351"/>
                    </a:lnTo>
                    <a:lnTo>
                      <a:pt x="2139035" y="2554821"/>
                    </a:lnTo>
                    <a:lnTo>
                      <a:pt x="2124532" y="2493797"/>
                    </a:lnTo>
                    <a:lnTo>
                      <a:pt x="2112099" y="2441435"/>
                    </a:lnTo>
                    <a:lnTo>
                      <a:pt x="2078824" y="2469324"/>
                    </a:lnTo>
                    <a:lnTo>
                      <a:pt x="977811" y="1153071"/>
                    </a:lnTo>
                    <a:lnTo>
                      <a:pt x="2118499" y="1894852"/>
                    </a:lnTo>
                    <a:lnTo>
                      <a:pt x="2094865" y="1931263"/>
                    </a:lnTo>
                    <a:lnTo>
                      <a:pt x="2210562" y="1944357"/>
                    </a:lnTo>
                    <a:close/>
                  </a:path>
                </a:pathLst>
              </a:custGeom>
              <a:solidFill>
                <a:srgbClr val="000099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77" name="object 77"/>
              <p:cNvSpPr/>
              <p:nvPr/>
            </p:nvSpPr>
            <p:spPr>
              <a:xfrm>
                <a:off x="7129693" y="5220930"/>
                <a:ext cx="1402715" cy="410209"/>
              </a:xfrm>
              <a:custGeom>
                <a:avLst/>
                <a:gdLst/>
                <a:ahLst/>
                <a:cxnLst/>
                <a:rect l="l" t="t" r="r" b="b"/>
                <a:pathLst>
                  <a:path w="1402715" h="410210">
                    <a:moveTo>
                      <a:pt x="1299740" y="41928"/>
                    </a:moveTo>
                    <a:lnTo>
                      <a:pt x="0" y="393364"/>
                    </a:lnTo>
                    <a:lnTo>
                      <a:pt x="4526" y="410135"/>
                    </a:lnTo>
                    <a:lnTo>
                      <a:pt x="1304267" y="58699"/>
                    </a:lnTo>
                    <a:lnTo>
                      <a:pt x="1299740" y="41928"/>
                    </a:lnTo>
                    <a:close/>
                  </a:path>
                  <a:path w="1402715" h="410210">
                    <a:moveTo>
                      <a:pt x="1386531" y="37397"/>
                    </a:moveTo>
                    <a:lnTo>
                      <a:pt x="1316498" y="37397"/>
                    </a:lnTo>
                    <a:lnTo>
                      <a:pt x="1321024" y="54168"/>
                    </a:lnTo>
                    <a:lnTo>
                      <a:pt x="1304267" y="58699"/>
                    </a:lnTo>
                    <a:lnTo>
                      <a:pt x="1315584" y="100627"/>
                    </a:lnTo>
                    <a:lnTo>
                      <a:pt x="1386531" y="37397"/>
                    </a:lnTo>
                    <a:close/>
                  </a:path>
                  <a:path w="1402715" h="410210">
                    <a:moveTo>
                      <a:pt x="1316498" y="37397"/>
                    </a:moveTo>
                    <a:lnTo>
                      <a:pt x="1299740" y="41928"/>
                    </a:lnTo>
                    <a:lnTo>
                      <a:pt x="1304267" y="58699"/>
                    </a:lnTo>
                    <a:lnTo>
                      <a:pt x="1321024" y="54168"/>
                    </a:lnTo>
                    <a:lnTo>
                      <a:pt x="1316498" y="37397"/>
                    </a:lnTo>
                    <a:close/>
                  </a:path>
                  <a:path w="1402715" h="410210">
                    <a:moveTo>
                      <a:pt x="1288423" y="0"/>
                    </a:moveTo>
                    <a:lnTo>
                      <a:pt x="1299740" y="41928"/>
                    </a:lnTo>
                    <a:lnTo>
                      <a:pt x="1316498" y="37397"/>
                    </a:lnTo>
                    <a:lnTo>
                      <a:pt x="1386531" y="37397"/>
                    </a:lnTo>
                    <a:lnTo>
                      <a:pt x="1402539" y="23130"/>
                    </a:lnTo>
                    <a:lnTo>
                      <a:pt x="1288423" y="0"/>
                    </a:lnTo>
                    <a:close/>
                  </a:path>
                </a:pathLst>
              </a:custGeom>
              <a:solidFill>
                <a:srgbClr val="DB720C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78" name="object 78"/>
              <p:cNvSpPr/>
              <p:nvPr/>
            </p:nvSpPr>
            <p:spPr>
              <a:xfrm>
                <a:off x="6380594" y="2390977"/>
                <a:ext cx="2212975" cy="1793239"/>
              </a:xfrm>
              <a:custGeom>
                <a:avLst/>
                <a:gdLst/>
                <a:ahLst/>
                <a:cxnLst/>
                <a:rect l="l" t="t" r="r" b="b"/>
                <a:pathLst>
                  <a:path w="2212975" h="1793239">
                    <a:moveTo>
                      <a:pt x="2200935" y="39573"/>
                    </a:moveTo>
                    <a:lnTo>
                      <a:pt x="2091423" y="0"/>
                    </a:lnTo>
                    <a:lnTo>
                      <a:pt x="2096490" y="43129"/>
                    </a:lnTo>
                    <a:lnTo>
                      <a:pt x="43383" y="284937"/>
                    </a:lnTo>
                    <a:lnTo>
                      <a:pt x="5753" y="273494"/>
                    </a:lnTo>
                    <a:lnTo>
                      <a:pt x="3251" y="281736"/>
                    </a:lnTo>
                    <a:lnTo>
                      <a:pt x="0" y="289864"/>
                    </a:lnTo>
                    <a:lnTo>
                      <a:pt x="2311" y="290804"/>
                    </a:lnTo>
                    <a:lnTo>
                      <a:pt x="4241" y="307035"/>
                    </a:lnTo>
                    <a:lnTo>
                      <a:pt x="34112" y="303530"/>
                    </a:lnTo>
                    <a:lnTo>
                      <a:pt x="2059127" y="1114247"/>
                    </a:lnTo>
                    <a:lnTo>
                      <a:pt x="2043010" y="1154569"/>
                    </a:lnTo>
                    <a:lnTo>
                      <a:pt x="2159050" y="1144892"/>
                    </a:lnTo>
                    <a:lnTo>
                      <a:pt x="2137562" y="1120698"/>
                    </a:lnTo>
                    <a:lnTo>
                      <a:pt x="2081695" y="1057795"/>
                    </a:lnTo>
                    <a:lnTo>
                      <a:pt x="2065578" y="1098118"/>
                    </a:lnTo>
                    <a:lnTo>
                      <a:pt x="194056" y="348856"/>
                    </a:lnTo>
                    <a:lnTo>
                      <a:pt x="2038883" y="909205"/>
                    </a:lnTo>
                    <a:lnTo>
                      <a:pt x="2026285" y="950772"/>
                    </a:lnTo>
                    <a:lnTo>
                      <a:pt x="2141067" y="931164"/>
                    </a:lnTo>
                    <a:lnTo>
                      <a:pt x="2123224" y="914260"/>
                    </a:lnTo>
                    <a:lnTo>
                      <a:pt x="2056536" y="851027"/>
                    </a:lnTo>
                    <a:lnTo>
                      <a:pt x="2043925" y="892581"/>
                    </a:lnTo>
                    <a:lnTo>
                      <a:pt x="84899" y="297548"/>
                    </a:lnTo>
                    <a:lnTo>
                      <a:pt x="2098522" y="60388"/>
                    </a:lnTo>
                    <a:lnTo>
                      <a:pt x="2103589" y="103517"/>
                    </a:lnTo>
                    <a:lnTo>
                      <a:pt x="2198611" y="41109"/>
                    </a:lnTo>
                    <a:lnTo>
                      <a:pt x="2200935" y="39573"/>
                    </a:lnTo>
                    <a:close/>
                  </a:path>
                  <a:path w="2212975" h="1793239">
                    <a:moveTo>
                      <a:pt x="2212594" y="1786775"/>
                    </a:moveTo>
                    <a:lnTo>
                      <a:pt x="2190292" y="1760143"/>
                    </a:lnTo>
                    <a:lnTo>
                      <a:pt x="2137803" y="1697456"/>
                    </a:lnTo>
                    <a:lnTo>
                      <a:pt x="2120531" y="1737296"/>
                    </a:lnTo>
                    <a:lnTo>
                      <a:pt x="180835" y="894257"/>
                    </a:lnTo>
                    <a:lnTo>
                      <a:pt x="173913" y="910183"/>
                    </a:lnTo>
                    <a:lnTo>
                      <a:pt x="2113610" y="1753222"/>
                    </a:lnTo>
                    <a:lnTo>
                      <a:pt x="2096325" y="1793062"/>
                    </a:lnTo>
                    <a:lnTo>
                      <a:pt x="2212594" y="1786775"/>
                    </a:lnTo>
                    <a:close/>
                  </a:path>
                </a:pathLst>
              </a:custGeom>
              <a:solidFill>
                <a:srgbClr val="000099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</p:grpSp>
        <p:sp>
          <p:nvSpPr>
            <p:cNvPr id="81" name="object 81"/>
            <p:cNvSpPr txBox="1"/>
            <p:nvPr/>
          </p:nvSpPr>
          <p:spPr>
            <a:xfrm>
              <a:off x="1938665" y="1077333"/>
              <a:ext cx="1794062" cy="228619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412" b="1" dirty="0">
                  <a:solidFill>
                    <a:srgbClr val="FF0000"/>
                  </a:solidFill>
                  <a:latin typeface="Arial"/>
                  <a:cs typeface="Arial"/>
                </a:rPr>
                <a:t>Machine</a:t>
              </a:r>
              <a:r>
                <a:rPr sz="1412" b="1" spc="146" dirty="0">
                  <a:solidFill>
                    <a:srgbClr val="FF0000"/>
                  </a:solidFill>
                  <a:latin typeface="Arial"/>
                  <a:cs typeface="Arial"/>
                </a:rPr>
                <a:t> </a:t>
              </a:r>
              <a:r>
                <a:rPr sz="1412" b="1" spc="-9" dirty="0">
                  <a:solidFill>
                    <a:srgbClr val="FF0000"/>
                  </a:solidFill>
                  <a:latin typeface="Arial"/>
                  <a:cs typeface="Arial"/>
                </a:rPr>
                <a:t>parameters</a:t>
              </a:r>
              <a:endParaRPr sz="1412">
                <a:latin typeface="Arial"/>
                <a:cs typeface="Arial"/>
              </a:endParaRPr>
            </a:p>
          </p:txBody>
        </p:sp>
        <p:sp>
          <p:nvSpPr>
            <p:cNvPr id="82" name="object 82"/>
            <p:cNvSpPr txBox="1"/>
            <p:nvPr/>
          </p:nvSpPr>
          <p:spPr>
            <a:xfrm>
              <a:off x="4443275" y="1077333"/>
              <a:ext cx="2240056" cy="228619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sz="1412" b="1" dirty="0">
                  <a:solidFill>
                    <a:srgbClr val="FF0000"/>
                  </a:solidFill>
                  <a:latin typeface="Arial"/>
                  <a:cs typeface="Arial"/>
                </a:rPr>
                <a:t>Effects/cavity</a:t>
              </a:r>
              <a:r>
                <a:rPr sz="1412" b="1" spc="190" dirty="0">
                  <a:solidFill>
                    <a:srgbClr val="FF0000"/>
                  </a:solidFill>
                  <a:latin typeface="Arial"/>
                  <a:cs typeface="Arial"/>
                </a:rPr>
                <a:t> </a:t>
              </a:r>
              <a:r>
                <a:rPr sz="1412" b="1" spc="-9" dirty="0">
                  <a:solidFill>
                    <a:srgbClr val="FF0000"/>
                  </a:solidFill>
                  <a:latin typeface="Arial"/>
                  <a:cs typeface="Arial"/>
                </a:rPr>
                <a:t>parameters</a:t>
              </a:r>
              <a:endParaRPr sz="1412">
                <a:latin typeface="Arial"/>
                <a:cs typeface="Arial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2F60D11-DF5D-A471-7190-37C261A4BAD7}"/>
                </a:ext>
              </a:extLst>
            </p:cNvPr>
            <p:cNvSpPr txBox="1"/>
            <p:nvPr/>
          </p:nvSpPr>
          <p:spPr>
            <a:xfrm>
              <a:off x="7597933" y="283238"/>
              <a:ext cx="226353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baseline="-27777" dirty="0">
                  <a:solidFill>
                    <a:srgbClr val="FF0000"/>
                  </a:solidFill>
                </a:rPr>
                <a:t>Cryomodule</a:t>
              </a:r>
              <a:r>
                <a:rPr lang="en-US" sz="2400" b="1" spc="-13" baseline="-27777" dirty="0">
                  <a:solidFill>
                    <a:srgbClr val="FF0000"/>
                  </a:solidFill>
                </a:rPr>
                <a:t> design</a:t>
              </a:r>
              <a:endParaRPr lang="en-US" sz="2400" b="1" dirty="0"/>
            </a:p>
          </p:txBody>
        </p:sp>
      </p:grpSp>
      <p:sp>
        <p:nvSpPr>
          <p:cNvPr id="3" name="object 3">
            <a:extLst>
              <a:ext uri="{FF2B5EF4-FFF2-40B4-BE49-F238E27FC236}">
                <a16:creationId xmlns:a16="http://schemas.microsoft.com/office/drawing/2014/main" id="{6C0C6963-7BE0-6EB7-5C0E-8B68368B415E}"/>
              </a:ext>
            </a:extLst>
          </p:cNvPr>
          <p:cNvSpPr txBox="1"/>
          <p:nvPr/>
        </p:nvSpPr>
        <p:spPr>
          <a:xfrm>
            <a:off x="309904" y="670445"/>
            <a:ext cx="2793721" cy="907330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 algn="ctr">
              <a:spcBef>
                <a:spcPts val="88"/>
              </a:spcBef>
            </a:pPr>
            <a:r>
              <a:rPr sz="1941" b="1" dirty="0">
                <a:solidFill>
                  <a:srgbClr val="282828"/>
                </a:solidFill>
                <a:latin typeface="Arial"/>
                <a:cs typeface="Arial"/>
              </a:rPr>
              <a:t>What</a:t>
            </a:r>
            <a:r>
              <a:rPr sz="1941" b="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b="1" dirty="0">
                <a:solidFill>
                  <a:srgbClr val="282828"/>
                </a:solidFill>
                <a:latin typeface="Arial"/>
                <a:cs typeface="Arial"/>
              </a:rPr>
              <a:t>shall</a:t>
            </a:r>
            <a:r>
              <a:rPr sz="1941" b="1" spc="-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b="1" dirty="0">
                <a:solidFill>
                  <a:srgbClr val="282828"/>
                </a:solidFill>
                <a:latin typeface="Arial"/>
                <a:cs typeface="Arial"/>
              </a:rPr>
              <a:t>we</a:t>
            </a:r>
            <a:r>
              <a:rPr sz="1941" b="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b="1" dirty="0">
                <a:solidFill>
                  <a:srgbClr val="282828"/>
                </a:solidFill>
                <a:latin typeface="Arial"/>
                <a:cs typeface="Arial"/>
              </a:rPr>
              <a:t>consider</a:t>
            </a:r>
            <a:r>
              <a:rPr sz="1941" b="1" spc="-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b="1" dirty="0">
                <a:solidFill>
                  <a:srgbClr val="282828"/>
                </a:solidFill>
                <a:latin typeface="Arial"/>
                <a:cs typeface="Arial"/>
              </a:rPr>
              <a:t>when</a:t>
            </a:r>
            <a:r>
              <a:rPr sz="1941" b="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b="1" dirty="0">
                <a:solidFill>
                  <a:srgbClr val="282828"/>
                </a:solidFill>
                <a:latin typeface="Arial"/>
                <a:cs typeface="Arial"/>
              </a:rPr>
              <a:t>designing</a:t>
            </a:r>
            <a:r>
              <a:rPr sz="1941" b="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b="1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941" b="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b="1" spc="-9" dirty="0">
                <a:solidFill>
                  <a:srgbClr val="282828"/>
                </a:solidFill>
                <a:latin typeface="Arial"/>
                <a:cs typeface="Arial"/>
              </a:rPr>
              <a:t>cavity?</a:t>
            </a:r>
            <a:endParaRPr sz="1941" dirty="0">
              <a:latin typeface="Arial"/>
              <a:cs typeface="Arial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F2D7DD1F-45BF-74BB-CB2E-8D69275FD07C}"/>
              </a:ext>
            </a:extLst>
          </p:cNvPr>
          <p:cNvSpPr txBox="1"/>
          <p:nvPr/>
        </p:nvSpPr>
        <p:spPr>
          <a:xfrm>
            <a:off x="157862" y="1639603"/>
            <a:ext cx="3638662" cy="4014734"/>
          </a:xfrm>
          <a:prstGeom prst="rect">
            <a:avLst/>
          </a:prstGeom>
        </p:spPr>
        <p:txBody>
          <a:bodyPr vert="horz" wrap="square" lIns="0" tIns="102534" rIns="0" bIns="0" rtlCol="0">
            <a:spAutoFit/>
          </a:bodyPr>
          <a:lstStyle/>
          <a:p>
            <a:pPr marL="355245" indent="-344039">
              <a:spcBef>
                <a:spcPts val="807"/>
              </a:spcBef>
              <a:buFont typeface="Arial"/>
              <a:buChar char="■"/>
              <a:tabLst>
                <a:tab pos="355245" algn="l"/>
                <a:tab pos="355806" algn="l"/>
              </a:tabLst>
            </a:pPr>
            <a:r>
              <a:rPr sz="1400" b="1" i="1" dirty="0">
                <a:solidFill>
                  <a:srgbClr val="282828"/>
                </a:solidFill>
                <a:latin typeface="Arial"/>
                <a:cs typeface="Arial"/>
              </a:rPr>
              <a:t>Material</a:t>
            </a:r>
            <a:r>
              <a:rPr sz="1400" b="1" i="1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(impacts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losses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operating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gradient)</a:t>
            </a:r>
            <a:endParaRPr sz="1400" dirty="0">
              <a:latin typeface="Arial"/>
              <a:cs typeface="Arial"/>
            </a:endParaRPr>
          </a:p>
          <a:p>
            <a:pPr marL="355245" marR="624761" indent="-344599">
              <a:lnSpc>
                <a:spcPct val="101099"/>
              </a:lnSpc>
              <a:spcBef>
                <a:spcPts val="697"/>
              </a:spcBef>
              <a:buFont typeface="Arial"/>
              <a:buChar char="■"/>
              <a:tabLst>
                <a:tab pos="355245" algn="l"/>
                <a:tab pos="355806" algn="l"/>
              </a:tabLst>
            </a:pPr>
            <a:r>
              <a:rPr sz="1400" b="1" i="1" dirty="0">
                <a:solidFill>
                  <a:srgbClr val="282828"/>
                </a:solidFill>
                <a:latin typeface="Arial"/>
                <a:cs typeface="Arial"/>
              </a:rPr>
              <a:t>Frequency</a:t>
            </a:r>
            <a:r>
              <a:rPr sz="1400" b="1" i="1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(impacts</a:t>
            </a:r>
            <a:r>
              <a:rPr sz="1400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size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cavity,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cost,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resistance,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assembly</a:t>
            </a:r>
            <a:r>
              <a:rPr sz="1400" spc="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technique,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spc="-22" dirty="0">
                <a:solidFill>
                  <a:srgbClr val="282828"/>
                </a:solidFill>
                <a:latin typeface="Arial"/>
                <a:cs typeface="Arial"/>
              </a:rPr>
              <a:t>…)</a:t>
            </a:r>
            <a:endParaRPr sz="1400" dirty="0">
              <a:latin typeface="Arial"/>
              <a:cs typeface="Arial"/>
            </a:endParaRPr>
          </a:p>
          <a:p>
            <a:pPr marL="355245" marR="289688" indent="-344599">
              <a:lnSpc>
                <a:spcPct val="101099"/>
              </a:lnSpc>
              <a:spcBef>
                <a:spcPts val="697"/>
              </a:spcBef>
              <a:buFont typeface="Arial"/>
              <a:buChar char="■"/>
              <a:tabLst>
                <a:tab pos="355245" algn="l"/>
                <a:tab pos="355806" algn="l"/>
              </a:tabLst>
            </a:pPr>
            <a:r>
              <a:rPr sz="1400" b="1" i="1" dirty="0">
                <a:solidFill>
                  <a:srgbClr val="282828"/>
                </a:solidFill>
                <a:latin typeface="Arial"/>
                <a:cs typeface="Arial"/>
              </a:rPr>
              <a:t>Number of cells</a:t>
            </a:r>
            <a:r>
              <a:rPr sz="1400" b="1" i="1" spc="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(impacts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field flatness,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tunability,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HOM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extraction,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linac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fill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factor,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mechanical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resonances,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spc="-22" dirty="0">
                <a:solidFill>
                  <a:srgbClr val="282828"/>
                </a:solidFill>
                <a:latin typeface="Arial"/>
                <a:cs typeface="Arial"/>
              </a:rPr>
              <a:t>…)</a:t>
            </a:r>
            <a:endParaRPr sz="1400" dirty="0">
              <a:latin typeface="Arial"/>
              <a:cs typeface="Arial"/>
            </a:endParaRPr>
          </a:p>
          <a:p>
            <a:pPr marL="355245" indent="-344039">
              <a:spcBef>
                <a:spcPts val="719"/>
              </a:spcBef>
              <a:buFont typeface="Arial"/>
              <a:buChar char="■"/>
              <a:tabLst>
                <a:tab pos="355245" algn="l"/>
                <a:tab pos="355806" algn="l"/>
              </a:tabLst>
            </a:pPr>
            <a:r>
              <a:rPr sz="1400" b="1" i="1" dirty="0">
                <a:solidFill>
                  <a:srgbClr val="282828"/>
                </a:solidFill>
                <a:latin typeface="Arial"/>
                <a:cs typeface="Arial"/>
              </a:rPr>
              <a:t>Aperture size</a:t>
            </a:r>
            <a:r>
              <a:rPr sz="1400" b="1" i="1" spc="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(impacts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beam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stability,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peak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fields, HOM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damping,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spc="-22" dirty="0">
                <a:solidFill>
                  <a:srgbClr val="282828"/>
                </a:solidFill>
                <a:latin typeface="Arial"/>
                <a:cs typeface="Arial"/>
              </a:rPr>
              <a:t>…)</a:t>
            </a:r>
            <a:endParaRPr sz="1400" dirty="0">
              <a:latin typeface="Arial"/>
              <a:cs typeface="Arial"/>
            </a:endParaRPr>
          </a:p>
          <a:p>
            <a:pPr marL="355245" marR="764282" indent="-344599">
              <a:spcBef>
                <a:spcPts val="741"/>
              </a:spcBef>
              <a:buFont typeface="Arial"/>
              <a:buChar char="■"/>
              <a:tabLst>
                <a:tab pos="355245" algn="l"/>
                <a:tab pos="355806" algn="l"/>
              </a:tabLst>
            </a:pPr>
            <a:r>
              <a:rPr sz="1400" b="1" i="1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400" b="1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b="1" i="1" dirty="0">
                <a:solidFill>
                  <a:srgbClr val="282828"/>
                </a:solidFill>
                <a:latin typeface="Arial"/>
                <a:cs typeface="Arial"/>
              </a:rPr>
              <a:t>shape</a:t>
            </a:r>
            <a:r>
              <a:rPr sz="1400" b="1" i="1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(impacts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peak</a:t>
            </a:r>
            <a:r>
              <a:rPr sz="14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fields,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power</a:t>
            </a:r>
            <a:r>
              <a:rPr sz="14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dissipation, 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multipacting, </a:t>
            </a:r>
            <a:r>
              <a:rPr sz="1400" spc="-9" dirty="0">
                <a:solidFill>
                  <a:srgbClr val="282828"/>
                </a:solidFill>
                <a:latin typeface="Arial"/>
                <a:cs typeface="Arial"/>
              </a:rPr>
              <a:t>tunability,</a:t>
            </a: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spc="-22" dirty="0">
                <a:solidFill>
                  <a:srgbClr val="282828"/>
                </a:solidFill>
                <a:latin typeface="Arial"/>
                <a:cs typeface="Arial"/>
              </a:rPr>
              <a:t>…)</a:t>
            </a:r>
            <a:endParaRPr sz="1400" dirty="0">
              <a:latin typeface="Arial"/>
              <a:cs typeface="Arial"/>
            </a:endParaRPr>
          </a:p>
          <a:p>
            <a:pPr marL="355806" indent="-344599">
              <a:spcBef>
                <a:spcPts val="741"/>
              </a:spcBef>
              <a:buChar char="■"/>
              <a:tabLst>
                <a:tab pos="355245" algn="l"/>
                <a:tab pos="355806" algn="l"/>
              </a:tabLst>
            </a:pPr>
            <a:r>
              <a:rPr sz="1400" dirty="0">
                <a:solidFill>
                  <a:srgbClr val="282828"/>
                </a:solidFill>
                <a:latin typeface="Arial"/>
                <a:cs typeface="Arial"/>
              </a:rPr>
              <a:t>…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3D41B9DF-5669-D846-C0A1-EE470C8C77EC}"/>
              </a:ext>
            </a:extLst>
          </p:cNvPr>
          <p:cNvSpPr txBox="1"/>
          <p:nvPr/>
        </p:nvSpPr>
        <p:spPr>
          <a:xfrm>
            <a:off x="309904" y="5696657"/>
            <a:ext cx="8649391" cy="252977"/>
          </a:xfrm>
          <a:prstGeom prst="rect">
            <a:avLst/>
          </a:prstGeom>
        </p:spPr>
        <p:txBody>
          <a:bodyPr vert="horz" wrap="square" lIns="0" tIns="8404" rIns="0" bIns="0" rtlCol="0">
            <a:spAutoFit/>
          </a:bodyPr>
          <a:lstStyle/>
          <a:p>
            <a:pPr marL="11206" marR="84609">
              <a:lnSpc>
                <a:spcPct val="101099"/>
              </a:lnSpc>
              <a:spcBef>
                <a:spcPts val="66"/>
              </a:spcBef>
            </a:pPr>
            <a:r>
              <a:rPr sz="1677" b="1" i="1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77" b="1" i="1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282828"/>
                </a:solidFill>
                <a:latin typeface="Arial"/>
                <a:cs typeface="Arial"/>
              </a:rPr>
              <a:t>cavity design is intimately coupled with that</a:t>
            </a:r>
            <a:r>
              <a:rPr sz="1677" b="1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282828"/>
                </a:solidFill>
                <a:latin typeface="Arial"/>
                <a:cs typeface="Arial"/>
              </a:rPr>
              <a:t>of other</a:t>
            </a:r>
            <a:r>
              <a:rPr sz="1677" b="1" i="1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b="1" i="1" spc="-9" dirty="0">
                <a:solidFill>
                  <a:srgbClr val="282828"/>
                </a:solidFill>
                <a:latin typeface="Arial"/>
                <a:cs typeface="Arial"/>
              </a:rPr>
              <a:t>cryomodule components.</a:t>
            </a:r>
            <a:endParaRPr sz="1677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36784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957" y="59531"/>
            <a:ext cx="9681565" cy="474374"/>
          </a:xfrm>
          <a:prstGeom prst="rect">
            <a:avLst/>
          </a:prstGeom>
        </p:spPr>
        <p:txBody>
          <a:bodyPr vert="horz" wrap="square" lIns="0" tIns="66370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dirty="0"/>
              <a:t>RF</a:t>
            </a:r>
            <a:r>
              <a:rPr spc="31" dirty="0"/>
              <a:t> </a:t>
            </a:r>
            <a:r>
              <a:rPr dirty="0"/>
              <a:t>simulations</a:t>
            </a:r>
            <a:r>
              <a:rPr spc="26" dirty="0"/>
              <a:t> </a:t>
            </a:r>
            <a:r>
              <a:rPr spc="-9" dirty="0"/>
              <a:t>tools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010" y="656310"/>
            <a:ext cx="7536909" cy="4256369"/>
          </a:xfrm>
          <a:prstGeom prst="rect">
            <a:avLst/>
          </a:prstGeom>
        </p:spPr>
        <p:txBody>
          <a:bodyPr vert="horz" wrap="square" lIns="0" tIns="56590" rIns="0" bIns="0" rtlCol="0">
            <a:spAutoFit/>
          </a:bodyPr>
          <a:lstStyle/>
          <a:p>
            <a:pPr marL="11206">
              <a:spcBef>
                <a:spcPts val="446"/>
              </a:spcBef>
            </a:pPr>
            <a:r>
              <a:rPr sz="1677" b="1" i="1" dirty="0">
                <a:solidFill>
                  <a:srgbClr val="002060"/>
                </a:solidFill>
                <a:latin typeface="Arial"/>
                <a:cs typeface="Arial"/>
              </a:rPr>
              <a:t>As</a:t>
            </a:r>
            <a:r>
              <a:rPr sz="1677" b="1" i="1" spc="-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002060"/>
                </a:solidFill>
                <a:latin typeface="Arial"/>
                <a:cs typeface="Arial"/>
              </a:rPr>
              <a:t>the</a:t>
            </a:r>
            <a:r>
              <a:rPr sz="1677" b="1" i="1" spc="-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002060"/>
                </a:solidFill>
                <a:latin typeface="Arial"/>
                <a:cs typeface="Arial"/>
              </a:rPr>
              <a:t>real cavity</a:t>
            </a:r>
            <a:r>
              <a:rPr sz="1677" b="1" i="1" spc="-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002060"/>
                </a:solidFill>
                <a:latin typeface="Arial"/>
                <a:cs typeface="Arial"/>
              </a:rPr>
              <a:t>cannot</a:t>
            </a:r>
            <a:r>
              <a:rPr sz="1677" b="1" i="1" spc="-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002060"/>
                </a:solidFill>
                <a:latin typeface="Arial"/>
                <a:cs typeface="Arial"/>
              </a:rPr>
              <a:t>be modeled</a:t>
            </a:r>
            <a:r>
              <a:rPr sz="1677" b="1" i="1" spc="-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002060"/>
                </a:solidFill>
                <a:latin typeface="Arial"/>
                <a:cs typeface="Arial"/>
              </a:rPr>
              <a:t>analytically,</a:t>
            </a:r>
            <a:r>
              <a:rPr sz="1677" b="1" i="1" spc="-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002060"/>
                </a:solidFill>
                <a:latin typeface="Arial"/>
                <a:cs typeface="Arial"/>
              </a:rPr>
              <a:t>we use</a:t>
            </a:r>
            <a:r>
              <a:rPr sz="1677" b="1" i="1" spc="-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002060"/>
                </a:solidFill>
                <a:latin typeface="Arial"/>
                <a:cs typeface="Arial"/>
              </a:rPr>
              <a:t>computer</a:t>
            </a:r>
            <a:r>
              <a:rPr sz="1677" b="1" i="1" spc="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i="1" spc="-9" dirty="0">
                <a:solidFill>
                  <a:srgbClr val="002060"/>
                </a:solidFill>
                <a:latin typeface="Arial"/>
                <a:cs typeface="Arial"/>
              </a:rPr>
              <a:t>codes</a:t>
            </a:r>
            <a:endParaRPr sz="1677" dirty="0">
              <a:latin typeface="Arial"/>
              <a:cs typeface="Arial"/>
            </a:endParaRPr>
          </a:p>
          <a:p>
            <a:pPr marL="765403" indent="-414079">
              <a:spcBef>
                <a:spcPts val="361"/>
              </a:spcBef>
              <a:buAutoNum type="arabicPeriod"/>
              <a:tabLst>
                <a:tab pos="765403" algn="l"/>
                <a:tab pos="765962" algn="l"/>
              </a:tabLst>
            </a:pPr>
            <a:r>
              <a:rPr sz="1677" b="1" dirty="0">
                <a:solidFill>
                  <a:srgbClr val="002060"/>
                </a:solidFill>
                <a:latin typeface="Arial"/>
                <a:cs typeface="Arial"/>
              </a:rPr>
              <a:t>Electromagnetic</a:t>
            </a:r>
            <a:r>
              <a:rPr sz="1677" b="1" spc="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dirty="0">
                <a:solidFill>
                  <a:srgbClr val="002060"/>
                </a:solidFill>
                <a:latin typeface="Arial"/>
                <a:cs typeface="Arial"/>
              </a:rPr>
              <a:t>field</a:t>
            </a:r>
            <a:r>
              <a:rPr sz="1677" b="1" spc="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spc="-9" dirty="0">
                <a:solidFill>
                  <a:srgbClr val="002060"/>
                </a:solidFill>
                <a:latin typeface="Arial"/>
                <a:cs typeface="Arial"/>
              </a:rPr>
              <a:t>calculations</a:t>
            </a:r>
            <a:endParaRPr sz="1677" dirty="0">
              <a:latin typeface="Arial"/>
              <a:cs typeface="Arial"/>
            </a:endParaRPr>
          </a:p>
          <a:p>
            <a:pPr marL="979446" lvl="1" indent="-278481">
              <a:spcBef>
                <a:spcPts val="379"/>
              </a:spcBef>
              <a:buFont typeface="Courier New"/>
              <a:buChar char="o"/>
              <a:tabLst>
                <a:tab pos="979446" algn="l"/>
                <a:tab pos="980007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Fundamental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&amp;</a:t>
            </a:r>
            <a:r>
              <a:rPr sz="1412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High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Order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Modes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spectrum,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i="1" dirty="0">
                <a:solidFill>
                  <a:srgbClr val="282828"/>
                </a:solidFill>
                <a:latin typeface="Times New Roman"/>
                <a:cs typeface="Times New Roman"/>
              </a:rPr>
              <a:t>R/Q,</a:t>
            </a:r>
            <a:r>
              <a:rPr sz="1677" i="1" spc="66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677" i="1" dirty="0">
                <a:solidFill>
                  <a:srgbClr val="282828"/>
                </a:solidFill>
                <a:latin typeface="Times New Roman"/>
                <a:cs typeface="Times New Roman"/>
              </a:rPr>
              <a:t>G,</a:t>
            </a:r>
            <a:r>
              <a:rPr sz="1677" i="1" spc="49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fields</a:t>
            </a:r>
            <a:endParaRPr sz="1412" dirty="0">
              <a:latin typeface="Arial"/>
              <a:cs typeface="Arial"/>
            </a:endParaRPr>
          </a:p>
          <a:p>
            <a:pPr marL="1320123" lvl="2" indent="-275679">
              <a:spcBef>
                <a:spcPts val="357"/>
              </a:spcBef>
              <a:buChar char="■"/>
              <a:tabLst>
                <a:tab pos="1320123" algn="l"/>
                <a:tab pos="1320684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2D</a:t>
            </a:r>
            <a:r>
              <a:rPr sz="1235" spc="1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simulation</a:t>
            </a:r>
            <a:r>
              <a:rPr sz="1235" spc="1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tools: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SUPERFISH,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SLANS/CLANS</a:t>
            </a:r>
            <a:endParaRPr sz="1235" dirty="0">
              <a:latin typeface="Arial"/>
              <a:cs typeface="Arial"/>
            </a:endParaRPr>
          </a:p>
          <a:p>
            <a:pPr marL="1320123" lvl="2" indent="-275679">
              <a:spcBef>
                <a:spcPts val="379"/>
              </a:spcBef>
              <a:buChar char="■"/>
              <a:tabLst>
                <a:tab pos="1320123" algn="l"/>
                <a:tab pos="1320684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3D</a:t>
            </a:r>
            <a:r>
              <a:rPr sz="1235" spc="1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simulation</a:t>
            </a:r>
            <a:r>
              <a:rPr sz="1235" spc="1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tools: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CST</a:t>
            </a:r>
            <a:r>
              <a:rPr sz="1235" spc="1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Microwave</a:t>
            </a:r>
            <a:r>
              <a:rPr sz="1235" spc="1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Studio,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HFSS,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Omega3P,</a:t>
            </a:r>
            <a:r>
              <a:rPr sz="1235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Comsol</a:t>
            </a:r>
            <a:r>
              <a:rPr sz="1235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Multiphysics,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ANSYS</a:t>
            </a:r>
            <a:endParaRPr sz="1235" dirty="0">
              <a:latin typeface="Arial"/>
              <a:cs typeface="Arial"/>
            </a:endParaRPr>
          </a:p>
          <a:p>
            <a:pPr marL="765403" indent="-414079">
              <a:spcBef>
                <a:spcPts val="387"/>
              </a:spcBef>
              <a:buAutoNum type="arabicPeriod"/>
              <a:tabLst>
                <a:tab pos="765403" algn="l"/>
                <a:tab pos="765962" algn="l"/>
              </a:tabLst>
            </a:pPr>
            <a:r>
              <a:rPr sz="1677" b="1" dirty="0">
                <a:solidFill>
                  <a:srgbClr val="002060"/>
                </a:solidFill>
                <a:latin typeface="Arial"/>
                <a:cs typeface="Arial"/>
              </a:rPr>
              <a:t>Multipacting</a:t>
            </a:r>
            <a:r>
              <a:rPr sz="1677" b="1" spc="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spc="-9" dirty="0">
                <a:solidFill>
                  <a:srgbClr val="002060"/>
                </a:solidFill>
                <a:latin typeface="Arial"/>
                <a:cs typeface="Arial"/>
              </a:rPr>
              <a:t>simulations</a:t>
            </a:r>
            <a:endParaRPr sz="1677" dirty="0">
              <a:latin typeface="Arial"/>
              <a:cs typeface="Arial"/>
            </a:endParaRPr>
          </a:p>
          <a:p>
            <a:pPr marL="979446" lvl="1" indent="-278481">
              <a:spcBef>
                <a:spcPts val="371"/>
              </a:spcBef>
              <a:buFont typeface="Courier New"/>
              <a:buChar char="o"/>
              <a:tabLst>
                <a:tab pos="979446" algn="l"/>
                <a:tab pos="980007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Determine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areas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voltage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levels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prone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multipacting</a:t>
            </a:r>
            <a:endParaRPr sz="1412" dirty="0">
              <a:latin typeface="Arial"/>
              <a:cs typeface="Arial"/>
            </a:endParaRPr>
          </a:p>
          <a:p>
            <a:pPr marL="1320123" lvl="2" indent="-275679">
              <a:spcBef>
                <a:spcPts val="322"/>
              </a:spcBef>
              <a:buChar char="■"/>
              <a:tabLst>
                <a:tab pos="1320123" algn="l"/>
                <a:tab pos="1320684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CST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Particle</a:t>
            </a:r>
            <a:r>
              <a:rPr sz="1235" spc="1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Studio</a:t>
            </a:r>
            <a:r>
              <a:rPr sz="1235" spc="1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(Particle</a:t>
            </a:r>
            <a:r>
              <a:rPr sz="1235" spc="1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235" spc="1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Cell,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Tracking),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SPARK3D,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Track3P,</a:t>
            </a:r>
            <a:r>
              <a:rPr sz="1235" spc="1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MultiPac,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MultP-</a:t>
            </a:r>
            <a:r>
              <a:rPr sz="1235" spc="-44" dirty="0">
                <a:solidFill>
                  <a:srgbClr val="282828"/>
                </a:solidFill>
                <a:latin typeface="Arial"/>
                <a:cs typeface="Arial"/>
              </a:rPr>
              <a:t>M</a:t>
            </a:r>
            <a:endParaRPr sz="1235" dirty="0">
              <a:latin typeface="Arial"/>
              <a:cs typeface="Arial"/>
            </a:endParaRPr>
          </a:p>
          <a:p>
            <a:pPr marL="765403" indent="-414079">
              <a:spcBef>
                <a:spcPts val="472"/>
              </a:spcBef>
              <a:buAutoNum type="arabicPeriod"/>
              <a:tabLst>
                <a:tab pos="765403" algn="l"/>
                <a:tab pos="765962" algn="l"/>
              </a:tabLst>
            </a:pPr>
            <a:r>
              <a:rPr sz="1677" b="1" dirty="0">
                <a:solidFill>
                  <a:srgbClr val="002060"/>
                </a:solidFill>
                <a:latin typeface="Arial"/>
                <a:cs typeface="Arial"/>
              </a:rPr>
              <a:t>Wakefield</a:t>
            </a:r>
            <a:r>
              <a:rPr sz="1677" b="1" spc="-62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spc="-9" dirty="0">
                <a:solidFill>
                  <a:srgbClr val="002060"/>
                </a:solidFill>
                <a:latin typeface="Arial"/>
                <a:cs typeface="Arial"/>
              </a:rPr>
              <a:t>simulations</a:t>
            </a:r>
            <a:endParaRPr sz="1677" dirty="0">
              <a:latin typeface="Arial"/>
              <a:cs typeface="Arial"/>
            </a:endParaRPr>
          </a:p>
          <a:p>
            <a:pPr marL="979446" lvl="1" indent="-278481">
              <a:spcBef>
                <a:spcPts val="371"/>
              </a:spcBef>
              <a:buFont typeface="Courier New"/>
              <a:buChar char="o"/>
              <a:tabLst>
                <a:tab pos="979446" algn="l"/>
                <a:tab pos="980007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Wake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potential,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wake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impedance</a:t>
            </a:r>
            <a:endParaRPr sz="1412" dirty="0">
              <a:latin typeface="Arial"/>
              <a:cs typeface="Arial"/>
            </a:endParaRPr>
          </a:p>
          <a:p>
            <a:pPr marL="1320123" lvl="2" indent="-275679">
              <a:spcBef>
                <a:spcPts val="322"/>
              </a:spcBef>
              <a:buChar char="■"/>
              <a:tabLst>
                <a:tab pos="1320123" algn="l"/>
                <a:tab pos="1320684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CST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Microwave</a:t>
            </a:r>
            <a:r>
              <a:rPr sz="1235" spc="10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Studio,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ABCI,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ECHO,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GdfidL</a:t>
            </a:r>
            <a:endParaRPr sz="1235" dirty="0">
              <a:latin typeface="Arial"/>
              <a:cs typeface="Arial"/>
            </a:endParaRPr>
          </a:p>
          <a:p>
            <a:pPr marL="765403" indent="-414079">
              <a:spcBef>
                <a:spcPts val="383"/>
              </a:spcBef>
              <a:buAutoNum type="arabicPeriod"/>
              <a:tabLst>
                <a:tab pos="765403" algn="l"/>
                <a:tab pos="765962" algn="l"/>
              </a:tabLst>
            </a:pPr>
            <a:r>
              <a:rPr sz="1677" b="1" dirty="0">
                <a:solidFill>
                  <a:srgbClr val="002060"/>
                </a:solidFill>
                <a:latin typeface="Arial"/>
                <a:cs typeface="Arial"/>
              </a:rPr>
              <a:t>Mechanical</a:t>
            </a:r>
            <a:r>
              <a:rPr sz="1677" b="1" spc="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1677" b="1" spc="-9" dirty="0">
                <a:solidFill>
                  <a:srgbClr val="002060"/>
                </a:solidFill>
                <a:latin typeface="Arial"/>
                <a:cs typeface="Arial"/>
              </a:rPr>
              <a:t>simulations</a:t>
            </a:r>
            <a:endParaRPr sz="1677" dirty="0">
              <a:latin typeface="Arial"/>
              <a:cs typeface="Arial"/>
            </a:endParaRPr>
          </a:p>
          <a:p>
            <a:pPr marL="979446" lvl="1" indent="-278481">
              <a:spcBef>
                <a:spcPts val="371"/>
              </a:spcBef>
              <a:buFont typeface="Courier New"/>
              <a:buChar char="o"/>
              <a:tabLst>
                <a:tab pos="979446" algn="l"/>
                <a:tab pos="980007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Mechanical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modes</a:t>
            </a:r>
            <a:r>
              <a:rPr sz="1412" spc="12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11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frequencies,</a:t>
            </a:r>
            <a:r>
              <a:rPr sz="1412" spc="11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thermal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deformations,</a:t>
            </a:r>
            <a:r>
              <a:rPr sz="1412" spc="11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Lorentz</a:t>
            </a:r>
            <a:r>
              <a:rPr sz="1412" spc="12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force</a:t>
            </a:r>
            <a:r>
              <a:rPr sz="1412" spc="11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detuning,</a:t>
            </a:r>
            <a:r>
              <a:rPr sz="1412" spc="11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mechanical</a:t>
            </a:r>
            <a:r>
              <a:rPr sz="1412" spc="10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stresses</a:t>
            </a:r>
            <a:endParaRPr sz="1412" dirty="0">
              <a:latin typeface="Arial"/>
              <a:cs typeface="Arial"/>
            </a:endParaRPr>
          </a:p>
          <a:p>
            <a:pPr marL="1320123" lvl="2" indent="-275679">
              <a:spcBef>
                <a:spcPts val="326"/>
              </a:spcBef>
              <a:buChar char="■"/>
              <a:tabLst>
                <a:tab pos="1320123" algn="l"/>
                <a:tab pos="1320684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ANSYS,</a:t>
            </a:r>
            <a:r>
              <a:rPr sz="1235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Comsol</a:t>
            </a:r>
            <a:r>
              <a:rPr sz="1235" spc="11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Multiphysics,</a:t>
            </a:r>
            <a:r>
              <a:rPr sz="1235" spc="10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CST,</a:t>
            </a:r>
            <a:r>
              <a:rPr sz="1235" spc="10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TEM3P</a:t>
            </a:r>
            <a:endParaRPr sz="1235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7410" y="5078158"/>
            <a:ext cx="4180301" cy="9416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C3754A-0C3A-2A4C-B068-C306DF072A9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6F2201-726E-D50B-29D1-343691FC1D7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53</a:t>
            </a:fld>
            <a:endParaRPr lang="en-US" spc="-22" dirty="0"/>
          </a:p>
        </p:txBody>
      </p:sp>
      <p:pic>
        <p:nvPicPr>
          <p:cNvPr id="10" name="object 10">
            <a:extLst>
              <a:ext uri="{FF2B5EF4-FFF2-40B4-BE49-F238E27FC236}">
                <a16:creationId xmlns:a16="http://schemas.microsoft.com/office/drawing/2014/main" id="{CE24C49F-3607-DB7C-41DD-592827DB9FD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32762" y="1436432"/>
            <a:ext cx="4765040" cy="777902"/>
          </a:xfrm>
          <a:prstGeom prst="rect">
            <a:avLst/>
          </a:prstGeom>
        </p:spPr>
      </p:pic>
      <p:pic>
        <p:nvPicPr>
          <p:cNvPr id="11" name="object 11">
            <a:extLst>
              <a:ext uri="{FF2B5EF4-FFF2-40B4-BE49-F238E27FC236}">
                <a16:creationId xmlns:a16="http://schemas.microsoft.com/office/drawing/2014/main" id="{F9E43E15-9BDF-D195-6E23-881185728B5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33804" y="4338194"/>
            <a:ext cx="4045812" cy="1407212"/>
          </a:xfrm>
          <a:prstGeom prst="rect">
            <a:avLst/>
          </a:prstGeom>
        </p:spPr>
      </p:pic>
      <p:pic>
        <p:nvPicPr>
          <p:cNvPr id="12" name="object 12">
            <a:extLst>
              <a:ext uri="{FF2B5EF4-FFF2-40B4-BE49-F238E27FC236}">
                <a16:creationId xmlns:a16="http://schemas.microsoft.com/office/drawing/2014/main" id="{5F0B7B8E-97A5-5A10-308A-C7E833A3F917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497795" y="2519806"/>
            <a:ext cx="2268727" cy="1534381"/>
          </a:xfrm>
          <a:prstGeom prst="rect">
            <a:avLst/>
          </a:prstGeom>
        </p:spPr>
      </p:pic>
      <p:pic>
        <p:nvPicPr>
          <p:cNvPr id="13" name="object 13">
            <a:extLst>
              <a:ext uri="{FF2B5EF4-FFF2-40B4-BE49-F238E27FC236}">
                <a16:creationId xmlns:a16="http://schemas.microsoft.com/office/drawing/2014/main" id="{2E0BA4FA-B18C-8464-7F5B-9A4CA7914DF8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024077" y="2533131"/>
            <a:ext cx="1962912" cy="163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4283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330" y="191453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spc="-22" dirty="0"/>
              <a:t>Types</a:t>
            </a:r>
            <a:r>
              <a:rPr sz="2912" spc="-97" dirty="0"/>
              <a:t> </a:t>
            </a:r>
            <a:r>
              <a:rPr sz="2912" dirty="0"/>
              <a:t>of</a:t>
            </a:r>
            <a:r>
              <a:rPr sz="2912" spc="-84" dirty="0"/>
              <a:t> </a:t>
            </a:r>
            <a:r>
              <a:rPr sz="2912" dirty="0"/>
              <a:t>SRF</a:t>
            </a:r>
            <a:r>
              <a:rPr sz="2912" spc="-88" dirty="0"/>
              <a:t> </a:t>
            </a:r>
            <a:r>
              <a:rPr sz="2912" spc="-9" dirty="0"/>
              <a:t>cavities</a:t>
            </a:r>
            <a:endParaRPr sz="2912" dirty="0"/>
          </a:p>
        </p:txBody>
      </p:sp>
      <p:sp>
        <p:nvSpPr>
          <p:cNvPr id="3" name="object 3"/>
          <p:cNvSpPr txBox="1"/>
          <p:nvPr/>
        </p:nvSpPr>
        <p:spPr>
          <a:xfrm>
            <a:off x="344420" y="851373"/>
            <a:ext cx="6430496" cy="2834879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223569" indent="-212923">
              <a:spcBef>
                <a:spcPts val="525"/>
              </a:spcBef>
              <a:buSzPct val="118750"/>
              <a:buFont typeface="Calibri"/>
              <a:buChar char="▪"/>
              <a:tabLst>
                <a:tab pos="223569" algn="l"/>
                <a:tab pos="224130" algn="l"/>
              </a:tabLst>
            </a:pP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There</a:t>
            </a:r>
            <a:r>
              <a:rPr sz="16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are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two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distinct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types</a:t>
            </a:r>
            <a:r>
              <a:rPr sz="1600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superconducting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RF</a:t>
            </a:r>
            <a:r>
              <a:rPr sz="1600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-9" dirty="0">
                <a:solidFill>
                  <a:srgbClr val="282828"/>
                </a:solidFill>
                <a:latin typeface="Arial"/>
                <a:cs typeface="Arial"/>
              </a:rPr>
              <a:t>cavities.</a:t>
            </a:r>
            <a:endParaRPr sz="1600" dirty="0">
              <a:latin typeface="Arial"/>
              <a:cs typeface="Arial"/>
            </a:endParaRPr>
          </a:p>
          <a:p>
            <a:pPr marL="223569" marR="279602" indent="-212923">
              <a:lnSpc>
                <a:spcPct val="101299"/>
              </a:lnSpc>
              <a:spcBef>
                <a:spcPts val="759"/>
              </a:spcBef>
              <a:buSzPct val="118750"/>
              <a:buFont typeface="Calibri"/>
              <a:buChar char="▪"/>
              <a:tabLst>
                <a:tab pos="223569" algn="l"/>
                <a:tab pos="224130" algn="l"/>
              </a:tabLst>
            </a:pP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first</a:t>
            </a:r>
            <a:r>
              <a:rPr sz="1600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type,</a:t>
            </a:r>
            <a:r>
              <a:rPr sz="1600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0070C0"/>
                </a:solidFill>
                <a:latin typeface="Arial"/>
                <a:cs typeface="Arial"/>
              </a:rPr>
              <a:t>elliptical</a:t>
            </a:r>
            <a:r>
              <a:rPr sz="1600" b="1" i="1" spc="71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70C0"/>
                </a:solidFill>
                <a:latin typeface="Arial"/>
                <a:cs typeface="Arial"/>
              </a:rPr>
              <a:t>TM-mode</a:t>
            </a:r>
            <a:r>
              <a:rPr sz="1600" b="1" spc="9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70C0"/>
                </a:solidFill>
                <a:latin typeface="Arial"/>
                <a:cs typeface="Arial"/>
              </a:rPr>
              <a:t>cavities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,</a:t>
            </a:r>
            <a:r>
              <a:rPr sz="1600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600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600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accelerating</a:t>
            </a:r>
            <a:r>
              <a:rPr sz="1600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-9" dirty="0">
                <a:solidFill>
                  <a:srgbClr val="282828"/>
                </a:solidFill>
                <a:latin typeface="Arial"/>
                <a:cs typeface="Arial"/>
              </a:rPr>
              <a:t>charged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particles</a:t>
            </a:r>
            <a:r>
              <a:rPr sz="1600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that</a:t>
            </a:r>
            <a:r>
              <a:rPr sz="16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move</a:t>
            </a:r>
            <a:r>
              <a:rPr sz="16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at</a:t>
            </a:r>
            <a:r>
              <a:rPr sz="16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nearly</a:t>
            </a:r>
            <a:r>
              <a:rPr sz="16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speed</a:t>
            </a:r>
            <a:r>
              <a:rPr sz="16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6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light,</a:t>
            </a:r>
            <a:r>
              <a:rPr sz="16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such</a:t>
            </a:r>
            <a:r>
              <a:rPr sz="16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as</a:t>
            </a:r>
            <a:r>
              <a:rPr sz="16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electrons</a:t>
            </a:r>
            <a:r>
              <a:rPr sz="16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6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-9" dirty="0">
                <a:solidFill>
                  <a:srgbClr val="282828"/>
                </a:solidFill>
                <a:latin typeface="Arial"/>
                <a:cs typeface="Arial"/>
              </a:rPr>
              <a:t>high-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energy</a:t>
            </a:r>
            <a:r>
              <a:rPr sz="1600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linacs</a:t>
            </a:r>
            <a:r>
              <a:rPr sz="1600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6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storage</a:t>
            </a:r>
            <a:r>
              <a:rPr sz="16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-9" dirty="0">
                <a:solidFill>
                  <a:srgbClr val="282828"/>
                </a:solidFill>
                <a:latin typeface="Arial"/>
                <a:cs typeface="Arial"/>
              </a:rPr>
              <a:t>rings.</a:t>
            </a:r>
            <a:endParaRPr sz="1600" dirty="0">
              <a:latin typeface="Arial"/>
              <a:cs typeface="Arial"/>
            </a:endParaRPr>
          </a:p>
          <a:p>
            <a:pPr marL="223569" marR="198355" indent="-212923" algn="just">
              <a:lnSpc>
                <a:spcPct val="98800"/>
              </a:lnSpc>
              <a:spcBef>
                <a:spcPts val="803"/>
              </a:spcBef>
              <a:buSzPct val="118750"/>
              <a:buFont typeface="Calibri"/>
              <a:buChar char="▪"/>
              <a:tabLst>
                <a:tab pos="224130" algn="l"/>
              </a:tabLst>
            </a:pP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T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h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8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spc="18" dirty="0">
                <a:solidFill>
                  <a:srgbClr val="282828"/>
                </a:solidFill>
                <a:latin typeface="Arial"/>
                <a:cs typeface="Arial"/>
              </a:rPr>
              <a:t>c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d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t</a:t>
            </a:r>
            <a:r>
              <a:rPr sz="1600" spc="18" dirty="0">
                <a:solidFill>
                  <a:srgbClr val="282828"/>
                </a:solidFill>
                <a:latin typeface="Arial"/>
                <a:cs typeface="Arial"/>
              </a:rPr>
              <a:t>y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pe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, </a:t>
            </a:r>
            <a:r>
              <a:rPr sz="1600" b="1" spc="26" dirty="0">
                <a:solidFill>
                  <a:srgbClr val="0070C0"/>
                </a:solidFill>
                <a:latin typeface="Arial"/>
                <a:cs typeface="Arial"/>
              </a:rPr>
              <a:t>T</a:t>
            </a:r>
            <a:r>
              <a:rPr sz="1600" b="1" spc="22" dirty="0">
                <a:solidFill>
                  <a:srgbClr val="0070C0"/>
                </a:solidFill>
                <a:latin typeface="Arial"/>
                <a:cs typeface="Arial"/>
              </a:rPr>
              <a:t>E</a:t>
            </a:r>
            <a:r>
              <a:rPr sz="1600" b="1" spc="26" dirty="0">
                <a:solidFill>
                  <a:srgbClr val="0070C0"/>
                </a:solidFill>
                <a:latin typeface="Arial"/>
                <a:cs typeface="Arial"/>
              </a:rPr>
              <a:t>M</a:t>
            </a:r>
            <a:r>
              <a:rPr sz="1600" b="1" spc="9" dirty="0">
                <a:solidFill>
                  <a:srgbClr val="0070C0"/>
                </a:solidFill>
                <a:latin typeface="Arial"/>
                <a:cs typeface="Arial"/>
              </a:rPr>
              <a:t>-</a:t>
            </a:r>
            <a:r>
              <a:rPr sz="1600" b="1" spc="26" dirty="0">
                <a:solidFill>
                  <a:srgbClr val="0070C0"/>
                </a:solidFill>
                <a:latin typeface="Arial"/>
                <a:cs typeface="Arial"/>
              </a:rPr>
              <a:t>m</a:t>
            </a:r>
            <a:r>
              <a:rPr sz="1600" b="1" spc="13" dirty="0">
                <a:solidFill>
                  <a:srgbClr val="0070C0"/>
                </a:solidFill>
                <a:latin typeface="Arial"/>
                <a:cs typeface="Arial"/>
              </a:rPr>
              <a:t>od</a:t>
            </a:r>
            <a:r>
              <a:rPr sz="1600" b="1" dirty="0">
                <a:solidFill>
                  <a:srgbClr val="0070C0"/>
                </a:solidFill>
                <a:latin typeface="Arial"/>
                <a:cs typeface="Arial"/>
              </a:rPr>
              <a:t>e</a:t>
            </a:r>
            <a:r>
              <a:rPr sz="1600" b="1" spc="2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600" b="1" spc="13" dirty="0">
                <a:solidFill>
                  <a:srgbClr val="0070C0"/>
                </a:solidFill>
                <a:latin typeface="Arial"/>
                <a:cs typeface="Arial"/>
              </a:rPr>
              <a:t>cav</a:t>
            </a:r>
            <a:r>
              <a:rPr sz="1600" b="1" dirty="0">
                <a:solidFill>
                  <a:srgbClr val="0070C0"/>
                </a:solidFill>
                <a:latin typeface="Arial"/>
                <a:cs typeface="Arial"/>
              </a:rPr>
              <a:t>i</a:t>
            </a:r>
            <a:r>
              <a:rPr sz="1600" b="1" spc="13" dirty="0">
                <a:solidFill>
                  <a:srgbClr val="0070C0"/>
                </a:solidFill>
                <a:latin typeface="Arial"/>
                <a:cs typeface="Arial"/>
              </a:rPr>
              <a:t>t</a:t>
            </a:r>
            <a:r>
              <a:rPr sz="1600" b="1" dirty="0">
                <a:solidFill>
                  <a:srgbClr val="0070C0"/>
                </a:solidFill>
                <a:latin typeface="Arial"/>
                <a:cs typeface="Arial"/>
              </a:rPr>
              <a:t>i</a:t>
            </a:r>
            <a:r>
              <a:rPr sz="1600" b="1" spc="13" dirty="0">
                <a:solidFill>
                  <a:srgbClr val="0070C0"/>
                </a:solidFill>
                <a:latin typeface="Arial"/>
                <a:cs typeface="Arial"/>
              </a:rPr>
              <a:t>es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,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fo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r</a:t>
            </a:r>
            <a:r>
              <a:rPr sz="1600" spc="2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pa</a:t>
            </a:r>
            <a:r>
              <a:rPr sz="1600" spc="9" dirty="0">
                <a:solidFill>
                  <a:srgbClr val="282828"/>
                </a:solidFill>
                <a:latin typeface="Arial"/>
                <a:cs typeface="Arial"/>
              </a:rPr>
              <a:t>r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t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i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l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tha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hav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ve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l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oc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i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t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i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i="1" dirty="0">
                <a:solidFill>
                  <a:srgbClr val="282828"/>
                </a:solidFill>
                <a:latin typeface="Times New Roman"/>
                <a:cs typeface="Times New Roman"/>
              </a:rPr>
              <a:t>v 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m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uc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h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m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ll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r</a:t>
            </a:r>
            <a:r>
              <a:rPr sz="1600" spc="2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tha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n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th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spee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d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o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f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li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gh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</a:t>
            </a:r>
            <a:r>
              <a:rPr sz="1600" spc="2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i="1" dirty="0">
                <a:solidFill>
                  <a:srgbClr val="282828"/>
                </a:solidFill>
                <a:latin typeface="Times New Roman"/>
                <a:cs typeface="Times New Roman"/>
              </a:rPr>
              <a:t>c</a:t>
            </a:r>
            <a:r>
              <a:rPr sz="1600" i="1" spc="75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600" spc="9" dirty="0">
                <a:solidFill>
                  <a:srgbClr val="282828"/>
                </a:solidFill>
                <a:latin typeface="Arial"/>
                <a:cs typeface="Arial"/>
              </a:rPr>
              <a:t>(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e.g.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,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l-GR" sz="1600" i="1" spc="-212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sz="1600" spc="53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=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0.01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…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0.5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,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8" dirty="0">
                <a:solidFill>
                  <a:srgbClr val="282828"/>
                </a:solidFill>
                <a:latin typeface="Arial"/>
                <a:cs typeface="Arial"/>
              </a:rPr>
              <a:t>w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he</a:t>
            </a:r>
            <a:r>
              <a:rPr sz="1600" spc="9" dirty="0">
                <a:solidFill>
                  <a:srgbClr val="282828"/>
                </a:solidFill>
                <a:latin typeface="Arial"/>
                <a:cs typeface="Arial"/>
              </a:rPr>
              <a:t>r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l-GR" sz="1600" spc="26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sz="1600" spc="53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=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i="1" spc="-172" dirty="0">
                <a:solidFill>
                  <a:srgbClr val="282828"/>
                </a:solidFill>
                <a:latin typeface="Times New Roman"/>
                <a:cs typeface="Times New Roman"/>
              </a:rPr>
              <a:t>v</a:t>
            </a:r>
            <a:r>
              <a:rPr sz="1600" i="1" spc="-176" dirty="0">
                <a:solidFill>
                  <a:srgbClr val="282828"/>
                </a:solidFill>
                <a:latin typeface="Times New Roman"/>
                <a:cs typeface="Times New Roman"/>
              </a:rPr>
              <a:t>/</a:t>
            </a:r>
            <a:r>
              <a:rPr sz="1600" i="1" spc="-172" dirty="0">
                <a:solidFill>
                  <a:srgbClr val="282828"/>
                </a:solidFill>
                <a:latin typeface="Times New Roman"/>
                <a:cs typeface="Times New Roman"/>
              </a:rPr>
              <a:t>c</a:t>
            </a:r>
            <a:r>
              <a:rPr sz="1600" spc="-180" dirty="0">
                <a:solidFill>
                  <a:srgbClr val="282828"/>
                </a:solidFill>
                <a:latin typeface="Arial"/>
                <a:cs typeface="Arial"/>
              </a:rPr>
              <a:t>),</a:t>
            </a:r>
            <a:r>
              <a:rPr sz="16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8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u</a:t>
            </a:r>
            <a:r>
              <a:rPr sz="1600" spc="18" dirty="0">
                <a:solidFill>
                  <a:srgbClr val="282828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h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th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hea</a:t>
            </a:r>
            <a:r>
              <a:rPr sz="1600" spc="18" dirty="0">
                <a:solidFill>
                  <a:srgbClr val="282828"/>
                </a:solidFill>
                <a:latin typeface="Arial"/>
                <a:cs typeface="Arial"/>
              </a:rPr>
              <a:t>v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y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i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o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r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p</a:t>
            </a:r>
            <a:r>
              <a:rPr sz="1600" spc="9" dirty="0">
                <a:solidFill>
                  <a:srgbClr val="282828"/>
                </a:solidFill>
                <a:latin typeface="Arial"/>
                <a:cs typeface="Arial"/>
              </a:rPr>
              <a:t>r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oton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th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ea</a:t>
            </a:r>
            <a:r>
              <a:rPr sz="1600" spc="9" dirty="0">
                <a:solidFill>
                  <a:srgbClr val="282828"/>
                </a:solidFill>
                <a:latin typeface="Arial"/>
                <a:cs typeface="Arial"/>
              </a:rPr>
              <a:t>r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ly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8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tage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</a:t>
            </a:r>
            <a:r>
              <a:rPr sz="1600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o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f</a:t>
            </a:r>
            <a:r>
              <a:rPr sz="1600" spc="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600" spc="18" dirty="0">
                <a:solidFill>
                  <a:srgbClr val="282828"/>
                </a:solidFill>
                <a:latin typeface="Arial"/>
                <a:cs typeface="Arial"/>
              </a:rPr>
              <a:t>cc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l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e</a:t>
            </a:r>
            <a:r>
              <a:rPr sz="1600" spc="9" dirty="0">
                <a:solidFill>
                  <a:srgbClr val="282828"/>
                </a:solidFill>
                <a:latin typeface="Arial"/>
                <a:cs typeface="Arial"/>
              </a:rPr>
              <a:t>r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at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i</a:t>
            </a:r>
            <a:r>
              <a:rPr sz="1600" spc="13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.</a:t>
            </a:r>
            <a:endParaRPr sz="1600" dirty="0">
              <a:latin typeface="Arial"/>
              <a:cs typeface="Arial"/>
            </a:endParaRPr>
          </a:p>
          <a:p>
            <a:pPr marL="223569" marR="4483" indent="-212923">
              <a:spcBef>
                <a:spcPts val="763"/>
              </a:spcBef>
              <a:buSzPct val="118750"/>
              <a:buFont typeface="Calibri"/>
              <a:buChar char="▪"/>
              <a:tabLst>
                <a:tab pos="223569" algn="l"/>
                <a:tab pos="224130" algn="l"/>
              </a:tabLst>
            </a:pP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At</a:t>
            </a:r>
            <a:r>
              <a:rPr sz="16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intermediate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velocities,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both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types</a:t>
            </a:r>
            <a:r>
              <a:rPr sz="1600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600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structures</a:t>
            </a:r>
            <a:r>
              <a:rPr sz="1600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could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be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used,</a:t>
            </a:r>
            <a:r>
              <a:rPr sz="16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-9" dirty="0">
                <a:solidFill>
                  <a:srgbClr val="282828"/>
                </a:solidFill>
                <a:latin typeface="Arial"/>
                <a:cs typeface="Arial"/>
              </a:rPr>
              <a:t>depending </a:t>
            </a:r>
            <a:r>
              <a:rPr sz="1600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sz="16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00" spc="-9" dirty="0">
                <a:solidFill>
                  <a:srgbClr val="282828"/>
                </a:solidFill>
                <a:latin typeface="Arial"/>
                <a:cs typeface="Arial"/>
              </a:rPr>
              <a:t>application.</a:t>
            </a:r>
            <a:endParaRPr sz="1600" dirty="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981966" y="756642"/>
            <a:ext cx="5210034" cy="3636682"/>
            <a:chOff x="7797982" y="1959355"/>
            <a:chExt cx="4808855" cy="347472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97982" y="2164231"/>
              <a:ext cx="4726456" cy="326947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83368" y="1959355"/>
              <a:ext cx="2423160" cy="188366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0245153" y="1990111"/>
              <a:ext cx="2298700" cy="1760220"/>
            </a:xfrm>
            <a:custGeom>
              <a:avLst/>
              <a:gdLst/>
              <a:ahLst/>
              <a:cxnLst/>
              <a:rect l="l" t="t" r="r" b="b"/>
              <a:pathLst>
                <a:path w="2298700" h="1760220">
                  <a:moveTo>
                    <a:pt x="0" y="879807"/>
                  </a:moveTo>
                  <a:lnTo>
                    <a:pt x="1250" y="838390"/>
                  </a:lnTo>
                  <a:lnTo>
                    <a:pt x="4966" y="797466"/>
                  </a:lnTo>
                  <a:lnTo>
                    <a:pt x="11090" y="757078"/>
                  </a:lnTo>
                  <a:lnTo>
                    <a:pt x="19569" y="717266"/>
                  </a:lnTo>
                  <a:lnTo>
                    <a:pt x="30347" y="678075"/>
                  </a:lnTo>
                  <a:lnTo>
                    <a:pt x="43369" y="639545"/>
                  </a:lnTo>
                  <a:lnTo>
                    <a:pt x="58580" y="601719"/>
                  </a:lnTo>
                  <a:lnTo>
                    <a:pt x="75924" y="564640"/>
                  </a:lnTo>
                  <a:lnTo>
                    <a:pt x="95347" y="528350"/>
                  </a:lnTo>
                  <a:lnTo>
                    <a:pt x="116792" y="492890"/>
                  </a:lnTo>
                  <a:lnTo>
                    <a:pt x="140206" y="458303"/>
                  </a:lnTo>
                  <a:lnTo>
                    <a:pt x="165533" y="424632"/>
                  </a:lnTo>
                  <a:lnTo>
                    <a:pt x="192717" y="391918"/>
                  </a:lnTo>
                  <a:lnTo>
                    <a:pt x="221703" y="360204"/>
                  </a:lnTo>
                  <a:lnTo>
                    <a:pt x="252437" y="329532"/>
                  </a:lnTo>
                  <a:lnTo>
                    <a:pt x="284863" y="299945"/>
                  </a:lnTo>
                  <a:lnTo>
                    <a:pt x="318926" y="271484"/>
                  </a:lnTo>
                  <a:lnTo>
                    <a:pt x="354571" y="244192"/>
                  </a:lnTo>
                  <a:lnTo>
                    <a:pt x="391742" y="218111"/>
                  </a:lnTo>
                  <a:lnTo>
                    <a:pt x="430385" y="193283"/>
                  </a:lnTo>
                  <a:lnTo>
                    <a:pt x="470444" y="169751"/>
                  </a:lnTo>
                  <a:lnTo>
                    <a:pt x="511864" y="147557"/>
                  </a:lnTo>
                  <a:lnTo>
                    <a:pt x="554589" y="126743"/>
                  </a:lnTo>
                  <a:lnTo>
                    <a:pt x="598566" y="107351"/>
                  </a:lnTo>
                  <a:lnTo>
                    <a:pt x="643738" y="89424"/>
                  </a:lnTo>
                  <a:lnTo>
                    <a:pt x="690050" y="73004"/>
                  </a:lnTo>
                  <a:lnTo>
                    <a:pt x="737447" y="58133"/>
                  </a:lnTo>
                  <a:lnTo>
                    <a:pt x="785875" y="44853"/>
                  </a:lnTo>
                  <a:lnTo>
                    <a:pt x="835277" y="33206"/>
                  </a:lnTo>
                  <a:lnTo>
                    <a:pt x="885599" y="23236"/>
                  </a:lnTo>
                  <a:lnTo>
                    <a:pt x="936785" y="14983"/>
                  </a:lnTo>
                  <a:lnTo>
                    <a:pt x="988780" y="8491"/>
                  </a:lnTo>
                  <a:lnTo>
                    <a:pt x="1041529" y="3802"/>
                  </a:lnTo>
                  <a:lnTo>
                    <a:pt x="1094978" y="957"/>
                  </a:lnTo>
                  <a:lnTo>
                    <a:pt x="1149070" y="0"/>
                  </a:lnTo>
                  <a:lnTo>
                    <a:pt x="1203162" y="957"/>
                  </a:lnTo>
                  <a:lnTo>
                    <a:pt x="1256610" y="3802"/>
                  </a:lnTo>
                  <a:lnTo>
                    <a:pt x="1309359" y="8491"/>
                  </a:lnTo>
                  <a:lnTo>
                    <a:pt x="1361355" y="14983"/>
                  </a:lnTo>
                  <a:lnTo>
                    <a:pt x="1412541" y="23236"/>
                  </a:lnTo>
                  <a:lnTo>
                    <a:pt x="1462863" y="33206"/>
                  </a:lnTo>
                  <a:lnTo>
                    <a:pt x="1512265" y="44853"/>
                  </a:lnTo>
                  <a:lnTo>
                    <a:pt x="1560692" y="58133"/>
                  </a:lnTo>
                  <a:lnTo>
                    <a:pt x="1608089" y="73004"/>
                  </a:lnTo>
                  <a:lnTo>
                    <a:pt x="1654402" y="89424"/>
                  </a:lnTo>
                  <a:lnTo>
                    <a:pt x="1699573" y="107351"/>
                  </a:lnTo>
                  <a:lnTo>
                    <a:pt x="1743550" y="126743"/>
                  </a:lnTo>
                  <a:lnTo>
                    <a:pt x="1786276" y="147557"/>
                  </a:lnTo>
                  <a:lnTo>
                    <a:pt x="1827696" y="169751"/>
                  </a:lnTo>
                  <a:lnTo>
                    <a:pt x="1867754" y="193283"/>
                  </a:lnTo>
                  <a:lnTo>
                    <a:pt x="1906397" y="218111"/>
                  </a:lnTo>
                  <a:lnTo>
                    <a:pt x="1943568" y="244192"/>
                  </a:lnTo>
                  <a:lnTo>
                    <a:pt x="1979213" y="271484"/>
                  </a:lnTo>
                  <a:lnTo>
                    <a:pt x="2013276" y="299945"/>
                  </a:lnTo>
                  <a:lnTo>
                    <a:pt x="2045702" y="329532"/>
                  </a:lnTo>
                  <a:lnTo>
                    <a:pt x="2076436" y="360204"/>
                  </a:lnTo>
                  <a:lnTo>
                    <a:pt x="2105423" y="391918"/>
                  </a:lnTo>
                  <a:lnTo>
                    <a:pt x="2132607" y="424632"/>
                  </a:lnTo>
                  <a:lnTo>
                    <a:pt x="2157933" y="458303"/>
                  </a:lnTo>
                  <a:lnTo>
                    <a:pt x="2181347" y="492890"/>
                  </a:lnTo>
                  <a:lnTo>
                    <a:pt x="2202793" y="528350"/>
                  </a:lnTo>
                  <a:lnTo>
                    <a:pt x="2222215" y="564640"/>
                  </a:lnTo>
                  <a:lnTo>
                    <a:pt x="2239560" y="601719"/>
                  </a:lnTo>
                  <a:lnTo>
                    <a:pt x="2254770" y="639545"/>
                  </a:lnTo>
                  <a:lnTo>
                    <a:pt x="2267792" y="678075"/>
                  </a:lnTo>
                  <a:lnTo>
                    <a:pt x="2278570" y="717266"/>
                  </a:lnTo>
                  <a:lnTo>
                    <a:pt x="2287049" y="757078"/>
                  </a:lnTo>
                  <a:lnTo>
                    <a:pt x="2293174" y="797466"/>
                  </a:lnTo>
                  <a:lnTo>
                    <a:pt x="2296889" y="838390"/>
                  </a:lnTo>
                  <a:lnTo>
                    <a:pt x="2298140" y="879807"/>
                  </a:lnTo>
                  <a:lnTo>
                    <a:pt x="2296889" y="921223"/>
                  </a:lnTo>
                  <a:lnTo>
                    <a:pt x="2293174" y="962147"/>
                  </a:lnTo>
                  <a:lnTo>
                    <a:pt x="2287049" y="1002535"/>
                  </a:lnTo>
                  <a:lnTo>
                    <a:pt x="2278570" y="1042347"/>
                  </a:lnTo>
                  <a:lnTo>
                    <a:pt x="2267792" y="1081538"/>
                  </a:lnTo>
                  <a:lnTo>
                    <a:pt x="2254770" y="1120068"/>
                  </a:lnTo>
                  <a:lnTo>
                    <a:pt x="2239560" y="1157894"/>
                  </a:lnTo>
                  <a:lnTo>
                    <a:pt x="2222215" y="1194973"/>
                  </a:lnTo>
                  <a:lnTo>
                    <a:pt x="2202793" y="1231264"/>
                  </a:lnTo>
                  <a:lnTo>
                    <a:pt x="2181347" y="1266723"/>
                  </a:lnTo>
                  <a:lnTo>
                    <a:pt x="2157933" y="1301310"/>
                  </a:lnTo>
                  <a:lnTo>
                    <a:pt x="2132607" y="1334981"/>
                  </a:lnTo>
                  <a:lnTo>
                    <a:pt x="2105423" y="1367695"/>
                  </a:lnTo>
                  <a:lnTo>
                    <a:pt x="2076436" y="1399409"/>
                  </a:lnTo>
                  <a:lnTo>
                    <a:pt x="2045702" y="1430081"/>
                  </a:lnTo>
                  <a:lnTo>
                    <a:pt x="2013276" y="1459668"/>
                  </a:lnTo>
                  <a:lnTo>
                    <a:pt x="1979213" y="1488129"/>
                  </a:lnTo>
                  <a:lnTo>
                    <a:pt x="1943568" y="1515421"/>
                  </a:lnTo>
                  <a:lnTo>
                    <a:pt x="1906397" y="1541502"/>
                  </a:lnTo>
                  <a:lnTo>
                    <a:pt x="1867754" y="1566330"/>
                  </a:lnTo>
                  <a:lnTo>
                    <a:pt x="1827696" y="1589862"/>
                  </a:lnTo>
                  <a:lnTo>
                    <a:pt x="1786276" y="1612056"/>
                  </a:lnTo>
                  <a:lnTo>
                    <a:pt x="1743550" y="1632870"/>
                  </a:lnTo>
                  <a:lnTo>
                    <a:pt x="1699573" y="1652262"/>
                  </a:lnTo>
                  <a:lnTo>
                    <a:pt x="1654402" y="1670189"/>
                  </a:lnTo>
                  <a:lnTo>
                    <a:pt x="1608089" y="1686609"/>
                  </a:lnTo>
                  <a:lnTo>
                    <a:pt x="1560692" y="1701481"/>
                  </a:lnTo>
                  <a:lnTo>
                    <a:pt x="1512265" y="1714760"/>
                  </a:lnTo>
                  <a:lnTo>
                    <a:pt x="1462863" y="1726407"/>
                  </a:lnTo>
                  <a:lnTo>
                    <a:pt x="1412541" y="1736377"/>
                  </a:lnTo>
                  <a:lnTo>
                    <a:pt x="1361355" y="1744630"/>
                  </a:lnTo>
                  <a:lnTo>
                    <a:pt x="1309359" y="1751122"/>
                  </a:lnTo>
                  <a:lnTo>
                    <a:pt x="1256610" y="1755811"/>
                  </a:lnTo>
                  <a:lnTo>
                    <a:pt x="1203162" y="1758656"/>
                  </a:lnTo>
                  <a:lnTo>
                    <a:pt x="1149070" y="1759614"/>
                  </a:lnTo>
                  <a:lnTo>
                    <a:pt x="1094978" y="1758656"/>
                  </a:lnTo>
                  <a:lnTo>
                    <a:pt x="1041529" y="1755811"/>
                  </a:lnTo>
                  <a:lnTo>
                    <a:pt x="988780" y="1751122"/>
                  </a:lnTo>
                  <a:lnTo>
                    <a:pt x="936785" y="1744630"/>
                  </a:lnTo>
                  <a:lnTo>
                    <a:pt x="885599" y="1736377"/>
                  </a:lnTo>
                  <a:lnTo>
                    <a:pt x="835277" y="1726407"/>
                  </a:lnTo>
                  <a:lnTo>
                    <a:pt x="785875" y="1714760"/>
                  </a:lnTo>
                  <a:lnTo>
                    <a:pt x="737447" y="1701481"/>
                  </a:lnTo>
                  <a:lnTo>
                    <a:pt x="690050" y="1686609"/>
                  </a:lnTo>
                  <a:lnTo>
                    <a:pt x="643738" y="1670189"/>
                  </a:lnTo>
                  <a:lnTo>
                    <a:pt x="598566" y="1652262"/>
                  </a:lnTo>
                  <a:lnTo>
                    <a:pt x="554589" y="1632870"/>
                  </a:lnTo>
                  <a:lnTo>
                    <a:pt x="511864" y="1612056"/>
                  </a:lnTo>
                  <a:lnTo>
                    <a:pt x="470444" y="1589862"/>
                  </a:lnTo>
                  <a:lnTo>
                    <a:pt x="430385" y="1566330"/>
                  </a:lnTo>
                  <a:lnTo>
                    <a:pt x="391742" y="1541502"/>
                  </a:lnTo>
                  <a:lnTo>
                    <a:pt x="354571" y="1515421"/>
                  </a:lnTo>
                  <a:lnTo>
                    <a:pt x="318926" y="1488129"/>
                  </a:lnTo>
                  <a:lnTo>
                    <a:pt x="284863" y="1459668"/>
                  </a:lnTo>
                  <a:lnTo>
                    <a:pt x="252437" y="1430081"/>
                  </a:lnTo>
                  <a:lnTo>
                    <a:pt x="221703" y="1399409"/>
                  </a:lnTo>
                  <a:lnTo>
                    <a:pt x="192717" y="1367695"/>
                  </a:lnTo>
                  <a:lnTo>
                    <a:pt x="165533" y="1334981"/>
                  </a:lnTo>
                  <a:lnTo>
                    <a:pt x="140206" y="1301310"/>
                  </a:lnTo>
                  <a:lnTo>
                    <a:pt x="116792" y="1266723"/>
                  </a:lnTo>
                  <a:lnTo>
                    <a:pt x="95347" y="1231264"/>
                  </a:lnTo>
                  <a:lnTo>
                    <a:pt x="75924" y="1194973"/>
                  </a:lnTo>
                  <a:lnTo>
                    <a:pt x="58580" y="1157894"/>
                  </a:lnTo>
                  <a:lnTo>
                    <a:pt x="43369" y="1120068"/>
                  </a:lnTo>
                  <a:lnTo>
                    <a:pt x="30347" y="1081538"/>
                  </a:lnTo>
                  <a:lnTo>
                    <a:pt x="19569" y="1042347"/>
                  </a:lnTo>
                  <a:lnTo>
                    <a:pt x="11090" y="1002535"/>
                  </a:lnTo>
                  <a:lnTo>
                    <a:pt x="4966" y="962147"/>
                  </a:lnTo>
                  <a:lnTo>
                    <a:pt x="1250" y="921223"/>
                  </a:lnTo>
                  <a:lnTo>
                    <a:pt x="0" y="879807"/>
                  </a:lnTo>
                  <a:close/>
                </a:path>
              </a:pathLst>
            </a:custGeom>
            <a:ln w="130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32064" y="2230627"/>
              <a:ext cx="2304287" cy="292912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195890" y="2263063"/>
              <a:ext cx="2176780" cy="2801620"/>
            </a:xfrm>
            <a:custGeom>
              <a:avLst/>
              <a:gdLst/>
              <a:ahLst/>
              <a:cxnLst/>
              <a:rect l="l" t="t" r="r" b="b"/>
              <a:pathLst>
                <a:path w="2176779" h="2801620">
                  <a:moveTo>
                    <a:pt x="0" y="1400535"/>
                  </a:moveTo>
                  <a:lnTo>
                    <a:pt x="785" y="1346814"/>
                  </a:lnTo>
                  <a:lnTo>
                    <a:pt x="3124" y="1293605"/>
                  </a:lnTo>
                  <a:lnTo>
                    <a:pt x="6987" y="1240943"/>
                  </a:lnTo>
                  <a:lnTo>
                    <a:pt x="12346" y="1188865"/>
                  </a:lnTo>
                  <a:lnTo>
                    <a:pt x="19174" y="1137408"/>
                  </a:lnTo>
                  <a:lnTo>
                    <a:pt x="27442" y="1086607"/>
                  </a:lnTo>
                  <a:lnTo>
                    <a:pt x="37122" y="1036499"/>
                  </a:lnTo>
                  <a:lnTo>
                    <a:pt x="48185" y="987120"/>
                  </a:lnTo>
                  <a:lnTo>
                    <a:pt x="60604" y="938506"/>
                  </a:lnTo>
                  <a:lnTo>
                    <a:pt x="74350" y="890695"/>
                  </a:lnTo>
                  <a:lnTo>
                    <a:pt x="89395" y="843721"/>
                  </a:lnTo>
                  <a:lnTo>
                    <a:pt x="105712" y="797621"/>
                  </a:lnTo>
                  <a:lnTo>
                    <a:pt x="123271" y="752432"/>
                  </a:lnTo>
                  <a:lnTo>
                    <a:pt x="142044" y="708189"/>
                  </a:lnTo>
                  <a:lnTo>
                    <a:pt x="162004" y="664929"/>
                  </a:lnTo>
                  <a:lnTo>
                    <a:pt x="183123" y="622689"/>
                  </a:lnTo>
                  <a:lnTo>
                    <a:pt x="205371" y="581504"/>
                  </a:lnTo>
                  <a:lnTo>
                    <a:pt x="228722" y="541411"/>
                  </a:lnTo>
                  <a:lnTo>
                    <a:pt x="253146" y="502446"/>
                  </a:lnTo>
                  <a:lnTo>
                    <a:pt x="278615" y="464645"/>
                  </a:lnTo>
                  <a:lnTo>
                    <a:pt x="305102" y="428045"/>
                  </a:lnTo>
                  <a:lnTo>
                    <a:pt x="332579" y="392682"/>
                  </a:lnTo>
                  <a:lnTo>
                    <a:pt x="361016" y="358592"/>
                  </a:lnTo>
                  <a:lnTo>
                    <a:pt x="390386" y="325811"/>
                  </a:lnTo>
                  <a:lnTo>
                    <a:pt x="420660" y="294376"/>
                  </a:lnTo>
                  <a:lnTo>
                    <a:pt x="451811" y="264323"/>
                  </a:lnTo>
                  <a:lnTo>
                    <a:pt x="483811" y="235688"/>
                  </a:lnTo>
                  <a:lnTo>
                    <a:pt x="516630" y="208508"/>
                  </a:lnTo>
                  <a:lnTo>
                    <a:pt x="550242" y="182818"/>
                  </a:lnTo>
                  <a:lnTo>
                    <a:pt x="584617" y="158656"/>
                  </a:lnTo>
                  <a:lnTo>
                    <a:pt x="619728" y="136056"/>
                  </a:lnTo>
                  <a:lnTo>
                    <a:pt x="655546" y="115056"/>
                  </a:lnTo>
                  <a:lnTo>
                    <a:pt x="692043" y="95692"/>
                  </a:lnTo>
                  <a:lnTo>
                    <a:pt x="729192" y="78000"/>
                  </a:lnTo>
                  <a:lnTo>
                    <a:pt x="766963" y="62017"/>
                  </a:lnTo>
                  <a:lnTo>
                    <a:pt x="805329" y="47778"/>
                  </a:lnTo>
                  <a:lnTo>
                    <a:pt x="844261" y="35319"/>
                  </a:lnTo>
                  <a:lnTo>
                    <a:pt x="883732" y="24678"/>
                  </a:lnTo>
                  <a:lnTo>
                    <a:pt x="923713" y="15891"/>
                  </a:lnTo>
                  <a:lnTo>
                    <a:pt x="964176" y="8993"/>
                  </a:lnTo>
                  <a:lnTo>
                    <a:pt x="1005093" y="4021"/>
                  </a:lnTo>
                  <a:lnTo>
                    <a:pt x="1046435" y="1011"/>
                  </a:lnTo>
                  <a:lnTo>
                    <a:pt x="1088175" y="0"/>
                  </a:lnTo>
                  <a:lnTo>
                    <a:pt x="1129914" y="1011"/>
                  </a:lnTo>
                  <a:lnTo>
                    <a:pt x="1171256" y="4021"/>
                  </a:lnTo>
                  <a:lnTo>
                    <a:pt x="1212173" y="8993"/>
                  </a:lnTo>
                  <a:lnTo>
                    <a:pt x="1252636" y="15891"/>
                  </a:lnTo>
                  <a:lnTo>
                    <a:pt x="1292617" y="24678"/>
                  </a:lnTo>
                  <a:lnTo>
                    <a:pt x="1332088" y="35319"/>
                  </a:lnTo>
                  <a:lnTo>
                    <a:pt x="1371020" y="47778"/>
                  </a:lnTo>
                  <a:lnTo>
                    <a:pt x="1409386" y="62017"/>
                  </a:lnTo>
                  <a:lnTo>
                    <a:pt x="1447157" y="78000"/>
                  </a:lnTo>
                  <a:lnTo>
                    <a:pt x="1484306" y="95692"/>
                  </a:lnTo>
                  <a:lnTo>
                    <a:pt x="1520803" y="115056"/>
                  </a:lnTo>
                  <a:lnTo>
                    <a:pt x="1556621" y="136056"/>
                  </a:lnTo>
                  <a:lnTo>
                    <a:pt x="1591732" y="158656"/>
                  </a:lnTo>
                  <a:lnTo>
                    <a:pt x="1626107" y="182818"/>
                  </a:lnTo>
                  <a:lnTo>
                    <a:pt x="1659718" y="208508"/>
                  </a:lnTo>
                  <a:lnTo>
                    <a:pt x="1692538" y="235688"/>
                  </a:lnTo>
                  <a:lnTo>
                    <a:pt x="1724537" y="264323"/>
                  </a:lnTo>
                  <a:lnTo>
                    <a:pt x="1755688" y="294376"/>
                  </a:lnTo>
                  <a:lnTo>
                    <a:pt x="1785963" y="325811"/>
                  </a:lnTo>
                  <a:lnTo>
                    <a:pt x="1815333" y="358592"/>
                  </a:lnTo>
                  <a:lnTo>
                    <a:pt x="1843770" y="392682"/>
                  </a:lnTo>
                  <a:lnTo>
                    <a:pt x="1871246" y="428045"/>
                  </a:lnTo>
                  <a:lnTo>
                    <a:pt x="1897733" y="464645"/>
                  </a:lnTo>
                  <a:lnTo>
                    <a:pt x="1923203" y="502446"/>
                  </a:lnTo>
                  <a:lnTo>
                    <a:pt x="1947627" y="541411"/>
                  </a:lnTo>
                  <a:lnTo>
                    <a:pt x="1970978" y="581504"/>
                  </a:lnTo>
                  <a:lnTo>
                    <a:pt x="1993226" y="622689"/>
                  </a:lnTo>
                  <a:lnTo>
                    <a:pt x="2014344" y="664929"/>
                  </a:lnTo>
                  <a:lnTo>
                    <a:pt x="2034305" y="708189"/>
                  </a:lnTo>
                  <a:lnTo>
                    <a:pt x="2053078" y="752432"/>
                  </a:lnTo>
                  <a:lnTo>
                    <a:pt x="2070637" y="797621"/>
                  </a:lnTo>
                  <a:lnTo>
                    <a:pt x="2086954" y="843721"/>
                  </a:lnTo>
                  <a:lnTo>
                    <a:pt x="2101999" y="890695"/>
                  </a:lnTo>
                  <a:lnTo>
                    <a:pt x="2115745" y="938506"/>
                  </a:lnTo>
                  <a:lnTo>
                    <a:pt x="2128164" y="987120"/>
                  </a:lnTo>
                  <a:lnTo>
                    <a:pt x="2139227" y="1036499"/>
                  </a:lnTo>
                  <a:lnTo>
                    <a:pt x="2148907" y="1086607"/>
                  </a:lnTo>
                  <a:lnTo>
                    <a:pt x="2157175" y="1137408"/>
                  </a:lnTo>
                  <a:lnTo>
                    <a:pt x="2164003" y="1188865"/>
                  </a:lnTo>
                  <a:lnTo>
                    <a:pt x="2169362" y="1240943"/>
                  </a:lnTo>
                  <a:lnTo>
                    <a:pt x="2173225" y="1293605"/>
                  </a:lnTo>
                  <a:lnTo>
                    <a:pt x="2175564" y="1346814"/>
                  </a:lnTo>
                  <a:lnTo>
                    <a:pt x="2176350" y="1400535"/>
                  </a:lnTo>
                  <a:lnTo>
                    <a:pt x="2175564" y="1454256"/>
                  </a:lnTo>
                  <a:lnTo>
                    <a:pt x="2173225" y="1507466"/>
                  </a:lnTo>
                  <a:lnTo>
                    <a:pt x="2169362" y="1560128"/>
                  </a:lnTo>
                  <a:lnTo>
                    <a:pt x="2164003" y="1612206"/>
                  </a:lnTo>
                  <a:lnTo>
                    <a:pt x="2157175" y="1663663"/>
                  </a:lnTo>
                  <a:lnTo>
                    <a:pt x="2148907" y="1714464"/>
                  </a:lnTo>
                  <a:lnTo>
                    <a:pt x="2139227" y="1764572"/>
                  </a:lnTo>
                  <a:lnTo>
                    <a:pt x="2128164" y="1813951"/>
                  </a:lnTo>
                  <a:lnTo>
                    <a:pt x="2115745" y="1862564"/>
                  </a:lnTo>
                  <a:lnTo>
                    <a:pt x="2101999" y="1910376"/>
                  </a:lnTo>
                  <a:lnTo>
                    <a:pt x="2086954" y="1957350"/>
                  </a:lnTo>
                  <a:lnTo>
                    <a:pt x="2070637" y="2003450"/>
                  </a:lnTo>
                  <a:lnTo>
                    <a:pt x="2053078" y="2048639"/>
                  </a:lnTo>
                  <a:lnTo>
                    <a:pt x="2034305" y="2092882"/>
                  </a:lnTo>
                  <a:lnTo>
                    <a:pt x="2014344" y="2136142"/>
                  </a:lnTo>
                  <a:lnTo>
                    <a:pt x="1993226" y="2178382"/>
                  </a:lnTo>
                  <a:lnTo>
                    <a:pt x="1970978" y="2219567"/>
                  </a:lnTo>
                  <a:lnTo>
                    <a:pt x="1947627" y="2259660"/>
                  </a:lnTo>
                  <a:lnTo>
                    <a:pt x="1923203" y="2298625"/>
                  </a:lnTo>
                  <a:lnTo>
                    <a:pt x="1897733" y="2336425"/>
                  </a:lnTo>
                  <a:lnTo>
                    <a:pt x="1871246" y="2373025"/>
                  </a:lnTo>
                  <a:lnTo>
                    <a:pt x="1843770" y="2408389"/>
                  </a:lnTo>
                  <a:lnTo>
                    <a:pt x="1815333" y="2442479"/>
                  </a:lnTo>
                  <a:lnTo>
                    <a:pt x="1785963" y="2475259"/>
                  </a:lnTo>
                  <a:lnTo>
                    <a:pt x="1755688" y="2506694"/>
                  </a:lnTo>
                  <a:lnTo>
                    <a:pt x="1724537" y="2536747"/>
                  </a:lnTo>
                  <a:lnTo>
                    <a:pt x="1692538" y="2565382"/>
                  </a:lnTo>
                  <a:lnTo>
                    <a:pt x="1659718" y="2592563"/>
                  </a:lnTo>
                  <a:lnTo>
                    <a:pt x="1626107" y="2618252"/>
                  </a:lnTo>
                  <a:lnTo>
                    <a:pt x="1591732" y="2642415"/>
                  </a:lnTo>
                  <a:lnTo>
                    <a:pt x="1556621" y="2665014"/>
                  </a:lnTo>
                  <a:lnTo>
                    <a:pt x="1520803" y="2686014"/>
                  </a:lnTo>
                  <a:lnTo>
                    <a:pt x="1484306" y="2705378"/>
                  </a:lnTo>
                  <a:lnTo>
                    <a:pt x="1447157" y="2723070"/>
                  </a:lnTo>
                  <a:lnTo>
                    <a:pt x="1409386" y="2739054"/>
                  </a:lnTo>
                  <a:lnTo>
                    <a:pt x="1371020" y="2753293"/>
                  </a:lnTo>
                  <a:lnTo>
                    <a:pt x="1332088" y="2765751"/>
                  </a:lnTo>
                  <a:lnTo>
                    <a:pt x="1292617" y="2776392"/>
                  </a:lnTo>
                  <a:lnTo>
                    <a:pt x="1252636" y="2785180"/>
                  </a:lnTo>
                  <a:lnTo>
                    <a:pt x="1212173" y="2792078"/>
                  </a:lnTo>
                  <a:lnTo>
                    <a:pt x="1171256" y="2797050"/>
                  </a:lnTo>
                  <a:lnTo>
                    <a:pt x="1129914" y="2800060"/>
                  </a:lnTo>
                  <a:lnTo>
                    <a:pt x="1088175" y="2801071"/>
                  </a:lnTo>
                  <a:lnTo>
                    <a:pt x="1046435" y="2800060"/>
                  </a:lnTo>
                  <a:lnTo>
                    <a:pt x="1005093" y="2797050"/>
                  </a:lnTo>
                  <a:lnTo>
                    <a:pt x="964176" y="2792078"/>
                  </a:lnTo>
                  <a:lnTo>
                    <a:pt x="923713" y="2785180"/>
                  </a:lnTo>
                  <a:lnTo>
                    <a:pt x="883732" y="2776392"/>
                  </a:lnTo>
                  <a:lnTo>
                    <a:pt x="844261" y="2765751"/>
                  </a:lnTo>
                  <a:lnTo>
                    <a:pt x="805329" y="2753293"/>
                  </a:lnTo>
                  <a:lnTo>
                    <a:pt x="766963" y="2739054"/>
                  </a:lnTo>
                  <a:lnTo>
                    <a:pt x="729192" y="2723070"/>
                  </a:lnTo>
                  <a:lnTo>
                    <a:pt x="692043" y="2705378"/>
                  </a:lnTo>
                  <a:lnTo>
                    <a:pt x="655546" y="2686014"/>
                  </a:lnTo>
                  <a:lnTo>
                    <a:pt x="619728" y="2665014"/>
                  </a:lnTo>
                  <a:lnTo>
                    <a:pt x="584617" y="2642415"/>
                  </a:lnTo>
                  <a:lnTo>
                    <a:pt x="550242" y="2618252"/>
                  </a:lnTo>
                  <a:lnTo>
                    <a:pt x="516630" y="2592563"/>
                  </a:lnTo>
                  <a:lnTo>
                    <a:pt x="483811" y="2565382"/>
                  </a:lnTo>
                  <a:lnTo>
                    <a:pt x="451811" y="2536747"/>
                  </a:lnTo>
                  <a:lnTo>
                    <a:pt x="420660" y="2506694"/>
                  </a:lnTo>
                  <a:lnTo>
                    <a:pt x="390386" y="2475259"/>
                  </a:lnTo>
                  <a:lnTo>
                    <a:pt x="361016" y="2442479"/>
                  </a:lnTo>
                  <a:lnTo>
                    <a:pt x="332579" y="2408389"/>
                  </a:lnTo>
                  <a:lnTo>
                    <a:pt x="305102" y="2373025"/>
                  </a:lnTo>
                  <a:lnTo>
                    <a:pt x="278615" y="2336425"/>
                  </a:lnTo>
                  <a:lnTo>
                    <a:pt x="253146" y="2298625"/>
                  </a:lnTo>
                  <a:lnTo>
                    <a:pt x="228722" y="2259660"/>
                  </a:lnTo>
                  <a:lnTo>
                    <a:pt x="205371" y="2219567"/>
                  </a:lnTo>
                  <a:lnTo>
                    <a:pt x="183123" y="2178382"/>
                  </a:lnTo>
                  <a:lnTo>
                    <a:pt x="162004" y="2136142"/>
                  </a:lnTo>
                  <a:lnTo>
                    <a:pt x="142044" y="2092882"/>
                  </a:lnTo>
                  <a:lnTo>
                    <a:pt x="123271" y="2048639"/>
                  </a:lnTo>
                  <a:lnTo>
                    <a:pt x="105712" y="2003450"/>
                  </a:lnTo>
                  <a:lnTo>
                    <a:pt x="89395" y="1957350"/>
                  </a:lnTo>
                  <a:lnTo>
                    <a:pt x="74350" y="1910376"/>
                  </a:lnTo>
                  <a:lnTo>
                    <a:pt x="60604" y="1862564"/>
                  </a:lnTo>
                  <a:lnTo>
                    <a:pt x="48185" y="1813951"/>
                  </a:lnTo>
                  <a:lnTo>
                    <a:pt x="37122" y="1764572"/>
                  </a:lnTo>
                  <a:lnTo>
                    <a:pt x="27442" y="1714464"/>
                  </a:lnTo>
                  <a:lnTo>
                    <a:pt x="19174" y="1663663"/>
                  </a:lnTo>
                  <a:lnTo>
                    <a:pt x="12346" y="1612206"/>
                  </a:lnTo>
                  <a:lnTo>
                    <a:pt x="6987" y="1560128"/>
                  </a:lnTo>
                  <a:lnTo>
                    <a:pt x="3124" y="1507466"/>
                  </a:lnTo>
                  <a:lnTo>
                    <a:pt x="785" y="1454256"/>
                  </a:lnTo>
                  <a:lnTo>
                    <a:pt x="0" y="1400535"/>
                  </a:lnTo>
                  <a:close/>
                </a:path>
              </a:pathLst>
            </a:custGeom>
            <a:ln w="13021">
              <a:solidFill>
                <a:srgbClr val="0070C0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7126014" y="4871707"/>
            <a:ext cx="4965285" cy="22675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00" b="1" dirty="0">
                <a:solidFill>
                  <a:srgbClr val="282828"/>
                </a:solidFill>
                <a:latin typeface="Arial"/>
                <a:cs typeface="Arial"/>
              </a:rPr>
              <a:t>Some</a:t>
            </a:r>
            <a:r>
              <a:rPr sz="1400" b="1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282828"/>
                </a:solidFill>
                <a:latin typeface="Arial"/>
                <a:cs typeface="Arial"/>
              </a:rPr>
              <a:t>practical</a:t>
            </a:r>
            <a:r>
              <a:rPr sz="1400" b="1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282828"/>
                </a:solidFill>
                <a:latin typeface="Arial"/>
                <a:cs typeface="Arial"/>
              </a:rPr>
              <a:t>geometries</a:t>
            </a:r>
            <a:r>
              <a:rPr sz="1400" b="1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400" b="1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282828"/>
                </a:solidFill>
                <a:latin typeface="Arial"/>
                <a:cs typeface="Arial"/>
              </a:rPr>
              <a:t>different</a:t>
            </a:r>
            <a:r>
              <a:rPr sz="1400" b="1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282828"/>
                </a:solidFill>
                <a:latin typeface="Arial"/>
                <a:cs typeface="Arial"/>
              </a:rPr>
              <a:t>particle</a:t>
            </a:r>
            <a:r>
              <a:rPr sz="1400" b="1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00" b="1" spc="-9" dirty="0">
                <a:solidFill>
                  <a:srgbClr val="282828"/>
                </a:solidFill>
                <a:latin typeface="Arial"/>
                <a:cs typeface="Arial"/>
              </a:rPr>
              <a:t>velocities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59277" y="3984095"/>
            <a:ext cx="5559469" cy="201291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0359970" y="475959"/>
            <a:ext cx="1763791" cy="22675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00" b="1" dirty="0">
                <a:solidFill>
                  <a:srgbClr val="FF0000"/>
                </a:solidFill>
                <a:latin typeface="Arial"/>
                <a:cs typeface="Arial"/>
              </a:rPr>
              <a:t>TM</a:t>
            </a:r>
            <a:r>
              <a:rPr sz="1400" b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1" spc="-9" dirty="0">
                <a:solidFill>
                  <a:srgbClr val="FF0000"/>
                </a:solidFill>
                <a:latin typeface="Arial"/>
                <a:cs typeface="Arial"/>
              </a:rPr>
              <a:t>cavities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xfrm>
            <a:off x="4011706" y="5699096"/>
            <a:ext cx="3630706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spc="-9" dirty="0"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xfrm>
            <a:off x="8045823" y="5699096"/>
            <a:ext cx="2420471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spc="-22" dirty="0"/>
              <a:pPr marL="33619">
                <a:lnSpc>
                  <a:spcPts val="1116"/>
                </a:lnSpc>
              </a:pPr>
              <a:t>54</a:t>
            </a:fld>
            <a:endParaRPr spc="-22" dirty="0"/>
          </a:p>
        </p:txBody>
      </p:sp>
      <p:sp>
        <p:nvSpPr>
          <p:cNvPr id="13" name="object 13"/>
          <p:cNvSpPr txBox="1"/>
          <p:nvPr/>
        </p:nvSpPr>
        <p:spPr>
          <a:xfrm>
            <a:off x="8387171" y="3254691"/>
            <a:ext cx="1050536" cy="195981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200" b="1" dirty="0">
                <a:solidFill>
                  <a:srgbClr val="0070C0"/>
                </a:solidFill>
                <a:latin typeface="Arial"/>
                <a:cs typeface="Arial"/>
              </a:rPr>
              <a:t>TEM</a:t>
            </a:r>
            <a:r>
              <a:rPr sz="1200" b="1"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200" b="1" spc="-9" dirty="0">
                <a:solidFill>
                  <a:srgbClr val="0070C0"/>
                </a:solidFill>
                <a:latin typeface="Arial"/>
                <a:cs typeface="Arial"/>
              </a:rPr>
              <a:t>cavities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A827D363-2F57-BE2B-4C11-627B4F63D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84" y="48621"/>
            <a:ext cx="10972440" cy="1144800"/>
          </a:xfrm>
        </p:spPr>
        <p:txBody>
          <a:bodyPr/>
          <a:lstStyle/>
          <a:p>
            <a:r>
              <a:rPr lang="en-US" altLang="en-US"/>
              <a:t>Low </a:t>
            </a:r>
            <a:r>
              <a:rPr lang="en-US" altLang="en-US">
                <a:sym typeface="Symbol" panose="05050102010706020507" pitchFamily="18" charset="2"/>
              </a:rPr>
              <a:t> Resonators</a:t>
            </a:r>
            <a:endParaRPr lang="en-US" altLang="en-US"/>
          </a:p>
        </p:txBody>
      </p:sp>
      <p:pic>
        <p:nvPicPr>
          <p:cNvPr id="19459" name="Picture 2">
            <a:extLst>
              <a:ext uri="{FF2B5EF4-FFF2-40B4-BE49-F238E27FC236}">
                <a16:creationId xmlns:a16="http://schemas.microsoft.com/office/drawing/2014/main" id="{B243843C-3A0F-6A84-6D0D-D0977D326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43" y="1107942"/>
            <a:ext cx="14573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3">
            <a:extLst>
              <a:ext uri="{FF2B5EF4-FFF2-40B4-BE49-F238E27FC236}">
                <a16:creationId xmlns:a16="http://schemas.microsoft.com/office/drawing/2014/main" id="{674F4DEA-8944-AEAE-09F8-F879FC4C7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42" y="1184142"/>
            <a:ext cx="16764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>
            <a:extLst>
              <a:ext uri="{FF2B5EF4-FFF2-40B4-BE49-F238E27FC236}">
                <a16:creationId xmlns:a16="http://schemas.microsoft.com/office/drawing/2014/main" id="{45A0D07D-1E0A-2713-0FE0-C92A69D9E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42" y="1260342"/>
            <a:ext cx="198120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5">
            <a:extLst>
              <a:ext uri="{FF2B5EF4-FFF2-40B4-BE49-F238E27FC236}">
                <a16:creationId xmlns:a16="http://schemas.microsoft.com/office/drawing/2014/main" id="{6092B430-DA13-BBE7-41DE-D314273F7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5086" y="1073772"/>
            <a:ext cx="12668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>
            <a:extLst>
              <a:ext uri="{FF2B5EF4-FFF2-40B4-BE49-F238E27FC236}">
                <a16:creationId xmlns:a16="http://schemas.microsoft.com/office/drawing/2014/main" id="{58E453F7-E445-7664-0621-7E2EC789E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585" y="3303207"/>
            <a:ext cx="30384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>
            <a:extLst>
              <a:ext uri="{FF2B5EF4-FFF2-40B4-BE49-F238E27FC236}">
                <a16:creationId xmlns:a16="http://schemas.microsoft.com/office/drawing/2014/main" id="{36A40022-8BFC-4BBF-DC22-6D2EFAA0E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659" y="3354007"/>
            <a:ext cx="266700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TextBox 9">
            <a:extLst>
              <a:ext uri="{FF2B5EF4-FFF2-40B4-BE49-F238E27FC236}">
                <a16:creationId xmlns:a16="http://schemas.microsoft.com/office/drawing/2014/main" id="{2DC81173-9E67-98B3-2103-860433F10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6485" y="3893173"/>
            <a:ext cx="1676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Quarter Wave </a:t>
            </a:r>
          </a:p>
          <a:p>
            <a:pPr eaLnBrk="1" hangingPunct="1"/>
            <a:r>
              <a:rPr lang="en-US" altLang="en-US" dirty="0"/>
              <a:t>Resonator</a:t>
            </a:r>
          </a:p>
        </p:txBody>
      </p:sp>
      <p:sp>
        <p:nvSpPr>
          <p:cNvPr id="19466" name="TextBox 10">
            <a:extLst>
              <a:ext uri="{FF2B5EF4-FFF2-40B4-BE49-F238E27FC236}">
                <a16:creationId xmlns:a16="http://schemas.microsoft.com/office/drawing/2014/main" id="{A81B2BEB-94E0-A7FE-2501-509A6BBB4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860" y="5817807"/>
            <a:ext cx="3211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Radio Frequency Quadrupole</a:t>
            </a:r>
          </a:p>
        </p:txBody>
      </p:sp>
      <p:sp>
        <p:nvSpPr>
          <p:cNvPr id="19467" name="TextBox 11">
            <a:extLst>
              <a:ext uri="{FF2B5EF4-FFF2-40B4-BE49-F238E27FC236}">
                <a16:creationId xmlns:a16="http://schemas.microsoft.com/office/drawing/2014/main" id="{C34D7B57-14AC-3446-4156-CCD358EB7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9059" y="4522407"/>
            <a:ext cx="1030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Elliptical</a:t>
            </a:r>
          </a:p>
        </p:txBody>
      </p:sp>
      <p:sp>
        <p:nvSpPr>
          <p:cNvPr id="19468" name="TextBox 12">
            <a:extLst>
              <a:ext uri="{FF2B5EF4-FFF2-40B4-BE49-F238E27FC236}">
                <a16:creationId xmlns:a16="http://schemas.microsoft.com/office/drawing/2014/main" id="{EB5719B8-34D6-CEB1-AF0D-0181AD492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2342" y="2784341"/>
            <a:ext cx="2338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Split Loop Resonator</a:t>
            </a:r>
          </a:p>
        </p:txBody>
      </p:sp>
      <p:sp>
        <p:nvSpPr>
          <p:cNvPr id="19469" name="TextBox 13">
            <a:extLst>
              <a:ext uri="{FF2B5EF4-FFF2-40B4-BE49-F238E27FC236}">
                <a16:creationId xmlns:a16="http://schemas.microsoft.com/office/drawing/2014/main" id="{65D544B1-E964-2C5F-0DB4-8512D3DC30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3142" y="2784341"/>
            <a:ext cx="1492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Spoke cavity</a:t>
            </a:r>
          </a:p>
        </p:txBody>
      </p:sp>
      <p:sp>
        <p:nvSpPr>
          <p:cNvPr id="19470" name="TextBox 14">
            <a:extLst>
              <a:ext uri="{FF2B5EF4-FFF2-40B4-BE49-F238E27FC236}">
                <a16:creationId xmlns:a16="http://schemas.microsoft.com/office/drawing/2014/main" id="{126E00D7-B953-0B45-195F-F871B13EE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2942" y="2784341"/>
            <a:ext cx="1365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Multi-spoke</a:t>
            </a:r>
          </a:p>
        </p:txBody>
      </p:sp>
      <p:sp>
        <p:nvSpPr>
          <p:cNvPr id="19471" name="TextBox 15">
            <a:extLst>
              <a:ext uri="{FF2B5EF4-FFF2-40B4-BE49-F238E27FC236}">
                <a16:creationId xmlns:a16="http://schemas.microsoft.com/office/drawing/2014/main" id="{54DC5530-E572-7327-BE14-0683311E6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659" y="4846257"/>
            <a:ext cx="4313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Critical applications:</a:t>
            </a:r>
          </a:p>
          <a:p>
            <a:pPr eaLnBrk="1" hangingPunct="1"/>
            <a:r>
              <a:rPr lang="en-US" altLang="en-US"/>
              <a:t>Heavy ion accelerators, e.g. RIA</a:t>
            </a:r>
          </a:p>
          <a:p>
            <a:pPr eaLnBrk="1" hangingPunct="1"/>
            <a:r>
              <a:rPr lang="en-US" altLang="en-US"/>
              <a:t>High power protons, e.g. SNS, Project-X</a:t>
            </a:r>
          </a:p>
          <a:p>
            <a:pPr eaLnBrk="1" hangingPunct="1"/>
            <a:r>
              <a:rPr lang="en-US" altLang="en-US"/>
              <a:t>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E8FCB8-EACF-7012-BC97-15CDD2D6DAF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EE5628-F816-C416-45A4-E6E85108B7B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55</a:t>
            </a:fld>
            <a:endParaRPr lang="en-US" spc="-22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1BE9F018-9A71-8490-DC67-C49E9F781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25" y="0"/>
            <a:ext cx="10972440" cy="1144800"/>
          </a:xfrm>
        </p:spPr>
        <p:txBody>
          <a:bodyPr/>
          <a:lstStyle/>
          <a:p>
            <a:r>
              <a:rPr lang="en-US" altLang="en-US" dirty="0"/>
              <a:t>High acceleration gradient</a:t>
            </a:r>
          </a:p>
        </p:txBody>
      </p:sp>
      <p:pic>
        <p:nvPicPr>
          <p:cNvPr id="20483" name="Picture 2">
            <a:extLst>
              <a:ext uri="{FF2B5EF4-FFF2-40B4-BE49-F238E27FC236}">
                <a16:creationId xmlns:a16="http://schemas.microsoft.com/office/drawing/2014/main" id="{E7725086-4AF9-EF2A-D045-044A035B0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245" y="3200400"/>
            <a:ext cx="488632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>
            <a:extLst>
              <a:ext uri="{FF2B5EF4-FFF2-40B4-BE49-F238E27FC236}">
                <a16:creationId xmlns:a16="http://schemas.microsoft.com/office/drawing/2014/main" id="{62FE64A3-1E21-ABEC-3587-791DE020A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84225"/>
            <a:ext cx="8839200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4">
            <a:extLst>
              <a:ext uri="{FF2B5EF4-FFF2-40B4-BE49-F238E27FC236}">
                <a16:creationId xmlns:a16="http://schemas.microsoft.com/office/drawing/2014/main" id="{9AFFDC0B-1CC0-6937-719B-12A994D1F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9292" y="4084983"/>
            <a:ext cx="402770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Critical applications:</a:t>
            </a:r>
          </a:p>
          <a:p>
            <a:pPr eaLnBrk="1" hangingPunct="1"/>
            <a:r>
              <a:rPr lang="en-US" altLang="en-US" dirty="0"/>
              <a:t>Linear colliders e.g. ILC</a:t>
            </a:r>
          </a:p>
          <a:p>
            <a:pPr eaLnBrk="1" hangingPunct="1"/>
            <a:r>
              <a:rPr lang="en-US" altLang="en-US" dirty="0"/>
              <a:t>X-ray FELs e.g. DESY XFEL, LCLS-II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E6DC33D-D658-1344-76BA-97F57947DBE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EC7203-B9B9-199E-813E-D3C96AA0A8C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56</a:t>
            </a:fld>
            <a:endParaRPr lang="en-US" spc="-22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6012" y="516745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spc="-9" dirty="0"/>
              <a:t>Variety</a:t>
            </a:r>
            <a:r>
              <a:rPr sz="2912" spc="-101" dirty="0"/>
              <a:t> </a:t>
            </a:r>
            <a:r>
              <a:rPr sz="2912" dirty="0"/>
              <a:t>of</a:t>
            </a:r>
            <a:r>
              <a:rPr sz="2912" spc="-101" dirty="0"/>
              <a:t> </a:t>
            </a:r>
            <a:r>
              <a:rPr sz="2912" dirty="0"/>
              <a:t>elliptical</a:t>
            </a:r>
            <a:r>
              <a:rPr sz="2912" spc="-97" dirty="0"/>
              <a:t> </a:t>
            </a:r>
            <a:r>
              <a:rPr sz="2912" spc="-9" dirty="0"/>
              <a:t>cavities</a:t>
            </a:r>
            <a:endParaRPr sz="2912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7242" y="1273587"/>
            <a:ext cx="4545307" cy="146472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352584" y="1024504"/>
            <a:ext cx="1224243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LEP:</a:t>
            </a:r>
            <a:r>
              <a:rPr sz="1412" b="1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352</a:t>
            </a:r>
            <a:r>
              <a:rPr sz="1412" b="1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spc="-22" dirty="0">
                <a:solidFill>
                  <a:srgbClr val="282828"/>
                </a:solidFill>
                <a:latin typeface="Arial"/>
                <a:cs typeface="Arial"/>
              </a:rPr>
              <a:t>MHz</a:t>
            </a:r>
            <a:endParaRPr sz="1412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0964" y="3070860"/>
            <a:ext cx="2468880" cy="158675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361253" y="2807584"/>
            <a:ext cx="1378884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CESR:</a:t>
            </a:r>
            <a:r>
              <a:rPr sz="1412" b="1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500</a:t>
            </a:r>
            <a:r>
              <a:rPr sz="1412" b="1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spc="-22" dirty="0">
                <a:solidFill>
                  <a:srgbClr val="282828"/>
                </a:solidFill>
                <a:latin typeface="Arial"/>
                <a:cs typeface="Arial"/>
              </a:rPr>
              <a:t>MHz</a:t>
            </a:r>
            <a:endParaRPr sz="1412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323844" y="3259269"/>
            <a:ext cx="2060762" cy="1075204"/>
            <a:chOff x="3259023" y="3693838"/>
            <a:chExt cx="2335530" cy="1218565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91840" y="3727195"/>
              <a:ext cx="2267712" cy="115214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276392" y="3711207"/>
              <a:ext cx="2300605" cy="1183640"/>
            </a:xfrm>
            <a:custGeom>
              <a:avLst/>
              <a:gdLst/>
              <a:ahLst/>
              <a:cxnLst/>
              <a:rect l="l" t="t" r="r" b="b"/>
              <a:pathLst>
                <a:path w="2300604" h="1183639">
                  <a:moveTo>
                    <a:pt x="0" y="0"/>
                  </a:moveTo>
                  <a:lnTo>
                    <a:pt x="2300309" y="0"/>
                  </a:lnTo>
                  <a:lnTo>
                    <a:pt x="2300309" y="1183415"/>
                  </a:lnTo>
                  <a:lnTo>
                    <a:pt x="0" y="1183415"/>
                  </a:lnTo>
                  <a:lnTo>
                    <a:pt x="0" y="0"/>
                  </a:lnTo>
                  <a:close/>
                </a:path>
              </a:pathLst>
            </a:custGeom>
            <a:ln w="3473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660344" y="3014668"/>
            <a:ext cx="1387849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KEKB:</a:t>
            </a:r>
            <a:r>
              <a:rPr sz="1412" b="1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508</a:t>
            </a:r>
            <a:r>
              <a:rPr sz="1412" b="1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spc="-22" dirty="0">
                <a:solidFill>
                  <a:srgbClr val="282828"/>
                </a:solidFill>
                <a:latin typeface="Arial"/>
                <a:cs typeface="Arial"/>
              </a:rPr>
              <a:t>MHz</a:t>
            </a:r>
            <a:endParaRPr sz="1412">
              <a:latin typeface="Arial"/>
              <a:cs typeface="Arial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59783" y="4975715"/>
            <a:ext cx="3340226" cy="936457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2304253" y="4719755"/>
            <a:ext cx="1648946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TRISTAN:</a:t>
            </a:r>
            <a:r>
              <a:rPr sz="1412" b="1" spc="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508</a:t>
            </a:r>
            <a:r>
              <a:rPr sz="1412" b="1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spc="-22" dirty="0">
                <a:solidFill>
                  <a:srgbClr val="282828"/>
                </a:solidFill>
                <a:latin typeface="Arial"/>
                <a:cs typeface="Arial"/>
              </a:rPr>
              <a:t>MHz</a:t>
            </a:r>
            <a:endParaRPr sz="1412">
              <a:latin typeface="Arial"/>
              <a:cs typeface="Arial"/>
            </a:endParaRPr>
          </a:p>
        </p:txBody>
      </p: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93618" y="1455060"/>
            <a:ext cx="2420923" cy="882181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8314339" y="1298676"/>
            <a:ext cx="2856379" cy="1128432"/>
            <a:chOff x="8914917" y="1471833"/>
            <a:chExt cx="3237230" cy="1278890"/>
          </a:xfrm>
        </p:grpSpPr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948927" y="1505204"/>
              <a:ext cx="3169920" cy="1213103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8932287" y="1489203"/>
              <a:ext cx="3202305" cy="1243965"/>
            </a:xfrm>
            <a:custGeom>
              <a:avLst/>
              <a:gdLst/>
              <a:ahLst/>
              <a:cxnLst/>
              <a:rect l="l" t="t" r="r" b="b"/>
              <a:pathLst>
                <a:path w="3202304" h="1243964">
                  <a:moveTo>
                    <a:pt x="0" y="0"/>
                  </a:moveTo>
                  <a:lnTo>
                    <a:pt x="3202045" y="0"/>
                  </a:lnTo>
                  <a:lnTo>
                    <a:pt x="3202045" y="1243848"/>
                  </a:lnTo>
                  <a:lnTo>
                    <a:pt x="0" y="1243848"/>
                  </a:lnTo>
                  <a:lnTo>
                    <a:pt x="0" y="0"/>
                  </a:lnTo>
                  <a:close/>
                </a:path>
              </a:pathLst>
            </a:custGeom>
            <a:ln w="347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6827121" y="1012779"/>
            <a:ext cx="2802031" cy="235917"/>
          </a:xfrm>
          <a:prstGeom prst="rect">
            <a:avLst/>
          </a:prstGeom>
        </p:spPr>
        <p:txBody>
          <a:bodyPr vert="horz" wrap="square" lIns="0" tIns="11766" rIns="0" bIns="0" rtlCol="0">
            <a:spAutoFit/>
          </a:bodyPr>
          <a:lstStyle/>
          <a:p>
            <a:pPr marL="11206">
              <a:spcBef>
                <a:spcPts val="93"/>
              </a:spcBef>
            </a:pP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SNS:</a:t>
            </a:r>
            <a:r>
              <a:rPr sz="1412" b="1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805</a:t>
            </a:r>
            <a:r>
              <a:rPr sz="1412" b="1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MHz,</a:t>
            </a:r>
            <a:r>
              <a:rPr sz="1412" b="1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l-GR" sz="1456" b="1" i="1" spc="-18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sz="1456" spc="88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=</a:t>
            </a:r>
            <a:r>
              <a:rPr sz="1412" b="1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0.61</a:t>
            </a:r>
            <a:r>
              <a:rPr sz="1412" b="1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b="1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spc="-101" dirty="0">
                <a:solidFill>
                  <a:srgbClr val="282828"/>
                </a:solidFill>
                <a:latin typeface="Arial"/>
                <a:cs typeface="Arial"/>
              </a:rPr>
              <a:t>0.81</a:t>
            </a:r>
            <a:endParaRPr sz="1412" dirty="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643997" y="3021655"/>
            <a:ext cx="3520218" cy="966737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7697997" y="2734970"/>
            <a:ext cx="1410260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TESLA:</a:t>
            </a:r>
            <a:r>
              <a:rPr sz="1412" b="1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1.3</a:t>
            </a:r>
            <a:r>
              <a:rPr sz="1412" b="1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spc="-22" dirty="0">
                <a:solidFill>
                  <a:srgbClr val="282828"/>
                </a:solidFill>
                <a:latin typeface="Arial"/>
                <a:cs typeface="Arial"/>
              </a:rPr>
              <a:t>GHz</a:t>
            </a:r>
            <a:endParaRPr sz="1412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885806" y="4727192"/>
            <a:ext cx="2236543" cy="902794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6220562" y="4448125"/>
            <a:ext cx="1441637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CEBAF:</a:t>
            </a:r>
            <a:r>
              <a:rPr sz="1412" b="1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1.5</a:t>
            </a:r>
            <a:r>
              <a:rPr sz="1412" b="1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spc="-22" dirty="0">
                <a:solidFill>
                  <a:srgbClr val="282828"/>
                </a:solidFill>
                <a:latin typeface="Arial"/>
                <a:cs typeface="Arial"/>
              </a:rPr>
              <a:t>GHz</a:t>
            </a:r>
            <a:endParaRPr sz="1412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8737635" y="4705648"/>
            <a:ext cx="2293284" cy="956982"/>
            <a:chOff x="9394653" y="5333067"/>
            <a:chExt cx="2599055" cy="1084580"/>
          </a:xfrm>
        </p:grpSpPr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785357" y="5427116"/>
              <a:ext cx="1921677" cy="9007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394653" y="5333067"/>
              <a:ext cx="2598961" cy="1084583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9096766" y="4407784"/>
            <a:ext cx="1572746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Fermilab:</a:t>
            </a:r>
            <a:r>
              <a:rPr sz="1412" b="1" spc="10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282828"/>
                </a:solidFill>
                <a:latin typeface="Arial"/>
                <a:cs typeface="Arial"/>
              </a:rPr>
              <a:t>3.9</a:t>
            </a:r>
            <a:r>
              <a:rPr sz="1412" b="1" spc="1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b="1" spc="-22" dirty="0">
                <a:solidFill>
                  <a:srgbClr val="282828"/>
                </a:solidFill>
                <a:latin typeface="Arial"/>
                <a:cs typeface="Arial"/>
              </a:rPr>
              <a:t>GHz</a:t>
            </a:r>
            <a:endParaRPr sz="1412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xfrm>
            <a:off x="4011706" y="5699096"/>
            <a:ext cx="3630706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spc="-9" dirty="0"/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xfrm>
            <a:off x="8045823" y="5699096"/>
            <a:ext cx="2420471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spc="-22" dirty="0"/>
              <a:pPr marL="33619">
                <a:lnSpc>
                  <a:spcPts val="1116"/>
                </a:lnSpc>
              </a:pPr>
              <a:t>57</a:t>
            </a:fld>
            <a:endParaRPr spc="-22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80D265A4-903C-10C1-DF8A-BBF8DF926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7" y="-1"/>
            <a:ext cx="10972440" cy="1144800"/>
          </a:xfrm>
        </p:spPr>
        <p:txBody>
          <a:bodyPr/>
          <a:lstStyle/>
          <a:p>
            <a:r>
              <a:rPr lang="en-US" altLang="en-US" dirty="0"/>
              <a:t>Deflecting Cavities</a:t>
            </a:r>
          </a:p>
        </p:txBody>
      </p:sp>
      <p:pic>
        <p:nvPicPr>
          <p:cNvPr id="21507" name="Picture 3">
            <a:extLst>
              <a:ext uri="{FF2B5EF4-FFF2-40B4-BE49-F238E27FC236}">
                <a16:creationId xmlns:a16="http://schemas.microsoft.com/office/drawing/2014/main" id="{2297BE7B-08EB-B8C2-1263-781470490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295400"/>
            <a:ext cx="22860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>
            <a:extLst>
              <a:ext uri="{FF2B5EF4-FFF2-40B4-BE49-F238E27FC236}">
                <a16:creationId xmlns:a16="http://schemas.microsoft.com/office/drawing/2014/main" id="{032656D9-E89D-1BD9-BF79-533CEE864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823" y="735806"/>
            <a:ext cx="5553858" cy="288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>
            <a:extLst>
              <a:ext uri="{FF2B5EF4-FFF2-40B4-BE49-F238E27FC236}">
                <a16:creationId xmlns:a16="http://schemas.microsoft.com/office/drawing/2014/main" id="{81617BD0-2B98-159C-4F50-ED07D75C0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104" y="3925094"/>
            <a:ext cx="419100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5">
            <a:extLst>
              <a:ext uri="{FF2B5EF4-FFF2-40B4-BE49-F238E27FC236}">
                <a16:creationId xmlns:a16="http://schemas.microsoft.com/office/drawing/2014/main" id="{F9544097-D7CF-AB3E-CC5B-2AD9844C3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4876801"/>
            <a:ext cx="4648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Critical applications:</a:t>
            </a:r>
          </a:p>
          <a:p>
            <a:pPr eaLnBrk="1" hangingPunct="1"/>
            <a:r>
              <a:rPr lang="en-US" altLang="en-US"/>
              <a:t>Crab crossing (luminosity) e.g. KEK-B, LHC</a:t>
            </a:r>
          </a:p>
          <a:p>
            <a:pPr eaLnBrk="1" hangingPunct="1"/>
            <a:r>
              <a:rPr lang="en-US" altLang="en-US"/>
              <a:t>Short X-ray pulses from light sources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63F38CA-312B-CA5A-65EA-46D56C9CF52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5C7C5E-745F-1FBE-E7A6-E299AA22BF2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58</a:t>
            </a:fld>
            <a:endParaRPr lang="en-US" spc="-22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1">
            <a:extLst>
              <a:ext uri="{FF2B5EF4-FFF2-40B4-BE49-F238E27FC236}">
                <a16:creationId xmlns:a16="http://schemas.microsoft.com/office/drawing/2014/main" id="{71C27204-D8FD-0784-195A-D5DB9B69E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46" y="-3386"/>
            <a:ext cx="10972440" cy="1144800"/>
          </a:xfrm>
        </p:spPr>
        <p:txBody>
          <a:bodyPr/>
          <a:lstStyle/>
          <a:p>
            <a:pPr eaLnBrk="1" hangingPunct="1"/>
            <a:r>
              <a:rPr lang="en-US" altLang="en-US" dirty="0"/>
              <a:t>High current ERL cavities</a:t>
            </a:r>
          </a:p>
        </p:txBody>
      </p:sp>
      <p:sp>
        <p:nvSpPr>
          <p:cNvPr id="5124" name="Content Placeholder 2">
            <a:extLst>
              <a:ext uri="{FF2B5EF4-FFF2-40B4-BE49-F238E27FC236}">
                <a16:creationId xmlns:a16="http://schemas.microsoft.com/office/drawing/2014/main" id="{549A9BCA-077C-0E3A-272B-44DD00FFA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07" y="855664"/>
            <a:ext cx="4114800" cy="1447800"/>
          </a:xfrm>
        </p:spPr>
        <p:txBody>
          <a:bodyPr/>
          <a:lstStyle/>
          <a:p>
            <a:pPr eaLnBrk="1" hangingPunct="1"/>
            <a:r>
              <a:rPr lang="en-US" altLang="en-US" dirty="0"/>
              <a:t>Multi-ampere current possible in ERL</a:t>
            </a:r>
          </a:p>
        </p:txBody>
      </p:sp>
      <p:graphicFrame>
        <p:nvGraphicFramePr>
          <p:cNvPr id="5122" name="Object 2">
            <a:extLst>
              <a:ext uri="{FF2B5EF4-FFF2-40B4-BE49-F238E27FC236}">
                <a16:creationId xmlns:a16="http://schemas.microsoft.com/office/drawing/2014/main" id="{905EE3FC-A8BE-02C0-A6BB-6BBA434387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24198" y="655638"/>
          <a:ext cx="3316288" cy="475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491445" imgH="7873783" progId="Word.Document.8">
                  <p:embed/>
                </p:oleObj>
              </mc:Choice>
              <mc:Fallback>
                <p:oleObj name="Document" r:id="rId3" imgW="5491445" imgH="7873783" progId="Word.Document.8">
                  <p:embed/>
                  <p:pic>
                    <p:nvPicPr>
                      <p:cNvPr id="5122" name="Object 2">
                        <a:extLst>
                          <a:ext uri="{FF2B5EF4-FFF2-40B4-BE49-F238E27FC236}">
                            <a16:creationId xmlns:a16="http://schemas.microsoft.com/office/drawing/2014/main" id="{905EE3FC-A8BE-02C0-A6BB-6BBA434387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4198" y="655638"/>
                        <a:ext cx="3316288" cy="4754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5" name="Picture 5">
            <a:extLst>
              <a:ext uri="{FF2B5EF4-FFF2-40B4-BE49-F238E27FC236}">
                <a16:creationId xmlns:a16="http://schemas.microsoft.com/office/drawing/2014/main" id="{DD754C77-A79D-2D08-888A-525FD3092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3813"/>
            <a:ext cx="5630057" cy="3393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Box 5">
            <a:extLst>
              <a:ext uri="{FF2B5EF4-FFF2-40B4-BE49-F238E27FC236}">
                <a16:creationId xmlns:a16="http://schemas.microsoft.com/office/drawing/2014/main" id="{89F28E64-9F95-B85C-2B6D-E7C3FF3E1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5684" y="4789048"/>
            <a:ext cx="45450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i="1" dirty="0">
                <a:solidFill>
                  <a:srgbClr val="0070C0"/>
                </a:solidFill>
              </a:rPr>
              <a:t>Critical applications:</a:t>
            </a:r>
          </a:p>
          <a:p>
            <a:pPr eaLnBrk="1" hangingPunct="1"/>
            <a:r>
              <a:rPr lang="en-US" altLang="en-US" dirty="0"/>
              <a:t>High average power FELs (e.g. </a:t>
            </a:r>
            <a:r>
              <a:rPr lang="en-US" altLang="en-US" dirty="0" err="1"/>
              <a:t>Jlab</a:t>
            </a:r>
            <a:r>
              <a:rPr lang="en-US" altLang="en-US" dirty="0"/>
              <a:t>)</a:t>
            </a:r>
          </a:p>
          <a:p>
            <a:pPr eaLnBrk="1" hangingPunct="1"/>
            <a:r>
              <a:rPr lang="en-US" altLang="en-US" dirty="0"/>
              <a:t>High brightness light sources (e.g. Cornell)</a:t>
            </a:r>
          </a:p>
          <a:p>
            <a:pPr eaLnBrk="1" hangingPunct="1"/>
            <a:r>
              <a:rPr lang="en-US" altLang="en-US" dirty="0"/>
              <a:t>High luminosity e-P colliders (e.g. </a:t>
            </a:r>
            <a:r>
              <a:rPr lang="en-US" altLang="en-US" dirty="0" err="1"/>
              <a:t>eRHIC</a:t>
            </a:r>
            <a:r>
              <a:rPr lang="en-US" altLang="en-US" dirty="0"/>
              <a:t>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57A8E5-CA22-2891-6A4F-185CF0CD3B56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CC3AC6-30D6-78EB-007D-43B2E1EAC82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59</a:t>
            </a:fld>
            <a:endParaRPr lang="en-US" spc="-22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5654" y="246213"/>
            <a:ext cx="10972440" cy="420821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3350260">
              <a:lnSpc>
                <a:spcPct val="100000"/>
              </a:lnSpc>
              <a:spcBef>
                <a:spcPts val="105"/>
              </a:spcBef>
            </a:pPr>
            <a:r>
              <a:rPr dirty="0"/>
              <a:t>RF</a:t>
            </a:r>
            <a:r>
              <a:rPr spc="-5" dirty="0"/>
              <a:t> </a:t>
            </a:r>
            <a:r>
              <a:rPr spc="-10" dirty="0"/>
              <a:t>Cavities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C927A73-E698-F069-9CB3-35E56455EDCF}"/>
              </a:ext>
            </a:extLst>
          </p:cNvPr>
          <p:cNvGrpSpPr/>
          <p:nvPr/>
        </p:nvGrpSpPr>
        <p:grpSpPr>
          <a:xfrm>
            <a:off x="477078" y="944025"/>
            <a:ext cx="11812546" cy="4969950"/>
            <a:chOff x="477078" y="944025"/>
            <a:chExt cx="11812546" cy="4969950"/>
          </a:xfrm>
        </p:grpSpPr>
        <p:sp>
          <p:nvSpPr>
            <p:cNvPr id="2" name="object 2"/>
            <p:cNvSpPr txBox="1"/>
            <p:nvPr/>
          </p:nvSpPr>
          <p:spPr>
            <a:xfrm>
              <a:off x="477078" y="944025"/>
              <a:ext cx="11812546" cy="4969950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355600" marR="384810" indent="-343535">
                <a:lnSpc>
                  <a:spcPts val="2850"/>
                </a:lnSpc>
                <a:spcBef>
                  <a:spcPts val="220"/>
                </a:spcBef>
                <a:buChar char="•"/>
                <a:tabLst>
                  <a:tab pos="355600" algn="l"/>
                  <a:tab pos="356235" algn="l"/>
                </a:tabLst>
              </a:pPr>
              <a:r>
                <a:rPr sz="2400" dirty="0">
                  <a:latin typeface="Times New Roman"/>
                  <a:cs typeface="Times New Roman"/>
                </a:rPr>
                <a:t>Space</a:t>
              </a:r>
              <a:r>
                <a:rPr sz="2400" spc="-12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enclosed</a:t>
              </a:r>
              <a:r>
                <a:rPr sz="2400" spc="8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by</a:t>
              </a:r>
              <a:r>
                <a:rPr sz="2400" spc="-10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conducting</a:t>
              </a:r>
              <a:r>
                <a:rPr sz="2400" spc="8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walls</a:t>
              </a:r>
              <a:r>
                <a:rPr sz="2400" spc="-7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that</a:t>
              </a:r>
              <a:r>
                <a:rPr sz="2400" spc="-10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can</a:t>
              </a:r>
              <a:r>
                <a:rPr sz="2400" spc="-45" dirty="0">
                  <a:latin typeface="Times New Roman"/>
                  <a:cs typeface="Times New Roman"/>
                </a:rPr>
                <a:t> </a:t>
              </a:r>
              <a:r>
                <a:rPr sz="2400" spc="-10" dirty="0">
                  <a:latin typeface="Times New Roman"/>
                  <a:cs typeface="Times New Roman"/>
                </a:rPr>
                <a:t>sustain</a:t>
              </a:r>
              <a:r>
                <a:rPr sz="2400" spc="155" dirty="0">
                  <a:latin typeface="Times New Roman"/>
                  <a:cs typeface="Times New Roman"/>
                </a:rPr>
                <a:t> </a:t>
              </a:r>
              <a:r>
                <a:rPr sz="2400" spc="-25" dirty="0">
                  <a:latin typeface="Times New Roman"/>
                  <a:cs typeface="Times New Roman"/>
                </a:rPr>
                <a:t>an </a:t>
              </a:r>
              <a:r>
                <a:rPr sz="2400" dirty="0">
                  <a:latin typeface="Times New Roman"/>
                  <a:cs typeface="Times New Roman"/>
                </a:rPr>
                <a:t>infinite</a:t>
              </a:r>
              <a:r>
                <a:rPr sz="2400" spc="-90" dirty="0">
                  <a:latin typeface="Times New Roman"/>
                  <a:cs typeface="Times New Roman"/>
                </a:rPr>
                <a:t> </a:t>
              </a:r>
              <a:r>
                <a:rPr sz="2400" spc="-10" dirty="0">
                  <a:latin typeface="Times New Roman"/>
                  <a:cs typeface="Times New Roman"/>
                </a:rPr>
                <a:t>number</a:t>
              </a:r>
              <a:r>
                <a:rPr sz="2400" spc="10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of</a:t>
              </a:r>
              <a:r>
                <a:rPr sz="2400" spc="-15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resonant</a:t>
              </a:r>
              <a:r>
                <a:rPr sz="2400" spc="85" dirty="0">
                  <a:latin typeface="Times New Roman"/>
                  <a:cs typeface="Times New Roman"/>
                </a:rPr>
                <a:t> </a:t>
              </a:r>
              <a:r>
                <a:rPr sz="2400" spc="-10" dirty="0">
                  <a:latin typeface="Times New Roman"/>
                  <a:cs typeface="Times New Roman"/>
                </a:rPr>
                <a:t>electromagnetic</a:t>
              </a:r>
              <a:r>
                <a:rPr sz="2400" spc="70" dirty="0">
                  <a:latin typeface="Times New Roman"/>
                  <a:cs typeface="Times New Roman"/>
                </a:rPr>
                <a:t> </a:t>
              </a:r>
              <a:r>
                <a:rPr sz="2400" spc="-10" dirty="0">
                  <a:latin typeface="Times New Roman"/>
                  <a:cs typeface="Times New Roman"/>
                </a:rPr>
                <a:t>modes</a:t>
              </a:r>
              <a:endParaRPr sz="2400" dirty="0">
                <a:latin typeface="Times New Roman"/>
                <a:cs typeface="Times New Roman"/>
              </a:endParaRPr>
            </a:p>
            <a:p>
              <a:pPr>
                <a:spcBef>
                  <a:spcPts val="10"/>
                </a:spcBef>
                <a:buFont typeface="Times New Roman"/>
                <a:buChar char="•"/>
              </a:pPr>
              <a:endParaRPr sz="2400" dirty="0">
                <a:latin typeface="Times New Roman"/>
                <a:cs typeface="Times New Roman"/>
              </a:endParaRPr>
            </a:p>
            <a:p>
              <a:pPr marL="355600" marR="139065" indent="-343535">
                <a:lnSpc>
                  <a:spcPct val="101699"/>
                </a:lnSpc>
                <a:buChar char="•"/>
                <a:tabLst>
                  <a:tab pos="355600" algn="l"/>
                  <a:tab pos="356235" algn="l"/>
                </a:tabLst>
              </a:pPr>
              <a:r>
                <a:rPr sz="2400" dirty="0">
                  <a:latin typeface="Times New Roman"/>
                  <a:cs typeface="Times New Roman"/>
                </a:rPr>
                <a:t>Shape</a:t>
              </a:r>
              <a:r>
                <a:rPr sz="2400" spc="-4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is</a:t>
              </a:r>
              <a:r>
                <a:rPr sz="2400" spc="-11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selected</a:t>
              </a:r>
              <a:r>
                <a:rPr sz="2400" spc="5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so</a:t>
              </a:r>
              <a:r>
                <a:rPr sz="2400" spc="5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that</a:t>
              </a:r>
              <a:r>
                <a:rPr sz="2400" spc="-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a</a:t>
              </a:r>
              <a:r>
                <a:rPr sz="2400" spc="-9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particular</a:t>
              </a:r>
              <a:r>
                <a:rPr sz="2400" spc="-6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mode</a:t>
              </a:r>
              <a:r>
                <a:rPr sz="2400" spc="3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can</a:t>
              </a:r>
              <a:r>
                <a:rPr sz="2400" spc="-80" dirty="0">
                  <a:latin typeface="Times New Roman"/>
                  <a:cs typeface="Times New Roman"/>
                </a:rPr>
                <a:t> </a:t>
              </a:r>
              <a:r>
                <a:rPr sz="2400" spc="-20" dirty="0">
                  <a:latin typeface="Times New Roman"/>
                  <a:cs typeface="Times New Roman"/>
                </a:rPr>
                <a:t>efficiently </a:t>
              </a:r>
              <a:r>
                <a:rPr sz="2400" dirty="0">
                  <a:latin typeface="Times New Roman"/>
                  <a:cs typeface="Times New Roman"/>
                </a:rPr>
                <a:t>transfer</a:t>
              </a:r>
              <a:r>
                <a:rPr sz="2400" spc="9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its</a:t>
              </a:r>
              <a:r>
                <a:rPr sz="2400" spc="-12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energy</a:t>
              </a:r>
              <a:r>
                <a:rPr sz="2400" spc="2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to</a:t>
              </a:r>
              <a:r>
                <a:rPr sz="2400" spc="-9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a</a:t>
              </a:r>
              <a:r>
                <a:rPr sz="2400" spc="-10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charged</a:t>
              </a:r>
              <a:r>
                <a:rPr sz="2400" spc="30" dirty="0">
                  <a:latin typeface="Times New Roman"/>
                  <a:cs typeface="Times New Roman"/>
                </a:rPr>
                <a:t> </a:t>
              </a:r>
              <a:r>
                <a:rPr sz="2400" spc="-10" dirty="0">
                  <a:latin typeface="Times New Roman"/>
                  <a:cs typeface="Times New Roman"/>
                </a:rPr>
                <a:t>particle</a:t>
              </a:r>
              <a:endParaRPr sz="2400" dirty="0">
                <a:latin typeface="Times New Roman"/>
                <a:cs typeface="Times New Roman"/>
              </a:endParaRPr>
            </a:p>
            <a:p>
              <a:pPr>
                <a:spcBef>
                  <a:spcPts val="10"/>
                </a:spcBef>
                <a:buFont typeface="Times New Roman"/>
                <a:buChar char="•"/>
              </a:pPr>
              <a:endParaRPr sz="2450" dirty="0">
                <a:latin typeface="Times New Roman"/>
                <a:cs typeface="Times New Roman"/>
              </a:endParaRPr>
            </a:p>
            <a:p>
              <a:pPr marL="355600" indent="-343535">
                <a:buChar char="•"/>
                <a:tabLst>
                  <a:tab pos="355600" algn="l"/>
                  <a:tab pos="356235" algn="l"/>
                </a:tabLst>
              </a:pPr>
              <a:r>
                <a:rPr sz="2400" dirty="0">
                  <a:latin typeface="Times New Roman"/>
                  <a:cs typeface="Times New Roman"/>
                </a:rPr>
                <a:t>An</a:t>
              </a:r>
              <a:r>
                <a:rPr sz="2400" spc="-2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isolated</a:t>
              </a:r>
              <a:r>
                <a:rPr sz="2400" spc="-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mode</a:t>
              </a:r>
              <a:r>
                <a:rPr sz="2400" spc="4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can</a:t>
              </a:r>
              <a:r>
                <a:rPr sz="2400" spc="-1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be</a:t>
              </a:r>
              <a:r>
                <a:rPr sz="2400" spc="-8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modeled</a:t>
              </a:r>
              <a:r>
                <a:rPr sz="2400" spc="6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by</a:t>
              </a:r>
              <a:r>
                <a:rPr sz="2400" spc="-7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an</a:t>
              </a:r>
              <a:r>
                <a:rPr sz="2400" spc="-7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LRC</a:t>
              </a:r>
              <a:r>
                <a:rPr sz="2400" spc="-25" dirty="0">
                  <a:latin typeface="Times New Roman"/>
                  <a:cs typeface="Times New Roman"/>
                </a:rPr>
                <a:t> </a:t>
              </a:r>
              <a:r>
                <a:rPr sz="2400" spc="-10" dirty="0">
                  <a:latin typeface="Times New Roman"/>
                  <a:cs typeface="Times New Roman"/>
                </a:rPr>
                <a:t>circuit</a:t>
              </a:r>
              <a:endParaRPr sz="2400" dirty="0">
                <a:latin typeface="Times New Roman"/>
                <a:cs typeface="Times New Roman"/>
              </a:endParaRPr>
            </a:p>
            <a:p>
              <a:pPr>
                <a:spcBef>
                  <a:spcPts val="25"/>
                </a:spcBef>
                <a:buFont typeface="Times New Roman"/>
                <a:buChar char="•"/>
              </a:pPr>
              <a:endParaRPr sz="2500" dirty="0">
                <a:latin typeface="Times New Roman"/>
                <a:cs typeface="Times New Roman"/>
              </a:endParaRPr>
            </a:p>
            <a:p>
              <a:pPr marL="355600" indent="-343535">
                <a:spcBef>
                  <a:spcPts val="5"/>
                </a:spcBef>
                <a:buChar char="•"/>
                <a:tabLst>
                  <a:tab pos="355600" algn="l"/>
                  <a:tab pos="356235" algn="l"/>
                </a:tabLst>
              </a:pPr>
              <a:r>
                <a:rPr sz="2400" dirty="0">
                  <a:latin typeface="Times New Roman"/>
                  <a:cs typeface="Times New Roman"/>
                </a:rPr>
                <a:t>Lorentz</a:t>
              </a:r>
              <a:r>
                <a:rPr sz="2400" spc="-75" dirty="0">
                  <a:latin typeface="Times New Roman"/>
                  <a:cs typeface="Times New Roman"/>
                </a:rPr>
                <a:t> </a:t>
              </a:r>
              <a:r>
                <a:rPr sz="2400" spc="-20" dirty="0">
                  <a:latin typeface="Times New Roman"/>
                  <a:cs typeface="Times New Roman"/>
                </a:rPr>
                <a:t>force</a:t>
              </a:r>
              <a:endParaRPr sz="2400" dirty="0">
                <a:latin typeface="Times New Roman"/>
                <a:cs typeface="Times New Roman"/>
              </a:endParaRPr>
            </a:p>
            <a:p>
              <a:pPr>
                <a:spcBef>
                  <a:spcPts val="25"/>
                </a:spcBef>
                <a:buFont typeface="Times New Roman"/>
                <a:buChar char="•"/>
              </a:pPr>
              <a:endParaRPr sz="2500" dirty="0">
                <a:latin typeface="Times New Roman"/>
                <a:cs typeface="Times New Roman"/>
              </a:endParaRPr>
            </a:p>
            <a:p>
              <a:pPr marL="355600" indent="-343535">
                <a:lnSpc>
                  <a:spcPts val="2870"/>
                </a:lnSpc>
                <a:buChar char="•"/>
                <a:tabLst>
                  <a:tab pos="355600" algn="l"/>
                  <a:tab pos="356235" algn="l"/>
                </a:tabLst>
              </a:pPr>
              <a:r>
                <a:rPr sz="2400" dirty="0">
                  <a:latin typeface="Times New Roman"/>
                  <a:cs typeface="Times New Roman"/>
                </a:rPr>
                <a:t>An</a:t>
              </a:r>
              <a:r>
                <a:rPr sz="2400" spc="-1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accelerating</a:t>
              </a:r>
              <a:r>
                <a:rPr sz="2400" spc="-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cavity</a:t>
              </a:r>
              <a:r>
                <a:rPr sz="2400" spc="-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needs</a:t>
              </a:r>
              <a:r>
                <a:rPr sz="2400" spc="3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to</a:t>
              </a:r>
              <a:r>
                <a:rPr sz="2400" spc="-6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provide</a:t>
              </a:r>
              <a:r>
                <a:rPr sz="2400" spc="-1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an</a:t>
              </a:r>
              <a:r>
                <a:rPr sz="2400" spc="-7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electric</a:t>
              </a:r>
              <a:r>
                <a:rPr sz="2400" spc="-75" dirty="0">
                  <a:latin typeface="Times New Roman"/>
                  <a:cs typeface="Times New Roman"/>
                </a:rPr>
                <a:t> </a:t>
              </a:r>
              <a:r>
                <a:rPr sz="2400" spc="-10" dirty="0">
                  <a:latin typeface="Times New Roman"/>
                  <a:cs typeface="Times New Roman"/>
                </a:rPr>
                <a:t>field</a:t>
              </a:r>
              <a:r>
                <a:rPr lang="en-US" sz="2400" spc="-1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(</a:t>
              </a:r>
              <a:r>
                <a:rPr sz="2400" i="1" dirty="0">
                  <a:latin typeface="Times New Roman"/>
                  <a:cs typeface="Times New Roman"/>
                </a:rPr>
                <a:t>E</a:t>
              </a:r>
              <a:r>
                <a:rPr sz="2400" dirty="0">
                  <a:latin typeface="Times New Roman"/>
                  <a:cs typeface="Times New Roman"/>
                </a:rPr>
                <a:t>)</a:t>
              </a:r>
              <a:r>
                <a:rPr sz="2400" spc="-114" dirty="0">
                  <a:latin typeface="Times New Roman"/>
                  <a:cs typeface="Times New Roman"/>
                </a:rPr>
                <a:t> </a:t>
              </a:r>
              <a:r>
                <a:rPr sz="2400" spc="-10" dirty="0">
                  <a:latin typeface="Times New Roman"/>
                  <a:cs typeface="Times New Roman"/>
                </a:rPr>
                <a:t>longitudinal</a:t>
              </a:r>
              <a:r>
                <a:rPr sz="2400" spc="15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with</a:t>
              </a:r>
              <a:r>
                <a:rPr sz="2400" spc="-5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the velocity</a:t>
              </a:r>
              <a:r>
                <a:rPr sz="2400" spc="1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of</a:t>
              </a:r>
              <a:r>
                <a:rPr sz="2400" spc="-9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the </a:t>
              </a:r>
              <a:r>
                <a:rPr sz="2400" spc="-10" dirty="0">
                  <a:latin typeface="Times New Roman"/>
                  <a:cs typeface="Times New Roman"/>
                </a:rPr>
                <a:t>particle</a:t>
              </a:r>
              <a:endParaRPr sz="2400" dirty="0">
                <a:latin typeface="Times New Roman"/>
                <a:cs typeface="Times New Roman"/>
              </a:endParaRPr>
            </a:p>
            <a:p>
              <a:pPr marL="355600" indent="-343535">
                <a:spcBef>
                  <a:spcPts val="575"/>
                </a:spcBef>
                <a:buChar char="•"/>
                <a:tabLst>
                  <a:tab pos="355600" algn="l"/>
                  <a:tab pos="356235" algn="l"/>
                </a:tabLst>
              </a:pPr>
              <a:r>
                <a:rPr sz="2400" dirty="0">
                  <a:latin typeface="Times New Roman"/>
                  <a:cs typeface="Times New Roman"/>
                </a:rPr>
                <a:t>Magnetic</a:t>
              </a:r>
              <a:r>
                <a:rPr sz="2400" spc="9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fields</a:t>
              </a:r>
              <a:r>
                <a:rPr sz="2400" spc="-3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(</a:t>
              </a:r>
              <a:r>
                <a:rPr sz="2400" i="1" dirty="0">
                  <a:latin typeface="Times New Roman"/>
                  <a:cs typeface="Times New Roman"/>
                </a:rPr>
                <a:t>H</a:t>
              </a:r>
              <a:r>
                <a:rPr sz="2400" dirty="0">
                  <a:latin typeface="Times New Roman"/>
                  <a:cs typeface="Times New Roman"/>
                </a:rPr>
                <a:t>)</a:t>
              </a:r>
              <a:r>
                <a:rPr sz="2400" spc="-12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provide</a:t>
              </a:r>
              <a:r>
                <a:rPr sz="2400" spc="-2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deflection</a:t>
              </a:r>
              <a:r>
                <a:rPr sz="2400" spc="-7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but</a:t>
              </a:r>
              <a:r>
                <a:rPr sz="2400" spc="-5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no</a:t>
              </a:r>
              <a:r>
                <a:rPr sz="2400" spc="-5" dirty="0">
                  <a:latin typeface="Times New Roman"/>
                  <a:cs typeface="Times New Roman"/>
                </a:rPr>
                <a:t> </a:t>
              </a:r>
              <a:r>
                <a:rPr sz="2400" spc="-10" dirty="0">
                  <a:latin typeface="Times New Roman"/>
                  <a:cs typeface="Times New Roman"/>
                </a:rPr>
                <a:t>acceleration</a:t>
              </a:r>
              <a:endParaRPr sz="2400" dirty="0">
                <a:latin typeface="Times New Roman"/>
                <a:cs typeface="Times New Roman"/>
              </a:endParaRPr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28887" y="3853070"/>
              <a:ext cx="2257425" cy="514350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xfrm>
            <a:off x="3657600" y="6697090"/>
            <a:ext cx="1818639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>
              <a:lnSpc>
                <a:spcPts val="980"/>
              </a:lnSpc>
            </a:pPr>
            <a:r>
              <a:rPr lang="en-US"/>
              <a:t>USPAS</a:t>
            </a:r>
            <a:r>
              <a:rPr lang="en-US" spc="-55"/>
              <a:t> </a:t>
            </a:r>
            <a:r>
              <a:rPr lang="en-US"/>
              <a:t>Accelerator</a:t>
            </a:r>
            <a:r>
              <a:rPr lang="en-US" spc="70"/>
              <a:t> </a:t>
            </a:r>
            <a:r>
              <a:rPr lang="en-US"/>
              <a:t>Physics</a:t>
            </a:r>
            <a:r>
              <a:rPr lang="en-US" spc="170"/>
              <a:t> </a:t>
            </a:r>
            <a:r>
              <a:rPr lang="en-US"/>
              <a:t>June</a:t>
            </a:r>
            <a:r>
              <a:rPr lang="en-US" spc="-25"/>
              <a:t> </a:t>
            </a:r>
            <a:r>
              <a:rPr lang="en-US" spc="-20"/>
              <a:t>2013</a:t>
            </a:r>
            <a:endParaRPr spc="-20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8240A53-9DD3-FDD0-EEB3-DA2D225A133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0764CFF4-3539-7A86-046C-A4F6A9A18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605" y="126455"/>
            <a:ext cx="10972440" cy="1144800"/>
          </a:xfrm>
        </p:spPr>
        <p:txBody>
          <a:bodyPr/>
          <a:lstStyle/>
          <a:p>
            <a:pPr eaLnBrk="1" hangingPunct="1"/>
            <a:r>
              <a:rPr lang="en-US" altLang="en-US" dirty="0"/>
              <a:t>High current SRF photo-injector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DFE88879-4497-D92F-71F0-169C17ED8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476" y="1371600"/>
            <a:ext cx="6589986" cy="288509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Low emittance at high average current is required for FEL.</a:t>
            </a:r>
          </a:p>
          <a:p>
            <a:pPr eaLnBrk="1" hangingPunct="1"/>
            <a:r>
              <a:rPr lang="en-US" altLang="en-US" sz="2400" dirty="0"/>
              <a:t>The high fields (over 20 MV/m) and large acceleration (2 MV) provide good emittance.</a:t>
            </a:r>
          </a:p>
          <a:p>
            <a:pPr eaLnBrk="1" hangingPunct="1"/>
            <a:r>
              <a:rPr lang="en-US" altLang="en-US" sz="2400" dirty="0"/>
              <a:t>High current (0.5 ampere) is possible thanks to 1 MW power delivered to the beam.</a:t>
            </a:r>
          </a:p>
          <a:p>
            <a:pPr eaLnBrk="1" hangingPunct="1"/>
            <a:r>
              <a:rPr lang="en-US" altLang="en-US" sz="2400" dirty="0"/>
              <a:t>Starting point for ERL’s beam.</a:t>
            </a:r>
          </a:p>
        </p:txBody>
      </p:sp>
      <p:pic>
        <p:nvPicPr>
          <p:cNvPr id="23556" name="Picture 31">
            <a:extLst>
              <a:ext uri="{FF2B5EF4-FFF2-40B4-BE49-F238E27FC236}">
                <a16:creationId xmlns:a16="http://schemas.microsoft.com/office/drawing/2014/main" id="{645BBB25-7432-A56C-29E5-F17347145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01"/>
          <a:stretch>
            <a:fillRect/>
          </a:stretch>
        </p:blipFill>
        <p:spPr bwMode="auto">
          <a:xfrm>
            <a:off x="7467720" y="408700"/>
            <a:ext cx="3743325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689C56-F3EF-C2FC-E830-84D718D509E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221FCA-F722-1BDC-F9E1-DDB7415648D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60</a:t>
            </a:fld>
            <a:endParaRPr lang="en-US" spc="-22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123" y="1036160"/>
            <a:ext cx="11939616" cy="5181600"/>
          </a:xfrm>
        </p:spPr>
        <p:txBody>
          <a:bodyPr>
            <a:normAutofit/>
          </a:bodyPr>
          <a:lstStyle/>
          <a:p>
            <a:r>
              <a:rPr lang="en-US" sz="2000" dirty="0"/>
              <a:t>Unlike in the DC case, dissipation occurs in SC in RF because of the inertia of Cooper-pairs</a:t>
            </a:r>
          </a:p>
          <a:p>
            <a:r>
              <a:rPr lang="en-US" sz="2000" dirty="0"/>
              <a:t>The surface resistance can be easily understood in terms of a two-fluid model and is due to the interaction of the E-field (decaying from the surface) with thermally excited normal electrons</a:t>
            </a:r>
          </a:p>
          <a:p>
            <a:r>
              <a:rPr lang="en-US" sz="2000" dirty="0"/>
              <a:t>R</a:t>
            </a:r>
            <a:r>
              <a:rPr lang="en-US" sz="2000" baseline="-25000" dirty="0"/>
              <a:t>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66FF"/>
                </a:solidFill>
              </a:rPr>
              <a:t>R</a:t>
            </a:r>
            <a:r>
              <a:rPr lang="en-US" sz="2000" baseline="-25000" dirty="0">
                <a:solidFill>
                  <a:srgbClr val="0066FF"/>
                </a:solidFill>
              </a:rPr>
              <a:t>BCS</a:t>
            </a:r>
            <a:r>
              <a:rPr lang="en-US" sz="2000" dirty="0"/>
              <a:t> + </a:t>
            </a:r>
            <a:r>
              <a:rPr lang="en-US" sz="2000" dirty="0" err="1">
                <a:solidFill>
                  <a:srgbClr val="FF0000"/>
                </a:solidFill>
              </a:rPr>
              <a:t>R</a:t>
            </a:r>
            <a:r>
              <a:rPr lang="en-US" sz="2000" baseline="-25000" dirty="0" err="1">
                <a:solidFill>
                  <a:srgbClr val="FF0000"/>
                </a:solidFill>
              </a:rPr>
              <a:t>res</a:t>
            </a:r>
            <a:endParaRPr lang="en-US" sz="2000" baseline="-25000" dirty="0">
              <a:solidFill>
                <a:srgbClr val="FF0000"/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The maximum theoretical RF field on the surface of a SC is the superheating field </a:t>
            </a:r>
            <a:r>
              <a:rPr lang="en-US" sz="2000" dirty="0">
                <a:sym typeface="Symbol"/>
              </a:rPr>
              <a:t> thermodynamic critical field</a:t>
            </a:r>
          </a:p>
          <a:p>
            <a:r>
              <a:rPr lang="en-US" sz="2000" dirty="0">
                <a:sym typeface="Symbol"/>
              </a:rPr>
              <a:t>Multilayer films may be a practical way to reach </a:t>
            </a:r>
            <a:r>
              <a:rPr lang="en-US" sz="2000" dirty="0" err="1">
                <a:sym typeface="Symbol"/>
              </a:rPr>
              <a:t>H</a:t>
            </a:r>
            <a:r>
              <a:rPr lang="en-US" sz="2000" baseline="-25000" dirty="0" err="1">
                <a:sym typeface="Symbol"/>
              </a:rPr>
              <a:t>sh</a:t>
            </a:r>
            <a:r>
              <a:rPr lang="en-US" sz="2000" dirty="0">
                <a:sym typeface="Symbol"/>
              </a:rPr>
              <a:t> in SC with higher </a:t>
            </a:r>
            <a:r>
              <a:rPr lang="en-US" sz="2000" dirty="0" err="1">
                <a:sym typeface="Symbol"/>
              </a:rPr>
              <a:t>T</a:t>
            </a:r>
            <a:r>
              <a:rPr lang="en-US" sz="2000" baseline="-25000" dirty="0" err="1">
                <a:sym typeface="Symbol"/>
              </a:rPr>
              <a:t>c</a:t>
            </a:r>
            <a:r>
              <a:rPr lang="en-US" sz="2000" dirty="0">
                <a:sym typeface="Symbol"/>
              </a:rPr>
              <a:t> than </a:t>
            </a:r>
            <a:r>
              <a:rPr lang="en-US" sz="2000" dirty="0" err="1">
                <a:sym typeface="Symbol"/>
              </a:rPr>
              <a:t>Nb</a:t>
            </a:r>
            <a:endParaRPr lang="en-US" sz="2000" dirty="0">
              <a:sym typeface="Symbol"/>
            </a:endParaRPr>
          </a:p>
          <a:p>
            <a:r>
              <a:rPr lang="en-US" sz="2000" dirty="0">
                <a:sym typeface="Symbol"/>
              </a:rPr>
              <a:t>Thermal feedback couples R</a:t>
            </a:r>
            <a:r>
              <a:rPr lang="en-US" sz="2000" baseline="-25000" dirty="0">
                <a:sym typeface="Symbol"/>
              </a:rPr>
              <a:t>s</a:t>
            </a:r>
            <a:r>
              <a:rPr lang="en-US" sz="2000" dirty="0">
                <a:sym typeface="Symbol"/>
              </a:rPr>
              <a:t> at low field to the breakdown field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256753" y="2530145"/>
            <a:ext cx="4977136" cy="1279233"/>
            <a:chOff x="1712260" y="3155576"/>
            <a:chExt cx="4977136" cy="1279233"/>
          </a:xfrm>
        </p:grpSpPr>
        <p:sp>
          <p:nvSpPr>
            <p:cNvPr id="4" name="TextBox 3"/>
            <p:cNvSpPr txBox="1"/>
            <p:nvPr/>
          </p:nvSpPr>
          <p:spPr>
            <a:xfrm>
              <a:off x="2097754" y="3603812"/>
              <a:ext cx="459164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182880">
                <a:buFont typeface="Arial" pitchFamily="34" charset="0"/>
                <a:buChar char="•"/>
              </a:pPr>
              <a:r>
                <a:rPr lang="en-US" sz="1600" dirty="0">
                  <a:solidFill>
                    <a:srgbClr val="0066FF"/>
                  </a:solidFill>
                </a:rPr>
                <a:t>Increases </a:t>
              </a:r>
              <a:r>
                <a:rPr lang="en-US" sz="1600" dirty="0" err="1">
                  <a:solidFill>
                    <a:srgbClr val="0066FF"/>
                  </a:solidFill>
                </a:rPr>
                <a:t>quadratically</a:t>
              </a:r>
              <a:r>
                <a:rPr lang="en-US" sz="1600" dirty="0">
                  <a:solidFill>
                    <a:srgbClr val="0066FF"/>
                  </a:solidFill>
                </a:rPr>
                <a:t> with frequency</a:t>
              </a:r>
            </a:p>
            <a:p>
              <a:pPr indent="-182880">
                <a:buFont typeface="Arial" pitchFamily="34" charset="0"/>
                <a:buChar char="•"/>
              </a:pPr>
              <a:r>
                <a:rPr lang="en-US" sz="1600" dirty="0">
                  <a:solidFill>
                    <a:srgbClr val="0066FF"/>
                  </a:solidFill>
                </a:rPr>
                <a:t>Decreases exponentially with temperature</a:t>
              </a:r>
            </a:p>
            <a:p>
              <a:pPr indent="-182880">
                <a:buFont typeface="Arial" pitchFamily="34" charset="0"/>
                <a:buChar char="•"/>
              </a:pPr>
              <a:r>
                <a:rPr lang="en-US" sz="1600" dirty="0">
                  <a:solidFill>
                    <a:srgbClr val="0066FF"/>
                  </a:solidFill>
                </a:rPr>
                <a:t>Has a minimum as a function of material purity</a:t>
              </a:r>
            </a:p>
          </p:txBody>
        </p:sp>
        <p:sp>
          <p:nvSpPr>
            <p:cNvPr id="6" name="Left Brace 5"/>
            <p:cNvSpPr/>
            <p:nvPr/>
          </p:nvSpPr>
          <p:spPr bwMode="auto">
            <a:xfrm>
              <a:off x="2052920" y="3684494"/>
              <a:ext cx="80683" cy="636494"/>
            </a:xfrm>
            <a:prstGeom prst="leftBrace">
              <a:avLst/>
            </a:prstGeom>
            <a:noFill/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>
              <a:off x="1712260" y="3989295"/>
              <a:ext cx="259976" cy="89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1721223" y="3155576"/>
              <a:ext cx="0" cy="84268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" name="Group 16"/>
          <p:cNvGrpSpPr/>
          <p:nvPr/>
        </p:nvGrpSpPr>
        <p:grpSpPr>
          <a:xfrm>
            <a:off x="2138309" y="2170191"/>
            <a:ext cx="4472110" cy="830997"/>
            <a:chOff x="2420471" y="2779060"/>
            <a:chExt cx="4472110" cy="830997"/>
          </a:xfrm>
        </p:grpSpPr>
        <p:sp>
          <p:nvSpPr>
            <p:cNvPr id="5" name="TextBox 4"/>
            <p:cNvSpPr txBox="1"/>
            <p:nvPr/>
          </p:nvSpPr>
          <p:spPr>
            <a:xfrm>
              <a:off x="3092823" y="2779060"/>
              <a:ext cx="37997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-182880">
                <a:buFont typeface="Arial" pitchFamily="34" charset="0"/>
                <a:buChar char="•"/>
              </a:pPr>
              <a:r>
                <a:rPr lang="en-US" sz="1600" dirty="0">
                  <a:solidFill>
                    <a:srgbClr val="FF0000"/>
                  </a:solidFill>
                </a:rPr>
                <a:t>Residual DC magnetic field</a:t>
              </a:r>
            </a:p>
            <a:p>
              <a:pPr indent="-182880">
                <a:buFont typeface="Arial" pitchFamily="34" charset="0"/>
                <a:buChar char="•"/>
              </a:pPr>
              <a:r>
                <a:rPr lang="en-US" sz="1600" dirty="0">
                  <a:solidFill>
                    <a:srgbClr val="FF0000"/>
                  </a:solidFill>
                </a:rPr>
                <a:t>Normal-conducting precipitates (</a:t>
              </a:r>
              <a:r>
                <a:rPr lang="en-US" sz="1600" dirty="0" err="1">
                  <a:solidFill>
                    <a:srgbClr val="FF0000"/>
                  </a:solidFill>
                </a:rPr>
                <a:t>NbH</a:t>
              </a:r>
              <a:r>
                <a:rPr lang="en-US" sz="1600" dirty="0">
                  <a:solidFill>
                    <a:srgbClr val="FF0000"/>
                  </a:solidFill>
                </a:rPr>
                <a:t>)</a:t>
              </a:r>
            </a:p>
            <a:p>
              <a:pPr indent="-182880">
                <a:buFont typeface="Arial" pitchFamily="34" charset="0"/>
                <a:buChar char="•"/>
              </a:pPr>
              <a:r>
                <a:rPr lang="en-US" sz="1600" dirty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12" name="Left Brace 11"/>
            <p:cNvSpPr/>
            <p:nvPr/>
          </p:nvSpPr>
          <p:spPr bwMode="auto">
            <a:xfrm>
              <a:off x="3083861" y="2868706"/>
              <a:ext cx="80683" cy="636494"/>
            </a:xfrm>
            <a:prstGeom prst="leftBrac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2420471" y="3227295"/>
              <a:ext cx="59167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2420471" y="3128682"/>
              <a:ext cx="0" cy="986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BC02062-CFCB-25F9-88D1-0B2F0EAFE01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4038600" y="6379500"/>
            <a:ext cx="4114800" cy="365125"/>
          </a:xfrm>
        </p:spPr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8B6E92EC-A7D6-F54E-92FB-4C2C0664F1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0635" y="159675"/>
            <a:ext cx="9681565" cy="474374"/>
          </a:xfrm>
          <a:prstGeom prst="rect">
            <a:avLst/>
          </a:prstGeom>
        </p:spPr>
        <p:txBody>
          <a:bodyPr vert="horz" wrap="square" lIns="0" tIns="66370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pc="-9" dirty="0"/>
              <a:t>Highlights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987872"/>
            <a:ext cx="12314583" cy="4588244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517739" marR="1283142" indent="-417441">
              <a:lnSpc>
                <a:spcPts val="1950"/>
              </a:lnSpc>
              <a:spcBef>
                <a:spcPts val="300"/>
              </a:spcBef>
              <a:buFont typeface="Wingdings" panose="05000000000000000000" pitchFamily="2" charset="2"/>
              <a:buChar char="q"/>
              <a:tabLst>
                <a:tab pos="517739" algn="l"/>
                <a:tab pos="518300" algn="l"/>
              </a:tabLst>
            </a:pP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Elliptical shape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cavities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are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i="1" dirty="0">
                <a:solidFill>
                  <a:srgbClr val="505050"/>
                </a:solidFill>
                <a:latin typeface="Arial"/>
                <a:cs typeface="Arial"/>
              </a:rPr>
              <a:t>de</a:t>
            </a:r>
            <a:r>
              <a:rPr i="1"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i="1" dirty="0">
                <a:solidFill>
                  <a:srgbClr val="505050"/>
                </a:solidFill>
                <a:latin typeface="Arial"/>
                <a:cs typeface="Arial"/>
              </a:rPr>
              <a:t>facto</a:t>
            </a:r>
            <a:r>
              <a:rPr i="1"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standard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for</a:t>
            </a:r>
            <a:r>
              <a:rPr spc="-31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TM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mode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SRF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structures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for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high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lang="el-GR" i="1" spc="-247" dirty="0">
                <a:solidFill>
                  <a:srgbClr val="505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spc="26" dirty="0">
                <a:solidFill>
                  <a:srgbClr val="505050"/>
                </a:solidFill>
                <a:latin typeface="Times New Roman"/>
                <a:cs typeface="Times New Roman"/>
              </a:rPr>
              <a:t> </a:t>
            </a:r>
            <a:r>
              <a:rPr spc="-62" dirty="0">
                <a:solidFill>
                  <a:srgbClr val="505050"/>
                </a:solidFill>
                <a:latin typeface="Arial"/>
                <a:cs typeface="Arial"/>
              </a:rPr>
              <a:t>particle</a:t>
            </a:r>
            <a:r>
              <a:rPr lang="en-US" spc="-62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accelerators.</a:t>
            </a:r>
            <a:endParaRPr dirty="0">
              <a:latin typeface="Arial"/>
              <a:cs typeface="Arial"/>
            </a:endParaRPr>
          </a:p>
          <a:p>
            <a:pPr marL="517739" marR="105341" indent="-417441">
              <a:lnSpc>
                <a:spcPct val="101099"/>
              </a:lnSpc>
              <a:spcBef>
                <a:spcPts val="723"/>
              </a:spcBef>
              <a:buFont typeface="Wingdings" panose="05000000000000000000" pitchFamily="2" charset="2"/>
              <a:buChar char="q"/>
              <a:tabLst>
                <a:tab pos="517739" algn="l"/>
                <a:tab pos="518300" algn="l"/>
              </a:tabLst>
            </a:pP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The cavity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shape shall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be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optimized for new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accelerators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based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on the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machine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requirements.</a:t>
            </a:r>
            <a:r>
              <a:rPr spc="-9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</a:t>
            </a:r>
            <a:r>
              <a:rPr spc="-75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plethora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of</a:t>
            </a:r>
            <a:r>
              <a:rPr spc="-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computer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simulation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tools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is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available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for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multi-variable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optimization.</a:t>
            </a:r>
            <a:endParaRPr dirty="0">
              <a:latin typeface="Arial"/>
              <a:cs typeface="Arial"/>
            </a:endParaRPr>
          </a:p>
          <a:p>
            <a:pPr marL="517739" indent="-417441">
              <a:spcBef>
                <a:spcPts val="829"/>
              </a:spcBef>
              <a:buFont typeface="Wingdings" panose="05000000000000000000" pitchFamily="2" charset="2"/>
              <a:buChar char="q"/>
              <a:tabLst>
                <a:tab pos="517739" algn="l"/>
                <a:tab pos="518300" algn="l"/>
              </a:tabLst>
            </a:pP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One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should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pay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careful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attention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to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the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cavity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interfaces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with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other components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of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cryomodule.</a:t>
            </a:r>
            <a:endParaRPr dirty="0">
              <a:latin typeface="Arial"/>
              <a:cs typeface="Arial"/>
            </a:endParaRPr>
          </a:p>
          <a:p>
            <a:pPr marL="517739" marR="1115605" indent="-417441">
              <a:lnSpc>
                <a:spcPct val="101099"/>
              </a:lnSpc>
              <a:spcBef>
                <a:spcPts val="781"/>
              </a:spcBef>
              <a:buFont typeface="Wingdings" panose="05000000000000000000" pitchFamily="2" charset="2"/>
              <a:buChar char="q"/>
              <a:tabLst>
                <a:tab pos="517739" algn="l"/>
                <a:tab pos="518300" algn="l"/>
              </a:tabLst>
            </a:pP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Mechanical aspects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of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cavity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design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are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very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important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and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should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be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carefully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modeled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using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appropriate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 codes.</a:t>
            </a:r>
            <a:endParaRPr dirty="0">
              <a:latin typeface="Arial"/>
              <a:cs typeface="Arial"/>
            </a:endParaRPr>
          </a:p>
          <a:p>
            <a:pPr marL="517739" marR="253827" indent="-417441">
              <a:spcBef>
                <a:spcPts val="825"/>
              </a:spcBef>
              <a:buFont typeface="Wingdings" panose="05000000000000000000" pitchFamily="2" charset="2"/>
              <a:buChar char="q"/>
              <a:tabLst>
                <a:tab pos="517739" algn="l"/>
                <a:tab pos="518300" algn="l"/>
              </a:tabLst>
            </a:pP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High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purity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bulk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Nb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(RRR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&gt; 250),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typically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in the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form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of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several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mm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thick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sheets,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is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used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for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fabricating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the</a:t>
            </a:r>
            <a:r>
              <a:rPr spc="-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majority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of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SRF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cavities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nowadays.</a:t>
            </a:r>
            <a:endParaRPr dirty="0">
              <a:latin typeface="Arial"/>
              <a:cs typeface="Arial"/>
            </a:endParaRPr>
          </a:p>
          <a:p>
            <a:pPr marL="517739" marR="319385" indent="-417441">
              <a:lnSpc>
                <a:spcPct val="101099"/>
              </a:lnSpc>
              <a:spcBef>
                <a:spcPts val="803"/>
              </a:spcBef>
              <a:buFont typeface="Wingdings" panose="05000000000000000000" pitchFamily="2" charset="2"/>
              <a:buChar char="q"/>
              <a:tabLst>
                <a:tab pos="517739" algn="l"/>
                <a:tab pos="518300" algn="l"/>
              </a:tabLst>
            </a:pP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The fabrication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processes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are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well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understood and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developed.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Some alternative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fabrication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techniques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are</a:t>
            </a:r>
            <a:r>
              <a:rPr spc="-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being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pursued.</a:t>
            </a:r>
            <a:endParaRPr dirty="0">
              <a:latin typeface="Arial"/>
              <a:cs typeface="Arial"/>
            </a:endParaRPr>
          </a:p>
          <a:p>
            <a:pPr marL="517739" marR="866820" indent="-417441">
              <a:lnSpc>
                <a:spcPct val="101099"/>
              </a:lnSpc>
              <a:spcBef>
                <a:spcPts val="785"/>
              </a:spcBef>
              <a:buFont typeface="Wingdings" panose="05000000000000000000" pitchFamily="2" charset="2"/>
              <a:buChar char="q"/>
              <a:tabLst>
                <a:tab pos="517739" algn="l"/>
                <a:tab pos="518300" algn="l"/>
              </a:tabLst>
            </a:pP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Nb/Cu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is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used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for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SRF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cavities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in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several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machines,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e.g.,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LEP2,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LHC,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SOLEIL,</a:t>
            </a:r>
            <a:r>
              <a:rPr spc="13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HIE</a:t>
            </a:r>
            <a:r>
              <a:rPr lang="en-US" spc="18" dirty="0">
                <a:solidFill>
                  <a:srgbClr val="505050"/>
                </a:solidFill>
                <a:latin typeface="Arial"/>
                <a:cs typeface="Arial"/>
              </a:rPr>
              <a:t>-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ISOLDE</a:t>
            </a:r>
            <a:r>
              <a:rPr spc="22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18" dirty="0">
                <a:solidFill>
                  <a:srgbClr val="505050"/>
                </a:solidFill>
                <a:latin typeface="Arial"/>
                <a:cs typeface="Arial"/>
              </a:rPr>
              <a:t>(not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covered in this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tutorial).</a:t>
            </a:r>
            <a:endParaRPr dirty="0">
              <a:latin typeface="Arial"/>
              <a:cs typeface="Arial"/>
            </a:endParaRPr>
          </a:p>
          <a:p>
            <a:pPr marL="517739" marR="949749" indent="-417441">
              <a:lnSpc>
                <a:spcPct val="101099"/>
              </a:lnSpc>
              <a:spcBef>
                <a:spcPts val="803"/>
              </a:spcBef>
              <a:buFont typeface="Wingdings" panose="05000000000000000000" pitchFamily="2" charset="2"/>
              <a:buChar char="q"/>
              <a:tabLst>
                <a:tab pos="517739" algn="l"/>
                <a:tab pos="518300" algn="l"/>
              </a:tabLst>
            </a:pP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Nb</a:t>
            </a:r>
            <a:r>
              <a:rPr baseline="-17094" dirty="0">
                <a:solidFill>
                  <a:srgbClr val="505050"/>
                </a:solidFill>
                <a:latin typeface="Arial"/>
                <a:cs typeface="Arial"/>
              </a:rPr>
              <a:t>3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Sn is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 promising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material, but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still in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an early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R&amp;D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stage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and demonstrated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fields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only</a:t>
            </a:r>
            <a:r>
              <a:rPr spc="9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up</a:t>
            </a:r>
            <a:r>
              <a:rPr spc="4" dirty="0">
                <a:solidFill>
                  <a:srgbClr val="505050"/>
                </a:solidFill>
                <a:latin typeface="Arial"/>
                <a:cs typeface="Arial"/>
              </a:rPr>
              <a:t> </a:t>
            </a:r>
            <a:r>
              <a:rPr spc="-22" dirty="0">
                <a:solidFill>
                  <a:srgbClr val="505050"/>
                </a:solidFill>
                <a:latin typeface="Arial"/>
                <a:cs typeface="Arial"/>
              </a:rPr>
              <a:t>to </a:t>
            </a:r>
            <a:r>
              <a:rPr dirty="0">
                <a:solidFill>
                  <a:srgbClr val="505050"/>
                </a:solidFill>
                <a:latin typeface="Arial"/>
                <a:cs typeface="Arial"/>
              </a:rPr>
              <a:t>25 </a:t>
            </a:r>
            <a:r>
              <a:rPr spc="-9" dirty="0">
                <a:solidFill>
                  <a:srgbClr val="505050"/>
                </a:solidFill>
                <a:latin typeface="Arial"/>
                <a:cs typeface="Arial"/>
              </a:rPr>
              <a:t>MV/m.</a:t>
            </a:r>
            <a:endParaRPr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0635" y="136525"/>
            <a:ext cx="9681565" cy="474374"/>
          </a:xfrm>
          <a:prstGeom prst="rect">
            <a:avLst/>
          </a:prstGeom>
        </p:spPr>
        <p:txBody>
          <a:bodyPr vert="horz" wrap="square" lIns="0" tIns="66370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pc="-9" dirty="0"/>
              <a:t>Highlight</a:t>
            </a:r>
            <a:r>
              <a:rPr lang="en-US" spc="-9" dirty="0"/>
              <a:t>s</a:t>
            </a:r>
            <a:endParaRPr spc="-9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4BDDE2-2689-50CD-AEB2-2512079427D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23AFF5D-09F3-3B1C-77FF-0CD8C58C24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62</a:t>
            </a:fld>
            <a:endParaRPr lang="en-US" spc="-22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9195" y="136525"/>
            <a:ext cx="9681565" cy="474374"/>
          </a:xfrm>
          <a:prstGeom prst="rect">
            <a:avLst/>
          </a:prstGeom>
        </p:spPr>
        <p:txBody>
          <a:bodyPr vert="horz" wrap="square" lIns="0" tIns="66370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lang="en-US" spc="-9" dirty="0"/>
              <a:t>Further Remarks</a:t>
            </a:r>
            <a:endParaRPr spc="-9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4BDDE2-2689-50CD-AEB2-2512079427D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23AFF5D-09F3-3B1C-77FF-0CD8C58C24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63</a:t>
            </a:fld>
            <a:endParaRPr lang="en-US" spc="-22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9AB1A32D-1127-1EA2-EA1A-739A58B0043F}"/>
              </a:ext>
            </a:extLst>
          </p:cNvPr>
          <p:cNvSpPr txBox="1"/>
          <p:nvPr/>
        </p:nvSpPr>
        <p:spPr>
          <a:xfrm>
            <a:off x="549275" y="848093"/>
            <a:ext cx="11093450" cy="4844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  <a:tabLst>
                <a:tab pos="355600" algn="l"/>
                <a:tab pos="356235" algn="l"/>
              </a:tabLst>
            </a:pPr>
            <a:r>
              <a:rPr sz="2800" b="1" dirty="0">
                <a:latin typeface="Calibri"/>
                <a:cs typeface="Calibri"/>
              </a:rPr>
              <a:t>SRF</a:t>
            </a:r>
            <a:r>
              <a:rPr sz="2800" b="1" spc="-4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technology</a:t>
            </a:r>
            <a:r>
              <a:rPr sz="2800" b="1" spc="-4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applied</a:t>
            </a:r>
            <a:r>
              <a:rPr sz="2800" b="1" spc="-4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to</a:t>
            </a:r>
            <a:r>
              <a:rPr sz="2800" b="1" spc="-3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accelerators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is</a:t>
            </a:r>
            <a:r>
              <a:rPr sz="2800" b="1" spc="-3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wonderfully</a:t>
            </a:r>
            <a:r>
              <a:rPr sz="2800" b="1" spc="-4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complex</a:t>
            </a:r>
            <a:endParaRPr sz="2800" dirty="0">
              <a:latin typeface="Calibri"/>
              <a:cs typeface="Calibri"/>
            </a:endParaRPr>
          </a:p>
          <a:p>
            <a:pPr marL="812800" lvl="1" indent="-342900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q"/>
              <a:tabLst>
                <a:tab pos="812165" algn="l"/>
                <a:tab pos="812800" algn="l"/>
              </a:tabLst>
            </a:pPr>
            <a:r>
              <a:rPr sz="2400" dirty="0">
                <a:latin typeface="Calibri"/>
                <a:cs typeface="Calibri"/>
              </a:rPr>
              <a:t>Inherently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multi-disciplinary</a:t>
            </a:r>
            <a:endParaRPr sz="2400" dirty="0">
              <a:latin typeface="Calibri"/>
              <a:cs typeface="Calibri"/>
            </a:endParaRPr>
          </a:p>
          <a:p>
            <a:pPr marL="812165" lvl="1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812165" algn="l"/>
                <a:tab pos="812800" algn="l"/>
              </a:tabLst>
            </a:pPr>
            <a:r>
              <a:rPr sz="2400" dirty="0">
                <a:latin typeface="Calibri"/>
                <a:cs typeface="Calibri"/>
              </a:rPr>
              <a:t>Huge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number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coupled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parameters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everything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matters</a:t>
            </a:r>
            <a:endParaRPr sz="2400" dirty="0">
              <a:latin typeface="Calibri"/>
              <a:cs typeface="Calibri"/>
            </a:endParaRPr>
          </a:p>
          <a:p>
            <a:pPr marL="812165" lvl="1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812165" algn="l"/>
                <a:tab pos="812800" algn="l"/>
              </a:tabLst>
            </a:pPr>
            <a:r>
              <a:rPr sz="2400" dirty="0">
                <a:latin typeface="Calibri"/>
                <a:cs typeface="Calibri"/>
              </a:rPr>
              <a:t>If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you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like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simplicity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6F2F9F"/>
                </a:solidFill>
                <a:latin typeface="Calibri"/>
                <a:cs typeface="Calibri"/>
              </a:rPr>
              <a:t>find</a:t>
            </a:r>
            <a:r>
              <a:rPr sz="2400" i="1" spc="-2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6F2F9F"/>
                </a:solidFill>
                <a:latin typeface="Calibri"/>
                <a:cs typeface="Calibri"/>
              </a:rPr>
              <a:t>other</a:t>
            </a:r>
            <a:r>
              <a:rPr sz="2400" i="1" spc="-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2400" i="1" spc="-20" dirty="0">
                <a:solidFill>
                  <a:srgbClr val="6F2F9F"/>
                </a:solidFill>
                <a:latin typeface="Calibri"/>
                <a:cs typeface="Calibri"/>
              </a:rPr>
              <a:t>work</a:t>
            </a:r>
            <a:endParaRPr sz="2400" dirty="0">
              <a:latin typeface="Calibri"/>
              <a:cs typeface="Calibri"/>
            </a:endParaRPr>
          </a:p>
          <a:p>
            <a:pPr marL="812800" lvl="1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812165" algn="l"/>
                <a:tab pos="812800" algn="l"/>
              </a:tabLst>
            </a:pPr>
            <a:r>
              <a:rPr sz="2400" dirty="0">
                <a:latin typeface="Calibri"/>
                <a:cs typeface="Calibri"/>
              </a:rPr>
              <a:t>Remember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that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cost-</a:t>
            </a:r>
            <a:r>
              <a:rPr sz="2400" spc="-10" dirty="0">
                <a:latin typeface="Calibri"/>
                <a:cs typeface="Calibri"/>
              </a:rPr>
              <a:t>effectiveness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drives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everything</a:t>
            </a:r>
            <a:endParaRPr sz="2400" dirty="0">
              <a:latin typeface="Calibri"/>
              <a:cs typeface="Calibri"/>
            </a:endParaRPr>
          </a:p>
          <a:p>
            <a:pPr marL="1270000" lvl="2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1269365" algn="l"/>
                <a:tab pos="1270000" algn="l"/>
              </a:tabLst>
            </a:pPr>
            <a:r>
              <a:rPr sz="2400" dirty="0">
                <a:latin typeface="Calibri"/>
                <a:cs typeface="Calibri"/>
              </a:rPr>
              <a:t>Research,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design,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fabrication,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processing,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maintenance,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operation</a:t>
            </a:r>
            <a:endParaRPr sz="2400" dirty="0">
              <a:latin typeface="Calibri"/>
              <a:cs typeface="Calibri"/>
            </a:endParaRPr>
          </a:p>
          <a:p>
            <a:pPr marL="1270000" lvl="2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1269365" algn="l"/>
                <a:tab pos="1270000" algn="l"/>
              </a:tabLst>
            </a:pPr>
            <a:r>
              <a:rPr sz="2400" dirty="0">
                <a:latin typeface="Calibri"/>
                <a:cs typeface="Calibri"/>
              </a:rPr>
              <a:t>Nothing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cheap</a:t>
            </a:r>
            <a:endParaRPr sz="2400" dirty="0">
              <a:latin typeface="Calibri"/>
              <a:cs typeface="Calibri"/>
            </a:endParaRPr>
          </a:p>
          <a:p>
            <a:pPr marL="1270000" lvl="2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1269365" algn="l"/>
                <a:tab pos="1270000" algn="l"/>
              </a:tabLst>
            </a:pPr>
            <a:r>
              <a:rPr sz="2400" dirty="0">
                <a:latin typeface="Calibri"/>
                <a:cs typeface="Calibri"/>
              </a:rPr>
              <a:t>We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only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do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this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because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there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no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better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way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meet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need</a:t>
            </a:r>
            <a:endParaRPr sz="2400" dirty="0">
              <a:latin typeface="Calibri"/>
              <a:cs typeface="Calibri"/>
            </a:endParaRPr>
          </a:p>
          <a:p>
            <a:pPr marL="812800" lvl="1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812165" algn="l"/>
                <a:tab pos="812800" algn="l"/>
              </a:tabLst>
            </a:pPr>
            <a:r>
              <a:rPr sz="2400" dirty="0">
                <a:latin typeface="Calibri"/>
                <a:cs typeface="Calibri"/>
              </a:rPr>
              <a:t>Designs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build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upon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previous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design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operation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experience</a:t>
            </a:r>
            <a:endParaRPr sz="2400" dirty="0">
              <a:latin typeface="Calibri"/>
              <a:cs typeface="Calibri"/>
            </a:endParaRPr>
          </a:p>
          <a:p>
            <a:pPr marL="812800" lvl="1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812165" algn="l"/>
                <a:tab pos="812800" algn="l"/>
              </a:tabLst>
            </a:pPr>
            <a:r>
              <a:rPr sz="2400" dirty="0">
                <a:latin typeface="Calibri"/>
                <a:cs typeface="Calibri"/>
              </a:rPr>
              <a:t>Learn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from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insights,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successes,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difficulties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others</a:t>
            </a:r>
            <a:endParaRPr sz="2400" dirty="0">
              <a:latin typeface="Calibri"/>
              <a:cs typeface="Calibri"/>
            </a:endParaRPr>
          </a:p>
          <a:p>
            <a:pPr marL="812800" lvl="1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812165" algn="l"/>
                <a:tab pos="812800" algn="l"/>
              </a:tabLst>
            </a:pPr>
            <a:r>
              <a:rPr sz="2400" dirty="0">
                <a:latin typeface="Calibri"/>
                <a:cs typeface="Calibri"/>
              </a:rPr>
              <a:t>Accumulated</a:t>
            </a:r>
            <a:r>
              <a:rPr sz="2400" spc="-10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physical</a:t>
            </a:r>
            <a:r>
              <a:rPr sz="2400" spc="-9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understanding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9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required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for</a:t>
            </a:r>
            <a:r>
              <a:rPr sz="2400" spc="-9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engaging</a:t>
            </a:r>
            <a:r>
              <a:rPr sz="2400" spc="-9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unexpected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problems</a:t>
            </a:r>
            <a:endParaRPr sz="2400" dirty="0">
              <a:latin typeface="Calibri"/>
              <a:cs typeface="Calibri"/>
            </a:endParaRPr>
          </a:p>
          <a:p>
            <a:pPr marL="812800" lvl="1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812165" algn="l"/>
                <a:tab pos="812800" algn="l"/>
              </a:tabLst>
            </a:pPr>
            <a:r>
              <a:rPr sz="2400" dirty="0">
                <a:solidFill>
                  <a:srgbClr val="C00000"/>
                </a:solidFill>
                <a:latin typeface="Calibri"/>
                <a:cs typeface="Calibri"/>
              </a:rPr>
              <a:t>Contamination</a:t>
            </a:r>
            <a:r>
              <a:rPr sz="2400" spc="-8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C00000"/>
                </a:solidFill>
                <a:latin typeface="Calibri"/>
                <a:cs typeface="Calibri"/>
              </a:rPr>
              <a:t>can</a:t>
            </a:r>
            <a:r>
              <a:rPr sz="2400" spc="-6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C00000"/>
                </a:solidFill>
                <a:latin typeface="Calibri"/>
                <a:cs typeface="Calibri"/>
              </a:rPr>
              <a:t>spoil</a:t>
            </a:r>
            <a:r>
              <a:rPr sz="2400" spc="-5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C00000"/>
                </a:solidFill>
                <a:latin typeface="Calibri"/>
                <a:cs typeface="Calibri"/>
              </a:rPr>
              <a:t>everything.</a:t>
            </a:r>
            <a:endParaRPr sz="2400" dirty="0">
              <a:latin typeface="Calibri"/>
              <a:cs typeface="Calibri"/>
            </a:endParaRPr>
          </a:p>
          <a:p>
            <a:pPr marL="812800" lvl="1" indent="-342900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812165" algn="l"/>
                <a:tab pos="812800" algn="l"/>
              </a:tabLst>
            </a:pP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But</a:t>
            </a:r>
            <a:r>
              <a:rPr sz="2400" b="1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when</a:t>
            </a:r>
            <a:r>
              <a:rPr sz="2400" b="1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it</a:t>
            </a:r>
            <a:r>
              <a:rPr sz="2400" b="1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works</a:t>
            </a:r>
            <a:r>
              <a:rPr sz="2400" b="1" spc="-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right,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it</a:t>
            </a:r>
            <a:r>
              <a:rPr sz="2400" b="1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makes</a:t>
            </a:r>
            <a:r>
              <a:rPr sz="2400" b="1" spc="-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the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6FC0"/>
                </a:solidFill>
                <a:latin typeface="Calibri"/>
                <a:cs typeface="Calibri"/>
              </a:rPr>
              <a:t>amazing</a:t>
            </a:r>
            <a:r>
              <a:rPr sz="2400" b="1" spc="-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6FC0"/>
                </a:solidFill>
                <a:latin typeface="Calibri"/>
                <a:cs typeface="Calibri"/>
              </a:rPr>
              <a:t>possible.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03519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79B58A-6BA7-BA76-DFDA-FC1338D4C656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13E3868-9903-F26B-627B-FF3B363D5935}"/>
              </a:ext>
            </a:extLst>
          </p:cNvPr>
          <p:cNvSpPr txBox="1">
            <a:spLocks noChangeArrowheads="1"/>
          </p:cNvSpPr>
          <p:nvPr/>
        </p:nvSpPr>
        <p:spPr>
          <a:xfrm>
            <a:off x="427410" y="238126"/>
            <a:ext cx="8229600" cy="86836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/>
              <a:t>Basic SRF cavity…</a:t>
            </a: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FE835F5D-46AB-EDC8-93D8-E9E2471CC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87475"/>
            <a:ext cx="5483225" cy="408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8">
            <a:extLst>
              <a:ext uri="{FF2B5EF4-FFF2-40B4-BE49-F238E27FC236}">
                <a16:creationId xmlns:a16="http://schemas.microsoft.com/office/drawing/2014/main" id="{F4628429-BCC9-ED02-EC70-5193D4ED8C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3624" y="857102"/>
            <a:ext cx="30241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kumimoji="1" lang="en-US" altLang="en-US" sz="2000" dirty="0"/>
              <a:t>Quality factor</a:t>
            </a:r>
          </a:p>
          <a:p>
            <a:pPr algn="ctr" eaLnBrk="0" hangingPunct="0"/>
            <a:r>
              <a:rPr kumimoji="1" lang="en-US" altLang="en-US" sz="2000" dirty="0"/>
              <a:t>Q</a:t>
            </a:r>
            <a:r>
              <a:rPr kumimoji="1" lang="en-US" altLang="en-US" sz="2000" baseline="-25000" dirty="0"/>
              <a:t>0</a:t>
            </a:r>
            <a:r>
              <a:rPr kumimoji="1" lang="en-US" altLang="en-US" sz="2000" dirty="0"/>
              <a:t> </a:t>
            </a:r>
            <a:r>
              <a:rPr kumimoji="1" lang="en-US" altLang="en-US" sz="2000" dirty="0">
                <a:latin typeface="Symbol" panose="05050102010706020507" pitchFamily="18" charset="2"/>
              </a:rPr>
              <a:t>µ</a:t>
            </a:r>
            <a:r>
              <a:rPr kumimoji="1" lang="en-US" altLang="en-US" sz="2000" dirty="0"/>
              <a:t> G / R</a:t>
            </a:r>
            <a:r>
              <a:rPr kumimoji="1" lang="en-US" altLang="en-US" sz="2000" baseline="-25000" dirty="0"/>
              <a:t>s</a:t>
            </a:r>
            <a:r>
              <a:rPr kumimoji="1" lang="en-US" altLang="en-US" sz="2000" dirty="0"/>
              <a:t> </a:t>
            </a:r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CF0EFE7E-83DE-21A0-9DB4-D37AC8FB1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388" y="1690688"/>
            <a:ext cx="5483226" cy="446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en-US" sz="2400" dirty="0"/>
              <a:t>G = geometry factor </a:t>
            </a:r>
          </a:p>
          <a:p>
            <a:r>
              <a:rPr kumimoji="1" lang="en-US" altLang="en-US" sz="2400" dirty="0"/>
              <a:t>i.e. E</a:t>
            </a:r>
            <a:r>
              <a:rPr kumimoji="1" lang="en-US" altLang="en-US" sz="2400" baseline="-25000" dirty="0"/>
              <a:t>acc</a:t>
            </a:r>
            <a:r>
              <a:rPr kumimoji="1" lang="en-US" altLang="en-US" sz="2400" dirty="0"/>
              <a:t> depends on the shape</a:t>
            </a:r>
          </a:p>
          <a:p>
            <a:endParaRPr kumimoji="1" lang="en-US" altLang="en-US" sz="2400" dirty="0"/>
          </a:p>
          <a:p>
            <a:r>
              <a:rPr kumimoji="1" lang="fr-FR" altLang="en-US" sz="2400" dirty="0"/>
              <a:t>Surface </a:t>
            </a:r>
            <a:r>
              <a:rPr kumimoji="1" lang="fr-FR" altLang="en-US" sz="2400" dirty="0" err="1"/>
              <a:t>resistance</a:t>
            </a:r>
            <a:r>
              <a:rPr kumimoji="1" lang="fr-FR" altLang="en-US" sz="2400" dirty="0"/>
              <a:t> R</a:t>
            </a:r>
            <a:r>
              <a:rPr kumimoji="1" lang="fr-FR" altLang="en-US" sz="2400" baseline="-25000" dirty="0"/>
              <a:t>S</a:t>
            </a:r>
          </a:p>
          <a:p>
            <a:r>
              <a:rPr kumimoji="1" lang="fr-FR" altLang="en-US" sz="2400" dirty="0"/>
              <a:t>R</a:t>
            </a:r>
            <a:r>
              <a:rPr kumimoji="1" lang="fr-FR" altLang="en-US" sz="2400" baseline="-25000" dirty="0"/>
              <a:t>S</a:t>
            </a:r>
            <a:r>
              <a:rPr kumimoji="1" lang="fr-FR" altLang="en-US" sz="2400" dirty="0"/>
              <a:t>(Nb) ~ 1 n</a:t>
            </a:r>
            <a:r>
              <a:rPr kumimoji="1" lang="el-GR" altLang="en-US" sz="2400" dirty="0">
                <a:sym typeface="Mathematica1" pitchFamily="2" charset="2"/>
              </a:rPr>
              <a:t>Ω</a:t>
            </a:r>
            <a:r>
              <a:rPr kumimoji="1" lang="fr-FR" altLang="en-US" sz="2400" dirty="0">
                <a:sym typeface="Mathematica1" pitchFamily="2" charset="2"/>
              </a:rPr>
              <a:t> @ 2K </a:t>
            </a:r>
          </a:p>
          <a:p>
            <a:r>
              <a:rPr kumimoji="1" lang="fr-FR" altLang="en-US" sz="2400" dirty="0">
                <a:sym typeface="Mathematica1" pitchFamily="2" charset="2"/>
              </a:rPr>
              <a:t>   </a:t>
            </a:r>
            <a:r>
              <a:rPr kumimoji="1" lang="fr-FR" altLang="en-US" sz="2000" dirty="0">
                <a:sym typeface="Mathematica1" pitchFamily="2" charset="2"/>
              </a:rPr>
              <a:t>&lt;&lt; </a:t>
            </a:r>
            <a:r>
              <a:rPr kumimoji="1" lang="fr-FR" altLang="en-US" sz="2000" dirty="0" err="1">
                <a:sym typeface="Mathematica1" pitchFamily="2" charset="2"/>
              </a:rPr>
              <a:t>R</a:t>
            </a:r>
            <a:r>
              <a:rPr kumimoji="1" lang="fr-FR" altLang="en-US" sz="2000" baseline="-25000" dirty="0" err="1">
                <a:sym typeface="Mathematica1" pitchFamily="2" charset="2"/>
              </a:rPr>
              <a:t>s</a:t>
            </a:r>
            <a:r>
              <a:rPr kumimoji="1" lang="fr-FR" altLang="en-US" sz="2000" dirty="0">
                <a:sym typeface="Mathematica1" pitchFamily="2" charset="2"/>
              </a:rPr>
              <a:t>(Cu)</a:t>
            </a:r>
            <a:r>
              <a:rPr kumimoji="1" lang="fr-FR" altLang="en-US" sz="2000" dirty="0"/>
              <a:t> ~ 100 µ</a:t>
            </a:r>
            <a:r>
              <a:rPr kumimoji="1" lang="el-GR" altLang="en-US" sz="2000" dirty="0">
                <a:sym typeface="Mathematica1" pitchFamily="2" charset="2"/>
              </a:rPr>
              <a:t>Ω</a:t>
            </a:r>
          </a:p>
          <a:p>
            <a:endParaRPr lang="en-US" altLang="en-US" sz="2000" dirty="0">
              <a:solidFill>
                <a:srgbClr val="0070C0"/>
              </a:solidFill>
            </a:endParaRPr>
          </a:p>
          <a:p>
            <a:r>
              <a:rPr lang="en-US" altLang="en-US" sz="2400" dirty="0" err="1">
                <a:solidFill>
                  <a:srgbClr val="0070C0"/>
                </a:solidFill>
              </a:rPr>
              <a:t>E</a:t>
            </a:r>
            <a:r>
              <a:rPr lang="en-US" altLang="en-US" sz="2400" baseline="-25000" dirty="0" err="1">
                <a:solidFill>
                  <a:srgbClr val="0070C0"/>
                </a:solidFill>
              </a:rPr>
              <a:t>surf</a:t>
            </a:r>
            <a:r>
              <a:rPr lang="en-US" altLang="en-US" sz="2400" dirty="0">
                <a:solidFill>
                  <a:srgbClr val="0070C0"/>
                </a:solidFill>
              </a:rPr>
              <a:t> ~ 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6</a:t>
            </a:r>
            <a:r>
              <a:rPr lang="en-US" altLang="en-US" sz="2400" dirty="0">
                <a:solidFill>
                  <a:srgbClr val="0070C0"/>
                </a:solidFill>
              </a:rPr>
              <a:t>-10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7</a:t>
            </a:r>
            <a:r>
              <a:rPr lang="en-US" altLang="en-US" sz="2400" dirty="0">
                <a:solidFill>
                  <a:srgbClr val="0070C0"/>
                </a:solidFill>
              </a:rPr>
              <a:t> V/m</a:t>
            </a:r>
          </a:p>
          <a:p>
            <a:r>
              <a:rPr lang="en-US" altLang="en-US" sz="2400" dirty="0" err="1">
                <a:solidFill>
                  <a:srgbClr val="0070C0"/>
                </a:solidFill>
              </a:rPr>
              <a:t>J</a:t>
            </a:r>
            <a:r>
              <a:rPr lang="en-US" altLang="en-US" sz="2400" baseline="-25000" dirty="0" err="1">
                <a:solidFill>
                  <a:srgbClr val="0070C0"/>
                </a:solidFill>
              </a:rPr>
              <a:t>surf</a:t>
            </a:r>
            <a:r>
              <a:rPr lang="en-US" altLang="en-US" sz="2400" dirty="0">
                <a:solidFill>
                  <a:srgbClr val="0070C0"/>
                </a:solidFill>
              </a:rPr>
              <a:t> ~ 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9</a:t>
            </a:r>
            <a:r>
              <a:rPr lang="en-US" altLang="en-US" sz="2400" dirty="0">
                <a:solidFill>
                  <a:srgbClr val="0070C0"/>
                </a:solidFill>
              </a:rPr>
              <a:t>-10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10</a:t>
            </a:r>
            <a:r>
              <a:rPr lang="en-US" altLang="en-US" sz="2400" dirty="0">
                <a:solidFill>
                  <a:srgbClr val="0070C0"/>
                </a:solidFill>
              </a:rPr>
              <a:t> A/m</a:t>
            </a:r>
            <a:r>
              <a:rPr lang="en-US" altLang="en-US" sz="2400" baseline="30000" dirty="0">
                <a:solidFill>
                  <a:srgbClr val="0070C0"/>
                </a:solidFill>
              </a:rPr>
              <a:t>2</a:t>
            </a:r>
          </a:p>
          <a:p>
            <a:r>
              <a:rPr lang="en-US" altLang="en-US" sz="2400" dirty="0" err="1">
                <a:solidFill>
                  <a:srgbClr val="0070C0"/>
                </a:solidFill>
              </a:rPr>
              <a:t>H</a:t>
            </a:r>
            <a:r>
              <a:rPr lang="en-US" altLang="en-US" sz="2400" baseline="-25000" dirty="0" err="1">
                <a:solidFill>
                  <a:srgbClr val="0070C0"/>
                </a:solidFill>
              </a:rPr>
              <a:t>surf</a:t>
            </a:r>
            <a:r>
              <a:rPr lang="en-US" altLang="en-US" sz="2400" dirty="0">
                <a:solidFill>
                  <a:srgbClr val="0070C0"/>
                </a:solidFill>
              </a:rPr>
              <a:t> ~ 100 mT or more</a:t>
            </a:r>
          </a:p>
          <a:p>
            <a:r>
              <a:rPr lang="en-US" altLang="en-US" sz="2400" dirty="0" err="1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US" altLang="en-US" sz="2400" baseline="-25000" dirty="0" err="1">
                <a:solidFill>
                  <a:srgbClr val="0070C0"/>
                </a:solidFill>
              </a:rPr>
              <a:t>L</a:t>
            </a:r>
            <a:r>
              <a:rPr lang="en-US" altLang="en-US" sz="2400" baseline="-25000" dirty="0">
                <a:solidFill>
                  <a:srgbClr val="0070C0"/>
                </a:solidFill>
              </a:rPr>
              <a:t> </a:t>
            </a:r>
            <a:r>
              <a:rPr lang="en-US" altLang="en-US" sz="2400" dirty="0">
                <a:solidFill>
                  <a:srgbClr val="0070C0"/>
                </a:solidFill>
              </a:rPr>
              <a:t>~ 50 nm</a:t>
            </a:r>
          </a:p>
          <a:p>
            <a:endParaRPr kumimoji="1" lang="en-US" altLang="en-US" sz="2400" dirty="0"/>
          </a:p>
        </p:txBody>
      </p:sp>
      <p:sp>
        <p:nvSpPr>
          <p:cNvPr id="12" name="AutoShape 21">
            <a:extLst>
              <a:ext uri="{FF2B5EF4-FFF2-40B4-BE49-F238E27FC236}">
                <a16:creationId xmlns:a16="http://schemas.microsoft.com/office/drawing/2014/main" id="{7F562FD0-CD36-DBEE-2975-C2594C2BA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3775" y="4529138"/>
            <a:ext cx="374650" cy="974725"/>
          </a:xfrm>
          <a:prstGeom prst="upArrow">
            <a:avLst>
              <a:gd name="adj1" fmla="val 50000"/>
              <a:gd name="adj2" fmla="val 65042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3" name="Text Box 22">
            <a:extLst>
              <a:ext uri="{FF2B5EF4-FFF2-40B4-BE49-F238E27FC236}">
                <a16:creationId xmlns:a16="http://schemas.microsoft.com/office/drawing/2014/main" id="{CC954C4C-3095-ABC1-E2AA-15C91D7E2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700" y="5454650"/>
            <a:ext cx="2025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/>
              <a:t>Region of highest </a:t>
            </a:r>
          </a:p>
          <a:p>
            <a:pPr algn="ctr"/>
            <a:r>
              <a:rPr lang="en-US" altLang="en-US"/>
              <a:t>magnetic field</a:t>
            </a:r>
          </a:p>
        </p:txBody>
      </p:sp>
      <p:sp>
        <p:nvSpPr>
          <p:cNvPr id="14" name="AutoShape 23">
            <a:extLst>
              <a:ext uri="{FF2B5EF4-FFF2-40B4-BE49-F238E27FC236}">
                <a16:creationId xmlns:a16="http://schemas.microsoft.com/office/drawing/2014/main" id="{8C5475DF-BC5D-7D08-CE5F-C9A6149FEA3E}"/>
              </a:ext>
            </a:extLst>
          </p:cNvPr>
          <p:cNvSpPr>
            <a:spLocks noChangeArrowheads="1"/>
          </p:cNvSpPr>
          <p:nvPr/>
        </p:nvSpPr>
        <p:spPr bwMode="auto">
          <a:xfrm rot="20973502">
            <a:off x="4695825" y="3735388"/>
            <a:ext cx="211138" cy="1714500"/>
          </a:xfrm>
          <a:prstGeom prst="upArrow">
            <a:avLst>
              <a:gd name="adj1" fmla="val 41352"/>
              <a:gd name="adj2" fmla="val 133646"/>
            </a:avLst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5" name="Text Box 24">
            <a:extLst>
              <a:ext uri="{FF2B5EF4-FFF2-40B4-BE49-F238E27FC236}">
                <a16:creationId xmlns:a16="http://schemas.microsoft.com/office/drawing/2014/main" id="{0EC62834-60AC-248D-0D9C-23554B18E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7963" y="5434013"/>
            <a:ext cx="2025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/>
              <a:t>Region of highest </a:t>
            </a:r>
          </a:p>
          <a:p>
            <a:pPr algn="ctr"/>
            <a:r>
              <a:rPr lang="en-US" altLang="en-US"/>
              <a:t>electric field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BAF1362A-4709-98D1-52A8-70AC8B496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39D4EDC-A0E9-C728-691F-A5F8A1115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1449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402" y="-74270"/>
            <a:ext cx="10972440" cy="1144800"/>
          </a:xfrm>
        </p:spPr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780" y="1483011"/>
            <a:ext cx="10972440" cy="3891978"/>
          </a:xfrm>
        </p:spPr>
        <p:txBody>
          <a:bodyPr>
            <a:normAutofit/>
          </a:bodyPr>
          <a:lstStyle/>
          <a:p>
            <a:r>
              <a:rPr lang="en-US" sz="2800" dirty="0"/>
              <a:t>Inspiration and material from earlier lectures from: </a:t>
            </a:r>
          </a:p>
          <a:p>
            <a:pPr marL="0" indent="0">
              <a:buNone/>
            </a:pPr>
            <a:r>
              <a:rPr lang="en-US" sz="2800" dirty="0"/>
              <a:t>Prof. G. </a:t>
            </a:r>
            <a:r>
              <a:rPr lang="en-US" sz="2800" dirty="0" err="1"/>
              <a:t>Ciovati</a:t>
            </a:r>
            <a:r>
              <a:rPr lang="en-US" sz="2800" dirty="0"/>
              <a:t>, </a:t>
            </a:r>
            <a:r>
              <a:rPr lang="en-US" sz="2800" dirty="0" err="1"/>
              <a:t>Jlab</a:t>
            </a:r>
            <a:r>
              <a:rPr lang="en-US" sz="2800" dirty="0"/>
              <a:t>; Prof. A. Gurevich, ODU; Prof. Steven M. Anlage, UMD; Prof. J. Knobloch, BESSY; Prof. H. </a:t>
            </a:r>
            <a:r>
              <a:rPr lang="en-US" sz="2800" dirty="0" err="1"/>
              <a:t>Padamsee</a:t>
            </a:r>
            <a:r>
              <a:rPr lang="en-US" sz="2800" dirty="0"/>
              <a:t>, Cornell U.; S. </a:t>
            </a:r>
            <a:r>
              <a:rPr lang="en-US" sz="2800" dirty="0" err="1"/>
              <a:t>Belomestnykh</a:t>
            </a:r>
            <a:r>
              <a:rPr lang="en-US" sz="2800" dirty="0"/>
              <a:t>, FNAL.</a:t>
            </a:r>
          </a:p>
          <a:p>
            <a:r>
              <a:rPr lang="en-US" sz="2800" b="1" dirty="0">
                <a:solidFill>
                  <a:srgbClr val="0066FF"/>
                </a:solidFill>
              </a:rPr>
              <a:t>Tutorials</a:t>
            </a:r>
            <a:r>
              <a:rPr lang="en-US" sz="2800" dirty="0"/>
              <a:t> on SRF can be found on the webpages of SRF Conferences: </a:t>
            </a:r>
            <a:r>
              <a:rPr lang="en-US" sz="2800" dirty="0">
                <a:hlinkClick r:id="rId3"/>
              </a:rPr>
              <a:t>http://accelconf.web.cern.ch/accelconf/</a:t>
            </a:r>
            <a:endParaRPr lang="en-US" sz="2800" dirty="0"/>
          </a:p>
          <a:p>
            <a:pPr lvl="1"/>
            <a:endParaRPr lang="en-US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98C2AB-8F43-BF86-9FA7-587DCE6B398C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66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940" y="-23017"/>
            <a:ext cx="8455660" cy="42082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/>
              <a:t>References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154940" y="397804"/>
            <a:ext cx="12037060" cy="557319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0" indent="-228600">
              <a:lnSpc>
                <a:spcPts val="2970"/>
              </a:lnSpc>
              <a:spcBef>
                <a:spcPts val="105"/>
              </a:spcBef>
              <a:buFont typeface="Arial"/>
              <a:buChar char="•"/>
              <a:tabLst>
                <a:tab pos="254000" algn="l"/>
              </a:tabLst>
            </a:pPr>
            <a:r>
              <a:rPr sz="2600" dirty="0">
                <a:latin typeface="Calibri"/>
                <a:cs typeface="Calibri"/>
              </a:rPr>
              <a:t>Standard</a:t>
            </a:r>
            <a:r>
              <a:rPr sz="2600" spc="-8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textbooks</a:t>
            </a:r>
            <a:r>
              <a:rPr sz="2600" spc="-8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on</a:t>
            </a:r>
            <a:r>
              <a:rPr sz="2600" spc="-60" dirty="0">
                <a:latin typeface="Calibri"/>
                <a:cs typeface="Calibri"/>
              </a:rPr>
              <a:t> </a:t>
            </a:r>
            <a:r>
              <a:rPr sz="2600" spc="-25" dirty="0">
                <a:latin typeface="Calibri"/>
                <a:cs typeface="Calibri"/>
              </a:rPr>
              <a:t>SRF</a:t>
            </a:r>
            <a:endParaRPr sz="2600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H. </a:t>
            </a:r>
            <a:r>
              <a:rPr lang="en-US" sz="1600" dirty="0" err="1"/>
              <a:t>Padamsee</a:t>
            </a:r>
            <a:r>
              <a:rPr lang="en-US" sz="1600" dirty="0"/>
              <a:t>, J. Knobloch and T. Hays, </a:t>
            </a:r>
            <a:r>
              <a:rPr lang="en-US" sz="1600" i="1" dirty="0"/>
              <a:t>RF Superconductivity for Accelerators</a:t>
            </a:r>
            <a:r>
              <a:rPr lang="en-US" sz="1600" dirty="0"/>
              <a:t>, J. Wiley &amp; Sons, New York, 1998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Calibri"/>
              </a:rPr>
              <a:t>H.</a:t>
            </a:r>
            <a:r>
              <a:rPr lang="en-US" sz="1600" spc="-30" dirty="0">
                <a:cs typeface="Calibri"/>
              </a:rPr>
              <a:t> </a:t>
            </a:r>
            <a:r>
              <a:rPr lang="en-US" sz="1600" spc="-10" dirty="0" err="1">
                <a:cs typeface="Calibri"/>
              </a:rPr>
              <a:t>Padamsee</a:t>
            </a:r>
            <a:r>
              <a:rPr lang="en-US" sz="1600" spc="-25" dirty="0">
                <a:cs typeface="Calibri"/>
              </a:rPr>
              <a:t> </a:t>
            </a:r>
            <a:r>
              <a:rPr lang="en-US" sz="1600" dirty="0">
                <a:cs typeface="Calibri"/>
              </a:rPr>
              <a:t>et</a:t>
            </a:r>
            <a:r>
              <a:rPr lang="en-US" sz="1600" spc="-20" dirty="0">
                <a:cs typeface="Calibri"/>
              </a:rPr>
              <a:t> </a:t>
            </a:r>
            <a:r>
              <a:rPr lang="en-US" sz="1600" dirty="0">
                <a:cs typeface="Calibri"/>
              </a:rPr>
              <a:t>al</a:t>
            </a:r>
            <a:r>
              <a:rPr lang="en-US" sz="1600" spc="-25" dirty="0">
                <a:cs typeface="Calibri"/>
              </a:rPr>
              <a:t> </a:t>
            </a:r>
            <a:r>
              <a:rPr lang="en-US" sz="1600" dirty="0">
                <a:cs typeface="Calibri"/>
              </a:rPr>
              <a:t>“RF</a:t>
            </a:r>
            <a:r>
              <a:rPr lang="en-US" sz="1600" spc="-25" dirty="0">
                <a:cs typeface="Calibri"/>
              </a:rPr>
              <a:t> </a:t>
            </a:r>
            <a:r>
              <a:rPr lang="en-US" sz="1600" spc="-20" dirty="0">
                <a:cs typeface="Calibri"/>
              </a:rPr>
              <a:t>superconductivity</a:t>
            </a:r>
            <a:r>
              <a:rPr lang="en-US" sz="1600" spc="-25" dirty="0">
                <a:cs typeface="Calibri"/>
              </a:rPr>
              <a:t> </a:t>
            </a:r>
            <a:r>
              <a:rPr lang="en-US" sz="1600" dirty="0">
                <a:cs typeface="Calibri"/>
              </a:rPr>
              <a:t>for</a:t>
            </a:r>
            <a:r>
              <a:rPr lang="en-US" sz="1600" spc="-35" dirty="0">
                <a:cs typeface="Calibri"/>
              </a:rPr>
              <a:t> accelerators”,</a:t>
            </a:r>
            <a:r>
              <a:rPr lang="en-US" sz="1600" spc="-20" dirty="0">
                <a:cs typeface="Calibri"/>
              </a:rPr>
              <a:t> </a:t>
            </a:r>
            <a:r>
              <a:rPr lang="en-US" sz="1600" dirty="0">
                <a:cs typeface="Calibri"/>
              </a:rPr>
              <a:t>2</a:t>
            </a:r>
            <a:r>
              <a:rPr lang="en-US" sz="1600" baseline="24904" dirty="0">
                <a:cs typeface="Calibri"/>
              </a:rPr>
              <a:t>nd</a:t>
            </a:r>
            <a:r>
              <a:rPr lang="en-US" sz="1600" spc="225" baseline="24904" dirty="0">
                <a:cs typeface="Calibri"/>
              </a:rPr>
              <a:t> </a:t>
            </a:r>
            <a:r>
              <a:rPr lang="en-US" sz="1600" dirty="0">
                <a:cs typeface="Calibri"/>
              </a:rPr>
              <a:t>edition,</a:t>
            </a:r>
            <a:r>
              <a:rPr lang="en-US" sz="1600" spc="-30" dirty="0">
                <a:cs typeface="Calibri"/>
              </a:rPr>
              <a:t> </a:t>
            </a:r>
            <a:r>
              <a:rPr lang="en-US" sz="1600" spc="-25" dirty="0">
                <a:cs typeface="Calibri"/>
              </a:rPr>
              <a:t>WILEY-</a:t>
            </a:r>
            <a:r>
              <a:rPr lang="en-US" sz="1600" dirty="0">
                <a:cs typeface="Calibri"/>
              </a:rPr>
              <a:t>VCH</a:t>
            </a:r>
            <a:r>
              <a:rPr lang="en-US" sz="1600" spc="10" dirty="0">
                <a:cs typeface="Calibri"/>
              </a:rPr>
              <a:t> </a:t>
            </a:r>
            <a:r>
              <a:rPr lang="en-US" sz="1600" spc="-10" dirty="0">
                <a:cs typeface="Calibri"/>
              </a:rPr>
              <a:t>(2008)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H. </a:t>
            </a:r>
            <a:r>
              <a:rPr lang="en-US" sz="1600" dirty="0" err="1"/>
              <a:t>Padamsee</a:t>
            </a:r>
            <a:r>
              <a:rPr lang="en-US" sz="1600" dirty="0"/>
              <a:t>, </a:t>
            </a:r>
            <a:r>
              <a:rPr lang="en-US" sz="1600" i="1" dirty="0"/>
              <a:t>RF Superconductivity. Science, Technology, and Applications</a:t>
            </a:r>
            <a:r>
              <a:rPr lang="en-US" sz="1600" dirty="0"/>
              <a:t>, Wiley-VCH, Weinheim, 2009</a:t>
            </a:r>
          </a:p>
          <a:p>
            <a:pPr marL="254000" indent="-228600">
              <a:lnSpc>
                <a:spcPts val="2980"/>
              </a:lnSpc>
              <a:spcBef>
                <a:spcPts val="55"/>
              </a:spcBef>
              <a:buFont typeface="Arial"/>
              <a:buChar char="•"/>
              <a:tabLst>
                <a:tab pos="254000" algn="l"/>
              </a:tabLst>
            </a:pPr>
            <a:r>
              <a:rPr lang="en-US" sz="2600" dirty="0">
                <a:latin typeface="Calibri"/>
                <a:cs typeface="Calibri"/>
              </a:rPr>
              <a:t>Reviews</a:t>
            </a:r>
            <a:r>
              <a:rPr lang="en-US" sz="2600" spc="-85" dirty="0">
                <a:latin typeface="Calibri"/>
                <a:cs typeface="Calibri"/>
              </a:rPr>
              <a:t> </a:t>
            </a:r>
            <a:r>
              <a:rPr lang="en-US" sz="2600" dirty="0">
                <a:latin typeface="Calibri"/>
                <a:cs typeface="Calibri"/>
              </a:rPr>
              <a:t>on</a:t>
            </a:r>
            <a:r>
              <a:rPr lang="en-US" sz="2600" spc="-60" dirty="0">
                <a:latin typeface="Calibri"/>
                <a:cs typeface="Calibri"/>
              </a:rPr>
              <a:t> </a:t>
            </a:r>
            <a:r>
              <a:rPr lang="en-US" sz="2600" spc="-25" dirty="0">
                <a:latin typeface="Calibri"/>
                <a:cs typeface="Calibri"/>
              </a:rPr>
              <a:t>SRF</a:t>
            </a:r>
            <a:endParaRPr lang="en-US" sz="2600" dirty="0">
              <a:latin typeface="Calibri"/>
              <a:cs typeface="Calibri"/>
            </a:endParaRPr>
          </a:p>
          <a:p>
            <a:pPr marL="710565" marR="523240" lvl="1" indent="-227965">
              <a:lnSpc>
                <a:spcPct val="70000"/>
              </a:lnSpc>
              <a:spcBef>
                <a:spcPts val="650"/>
              </a:spcBef>
              <a:buFont typeface="Arial"/>
              <a:buChar char="•"/>
              <a:tabLst>
                <a:tab pos="710565" algn="l"/>
                <a:tab pos="711200" algn="l"/>
              </a:tabLst>
            </a:pPr>
            <a:r>
              <a:rPr sz="1600" dirty="0">
                <a:cs typeface="Calibri"/>
              </a:rPr>
              <a:t>J.</a:t>
            </a:r>
            <a:r>
              <a:rPr sz="1600" spc="-75" dirty="0">
                <a:cs typeface="Calibri"/>
              </a:rPr>
              <a:t> </a:t>
            </a:r>
            <a:r>
              <a:rPr sz="1600" spc="-150" dirty="0">
                <a:cs typeface="Calibri"/>
              </a:rPr>
              <a:t>P.</a:t>
            </a:r>
            <a:r>
              <a:rPr sz="1600" spc="-10" dirty="0">
                <a:cs typeface="Calibri"/>
              </a:rPr>
              <a:t> </a:t>
            </a:r>
            <a:r>
              <a:rPr sz="1600" spc="-25" dirty="0">
                <a:cs typeface="Calibri"/>
              </a:rPr>
              <a:t>Turneaure</a:t>
            </a:r>
            <a:r>
              <a:rPr sz="1600" spc="-30" dirty="0">
                <a:cs typeface="Calibri"/>
              </a:rPr>
              <a:t> </a:t>
            </a:r>
            <a:r>
              <a:rPr sz="1600" dirty="0">
                <a:cs typeface="Calibri"/>
              </a:rPr>
              <a:t>et</a:t>
            </a:r>
            <a:r>
              <a:rPr sz="1600" spc="-25" dirty="0">
                <a:cs typeface="Calibri"/>
              </a:rPr>
              <a:t> </a:t>
            </a:r>
            <a:r>
              <a:rPr sz="1600" dirty="0">
                <a:cs typeface="Calibri"/>
              </a:rPr>
              <a:t>al</a:t>
            </a:r>
            <a:r>
              <a:rPr sz="1600" spc="-35" dirty="0">
                <a:cs typeface="Calibri"/>
              </a:rPr>
              <a:t> </a:t>
            </a:r>
            <a:r>
              <a:rPr sz="1600" dirty="0">
                <a:cs typeface="Calibri"/>
              </a:rPr>
              <a:t>“The</a:t>
            </a:r>
            <a:r>
              <a:rPr sz="1600" spc="-20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surface</a:t>
            </a:r>
            <a:r>
              <a:rPr sz="1600" spc="-45" dirty="0">
                <a:cs typeface="Calibri"/>
              </a:rPr>
              <a:t> </a:t>
            </a:r>
            <a:r>
              <a:rPr sz="1600" dirty="0">
                <a:cs typeface="Calibri"/>
              </a:rPr>
              <a:t>impedance</a:t>
            </a:r>
            <a:r>
              <a:rPr sz="1600" spc="-25" dirty="0">
                <a:cs typeface="Calibri"/>
              </a:rPr>
              <a:t> </a:t>
            </a:r>
            <a:r>
              <a:rPr sz="1600" dirty="0">
                <a:cs typeface="Calibri"/>
              </a:rPr>
              <a:t>of</a:t>
            </a:r>
            <a:r>
              <a:rPr sz="1600" spc="-25" dirty="0">
                <a:cs typeface="Calibri"/>
              </a:rPr>
              <a:t> </a:t>
            </a:r>
            <a:r>
              <a:rPr sz="1600" spc="-20" dirty="0">
                <a:cs typeface="Calibri"/>
              </a:rPr>
              <a:t>superconductors</a:t>
            </a:r>
            <a:r>
              <a:rPr sz="1600" spc="-40" dirty="0">
                <a:cs typeface="Calibri"/>
              </a:rPr>
              <a:t> </a:t>
            </a:r>
            <a:r>
              <a:rPr sz="1600" dirty="0">
                <a:cs typeface="Calibri"/>
              </a:rPr>
              <a:t>and</a:t>
            </a:r>
            <a:r>
              <a:rPr sz="1600" spc="-35" dirty="0">
                <a:cs typeface="Calibri"/>
              </a:rPr>
              <a:t> </a:t>
            </a:r>
            <a:r>
              <a:rPr sz="1600" dirty="0">
                <a:cs typeface="Calibri"/>
              </a:rPr>
              <a:t>normal</a:t>
            </a:r>
            <a:r>
              <a:rPr sz="1600" spc="-35" dirty="0">
                <a:cs typeface="Calibri"/>
              </a:rPr>
              <a:t> </a:t>
            </a:r>
            <a:r>
              <a:rPr sz="1600" spc="-20" dirty="0">
                <a:cs typeface="Calibri"/>
              </a:rPr>
              <a:t>conductors:</a:t>
            </a:r>
            <a:r>
              <a:rPr sz="1600" spc="-30" dirty="0">
                <a:cs typeface="Calibri"/>
              </a:rPr>
              <a:t> </a:t>
            </a:r>
            <a:r>
              <a:rPr sz="1600" spc="-25" dirty="0">
                <a:cs typeface="Calibri"/>
              </a:rPr>
              <a:t>the Mattis-</a:t>
            </a:r>
            <a:r>
              <a:rPr sz="1600" dirty="0">
                <a:cs typeface="Calibri"/>
              </a:rPr>
              <a:t>Bardeen</a:t>
            </a:r>
            <a:r>
              <a:rPr sz="1600" spc="-55" dirty="0">
                <a:cs typeface="Calibri"/>
              </a:rPr>
              <a:t> </a:t>
            </a:r>
            <a:r>
              <a:rPr sz="1600" spc="-20" dirty="0">
                <a:cs typeface="Calibri"/>
              </a:rPr>
              <a:t>theory”,</a:t>
            </a:r>
            <a:r>
              <a:rPr sz="1600" spc="-45" dirty="0">
                <a:cs typeface="Calibri"/>
              </a:rPr>
              <a:t> </a:t>
            </a:r>
            <a:r>
              <a:rPr sz="1600" dirty="0">
                <a:cs typeface="Calibri"/>
              </a:rPr>
              <a:t>J.</a:t>
            </a:r>
            <a:r>
              <a:rPr sz="1600" spc="-20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Supercond.</a:t>
            </a:r>
            <a:r>
              <a:rPr sz="1600" spc="-55" dirty="0">
                <a:cs typeface="Calibri"/>
              </a:rPr>
              <a:t> </a:t>
            </a:r>
            <a:r>
              <a:rPr sz="1600" dirty="0">
                <a:cs typeface="Calibri"/>
              </a:rPr>
              <a:t>4,</a:t>
            </a:r>
            <a:r>
              <a:rPr sz="1600" spc="-50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341-</a:t>
            </a:r>
            <a:r>
              <a:rPr sz="1600" dirty="0">
                <a:cs typeface="Calibri"/>
              </a:rPr>
              <a:t>355</a:t>
            </a:r>
            <a:r>
              <a:rPr sz="1600" spc="-55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(1991)</a:t>
            </a:r>
            <a:endParaRPr sz="1600" dirty="0">
              <a:cs typeface="Calibri"/>
            </a:endParaRPr>
          </a:p>
          <a:p>
            <a:pPr marL="710565" marR="299085" lvl="1" indent="-227965">
              <a:lnSpc>
                <a:spcPct val="70000"/>
              </a:lnSpc>
              <a:spcBef>
                <a:spcPts val="505"/>
              </a:spcBef>
              <a:buFont typeface="Arial"/>
              <a:buChar char="•"/>
              <a:tabLst>
                <a:tab pos="710565" algn="l"/>
                <a:tab pos="711200" algn="l"/>
              </a:tabLst>
            </a:pPr>
            <a:r>
              <a:rPr sz="1600" dirty="0">
                <a:cs typeface="Calibri"/>
              </a:rPr>
              <a:t>A.</a:t>
            </a:r>
            <a:r>
              <a:rPr sz="1600" spc="-45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Gurevich</a:t>
            </a:r>
            <a:r>
              <a:rPr sz="1600" spc="-60" dirty="0">
                <a:cs typeface="Calibri"/>
              </a:rPr>
              <a:t> </a:t>
            </a:r>
            <a:r>
              <a:rPr sz="1600" dirty="0">
                <a:cs typeface="Calibri"/>
              </a:rPr>
              <a:t>“Theory</a:t>
            </a:r>
            <a:r>
              <a:rPr sz="1600" spc="-45" dirty="0">
                <a:cs typeface="Calibri"/>
              </a:rPr>
              <a:t> </a:t>
            </a:r>
            <a:r>
              <a:rPr sz="1600" dirty="0">
                <a:cs typeface="Calibri"/>
              </a:rPr>
              <a:t>of</a:t>
            </a:r>
            <a:r>
              <a:rPr sz="1600" spc="-45" dirty="0">
                <a:cs typeface="Calibri"/>
              </a:rPr>
              <a:t> </a:t>
            </a:r>
            <a:r>
              <a:rPr sz="1600" dirty="0">
                <a:cs typeface="Calibri"/>
              </a:rPr>
              <a:t>RF</a:t>
            </a:r>
            <a:r>
              <a:rPr sz="1600" spc="-40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superconductivity</a:t>
            </a:r>
            <a:r>
              <a:rPr sz="1600" spc="-50" dirty="0">
                <a:cs typeface="Calibri"/>
              </a:rPr>
              <a:t> </a:t>
            </a:r>
            <a:r>
              <a:rPr sz="1600" dirty="0">
                <a:cs typeface="Calibri"/>
              </a:rPr>
              <a:t>for</a:t>
            </a:r>
            <a:r>
              <a:rPr sz="1600" spc="-50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resonant</a:t>
            </a:r>
            <a:r>
              <a:rPr sz="1600" spc="-60" dirty="0">
                <a:cs typeface="Calibri"/>
              </a:rPr>
              <a:t> </a:t>
            </a:r>
            <a:r>
              <a:rPr sz="1600" spc="-25" dirty="0">
                <a:cs typeface="Calibri"/>
              </a:rPr>
              <a:t>cavities”,</a:t>
            </a:r>
            <a:r>
              <a:rPr sz="1600" spc="-15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Supercond.</a:t>
            </a:r>
            <a:r>
              <a:rPr sz="1600" spc="-55" dirty="0">
                <a:cs typeface="Calibri"/>
              </a:rPr>
              <a:t> </a:t>
            </a:r>
            <a:r>
              <a:rPr sz="1600" dirty="0">
                <a:cs typeface="Calibri"/>
              </a:rPr>
              <a:t>Sci.</a:t>
            </a:r>
            <a:r>
              <a:rPr sz="1600" spc="-50" dirty="0">
                <a:cs typeface="Calibri"/>
              </a:rPr>
              <a:t> </a:t>
            </a:r>
            <a:r>
              <a:rPr sz="1600" spc="-30" dirty="0">
                <a:cs typeface="Calibri"/>
              </a:rPr>
              <a:t>Technol.</a:t>
            </a:r>
            <a:r>
              <a:rPr sz="1600" spc="-45" dirty="0">
                <a:cs typeface="Calibri"/>
              </a:rPr>
              <a:t> </a:t>
            </a:r>
            <a:r>
              <a:rPr sz="1600" spc="-25" dirty="0">
                <a:cs typeface="Calibri"/>
              </a:rPr>
              <a:t>30 </a:t>
            </a:r>
            <a:r>
              <a:rPr sz="1600" dirty="0">
                <a:cs typeface="Calibri"/>
              </a:rPr>
              <a:t>034004</a:t>
            </a:r>
            <a:r>
              <a:rPr sz="1600" spc="-75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(2017)</a:t>
            </a:r>
            <a:endParaRPr lang="en-US" sz="1600" spc="-10" dirty="0">
              <a:cs typeface="Calibri"/>
            </a:endParaRPr>
          </a:p>
          <a:p>
            <a:pPr marL="710565" marR="299085" lvl="1" indent="-227965">
              <a:lnSpc>
                <a:spcPct val="70000"/>
              </a:lnSpc>
              <a:spcBef>
                <a:spcPts val="505"/>
              </a:spcBef>
              <a:buFont typeface="Arial"/>
              <a:buChar char="•"/>
              <a:tabLst>
                <a:tab pos="710565" algn="l"/>
                <a:tab pos="711200" algn="l"/>
              </a:tabLst>
            </a:pPr>
            <a:r>
              <a:rPr lang="en-US" sz="1600" dirty="0">
                <a:cs typeface="Calibri"/>
              </a:rPr>
              <a:t>CERN Accelerator School – 1955 – 2016 (https://cds.cern.ch/collection/CERN%20Yellow%20Reports?ln=en)</a:t>
            </a:r>
            <a:endParaRPr lang="en-US" dirty="0">
              <a:cs typeface="Calibri"/>
            </a:endParaRPr>
          </a:p>
          <a:p>
            <a:pPr marL="254000" indent="-228600">
              <a:lnSpc>
                <a:spcPts val="2980"/>
              </a:lnSpc>
              <a:spcBef>
                <a:spcPts val="55"/>
              </a:spcBef>
              <a:buFont typeface="Arial"/>
              <a:buChar char="•"/>
              <a:tabLst>
                <a:tab pos="254000" algn="l"/>
              </a:tabLst>
            </a:pPr>
            <a:r>
              <a:rPr sz="2600" dirty="0">
                <a:latin typeface="Calibri"/>
                <a:cs typeface="Calibri"/>
              </a:rPr>
              <a:t>Introduction</a:t>
            </a:r>
            <a:r>
              <a:rPr sz="2600" spc="-10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to</a:t>
            </a:r>
            <a:r>
              <a:rPr sz="2600" spc="-6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solid</a:t>
            </a:r>
            <a:r>
              <a:rPr sz="2600" spc="-8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state</a:t>
            </a:r>
            <a:r>
              <a:rPr sz="2600" spc="-7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physics</a:t>
            </a:r>
            <a:r>
              <a:rPr sz="2600" spc="-90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(before</a:t>
            </a:r>
            <a:r>
              <a:rPr sz="2600" spc="-8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second</a:t>
            </a:r>
            <a:r>
              <a:rPr sz="2600" spc="-85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quantization)</a:t>
            </a:r>
            <a:endParaRPr sz="2600" dirty="0">
              <a:latin typeface="Calibri"/>
              <a:cs typeface="Calibri"/>
            </a:endParaRPr>
          </a:p>
          <a:p>
            <a:pPr marL="710565" lvl="1" indent="-227965">
              <a:lnSpc>
                <a:spcPts val="2500"/>
              </a:lnSpc>
              <a:buFont typeface="Arial"/>
              <a:buChar char="•"/>
              <a:tabLst>
                <a:tab pos="710565" algn="l"/>
                <a:tab pos="711200" algn="l"/>
              </a:tabLst>
            </a:pPr>
            <a:r>
              <a:rPr dirty="0">
                <a:latin typeface="Calibri"/>
                <a:cs typeface="Calibri"/>
              </a:rPr>
              <a:t>N.</a:t>
            </a:r>
            <a:r>
              <a:rPr spc="-125" dirty="0">
                <a:latin typeface="Calibri"/>
                <a:cs typeface="Calibri"/>
              </a:rPr>
              <a:t> </a:t>
            </a:r>
            <a:r>
              <a:rPr spc="-120" dirty="0">
                <a:latin typeface="Calibri"/>
                <a:cs typeface="Calibri"/>
              </a:rPr>
              <a:t>W.</a:t>
            </a:r>
            <a:r>
              <a:rPr spc="-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Ashcroft</a:t>
            </a:r>
            <a:r>
              <a:rPr spc="-7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and</a:t>
            </a:r>
            <a:r>
              <a:rPr spc="-6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N.</a:t>
            </a:r>
            <a:r>
              <a:rPr spc="-6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D.</a:t>
            </a:r>
            <a:r>
              <a:rPr spc="-5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Mermin,</a:t>
            </a:r>
            <a:r>
              <a:rPr spc="-5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“Solid</a:t>
            </a:r>
            <a:r>
              <a:rPr spc="-7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State</a:t>
            </a:r>
            <a:r>
              <a:rPr spc="-4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Physics”</a:t>
            </a:r>
            <a:r>
              <a:rPr spc="-6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Thomson</a:t>
            </a:r>
            <a:r>
              <a:rPr spc="-5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Learning</a:t>
            </a:r>
            <a:r>
              <a:rPr spc="-6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(1976)</a:t>
            </a:r>
            <a:endParaRPr dirty="0">
              <a:latin typeface="Calibri"/>
              <a:cs typeface="Calibri"/>
            </a:endParaRPr>
          </a:p>
          <a:p>
            <a:pPr marL="253365" marR="17780" indent="-228600">
              <a:lnSpc>
                <a:spcPct val="70100"/>
              </a:lnSpc>
              <a:spcBef>
                <a:spcPts val="990"/>
              </a:spcBef>
              <a:buFont typeface="Arial"/>
              <a:buChar char="•"/>
              <a:tabLst>
                <a:tab pos="254000" algn="l"/>
              </a:tabLst>
            </a:pPr>
            <a:r>
              <a:rPr sz="2600" dirty="0">
                <a:latin typeface="Calibri"/>
                <a:cs typeface="Calibri"/>
              </a:rPr>
              <a:t>Introduction</a:t>
            </a:r>
            <a:r>
              <a:rPr sz="2600" spc="-7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to</a:t>
            </a:r>
            <a:r>
              <a:rPr sz="2600" spc="-40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superconductivity</a:t>
            </a:r>
            <a:r>
              <a:rPr sz="2600" spc="-7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+</a:t>
            </a:r>
            <a:r>
              <a:rPr sz="2600" spc="-3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minimal</a:t>
            </a:r>
            <a:r>
              <a:rPr sz="2600" spc="-3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knowledge</a:t>
            </a:r>
            <a:r>
              <a:rPr sz="2600" spc="-6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on</a:t>
            </a:r>
            <a:r>
              <a:rPr sz="2600" spc="-4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condensed</a:t>
            </a:r>
            <a:r>
              <a:rPr sz="2600" spc="-8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matter</a:t>
            </a:r>
            <a:r>
              <a:rPr sz="2600" spc="-45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physics </a:t>
            </a:r>
            <a:r>
              <a:rPr sz="2600" dirty="0">
                <a:latin typeface="Calibri"/>
                <a:cs typeface="Calibri"/>
              </a:rPr>
              <a:t>(but</a:t>
            </a:r>
            <a:r>
              <a:rPr sz="2600" spc="-3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lack</a:t>
            </a:r>
            <a:r>
              <a:rPr sz="2600" spc="-1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of</a:t>
            </a:r>
            <a:r>
              <a:rPr sz="2600" spc="-5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SRF…)</a:t>
            </a:r>
            <a:endParaRPr sz="2600" dirty="0">
              <a:latin typeface="Calibri"/>
              <a:cs typeface="Calibri"/>
            </a:endParaRPr>
          </a:p>
          <a:p>
            <a:pPr marL="710565" lvl="1" indent="-227965">
              <a:lnSpc>
                <a:spcPts val="2355"/>
              </a:lnSpc>
              <a:buFont typeface="Arial"/>
              <a:buChar char="•"/>
              <a:tabLst>
                <a:tab pos="710565" algn="l"/>
                <a:tab pos="711200" algn="l"/>
              </a:tabLst>
            </a:pPr>
            <a:r>
              <a:rPr sz="1600" dirty="0">
                <a:cs typeface="Calibri"/>
              </a:rPr>
              <a:t>S.</a:t>
            </a:r>
            <a:r>
              <a:rPr sz="1600" spc="-50" dirty="0">
                <a:cs typeface="Calibri"/>
              </a:rPr>
              <a:t> </a:t>
            </a:r>
            <a:r>
              <a:rPr sz="1600" dirty="0">
                <a:cs typeface="Calibri"/>
              </a:rPr>
              <a:t>Fujita</a:t>
            </a:r>
            <a:r>
              <a:rPr sz="1600" spc="-45" dirty="0">
                <a:cs typeface="Calibri"/>
              </a:rPr>
              <a:t> </a:t>
            </a:r>
            <a:r>
              <a:rPr sz="1600" dirty="0">
                <a:cs typeface="Calibri"/>
              </a:rPr>
              <a:t>and</a:t>
            </a:r>
            <a:r>
              <a:rPr sz="1600" spc="-50" dirty="0">
                <a:cs typeface="Calibri"/>
              </a:rPr>
              <a:t> </a:t>
            </a:r>
            <a:r>
              <a:rPr sz="1600" dirty="0">
                <a:cs typeface="Calibri"/>
              </a:rPr>
              <a:t>S.</a:t>
            </a:r>
            <a:r>
              <a:rPr sz="1600" spc="-45" dirty="0">
                <a:cs typeface="Calibri"/>
              </a:rPr>
              <a:t> </a:t>
            </a:r>
            <a:r>
              <a:rPr sz="1600" dirty="0">
                <a:cs typeface="Calibri"/>
              </a:rPr>
              <a:t>Godoy</a:t>
            </a:r>
            <a:r>
              <a:rPr sz="1600" spc="-40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“Quantum</a:t>
            </a:r>
            <a:r>
              <a:rPr sz="1600" spc="-45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statistical</a:t>
            </a:r>
            <a:r>
              <a:rPr sz="1600" spc="-45" dirty="0">
                <a:cs typeface="Calibri"/>
              </a:rPr>
              <a:t> </a:t>
            </a:r>
            <a:r>
              <a:rPr sz="1600" dirty="0">
                <a:cs typeface="Calibri"/>
              </a:rPr>
              <a:t>theory</a:t>
            </a:r>
            <a:r>
              <a:rPr sz="1600" spc="-25" dirty="0">
                <a:cs typeface="Calibri"/>
              </a:rPr>
              <a:t> </a:t>
            </a:r>
            <a:r>
              <a:rPr sz="1600" dirty="0">
                <a:cs typeface="Calibri"/>
              </a:rPr>
              <a:t>of</a:t>
            </a:r>
            <a:r>
              <a:rPr sz="1600" spc="-45" dirty="0">
                <a:cs typeface="Calibri"/>
              </a:rPr>
              <a:t> </a:t>
            </a:r>
            <a:r>
              <a:rPr sz="1600" spc="-25" dirty="0">
                <a:cs typeface="Calibri"/>
              </a:rPr>
              <a:t>superconductivity”,</a:t>
            </a:r>
            <a:r>
              <a:rPr sz="1600" spc="-40" dirty="0">
                <a:cs typeface="Calibri"/>
              </a:rPr>
              <a:t> </a:t>
            </a:r>
            <a:r>
              <a:rPr sz="1600" spc="-30" dirty="0">
                <a:cs typeface="Calibri"/>
              </a:rPr>
              <a:t>Springer,</a:t>
            </a:r>
            <a:r>
              <a:rPr sz="1600" spc="-35" dirty="0">
                <a:cs typeface="Calibri"/>
              </a:rPr>
              <a:t> </a:t>
            </a:r>
            <a:r>
              <a:rPr sz="1600" spc="-10" dirty="0">
                <a:cs typeface="Calibri"/>
              </a:rPr>
              <a:t>(1996</a:t>
            </a:r>
            <a:r>
              <a:rPr sz="2200" spc="-10" dirty="0">
                <a:latin typeface="Calibri"/>
                <a:cs typeface="Calibri"/>
              </a:rPr>
              <a:t>)</a:t>
            </a:r>
            <a:endParaRPr sz="2200" dirty="0">
              <a:latin typeface="Calibri"/>
              <a:cs typeface="Calibri"/>
            </a:endParaRPr>
          </a:p>
          <a:p>
            <a:pPr marL="254000" indent="-228600">
              <a:lnSpc>
                <a:spcPts val="2980"/>
              </a:lnSpc>
              <a:spcBef>
                <a:spcPts val="55"/>
              </a:spcBef>
              <a:buFont typeface="Arial"/>
              <a:buChar char="•"/>
              <a:tabLst>
                <a:tab pos="254000" algn="l"/>
              </a:tabLst>
            </a:pPr>
            <a:r>
              <a:rPr sz="2600" dirty="0">
                <a:latin typeface="Calibri"/>
                <a:cs typeface="Calibri"/>
              </a:rPr>
              <a:t>Dictionary</a:t>
            </a:r>
            <a:r>
              <a:rPr sz="2600" spc="-2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of</a:t>
            </a:r>
            <a:r>
              <a:rPr sz="2600" spc="-10" dirty="0">
                <a:latin typeface="Calibri"/>
                <a:cs typeface="Calibri"/>
              </a:rPr>
              <a:t> superconductivity</a:t>
            </a:r>
            <a:endParaRPr sz="2600" dirty="0">
              <a:latin typeface="Calibri"/>
              <a:cs typeface="Calibri"/>
            </a:endParaRPr>
          </a:p>
          <a:p>
            <a:pPr marL="710565" lvl="1" indent="-227965">
              <a:lnSpc>
                <a:spcPts val="2500"/>
              </a:lnSpc>
              <a:buFont typeface="Arial"/>
              <a:buChar char="•"/>
              <a:tabLst>
                <a:tab pos="710565" algn="l"/>
                <a:tab pos="711200" algn="l"/>
              </a:tabLst>
            </a:pPr>
            <a:r>
              <a:rPr dirty="0">
                <a:latin typeface="Calibri"/>
                <a:cs typeface="Calibri"/>
              </a:rPr>
              <a:t>M.</a:t>
            </a:r>
            <a:r>
              <a:rPr spc="-6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Tinkham</a:t>
            </a:r>
            <a:r>
              <a:rPr spc="-5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“Introduction</a:t>
            </a:r>
            <a:r>
              <a:rPr spc="-6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to</a:t>
            </a:r>
            <a:r>
              <a:rPr spc="-50" dirty="0">
                <a:latin typeface="Calibri"/>
                <a:cs typeface="Calibri"/>
              </a:rPr>
              <a:t> </a:t>
            </a:r>
            <a:r>
              <a:rPr spc="-25" dirty="0">
                <a:latin typeface="Calibri"/>
                <a:cs typeface="Calibri"/>
              </a:rPr>
              <a:t>superconductivity”,</a:t>
            </a:r>
            <a:r>
              <a:rPr spc="-4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2</a:t>
            </a:r>
            <a:r>
              <a:rPr baseline="24904" dirty="0">
                <a:latin typeface="Calibri"/>
                <a:cs typeface="Calibri"/>
              </a:rPr>
              <a:t>nd</a:t>
            </a:r>
            <a:r>
              <a:rPr spc="172" baseline="24904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edition,</a:t>
            </a:r>
            <a:r>
              <a:rPr spc="-5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Dover</a:t>
            </a:r>
            <a:r>
              <a:rPr spc="-6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(2004)</a:t>
            </a:r>
            <a:endParaRPr dirty="0">
              <a:latin typeface="Calibri"/>
              <a:cs typeface="Calibri"/>
            </a:endParaRPr>
          </a:p>
          <a:p>
            <a:pPr marL="254000" indent="-228600">
              <a:lnSpc>
                <a:spcPts val="2980"/>
              </a:lnSpc>
              <a:spcBef>
                <a:spcPts val="60"/>
              </a:spcBef>
              <a:buFont typeface="Arial"/>
              <a:buChar char="•"/>
              <a:tabLst>
                <a:tab pos="254000" algn="l"/>
              </a:tabLst>
            </a:pPr>
            <a:r>
              <a:rPr sz="2600" dirty="0">
                <a:latin typeface="Calibri"/>
                <a:cs typeface="Calibri"/>
              </a:rPr>
              <a:t>More</a:t>
            </a:r>
            <a:r>
              <a:rPr sz="2600" spc="-6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advanced</a:t>
            </a:r>
            <a:r>
              <a:rPr sz="2600" spc="-6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textbook</a:t>
            </a:r>
            <a:r>
              <a:rPr sz="2600" spc="-5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on</a:t>
            </a:r>
            <a:r>
              <a:rPr sz="2600" spc="-45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superconductivity</a:t>
            </a:r>
            <a:endParaRPr sz="2600" dirty="0">
              <a:latin typeface="Calibri"/>
              <a:cs typeface="Calibri"/>
            </a:endParaRPr>
          </a:p>
          <a:p>
            <a:pPr marL="710565" lvl="1" indent="-227965">
              <a:lnSpc>
                <a:spcPts val="2500"/>
              </a:lnSpc>
              <a:buFont typeface="Arial"/>
              <a:buChar char="•"/>
              <a:tabLst>
                <a:tab pos="710565" algn="l"/>
                <a:tab pos="711200" algn="l"/>
              </a:tabLst>
            </a:pPr>
            <a:r>
              <a:rPr dirty="0">
                <a:latin typeface="Calibri"/>
                <a:cs typeface="Calibri"/>
              </a:rPr>
              <a:t>N.</a:t>
            </a:r>
            <a:r>
              <a:rPr spc="-4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Kopnin</a:t>
            </a:r>
            <a:r>
              <a:rPr spc="-5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“Theory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of</a:t>
            </a:r>
            <a:r>
              <a:rPr spc="-2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Nonequilibrium</a:t>
            </a:r>
            <a:r>
              <a:rPr spc="-45" dirty="0">
                <a:latin typeface="Calibri"/>
                <a:cs typeface="Calibri"/>
              </a:rPr>
              <a:t> </a:t>
            </a:r>
            <a:r>
              <a:rPr spc="-25" dirty="0">
                <a:latin typeface="Calibri"/>
                <a:cs typeface="Calibri"/>
              </a:rPr>
              <a:t>Superconductivity”,</a:t>
            </a:r>
            <a:r>
              <a:rPr spc="-3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Oxford</a:t>
            </a:r>
            <a:r>
              <a:rPr spc="-3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Science</a:t>
            </a:r>
            <a:r>
              <a:rPr spc="-3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Publications</a:t>
            </a:r>
            <a:r>
              <a:rPr spc="-5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(2001)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A6698AD5-21C9-4563-4475-11956FD8D15C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67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5381" y="144257"/>
            <a:ext cx="1101534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35" dirty="0"/>
              <a:t>References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254000" y="472375"/>
            <a:ext cx="11684000" cy="5556250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304165" indent="-227965">
              <a:lnSpc>
                <a:spcPct val="100000"/>
              </a:lnSpc>
              <a:spcBef>
                <a:spcPts val="475"/>
              </a:spcBef>
              <a:buFont typeface="Arial"/>
              <a:buChar char="•"/>
              <a:tabLst>
                <a:tab pos="304165" algn="l"/>
                <a:tab pos="304800" algn="l"/>
              </a:tabLst>
            </a:pPr>
            <a:r>
              <a:rPr sz="1800" dirty="0">
                <a:latin typeface="Calibri"/>
                <a:cs typeface="Calibri"/>
              </a:rPr>
              <a:t>BCS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resistance</a:t>
            </a:r>
            <a:endParaRPr sz="1800" dirty="0">
              <a:latin typeface="Calibri"/>
              <a:cs typeface="Calibri"/>
            </a:endParaRPr>
          </a:p>
          <a:p>
            <a:pPr marL="853440" lvl="1" indent="-320675">
              <a:lnSpc>
                <a:spcPts val="1825"/>
              </a:lnSpc>
              <a:spcBef>
                <a:spcPts val="335"/>
              </a:spcBef>
              <a:buFont typeface="Arial"/>
              <a:buChar char="•"/>
              <a:tabLst>
                <a:tab pos="853440" algn="l"/>
                <a:tab pos="854075" algn="l"/>
              </a:tabLst>
            </a:pPr>
            <a:r>
              <a:rPr sz="1600" dirty="0">
                <a:latin typeface="Calibri"/>
                <a:cs typeface="Calibri"/>
              </a:rPr>
              <a:t>J.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Bardeen,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L.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N.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Cooper,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J.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R.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Schrieffer,Phys.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Rev.108, </a:t>
            </a:r>
            <a:r>
              <a:rPr sz="1600" dirty="0">
                <a:latin typeface="Calibri"/>
                <a:cs typeface="Calibri"/>
              </a:rPr>
              <a:t>1175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(1957).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[Matrix</a:t>
            </a:r>
            <a:r>
              <a:rPr sz="1600" spc="-7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elements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for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static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magnetic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field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were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calculated</a:t>
            </a:r>
            <a:endParaRPr sz="1600" dirty="0">
              <a:latin typeface="Calibri"/>
              <a:cs typeface="Calibri"/>
            </a:endParaRPr>
          </a:p>
          <a:p>
            <a:pPr marL="762000">
              <a:lnSpc>
                <a:spcPts val="1825"/>
              </a:lnSpc>
            </a:pPr>
            <a:r>
              <a:rPr sz="1600" spc="-10" dirty="0">
                <a:latin typeface="Calibri"/>
                <a:cs typeface="Calibri"/>
              </a:rPr>
              <a:t>here]</a:t>
            </a:r>
            <a:endParaRPr sz="1600" dirty="0">
              <a:latin typeface="Calibri"/>
              <a:cs typeface="Calibri"/>
            </a:endParaRPr>
          </a:p>
          <a:p>
            <a:pPr marL="762000" marR="387350" lvl="1" indent="-228600">
              <a:lnSpc>
                <a:spcPts val="1730"/>
              </a:lnSpc>
              <a:spcBef>
                <a:spcPts val="515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dirty="0">
                <a:latin typeface="Calibri"/>
                <a:cs typeface="Calibri"/>
              </a:rPr>
              <a:t>D.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C.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Mattis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J.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Bardeen,</a:t>
            </a:r>
            <a:r>
              <a:rPr sz="1600" spc="-10" dirty="0">
                <a:latin typeface="Calibri"/>
                <a:cs typeface="Calibri"/>
              </a:rPr>
              <a:t> Phys.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Rev.111,412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(1958).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[1</a:t>
            </a:r>
            <a:r>
              <a:rPr sz="1575" baseline="26455" dirty="0">
                <a:latin typeface="Calibri"/>
                <a:cs typeface="Calibri"/>
              </a:rPr>
              <a:t>st</a:t>
            </a:r>
            <a:r>
              <a:rPr sz="1575" spc="127" baseline="264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order </a:t>
            </a:r>
            <a:r>
              <a:rPr sz="1600" spc="-10" dirty="0">
                <a:latin typeface="Calibri"/>
                <a:cs typeface="Calibri"/>
              </a:rPr>
              <a:t>perturbation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of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RF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response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nonlocality,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substituting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matrix </a:t>
            </a:r>
            <a:r>
              <a:rPr sz="1600" dirty="0">
                <a:latin typeface="Calibri"/>
                <a:cs typeface="Calibri"/>
              </a:rPr>
              <a:t>elements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modified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for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RF]</a:t>
            </a:r>
            <a:endParaRPr sz="1600" dirty="0">
              <a:latin typeface="Calibri"/>
              <a:cs typeface="Calibri"/>
            </a:endParaRPr>
          </a:p>
          <a:p>
            <a:pPr marL="762000" lvl="1" indent="-229235">
              <a:lnSpc>
                <a:spcPct val="100000"/>
              </a:lnSpc>
              <a:spcBef>
                <a:spcPts val="285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dirty="0">
                <a:latin typeface="Calibri"/>
                <a:cs typeface="Calibri"/>
              </a:rPr>
              <a:t>J.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Halbritter,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Z.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Physik266,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209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(1974)</a:t>
            </a:r>
            <a:r>
              <a:rPr sz="1600" spc="-10" dirty="0">
                <a:latin typeface="Calibri"/>
                <a:cs typeface="Calibri"/>
              </a:rPr>
              <a:t> [Fermi‘s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golden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rule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applied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for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constant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martix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element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two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fluid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approximation</a:t>
            </a:r>
            <a:r>
              <a:rPr sz="1600" i="1" spc="-15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]</a:t>
            </a:r>
            <a:endParaRPr sz="1600" dirty="0">
              <a:latin typeface="Calibri"/>
              <a:cs typeface="Calibri"/>
            </a:endParaRPr>
          </a:p>
          <a:p>
            <a:pPr marL="762000" lvl="1" indent="-229235">
              <a:lnSpc>
                <a:spcPct val="100000"/>
              </a:lnSpc>
              <a:spcBef>
                <a:spcPts val="325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dirty="0">
                <a:latin typeface="Calibri"/>
                <a:cs typeface="Calibri"/>
              </a:rPr>
              <a:t>J.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Halbritter,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KFK-</a:t>
            </a:r>
            <a:r>
              <a:rPr sz="1600" spc="-10" dirty="0">
                <a:latin typeface="Calibri"/>
                <a:cs typeface="Calibri"/>
              </a:rPr>
              <a:t>Ext.03/70-</a:t>
            </a:r>
            <a:r>
              <a:rPr sz="1600" dirty="0">
                <a:latin typeface="Calibri"/>
                <a:cs typeface="Calibri"/>
              </a:rPr>
              <a:t>06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(1970)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[FORTRAN66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code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for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BCS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resistance</a:t>
            </a:r>
            <a:r>
              <a:rPr sz="1600" dirty="0">
                <a:latin typeface="Calibri"/>
                <a:cs typeface="Calibri"/>
              </a:rPr>
              <a:t> of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05" dirty="0">
                <a:latin typeface="Calibri"/>
                <a:cs typeface="Calibri"/>
              </a:rPr>
              <a:t>f&lt;</a:t>
            </a:r>
            <a:r>
              <a:rPr sz="1600" spc="-105" dirty="0">
                <a:latin typeface="Symbol"/>
                <a:cs typeface="Symbol"/>
              </a:rPr>
              <a:t></a:t>
            </a:r>
            <a:r>
              <a:rPr sz="1600" spc="-105" dirty="0">
                <a:latin typeface="Calibri"/>
                <a:cs typeface="Calibri"/>
              </a:rPr>
              <a:t>/2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arbitrary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dirty="0">
                <a:latin typeface="Cambria Math"/>
                <a:cs typeface="Cambria Math"/>
              </a:rPr>
              <a:t>𝜉</a:t>
            </a:r>
            <a:r>
              <a:rPr sz="1725" baseline="-14492" dirty="0">
                <a:latin typeface="Cambria Math"/>
                <a:cs typeface="Cambria Math"/>
              </a:rPr>
              <a:t>0</a:t>
            </a:r>
            <a:r>
              <a:rPr sz="1600" dirty="0">
                <a:latin typeface="Calibri"/>
                <a:cs typeface="Calibri"/>
              </a:rPr>
              <a:t>,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mbria Math"/>
                <a:cs typeface="Cambria Math"/>
              </a:rPr>
              <a:t>𝜆</a:t>
            </a:r>
            <a:r>
              <a:rPr sz="1725" baseline="-14492" dirty="0">
                <a:latin typeface="Cambria Math"/>
                <a:cs typeface="Cambria Math"/>
              </a:rPr>
              <a:t>𝐿</a:t>
            </a:r>
            <a:r>
              <a:rPr sz="1600" dirty="0">
                <a:latin typeface="Calibri"/>
                <a:cs typeface="Calibri"/>
              </a:rPr>
              <a:t>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𝑙</a:t>
            </a:r>
            <a:r>
              <a:rPr sz="1600" spc="-25" dirty="0">
                <a:latin typeface="Calibri"/>
                <a:cs typeface="Calibri"/>
              </a:rPr>
              <a:t>]</a:t>
            </a:r>
            <a:endParaRPr sz="1600" dirty="0">
              <a:latin typeface="Calibri"/>
              <a:cs typeface="Calibri"/>
            </a:endParaRPr>
          </a:p>
          <a:p>
            <a:pPr marL="304165" indent="-227965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04165" algn="l"/>
                <a:tab pos="304800" algn="l"/>
              </a:tabLst>
            </a:pPr>
            <a:r>
              <a:rPr sz="1800" dirty="0">
                <a:latin typeface="Calibri"/>
                <a:cs typeface="Calibri"/>
              </a:rPr>
              <a:t>Residual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resistance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due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flux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oscillation</a:t>
            </a:r>
            <a:endParaRPr sz="1800" dirty="0">
              <a:latin typeface="Calibri"/>
              <a:cs typeface="Calibri"/>
            </a:endParaRPr>
          </a:p>
          <a:p>
            <a:pPr marL="762000" lvl="1" indent="-229235">
              <a:lnSpc>
                <a:spcPct val="100000"/>
              </a:lnSpc>
              <a:spcBef>
                <a:spcPts val="334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dirty="0">
                <a:latin typeface="Calibri"/>
                <a:cs typeface="Calibri"/>
              </a:rPr>
              <a:t>J.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Bardeen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M.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J.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Stephen,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Phys.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Rev.140,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A1197(1965). </a:t>
            </a:r>
            <a:r>
              <a:rPr sz="1600" spc="-10" dirty="0">
                <a:latin typeface="Calibri"/>
                <a:cs typeface="Calibri"/>
              </a:rPr>
              <a:t>[Phenomenological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model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to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describe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trapped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flux</a:t>
            </a:r>
            <a:r>
              <a:rPr sz="1600" spc="-7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as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string]</a:t>
            </a:r>
            <a:endParaRPr sz="1600" dirty="0">
              <a:latin typeface="Calibri"/>
              <a:cs typeface="Calibri"/>
            </a:endParaRPr>
          </a:p>
          <a:p>
            <a:pPr marL="762000" marR="372745" lvl="1" indent="-228600">
              <a:lnSpc>
                <a:spcPts val="1730"/>
              </a:lnSpc>
              <a:spcBef>
                <a:spcPts val="515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dirty="0">
                <a:latin typeface="Calibri"/>
                <a:cs typeface="Calibri"/>
              </a:rPr>
              <a:t>J.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I.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Gittleman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B.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Rosenblum,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Phys.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45" dirty="0">
                <a:latin typeface="Calibri"/>
                <a:cs typeface="Calibri"/>
              </a:rPr>
              <a:t>Rev.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Lett.16,734 (1966).</a:t>
            </a:r>
            <a:r>
              <a:rPr sz="1600" spc="-10" dirty="0">
                <a:latin typeface="Calibri"/>
                <a:cs typeface="Calibri"/>
              </a:rPr>
              <a:t> [driven-</a:t>
            </a:r>
            <a:r>
              <a:rPr sz="1600" dirty="0">
                <a:latin typeface="Calibri"/>
                <a:cs typeface="Calibri"/>
              </a:rPr>
              <a:t>damped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ordinary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differential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equation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for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flux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oscillation </a:t>
            </a:r>
            <a:r>
              <a:rPr sz="1600" dirty="0">
                <a:latin typeface="Calibri"/>
                <a:cs typeface="Calibri"/>
              </a:rPr>
              <a:t>driven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by</a:t>
            </a:r>
            <a:r>
              <a:rPr sz="1600" spc="-7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Lorentz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force]</a:t>
            </a:r>
            <a:endParaRPr sz="1600" dirty="0">
              <a:latin typeface="Calibri"/>
              <a:cs typeface="Calibri"/>
            </a:endParaRPr>
          </a:p>
          <a:p>
            <a:pPr marL="762000" lvl="1" indent="-229235">
              <a:lnSpc>
                <a:spcPts val="1825"/>
              </a:lnSpc>
              <a:spcBef>
                <a:spcPts val="284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dirty="0">
                <a:latin typeface="Calibri"/>
                <a:cs typeface="Calibri"/>
              </a:rPr>
              <a:t>M.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Checchin,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M.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Martinello,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A.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Grassellino,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A.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Roma-</a:t>
            </a:r>
            <a:r>
              <a:rPr sz="1600" spc="-10" dirty="0">
                <a:latin typeface="Calibri"/>
                <a:cs typeface="Calibri"/>
              </a:rPr>
              <a:t>nenko,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J.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80" dirty="0">
                <a:latin typeface="Calibri"/>
                <a:cs typeface="Calibri"/>
              </a:rPr>
              <a:t>F.</a:t>
            </a:r>
            <a:r>
              <a:rPr sz="1600" spc="-10" dirty="0">
                <a:latin typeface="Calibri"/>
                <a:cs typeface="Calibri"/>
              </a:rPr>
              <a:t> Zasadzinski,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Supercond. </a:t>
            </a:r>
            <a:r>
              <a:rPr sz="1600" dirty="0">
                <a:latin typeface="Calibri"/>
                <a:cs typeface="Calibri"/>
              </a:rPr>
              <a:t>Sci.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Technol.30,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3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(2017).</a:t>
            </a:r>
            <a:r>
              <a:rPr sz="1600" spc="6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[application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of</a:t>
            </a:r>
            <a:endParaRPr sz="1600" dirty="0">
              <a:latin typeface="Calibri"/>
              <a:cs typeface="Calibri"/>
            </a:endParaRPr>
          </a:p>
          <a:p>
            <a:pPr marL="762000">
              <a:lnSpc>
                <a:spcPts val="1825"/>
              </a:lnSpc>
            </a:pPr>
            <a:r>
              <a:rPr sz="1600" spc="-10" dirty="0">
                <a:latin typeface="Calibri"/>
                <a:cs typeface="Calibri"/>
              </a:rPr>
              <a:t>Gittleman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&amp;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Rosenblum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for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SRF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cavities]</a:t>
            </a:r>
            <a:endParaRPr sz="1600" dirty="0">
              <a:latin typeface="Calibri"/>
              <a:cs typeface="Calibri"/>
            </a:endParaRPr>
          </a:p>
          <a:p>
            <a:pPr marL="762000" marR="691515" lvl="1" indent="-228600">
              <a:lnSpc>
                <a:spcPts val="1730"/>
              </a:lnSpc>
              <a:spcBef>
                <a:spcPts val="530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dirty="0">
                <a:latin typeface="Calibri"/>
                <a:cs typeface="Calibri"/>
              </a:rPr>
              <a:t>A.</a:t>
            </a:r>
            <a:r>
              <a:rPr sz="1600" spc="28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Gurevich</a:t>
            </a:r>
            <a:r>
              <a:rPr sz="1600" spc="30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28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G.</a:t>
            </a:r>
            <a:r>
              <a:rPr sz="1600" spc="29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Ciovati,</a:t>
            </a:r>
            <a:r>
              <a:rPr sz="1600" spc="26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Phys.</a:t>
            </a:r>
            <a:r>
              <a:rPr sz="1600" spc="28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Rev.</a:t>
            </a:r>
            <a:r>
              <a:rPr sz="1600" spc="29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B87,</a:t>
            </a:r>
            <a:r>
              <a:rPr sz="1600" spc="3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054502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(2013). </a:t>
            </a:r>
            <a:r>
              <a:rPr sz="1600" spc="-10" dirty="0">
                <a:latin typeface="Calibri"/>
                <a:cs typeface="Calibri"/>
              </a:rPr>
              <a:t>[keeping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tension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term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solved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partial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differential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equation instead]</a:t>
            </a:r>
            <a:endParaRPr sz="1600" dirty="0">
              <a:latin typeface="Calibri"/>
              <a:cs typeface="Calibri"/>
            </a:endParaRPr>
          </a:p>
          <a:p>
            <a:pPr marL="304165" indent="-227965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04165" algn="l"/>
                <a:tab pos="304800" algn="l"/>
              </a:tabLst>
            </a:pPr>
            <a:r>
              <a:rPr sz="2000" dirty="0">
                <a:latin typeface="Calibri"/>
                <a:cs typeface="Calibri"/>
              </a:rPr>
              <a:t>Quench </a:t>
            </a:r>
            <a:r>
              <a:rPr sz="2000" spc="-20" dirty="0">
                <a:latin typeface="Calibri"/>
                <a:cs typeface="Calibri"/>
              </a:rPr>
              <a:t>field</a:t>
            </a:r>
            <a:endParaRPr sz="2000" dirty="0">
              <a:latin typeface="Calibri"/>
              <a:cs typeface="Calibri"/>
            </a:endParaRPr>
          </a:p>
          <a:p>
            <a:pPr marL="762000" lvl="1" indent="-229235">
              <a:lnSpc>
                <a:spcPct val="100000"/>
              </a:lnSpc>
              <a:spcBef>
                <a:spcPts val="340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dirty="0">
                <a:latin typeface="Calibri"/>
                <a:cs typeface="Calibri"/>
              </a:rPr>
              <a:t>J.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Matricon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D.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Saint-</a:t>
            </a:r>
            <a:r>
              <a:rPr sz="1600" dirty="0">
                <a:latin typeface="Calibri"/>
                <a:cs typeface="Calibri"/>
              </a:rPr>
              <a:t>James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Phys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Lett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24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241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(1967). [solving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Ginzburg-</a:t>
            </a:r>
            <a:r>
              <a:rPr sz="1600" dirty="0">
                <a:latin typeface="Calibri"/>
                <a:cs typeface="Calibri"/>
              </a:rPr>
              <a:t>Landau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equation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to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estimate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superheating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field]</a:t>
            </a:r>
            <a:endParaRPr sz="1600" dirty="0">
              <a:latin typeface="Calibri"/>
              <a:cs typeface="Calibri"/>
            </a:endParaRPr>
          </a:p>
          <a:p>
            <a:pPr marL="762000" marR="121920" lvl="1" indent="-228600">
              <a:lnSpc>
                <a:spcPts val="1730"/>
              </a:lnSpc>
              <a:spcBef>
                <a:spcPts val="515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spc="-90" dirty="0">
                <a:latin typeface="Calibri"/>
                <a:cs typeface="Calibri"/>
              </a:rPr>
              <a:t>F.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80" dirty="0">
                <a:latin typeface="Calibri"/>
                <a:cs typeface="Calibri"/>
              </a:rPr>
              <a:t>P.-</a:t>
            </a:r>
            <a:r>
              <a:rPr sz="1600" dirty="0">
                <a:latin typeface="Calibri"/>
                <a:cs typeface="Calibri"/>
              </a:rPr>
              <a:t>J.</a:t>
            </a:r>
            <a:r>
              <a:rPr sz="1600" spc="-7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Lin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A.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Gurevich,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Phys.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45" dirty="0">
                <a:latin typeface="Calibri"/>
                <a:cs typeface="Calibri"/>
              </a:rPr>
              <a:t>Rev.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B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85,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054513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(2012).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[solving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Eilenberger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equations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to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estimate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superheating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field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in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arbitrary impurity]</a:t>
            </a:r>
            <a:endParaRPr sz="1600" dirty="0">
              <a:latin typeface="Calibri"/>
              <a:cs typeface="Calibri"/>
            </a:endParaRPr>
          </a:p>
          <a:p>
            <a:pPr marL="762000" lvl="1" indent="-229235">
              <a:lnSpc>
                <a:spcPct val="100000"/>
              </a:lnSpc>
              <a:spcBef>
                <a:spcPts val="285"/>
              </a:spcBef>
              <a:buFont typeface="Arial"/>
              <a:buChar char="•"/>
              <a:tabLst>
                <a:tab pos="762000" algn="l"/>
                <a:tab pos="762635" algn="l"/>
              </a:tabLst>
            </a:pPr>
            <a:r>
              <a:rPr sz="1600" spc="-10" dirty="0">
                <a:latin typeface="Calibri"/>
                <a:cs typeface="Calibri"/>
              </a:rPr>
              <a:t>Vudtiwat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Ngampruetikorn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and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J.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A.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Sauls,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Phys.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45" dirty="0">
                <a:latin typeface="Calibri"/>
                <a:cs typeface="Calibri"/>
              </a:rPr>
              <a:t>Rev.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Research </a:t>
            </a:r>
            <a:r>
              <a:rPr sz="1600" dirty="0">
                <a:latin typeface="Calibri"/>
                <a:cs typeface="Calibri"/>
              </a:rPr>
              <a:t>1,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012015(R)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(2019).</a:t>
            </a:r>
            <a:r>
              <a:rPr sz="1600" spc="-10" dirty="0">
                <a:latin typeface="Calibri"/>
                <a:cs typeface="Calibri"/>
              </a:rPr>
              <a:t> [including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inhomogeneity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at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the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surface]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5AA37E52-EA8C-C04B-EE46-5D92E1372A5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BC20E-E7FB-11FB-E0A1-223480A7C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324737-33B2-76AA-86DE-7A8799B3A5EF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CC9E1-0C60-DEA5-66F8-CD6D4354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7518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72B90-B525-082C-60E6-96601404A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Figures of Merit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890B53-B189-9AF2-4165-6B518E064122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DCEBA-4E0D-4008-ABE6-3557E843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979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340" y="24756"/>
            <a:ext cx="10972440" cy="562303"/>
          </a:xfrm>
        </p:spPr>
        <p:txBody>
          <a:bodyPr/>
          <a:lstStyle/>
          <a:p>
            <a:r>
              <a:rPr lang="en-US" dirty="0"/>
              <a:t>RF Cavities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70" y="573317"/>
            <a:ext cx="12049660" cy="895350"/>
          </a:xfrm>
        </p:spPr>
        <p:txBody>
          <a:bodyPr>
            <a:normAutofit/>
          </a:bodyPr>
          <a:lstStyle/>
          <a:p>
            <a:r>
              <a:rPr lang="en-US" sz="1800" dirty="0"/>
              <a:t>Devices that store </a:t>
            </a:r>
            <a:r>
              <a:rPr lang="en-US" sz="1800" dirty="0" err="1"/>
              <a:t>e.m</a:t>
            </a:r>
            <a:r>
              <a:rPr lang="en-US" sz="1800" dirty="0"/>
              <a:t>. energy and transfer it to a charged particle beam</a:t>
            </a:r>
          </a:p>
          <a:p>
            <a:pPr marL="457200" lvl="1" indent="0">
              <a:buNone/>
            </a:pPr>
            <a:r>
              <a:rPr lang="en-US" sz="2523" i="1" dirty="0">
                <a:latin typeface="Times New Roman"/>
                <a:cs typeface="Times New Roman"/>
              </a:rPr>
              <a:t>			</a:t>
            </a:r>
            <a:r>
              <a:rPr lang="en-US" sz="1800" i="1" dirty="0">
                <a:latin typeface="Times New Roman"/>
                <a:cs typeface="Times New Roman"/>
              </a:rPr>
              <a:t>enclosed</a:t>
            </a:r>
            <a:r>
              <a:rPr lang="en-US" sz="1800" i="1" spc="85" dirty="0">
                <a:latin typeface="Times New Roman"/>
                <a:cs typeface="Times New Roman"/>
              </a:rPr>
              <a:t> </a:t>
            </a:r>
            <a:r>
              <a:rPr lang="en-US" sz="1800" i="1" dirty="0">
                <a:latin typeface="Times New Roman"/>
                <a:cs typeface="Times New Roman"/>
              </a:rPr>
              <a:t>by</a:t>
            </a:r>
            <a:r>
              <a:rPr lang="en-US" sz="1800" i="1" spc="-105" dirty="0">
                <a:latin typeface="Times New Roman"/>
                <a:cs typeface="Times New Roman"/>
              </a:rPr>
              <a:t> </a:t>
            </a:r>
            <a:r>
              <a:rPr lang="en-US" sz="1800" i="1" dirty="0">
                <a:latin typeface="Times New Roman"/>
                <a:cs typeface="Times New Roman"/>
              </a:rPr>
              <a:t>conducting</a:t>
            </a:r>
            <a:r>
              <a:rPr lang="en-US" sz="1800" i="1" spc="85" dirty="0">
                <a:latin typeface="Times New Roman"/>
                <a:cs typeface="Times New Roman"/>
              </a:rPr>
              <a:t> </a:t>
            </a:r>
            <a:r>
              <a:rPr lang="en-US" sz="1800" i="1" dirty="0">
                <a:latin typeface="Times New Roman"/>
                <a:cs typeface="Times New Roman"/>
              </a:rPr>
              <a:t>walls</a:t>
            </a:r>
            <a:r>
              <a:rPr lang="en-US" sz="1800" i="1" spc="-70" dirty="0">
                <a:latin typeface="Times New Roman"/>
                <a:cs typeface="Times New Roman"/>
              </a:rPr>
              <a:t> </a:t>
            </a:r>
            <a:r>
              <a:rPr lang="en-US" sz="1800" i="1" dirty="0">
                <a:latin typeface="Times New Roman"/>
                <a:cs typeface="Times New Roman"/>
              </a:rPr>
              <a:t>that</a:t>
            </a:r>
            <a:r>
              <a:rPr lang="en-US" sz="1800" i="1" spc="-100" dirty="0">
                <a:latin typeface="Times New Roman"/>
                <a:cs typeface="Times New Roman"/>
              </a:rPr>
              <a:t> </a:t>
            </a:r>
            <a:r>
              <a:rPr lang="en-US" sz="1800" i="1" dirty="0">
                <a:latin typeface="Times New Roman"/>
                <a:cs typeface="Times New Roman"/>
              </a:rPr>
              <a:t>can</a:t>
            </a:r>
            <a:r>
              <a:rPr lang="en-US" sz="1800" i="1" spc="-45" dirty="0">
                <a:latin typeface="Times New Roman"/>
                <a:cs typeface="Times New Roman"/>
              </a:rPr>
              <a:t> </a:t>
            </a:r>
            <a:r>
              <a:rPr lang="en-US" sz="1800" i="1" spc="-10" dirty="0">
                <a:latin typeface="Times New Roman"/>
                <a:cs typeface="Times New Roman"/>
              </a:rPr>
              <a:t>sustain</a:t>
            </a:r>
            <a:r>
              <a:rPr lang="en-US" sz="1800" i="1" spc="155" dirty="0">
                <a:latin typeface="Times New Roman"/>
                <a:cs typeface="Times New Roman"/>
              </a:rPr>
              <a:t> </a:t>
            </a:r>
            <a:r>
              <a:rPr lang="en-US" sz="1800" i="1" spc="-25" dirty="0">
                <a:latin typeface="Times New Roman"/>
                <a:cs typeface="Times New Roman"/>
              </a:rPr>
              <a:t>an </a:t>
            </a:r>
            <a:r>
              <a:rPr lang="en-US" sz="1800" i="1" dirty="0">
                <a:latin typeface="Times New Roman"/>
                <a:cs typeface="Times New Roman"/>
              </a:rPr>
              <a:t>infinite</a:t>
            </a:r>
            <a:r>
              <a:rPr lang="en-US" sz="1800" i="1" spc="-90" dirty="0">
                <a:latin typeface="Times New Roman"/>
                <a:cs typeface="Times New Roman"/>
              </a:rPr>
              <a:t> </a:t>
            </a:r>
            <a:r>
              <a:rPr lang="en-US" sz="1800" i="1" spc="-10" dirty="0">
                <a:latin typeface="Times New Roman"/>
                <a:cs typeface="Times New Roman"/>
              </a:rPr>
              <a:t>number</a:t>
            </a:r>
            <a:r>
              <a:rPr lang="en-US" sz="1800" i="1" spc="100" dirty="0">
                <a:latin typeface="Times New Roman"/>
                <a:cs typeface="Times New Roman"/>
              </a:rPr>
              <a:t> </a:t>
            </a:r>
            <a:r>
              <a:rPr lang="en-US" sz="1800" i="1" dirty="0">
                <a:latin typeface="Times New Roman"/>
                <a:cs typeface="Times New Roman"/>
              </a:rPr>
              <a:t>of</a:t>
            </a:r>
            <a:r>
              <a:rPr lang="en-US" sz="1800" i="1" spc="-150" dirty="0">
                <a:latin typeface="Times New Roman"/>
                <a:cs typeface="Times New Roman"/>
              </a:rPr>
              <a:t> </a:t>
            </a:r>
            <a:r>
              <a:rPr lang="en-US" sz="1800" i="1" dirty="0">
                <a:latin typeface="Times New Roman"/>
                <a:cs typeface="Times New Roman"/>
              </a:rPr>
              <a:t>resonant</a:t>
            </a:r>
            <a:r>
              <a:rPr lang="en-US" sz="1800" i="1" spc="85" dirty="0">
                <a:latin typeface="Times New Roman"/>
                <a:cs typeface="Times New Roman"/>
              </a:rPr>
              <a:t> </a:t>
            </a:r>
            <a:r>
              <a:rPr lang="en-US" sz="1800" i="1" spc="-10" dirty="0">
                <a:latin typeface="Times New Roman"/>
                <a:cs typeface="Times New Roman"/>
              </a:rPr>
              <a:t>electromagnetic</a:t>
            </a:r>
            <a:r>
              <a:rPr lang="en-US" sz="1800" i="1" spc="70" dirty="0">
                <a:latin typeface="Times New Roman"/>
                <a:cs typeface="Times New Roman"/>
              </a:rPr>
              <a:t> </a:t>
            </a:r>
            <a:r>
              <a:rPr lang="en-US" sz="1800" i="1" spc="-10" dirty="0">
                <a:latin typeface="Times New Roman"/>
                <a:cs typeface="Times New Roman"/>
              </a:rPr>
              <a:t>modes</a:t>
            </a:r>
            <a:endParaRPr lang="en-US" sz="1800" i="1" dirty="0">
              <a:latin typeface="Times New Roman"/>
              <a:cs typeface="Times New Roman"/>
            </a:endParaRPr>
          </a:p>
          <a:p>
            <a:endParaRPr lang="en-US" sz="1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828581" y="1504823"/>
            <a:ext cx="6559411" cy="1244167"/>
            <a:chOff x="3267075" y="2038350"/>
            <a:chExt cx="6559411" cy="1244167"/>
          </a:xfrm>
        </p:grpSpPr>
        <p:sp>
          <p:nvSpPr>
            <p:cNvPr id="5" name="Content Placeholder 2"/>
            <p:cNvSpPr txBox="1">
              <a:spLocks/>
            </p:cNvSpPr>
            <p:nvPr/>
          </p:nvSpPr>
          <p:spPr bwMode="auto">
            <a:xfrm>
              <a:off x="3267075" y="2038350"/>
              <a:ext cx="6559411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en-US" sz="1600" kern="0" dirty="0" err="1"/>
                <a:t>E.m</a:t>
              </a:r>
              <a:r>
                <a:rPr lang="en-US" sz="1600" kern="0" dirty="0"/>
                <a:t>. f</a:t>
              </a:r>
              <a:r>
                <a:rPr lang="en-US" sz="1600" kern="0" dirty="0" err="1"/>
                <a:t>ield</a:t>
              </a:r>
              <a:r>
                <a:rPr lang="en-US" sz="1600" kern="0" dirty="0"/>
                <a:t> in the cavity is solution to the wave equation</a:t>
              </a:r>
            </a:p>
          </p:txBody>
        </p:sp>
        <p:pic>
          <p:nvPicPr>
            <p:cNvPr id="1669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29050" y="2543175"/>
              <a:ext cx="2076450" cy="739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91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29350" y="2743200"/>
              <a:ext cx="1976438" cy="370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98610" y="2874827"/>
            <a:ext cx="7280412" cy="116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600" kern="0" dirty="0"/>
              <a:t>Solutions are two family of modes with different </a:t>
            </a:r>
            <a:r>
              <a:rPr lang="en-US" sz="1600" kern="0" dirty="0" err="1"/>
              <a:t>eigenfrequencies</a:t>
            </a:r>
            <a:endParaRPr lang="en-US" sz="1600" kern="0" dirty="0"/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600" b="1" kern="0" dirty="0" err="1">
                <a:solidFill>
                  <a:srgbClr val="0070C0"/>
                </a:solidFill>
              </a:rPr>
              <a:t>TE</a:t>
            </a:r>
            <a:r>
              <a:rPr lang="en-US" sz="1600" b="1" kern="0" baseline="-25000" dirty="0" err="1">
                <a:solidFill>
                  <a:srgbClr val="0070C0"/>
                </a:solidFill>
              </a:rPr>
              <a:t>mnp</a:t>
            </a:r>
            <a:r>
              <a:rPr lang="en-US" sz="1600" b="1" kern="0" dirty="0">
                <a:solidFill>
                  <a:srgbClr val="0070C0"/>
                </a:solidFill>
              </a:rPr>
              <a:t> modes </a:t>
            </a:r>
            <a:r>
              <a:rPr lang="en-US" sz="1600" b="1" kern="0" dirty="0"/>
              <a:t>have only transverse electric fields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1600" b="1" kern="0" dirty="0">
                <a:solidFill>
                  <a:srgbClr val="0070C0"/>
                </a:solidFill>
              </a:rPr>
              <a:t>TM</a:t>
            </a:r>
            <a:r>
              <a:rPr lang="en-US" sz="1600" b="1" kern="0" baseline="-25000" dirty="0" err="1">
                <a:solidFill>
                  <a:srgbClr val="0070C0"/>
                </a:solidFill>
              </a:rPr>
              <a:t>mn</a:t>
            </a:r>
            <a:r>
              <a:rPr lang="en-US" sz="1600" b="1" kern="0" baseline="-25000" dirty="0">
                <a:solidFill>
                  <a:srgbClr val="0070C0"/>
                </a:solidFill>
              </a:rPr>
              <a:t>p</a:t>
            </a:r>
            <a:r>
              <a:rPr lang="en-US" sz="1600" b="1" kern="0" dirty="0">
                <a:solidFill>
                  <a:srgbClr val="0070C0"/>
                </a:solidFill>
              </a:rPr>
              <a:t> modes </a:t>
            </a:r>
            <a:r>
              <a:rPr lang="en-US" sz="1600" b="1" kern="0" dirty="0"/>
              <a:t>have only transverse magnetic fields (but longitudinal component for E)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1600" kern="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136708" y="4241524"/>
            <a:ext cx="5657850" cy="1454416"/>
            <a:chOff x="3305175" y="4684788"/>
            <a:chExt cx="5657850" cy="1454416"/>
          </a:xfrm>
        </p:grpSpPr>
        <p:sp>
          <p:nvSpPr>
            <p:cNvPr id="9" name="Content Placeholder 2"/>
            <p:cNvSpPr txBox="1">
              <a:spLocks/>
            </p:cNvSpPr>
            <p:nvPr/>
          </p:nvSpPr>
          <p:spPr bwMode="auto">
            <a:xfrm>
              <a:off x="3305175" y="4686300"/>
              <a:ext cx="5657850" cy="390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en-US" sz="1600" kern="0" dirty="0"/>
                <a:t>Accelerating mode: TM</a:t>
              </a:r>
              <a:r>
                <a:rPr lang="en-US" sz="1600" kern="0" baseline="-25000" dirty="0"/>
                <a:t>010</a:t>
              </a:r>
              <a:endParaRPr lang="en-US" sz="1600" kern="0" dirty="0"/>
            </a:p>
          </p:txBody>
        </p:sp>
        <p:pic>
          <p:nvPicPr>
            <p:cNvPr id="16691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14272" y="4684788"/>
              <a:ext cx="2428875" cy="1454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" name="TextBox 103"/>
          <p:cNvSpPr txBox="1"/>
          <p:nvPr/>
        </p:nvSpPr>
        <p:spPr>
          <a:xfrm>
            <a:off x="565291" y="5154682"/>
            <a:ext cx="6864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Example: 2 GHz cavity and speed of light e</a:t>
            </a:r>
            <a:r>
              <a:rPr lang="en-US" sz="1600" baseline="30000" dirty="0">
                <a:solidFill>
                  <a:srgbClr val="00B050"/>
                </a:solidFill>
              </a:rPr>
              <a:t>-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00B050"/>
                </a:solidFill>
                <a:sym typeface="Symbol"/>
              </a:rPr>
              <a:t> L = 7.5 cm, R = 5.7 cm</a:t>
            </a:r>
            <a:endParaRPr lang="en-US" sz="1600" dirty="0">
              <a:solidFill>
                <a:srgbClr val="00B05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899061-77EF-15F9-4451-DC109D1A97C2}"/>
              </a:ext>
            </a:extLst>
          </p:cNvPr>
          <p:cNvGrpSpPr/>
          <p:nvPr/>
        </p:nvGrpSpPr>
        <p:grpSpPr>
          <a:xfrm>
            <a:off x="653020" y="1268587"/>
            <a:ext cx="3618383" cy="3319283"/>
            <a:chOff x="1649505" y="2428875"/>
            <a:chExt cx="3618383" cy="3319283"/>
          </a:xfrm>
        </p:grpSpPr>
        <p:pic>
          <p:nvPicPr>
            <p:cNvPr id="166914" name="Picture 2" descr="http://earth911.com/wp-content/uploads/2008/09/soda-can.jpg"/>
            <p:cNvPicPr>
              <a:picLocks noChangeAspect="1" noChangeArrowheads="1"/>
            </p:cNvPicPr>
            <p:nvPr/>
          </p:nvPicPr>
          <p:blipFill>
            <a:blip r:embed="rId5" cstate="print"/>
            <a:srcRect l="28351" t="13918" r="22680" b="9278"/>
            <a:stretch>
              <a:fillRect/>
            </a:stretch>
          </p:blipFill>
          <p:spPr bwMode="auto">
            <a:xfrm>
              <a:off x="2476500" y="2428875"/>
              <a:ext cx="1809750" cy="2838450"/>
            </a:xfrm>
            <a:prstGeom prst="rect">
              <a:avLst/>
            </a:prstGeom>
            <a:noFill/>
          </p:spPr>
        </p:pic>
        <p:grpSp>
          <p:nvGrpSpPr>
            <p:cNvPr id="16" name="Group 15"/>
            <p:cNvGrpSpPr/>
            <p:nvPr/>
          </p:nvGrpSpPr>
          <p:grpSpPr>
            <a:xfrm>
              <a:off x="2076450" y="3210128"/>
              <a:ext cx="2482580" cy="1284051"/>
              <a:chOff x="552450" y="3210127"/>
              <a:chExt cx="2482580" cy="1284051"/>
            </a:xfrm>
          </p:grpSpPr>
          <p:sp>
            <p:nvSpPr>
              <p:cNvPr id="14" name="Can 13"/>
              <p:cNvSpPr/>
              <p:nvPr/>
            </p:nvSpPr>
            <p:spPr bwMode="auto">
              <a:xfrm rot="16200000">
                <a:off x="1156375" y="2615524"/>
                <a:ext cx="1274729" cy="2482580"/>
              </a:xfrm>
              <a:prstGeom prst="can">
                <a:avLst>
                  <a:gd name="adj" fmla="val 35236"/>
                </a:avLst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 bwMode="auto">
              <a:xfrm>
                <a:off x="2571345" y="3210127"/>
                <a:ext cx="453957" cy="1277363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2817780" y="3391712"/>
              <a:ext cx="781455" cy="1034055"/>
              <a:chOff x="1293779" y="3391711"/>
              <a:chExt cx="781455" cy="103405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429966" y="3391711"/>
                <a:ext cx="645268" cy="901430"/>
                <a:chOff x="1429966" y="3391711"/>
                <a:chExt cx="645268" cy="901430"/>
              </a:xfrm>
            </p:grpSpPr>
            <p:cxnSp>
              <p:nvCxnSpPr>
                <p:cNvPr id="18" name="Straight Arrow Connector 17"/>
                <p:cNvCxnSpPr/>
                <p:nvPr/>
              </p:nvCxnSpPr>
              <p:spPr bwMode="auto">
                <a:xfrm flipH="1">
                  <a:off x="1429966" y="3852153"/>
                  <a:ext cx="64202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0" name="Straight Arrow Connector 19"/>
                <p:cNvCxnSpPr/>
                <p:nvPr/>
              </p:nvCxnSpPr>
              <p:spPr bwMode="auto">
                <a:xfrm flipH="1">
                  <a:off x="1643974" y="3625175"/>
                  <a:ext cx="42477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1" name="Straight Arrow Connector 20"/>
                <p:cNvCxnSpPr/>
                <p:nvPr/>
              </p:nvCxnSpPr>
              <p:spPr bwMode="auto">
                <a:xfrm flipH="1">
                  <a:off x="1819072" y="3391711"/>
                  <a:ext cx="249677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4" name="Straight Arrow Connector 23"/>
                <p:cNvCxnSpPr/>
                <p:nvPr/>
              </p:nvCxnSpPr>
              <p:spPr bwMode="auto">
                <a:xfrm flipH="1">
                  <a:off x="1650459" y="4079133"/>
                  <a:ext cx="42477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5" name="Straight Arrow Connector 24"/>
                <p:cNvCxnSpPr/>
                <p:nvPr/>
              </p:nvCxnSpPr>
              <p:spPr bwMode="auto">
                <a:xfrm flipH="1">
                  <a:off x="1815830" y="4293141"/>
                  <a:ext cx="249677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sp>
            <p:nvSpPr>
              <p:cNvPr id="26" name="TextBox 25"/>
              <p:cNvSpPr txBox="1"/>
              <p:nvPr/>
            </p:nvSpPr>
            <p:spPr>
              <a:xfrm>
                <a:off x="1293779" y="4056434"/>
                <a:ext cx="4182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66FF"/>
                    </a:solidFill>
                  </a:rPr>
                  <a:t>E</a:t>
                </a: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3440324" y="3148518"/>
              <a:ext cx="651778" cy="1238656"/>
              <a:chOff x="1916324" y="3148518"/>
              <a:chExt cx="651778" cy="1238656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1916324" y="3317132"/>
                <a:ext cx="321013" cy="1070042"/>
                <a:chOff x="2636196" y="3317132"/>
                <a:chExt cx="321013" cy="1070042"/>
              </a:xfrm>
            </p:grpSpPr>
            <p:sp>
              <p:nvSpPr>
                <p:cNvPr id="37" name="Arc 36"/>
                <p:cNvSpPr/>
                <p:nvPr/>
              </p:nvSpPr>
              <p:spPr bwMode="auto">
                <a:xfrm>
                  <a:off x="2636196" y="3317132"/>
                  <a:ext cx="321013" cy="1070042"/>
                </a:xfrm>
                <a:prstGeom prst="arc">
                  <a:avLst>
                    <a:gd name="adj1" fmla="val 16200000"/>
                    <a:gd name="adj2" fmla="val 16018985"/>
                  </a:avLst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Times" charset="0"/>
                  </a:endParaRPr>
                </a:p>
              </p:txBody>
            </p:sp>
            <p:sp>
              <p:nvSpPr>
                <p:cNvPr id="38" name="Arc 37"/>
                <p:cNvSpPr/>
                <p:nvPr/>
              </p:nvSpPr>
              <p:spPr bwMode="auto">
                <a:xfrm>
                  <a:off x="2714016" y="3459806"/>
                  <a:ext cx="155641" cy="762000"/>
                </a:xfrm>
                <a:prstGeom prst="arc">
                  <a:avLst>
                    <a:gd name="adj1" fmla="val 16200000"/>
                    <a:gd name="adj2" fmla="val 16018985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Times" charset="0"/>
                  </a:endParaRPr>
                </a:p>
              </p:txBody>
            </p:sp>
            <p:sp>
              <p:nvSpPr>
                <p:cNvPr id="39" name="Arc 38"/>
                <p:cNvSpPr/>
                <p:nvPr/>
              </p:nvSpPr>
              <p:spPr bwMode="auto">
                <a:xfrm>
                  <a:off x="2762655" y="3612207"/>
                  <a:ext cx="58365" cy="434499"/>
                </a:xfrm>
                <a:prstGeom prst="arc">
                  <a:avLst>
                    <a:gd name="adj1" fmla="val 16200000"/>
                    <a:gd name="adj2" fmla="val 16018985"/>
                  </a:avLst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Times" charset="0"/>
                  </a:endParaRPr>
                </a:p>
              </p:txBody>
            </p:sp>
          </p:grpSp>
          <p:sp>
            <p:nvSpPr>
              <p:cNvPr id="41" name="TextBox 40"/>
              <p:cNvSpPr txBox="1"/>
              <p:nvPr/>
            </p:nvSpPr>
            <p:spPr>
              <a:xfrm>
                <a:off x="2146571" y="3148518"/>
                <a:ext cx="4215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H</a:t>
                </a: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3323788" y="3145271"/>
              <a:ext cx="661504" cy="1238660"/>
              <a:chOff x="3498690" y="4925434"/>
              <a:chExt cx="661504" cy="1238660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3498690" y="5094052"/>
                <a:ext cx="321013" cy="1070042"/>
                <a:chOff x="3498690" y="5094052"/>
                <a:chExt cx="321013" cy="1070042"/>
              </a:xfrm>
            </p:grpSpPr>
            <p:sp>
              <p:nvSpPr>
                <p:cNvPr id="43" name="Arc 42"/>
                <p:cNvSpPr/>
                <p:nvPr/>
              </p:nvSpPr>
              <p:spPr bwMode="auto">
                <a:xfrm>
                  <a:off x="3498690" y="5094052"/>
                  <a:ext cx="321013" cy="1070042"/>
                </a:xfrm>
                <a:prstGeom prst="arc">
                  <a:avLst>
                    <a:gd name="adj1" fmla="val 16200000"/>
                    <a:gd name="adj2" fmla="val 16018985"/>
                  </a:avLst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Times" charset="0"/>
                  </a:endParaRPr>
                </a:p>
              </p:txBody>
            </p:sp>
            <p:sp>
              <p:nvSpPr>
                <p:cNvPr id="44" name="Arc 43"/>
                <p:cNvSpPr/>
                <p:nvPr/>
              </p:nvSpPr>
              <p:spPr bwMode="auto">
                <a:xfrm>
                  <a:off x="3576510" y="5236726"/>
                  <a:ext cx="155641" cy="762000"/>
                </a:xfrm>
                <a:prstGeom prst="arc">
                  <a:avLst>
                    <a:gd name="adj1" fmla="val 16200000"/>
                    <a:gd name="adj2" fmla="val 16018985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Times" charset="0"/>
                  </a:endParaRPr>
                </a:p>
              </p:txBody>
            </p:sp>
            <p:sp>
              <p:nvSpPr>
                <p:cNvPr id="45" name="Arc 44"/>
                <p:cNvSpPr/>
                <p:nvPr/>
              </p:nvSpPr>
              <p:spPr bwMode="auto">
                <a:xfrm>
                  <a:off x="3625149" y="5389127"/>
                  <a:ext cx="58365" cy="434499"/>
                </a:xfrm>
                <a:prstGeom prst="arc">
                  <a:avLst>
                    <a:gd name="adj1" fmla="val 16200000"/>
                    <a:gd name="adj2" fmla="val 16018985"/>
                  </a:avLst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Times" charset="0"/>
                  </a:endParaRPr>
                </a:p>
              </p:txBody>
            </p:sp>
          </p:grpSp>
          <p:sp>
            <p:nvSpPr>
              <p:cNvPr id="49" name="TextBox 48"/>
              <p:cNvSpPr txBox="1"/>
              <p:nvPr/>
            </p:nvSpPr>
            <p:spPr>
              <a:xfrm>
                <a:off x="3738663" y="4925434"/>
                <a:ext cx="4215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H</a:t>
                </a: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2785353" y="3388468"/>
              <a:ext cx="1083013" cy="1014598"/>
              <a:chOff x="2000655" y="5139447"/>
              <a:chExt cx="1083013" cy="1014598"/>
            </a:xfrm>
          </p:grpSpPr>
          <p:grpSp>
            <p:nvGrpSpPr>
              <p:cNvPr id="28" name="Group 27"/>
              <p:cNvGrpSpPr/>
              <p:nvPr/>
            </p:nvGrpSpPr>
            <p:grpSpPr>
              <a:xfrm flipH="1">
                <a:off x="2438400" y="5139447"/>
                <a:ext cx="645268" cy="901430"/>
                <a:chOff x="1429966" y="3391711"/>
                <a:chExt cx="645268" cy="901430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 bwMode="auto">
                <a:xfrm flipH="1">
                  <a:off x="1429966" y="3852153"/>
                  <a:ext cx="64202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0" name="Straight Arrow Connector 29"/>
                <p:cNvCxnSpPr/>
                <p:nvPr/>
              </p:nvCxnSpPr>
              <p:spPr bwMode="auto">
                <a:xfrm flipH="1">
                  <a:off x="1643974" y="3625175"/>
                  <a:ext cx="42477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1" name="Straight Arrow Connector 30"/>
                <p:cNvCxnSpPr/>
                <p:nvPr/>
              </p:nvCxnSpPr>
              <p:spPr bwMode="auto">
                <a:xfrm flipH="1">
                  <a:off x="1819072" y="3391711"/>
                  <a:ext cx="249677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2" name="Straight Arrow Connector 31"/>
                <p:cNvCxnSpPr/>
                <p:nvPr/>
              </p:nvCxnSpPr>
              <p:spPr bwMode="auto">
                <a:xfrm flipH="1">
                  <a:off x="1650459" y="4079133"/>
                  <a:ext cx="42477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3" name="Straight Arrow Connector 32"/>
                <p:cNvCxnSpPr/>
                <p:nvPr/>
              </p:nvCxnSpPr>
              <p:spPr bwMode="auto">
                <a:xfrm flipH="1">
                  <a:off x="1815830" y="4293141"/>
                  <a:ext cx="249677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sp>
            <p:nvSpPr>
              <p:cNvPr id="51" name="TextBox 50"/>
              <p:cNvSpPr txBox="1"/>
              <p:nvPr/>
            </p:nvSpPr>
            <p:spPr>
              <a:xfrm>
                <a:off x="2000655" y="5784713"/>
                <a:ext cx="4182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66FF"/>
                    </a:solidFill>
                  </a:rPr>
                  <a:t>E</a:t>
                </a: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4508472" y="4054793"/>
              <a:ext cx="759416" cy="909187"/>
              <a:chOff x="2278252" y="5184843"/>
              <a:chExt cx="759416" cy="909187"/>
            </a:xfrm>
          </p:grpSpPr>
          <p:cxnSp>
            <p:nvCxnSpPr>
              <p:cNvPr id="54" name="Straight Arrow Connector 53"/>
              <p:cNvCxnSpPr/>
              <p:nvPr/>
            </p:nvCxnSpPr>
            <p:spPr bwMode="auto">
              <a:xfrm>
                <a:off x="2393004" y="5593404"/>
                <a:ext cx="233464" cy="27237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6" name="Straight Arrow Connector 55"/>
              <p:cNvCxnSpPr/>
              <p:nvPr/>
            </p:nvCxnSpPr>
            <p:spPr bwMode="auto">
              <a:xfrm flipV="1">
                <a:off x="2402732" y="5184843"/>
                <a:ext cx="0" cy="42801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8" name="Straight Arrow Connector 57"/>
              <p:cNvCxnSpPr/>
              <p:nvPr/>
            </p:nvCxnSpPr>
            <p:spPr bwMode="auto">
              <a:xfrm>
                <a:off x="2412460" y="5603132"/>
                <a:ext cx="515566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60" name="Arc 59"/>
              <p:cNvSpPr/>
              <p:nvPr/>
            </p:nvSpPr>
            <p:spPr bwMode="auto">
              <a:xfrm>
                <a:off x="2278252" y="5455403"/>
                <a:ext cx="258304" cy="583770"/>
              </a:xfrm>
              <a:prstGeom prst="arc">
                <a:avLst>
                  <a:gd name="adj1" fmla="val 16937311"/>
                  <a:gd name="adj2" fmla="val 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407404" y="5817031"/>
                <a:ext cx="2324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latin typeface="Symbol" pitchFamily="18" charset="2"/>
                  </a:rPr>
                  <a:t>r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2466814" y="5287505"/>
                <a:ext cx="2324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latin typeface="Symbol" pitchFamily="18" charset="2"/>
                  </a:rPr>
                  <a:t>f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2805194" y="5543228"/>
                <a:ext cx="2324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latin typeface="+mj-lt"/>
                  </a:rPr>
                  <a:t>z</a:t>
                </a: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2001619" y="3765477"/>
              <a:ext cx="287867" cy="209875"/>
              <a:chOff x="414865" y="5513594"/>
              <a:chExt cx="287867" cy="209875"/>
            </a:xfrm>
          </p:grpSpPr>
          <p:sp>
            <p:nvSpPr>
              <p:cNvPr id="65" name="Can 64"/>
              <p:cNvSpPr/>
              <p:nvPr/>
            </p:nvSpPr>
            <p:spPr bwMode="auto">
              <a:xfrm rot="16200000">
                <a:off x="457199" y="5477935"/>
                <a:ext cx="203200" cy="287867"/>
              </a:xfrm>
              <a:prstGeom prst="can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 bwMode="auto">
              <a:xfrm>
                <a:off x="645860" y="5513594"/>
                <a:ext cx="54388" cy="203955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4341109" y="3739392"/>
              <a:ext cx="287867" cy="207477"/>
              <a:chOff x="2817108" y="3739391"/>
              <a:chExt cx="287867" cy="207477"/>
            </a:xfrm>
          </p:grpSpPr>
          <p:sp>
            <p:nvSpPr>
              <p:cNvPr id="67" name="Can 66"/>
              <p:cNvSpPr/>
              <p:nvPr/>
            </p:nvSpPr>
            <p:spPr bwMode="auto">
              <a:xfrm rot="16200000">
                <a:off x="2859442" y="3697057"/>
                <a:ext cx="203200" cy="287867"/>
              </a:xfrm>
              <a:prstGeom prst="can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 bwMode="auto">
              <a:xfrm>
                <a:off x="3035512" y="3742913"/>
                <a:ext cx="54388" cy="203955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1649505" y="3558987"/>
              <a:ext cx="528919" cy="590764"/>
              <a:chOff x="1066799" y="5495363"/>
              <a:chExt cx="528919" cy="590764"/>
            </a:xfrm>
          </p:grpSpPr>
          <p:sp>
            <p:nvSpPr>
              <p:cNvPr id="72" name="Oval 71"/>
              <p:cNvSpPr/>
              <p:nvPr/>
            </p:nvSpPr>
            <p:spPr bwMode="auto">
              <a:xfrm>
                <a:off x="1102659" y="5746376"/>
                <a:ext cx="188259" cy="80683"/>
              </a:xfrm>
              <a:prstGeom prst="ellipse">
                <a:avLst/>
              </a:prstGeom>
              <a:solidFill>
                <a:srgbClr val="66FF3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74" name="Straight Arrow Connector 73"/>
              <p:cNvCxnSpPr>
                <a:stCxn id="72" idx="6"/>
              </p:cNvCxnSpPr>
              <p:nvPr/>
            </p:nvCxnSpPr>
            <p:spPr bwMode="auto">
              <a:xfrm>
                <a:off x="1290918" y="5786718"/>
                <a:ext cx="304800" cy="1905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75" name="TextBox 74"/>
              <p:cNvSpPr txBox="1"/>
              <p:nvPr/>
            </p:nvSpPr>
            <p:spPr>
              <a:xfrm>
                <a:off x="1066799" y="5809128"/>
                <a:ext cx="3137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solidFill>
                      <a:srgbClr val="00B050"/>
                    </a:solidFill>
                  </a:rPr>
                  <a:t>q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1219200" y="5495363"/>
                <a:ext cx="3585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E</a:t>
                </a:r>
                <a:r>
                  <a:rPr lang="en-US" sz="1200" baseline="-25000" dirty="0"/>
                  <a:t>1</a:t>
                </a:r>
                <a:endParaRPr lang="en-US" sz="1200" dirty="0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4374775" y="3532094"/>
              <a:ext cx="475132" cy="590763"/>
              <a:chOff x="1066799" y="5495364"/>
              <a:chExt cx="475132" cy="590763"/>
            </a:xfrm>
          </p:grpSpPr>
          <p:sp>
            <p:nvSpPr>
              <p:cNvPr id="86" name="Oval 85"/>
              <p:cNvSpPr/>
              <p:nvPr/>
            </p:nvSpPr>
            <p:spPr bwMode="auto">
              <a:xfrm>
                <a:off x="1102659" y="5746376"/>
                <a:ext cx="188259" cy="80683"/>
              </a:xfrm>
              <a:prstGeom prst="ellipse">
                <a:avLst/>
              </a:prstGeom>
              <a:solidFill>
                <a:srgbClr val="66FF3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87" name="Straight Arrow Connector 86"/>
              <p:cNvCxnSpPr>
                <a:stCxn id="86" idx="6"/>
              </p:cNvCxnSpPr>
              <p:nvPr/>
            </p:nvCxnSpPr>
            <p:spPr bwMode="auto">
              <a:xfrm>
                <a:off x="1290918" y="5786718"/>
                <a:ext cx="242047" cy="7563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88" name="TextBox 87"/>
              <p:cNvSpPr txBox="1"/>
              <p:nvPr/>
            </p:nvSpPr>
            <p:spPr>
              <a:xfrm>
                <a:off x="1066799" y="5809128"/>
                <a:ext cx="3137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solidFill>
                      <a:srgbClr val="00B050"/>
                    </a:solidFill>
                  </a:rPr>
                  <a:t>q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10236" y="5495364"/>
                <a:ext cx="3316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E</a:t>
                </a:r>
                <a:r>
                  <a:rPr lang="en-US" sz="1200" baseline="-25000" dirty="0"/>
                  <a:t>2</a:t>
                </a:r>
                <a:endParaRPr lang="en-US" sz="1200" dirty="0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2294966" y="4487490"/>
              <a:ext cx="2027359" cy="1260668"/>
              <a:chOff x="770965" y="4487490"/>
              <a:chExt cx="2027359" cy="1260668"/>
            </a:xfrm>
          </p:grpSpPr>
          <p:cxnSp>
            <p:nvCxnSpPr>
              <p:cNvPr id="92" name="Straight Connector 91"/>
              <p:cNvCxnSpPr/>
              <p:nvPr/>
            </p:nvCxnSpPr>
            <p:spPr bwMode="auto">
              <a:xfrm>
                <a:off x="770965" y="4509247"/>
                <a:ext cx="0" cy="121023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Straight Connector 93"/>
              <p:cNvCxnSpPr>
                <a:stCxn id="15" idx="4"/>
              </p:cNvCxnSpPr>
              <p:nvPr/>
            </p:nvCxnSpPr>
            <p:spPr bwMode="auto">
              <a:xfrm>
                <a:off x="2798324" y="4487490"/>
                <a:ext cx="0" cy="122302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Arrow Connector 97"/>
              <p:cNvCxnSpPr/>
              <p:nvPr/>
            </p:nvCxnSpPr>
            <p:spPr bwMode="auto">
              <a:xfrm>
                <a:off x="2483224" y="5656729"/>
                <a:ext cx="313764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00" name="Straight Arrow Connector 99"/>
              <p:cNvCxnSpPr/>
              <p:nvPr/>
            </p:nvCxnSpPr>
            <p:spPr bwMode="auto">
              <a:xfrm flipH="1">
                <a:off x="770965" y="5656729"/>
                <a:ext cx="322729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02" name="TextBox 101"/>
              <p:cNvSpPr txBox="1"/>
              <p:nvPr/>
            </p:nvSpPr>
            <p:spPr>
              <a:xfrm>
                <a:off x="1156443" y="5378826"/>
                <a:ext cx="14253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 = </a:t>
                </a:r>
                <a:r>
                  <a:rPr lang="en-US" dirty="0" err="1">
                    <a:latin typeface="Symbol" pitchFamily="18" charset="2"/>
                  </a:rPr>
                  <a:t>b</a:t>
                </a:r>
                <a:r>
                  <a:rPr lang="en-US" dirty="0" err="1"/>
                  <a:t>cT</a:t>
                </a:r>
                <a:r>
                  <a:rPr lang="en-US" baseline="-25000" dirty="0" err="1"/>
                  <a:t>RF</a:t>
                </a:r>
                <a:r>
                  <a:rPr lang="en-US" dirty="0"/>
                  <a:t>/2</a:t>
                </a:r>
              </a:p>
            </p:txBody>
          </p:sp>
        </p:grp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ED40C-B9D8-1C2A-DF9E-C2E10616602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object 19">
            <a:extLst>
              <a:ext uri="{FF2B5EF4-FFF2-40B4-BE49-F238E27FC236}">
                <a16:creationId xmlns:a16="http://schemas.microsoft.com/office/drawing/2014/main" id="{0FE74E4D-B2BF-4420-BE12-127929A1880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5225" y="2436969"/>
            <a:ext cx="3505200" cy="10287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9509" y="55761"/>
            <a:ext cx="9681565" cy="485235"/>
          </a:xfrm>
          <a:prstGeom prst="rect">
            <a:avLst/>
          </a:prstGeom>
        </p:spPr>
        <p:txBody>
          <a:bodyPr vert="horz" wrap="square" lIns="0" tIns="7712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dirty="0"/>
              <a:t>Accelerating</a:t>
            </a:r>
            <a:r>
              <a:rPr spc="35" dirty="0"/>
              <a:t> </a:t>
            </a:r>
            <a:r>
              <a:rPr dirty="0"/>
              <a:t>voltage</a:t>
            </a:r>
            <a:r>
              <a:rPr spc="31" dirty="0"/>
              <a:t> </a:t>
            </a:r>
            <a:r>
              <a:rPr dirty="0"/>
              <a:t>and</a:t>
            </a:r>
            <a:r>
              <a:rPr spc="35" dirty="0"/>
              <a:t> </a:t>
            </a:r>
            <a:r>
              <a:rPr dirty="0"/>
              <a:t>transit</a:t>
            </a:r>
            <a:r>
              <a:rPr spc="31" dirty="0"/>
              <a:t> </a:t>
            </a:r>
            <a:r>
              <a:rPr spc="-18" dirty="0"/>
              <a:t>time</a:t>
            </a: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433" y="4041573"/>
            <a:ext cx="2595282" cy="1777700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61573835-96F2-14E9-B362-F16C601C4903}"/>
              </a:ext>
            </a:extLst>
          </p:cNvPr>
          <p:cNvGrpSpPr/>
          <p:nvPr/>
        </p:nvGrpSpPr>
        <p:grpSpPr>
          <a:xfrm>
            <a:off x="269897" y="1736436"/>
            <a:ext cx="2696696" cy="1692564"/>
            <a:chOff x="290217" y="1670991"/>
            <a:chExt cx="2696696" cy="1692564"/>
          </a:xfrm>
        </p:grpSpPr>
        <p:grpSp>
          <p:nvGrpSpPr>
            <p:cNvPr id="3" name="object 3"/>
            <p:cNvGrpSpPr/>
            <p:nvPr/>
          </p:nvGrpSpPr>
          <p:grpSpPr>
            <a:xfrm>
              <a:off x="290217" y="1703404"/>
              <a:ext cx="2696696" cy="1660151"/>
              <a:chOff x="487680" y="1653706"/>
              <a:chExt cx="3056255" cy="1881505"/>
            </a:xfrm>
          </p:grpSpPr>
          <p:pic>
            <p:nvPicPr>
              <p:cNvPr id="4" name="object 4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87680" y="1742948"/>
                <a:ext cx="2880360" cy="1792224"/>
              </a:xfrm>
              <a:prstGeom prst="rect">
                <a:avLst/>
              </a:prstGeom>
            </p:spPr>
          </p:pic>
          <p:sp>
            <p:nvSpPr>
              <p:cNvPr id="5" name="object 5"/>
              <p:cNvSpPr/>
              <p:nvPr/>
            </p:nvSpPr>
            <p:spPr>
              <a:xfrm>
                <a:off x="1064138" y="2650243"/>
                <a:ext cx="2479675" cy="173990"/>
              </a:xfrm>
              <a:custGeom>
                <a:avLst/>
                <a:gdLst/>
                <a:ahLst/>
                <a:cxnLst/>
                <a:rect l="l" t="t" r="r" b="b"/>
                <a:pathLst>
                  <a:path w="2479675" h="173989">
                    <a:moveTo>
                      <a:pt x="104136" y="91262"/>
                    </a:moveTo>
                    <a:lnTo>
                      <a:pt x="0" y="92086"/>
                    </a:lnTo>
                    <a:lnTo>
                      <a:pt x="205" y="118144"/>
                    </a:lnTo>
                    <a:lnTo>
                      <a:pt x="104342" y="117318"/>
                    </a:lnTo>
                    <a:lnTo>
                      <a:pt x="104136" y="91262"/>
                    </a:lnTo>
                    <a:close/>
                  </a:path>
                  <a:path w="2479675" h="173989">
                    <a:moveTo>
                      <a:pt x="286375" y="89818"/>
                    </a:moveTo>
                    <a:lnTo>
                      <a:pt x="182239" y="90643"/>
                    </a:lnTo>
                    <a:lnTo>
                      <a:pt x="182445" y="116701"/>
                    </a:lnTo>
                    <a:lnTo>
                      <a:pt x="286581" y="115876"/>
                    </a:lnTo>
                    <a:lnTo>
                      <a:pt x="286375" y="89818"/>
                    </a:lnTo>
                    <a:close/>
                  </a:path>
                  <a:path w="2479675" h="173989">
                    <a:moveTo>
                      <a:pt x="468615" y="88375"/>
                    </a:moveTo>
                    <a:lnTo>
                      <a:pt x="364478" y="89200"/>
                    </a:lnTo>
                    <a:lnTo>
                      <a:pt x="364684" y="115257"/>
                    </a:lnTo>
                    <a:lnTo>
                      <a:pt x="468821" y="114433"/>
                    </a:lnTo>
                    <a:lnTo>
                      <a:pt x="468615" y="88375"/>
                    </a:lnTo>
                    <a:close/>
                  </a:path>
                  <a:path w="2479675" h="173989">
                    <a:moveTo>
                      <a:pt x="650854" y="86932"/>
                    </a:moveTo>
                    <a:lnTo>
                      <a:pt x="546718" y="87756"/>
                    </a:lnTo>
                    <a:lnTo>
                      <a:pt x="546923" y="113814"/>
                    </a:lnTo>
                    <a:lnTo>
                      <a:pt x="651060" y="112990"/>
                    </a:lnTo>
                    <a:lnTo>
                      <a:pt x="650854" y="86932"/>
                    </a:lnTo>
                    <a:close/>
                  </a:path>
                  <a:path w="2479675" h="173989">
                    <a:moveTo>
                      <a:pt x="833094" y="85490"/>
                    </a:moveTo>
                    <a:lnTo>
                      <a:pt x="728956" y="86314"/>
                    </a:lnTo>
                    <a:lnTo>
                      <a:pt x="729162" y="112372"/>
                    </a:lnTo>
                    <a:lnTo>
                      <a:pt x="833300" y="111547"/>
                    </a:lnTo>
                    <a:lnTo>
                      <a:pt x="833094" y="85490"/>
                    </a:lnTo>
                    <a:close/>
                  </a:path>
                  <a:path w="2479675" h="173989">
                    <a:moveTo>
                      <a:pt x="1015332" y="84047"/>
                    </a:moveTo>
                    <a:lnTo>
                      <a:pt x="911196" y="84871"/>
                    </a:lnTo>
                    <a:lnTo>
                      <a:pt x="911402" y="110929"/>
                    </a:lnTo>
                    <a:lnTo>
                      <a:pt x="1015538" y="110105"/>
                    </a:lnTo>
                    <a:lnTo>
                      <a:pt x="1015332" y="84047"/>
                    </a:lnTo>
                    <a:close/>
                  </a:path>
                  <a:path w="2479675" h="173989">
                    <a:moveTo>
                      <a:pt x="1197572" y="82604"/>
                    </a:moveTo>
                    <a:lnTo>
                      <a:pt x="1093435" y="83428"/>
                    </a:lnTo>
                    <a:lnTo>
                      <a:pt x="1093641" y="109486"/>
                    </a:lnTo>
                    <a:lnTo>
                      <a:pt x="1197778" y="108662"/>
                    </a:lnTo>
                    <a:lnTo>
                      <a:pt x="1197572" y="82604"/>
                    </a:lnTo>
                    <a:close/>
                  </a:path>
                  <a:path w="2479675" h="173989">
                    <a:moveTo>
                      <a:pt x="1379811" y="81161"/>
                    </a:moveTo>
                    <a:lnTo>
                      <a:pt x="1275675" y="81986"/>
                    </a:lnTo>
                    <a:lnTo>
                      <a:pt x="1275881" y="108043"/>
                    </a:lnTo>
                    <a:lnTo>
                      <a:pt x="1380017" y="107218"/>
                    </a:lnTo>
                    <a:lnTo>
                      <a:pt x="1379811" y="81161"/>
                    </a:lnTo>
                    <a:close/>
                  </a:path>
                  <a:path w="2479675" h="173989">
                    <a:moveTo>
                      <a:pt x="1562051" y="79717"/>
                    </a:moveTo>
                    <a:lnTo>
                      <a:pt x="1457914" y="80543"/>
                    </a:lnTo>
                    <a:lnTo>
                      <a:pt x="1458119" y="106601"/>
                    </a:lnTo>
                    <a:lnTo>
                      <a:pt x="1562257" y="105775"/>
                    </a:lnTo>
                    <a:lnTo>
                      <a:pt x="1562051" y="79717"/>
                    </a:lnTo>
                    <a:close/>
                  </a:path>
                  <a:path w="2479675" h="173989">
                    <a:moveTo>
                      <a:pt x="1744290" y="78275"/>
                    </a:moveTo>
                    <a:lnTo>
                      <a:pt x="1640153" y="79100"/>
                    </a:lnTo>
                    <a:lnTo>
                      <a:pt x="1640359" y="105157"/>
                    </a:lnTo>
                    <a:lnTo>
                      <a:pt x="1744495" y="104333"/>
                    </a:lnTo>
                    <a:lnTo>
                      <a:pt x="1744290" y="78275"/>
                    </a:lnTo>
                    <a:close/>
                  </a:path>
                  <a:path w="2479675" h="173989">
                    <a:moveTo>
                      <a:pt x="1926530" y="76832"/>
                    </a:moveTo>
                    <a:lnTo>
                      <a:pt x="1822392" y="77656"/>
                    </a:lnTo>
                    <a:lnTo>
                      <a:pt x="1822599" y="103714"/>
                    </a:lnTo>
                    <a:lnTo>
                      <a:pt x="1926735" y="102890"/>
                    </a:lnTo>
                    <a:lnTo>
                      <a:pt x="1926530" y="76832"/>
                    </a:lnTo>
                    <a:close/>
                  </a:path>
                  <a:path w="2479675" h="173989">
                    <a:moveTo>
                      <a:pt x="2108768" y="75389"/>
                    </a:moveTo>
                    <a:lnTo>
                      <a:pt x="2004632" y="76213"/>
                    </a:lnTo>
                    <a:lnTo>
                      <a:pt x="2004838" y="102271"/>
                    </a:lnTo>
                    <a:lnTo>
                      <a:pt x="2108975" y="101447"/>
                    </a:lnTo>
                    <a:lnTo>
                      <a:pt x="2108768" y="75389"/>
                    </a:lnTo>
                    <a:close/>
                  </a:path>
                  <a:path w="2479675" h="173989">
                    <a:moveTo>
                      <a:pt x="2291008" y="73947"/>
                    </a:moveTo>
                    <a:lnTo>
                      <a:pt x="2186871" y="74771"/>
                    </a:lnTo>
                    <a:lnTo>
                      <a:pt x="2187078" y="100829"/>
                    </a:lnTo>
                    <a:lnTo>
                      <a:pt x="2291214" y="100004"/>
                    </a:lnTo>
                    <a:lnTo>
                      <a:pt x="2291008" y="73947"/>
                    </a:lnTo>
                    <a:close/>
                  </a:path>
                  <a:path w="2479675" h="173989">
                    <a:moveTo>
                      <a:pt x="2369274" y="94009"/>
                    </a:moveTo>
                    <a:lnTo>
                      <a:pt x="2306592" y="173716"/>
                    </a:lnTo>
                    <a:lnTo>
                      <a:pt x="2452230" y="99386"/>
                    </a:lnTo>
                    <a:lnTo>
                      <a:pt x="2369316" y="99386"/>
                    </a:lnTo>
                    <a:lnTo>
                      <a:pt x="2369274" y="94009"/>
                    </a:lnTo>
                    <a:close/>
                  </a:path>
                  <a:path w="2479675" h="173989">
                    <a:moveTo>
                      <a:pt x="2375235" y="73280"/>
                    </a:moveTo>
                    <a:lnTo>
                      <a:pt x="2369111" y="73328"/>
                    </a:lnTo>
                    <a:lnTo>
                      <a:pt x="2369153" y="78705"/>
                    </a:lnTo>
                    <a:lnTo>
                      <a:pt x="2375330" y="86309"/>
                    </a:lnTo>
                    <a:lnTo>
                      <a:pt x="2369274" y="94009"/>
                    </a:lnTo>
                    <a:lnTo>
                      <a:pt x="2369316" y="99386"/>
                    </a:lnTo>
                    <a:lnTo>
                      <a:pt x="2375442" y="99338"/>
                    </a:lnTo>
                    <a:lnTo>
                      <a:pt x="2375235" y="73280"/>
                    </a:lnTo>
                    <a:close/>
                  </a:path>
                  <a:path w="2479675" h="173989">
                    <a:moveTo>
                      <a:pt x="2454590" y="73280"/>
                    </a:moveTo>
                    <a:lnTo>
                      <a:pt x="2375235" y="73280"/>
                    </a:lnTo>
                    <a:lnTo>
                      <a:pt x="2375442" y="99338"/>
                    </a:lnTo>
                    <a:lnTo>
                      <a:pt x="2369316" y="99386"/>
                    </a:lnTo>
                    <a:lnTo>
                      <a:pt x="2452230" y="99386"/>
                    </a:lnTo>
                    <a:lnTo>
                      <a:pt x="2479467" y="85484"/>
                    </a:lnTo>
                    <a:lnTo>
                      <a:pt x="2454590" y="73280"/>
                    </a:lnTo>
                    <a:close/>
                  </a:path>
                  <a:path w="2479675" h="173989">
                    <a:moveTo>
                      <a:pt x="2369153" y="78705"/>
                    </a:moveTo>
                    <a:lnTo>
                      <a:pt x="2369274" y="94009"/>
                    </a:lnTo>
                    <a:lnTo>
                      <a:pt x="2375330" y="86309"/>
                    </a:lnTo>
                    <a:lnTo>
                      <a:pt x="2369153" y="78705"/>
                    </a:lnTo>
                    <a:close/>
                  </a:path>
                  <a:path w="2479675" h="173989">
                    <a:moveTo>
                      <a:pt x="2305219" y="0"/>
                    </a:moveTo>
                    <a:lnTo>
                      <a:pt x="2369153" y="78705"/>
                    </a:lnTo>
                    <a:lnTo>
                      <a:pt x="2369111" y="73328"/>
                    </a:lnTo>
                    <a:lnTo>
                      <a:pt x="2454590" y="73280"/>
                    </a:lnTo>
                    <a:lnTo>
                      <a:pt x="2305219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1383362" y="1699166"/>
                <a:ext cx="1317625" cy="277495"/>
              </a:xfrm>
              <a:custGeom>
                <a:avLst/>
                <a:gdLst/>
                <a:ahLst/>
                <a:cxnLst/>
                <a:rect l="l" t="t" r="r" b="b"/>
                <a:pathLst>
                  <a:path w="1317625" h="277494">
                    <a:moveTo>
                      <a:pt x="1317221" y="0"/>
                    </a:moveTo>
                    <a:lnTo>
                      <a:pt x="0" y="0"/>
                    </a:lnTo>
                    <a:lnTo>
                      <a:pt x="0" y="277158"/>
                    </a:lnTo>
                    <a:lnTo>
                      <a:pt x="1317221" y="277158"/>
                    </a:lnTo>
                    <a:lnTo>
                      <a:pt x="131722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1604653" y="1796046"/>
                <a:ext cx="97663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976630" h="104775">
                    <a:moveTo>
                      <a:pt x="872361" y="58633"/>
                    </a:moveTo>
                    <a:lnTo>
                      <a:pt x="872361" y="104235"/>
                    </a:lnTo>
                    <a:lnTo>
                      <a:pt x="963483" y="58633"/>
                    </a:lnTo>
                    <a:lnTo>
                      <a:pt x="872361" y="58633"/>
                    </a:lnTo>
                    <a:close/>
                  </a:path>
                  <a:path w="976630" h="104775">
                    <a:moveTo>
                      <a:pt x="104140" y="0"/>
                    </a:moveTo>
                    <a:lnTo>
                      <a:pt x="0" y="52116"/>
                    </a:lnTo>
                    <a:lnTo>
                      <a:pt x="104140" y="104233"/>
                    </a:lnTo>
                    <a:lnTo>
                      <a:pt x="104140" y="58632"/>
                    </a:lnTo>
                    <a:lnTo>
                      <a:pt x="86782" y="58632"/>
                    </a:lnTo>
                    <a:lnTo>
                      <a:pt x="86782" y="45603"/>
                    </a:lnTo>
                    <a:lnTo>
                      <a:pt x="104140" y="45603"/>
                    </a:lnTo>
                    <a:lnTo>
                      <a:pt x="104140" y="0"/>
                    </a:lnTo>
                    <a:close/>
                  </a:path>
                  <a:path w="976630" h="104775">
                    <a:moveTo>
                      <a:pt x="872361" y="45604"/>
                    </a:moveTo>
                    <a:lnTo>
                      <a:pt x="872361" y="58633"/>
                    </a:lnTo>
                    <a:lnTo>
                      <a:pt x="889717" y="58633"/>
                    </a:lnTo>
                    <a:lnTo>
                      <a:pt x="889717" y="45604"/>
                    </a:lnTo>
                    <a:lnTo>
                      <a:pt x="872361" y="45604"/>
                    </a:lnTo>
                    <a:close/>
                  </a:path>
                  <a:path w="976630" h="104775">
                    <a:moveTo>
                      <a:pt x="872361" y="1"/>
                    </a:moveTo>
                    <a:lnTo>
                      <a:pt x="872361" y="45604"/>
                    </a:lnTo>
                    <a:lnTo>
                      <a:pt x="889717" y="45604"/>
                    </a:lnTo>
                    <a:lnTo>
                      <a:pt x="889717" y="58633"/>
                    </a:lnTo>
                    <a:lnTo>
                      <a:pt x="963485" y="58632"/>
                    </a:lnTo>
                    <a:lnTo>
                      <a:pt x="976501" y="52118"/>
                    </a:lnTo>
                    <a:lnTo>
                      <a:pt x="872361" y="1"/>
                    </a:lnTo>
                    <a:close/>
                  </a:path>
                  <a:path w="976630" h="104775">
                    <a:moveTo>
                      <a:pt x="104140" y="45603"/>
                    </a:moveTo>
                    <a:lnTo>
                      <a:pt x="104140" y="58632"/>
                    </a:lnTo>
                    <a:lnTo>
                      <a:pt x="872361" y="58633"/>
                    </a:lnTo>
                    <a:lnTo>
                      <a:pt x="872361" y="45604"/>
                    </a:lnTo>
                    <a:lnTo>
                      <a:pt x="104140" y="45603"/>
                    </a:lnTo>
                    <a:close/>
                  </a:path>
                  <a:path w="976630" h="104775">
                    <a:moveTo>
                      <a:pt x="86782" y="45603"/>
                    </a:moveTo>
                    <a:lnTo>
                      <a:pt x="86782" y="58632"/>
                    </a:lnTo>
                    <a:lnTo>
                      <a:pt x="104140" y="58632"/>
                    </a:lnTo>
                    <a:lnTo>
                      <a:pt x="104140" y="45603"/>
                    </a:lnTo>
                    <a:lnTo>
                      <a:pt x="86782" y="45603"/>
                    </a:lnTo>
                    <a:close/>
                  </a:path>
                  <a:path w="976630" h="104775">
                    <a:moveTo>
                      <a:pt x="104140" y="45603"/>
                    </a:moveTo>
                    <a:lnTo>
                      <a:pt x="86782" y="45603"/>
                    </a:lnTo>
                    <a:lnTo>
                      <a:pt x="104140" y="45603"/>
                    </a:lnTo>
                    <a:close/>
                  </a:path>
                </a:pathLst>
              </a:custGeom>
              <a:solidFill>
                <a:srgbClr val="505050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  <p:sp>
            <p:nvSpPr>
              <p:cNvPr id="8" name="object 8"/>
              <p:cNvSpPr/>
              <p:nvPr/>
            </p:nvSpPr>
            <p:spPr>
              <a:xfrm>
                <a:off x="1916173" y="1653706"/>
                <a:ext cx="321310" cy="337185"/>
              </a:xfrm>
              <a:custGeom>
                <a:avLst/>
                <a:gdLst/>
                <a:ahLst/>
                <a:cxnLst/>
                <a:rect l="l" t="t" r="r" b="b"/>
                <a:pathLst>
                  <a:path w="321310" h="337185">
                    <a:moveTo>
                      <a:pt x="320934" y="0"/>
                    </a:moveTo>
                    <a:lnTo>
                      <a:pt x="0" y="0"/>
                    </a:lnTo>
                    <a:lnTo>
                      <a:pt x="0" y="336805"/>
                    </a:lnTo>
                    <a:lnTo>
                      <a:pt x="320934" y="336805"/>
                    </a:lnTo>
                    <a:lnTo>
                      <a:pt x="32093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588"/>
              </a:p>
            </p:txBody>
          </p:sp>
        </p:grpSp>
        <p:sp>
          <p:nvSpPr>
            <p:cNvPr id="10" name="object 10"/>
            <p:cNvSpPr txBox="1"/>
            <p:nvPr/>
          </p:nvSpPr>
          <p:spPr>
            <a:xfrm>
              <a:off x="1655398" y="1670991"/>
              <a:ext cx="145676" cy="309987"/>
            </a:xfrm>
            <a:prstGeom prst="rect">
              <a:avLst/>
            </a:prstGeom>
          </p:spPr>
          <p:txBody>
            <a:bodyPr vert="horz" wrap="square" lIns="0" tIns="11206" rIns="0" bIns="0" rtlCol="0">
              <a:spAutoFit/>
            </a:bodyPr>
            <a:lstStyle/>
            <a:p>
              <a:pPr marL="11206">
                <a:spcBef>
                  <a:spcPts val="88"/>
                </a:spcBef>
              </a:pPr>
              <a:r>
                <a:rPr lang="en-US" sz="1941" i="1" dirty="0">
                  <a:solidFill>
                    <a:srgbClr val="282828"/>
                  </a:solidFill>
                  <a:latin typeface="Times New Roman"/>
                  <a:cs typeface="Times New Roman"/>
                </a:rPr>
                <a:t>d</a:t>
              </a:r>
              <a:endParaRPr sz="1941" dirty="0">
                <a:latin typeface="Times New Roman"/>
                <a:cs typeface="Times New Roman"/>
              </a:endParaRPr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3335073" y="2269800"/>
            <a:ext cx="9032622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227492" indent="-216845">
              <a:spcBef>
                <a:spcPts val="88"/>
              </a:spcBef>
              <a:buSzPct val="115789"/>
              <a:buFont typeface="Calibri"/>
              <a:buChar char="▪"/>
              <a:tabLst>
                <a:tab pos="227492" algn="l"/>
                <a:tab pos="228052" algn="l"/>
              </a:tabLst>
            </a:pP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Assuming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charged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particles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moving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along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axis,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one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can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spc="-9" dirty="0">
                <a:solidFill>
                  <a:srgbClr val="282828"/>
                </a:solidFill>
                <a:latin typeface="Arial"/>
                <a:cs typeface="Arial"/>
              </a:rPr>
              <a:t>calculate</a:t>
            </a:r>
            <a:endParaRPr sz="1677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84175" y="2792184"/>
            <a:ext cx="2207559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accelerating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voltage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spc="-22" dirty="0">
                <a:solidFill>
                  <a:srgbClr val="282828"/>
                </a:solidFill>
                <a:latin typeface="Arial"/>
                <a:cs typeface="Arial"/>
              </a:rPr>
              <a:t>as</a:t>
            </a:r>
            <a:endParaRPr sz="1677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72976" y="3516658"/>
            <a:ext cx="5199529" cy="405183"/>
          </a:xfrm>
          <a:prstGeom prst="rect">
            <a:avLst/>
          </a:prstGeom>
        </p:spPr>
        <p:txBody>
          <a:bodyPr vert="horz" wrap="square" lIns="0" tIns="145676" rIns="0" bIns="0" rtlCol="0">
            <a:spAutoFit/>
          </a:bodyPr>
          <a:lstStyle/>
          <a:p>
            <a:pPr algn="ctr">
              <a:spcBef>
                <a:spcPts val="49"/>
              </a:spcBef>
            </a:pP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677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pillbox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we can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integrate this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spc="-9" dirty="0">
                <a:solidFill>
                  <a:srgbClr val="282828"/>
                </a:solidFill>
                <a:latin typeface="Arial"/>
                <a:cs typeface="Arial"/>
              </a:rPr>
              <a:t>analytically:</a:t>
            </a:r>
            <a:endParaRPr sz="1677" dirty="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962193" y="4795830"/>
            <a:ext cx="3323104" cy="298819"/>
          </a:xfrm>
          <a:prstGeom prst="rect">
            <a:avLst/>
          </a:prstGeom>
        </p:spPr>
        <p:txBody>
          <a:bodyPr vert="horz" wrap="square" lIns="0" tIns="40341" rIns="0" bIns="0" rtlCol="0">
            <a:spAutoFit/>
          </a:bodyPr>
          <a:lstStyle/>
          <a:p>
            <a:pPr marL="217405" indent="-206198">
              <a:spcBef>
                <a:spcPts val="499"/>
              </a:spcBef>
              <a:buSzPct val="115789"/>
              <a:buFont typeface="Calibri"/>
              <a:buChar char="▪"/>
              <a:tabLst>
                <a:tab pos="217405" algn="l"/>
                <a:tab pos="217966" algn="l"/>
              </a:tabLst>
            </a:pPr>
            <a:r>
              <a:rPr sz="1677" spc="-75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get</a:t>
            </a:r>
            <a:r>
              <a:rPr sz="1677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maximum </a:t>
            </a:r>
            <a:r>
              <a:rPr sz="1677" spc="-9" dirty="0">
                <a:solidFill>
                  <a:srgbClr val="282828"/>
                </a:solidFill>
                <a:latin typeface="Arial"/>
                <a:cs typeface="Arial"/>
              </a:rPr>
              <a:t>acceleration:</a:t>
            </a:r>
            <a:endParaRPr sz="1677" dirty="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249241" y="5204986"/>
            <a:ext cx="2170019" cy="269335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33619">
              <a:spcBef>
                <a:spcPts val="88"/>
              </a:spcBef>
            </a:pPr>
            <a:r>
              <a:rPr sz="2515" spc="224" baseline="11695" dirty="0">
                <a:solidFill>
                  <a:srgbClr val="282828"/>
                </a:solidFill>
                <a:latin typeface="Cambria Math"/>
                <a:cs typeface="Cambria Math"/>
              </a:rPr>
              <a:t>𝑇</a:t>
            </a:r>
            <a:r>
              <a:rPr sz="1235" spc="150" dirty="0">
                <a:solidFill>
                  <a:srgbClr val="282828"/>
                </a:solidFill>
                <a:latin typeface="Cambria Math"/>
                <a:cs typeface="Cambria Math"/>
              </a:rPr>
              <a:t>(,-</a:t>
            </a:r>
            <a:r>
              <a:rPr sz="1235" dirty="0">
                <a:solidFill>
                  <a:srgbClr val="282828"/>
                </a:solidFill>
                <a:latin typeface="Cambria Math"/>
                <a:cs typeface="Cambria Math"/>
              </a:rPr>
              <a:t>./&amp;(</a:t>
            </a:r>
            <a:r>
              <a:rPr sz="1235" spc="300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2515" baseline="11695" dirty="0">
                <a:solidFill>
                  <a:srgbClr val="282828"/>
                </a:solidFill>
                <a:latin typeface="Cambria Math"/>
                <a:cs typeface="Cambria Math"/>
              </a:rPr>
              <a:t>=</a:t>
            </a:r>
            <a:r>
              <a:rPr sz="2515" spc="172" baseline="11695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2515" spc="-86" baseline="11695" dirty="0">
                <a:solidFill>
                  <a:srgbClr val="282828"/>
                </a:solidFill>
                <a:latin typeface="Cambria Math"/>
                <a:cs typeface="Cambria Math"/>
              </a:rPr>
              <a:t>𝑡</a:t>
            </a:r>
            <a:r>
              <a:rPr sz="1235" spc="-57" dirty="0">
                <a:solidFill>
                  <a:srgbClr val="282828"/>
                </a:solidFill>
                <a:latin typeface="Cambria Math"/>
                <a:cs typeface="Cambria Math"/>
              </a:rPr>
              <a:t>01&amp;(</a:t>
            </a:r>
            <a:r>
              <a:rPr sz="1235" spc="207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2515" baseline="11695" dirty="0">
                <a:solidFill>
                  <a:srgbClr val="282828"/>
                </a:solidFill>
                <a:latin typeface="Cambria Math"/>
                <a:cs typeface="Cambria Math"/>
              </a:rPr>
              <a:t>−</a:t>
            </a:r>
            <a:r>
              <a:rPr sz="2515" spc="33" baseline="11695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2515" spc="205" baseline="11695" dirty="0">
                <a:solidFill>
                  <a:srgbClr val="282828"/>
                </a:solidFill>
                <a:latin typeface="Cambria Math"/>
                <a:cs typeface="Cambria Math"/>
              </a:rPr>
              <a:t>𝑡</a:t>
            </a:r>
            <a:r>
              <a:rPr sz="1235" spc="137" dirty="0">
                <a:solidFill>
                  <a:srgbClr val="282828"/>
                </a:solidFill>
                <a:latin typeface="Cambria Math"/>
                <a:cs typeface="Cambria Math"/>
              </a:rPr>
              <a:t>0.(0,</a:t>
            </a:r>
            <a:endParaRPr sz="1235">
              <a:latin typeface="Cambria Math"/>
              <a:cs typeface="Cambria Math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660339" y="5315302"/>
            <a:ext cx="201706" cy="11766"/>
          </a:xfrm>
          <a:custGeom>
            <a:avLst/>
            <a:gdLst/>
            <a:ahLst/>
            <a:cxnLst/>
            <a:rect l="l" t="t" r="r" b="b"/>
            <a:pathLst>
              <a:path w="228600" h="13335">
                <a:moveTo>
                  <a:pt x="228600" y="0"/>
                </a:moveTo>
                <a:lnTo>
                  <a:pt x="0" y="0"/>
                </a:lnTo>
                <a:lnTo>
                  <a:pt x="0" y="12711"/>
                </a:lnTo>
                <a:lnTo>
                  <a:pt x="228600" y="12711"/>
                </a:lnTo>
                <a:lnTo>
                  <a:pt x="22860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8" name="object 28"/>
          <p:cNvSpPr txBox="1"/>
          <p:nvPr/>
        </p:nvSpPr>
        <p:spPr>
          <a:xfrm>
            <a:off x="7710750" y="5304494"/>
            <a:ext cx="140634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677" dirty="0">
                <a:solidFill>
                  <a:srgbClr val="282828"/>
                </a:solidFill>
                <a:latin typeface="Cambria Math"/>
                <a:cs typeface="Cambria Math"/>
              </a:rPr>
              <a:t>2</a:t>
            </a:r>
            <a:endParaRPr sz="1677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579222" y="5315302"/>
            <a:ext cx="246529" cy="11766"/>
          </a:xfrm>
          <a:custGeom>
            <a:avLst/>
            <a:gdLst/>
            <a:ahLst/>
            <a:cxnLst/>
            <a:rect l="l" t="t" r="r" b="b"/>
            <a:pathLst>
              <a:path w="279400" h="13335">
                <a:moveTo>
                  <a:pt x="279400" y="0"/>
                </a:moveTo>
                <a:lnTo>
                  <a:pt x="0" y="0"/>
                </a:lnTo>
                <a:lnTo>
                  <a:pt x="0" y="12711"/>
                </a:lnTo>
                <a:lnTo>
                  <a:pt x="279400" y="12711"/>
                </a:lnTo>
                <a:lnTo>
                  <a:pt x="27940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0" name="object 30"/>
          <p:cNvSpPr txBox="1"/>
          <p:nvPr/>
        </p:nvSpPr>
        <p:spPr>
          <a:xfrm>
            <a:off x="7425307" y="5159266"/>
            <a:ext cx="1449481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33619">
              <a:spcBef>
                <a:spcPts val="88"/>
              </a:spcBef>
            </a:pPr>
            <a:r>
              <a:rPr sz="1677" dirty="0">
                <a:solidFill>
                  <a:srgbClr val="282828"/>
                </a:solidFill>
                <a:latin typeface="Cambria Math"/>
                <a:cs typeface="Cambria Math"/>
              </a:rPr>
              <a:t>=</a:t>
            </a:r>
            <a:r>
              <a:rPr sz="1677" spc="110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2515" baseline="42397" dirty="0">
                <a:solidFill>
                  <a:srgbClr val="282828"/>
                </a:solidFill>
                <a:latin typeface="Cambria Math"/>
                <a:cs typeface="Cambria Math"/>
              </a:rPr>
              <a:t>𝑇</a:t>
            </a:r>
            <a:r>
              <a:rPr sz="1853" baseline="41666" dirty="0">
                <a:solidFill>
                  <a:srgbClr val="282828"/>
                </a:solidFill>
                <a:latin typeface="Cambria Math"/>
                <a:cs typeface="Cambria Math"/>
              </a:rPr>
              <a:t>*</a:t>
            </a:r>
            <a:r>
              <a:rPr sz="1853" spc="390" baseline="41666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1677" dirty="0">
                <a:solidFill>
                  <a:srgbClr val="282828"/>
                </a:solidFill>
                <a:latin typeface="Cambria Math"/>
                <a:cs typeface="Cambria Math"/>
              </a:rPr>
              <a:t>⇒</a:t>
            </a:r>
            <a:r>
              <a:rPr sz="1677" spc="110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lang="en-US" sz="1677" dirty="0">
                <a:solidFill>
                  <a:srgbClr val="282828"/>
                </a:solidFill>
                <a:latin typeface="Cambria Math"/>
                <a:cs typeface="Cambria Math"/>
              </a:rPr>
              <a:t>𝑑</a:t>
            </a:r>
            <a:r>
              <a:rPr sz="1677" spc="163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1677" dirty="0">
                <a:solidFill>
                  <a:srgbClr val="282828"/>
                </a:solidFill>
                <a:latin typeface="Cambria Math"/>
                <a:cs typeface="Cambria Math"/>
              </a:rPr>
              <a:t>=</a:t>
            </a:r>
            <a:r>
              <a:rPr sz="1677" spc="110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2515" spc="-33" baseline="42397" dirty="0">
                <a:solidFill>
                  <a:srgbClr val="282828"/>
                </a:solidFill>
                <a:latin typeface="Cambria Math"/>
                <a:cs typeface="Cambria Math"/>
              </a:rPr>
              <a:t>𝛽𝜆</a:t>
            </a:r>
            <a:endParaRPr sz="2515" baseline="42397" dirty="0">
              <a:latin typeface="Cambria Math"/>
              <a:cs typeface="Cambria Math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9587751" y="5315302"/>
            <a:ext cx="134471" cy="11766"/>
          </a:xfrm>
          <a:custGeom>
            <a:avLst/>
            <a:gdLst/>
            <a:ahLst/>
            <a:cxnLst/>
            <a:rect l="l" t="t" r="r" b="b"/>
            <a:pathLst>
              <a:path w="152400" h="13335">
                <a:moveTo>
                  <a:pt x="152400" y="0"/>
                </a:moveTo>
                <a:lnTo>
                  <a:pt x="0" y="0"/>
                </a:lnTo>
                <a:lnTo>
                  <a:pt x="0" y="12711"/>
                </a:lnTo>
                <a:lnTo>
                  <a:pt x="152400" y="12711"/>
                </a:lnTo>
                <a:lnTo>
                  <a:pt x="15240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2" name="object 32"/>
          <p:cNvSpPr txBox="1"/>
          <p:nvPr/>
        </p:nvSpPr>
        <p:spPr>
          <a:xfrm>
            <a:off x="9600126" y="4997901"/>
            <a:ext cx="140634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677" dirty="0">
                <a:solidFill>
                  <a:srgbClr val="282828"/>
                </a:solidFill>
                <a:latin typeface="Cambria Math"/>
                <a:cs typeface="Cambria Math"/>
              </a:rPr>
              <a:t>2</a:t>
            </a:r>
            <a:endParaRPr sz="1677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628889" y="5159266"/>
            <a:ext cx="1521759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33619">
              <a:spcBef>
                <a:spcPts val="88"/>
              </a:spcBef>
              <a:tabLst>
                <a:tab pos="274559" algn="l"/>
              </a:tabLst>
            </a:pPr>
            <a:r>
              <a:rPr sz="2515" spc="-66" baseline="-38011" dirty="0">
                <a:solidFill>
                  <a:srgbClr val="282828"/>
                </a:solidFill>
                <a:latin typeface="Cambria Math"/>
                <a:cs typeface="Cambria Math"/>
              </a:rPr>
              <a:t>2</a:t>
            </a:r>
            <a:r>
              <a:rPr sz="2515" baseline="-38011" dirty="0">
                <a:solidFill>
                  <a:srgbClr val="282828"/>
                </a:solidFill>
                <a:latin typeface="Cambria Math"/>
                <a:cs typeface="Cambria Math"/>
              </a:rPr>
              <a:t>	</a:t>
            </a:r>
            <a:r>
              <a:rPr sz="1677" dirty="0">
                <a:solidFill>
                  <a:srgbClr val="282828"/>
                </a:solidFill>
                <a:latin typeface="Cambria Math"/>
                <a:cs typeface="Cambria Math"/>
              </a:rPr>
              <a:t>⇒</a:t>
            </a:r>
            <a:r>
              <a:rPr sz="1677" spc="75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1677" dirty="0">
                <a:solidFill>
                  <a:srgbClr val="282828"/>
                </a:solidFill>
                <a:latin typeface="Cambria Math"/>
                <a:cs typeface="Cambria Math"/>
              </a:rPr>
              <a:t>𝑉</a:t>
            </a:r>
            <a:r>
              <a:rPr sz="1853" baseline="-15873" dirty="0">
                <a:solidFill>
                  <a:srgbClr val="282828"/>
                </a:solidFill>
                <a:latin typeface="Cambria Math"/>
                <a:cs typeface="Cambria Math"/>
              </a:rPr>
              <a:t>!</a:t>
            </a:r>
            <a:r>
              <a:rPr sz="1853" spc="383" baseline="-15873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1677" dirty="0">
                <a:solidFill>
                  <a:srgbClr val="282828"/>
                </a:solidFill>
                <a:latin typeface="Cambria Math"/>
                <a:cs typeface="Cambria Math"/>
              </a:rPr>
              <a:t>=</a:t>
            </a:r>
            <a:r>
              <a:rPr sz="1677" spc="79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2515" baseline="-38011" dirty="0">
                <a:solidFill>
                  <a:srgbClr val="282828"/>
                </a:solidFill>
                <a:latin typeface="Cambria Math"/>
                <a:cs typeface="Cambria Math"/>
              </a:rPr>
              <a:t>𝜋</a:t>
            </a:r>
            <a:r>
              <a:rPr sz="2515" spc="-112" baseline="-38011" dirty="0">
                <a:solidFill>
                  <a:srgbClr val="282828"/>
                </a:solidFill>
                <a:latin typeface="Cambria Math"/>
                <a:cs typeface="Cambria Math"/>
              </a:rPr>
              <a:t> </a:t>
            </a:r>
            <a:r>
              <a:rPr sz="1677" spc="31" dirty="0">
                <a:solidFill>
                  <a:srgbClr val="282828"/>
                </a:solidFill>
                <a:latin typeface="Cambria Math"/>
                <a:cs typeface="Cambria Math"/>
              </a:rPr>
              <a:t>𝐸</a:t>
            </a:r>
            <a:r>
              <a:rPr sz="1853" spc="46" baseline="-15873" dirty="0">
                <a:solidFill>
                  <a:srgbClr val="282828"/>
                </a:solidFill>
                <a:latin typeface="Cambria Math"/>
                <a:cs typeface="Cambria Math"/>
              </a:rPr>
              <a:t>*</a:t>
            </a:r>
            <a:r>
              <a:rPr lang="en-US" sz="1677" spc="31" dirty="0">
                <a:solidFill>
                  <a:srgbClr val="282828"/>
                </a:solidFill>
                <a:latin typeface="Cambria Math"/>
                <a:cs typeface="Cambria Math"/>
              </a:rPr>
              <a:t>𝑑</a:t>
            </a:r>
            <a:endParaRPr sz="1677" dirty="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339817" y="5567523"/>
            <a:ext cx="10852183" cy="372221"/>
          </a:xfrm>
          <a:prstGeom prst="rect">
            <a:avLst/>
          </a:prstGeom>
        </p:spPr>
        <p:txBody>
          <a:bodyPr vert="horz" wrap="square" lIns="0" tIns="72838" rIns="0" bIns="0" rtlCol="0">
            <a:spAutoFit/>
          </a:bodyPr>
          <a:lstStyle/>
          <a:p>
            <a:pPr marL="2861014">
              <a:spcBef>
                <a:spcPts val="574"/>
              </a:spcBef>
            </a:pP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Thus,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pillbox</a:t>
            </a:r>
            <a:r>
              <a:rPr sz="1677" spc="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677" spc="1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i="1" dirty="0">
                <a:solidFill>
                  <a:srgbClr val="282828"/>
                </a:solidFill>
                <a:latin typeface="Times New Roman"/>
                <a:cs typeface="Times New Roman"/>
              </a:rPr>
              <a:t>T</a:t>
            </a:r>
            <a:r>
              <a:rPr sz="1941" i="1" spc="-40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941" dirty="0">
                <a:solidFill>
                  <a:srgbClr val="282828"/>
                </a:solidFill>
                <a:latin typeface="Times New Roman"/>
                <a:cs typeface="Times New Roman"/>
              </a:rPr>
              <a:t>=</a:t>
            </a:r>
            <a:r>
              <a:rPr sz="1941" spc="-9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941" dirty="0">
                <a:solidFill>
                  <a:srgbClr val="282828"/>
                </a:solidFill>
                <a:latin typeface="Times New Roman"/>
                <a:cs typeface="Times New Roman"/>
              </a:rPr>
              <a:t>2/</a:t>
            </a:r>
            <a:r>
              <a:rPr sz="1941" dirty="0">
                <a:solidFill>
                  <a:srgbClr val="282828"/>
                </a:solidFill>
                <a:latin typeface="Symbol"/>
                <a:cs typeface="Symbol"/>
              </a:rPr>
              <a:t></a:t>
            </a:r>
            <a:r>
              <a:rPr sz="1941" spc="53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677" spc="-44" dirty="0">
                <a:solidFill>
                  <a:srgbClr val="282828"/>
                </a:solidFill>
                <a:latin typeface="Arial"/>
                <a:cs typeface="Arial"/>
              </a:rPr>
              <a:t>.</a:t>
            </a:r>
            <a:endParaRPr sz="1677" dirty="0">
              <a:latin typeface="Arial"/>
              <a:cs typeface="Arial"/>
            </a:endParaRPr>
          </a:p>
        </p:txBody>
      </p:sp>
      <p:sp>
        <p:nvSpPr>
          <p:cNvPr id="40" name="Footer Placeholder 39">
            <a:extLst>
              <a:ext uri="{FF2B5EF4-FFF2-40B4-BE49-F238E27FC236}">
                <a16:creationId xmlns:a16="http://schemas.microsoft.com/office/drawing/2014/main" id="{BA04F34B-7933-3E64-047E-095191CEF32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455E744D-CE20-E76D-FFA4-B374330628C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70</a:t>
            </a:fld>
            <a:endParaRPr lang="en-US" spc="-22" dirty="0"/>
          </a:p>
        </p:txBody>
      </p:sp>
      <p:pic>
        <p:nvPicPr>
          <p:cNvPr id="42" name="object 20">
            <a:extLst>
              <a:ext uri="{FF2B5EF4-FFF2-40B4-BE49-F238E27FC236}">
                <a16:creationId xmlns:a16="http://schemas.microsoft.com/office/drawing/2014/main" id="{3EFC7E24-D985-A4DF-D512-6B85D4EBEEC9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419260" y="3319867"/>
            <a:ext cx="4312688" cy="94230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8A670D6-7C75-06F1-45B8-44D287D35CDB}"/>
              </a:ext>
            </a:extLst>
          </p:cNvPr>
          <p:cNvSpPr txBox="1"/>
          <p:nvPr/>
        </p:nvSpPr>
        <p:spPr>
          <a:xfrm>
            <a:off x="2226510" y="563979"/>
            <a:ext cx="9938921" cy="1582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65" marR="5080">
              <a:lnSpc>
                <a:spcPts val="2850"/>
              </a:lnSpc>
              <a:spcBef>
                <a:spcPts val="220"/>
              </a:spcBef>
              <a:tabLst>
                <a:tab pos="355600" algn="l"/>
                <a:tab pos="356235" algn="l"/>
              </a:tabLst>
            </a:pPr>
            <a:r>
              <a:rPr lang="en-US" dirty="0">
                <a:latin typeface="Times New Roman"/>
                <a:cs typeface="Times New Roman"/>
              </a:rPr>
              <a:t>For</a:t>
            </a:r>
            <a:r>
              <a:rPr lang="en-US" spc="-15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efficient</a:t>
            </a:r>
            <a:r>
              <a:rPr lang="en-US" spc="6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acceleration,</a:t>
            </a:r>
            <a:r>
              <a:rPr lang="en-US" spc="-5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choose</a:t>
            </a:r>
            <a:r>
              <a:rPr lang="en-US" spc="5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a</a:t>
            </a:r>
            <a:r>
              <a:rPr lang="en-US" spc="-13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cavity</a:t>
            </a:r>
            <a:r>
              <a:rPr lang="en-US" spc="-5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geometry</a:t>
            </a:r>
            <a:r>
              <a:rPr lang="en-US" spc="6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and</a:t>
            </a:r>
            <a:r>
              <a:rPr lang="en-US" spc="-55" dirty="0">
                <a:latin typeface="Times New Roman"/>
                <a:cs typeface="Times New Roman"/>
              </a:rPr>
              <a:t> </a:t>
            </a:r>
            <a:r>
              <a:rPr lang="en-US" spc="-50" dirty="0">
                <a:latin typeface="Times New Roman"/>
                <a:cs typeface="Times New Roman"/>
              </a:rPr>
              <a:t>a </a:t>
            </a:r>
            <a:r>
              <a:rPr lang="en-US" dirty="0">
                <a:latin typeface="Times New Roman"/>
                <a:cs typeface="Times New Roman"/>
              </a:rPr>
              <a:t>mode</a:t>
            </a:r>
            <a:r>
              <a:rPr lang="en-US" spc="-20" dirty="0">
                <a:latin typeface="Times New Roman"/>
                <a:cs typeface="Times New Roman"/>
              </a:rPr>
              <a:t> </a:t>
            </a:r>
            <a:r>
              <a:rPr lang="en-US" spc="-10" dirty="0">
                <a:latin typeface="Times New Roman"/>
                <a:cs typeface="Times New Roman"/>
              </a:rPr>
              <a:t>where:</a:t>
            </a:r>
            <a:endParaRPr lang="en-US" dirty="0">
              <a:latin typeface="Times New Roman"/>
              <a:cs typeface="Times New Roman"/>
            </a:endParaRPr>
          </a:p>
          <a:p>
            <a:pPr marL="755650" lvl="1" indent="-286385">
              <a:spcBef>
                <a:spcPts val="490"/>
              </a:spcBef>
              <a:buChar char="–"/>
              <a:tabLst>
                <a:tab pos="755650" algn="l"/>
                <a:tab pos="756285" algn="l"/>
              </a:tabLst>
            </a:pPr>
            <a:r>
              <a:rPr lang="en-US" dirty="0">
                <a:latin typeface="Times New Roman"/>
                <a:cs typeface="Times New Roman"/>
              </a:rPr>
              <a:t>Electric</a:t>
            </a:r>
            <a:r>
              <a:rPr lang="en-US" spc="-12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field</a:t>
            </a:r>
            <a:r>
              <a:rPr lang="en-US" spc="3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is</a:t>
            </a:r>
            <a:r>
              <a:rPr lang="en-US" spc="-7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along</a:t>
            </a:r>
            <a:r>
              <a:rPr lang="en-US" spc="3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the</a:t>
            </a:r>
            <a:r>
              <a:rPr lang="en-US" spc="1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particle</a:t>
            </a:r>
            <a:r>
              <a:rPr lang="en-US" spc="-40" dirty="0">
                <a:latin typeface="Times New Roman"/>
                <a:cs typeface="Times New Roman"/>
              </a:rPr>
              <a:t> </a:t>
            </a:r>
            <a:r>
              <a:rPr lang="en-US" spc="-10" dirty="0">
                <a:latin typeface="Times New Roman"/>
                <a:cs typeface="Times New Roman"/>
              </a:rPr>
              <a:t>trajectory</a:t>
            </a:r>
            <a:endParaRPr lang="en-US" dirty="0">
              <a:latin typeface="Times New Roman"/>
              <a:cs typeface="Times New Roman"/>
            </a:endParaRPr>
          </a:p>
          <a:p>
            <a:pPr marL="755650" lvl="1" indent="-286385">
              <a:spcBef>
                <a:spcPts val="575"/>
              </a:spcBef>
              <a:buChar char="–"/>
              <a:tabLst>
                <a:tab pos="755650" algn="l"/>
                <a:tab pos="756285" algn="l"/>
              </a:tabLst>
            </a:pPr>
            <a:r>
              <a:rPr lang="en-US" dirty="0">
                <a:latin typeface="Times New Roman"/>
                <a:cs typeface="Times New Roman"/>
              </a:rPr>
              <a:t>Magnetic</a:t>
            </a:r>
            <a:r>
              <a:rPr lang="en-US" spc="11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field</a:t>
            </a:r>
            <a:r>
              <a:rPr lang="en-US" spc="-6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is</a:t>
            </a:r>
            <a:r>
              <a:rPr lang="en-US" spc="-10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zero</a:t>
            </a:r>
            <a:r>
              <a:rPr lang="en-US" spc="-6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along the</a:t>
            </a:r>
            <a:r>
              <a:rPr lang="en-US" spc="-1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particle</a:t>
            </a:r>
            <a:r>
              <a:rPr lang="en-US" spc="-70" dirty="0">
                <a:latin typeface="Times New Roman"/>
                <a:cs typeface="Times New Roman"/>
              </a:rPr>
              <a:t> </a:t>
            </a:r>
            <a:r>
              <a:rPr lang="en-US" spc="-10" dirty="0">
                <a:latin typeface="Times New Roman"/>
                <a:cs typeface="Times New Roman"/>
              </a:rPr>
              <a:t>trajectory</a:t>
            </a:r>
            <a:endParaRPr lang="en-US" dirty="0">
              <a:latin typeface="Times New Roman"/>
              <a:cs typeface="Times New Roman"/>
            </a:endParaRPr>
          </a:p>
          <a:p>
            <a:pPr marL="755650" lvl="1" indent="-286385">
              <a:lnSpc>
                <a:spcPts val="2870"/>
              </a:lnSpc>
              <a:spcBef>
                <a:spcPts val="650"/>
              </a:spcBef>
              <a:buChar char="–"/>
              <a:tabLst>
                <a:tab pos="755650" algn="l"/>
                <a:tab pos="756285" algn="l"/>
              </a:tabLst>
            </a:pPr>
            <a:r>
              <a:rPr lang="en-US" dirty="0">
                <a:latin typeface="Times New Roman"/>
                <a:cs typeface="Times New Roman"/>
              </a:rPr>
              <a:t>Velocity</a:t>
            </a:r>
            <a:r>
              <a:rPr lang="en-US" spc="-9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of</a:t>
            </a:r>
            <a:r>
              <a:rPr lang="en-US" spc="-6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the</a:t>
            </a:r>
            <a:r>
              <a:rPr lang="en-US" spc="-40" dirty="0">
                <a:latin typeface="Times New Roman"/>
                <a:cs typeface="Times New Roman"/>
              </a:rPr>
              <a:t> </a:t>
            </a:r>
            <a:r>
              <a:rPr lang="en-US" spc="-10" dirty="0">
                <a:latin typeface="Times New Roman"/>
                <a:cs typeface="Times New Roman"/>
              </a:rPr>
              <a:t>electromagnetic</a:t>
            </a:r>
            <a:r>
              <a:rPr lang="en-US" spc="9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field</a:t>
            </a:r>
            <a:r>
              <a:rPr lang="en-US" spc="-2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is</a:t>
            </a:r>
            <a:r>
              <a:rPr lang="en-US" spc="-11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matched</a:t>
            </a:r>
            <a:r>
              <a:rPr lang="en-US" spc="105" dirty="0">
                <a:latin typeface="Times New Roman"/>
                <a:cs typeface="Times New Roman"/>
              </a:rPr>
              <a:t> </a:t>
            </a:r>
            <a:r>
              <a:rPr lang="en-US" spc="-25" dirty="0">
                <a:latin typeface="Times New Roman"/>
                <a:cs typeface="Times New Roman"/>
              </a:rPr>
              <a:t>to </a:t>
            </a:r>
            <a:r>
              <a:rPr lang="en-US" dirty="0">
                <a:latin typeface="Times New Roman"/>
                <a:cs typeface="Times New Roman"/>
              </a:rPr>
              <a:t>particle</a:t>
            </a:r>
            <a:r>
              <a:rPr lang="en-US" spc="-20" dirty="0">
                <a:latin typeface="Times New Roman"/>
                <a:cs typeface="Times New Roman"/>
              </a:rPr>
              <a:t> </a:t>
            </a:r>
            <a:r>
              <a:rPr lang="en-US" spc="-10" dirty="0">
                <a:latin typeface="Times New Roman"/>
                <a:cs typeface="Times New Roman"/>
              </a:rPr>
              <a:t>velocity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52095AB-98F8-2586-65CB-D792ABFECE85}"/>
              </a:ext>
            </a:extLst>
          </p:cNvPr>
          <p:cNvSpPr txBox="1"/>
          <p:nvPr/>
        </p:nvSpPr>
        <p:spPr>
          <a:xfrm>
            <a:off x="8505354" y="4335790"/>
            <a:ext cx="6212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7405">
              <a:spcBef>
                <a:spcPts val="318"/>
              </a:spcBef>
            </a:pPr>
            <a:r>
              <a:rPr lang="en-US" sz="1600" dirty="0">
                <a:solidFill>
                  <a:srgbClr val="282828"/>
                </a:solidFill>
                <a:latin typeface="Arial"/>
                <a:cs typeface="Arial"/>
              </a:rPr>
              <a:t>where</a:t>
            </a:r>
            <a:r>
              <a:rPr lang="en-US" sz="1600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i="1" dirty="0">
                <a:solidFill>
                  <a:srgbClr val="282828"/>
                </a:solidFill>
                <a:latin typeface="Times New Roman"/>
                <a:cs typeface="Times New Roman"/>
              </a:rPr>
              <a:t>T</a:t>
            </a:r>
            <a:r>
              <a:rPr lang="en-US" i="1" spc="-26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lang="en-US" sz="1600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lang="en-US" sz="16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lang="en-US" sz="16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rgbClr val="282828"/>
                </a:solidFill>
                <a:latin typeface="Arial"/>
                <a:cs typeface="Arial"/>
              </a:rPr>
              <a:t>transit</a:t>
            </a:r>
            <a:r>
              <a:rPr lang="en-US" sz="16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rgbClr val="282828"/>
                </a:solidFill>
                <a:latin typeface="Arial"/>
                <a:cs typeface="Arial"/>
              </a:rPr>
              <a:t>time</a:t>
            </a:r>
            <a:r>
              <a:rPr lang="en-US" sz="16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600" spc="-9" dirty="0">
                <a:solidFill>
                  <a:srgbClr val="282828"/>
                </a:solidFill>
                <a:latin typeface="Arial"/>
                <a:cs typeface="Arial"/>
              </a:rPr>
              <a:t>factor.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291693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9973" y="900530"/>
            <a:ext cx="11612880" cy="751168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355600" marR="5080" indent="-343535">
              <a:lnSpc>
                <a:spcPts val="2850"/>
              </a:lnSpc>
              <a:spcBef>
                <a:spcPts val="220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Times New Roman"/>
                <a:cs typeface="Times New Roman"/>
              </a:rPr>
              <a:t>Accelerating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field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(gradient)</a:t>
            </a:r>
            <a:r>
              <a:rPr lang="en-US" sz="2400" dirty="0">
                <a:latin typeface="Times New Roman"/>
                <a:cs typeface="Times New Roman"/>
              </a:rPr>
              <a:t> is defined as the v</a:t>
            </a:r>
            <a:r>
              <a:rPr sz="2400" dirty="0">
                <a:latin typeface="Times New Roman"/>
                <a:cs typeface="Times New Roman"/>
              </a:rPr>
              <a:t>oltage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gained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0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particle </a:t>
            </a:r>
            <a:r>
              <a:rPr sz="2400" dirty="0">
                <a:latin typeface="Times New Roman"/>
                <a:cs typeface="Times New Roman"/>
              </a:rPr>
              <a:t>divided by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reference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length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4237" y="2127452"/>
            <a:ext cx="5929312" cy="90360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55600" indent="-343535">
              <a:spcBef>
                <a:spcPts val="675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velocity of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light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particles:</a:t>
            </a:r>
            <a:endParaRPr sz="2400" dirty="0">
              <a:latin typeface="Times New Roman"/>
              <a:cs typeface="Times New Roman"/>
            </a:endParaRPr>
          </a:p>
          <a:p>
            <a:pPr marL="927735">
              <a:spcBef>
                <a:spcPts val="575"/>
              </a:spcBef>
            </a:pPr>
            <a:r>
              <a:rPr sz="2400" i="1" dirty="0">
                <a:latin typeface="Times New Roman"/>
                <a:cs typeface="Times New Roman"/>
              </a:rPr>
              <a:t>N</a:t>
            </a:r>
            <a:r>
              <a:rPr sz="2400" i="1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no.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cells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0600" y="3230361"/>
            <a:ext cx="11612880" cy="11931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ts val="2865"/>
              </a:lnSpc>
              <a:spcBef>
                <a:spcPts val="105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65" dirty="0">
                <a:latin typeface="Times New Roman"/>
                <a:cs typeface="Times New Roman"/>
              </a:rPr>
              <a:t> less-</a:t>
            </a:r>
            <a:r>
              <a:rPr sz="2400" dirty="0">
                <a:latin typeface="Times New Roman"/>
                <a:cs typeface="Times New Roman"/>
              </a:rPr>
              <a:t>than-</a:t>
            </a:r>
            <a:r>
              <a:rPr sz="2400" spc="-25" dirty="0">
                <a:latin typeface="Times New Roman"/>
                <a:cs typeface="Times New Roman"/>
              </a:rPr>
              <a:t>velocity-</a:t>
            </a:r>
            <a:r>
              <a:rPr sz="2400" dirty="0">
                <a:latin typeface="Times New Roman"/>
                <a:cs typeface="Times New Roman"/>
              </a:rPr>
              <a:t>of-light</a:t>
            </a:r>
            <a:r>
              <a:rPr sz="2400" spc="3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cavities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</a:t>
            </a:r>
            <a:r>
              <a:rPr sz="2400" i="1" dirty="0">
                <a:latin typeface="Times New Roman"/>
                <a:cs typeface="Times New Roman"/>
              </a:rPr>
              <a:t>β</a:t>
            </a:r>
            <a:r>
              <a:rPr sz="2400" i="1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&lt;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1),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no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universally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adopted</a:t>
            </a:r>
            <a:r>
              <a:rPr sz="2400" spc="-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definition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reference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length</a:t>
            </a:r>
            <a:endParaRPr sz="2400" dirty="0">
              <a:latin typeface="Times New Roman"/>
              <a:cs typeface="Times New Roman"/>
            </a:endParaRPr>
          </a:p>
          <a:p>
            <a:pPr marL="355600" indent="-343535">
              <a:spcBef>
                <a:spcPts val="575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Times New Roman"/>
                <a:cs typeface="Times New Roman"/>
              </a:rPr>
              <a:t>However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spc="-40" dirty="0">
                <a:latin typeface="Times New Roman"/>
                <a:cs typeface="Times New Roman"/>
              </a:rPr>
              <a:t>multi-</a:t>
            </a:r>
            <a:r>
              <a:rPr sz="2400" dirty="0">
                <a:latin typeface="Times New Roman"/>
                <a:cs typeface="Times New Roman"/>
              </a:rPr>
              <a:t>cell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elliptical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cavities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β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&lt;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1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09486" y="4031096"/>
            <a:ext cx="186245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400" dirty="0">
                <a:latin typeface="Times New Roman"/>
                <a:cs typeface="Times New Roman"/>
              </a:rPr>
              <a:t>Length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cell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-1295040" y="20151"/>
            <a:ext cx="10972440" cy="567463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748155">
              <a:lnSpc>
                <a:spcPct val="100000"/>
              </a:lnSpc>
              <a:spcBef>
                <a:spcPts val="105"/>
              </a:spcBef>
            </a:pPr>
            <a:r>
              <a:rPr dirty="0"/>
              <a:t>Accelerating</a:t>
            </a:r>
            <a:r>
              <a:rPr spc="10" dirty="0"/>
              <a:t> </a:t>
            </a:r>
            <a:r>
              <a:rPr dirty="0"/>
              <a:t>Gradient</a:t>
            </a:r>
            <a:r>
              <a:rPr spc="-105" dirty="0"/>
              <a:t> </a:t>
            </a:r>
            <a:r>
              <a:rPr spc="-10" dirty="0"/>
              <a:t>(</a:t>
            </a:r>
            <a:r>
              <a:rPr i="1" spc="-10" dirty="0">
                <a:latin typeface="Times New Roman"/>
                <a:cs typeface="Times New Roman"/>
              </a:rPr>
              <a:t>E</a:t>
            </a:r>
            <a:r>
              <a:rPr sz="3600" spc="-15" baseline="-19675" dirty="0"/>
              <a:t>acc</a:t>
            </a:r>
            <a:r>
              <a:rPr sz="3600" spc="-10" dirty="0"/>
              <a:t>)</a:t>
            </a:r>
            <a:endParaRPr sz="3600" dirty="0">
              <a:latin typeface="Times New Roman"/>
              <a:cs typeface="Times New Roman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5A009EA-DE01-8FB3-E708-39681E710D85}"/>
              </a:ext>
            </a:extLst>
          </p:cNvPr>
          <p:cNvGrpSpPr/>
          <p:nvPr/>
        </p:nvGrpSpPr>
        <p:grpSpPr>
          <a:xfrm>
            <a:off x="4971515" y="2287346"/>
            <a:ext cx="936625" cy="706620"/>
            <a:chOff x="6541288" y="2655947"/>
            <a:chExt cx="936625" cy="706620"/>
          </a:xfrm>
        </p:grpSpPr>
        <p:sp>
          <p:nvSpPr>
            <p:cNvPr id="7" name="object 7"/>
            <p:cNvSpPr/>
            <p:nvPr/>
          </p:nvSpPr>
          <p:spPr>
            <a:xfrm>
              <a:off x="6993699" y="3035372"/>
              <a:ext cx="387350" cy="0"/>
            </a:xfrm>
            <a:custGeom>
              <a:avLst/>
              <a:gdLst/>
              <a:ahLst/>
              <a:cxnLst/>
              <a:rect l="l" t="t" r="r" b="b"/>
              <a:pathLst>
                <a:path w="387350">
                  <a:moveTo>
                    <a:pt x="0" y="0"/>
                  </a:moveTo>
                  <a:lnTo>
                    <a:pt x="387329" y="0"/>
                  </a:lnTo>
                </a:path>
              </a:pathLst>
            </a:custGeom>
            <a:ln w="126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7115139" y="3031732"/>
              <a:ext cx="153035" cy="3308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000" dirty="0">
                  <a:latin typeface="Times New Roman"/>
                  <a:cs typeface="Times New Roman"/>
                </a:rPr>
                <a:t>2</a:t>
              </a:r>
              <a:endParaRPr sz="2000">
                <a:latin typeface="Times New Roman"/>
                <a:cs typeface="Times New Roman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6541288" y="2655947"/>
              <a:ext cx="936625" cy="34734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38100">
                <a:spcBef>
                  <a:spcPts val="110"/>
                </a:spcBef>
              </a:pPr>
              <a:r>
                <a:rPr lang="en-US" sz="3000" i="1" spc="22" baseline="-36111" dirty="0">
                  <a:latin typeface="Times New Roman"/>
                  <a:cs typeface="Times New Roman"/>
                </a:rPr>
                <a:t>d </a:t>
              </a:r>
              <a:r>
                <a:rPr sz="3000" baseline="-36111" dirty="0">
                  <a:latin typeface="Symbol"/>
                  <a:cs typeface="Symbol"/>
                </a:rPr>
                <a:t></a:t>
              </a:r>
              <a:r>
                <a:rPr sz="3000" spc="367" baseline="-36111" dirty="0">
                  <a:latin typeface="Times New Roman"/>
                  <a:cs typeface="Times New Roman"/>
                </a:rPr>
                <a:t> </a:t>
              </a:r>
              <a:r>
                <a:rPr sz="2000" i="1" spc="-25" dirty="0">
                  <a:latin typeface="Times New Roman"/>
                  <a:cs typeface="Times New Roman"/>
                </a:rPr>
                <a:t>N</a:t>
              </a:r>
              <a:r>
                <a:rPr sz="2100" i="1" spc="-25" dirty="0">
                  <a:latin typeface="Symbol"/>
                  <a:cs typeface="Symbol"/>
                </a:rPr>
                <a:t></a:t>
              </a:r>
              <a:endParaRPr sz="2100" dirty="0">
                <a:latin typeface="Symbol"/>
                <a:cs typeface="Symbol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51181A8-229E-4E92-D78C-184340CA0404}"/>
              </a:ext>
            </a:extLst>
          </p:cNvPr>
          <p:cNvGrpSpPr/>
          <p:nvPr/>
        </p:nvGrpSpPr>
        <p:grpSpPr>
          <a:xfrm>
            <a:off x="4976351" y="1335628"/>
            <a:ext cx="1055775" cy="634090"/>
            <a:chOff x="5404336" y="1976002"/>
            <a:chExt cx="1055775" cy="634090"/>
          </a:xfrm>
        </p:grpSpPr>
        <p:sp>
          <p:nvSpPr>
            <p:cNvPr id="10" name="object 10"/>
            <p:cNvSpPr/>
            <p:nvPr/>
          </p:nvSpPr>
          <p:spPr>
            <a:xfrm>
              <a:off x="6075301" y="2282897"/>
              <a:ext cx="384810" cy="0"/>
            </a:xfrm>
            <a:custGeom>
              <a:avLst/>
              <a:gdLst/>
              <a:ahLst/>
              <a:cxnLst/>
              <a:rect l="l" t="t" r="r" b="b"/>
              <a:pathLst>
                <a:path w="384810">
                  <a:moveTo>
                    <a:pt x="0" y="0"/>
                  </a:moveTo>
                  <a:lnTo>
                    <a:pt x="384366" y="0"/>
                  </a:lnTo>
                </a:path>
              </a:pathLst>
            </a:custGeom>
            <a:ln w="126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5559044" y="2252468"/>
              <a:ext cx="226695" cy="190437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spcBef>
                  <a:spcPts val="105"/>
                </a:spcBef>
              </a:pPr>
              <a:r>
                <a:rPr sz="1150" i="1" spc="-25" dirty="0">
                  <a:latin typeface="Times New Roman"/>
                  <a:cs typeface="Times New Roman"/>
                </a:rPr>
                <a:t>acc</a:t>
              </a:r>
              <a:endParaRPr sz="1150" dirty="0">
                <a:latin typeface="Times New Roman"/>
                <a:cs typeface="Times New Roman"/>
              </a:endParaRPr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5404336" y="2079203"/>
              <a:ext cx="180340" cy="3308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000" i="1" spc="-5" dirty="0">
                  <a:latin typeface="Times New Roman"/>
                  <a:cs typeface="Times New Roman"/>
                </a:rPr>
                <a:t>E</a:t>
              </a:r>
              <a:endParaRPr sz="2000">
                <a:latin typeface="Times New Roman"/>
                <a:cs typeface="Times New Roman"/>
              </a:endParaRP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6189667" y="2279257"/>
              <a:ext cx="166370" cy="3308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lang="en-US" sz="2000" i="1" spc="-5" dirty="0">
                  <a:latin typeface="Times New Roman"/>
                  <a:cs typeface="Times New Roman"/>
                </a:rPr>
                <a:t>d</a:t>
              </a:r>
              <a:endParaRPr sz="2000" dirty="0">
                <a:latin typeface="Times New Roman"/>
                <a:cs typeface="Times New Roman"/>
              </a:endParaRP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5831192" y="1976002"/>
              <a:ext cx="622300" cy="3308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</a:pPr>
              <a:r>
                <a:rPr sz="3000" baseline="-22222" dirty="0">
                  <a:latin typeface="Symbol"/>
                  <a:cs typeface="Symbol"/>
                </a:rPr>
                <a:t></a:t>
              </a:r>
              <a:r>
                <a:rPr sz="3000" spc="-75" baseline="-22222" dirty="0">
                  <a:latin typeface="Times New Roman"/>
                  <a:cs typeface="Times New Roman"/>
                </a:rPr>
                <a:t> </a:t>
              </a:r>
              <a:r>
                <a:rPr sz="3000" i="1" spc="-30" baseline="13888" dirty="0" err="1">
                  <a:latin typeface="Times New Roman"/>
                  <a:cs typeface="Times New Roman"/>
                </a:rPr>
                <a:t>V</a:t>
              </a:r>
              <a:r>
                <a:rPr sz="1150" i="1" spc="-20" dirty="0" err="1">
                  <a:latin typeface="Times New Roman"/>
                  <a:cs typeface="Times New Roman"/>
                </a:rPr>
                <a:t>c</a:t>
              </a:r>
              <a:endParaRPr sz="1150" dirty="0">
                <a:latin typeface="Times New Roman"/>
                <a:cs typeface="Times New Roman"/>
              </a:endParaRPr>
            </a:p>
          </p:txBody>
        </p:sp>
      </p:grpSp>
      <p:sp>
        <p:nvSpPr>
          <p:cNvPr id="15" name="object 15"/>
          <p:cNvSpPr/>
          <p:nvPr/>
        </p:nvSpPr>
        <p:spPr>
          <a:xfrm>
            <a:off x="9847045" y="4282946"/>
            <a:ext cx="331470" cy="0"/>
          </a:xfrm>
          <a:custGeom>
            <a:avLst/>
            <a:gdLst/>
            <a:ahLst/>
            <a:cxnLst/>
            <a:rect l="l" t="t" r="r" b="b"/>
            <a:pathLst>
              <a:path w="331470">
                <a:moveTo>
                  <a:pt x="0" y="0"/>
                </a:moveTo>
                <a:lnTo>
                  <a:pt x="330860" y="0"/>
                </a:lnTo>
              </a:path>
            </a:pathLst>
          </a:custGeom>
          <a:ln w="126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940693" y="4279306"/>
            <a:ext cx="1524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000" spc="-5" dirty="0">
                <a:latin typeface="Times New Roman"/>
                <a:cs typeface="Times New Roman"/>
              </a:rPr>
              <a:t>2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dt" sz="half" idx="6"/>
          </p:nvPr>
        </p:nvSpPr>
        <p:spPr>
          <a:xfrm>
            <a:off x="3657600" y="6697090"/>
            <a:ext cx="1818639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>
              <a:lnSpc>
                <a:spcPts val="980"/>
              </a:lnSpc>
            </a:pPr>
            <a:r>
              <a:rPr lang="en-US"/>
              <a:t>USPAS</a:t>
            </a:r>
            <a:r>
              <a:rPr lang="en-US" spc="-55"/>
              <a:t> </a:t>
            </a:r>
            <a:r>
              <a:rPr lang="en-US"/>
              <a:t>Accelerator</a:t>
            </a:r>
            <a:r>
              <a:rPr lang="en-US" spc="70"/>
              <a:t> </a:t>
            </a:r>
            <a:r>
              <a:rPr lang="en-US"/>
              <a:t>Physics</a:t>
            </a:r>
            <a:r>
              <a:rPr lang="en-US" spc="170"/>
              <a:t> </a:t>
            </a:r>
            <a:r>
              <a:rPr lang="en-US"/>
              <a:t>June</a:t>
            </a:r>
            <a:r>
              <a:rPr lang="en-US" spc="-25"/>
              <a:t> </a:t>
            </a:r>
            <a:r>
              <a:rPr lang="en-US" spc="-20"/>
              <a:t>2013</a:t>
            </a:r>
            <a:endParaRPr spc="-20" dirty="0"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5562600" y="6456455"/>
            <a:ext cx="4114800" cy="164917"/>
          </a:xfrm>
          <a:prstGeom prst="rect">
            <a:avLst/>
          </a:prstGeom>
        </p:spPr>
        <p:txBody>
          <a:bodyPr vert="horz" wrap="square" lIns="0" tIns="1905" rIns="0" bIns="0" rtlCol="0" anchor="ctr">
            <a:spAutoFit/>
          </a:bodyPr>
          <a:lstStyle/>
          <a:p>
            <a:pPr marL="12700">
              <a:spcBef>
                <a:spcPts val="15"/>
              </a:spcBef>
            </a:pPr>
            <a:r>
              <a:rPr dirty="0"/>
              <a:t>USPAS</a:t>
            </a:r>
            <a:r>
              <a:rPr spc="265" dirty="0"/>
              <a:t> </a:t>
            </a:r>
            <a:r>
              <a:rPr dirty="0"/>
              <a:t>Accelerator</a:t>
            </a:r>
            <a:r>
              <a:rPr spc="150" dirty="0"/>
              <a:t> </a:t>
            </a:r>
            <a:r>
              <a:rPr dirty="0"/>
              <a:t>Physics</a:t>
            </a:r>
            <a:r>
              <a:rPr spc="75" dirty="0"/>
              <a:t> </a:t>
            </a:r>
            <a:r>
              <a:rPr spc="-20" dirty="0"/>
              <a:t>2016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9397738" y="3903715"/>
            <a:ext cx="883285" cy="3473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spcBef>
                <a:spcPts val="110"/>
              </a:spcBef>
            </a:pPr>
            <a:r>
              <a:rPr lang="en-US" sz="3000" i="1" baseline="-36111" dirty="0">
                <a:latin typeface="Times New Roman"/>
                <a:cs typeface="Times New Roman"/>
              </a:rPr>
              <a:t>d </a:t>
            </a:r>
            <a:r>
              <a:rPr sz="3000" baseline="-36111" dirty="0">
                <a:latin typeface="Symbol"/>
                <a:cs typeface="Symbol"/>
              </a:rPr>
              <a:t></a:t>
            </a:r>
            <a:r>
              <a:rPr sz="3000" spc="37" baseline="-36111" dirty="0">
                <a:latin typeface="Times New Roman"/>
                <a:cs typeface="Times New Roman"/>
              </a:rPr>
              <a:t> </a:t>
            </a:r>
            <a:r>
              <a:rPr sz="2100" i="1" spc="-25" dirty="0">
                <a:latin typeface="Symbol"/>
                <a:cs typeface="Symbol"/>
              </a:rPr>
              <a:t></a:t>
            </a:r>
            <a:endParaRPr sz="2100" dirty="0">
              <a:latin typeface="Symbol"/>
              <a:cs typeface="Symbo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73D8FA-2325-5463-C0FA-96E9F72E8891}"/>
              </a:ext>
            </a:extLst>
          </p:cNvPr>
          <p:cNvSpPr txBox="1"/>
          <p:nvPr/>
        </p:nvSpPr>
        <p:spPr>
          <a:xfrm>
            <a:off x="246303" y="4981455"/>
            <a:ext cx="115465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Unfortunately,</a:t>
            </a:r>
            <a:r>
              <a:rPr lang="en-US" sz="1800" i="1" spc="-2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cavity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length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is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not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easy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to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specify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for</a:t>
            </a:r>
            <a:r>
              <a:rPr lang="en-US" sz="1800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shapes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other</a:t>
            </a:r>
            <a:r>
              <a:rPr lang="en-US" sz="1800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than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pillbox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so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usually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it</a:t>
            </a:r>
            <a:r>
              <a:rPr lang="en-US" sz="1800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is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assumed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to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be</a:t>
            </a:r>
            <a:r>
              <a:rPr lang="en-US" sz="1800" i="1" spc="3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lang="en-US" b="1" i="1" spc="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/>
                <a:cs typeface="Times New Roman"/>
              </a:rPr>
              <a:t>=</a:t>
            </a:r>
            <a:r>
              <a:rPr lang="en-US" b="1" i="1" spc="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Cambria"/>
                <a:cs typeface="Cambria"/>
              </a:rPr>
              <a:t>βλ</a:t>
            </a:r>
            <a:r>
              <a:rPr lang="en-US" b="1" i="1" dirty="0">
                <a:solidFill>
                  <a:srgbClr val="FF0000"/>
                </a:solidFill>
                <a:latin typeface="Times New Roman"/>
                <a:cs typeface="Times New Roman"/>
              </a:rPr>
              <a:t>/2</a:t>
            </a:r>
            <a:r>
              <a:rPr lang="en-US" sz="1800" dirty="0">
                <a:solidFill>
                  <a:srgbClr val="0070C0"/>
                </a:solidFill>
                <a:latin typeface="Arial"/>
                <a:cs typeface="Arial"/>
              </a:rPr>
              <a:t>.</a:t>
            </a:r>
            <a:r>
              <a:rPr lang="en-US" sz="1800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This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works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OK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for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multi-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cell</a:t>
            </a:r>
            <a:r>
              <a:rPr lang="en-US" sz="1800" i="1" spc="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cavities,</a:t>
            </a:r>
            <a:r>
              <a:rPr lang="en-US" sz="1800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but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poorly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for</a:t>
            </a:r>
            <a:r>
              <a:rPr lang="en-US" sz="1800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single-cell</a:t>
            </a:r>
            <a:r>
              <a:rPr lang="en-US" sz="1800" i="1" spc="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cavities</a:t>
            </a:r>
            <a:r>
              <a:rPr lang="en-US" sz="1800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or</a:t>
            </a:r>
            <a:r>
              <a:rPr lang="en-US" sz="1800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Arial"/>
                <a:cs typeface="Arial"/>
              </a:rPr>
              <a:t>low</a:t>
            </a:r>
            <a:r>
              <a:rPr lang="en-US" sz="1800" i="1" spc="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70C0"/>
                </a:solidFill>
                <a:latin typeface="Cambria"/>
                <a:cs typeface="Cambria"/>
              </a:rPr>
              <a:t>β</a:t>
            </a:r>
            <a:r>
              <a:rPr lang="en-US" sz="1800" i="1" spc="71" dirty="0">
                <a:solidFill>
                  <a:srgbClr val="0070C0"/>
                </a:solidFill>
                <a:latin typeface="Cambria"/>
                <a:cs typeface="Cambria"/>
              </a:rPr>
              <a:t> </a:t>
            </a:r>
            <a:r>
              <a:rPr lang="en-US" sz="1800" i="1" spc="-9" dirty="0">
                <a:solidFill>
                  <a:srgbClr val="0070C0"/>
                </a:solidFill>
                <a:latin typeface="Arial"/>
                <a:cs typeface="Arial"/>
              </a:rPr>
              <a:t>cavities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56683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52" y="79798"/>
            <a:ext cx="9681565" cy="474374"/>
          </a:xfrm>
          <a:prstGeom prst="rect">
            <a:avLst/>
          </a:prstGeom>
        </p:spPr>
        <p:txBody>
          <a:bodyPr vert="horz" wrap="square" lIns="0" tIns="66370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dirty="0"/>
              <a:t>Stored</a:t>
            </a:r>
            <a:r>
              <a:rPr spc="-40" dirty="0"/>
              <a:t> </a:t>
            </a:r>
            <a:r>
              <a:rPr dirty="0"/>
              <a:t>energy</a:t>
            </a:r>
            <a:r>
              <a:rPr lang="en-US" dirty="0"/>
              <a:t> &amp; </a:t>
            </a:r>
            <a:r>
              <a:rPr dirty="0"/>
              <a:t>quality</a:t>
            </a:r>
            <a:r>
              <a:rPr spc="-40" dirty="0"/>
              <a:t> </a:t>
            </a:r>
            <a:r>
              <a:rPr spc="-9" dirty="0"/>
              <a:t>factor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22526" y="884980"/>
            <a:ext cx="3946712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217405" indent="-206198">
              <a:spcBef>
                <a:spcPts val="88"/>
              </a:spcBef>
              <a:buSzPct val="115789"/>
              <a:buFont typeface="Calibri"/>
              <a:buChar char="▪"/>
              <a:tabLst>
                <a:tab pos="217405" algn="l"/>
                <a:tab pos="217966" algn="l"/>
              </a:tabLst>
            </a:pP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Energy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density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electromagnetic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spc="-9" dirty="0">
                <a:solidFill>
                  <a:srgbClr val="282828"/>
                </a:solidFill>
                <a:latin typeface="Arial"/>
                <a:cs typeface="Arial"/>
              </a:rPr>
              <a:t>field:</a:t>
            </a:r>
            <a:endParaRPr sz="1677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8832" y="1493547"/>
            <a:ext cx="11638107" cy="764116"/>
          </a:xfrm>
          <a:prstGeom prst="rect">
            <a:avLst/>
          </a:prstGeom>
        </p:spPr>
        <p:txBody>
          <a:bodyPr vert="horz" wrap="square" lIns="0" tIns="22412" rIns="0" bIns="0" rtlCol="0">
            <a:spAutoFit/>
          </a:bodyPr>
          <a:lstStyle/>
          <a:p>
            <a:pPr marL="3034154">
              <a:spcBef>
                <a:spcPts val="176"/>
              </a:spcBef>
            </a:pPr>
            <a:endParaRPr sz="1235" dirty="0">
              <a:latin typeface="Cambria Math"/>
              <a:cs typeface="Cambria Math"/>
            </a:endParaRPr>
          </a:p>
          <a:p>
            <a:pPr marL="217405" marR="4483" indent="-206760">
              <a:lnSpc>
                <a:spcPts val="1924"/>
              </a:lnSpc>
              <a:spcBef>
                <a:spcPts val="543"/>
              </a:spcBef>
              <a:buSzPct val="115789"/>
              <a:buFont typeface="Calibri"/>
              <a:buChar char="▪"/>
              <a:tabLst>
                <a:tab pos="217405" algn="l"/>
                <a:tab pos="217966" algn="l"/>
              </a:tabLst>
            </a:pP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Because</a:t>
            </a:r>
            <a:r>
              <a:rPr sz="1677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sinusoidal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time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dependence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677" spc="2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Times New Roman"/>
                <a:cs typeface="Times New Roman"/>
              </a:rPr>
              <a:t>90°</a:t>
            </a:r>
            <a:r>
              <a:rPr sz="1677" spc="57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phase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shift,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energy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oscillates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back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spc="-9" dirty="0">
                <a:solidFill>
                  <a:srgbClr val="282828"/>
                </a:solidFill>
                <a:latin typeface="Arial"/>
                <a:cs typeface="Arial"/>
              </a:rPr>
              <a:t>forth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between</a:t>
            </a:r>
            <a:r>
              <a:rPr sz="1677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 electric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and magnetic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field.</a:t>
            </a:r>
            <a:r>
              <a:rPr sz="1677" spc="-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Then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 </a:t>
            </a:r>
            <a:r>
              <a:rPr lang="en-US" sz="1677" dirty="0">
                <a:solidFill>
                  <a:srgbClr val="282828"/>
                </a:solidFill>
                <a:latin typeface="Arial"/>
                <a:cs typeface="Arial"/>
              </a:rPr>
              <a:t>total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stored energy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in a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given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spc="-22" dirty="0">
                <a:solidFill>
                  <a:srgbClr val="282828"/>
                </a:solidFill>
                <a:latin typeface="Arial"/>
                <a:cs typeface="Arial"/>
              </a:rPr>
              <a:t>by</a:t>
            </a:r>
            <a:endParaRPr sz="1677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4486" y="4801361"/>
            <a:ext cx="11343027" cy="514779"/>
          </a:xfrm>
          <a:prstGeom prst="rect">
            <a:avLst/>
          </a:prstGeom>
        </p:spPr>
        <p:txBody>
          <a:bodyPr vert="horz" wrap="square" lIns="0" tIns="8404" rIns="0" bIns="0" rtlCol="0">
            <a:spAutoFit/>
          </a:bodyPr>
          <a:lstStyle/>
          <a:p>
            <a:pPr marL="33619" marR="26896">
              <a:lnSpc>
                <a:spcPct val="101099"/>
              </a:lnSpc>
              <a:spcBef>
                <a:spcPts val="66"/>
              </a:spcBef>
            </a:pP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677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roughly </a:t>
            </a:r>
            <a:r>
              <a:rPr sz="1677" dirty="0">
                <a:solidFill>
                  <a:srgbClr val="282828"/>
                </a:solidFill>
                <a:latin typeface="Times New Roman"/>
                <a:cs typeface="Times New Roman"/>
              </a:rPr>
              <a:t>2</a:t>
            </a:r>
            <a:r>
              <a:rPr sz="1677" dirty="0">
                <a:solidFill>
                  <a:srgbClr val="282828"/>
                </a:solidFill>
                <a:latin typeface="Cambria"/>
                <a:cs typeface="Cambria"/>
              </a:rPr>
              <a:t>π</a:t>
            </a:r>
            <a:r>
              <a:rPr sz="1677" spc="93" dirty="0">
                <a:solidFill>
                  <a:srgbClr val="282828"/>
                </a:solidFill>
                <a:latin typeface="Cambria"/>
                <a:cs typeface="Cambria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times the number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RF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cycles it takes to dissipate the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energy stored in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cavity.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It </a:t>
            </a:r>
            <a:r>
              <a:rPr sz="1677" spc="-22" dirty="0">
                <a:solidFill>
                  <a:srgbClr val="282828"/>
                </a:solidFill>
                <a:latin typeface="Arial"/>
                <a:cs typeface="Arial"/>
              </a:rPr>
              <a:t>is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determined by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both the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material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properties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and cavity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geometry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677" spc="1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Times New Roman"/>
                <a:cs typeface="Times New Roman"/>
              </a:rPr>
              <a:t>~10</a:t>
            </a:r>
            <a:r>
              <a:rPr sz="1721" baseline="25641" dirty="0">
                <a:solidFill>
                  <a:srgbClr val="282828"/>
                </a:solidFill>
                <a:latin typeface="Times New Roman"/>
                <a:cs typeface="Times New Roman"/>
              </a:rPr>
              <a:t>4</a:t>
            </a:r>
            <a:r>
              <a:rPr sz="1721" spc="184" baseline="25641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for NC</a:t>
            </a:r>
            <a:r>
              <a:rPr sz="1677" spc="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cavities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and </a:t>
            </a:r>
            <a:r>
              <a:rPr sz="1677" dirty="0">
                <a:solidFill>
                  <a:srgbClr val="282828"/>
                </a:solidFill>
                <a:latin typeface="Times New Roman"/>
                <a:cs typeface="Times New Roman"/>
              </a:rPr>
              <a:t>~10</a:t>
            </a:r>
            <a:r>
              <a:rPr sz="1721" baseline="25641" dirty="0">
                <a:solidFill>
                  <a:srgbClr val="282828"/>
                </a:solidFill>
                <a:latin typeface="Times New Roman"/>
                <a:cs typeface="Times New Roman"/>
              </a:rPr>
              <a:t>10</a:t>
            </a:r>
            <a:r>
              <a:rPr sz="1721" spc="178" baseline="25641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spc="-22" dirty="0">
                <a:solidFill>
                  <a:srgbClr val="282828"/>
                </a:solidFill>
                <a:latin typeface="Arial"/>
                <a:cs typeface="Arial"/>
              </a:rPr>
              <a:t>SC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cavities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at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Times New Roman"/>
                <a:cs typeface="Times New Roman"/>
              </a:rPr>
              <a:t>2</a:t>
            </a:r>
            <a:r>
              <a:rPr sz="1677" spc="9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677" spc="-22" dirty="0">
                <a:solidFill>
                  <a:srgbClr val="282828"/>
                </a:solidFill>
                <a:latin typeface="Times New Roman"/>
                <a:cs typeface="Times New Roman"/>
              </a:rPr>
              <a:t>K</a:t>
            </a:r>
            <a:r>
              <a:rPr sz="1677" spc="-22" dirty="0">
                <a:solidFill>
                  <a:srgbClr val="282828"/>
                </a:solidFill>
                <a:latin typeface="Arial"/>
                <a:cs typeface="Arial"/>
              </a:rPr>
              <a:t>.</a:t>
            </a:r>
            <a:endParaRPr sz="1677" dirty="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0911704" y="5651550"/>
            <a:ext cx="216834" cy="201367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235" spc="-22" dirty="0">
                <a:solidFill>
                  <a:srgbClr val="0070C0"/>
                </a:solidFill>
                <a:latin typeface="Cambria Math"/>
                <a:cs typeface="Cambria Math"/>
              </a:rPr>
              <a:t>OP</a:t>
            </a:r>
            <a:endParaRPr sz="1235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41166" y="5485205"/>
            <a:ext cx="10330143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33619">
              <a:spcBef>
                <a:spcPts val="88"/>
              </a:spcBef>
              <a:tabLst>
                <a:tab pos="10246645" algn="l"/>
              </a:tabLst>
            </a:pP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Rec</a:t>
            </a:r>
            <a:r>
              <a:rPr lang="en-US" sz="1412" dirty="0">
                <a:solidFill>
                  <a:srgbClr val="0070C0"/>
                </a:solidFill>
                <a:latin typeface="Arial"/>
                <a:cs typeface="Arial"/>
              </a:rPr>
              <a:t>a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ll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that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surface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resistance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is</a:t>
            </a:r>
            <a:r>
              <a:rPr sz="1412" spc="71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internal</a:t>
            </a:r>
            <a:r>
              <a:rPr sz="1412" spc="4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resistance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for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a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unit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length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and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unit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width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and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for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NC</a:t>
            </a:r>
            <a:r>
              <a:rPr sz="1412" spc="7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materials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is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0070C0"/>
                </a:solidFill>
                <a:latin typeface="Cambria Math"/>
                <a:cs typeface="Cambria Math"/>
              </a:rPr>
              <a:t>𝑅</a:t>
            </a:r>
            <a:r>
              <a:rPr sz="1853" baseline="-15873" dirty="0">
                <a:solidFill>
                  <a:srgbClr val="0070C0"/>
                </a:solidFill>
                <a:latin typeface="Cambria Math"/>
                <a:cs typeface="Cambria Math"/>
              </a:rPr>
              <a:t>/</a:t>
            </a:r>
            <a:r>
              <a:rPr sz="1853" spc="509" baseline="-15873" dirty="0">
                <a:solidFill>
                  <a:srgbClr val="0070C0"/>
                </a:solidFill>
                <a:latin typeface="Cambria Math"/>
                <a:cs typeface="Cambria Math"/>
              </a:rPr>
              <a:t> </a:t>
            </a:r>
            <a:r>
              <a:rPr sz="1677" spc="180" dirty="0">
                <a:solidFill>
                  <a:srgbClr val="0070C0"/>
                </a:solidFill>
                <a:latin typeface="Cambria Math"/>
                <a:cs typeface="Cambria Math"/>
              </a:rPr>
              <a:t>=</a:t>
            </a:r>
            <a:r>
              <a:rPr sz="1853" u="heavy" spc="139" baseline="43650" dirty="0">
                <a:solidFill>
                  <a:srgbClr val="0070C0"/>
                </a:solidFill>
                <a:uFill>
                  <a:solidFill>
                    <a:srgbClr val="0070C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1853" u="heavy" spc="-66" baseline="43650" dirty="0">
                <a:solidFill>
                  <a:srgbClr val="0070C0"/>
                </a:solidFill>
                <a:uFill>
                  <a:solidFill>
                    <a:srgbClr val="0070C0"/>
                  </a:solidFill>
                </a:uFill>
                <a:latin typeface="Cambria Math"/>
                <a:cs typeface="Cambria Math"/>
              </a:rPr>
              <a:t>4</a:t>
            </a:r>
            <a:r>
              <a:rPr sz="1853" baseline="43650" dirty="0">
                <a:solidFill>
                  <a:srgbClr val="0070C0"/>
                </a:solidFill>
                <a:latin typeface="Cambria Math"/>
                <a:cs typeface="Cambria Math"/>
              </a:rPr>
              <a:t>	</a:t>
            </a:r>
            <a:r>
              <a:rPr sz="1412" spc="-44" dirty="0">
                <a:solidFill>
                  <a:srgbClr val="0070C0"/>
                </a:solidFill>
                <a:latin typeface="Arial"/>
                <a:cs typeface="Arial"/>
              </a:rPr>
              <a:t>,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63578" y="5799866"/>
            <a:ext cx="4862232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where</a:t>
            </a:r>
            <a:r>
              <a:rPr sz="1412" spc="57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0070C0"/>
                </a:solidFill>
                <a:latin typeface="Cambria Math"/>
                <a:cs typeface="Cambria Math"/>
              </a:rPr>
              <a:t>𝜎</a:t>
            </a:r>
            <a:r>
              <a:rPr sz="1677" spc="128" dirty="0">
                <a:solidFill>
                  <a:srgbClr val="0070C0"/>
                </a:solidFill>
                <a:latin typeface="Cambria Math"/>
                <a:cs typeface="Cambria Math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is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sz="1412" spc="57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material</a:t>
            </a:r>
            <a:r>
              <a:rPr sz="1412" spc="4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conductivity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and</a:t>
            </a:r>
            <a:r>
              <a:rPr sz="1412" spc="57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0070C0"/>
                </a:solidFill>
                <a:latin typeface="Cambria Math"/>
                <a:cs typeface="Cambria Math"/>
              </a:rPr>
              <a:t>𝛿</a:t>
            </a:r>
            <a:r>
              <a:rPr sz="1677" spc="141" dirty="0">
                <a:solidFill>
                  <a:srgbClr val="0070C0"/>
                </a:solidFill>
                <a:latin typeface="Cambria Math"/>
                <a:cs typeface="Cambria Math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is</a:t>
            </a:r>
            <a:r>
              <a:rPr sz="1412" spc="66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sz="1412" spc="57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0070C0"/>
                </a:solidFill>
                <a:latin typeface="Arial"/>
                <a:cs typeface="Arial"/>
              </a:rPr>
              <a:t>skin</a:t>
            </a:r>
            <a:r>
              <a:rPr sz="1412"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0070C0"/>
                </a:solidFill>
                <a:latin typeface="Arial"/>
                <a:cs typeface="Arial"/>
              </a:rPr>
              <a:t>depth.</a:t>
            </a:r>
            <a:endParaRPr sz="1412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174201" y="3697020"/>
            <a:ext cx="2822738" cy="837526"/>
          </a:xfrm>
          <a:prstGeom prst="rect">
            <a:avLst/>
          </a:prstGeom>
        </p:spPr>
        <p:txBody>
          <a:bodyPr vert="horz" wrap="square" lIns="0" tIns="29135" rIns="0" bIns="0" rtlCol="0">
            <a:spAutoFit/>
          </a:bodyPr>
          <a:lstStyle/>
          <a:p>
            <a:pPr marL="33619" marR="26896">
              <a:lnSpc>
                <a:spcPts val="1588"/>
              </a:lnSpc>
              <a:spcBef>
                <a:spcPts val="229"/>
              </a:spcBef>
            </a:pP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We</a:t>
            </a:r>
            <a:r>
              <a:rPr sz="1324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are</a:t>
            </a:r>
            <a:r>
              <a:rPr sz="1324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assuming</a:t>
            </a:r>
            <a:r>
              <a:rPr sz="1324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that</a:t>
            </a:r>
            <a:r>
              <a:rPr sz="1324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sz="1324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surface</a:t>
            </a:r>
            <a:r>
              <a:rPr sz="1324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resistance</a:t>
            </a:r>
            <a:r>
              <a:rPr sz="1324" i="1" spc="-18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12" i="1" dirty="0">
                <a:solidFill>
                  <a:srgbClr val="0070C0"/>
                </a:solidFill>
                <a:latin typeface="Times New Roman"/>
                <a:cs typeface="Times New Roman"/>
              </a:rPr>
              <a:t>R</a:t>
            </a:r>
            <a:r>
              <a:rPr sz="1456" i="1" baseline="-15151" dirty="0">
                <a:solidFill>
                  <a:srgbClr val="0070C0"/>
                </a:solidFill>
                <a:latin typeface="Times New Roman"/>
                <a:cs typeface="Times New Roman"/>
              </a:rPr>
              <a:t>s</a:t>
            </a:r>
            <a:r>
              <a:rPr sz="1456" i="1" spc="172" baseline="-15151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does</a:t>
            </a:r>
            <a:r>
              <a:rPr sz="1324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not</a:t>
            </a:r>
            <a:r>
              <a:rPr sz="1324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spc="-18" dirty="0">
                <a:solidFill>
                  <a:srgbClr val="0070C0"/>
                </a:solidFill>
                <a:latin typeface="Arial"/>
                <a:cs typeface="Arial"/>
              </a:rPr>
              <a:t>vary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over</a:t>
            </a:r>
            <a:r>
              <a:rPr sz="1324" i="1" spc="-18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sz="1324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cavity</a:t>
            </a:r>
            <a:r>
              <a:rPr sz="1324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surface</a:t>
            </a:r>
            <a:r>
              <a:rPr sz="1324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and</a:t>
            </a:r>
            <a:r>
              <a:rPr sz="1324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has</a:t>
            </a:r>
            <a:r>
              <a:rPr sz="1324" i="1" spc="-1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no</a:t>
            </a:r>
            <a:r>
              <a:rPr sz="1324" i="1" spc="-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dirty="0">
                <a:solidFill>
                  <a:srgbClr val="0070C0"/>
                </a:solidFill>
                <a:latin typeface="Arial"/>
                <a:cs typeface="Arial"/>
              </a:rPr>
              <a:t>field</a:t>
            </a:r>
            <a:r>
              <a:rPr sz="1324" i="1" spc="-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324" i="1" spc="-9" dirty="0">
                <a:solidFill>
                  <a:srgbClr val="0070C0"/>
                </a:solidFill>
                <a:latin typeface="Arial"/>
                <a:cs typeface="Arial"/>
              </a:rPr>
              <a:t>dependence.</a:t>
            </a:r>
            <a:endParaRPr sz="1324" dirty="0">
              <a:latin typeface="Arial"/>
              <a:cs typeface="Arial"/>
            </a:endParaRPr>
          </a:p>
        </p:txBody>
      </p:sp>
      <p:sp>
        <p:nvSpPr>
          <p:cNvPr id="41" name="Footer Placeholder 40">
            <a:extLst>
              <a:ext uri="{FF2B5EF4-FFF2-40B4-BE49-F238E27FC236}">
                <a16:creationId xmlns:a16="http://schemas.microsoft.com/office/drawing/2014/main" id="{50616B05-2246-F900-7A1F-E9DE49F8D6E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4228A5CA-D5AF-234F-F6A2-7341581371B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72</a:t>
            </a:fld>
            <a:endParaRPr lang="en-US" spc="-22" dirty="0"/>
          </a:p>
        </p:txBody>
      </p:sp>
      <p:pic>
        <p:nvPicPr>
          <p:cNvPr id="43" name="object 5">
            <a:extLst>
              <a:ext uri="{FF2B5EF4-FFF2-40B4-BE49-F238E27FC236}">
                <a16:creationId xmlns:a16="http://schemas.microsoft.com/office/drawing/2014/main" id="{80723FF1-613C-5AFA-5332-AC83E047F2C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97355" y="603302"/>
            <a:ext cx="2352675" cy="723900"/>
          </a:xfrm>
          <a:prstGeom prst="rect">
            <a:avLst/>
          </a:prstGeom>
        </p:spPr>
      </p:pic>
      <p:pic>
        <p:nvPicPr>
          <p:cNvPr id="44" name="object 6">
            <a:extLst>
              <a:ext uri="{FF2B5EF4-FFF2-40B4-BE49-F238E27FC236}">
                <a16:creationId xmlns:a16="http://schemas.microsoft.com/office/drawing/2014/main" id="{AE074D8C-889A-5C69-BC08-A7A1B6EE937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31067" y="2257605"/>
            <a:ext cx="3752850" cy="866775"/>
          </a:xfrm>
          <a:prstGeom prst="rect">
            <a:avLst/>
          </a:prstGeom>
        </p:spPr>
      </p:pic>
      <p:sp>
        <p:nvSpPr>
          <p:cNvPr id="45" name="object 3">
            <a:extLst>
              <a:ext uri="{FF2B5EF4-FFF2-40B4-BE49-F238E27FC236}">
                <a16:creationId xmlns:a16="http://schemas.microsoft.com/office/drawing/2014/main" id="{CC0DF75B-D6D8-35EF-0A53-7649F9426EF4}"/>
              </a:ext>
            </a:extLst>
          </p:cNvPr>
          <p:cNvSpPr txBox="1"/>
          <p:nvPr/>
        </p:nvSpPr>
        <p:spPr>
          <a:xfrm>
            <a:off x="870147" y="1198045"/>
            <a:ext cx="11710988" cy="3458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ts val="2865"/>
              </a:lnSpc>
              <a:spcBef>
                <a:spcPts val="100"/>
              </a:spcBef>
              <a:tabLst>
                <a:tab pos="355600" algn="l"/>
                <a:tab pos="356235" algn="l"/>
              </a:tabLst>
            </a:pPr>
            <a:r>
              <a:rPr i="1" dirty="0">
                <a:latin typeface="Times New Roman"/>
                <a:cs typeface="Times New Roman"/>
              </a:rPr>
              <a:t>Measures</a:t>
            </a:r>
            <a:r>
              <a:rPr i="1" spc="9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cavity</a:t>
            </a:r>
            <a:r>
              <a:rPr i="1" spc="-45" dirty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performance</a:t>
            </a:r>
            <a:r>
              <a:rPr i="1" spc="60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as</a:t>
            </a:r>
            <a:r>
              <a:rPr i="1" spc="-7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to</a:t>
            </a:r>
            <a:r>
              <a:rPr i="1" spc="-10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how</a:t>
            </a:r>
            <a:r>
              <a:rPr i="1" spc="-60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lossy</a:t>
            </a:r>
            <a:r>
              <a:rPr i="1" spc="80" dirty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cavity</a:t>
            </a:r>
            <a:r>
              <a:rPr lang="en-US" i="1" spc="-10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material</a:t>
            </a:r>
            <a:r>
              <a:rPr i="1" spc="-40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is</a:t>
            </a:r>
            <a:r>
              <a:rPr i="1" spc="-60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for</a:t>
            </a:r>
            <a:r>
              <a:rPr i="1" spc="-80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given</a:t>
            </a:r>
            <a:r>
              <a:rPr i="1" spc="30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stored</a:t>
            </a:r>
            <a:r>
              <a:rPr i="1" spc="-30" dirty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energy</a:t>
            </a:r>
            <a:endParaRPr i="1" dirty="0">
              <a:latin typeface="Times New Roman"/>
              <a:cs typeface="Times New Roman"/>
            </a:endParaRPr>
          </a:p>
        </p:txBody>
      </p:sp>
      <p:pic>
        <p:nvPicPr>
          <p:cNvPr id="46" name="object 5">
            <a:extLst>
              <a:ext uri="{FF2B5EF4-FFF2-40B4-BE49-F238E27FC236}">
                <a16:creationId xmlns:a16="http://schemas.microsoft.com/office/drawing/2014/main" id="{E95D41B7-1D20-B2E4-E143-B8B689397409}"/>
              </a:ext>
            </a:extLst>
          </p:cNvPr>
          <p:cNvPicPr/>
          <p:nvPr/>
        </p:nvPicPr>
        <p:blipFill rotWithShape="1">
          <a:blip r:embed="rId4" cstate="print"/>
          <a:srcRect b="46557"/>
          <a:stretch/>
        </p:blipFill>
        <p:spPr>
          <a:xfrm>
            <a:off x="665480" y="3514729"/>
            <a:ext cx="4143453" cy="1051616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58832" y="3100928"/>
            <a:ext cx="8128187" cy="26939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217405" indent="-206198">
              <a:spcBef>
                <a:spcPts val="88"/>
              </a:spcBef>
              <a:buSzPct val="115789"/>
              <a:buFont typeface="Calibri"/>
              <a:buChar char="▪"/>
              <a:tabLst>
                <a:tab pos="217405" algn="l"/>
                <a:tab pos="217966" algn="l"/>
              </a:tabLst>
            </a:pP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An</a:t>
            </a:r>
            <a:r>
              <a:rPr sz="1677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important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b="1" dirty="0">
                <a:solidFill>
                  <a:srgbClr val="282828"/>
                </a:solidFill>
                <a:latin typeface="Arial"/>
                <a:cs typeface="Arial"/>
              </a:rPr>
              <a:t>figure</a:t>
            </a:r>
            <a:r>
              <a:rPr sz="1677" b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b="1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677" b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b="1" dirty="0">
                <a:solidFill>
                  <a:srgbClr val="282828"/>
                </a:solidFill>
                <a:latin typeface="Arial"/>
                <a:cs typeface="Arial"/>
              </a:rPr>
              <a:t>merit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282828"/>
                </a:solidFill>
                <a:latin typeface="Arial"/>
                <a:cs typeface="Arial"/>
              </a:rPr>
              <a:t>quality</a:t>
            </a:r>
            <a:r>
              <a:rPr sz="1677" b="1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b="1" i="1" dirty="0">
                <a:solidFill>
                  <a:srgbClr val="282828"/>
                </a:solidFill>
                <a:latin typeface="Arial"/>
                <a:cs typeface="Arial"/>
              </a:rPr>
              <a:t>factor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,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which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any</a:t>
            </a:r>
            <a:r>
              <a:rPr sz="1677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resonant</a:t>
            </a:r>
            <a:r>
              <a:rPr sz="1677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Arial"/>
                <a:cs typeface="Arial"/>
              </a:rPr>
              <a:t>system</a:t>
            </a:r>
            <a:r>
              <a:rPr sz="1677" spc="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spc="-22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endParaRPr sz="1677" dirty="0">
              <a:latin typeface="Arial"/>
              <a:cs typeface="Arial"/>
            </a:endParaRPr>
          </a:p>
        </p:txBody>
      </p:sp>
      <p:pic>
        <p:nvPicPr>
          <p:cNvPr id="48" name="object 5">
            <a:extLst>
              <a:ext uri="{FF2B5EF4-FFF2-40B4-BE49-F238E27FC236}">
                <a16:creationId xmlns:a16="http://schemas.microsoft.com/office/drawing/2014/main" id="{D2478673-747D-6131-9BD8-2D545AF5D7A3}"/>
              </a:ext>
            </a:extLst>
          </p:cNvPr>
          <p:cNvPicPr/>
          <p:nvPr/>
        </p:nvPicPr>
        <p:blipFill rotWithShape="1">
          <a:blip r:embed="rId4" cstate="print"/>
          <a:srcRect l="26952" t="52822" r="34285"/>
          <a:stretch/>
        </p:blipFill>
        <p:spPr>
          <a:xfrm>
            <a:off x="6725641" y="3468640"/>
            <a:ext cx="2448560" cy="114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73904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6930" y="223267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dirty="0"/>
              <a:t>Peak</a:t>
            </a:r>
            <a:r>
              <a:rPr sz="2912" spc="-71" dirty="0"/>
              <a:t> </a:t>
            </a:r>
            <a:r>
              <a:rPr sz="2912" dirty="0"/>
              <a:t>surface</a:t>
            </a:r>
            <a:r>
              <a:rPr sz="2912" spc="-57" dirty="0"/>
              <a:t> </a:t>
            </a:r>
            <a:r>
              <a:rPr sz="2912" spc="-9" dirty="0"/>
              <a:t>fields</a:t>
            </a:r>
            <a:endParaRPr sz="2912" dirty="0"/>
          </a:p>
        </p:txBody>
      </p:sp>
      <p:sp>
        <p:nvSpPr>
          <p:cNvPr id="3" name="object 3"/>
          <p:cNvSpPr txBox="1"/>
          <p:nvPr/>
        </p:nvSpPr>
        <p:spPr>
          <a:xfrm>
            <a:off x="1014084" y="4259806"/>
            <a:ext cx="9824757" cy="1290217"/>
          </a:xfrm>
          <a:prstGeom prst="rect">
            <a:avLst/>
          </a:prstGeom>
        </p:spPr>
        <p:txBody>
          <a:bodyPr vert="horz" wrap="square" lIns="0" tIns="25773" rIns="0" bIns="0" rtlCol="0">
            <a:spAutoFit/>
          </a:bodyPr>
          <a:lstStyle/>
          <a:p>
            <a:pPr marL="285205" marR="4483" indent="-274559">
              <a:lnSpc>
                <a:spcPts val="2285"/>
              </a:lnSpc>
              <a:spcBef>
                <a:spcPts val="202"/>
              </a:spcBef>
              <a:buFont typeface="Calibri"/>
              <a:buChar char="▪"/>
              <a:tabLst>
                <a:tab pos="285205" algn="l"/>
                <a:tab pos="285765" algn="l"/>
              </a:tabLst>
            </a:pP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Peak</a:t>
            </a:r>
            <a:r>
              <a:rPr sz="1941" spc="-4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fields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are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important</a:t>
            </a:r>
            <a:r>
              <a:rPr sz="1941" spc="-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941" spc="-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SRF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spc="-9" dirty="0">
                <a:solidFill>
                  <a:srgbClr val="282828"/>
                </a:solidFill>
                <a:latin typeface="Arial"/>
                <a:cs typeface="Arial"/>
              </a:rPr>
              <a:t>performance.</a:t>
            </a:r>
            <a:r>
              <a:rPr sz="1941" spc="-12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They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should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be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spc="-18" dirty="0">
                <a:solidFill>
                  <a:srgbClr val="282828"/>
                </a:solidFill>
                <a:latin typeface="Arial"/>
                <a:cs typeface="Arial"/>
              </a:rPr>
              <a:t>made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as</a:t>
            </a:r>
            <a:r>
              <a:rPr sz="1941" spc="-5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small</a:t>
            </a:r>
            <a:r>
              <a:rPr sz="194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as</a:t>
            </a:r>
            <a:r>
              <a:rPr sz="194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possible</a:t>
            </a:r>
            <a:r>
              <a:rPr sz="194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941" spc="-4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”real”</a:t>
            </a:r>
            <a:r>
              <a:rPr sz="1941" spc="-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cavities.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Pillbox</a:t>
            </a:r>
            <a:r>
              <a:rPr sz="194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will</a:t>
            </a:r>
            <a:r>
              <a:rPr sz="194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serve</a:t>
            </a:r>
            <a:r>
              <a:rPr sz="1941" spc="-4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as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94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spc="-9" dirty="0">
                <a:solidFill>
                  <a:srgbClr val="282828"/>
                </a:solidFill>
                <a:latin typeface="Arial"/>
                <a:cs typeface="Arial"/>
              </a:rPr>
              <a:t>reference.</a:t>
            </a:r>
            <a:endParaRPr sz="1941">
              <a:latin typeface="Arial"/>
              <a:cs typeface="Arial"/>
            </a:endParaRPr>
          </a:p>
          <a:p>
            <a:pPr marL="285205" indent="-274559">
              <a:spcBef>
                <a:spcPts val="269"/>
              </a:spcBef>
              <a:buFont typeface="Calibri"/>
              <a:buChar char="▪"/>
              <a:tabLst>
                <a:tab pos="285205" algn="l"/>
                <a:tab pos="285765" algn="l"/>
              </a:tabLst>
            </a:pP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941" spc="-4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peak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electric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responsible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941" spc="-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spc="-9" dirty="0">
                <a:solidFill>
                  <a:srgbClr val="282828"/>
                </a:solidFill>
                <a:latin typeface="Arial"/>
                <a:cs typeface="Arial"/>
              </a:rPr>
              <a:t>emission.</a:t>
            </a:r>
            <a:endParaRPr sz="1941">
              <a:latin typeface="Arial"/>
              <a:cs typeface="Arial"/>
            </a:endParaRPr>
          </a:p>
          <a:p>
            <a:pPr marL="285205" indent="-274559">
              <a:spcBef>
                <a:spcPts val="318"/>
              </a:spcBef>
              <a:buFont typeface="Calibri"/>
              <a:buChar char="▪"/>
              <a:tabLst>
                <a:tab pos="285205" algn="l"/>
                <a:tab pos="285765" algn="l"/>
              </a:tabLst>
            </a:pP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941" spc="-5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peak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magnetic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94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has</a:t>
            </a:r>
            <a:r>
              <a:rPr sz="1941" spc="-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fundamental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limit:</a:t>
            </a:r>
            <a:r>
              <a:rPr sz="1941" spc="-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critical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941" spc="-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941" spc="-2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dirty="0">
                <a:solidFill>
                  <a:srgbClr val="282828"/>
                </a:solidFill>
                <a:latin typeface="Arial"/>
                <a:cs typeface="Arial"/>
              </a:rPr>
              <a:t>SC</a:t>
            </a:r>
            <a:r>
              <a:rPr sz="1941" spc="-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941" spc="-9" dirty="0">
                <a:solidFill>
                  <a:srgbClr val="282828"/>
                </a:solidFill>
                <a:latin typeface="Arial"/>
                <a:cs typeface="Arial"/>
              </a:rPr>
              <a:t>state.</a:t>
            </a:r>
            <a:endParaRPr sz="1941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478775" y="1180339"/>
            <a:ext cx="3543300" cy="2668681"/>
            <a:chOff x="7967945" y="1337717"/>
            <a:chExt cx="4015740" cy="302450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67945" y="1337717"/>
              <a:ext cx="4015332" cy="302420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1587134" y="3006749"/>
              <a:ext cx="0" cy="1251585"/>
            </a:xfrm>
            <a:custGeom>
              <a:avLst/>
              <a:gdLst/>
              <a:ahLst/>
              <a:cxnLst/>
              <a:rect l="l" t="t" r="r" b="b"/>
              <a:pathLst>
                <a:path h="1251585">
                  <a:moveTo>
                    <a:pt x="0" y="0"/>
                  </a:moveTo>
                  <a:lnTo>
                    <a:pt x="1" y="1251572"/>
                  </a:lnTo>
                </a:path>
              </a:pathLst>
            </a:custGeom>
            <a:ln w="17356">
              <a:solidFill>
                <a:srgbClr val="002465"/>
              </a:solidFill>
            </a:ln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0838443" y="3374990"/>
            <a:ext cx="118782" cy="309987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941" i="1" dirty="0">
                <a:solidFill>
                  <a:srgbClr val="282828"/>
                </a:solidFill>
                <a:latin typeface="Times New Roman"/>
                <a:cs typeface="Times New Roman"/>
              </a:rPr>
              <a:t>r</a:t>
            </a:r>
            <a:endParaRPr sz="1941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549713" y="3824121"/>
            <a:ext cx="173131" cy="309987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941" i="1" dirty="0">
                <a:solidFill>
                  <a:srgbClr val="282828"/>
                </a:solidFill>
                <a:latin typeface="Times New Roman"/>
                <a:cs typeface="Times New Roman"/>
              </a:rPr>
              <a:t>R</a:t>
            </a:r>
            <a:endParaRPr sz="1941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86314" y="3662757"/>
            <a:ext cx="145676" cy="309987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941" i="1" dirty="0">
                <a:solidFill>
                  <a:srgbClr val="282828"/>
                </a:solidFill>
                <a:latin typeface="Times New Roman"/>
                <a:cs typeface="Times New Roman"/>
              </a:rPr>
              <a:t>0</a:t>
            </a:r>
            <a:endParaRPr sz="1941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76577" y="1091678"/>
            <a:ext cx="472328" cy="309987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941" i="1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941" i="1" dirty="0">
                <a:solidFill>
                  <a:srgbClr val="282828"/>
                </a:solidFill>
                <a:latin typeface="Times New Roman"/>
                <a:cs typeface="Times New Roman"/>
              </a:rPr>
              <a:t>,</a:t>
            </a:r>
            <a:r>
              <a:rPr sz="1941" i="1" spc="-22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941" i="1" spc="-44" dirty="0">
                <a:solidFill>
                  <a:srgbClr val="002465"/>
                </a:solidFill>
                <a:latin typeface="Times New Roman"/>
                <a:cs typeface="Times New Roman"/>
              </a:rPr>
              <a:t>H</a:t>
            </a:r>
            <a:endParaRPr sz="1941">
              <a:latin typeface="Times New Roman"/>
              <a:cs typeface="Times New Roman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5458609" y="1430319"/>
            <a:ext cx="4668931" cy="1320613"/>
            <a:chOff x="5678423" y="1621027"/>
            <a:chExt cx="5291455" cy="1496695"/>
          </a:xfrm>
        </p:grpSpPr>
        <p:pic>
          <p:nvPicPr>
            <p:cNvPr id="36" name="object 3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31991" y="1621027"/>
              <a:ext cx="2203704" cy="566927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6065791" y="1656074"/>
              <a:ext cx="1887220" cy="314960"/>
            </a:xfrm>
            <a:custGeom>
              <a:avLst/>
              <a:gdLst/>
              <a:ahLst/>
              <a:cxnLst/>
              <a:rect l="l" t="t" r="r" b="b"/>
              <a:pathLst>
                <a:path w="1887220" h="314960">
                  <a:moveTo>
                    <a:pt x="1725603" y="142205"/>
                  </a:moveTo>
                  <a:lnTo>
                    <a:pt x="1774958" y="222826"/>
                  </a:lnTo>
                  <a:lnTo>
                    <a:pt x="1785289" y="224125"/>
                  </a:lnTo>
                  <a:lnTo>
                    <a:pt x="1782043" y="249980"/>
                  </a:lnTo>
                  <a:lnTo>
                    <a:pt x="1770376" y="249980"/>
                  </a:lnTo>
                  <a:lnTo>
                    <a:pt x="1703964" y="314573"/>
                  </a:lnTo>
                  <a:lnTo>
                    <a:pt x="1886996" y="250047"/>
                  </a:lnTo>
                  <a:lnTo>
                    <a:pt x="1782043" y="249980"/>
                  </a:lnTo>
                  <a:lnTo>
                    <a:pt x="1771712" y="248681"/>
                  </a:lnTo>
                  <a:lnTo>
                    <a:pt x="1884951" y="248681"/>
                  </a:lnTo>
                  <a:lnTo>
                    <a:pt x="1725603" y="142205"/>
                  </a:lnTo>
                  <a:close/>
                </a:path>
                <a:path w="1887220" h="314960">
                  <a:moveTo>
                    <a:pt x="1783666" y="237054"/>
                  </a:moveTo>
                  <a:lnTo>
                    <a:pt x="1771712" y="248681"/>
                  </a:lnTo>
                  <a:lnTo>
                    <a:pt x="1782043" y="249980"/>
                  </a:lnTo>
                  <a:lnTo>
                    <a:pt x="1783666" y="237054"/>
                  </a:lnTo>
                  <a:close/>
                </a:path>
                <a:path w="1887220" h="314960">
                  <a:moveTo>
                    <a:pt x="3246" y="0"/>
                  </a:moveTo>
                  <a:lnTo>
                    <a:pt x="0" y="25855"/>
                  </a:lnTo>
                  <a:lnTo>
                    <a:pt x="1771712" y="248681"/>
                  </a:lnTo>
                  <a:lnTo>
                    <a:pt x="1783666" y="237051"/>
                  </a:lnTo>
                  <a:lnTo>
                    <a:pt x="1774958" y="222826"/>
                  </a:lnTo>
                  <a:lnTo>
                    <a:pt x="3246" y="0"/>
                  </a:lnTo>
                  <a:close/>
                </a:path>
                <a:path w="1887220" h="314960">
                  <a:moveTo>
                    <a:pt x="1774958" y="222826"/>
                  </a:moveTo>
                  <a:lnTo>
                    <a:pt x="1783666" y="237051"/>
                  </a:lnTo>
                  <a:lnTo>
                    <a:pt x="1785289" y="224125"/>
                  </a:lnTo>
                  <a:lnTo>
                    <a:pt x="1774958" y="22282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38" name="object 3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78423" y="2465324"/>
              <a:ext cx="5291328" cy="652272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5711934" y="2499046"/>
              <a:ext cx="4975860" cy="410209"/>
            </a:xfrm>
            <a:custGeom>
              <a:avLst/>
              <a:gdLst/>
              <a:ahLst/>
              <a:cxnLst/>
              <a:rect l="l" t="t" r="r" b="b"/>
              <a:pathLst>
                <a:path w="4975859" h="410210">
                  <a:moveTo>
                    <a:pt x="4860112" y="340185"/>
                  </a:moveTo>
                  <a:lnTo>
                    <a:pt x="4796468" y="410057"/>
                  </a:lnTo>
                  <a:lnTo>
                    <a:pt x="4960380" y="340857"/>
                  </a:lnTo>
                  <a:lnTo>
                    <a:pt x="4870518" y="340857"/>
                  </a:lnTo>
                  <a:lnTo>
                    <a:pt x="4860112" y="340185"/>
                  </a:lnTo>
                  <a:close/>
                </a:path>
                <a:path w="4975859" h="410210">
                  <a:moveTo>
                    <a:pt x="4861790" y="314180"/>
                  </a:moveTo>
                  <a:lnTo>
                    <a:pt x="4871344" y="327854"/>
                  </a:lnTo>
                  <a:lnTo>
                    <a:pt x="4860112" y="340185"/>
                  </a:lnTo>
                  <a:lnTo>
                    <a:pt x="4870518" y="340857"/>
                  </a:lnTo>
                  <a:lnTo>
                    <a:pt x="4872197" y="314853"/>
                  </a:lnTo>
                  <a:lnTo>
                    <a:pt x="4861790" y="314180"/>
                  </a:lnTo>
                  <a:close/>
                </a:path>
                <a:path w="4975859" h="410210">
                  <a:moveTo>
                    <a:pt x="4807654" y="236694"/>
                  </a:moveTo>
                  <a:lnTo>
                    <a:pt x="4861790" y="314180"/>
                  </a:lnTo>
                  <a:lnTo>
                    <a:pt x="4872197" y="314853"/>
                  </a:lnTo>
                  <a:lnTo>
                    <a:pt x="4870518" y="340857"/>
                  </a:lnTo>
                  <a:lnTo>
                    <a:pt x="4960380" y="340857"/>
                  </a:lnTo>
                  <a:lnTo>
                    <a:pt x="4975268" y="334572"/>
                  </a:lnTo>
                  <a:lnTo>
                    <a:pt x="4807654" y="236694"/>
                  </a:lnTo>
                  <a:close/>
                </a:path>
                <a:path w="4975859" h="410210">
                  <a:moveTo>
                    <a:pt x="1677" y="0"/>
                  </a:moveTo>
                  <a:lnTo>
                    <a:pt x="0" y="26004"/>
                  </a:lnTo>
                  <a:lnTo>
                    <a:pt x="4860112" y="340185"/>
                  </a:lnTo>
                  <a:lnTo>
                    <a:pt x="4871344" y="327854"/>
                  </a:lnTo>
                  <a:lnTo>
                    <a:pt x="4861790" y="314180"/>
                  </a:lnTo>
                  <a:lnTo>
                    <a:pt x="1677" y="0"/>
                  </a:lnTo>
                  <a:close/>
                </a:path>
              </a:pathLst>
            </a:custGeom>
            <a:solidFill>
              <a:srgbClr val="002465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3FF39DB1-7BB0-7129-C41C-47B25DD5527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B93CEED4-2251-F136-4221-898DFBA76C1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73</a:t>
            </a:fld>
            <a:endParaRPr lang="en-US" spc="-22" dirty="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1008FE14-52BA-FC01-B52F-030D3F1C6B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897" y="880328"/>
            <a:ext cx="4765183" cy="289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3299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4961" y="801468"/>
            <a:ext cx="12293600" cy="1077218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381000" marR="30480" indent="-343535">
              <a:lnSpc>
                <a:spcPts val="2850"/>
              </a:lnSpc>
              <a:spcBef>
                <a:spcPts val="220"/>
              </a:spcBef>
              <a:buChar char="•"/>
              <a:tabLst>
                <a:tab pos="381000" algn="l"/>
                <a:tab pos="381635" algn="l"/>
              </a:tabLst>
            </a:pPr>
            <a:r>
              <a:rPr sz="2400" dirty="0">
                <a:latin typeface="Times New Roman"/>
                <a:cs typeface="Times New Roman"/>
              </a:rPr>
              <a:t>Surface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current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results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power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dissipation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proportional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surface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resistance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(</a:t>
            </a:r>
            <a:r>
              <a:rPr sz="2400" i="1" spc="-20" dirty="0">
                <a:latin typeface="Times New Roman"/>
                <a:cs typeface="Times New Roman"/>
              </a:rPr>
              <a:t>R</a:t>
            </a:r>
            <a:r>
              <a:rPr sz="2325" spc="-30" baseline="-19713" dirty="0">
                <a:latin typeface="Times New Roman"/>
                <a:cs typeface="Times New Roman"/>
              </a:rPr>
              <a:t>s</a:t>
            </a:r>
            <a:r>
              <a:rPr sz="2400" spc="-20" dirty="0">
                <a:latin typeface="Times New Roman"/>
                <a:cs typeface="Times New Roman"/>
              </a:rPr>
              <a:t>)</a:t>
            </a:r>
            <a:endParaRPr sz="2400" dirty="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  <a:buFont typeface="Times New Roman"/>
              <a:buChar char="•"/>
            </a:pPr>
            <a:endParaRPr dirty="0">
              <a:latin typeface="Times New Roman"/>
              <a:cs typeface="Times New Roman"/>
            </a:endParaRPr>
          </a:p>
          <a:p>
            <a:pPr marL="381000" indent="-343535">
              <a:buChar char="•"/>
              <a:tabLst>
                <a:tab pos="381000" algn="l"/>
                <a:tab pos="381635" algn="l"/>
              </a:tabLst>
            </a:pPr>
            <a:r>
              <a:rPr sz="2400" dirty="0">
                <a:latin typeface="Times New Roman"/>
                <a:cs typeface="Times New Roman"/>
              </a:rPr>
              <a:t>Power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dissipation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unit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area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3681" y="2213332"/>
            <a:ext cx="5543550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spcBef>
                <a:spcPts val="105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Times New Roman"/>
                <a:cs typeface="Times New Roman"/>
              </a:rPr>
              <a:t>Total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power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dissipation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cavity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walls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-1828620" y="-9995"/>
            <a:ext cx="10972440" cy="567463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2129790">
              <a:lnSpc>
                <a:spcPct val="100000"/>
              </a:lnSpc>
              <a:spcBef>
                <a:spcPts val="105"/>
              </a:spcBef>
            </a:pPr>
            <a:r>
              <a:rPr dirty="0"/>
              <a:t>Power</a:t>
            </a:r>
            <a:r>
              <a:rPr spc="55" dirty="0"/>
              <a:t> </a:t>
            </a:r>
            <a:r>
              <a:rPr dirty="0"/>
              <a:t>Dissipation</a:t>
            </a:r>
            <a:r>
              <a:rPr spc="-95" dirty="0"/>
              <a:t> </a:t>
            </a:r>
            <a:r>
              <a:rPr spc="-10" dirty="0"/>
              <a:t>(</a:t>
            </a:r>
            <a:r>
              <a:rPr i="1" spc="-10" dirty="0">
                <a:latin typeface="Times New Roman"/>
                <a:cs typeface="Times New Roman"/>
              </a:rPr>
              <a:t>P</a:t>
            </a:r>
            <a:r>
              <a:rPr sz="3600" spc="-15" baseline="-19675" dirty="0"/>
              <a:t>diss</a:t>
            </a:r>
            <a:r>
              <a:rPr sz="3600" spc="-10" dirty="0"/>
              <a:t>)</a:t>
            </a:r>
            <a:endParaRPr sz="3600" dirty="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36782" y="1385960"/>
            <a:ext cx="3162300" cy="80962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19616" y="2084397"/>
            <a:ext cx="1905000" cy="809625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xfrm>
            <a:off x="3657600" y="6697090"/>
            <a:ext cx="1818639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>
              <a:lnSpc>
                <a:spcPts val="980"/>
              </a:lnSpc>
            </a:pPr>
            <a:r>
              <a:rPr lang="en-US"/>
              <a:t>USPAS</a:t>
            </a:r>
            <a:r>
              <a:rPr lang="en-US" spc="-55"/>
              <a:t> </a:t>
            </a:r>
            <a:r>
              <a:rPr lang="en-US"/>
              <a:t>Accelerator</a:t>
            </a:r>
            <a:r>
              <a:rPr lang="en-US" spc="70"/>
              <a:t> </a:t>
            </a:r>
            <a:r>
              <a:rPr lang="en-US"/>
              <a:t>Physics</a:t>
            </a:r>
            <a:r>
              <a:rPr lang="en-US" spc="170"/>
              <a:t> </a:t>
            </a:r>
            <a:r>
              <a:rPr lang="en-US"/>
              <a:t>June</a:t>
            </a:r>
            <a:r>
              <a:rPr lang="en-US" spc="-25"/>
              <a:t> </a:t>
            </a:r>
            <a:r>
              <a:rPr lang="en-US" spc="-20"/>
              <a:t>2013</a:t>
            </a:r>
            <a:endParaRPr spc="-20"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5562600" y="6456455"/>
            <a:ext cx="4114800" cy="164917"/>
          </a:xfrm>
          <a:prstGeom prst="rect">
            <a:avLst/>
          </a:prstGeom>
        </p:spPr>
        <p:txBody>
          <a:bodyPr vert="horz" wrap="square" lIns="0" tIns="1905" rIns="0" bIns="0" rtlCol="0" anchor="ctr">
            <a:spAutoFit/>
          </a:bodyPr>
          <a:lstStyle/>
          <a:p>
            <a:pPr marL="12700">
              <a:spcBef>
                <a:spcPts val="15"/>
              </a:spcBef>
            </a:pPr>
            <a:r>
              <a:rPr dirty="0"/>
              <a:t>USPAS</a:t>
            </a:r>
            <a:r>
              <a:rPr spc="265" dirty="0"/>
              <a:t> </a:t>
            </a:r>
            <a:r>
              <a:rPr dirty="0"/>
              <a:t>Accelerator</a:t>
            </a:r>
            <a:r>
              <a:rPr spc="150" dirty="0"/>
              <a:t> </a:t>
            </a:r>
            <a:r>
              <a:rPr dirty="0"/>
              <a:t>Physics</a:t>
            </a:r>
            <a:r>
              <a:rPr spc="75" dirty="0"/>
              <a:t> </a:t>
            </a:r>
            <a:r>
              <a:rPr spc="-20" dirty="0"/>
              <a:t>2016</a:t>
            </a:r>
          </a:p>
        </p:txBody>
      </p:sp>
      <p:pic>
        <p:nvPicPr>
          <p:cNvPr id="10" name="object 4">
            <a:extLst>
              <a:ext uri="{FF2B5EF4-FFF2-40B4-BE49-F238E27FC236}">
                <a16:creationId xmlns:a16="http://schemas.microsoft.com/office/drawing/2014/main" id="{2C094135-0689-912E-B021-9BB27C18B9B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3644" y="4091778"/>
            <a:ext cx="2173606" cy="127315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54D3559-A6E9-781C-9463-E1AFEBA1D5A9}"/>
              </a:ext>
            </a:extLst>
          </p:cNvPr>
          <p:cNvGrpSpPr/>
          <p:nvPr/>
        </p:nvGrpSpPr>
        <p:grpSpPr>
          <a:xfrm>
            <a:off x="7587457" y="3543631"/>
            <a:ext cx="3708560" cy="2255551"/>
            <a:chOff x="7724616" y="2850295"/>
            <a:chExt cx="3708560" cy="2255551"/>
          </a:xfrm>
        </p:grpSpPr>
        <p:sp>
          <p:nvSpPr>
            <p:cNvPr id="9" name="object 2">
              <a:extLst>
                <a:ext uri="{FF2B5EF4-FFF2-40B4-BE49-F238E27FC236}">
                  <a16:creationId xmlns:a16="http://schemas.microsoft.com/office/drawing/2014/main" id="{B9E7DFF1-00C0-8EA2-1067-450A7EC3D2A2}"/>
                </a:ext>
              </a:extLst>
            </p:cNvPr>
            <p:cNvSpPr txBox="1"/>
            <p:nvPr/>
          </p:nvSpPr>
          <p:spPr>
            <a:xfrm>
              <a:off x="7724616" y="2850295"/>
              <a:ext cx="3518535" cy="194155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lvl="1">
                <a:spcBef>
                  <a:spcPts val="5"/>
                </a:spcBef>
                <a:buFont typeface="Times New Roman"/>
                <a:buChar char="–"/>
              </a:pPr>
              <a:endParaRPr sz="3200" dirty="0">
                <a:latin typeface="Times New Roman"/>
                <a:cs typeface="Times New Roman"/>
              </a:endParaRPr>
            </a:p>
            <a:p>
              <a:pPr marL="355600" indent="-343535">
                <a:buChar char="•"/>
                <a:tabLst>
                  <a:tab pos="355600" algn="l"/>
                  <a:tab pos="356235" algn="l"/>
                </a:tabLst>
              </a:pPr>
              <a:r>
                <a:rPr sz="2000" dirty="0">
                  <a:latin typeface="Times New Roman"/>
                  <a:cs typeface="Times New Roman"/>
                </a:rPr>
                <a:t>For</a:t>
              </a:r>
              <a:r>
                <a:rPr sz="2000" spc="-150" dirty="0">
                  <a:latin typeface="Times New Roman"/>
                  <a:cs typeface="Times New Roman"/>
                </a:rPr>
                <a:t> </a:t>
              </a:r>
              <a:r>
                <a:rPr sz="2000" dirty="0">
                  <a:latin typeface="Times New Roman"/>
                  <a:cs typeface="Times New Roman"/>
                </a:rPr>
                <a:t>superconductors</a:t>
              </a:r>
              <a:r>
                <a:rPr sz="2000" spc="85" dirty="0">
                  <a:latin typeface="Times New Roman"/>
                  <a:cs typeface="Times New Roman"/>
                </a:rPr>
                <a:t> </a:t>
              </a:r>
              <a:r>
                <a:rPr sz="2000" spc="-50" dirty="0">
                  <a:latin typeface="Wingdings"/>
                  <a:cs typeface="Wingdings"/>
                </a:rPr>
                <a:t></a:t>
              </a:r>
              <a:endParaRPr sz="2000" dirty="0">
                <a:latin typeface="Wingdings"/>
                <a:cs typeface="Wingdings"/>
              </a:endParaRPr>
            </a:p>
            <a:p>
              <a:pPr marL="755650" lvl="1" indent="-286385">
                <a:spcBef>
                  <a:spcPts val="1700"/>
                </a:spcBef>
                <a:buChar char="–"/>
                <a:tabLst>
                  <a:tab pos="755650" algn="l"/>
                  <a:tab pos="756285" algn="l"/>
                </a:tabLst>
              </a:pPr>
              <a:r>
                <a:rPr sz="2000" dirty="0">
                  <a:latin typeface="Times New Roman"/>
                  <a:cs typeface="Times New Roman"/>
                </a:rPr>
                <a:t>per</a:t>
              </a:r>
              <a:r>
                <a:rPr sz="2000" spc="-70" dirty="0">
                  <a:latin typeface="Times New Roman"/>
                  <a:cs typeface="Times New Roman"/>
                </a:rPr>
                <a:t> </a:t>
              </a:r>
              <a:r>
                <a:rPr sz="2000" dirty="0">
                  <a:latin typeface="Times New Roman"/>
                  <a:cs typeface="Times New Roman"/>
                </a:rPr>
                <a:t>unit</a:t>
              </a:r>
              <a:r>
                <a:rPr sz="2000" spc="-5" dirty="0">
                  <a:latin typeface="Times New Roman"/>
                  <a:cs typeface="Times New Roman"/>
                </a:rPr>
                <a:t> </a:t>
              </a:r>
              <a:r>
                <a:rPr sz="2000" spc="-10" dirty="0">
                  <a:latin typeface="Times New Roman"/>
                  <a:cs typeface="Times New Roman"/>
                </a:rPr>
                <a:t>length</a:t>
              </a:r>
              <a:endParaRPr sz="2000" dirty="0">
                <a:latin typeface="Times New Roman"/>
                <a:cs typeface="Times New Roman"/>
              </a:endParaRPr>
            </a:p>
            <a:p>
              <a:pPr marL="755650" lvl="1" indent="-286385">
                <a:spcBef>
                  <a:spcPts val="2305"/>
                </a:spcBef>
                <a:buChar char="–"/>
                <a:tabLst>
                  <a:tab pos="755650" algn="l"/>
                  <a:tab pos="756285" algn="l"/>
                </a:tabLst>
              </a:pPr>
              <a:r>
                <a:rPr sz="2000" dirty="0">
                  <a:latin typeface="Times New Roman"/>
                  <a:cs typeface="Times New Roman"/>
                </a:rPr>
                <a:t>per</a:t>
              </a:r>
              <a:r>
                <a:rPr sz="2000" spc="-80" dirty="0">
                  <a:latin typeface="Times New Roman"/>
                  <a:cs typeface="Times New Roman"/>
                </a:rPr>
                <a:t> </a:t>
              </a:r>
              <a:r>
                <a:rPr sz="2000" dirty="0">
                  <a:latin typeface="Times New Roman"/>
                  <a:cs typeface="Times New Roman"/>
                </a:rPr>
                <a:t>unit</a:t>
              </a:r>
              <a:r>
                <a:rPr sz="2000" spc="-5" dirty="0">
                  <a:latin typeface="Times New Roman"/>
                  <a:cs typeface="Times New Roman"/>
                </a:rPr>
                <a:t> </a:t>
              </a:r>
              <a:r>
                <a:rPr sz="2000" spc="-20" dirty="0">
                  <a:latin typeface="Times New Roman"/>
                  <a:cs typeface="Times New Roman"/>
                </a:rPr>
                <a:t>area</a:t>
              </a:r>
              <a:endParaRPr sz="2000" dirty="0">
                <a:latin typeface="Times New Roman"/>
                <a:cs typeface="Times New Roman"/>
              </a:endParaRPr>
            </a:p>
          </p:txBody>
        </p:sp>
        <p:pic>
          <p:nvPicPr>
            <p:cNvPr id="12" name="object 6">
              <a:extLst>
                <a:ext uri="{FF2B5EF4-FFF2-40B4-BE49-F238E27FC236}">
                  <a16:creationId xmlns:a16="http://schemas.microsoft.com/office/drawing/2014/main" id="{7793C8A8-BA17-80BC-BD1A-240C98106A03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566401" y="3362816"/>
              <a:ext cx="866775" cy="361950"/>
            </a:xfrm>
            <a:prstGeom prst="rect">
              <a:avLst/>
            </a:prstGeom>
          </p:spPr>
        </p:pic>
        <p:pic>
          <p:nvPicPr>
            <p:cNvPr id="14" name="object 8">
              <a:extLst>
                <a:ext uri="{FF2B5EF4-FFF2-40B4-BE49-F238E27FC236}">
                  <a16:creationId xmlns:a16="http://schemas.microsoft.com/office/drawing/2014/main" id="{18FDB655-F52E-095B-BE40-B00B843DE10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099280" y="3810446"/>
              <a:ext cx="1295400" cy="129540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F65B485-5457-0B2D-E616-115B39097C07}"/>
              </a:ext>
            </a:extLst>
          </p:cNvPr>
          <p:cNvGrpSpPr/>
          <p:nvPr/>
        </p:nvGrpSpPr>
        <p:grpSpPr>
          <a:xfrm>
            <a:off x="3210562" y="3899413"/>
            <a:ext cx="7218680" cy="1743450"/>
            <a:chOff x="3347721" y="3206077"/>
            <a:chExt cx="7218680" cy="1743450"/>
          </a:xfrm>
        </p:grpSpPr>
        <p:pic>
          <p:nvPicPr>
            <p:cNvPr id="11" name="object 5">
              <a:extLst>
                <a:ext uri="{FF2B5EF4-FFF2-40B4-BE49-F238E27FC236}">
                  <a16:creationId xmlns:a16="http://schemas.microsoft.com/office/drawing/2014/main" id="{DA9095B8-05F9-391C-8984-CC1FC337593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61761" y="3206077"/>
              <a:ext cx="990600" cy="371475"/>
            </a:xfrm>
            <a:prstGeom prst="rect">
              <a:avLst/>
            </a:prstGeom>
          </p:spPr>
        </p:pic>
        <p:pic>
          <p:nvPicPr>
            <p:cNvPr id="13" name="object 7">
              <a:extLst>
                <a:ext uri="{FF2B5EF4-FFF2-40B4-BE49-F238E27FC236}">
                  <a16:creationId xmlns:a16="http://schemas.microsoft.com/office/drawing/2014/main" id="{976C61AF-A2D2-0060-9BD8-CF4FD6DC3DE1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05526" y="3811843"/>
              <a:ext cx="1346836" cy="113768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4FCC4A0-E529-36AE-7CA8-31D2A4A78164}"/>
                </a:ext>
              </a:extLst>
            </p:cNvPr>
            <p:cNvSpPr txBox="1"/>
            <p:nvPr/>
          </p:nvSpPr>
          <p:spPr>
            <a:xfrm>
              <a:off x="3347721" y="3228668"/>
              <a:ext cx="7218680" cy="15414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5600" indent="-343535">
                <a:spcBef>
                  <a:spcPts val="100"/>
                </a:spcBef>
                <a:buChar char="•"/>
                <a:tabLst>
                  <a:tab pos="355600" algn="l"/>
                  <a:tab pos="356235" algn="l"/>
                </a:tabLst>
              </a:pPr>
              <a:r>
                <a:rPr lang="en-US" sz="2000" dirty="0">
                  <a:latin typeface="Times New Roman"/>
                  <a:cs typeface="Times New Roman"/>
                </a:rPr>
                <a:t>For</a:t>
              </a:r>
              <a:r>
                <a:rPr lang="en-US" sz="2000" spc="-160" dirty="0">
                  <a:latin typeface="Times New Roman"/>
                  <a:cs typeface="Times New Roman"/>
                </a:rPr>
                <a:t> </a:t>
              </a:r>
              <a:r>
                <a:rPr lang="en-US" sz="2000" dirty="0">
                  <a:latin typeface="Times New Roman"/>
                  <a:cs typeface="Times New Roman"/>
                </a:rPr>
                <a:t>normal</a:t>
              </a:r>
              <a:r>
                <a:rPr lang="en-US" sz="2000" spc="65" dirty="0">
                  <a:latin typeface="Times New Roman"/>
                  <a:cs typeface="Times New Roman"/>
                </a:rPr>
                <a:t> </a:t>
              </a:r>
              <a:r>
                <a:rPr lang="en-US" sz="2000" dirty="0">
                  <a:latin typeface="Times New Roman"/>
                  <a:cs typeface="Times New Roman"/>
                </a:rPr>
                <a:t>conductors</a:t>
              </a:r>
              <a:r>
                <a:rPr lang="en-US" sz="2000" spc="10" dirty="0">
                  <a:latin typeface="Times New Roman"/>
                  <a:cs typeface="Times New Roman"/>
                </a:rPr>
                <a:t> </a:t>
              </a:r>
              <a:r>
                <a:rPr lang="en-US" sz="2000" spc="-50" dirty="0">
                  <a:latin typeface="Wingdings"/>
                  <a:cs typeface="Wingdings"/>
                </a:rPr>
                <a:t></a:t>
              </a:r>
              <a:endParaRPr lang="en-US" sz="2000" dirty="0">
                <a:latin typeface="Wingdings"/>
                <a:cs typeface="Wingdings"/>
              </a:endParaRPr>
            </a:p>
            <a:p>
              <a:pPr marL="755650" lvl="1" indent="-286385">
                <a:spcBef>
                  <a:spcPts val="1780"/>
                </a:spcBef>
                <a:buChar char="–"/>
                <a:tabLst>
                  <a:tab pos="755650" algn="l"/>
                  <a:tab pos="756285" algn="l"/>
                </a:tabLst>
              </a:pPr>
              <a:r>
                <a:rPr lang="en-US" sz="2000" dirty="0">
                  <a:latin typeface="Times New Roman"/>
                  <a:cs typeface="Times New Roman"/>
                </a:rPr>
                <a:t>per</a:t>
              </a:r>
              <a:r>
                <a:rPr lang="en-US" sz="2000" spc="-70" dirty="0">
                  <a:latin typeface="Times New Roman"/>
                  <a:cs typeface="Times New Roman"/>
                </a:rPr>
                <a:t> </a:t>
              </a:r>
              <a:r>
                <a:rPr lang="en-US" sz="2000" dirty="0">
                  <a:latin typeface="Times New Roman"/>
                  <a:cs typeface="Times New Roman"/>
                </a:rPr>
                <a:t>unit</a:t>
              </a:r>
              <a:r>
                <a:rPr lang="en-US" sz="2000" spc="-5" dirty="0">
                  <a:latin typeface="Times New Roman"/>
                  <a:cs typeface="Times New Roman"/>
                </a:rPr>
                <a:t> </a:t>
              </a:r>
              <a:r>
                <a:rPr lang="en-US" sz="2000" spc="-10" dirty="0">
                  <a:latin typeface="Times New Roman"/>
                  <a:cs typeface="Times New Roman"/>
                </a:rPr>
                <a:t>length</a:t>
              </a:r>
              <a:endParaRPr lang="en-US" sz="2000" dirty="0">
                <a:latin typeface="Times New Roman"/>
                <a:cs typeface="Times New Roman"/>
              </a:endParaRPr>
            </a:p>
            <a:p>
              <a:pPr marL="755650" lvl="1" indent="-286385">
                <a:spcBef>
                  <a:spcPts val="2300"/>
                </a:spcBef>
                <a:buChar char="–"/>
                <a:tabLst>
                  <a:tab pos="755650" algn="l"/>
                  <a:tab pos="756285" algn="l"/>
                </a:tabLst>
              </a:pPr>
              <a:r>
                <a:rPr lang="en-US" sz="2000" dirty="0">
                  <a:latin typeface="Times New Roman"/>
                  <a:cs typeface="Times New Roman"/>
                </a:rPr>
                <a:t>per</a:t>
              </a:r>
              <a:r>
                <a:rPr lang="en-US" sz="2000" spc="-80" dirty="0">
                  <a:latin typeface="Times New Roman"/>
                  <a:cs typeface="Times New Roman"/>
                </a:rPr>
                <a:t> </a:t>
              </a:r>
              <a:r>
                <a:rPr lang="en-US" sz="2000" dirty="0">
                  <a:latin typeface="Times New Roman"/>
                  <a:cs typeface="Times New Roman"/>
                </a:rPr>
                <a:t>unit</a:t>
              </a:r>
              <a:r>
                <a:rPr lang="en-US" sz="2000" spc="-10" dirty="0">
                  <a:latin typeface="Times New Roman"/>
                  <a:cs typeface="Times New Roman"/>
                </a:rPr>
                <a:t> </a:t>
              </a:r>
              <a:r>
                <a:rPr lang="en-US" sz="2000" spc="-20" dirty="0">
                  <a:latin typeface="Times New Roman"/>
                  <a:cs typeface="Times New Roman"/>
                </a:rPr>
                <a:t>area</a:t>
              </a:r>
              <a:endParaRPr lang="en-US" sz="2000" dirty="0">
                <a:latin typeface="Times New Roman"/>
                <a:cs typeface="Times New Roman"/>
              </a:endParaRPr>
            </a:p>
          </p:txBody>
        </p:sp>
      </p:grpSp>
      <p:sp>
        <p:nvSpPr>
          <p:cNvPr id="19" name="object 32">
            <a:extLst>
              <a:ext uri="{FF2B5EF4-FFF2-40B4-BE49-F238E27FC236}">
                <a16:creationId xmlns:a16="http://schemas.microsoft.com/office/drawing/2014/main" id="{04EC4C12-B247-8543-9F21-F99C605AD12F}"/>
              </a:ext>
            </a:extLst>
          </p:cNvPr>
          <p:cNvSpPr txBox="1"/>
          <p:nvPr/>
        </p:nvSpPr>
        <p:spPr>
          <a:xfrm>
            <a:off x="1035877" y="5786474"/>
            <a:ext cx="9180004" cy="288314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216285" indent="-205639">
              <a:spcBef>
                <a:spcPts val="88"/>
              </a:spcBef>
              <a:buSzPct val="115789"/>
              <a:buFont typeface="Calibri"/>
              <a:buChar char="▪"/>
              <a:tabLst>
                <a:tab pos="216285" algn="l"/>
                <a:tab pos="216845" algn="l"/>
              </a:tabLst>
            </a:pPr>
            <a:r>
              <a:rPr dirty="0">
                <a:solidFill>
                  <a:srgbClr val="282828"/>
                </a:solidFill>
                <a:latin typeface="Arial"/>
                <a:cs typeface="Arial"/>
              </a:rPr>
              <a:t>NC</a:t>
            </a:r>
            <a:r>
              <a:rPr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282828"/>
                </a:solidFill>
                <a:latin typeface="Arial"/>
                <a:cs typeface="Arial"/>
              </a:rPr>
              <a:t>cavities</a:t>
            </a:r>
            <a:r>
              <a:rPr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282828"/>
                </a:solidFill>
                <a:latin typeface="Arial"/>
                <a:cs typeface="Arial"/>
              </a:rPr>
              <a:t>favor</a:t>
            </a:r>
            <a:r>
              <a:rPr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282828"/>
                </a:solidFill>
                <a:latin typeface="Arial"/>
                <a:cs typeface="Arial"/>
              </a:rPr>
              <a:t>high</a:t>
            </a:r>
            <a:r>
              <a:rPr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282828"/>
                </a:solidFill>
                <a:latin typeface="Arial"/>
                <a:cs typeface="Arial"/>
              </a:rPr>
              <a:t>frequencies,</a:t>
            </a:r>
            <a:r>
              <a:rPr spc="2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b="1" i="1" dirty="0">
                <a:solidFill>
                  <a:srgbClr val="282828"/>
                </a:solidFill>
                <a:latin typeface="Arial"/>
                <a:cs typeface="Arial"/>
              </a:rPr>
              <a:t>SC</a:t>
            </a:r>
            <a:r>
              <a:rPr b="1" i="1" spc="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b="1" i="1" dirty="0">
                <a:solidFill>
                  <a:srgbClr val="282828"/>
                </a:solidFill>
                <a:latin typeface="Arial"/>
                <a:cs typeface="Arial"/>
              </a:rPr>
              <a:t>cavities favor</a:t>
            </a:r>
            <a:r>
              <a:rPr b="1" i="1" spc="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b="1" i="1" dirty="0">
                <a:solidFill>
                  <a:srgbClr val="282828"/>
                </a:solidFill>
                <a:latin typeface="Arial"/>
                <a:cs typeface="Arial"/>
              </a:rPr>
              <a:t>low</a:t>
            </a:r>
            <a:r>
              <a:rPr b="1" i="1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b="1" i="1" spc="-9" dirty="0">
                <a:solidFill>
                  <a:srgbClr val="282828"/>
                </a:solidFill>
                <a:latin typeface="Arial"/>
                <a:cs typeface="Arial"/>
              </a:rPr>
              <a:t>frequencies.</a:t>
            </a:r>
            <a:endParaRPr dirty="0">
              <a:latin typeface="Arial"/>
              <a:cs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0E794D-6256-3322-89BC-78198A93D9FB}"/>
              </a:ext>
            </a:extLst>
          </p:cNvPr>
          <p:cNvSpPr txBox="1"/>
          <p:nvPr/>
        </p:nvSpPr>
        <p:spPr>
          <a:xfrm>
            <a:off x="314961" y="3534550"/>
            <a:ext cx="7218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82828"/>
                </a:solidFill>
                <a:latin typeface="Arial"/>
                <a:cs typeface="Arial"/>
              </a:rPr>
              <a:t>F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requency</a:t>
            </a:r>
            <a:r>
              <a:rPr lang="en-US" sz="18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spc="-9" dirty="0">
                <a:solidFill>
                  <a:srgbClr val="282828"/>
                </a:solidFill>
                <a:latin typeface="Arial"/>
                <a:cs typeface="Arial"/>
              </a:rPr>
              <a:t>dependence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0B3A9F-C9EE-F84A-2A97-92D5389AB9A6}"/>
              </a:ext>
            </a:extLst>
          </p:cNvPr>
          <p:cNvSpPr txBox="1"/>
          <p:nvPr/>
        </p:nvSpPr>
        <p:spPr>
          <a:xfrm>
            <a:off x="157480" y="2831838"/>
            <a:ext cx="11877039" cy="506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3059" marR="26896">
              <a:lnSpc>
                <a:spcPct val="96400"/>
              </a:lnSpc>
              <a:spcBef>
                <a:spcPts val="159"/>
              </a:spcBef>
              <a:buSzPct val="115789"/>
              <a:tabLst>
                <a:tab pos="238698" algn="l"/>
                <a:tab pos="239258" algn="l"/>
              </a:tabLst>
            </a:pPr>
            <a:r>
              <a:rPr lang="en-US" sz="1400" i="1" spc="-75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lang="en-US" sz="1400" i="1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minimize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the losses, one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needs to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maximize the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denominator. By modifying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the formula, one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spc="-22" dirty="0">
                <a:solidFill>
                  <a:srgbClr val="282828"/>
                </a:solidFill>
                <a:latin typeface="Arial"/>
                <a:cs typeface="Arial"/>
              </a:rPr>
              <a:t>can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make the denominator material-independent:</a:t>
            </a:r>
            <a:r>
              <a:rPr lang="en-US" sz="1400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Times New Roman"/>
                <a:cs typeface="Times New Roman"/>
              </a:rPr>
              <a:t>G</a:t>
            </a:r>
            <a:r>
              <a:rPr lang="en-US" sz="1400" i="1" dirty="0">
                <a:solidFill>
                  <a:srgbClr val="282828"/>
                </a:solidFill>
                <a:latin typeface="Cambria Math"/>
                <a:cs typeface="Cambria Math"/>
              </a:rPr>
              <a:t>⋅</a:t>
            </a:r>
            <a:r>
              <a:rPr lang="en-US" sz="1400" i="1" dirty="0">
                <a:solidFill>
                  <a:srgbClr val="282828"/>
                </a:solidFill>
                <a:latin typeface="Times New Roman"/>
                <a:cs typeface="Times New Roman"/>
              </a:rPr>
              <a:t>R/Q</a:t>
            </a:r>
            <a:r>
              <a:rPr lang="en-US" sz="1400" i="1" spc="18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– this</a:t>
            </a:r>
            <a:r>
              <a:rPr lang="en-US" sz="1400" i="1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new</a:t>
            </a:r>
            <a:r>
              <a:rPr lang="en-US" sz="1400" i="1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parameter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depends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only</a:t>
            </a:r>
            <a:r>
              <a:rPr lang="en-US" sz="1400" i="1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on the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spc="-9" dirty="0">
                <a:solidFill>
                  <a:srgbClr val="282828"/>
                </a:solidFill>
                <a:latin typeface="Arial"/>
                <a:cs typeface="Arial"/>
              </a:rPr>
              <a:t>cavity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geometry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can be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used during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shape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spc="-9" dirty="0">
                <a:solidFill>
                  <a:srgbClr val="282828"/>
                </a:solidFill>
                <a:latin typeface="Arial"/>
                <a:cs typeface="Arial"/>
              </a:rPr>
              <a:t>optimization.</a:t>
            </a:r>
            <a:endParaRPr lang="en-US" sz="1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335603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0370" y="3081476"/>
            <a:ext cx="3586032" cy="37147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06756" y="798277"/>
            <a:ext cx="12023724" cy="3164008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68300" indent="-343535">
              <a:spcBef>
                <a:spcPts val="675"/>
              </a:spcBef>
              <a:buChar char="•"/>
              <a:tabLst>
                <a:tab pos="368300" algn="l"/>
                <a:tab pos="368935" algn="l"/>
              </a:tabLst>
            </a:pPr>
            <a:r>
              <a:rPr sz="2400" dirty="0">
                <a:latin typeface="Times New Roman"/>
                <a:cs typeface="Times New Roman"/>
              </a:rPr>
              <a:t>Geometrical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factor</a:t>
            </a:r>
            <a:r>
              <a:rPr sz="2400" spc="-1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[Ω]</a:t>
            </a:r>
            <a:endParaRPr sz="2400" dirty="0">
              <a:latin typeface="Times New Roman"/>
              <a:cs typeface="Times New Roman"/>
            </a:endParaRPr>
          </a:p>
          <a:p>
            <a:pPr marL="768350" marR="557530" lvl="1" indent="-286385">
              <a:lnSpc>
                <a:spcPts val="2860"/>
              </a:lnSpc>
              <a:spcBef>
                <a:spcPts val="685"/>
              </a:spcBef>
              <a:buChar char="–"/>
              <a:tabLst>
                <a:tab pos="768350" algn="l"/>
                <a:tab pos="768985" algn="l"/>
              </a:tabLst>
            </a:pPr>
            <a:r>
              <a:rPr sz="2400" dirty="0">
                <a:latin typeface="Times New Roman"/>
                <a:cs typeface="Times New Roman"/>
              </a:rPr>
              <a:t>Product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 qualify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factor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</a:t>
            </a:r>
            <a:r>
              <a:rPr sz="2400" i="1" dirty="0">
                <a:latin typeface="Times New Roman"/>
                <a:cs typeface="Times New Roman"/>
              </a:rPr>
              <a:t>Q</a:t>
            </a:r>
            <a:r>
              <a:rPr sz="2325" baseline="-19713" dirty="0">
                <a:latin typeface="Times New Roman"/>
                <a:cs typeface="Times New Roman"/>
              </a:rPr>
              <a:t>0</a:t>
            </a:r>
            <a:r>
              <a:rPr sz="2400" dirty="0">
                <a:latin typeface="Times New Roman"/>
                <a:cs typeface="Times New Roman"/>
              </a:rPr>
              <a:t>)</a:t>
            </a:r>
            <a:r>
              <a:rPr sz="2400" spc="-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surface </a:t>
            </a:r>
            <a:r>
              <a:rPr sz="2400" spc="-10" dirty="0">
                <a:latin typeface="Times New Roman"/>
                <a:cs typeface="Times New Roman"/>
              </a:rPr>
              <a:t>resistance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(</a:t>
            </a:r>
            <a:r>
              <a:rPr sz="2400" i="1" spc="-20" dirty="0">
                <a:latin typeface="Times New Roman"/>
                <a:cs typeface="Times New Roman"/>
              </a:rPr>
              <a:t>R</a:t>
            </a:r>
            <a:r>
              <a:rPr sz="2325" spc="-30" baseline="-19713" dirty="0">
                <a:latin typeface="Times New Roman"/>
                <a:cs typeface="Times New Roman"/>
              </a:rPr>
              <a:t>s</a:t>
            </a:r>
            <a:r>
              <a:rPr sz="2400" spc="-20" dirty="0">
                <a:latin typeface="Times New Roman"/>
                <a:cs typeface="Times New Roman"/>
              </a:rPr>
              <a:t>)</a:t>
            </a:r>
            <a:endParaRPr lang="en-US" sz="2400" spc="-20" dirty="0">
              <a:latin typeface="Times New Roman"/>
              <a:cs typeface="Times New Roman"/>
            </a:endParaRPr>
          </a:p>
          <a:p>
            <a:pPr marL="768350" marR="557530" lvl="1" indent="-286385">
              <a:lnSpc>
                <a:spcPts val="2860"/>
              </a:lnSpc>
              <a:spcBef>
                <a:spcPts val="685"/>
              </a:spcBef>
              <a:buChar char="–"/>
              <a:tabLst>
                <a:tab pos="768350" algn="l"/>
                <a:tab pos="768985" algn="l"/>
              </a:tabLst>
            </a:pPr>
            <a:endParaRPr lang="en-US" sz="2400" spc="-20" dirty="0">
              <a:latin typeface="Times New Roman"/>
              <a:cs typeface="Times New Roman"/>
            </a:endParaRPr>
          </a:p>
          <a:p>
            <a:pPr marL="768350" marR="557530" lvl="1" indent="-286385">
              <a:lnSpc>
                <a:spcPts val="2860"/>
              </a:lnSpc>
              <a:spcBef>
                <a:spcPts val="685"/>
              </a:spcBef>
              <a:buChar char="–"/>
              <a:tabLst>
                <a:tab pos="768350" algn="l"/>
                <a:tab pos="768985" algn="l"/>
              </a:tabLst>
            </a:pPr>
            <a:endParaRPr lang="en-US" sz="2400" dirty="0">
              <a:latin typeface="Times New Roman"/>
              <a:cs typeface="Times New Roman"/>
            </a:endParaRPr>
          </a:p>
          <a:p>
            <a:pPr marL="768350" marR="557530" lvl="1" indent="-286385">
              <a:lnSpc>
                <a:spcPts val="2860"/>
              </a:lnSpc>
              <a:spcBef>
                <a:spcPts val="685"/>
              </a:spcBef>
              <a:buChar char="–"/>
              <a:tabLst>
                <a:tab pos="768350" algn="l"/>
                <a:tab pos="768985" algn="l"/>
              </a:tabLst>
            </a:pPr>
            <a:endParaRPr sz="2400" dirty="0">
              <a:latin typeface="Times New Roman"/>
              <a:cs typeface="Times New Roman"/>
            </a:endParaRPr>
          </a:p>
          <a:p>
            <a:pPr marL="768350" lvl="1" indent="-286385">
              <a:spcBef>
                <a:spcPts val="480"/>
              </a:spcBef>
              <a:buChar char="–"/>
              <a:tabLst>
                <a:tab pos="768350" algn="l"/>
                <a:tab pos="768985" algn="l"/>
              </a:tabLst>
            </a:pPr>
            <a:r>
              <a:rPr sz="2400" dirty="0">
                <a:latin typeface="Times New Roman"/>
                <a:cs typeface="Times New Roman"/>
              </a:rPr>
              <a:t>Independent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size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material</a:t>
            </a:r>
            <a:endParaRPr sz="2400" dirty="0">
              <a:latin typeface="Times New Roman"/>
              <a:cs typeface="Times New Roman"/>
            </a:endParaRPr>
          </a:p>
          <a:p>
            <a:pPr marL="768350" lvl="1" indent="-286385">
              <a:lnSpc>
                <a:spcPts val="2870"/>
              </a:lnSpc>
              <a:spcBef>
                <a:spcPts val="645"/>
              </a:spcBef>
              <a:buChar char="–"/>
              <a:tabLst>
                <a:tab pos="768350" algn="l"/>
                <a:tab pos="768985" algn="l"/>
              </a:tabLst>
            </a:pPr>
            <a:r>
              <a:rPr sz="2400" dirty="0">
                <a:latin typeface="Times New Roman"/>
                <a:cs typeface="Times New Roman"/>
              </a:rPr>
              <a:t>Depends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only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shape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cavity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electromagnetic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mode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-1704794" y="0"/>
            <a:ext cx="10972440" cy="420821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2205990">
              <a:lnSpc>
                <a:spcPct val="100000"/>
              </a:lnSpc>
              <a:spcBef>
                <a:spcPts val="105"/>
              </a:spcBef>
            </a:pPr>
            <a:r>
              <a:rPr dirty="0"/>
              <a:t>Geometrical</a:t>
            </a:r>
            <a:r>
              <a:rPr spc="-30" dirty="0"/>
              <a:t> </a:t>
            </a:r>
            <a:r>
              <a:rPr dirty="0"/>
              <a:t>Factor</a:t>
            </a:r>
            <a:r>
              <a:rPr spc="-15" dirty="0"/>
              <a:t> </a:t>
            </a:r>
            <a:r>
              <a:rPr spc="-25" dirty="0"/>
              <a:t>(</a:t>
            </a:r>
            <a:r>
              <a:rPr i="1" spc="-25" dirty="0">
                <a:latin typeface="Times New Roman"/>
                <a:cs typeface="Times New Roman"/>
              </a:rPr>
              <a:t>G</a:t>
            </a:r>
            <a:r>
              <a:rPr spc="-25" dirty="0"/>
              <a:t>)</a:t>
            </a: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5106" y="1787092"/>
            <a:ext cx="7524750" cy="1343025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xfrm>
            <a:off x="3657600" y="6697090"/>
            <a:ext cx="1818639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>
              <a:lnSpc>
                <a:spcPts val="980"/>
              </a:lnSpc>
            </a:pPr>
            <a:r>
              <a:rPr lang="en-US"/>
              <a:t>USPAS</a:t>
            </a:r>
            <a:r>
              <a:rPr lang="en-US" spc="-55"/>
              <a:t> </a:t>
            </a:r>
            <a:r>
              <a:rPr lang="en-US"/>
              <a:t>Accelerator</a:t>
            </a:r>
            <a:r>
              <a:rPr lang="en-US" spc="70"/>
              <a:t> </a:t>
            </a:r>
            <a:r>
              <a:rPr lang="en-US"/>
              <a:t>Physics</a:t>
            </a:r>
            <a:r>
              <a:rPr lang="en-US" spc="170"/>
              <a:t> </a:t>
            </a:r>
            <a:r>
              <a:rPr lang="en-US"/>
              <a:t>June</a:t>
            </a:r>
            <a:r>
              <a:rPr lang="en-US" spc="-25"/>
              <a:t> </a:t>
            </a:r>
            <a:r>
              <a:rPr lang="en-US" spc="-20"/>
              <a:t>2013</a:t>
            </a:r>
            <a:endParaRPr spc="-20"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5562600" y="6456455"/>
            <a:ext cx="4114800" cy="164917"/>
          </a:xfrm>
          <a:prstGeom prst="rect">
            <a:avLst/>
          </a:prstGeom>
        </p:spPr>
        <p:txBody>
          <a:bodyPr vert="horz" wrap="square" lIns="0" tIns="1905" rIns="0" bIns="0" rtlCol="0" anchor="ctr">
            <a:spAutoFit/>
          </a:bodyPr>
          <a:lstStyle/>
          <a:p>
            <a:pPr marL="12700">
              <a:spcBef>
                <a:spcPts val="15"/>
              </a:spcBef>
            </a:pPr>
            <a:r>
              <a:rPr dirty="0"/>
              <a:t>USPAS</a:t>
            </a:r>
            <a:r>
              <a:rPr spc="265" dirty="0"/>
              <a:t> </a:t>
            </a:r>
            <a:r>
              <a:rPr dirty="0"/>
              <a:t>Accelerator</a:t>
            </a:r>
            <a:r>
              <a:rPr spc="150" dirty="0"/>
              <a:t> </a:t>
            </a:r>
            <a:r>
              <a:rPr dirty="0"/>
              <a:t>Physics</a:t>
            </a:r>
            <a:r>
              <a:rPr spc="75" dirty="0"/>
              <a:t> </a:t>
            </a:r>
            <a:r>
              <a:rPr spc="-20" dirty="0"/>
              <a:t>2016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id="{638E0CCB-68A2-C800-3858-10BF4BB3776D}"/>
              </a:ext>
            </a:extLst>
          </p:cNvPr>
          <p:cNvSpPr txBox="1"/>
          <p:nvPr/>
        </p:nvSpPr>
        <p:spPr>
          <a:xfrm>
            <a:off x="666246" y="4740503"/>
            <a:ext cx="11149646" cy="516166"/>
          </a:xfrm>
          <a:prstGeom prst="rect">
            <a:avLst/>
          </a:prstGeom>
        </p:spPr>
        <p:txBody>
          <a:bodyPr vert="horz" wrap="square" lIns="0" tIns="28574" rIns="0" bIns="0" rtlCol="0">
            <a:spAutoFit/>
          </a:bodyPr>
          <a:lstStyle/>
          <a:p>
            <a:pPr marL="33619" marR="26896">
              <a:lnSpc>
                <a:spcPts val="1924"/>
              </a:lnSpc>
              <a:spcBef>
                <a:spcPts val="224"/>
              </a:spcBef>
            </a:pP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For</a:t>
            </a:r>
            <a:r>
              <a:rPr spc="4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pillbox</a:t>
            </a:r>
            <a:r>
              <a:rPr spc="57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cavity</a:t>
            </a:r>
            <a:r>
              <a:rPr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we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get</a:t>
            </a:r>
            <a:r>
              <a:rPr spc="57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70C0"/>
                </a:solidFill>
                <a:latin typeface="Times New Roman"/>
                <a:cs typeface="Times New Roman"/>
              </a:rPr>
              <a:t>G</a:t>
            </a:r>
            <a:r>
              <a:rPr sz="2000" i="1" spc="-22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=</a:t>
            </a:r>
            <a:r>
              <a:rPr sz="2000" spc="31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257</a:t>
            </a:r>
            <a:r>
              <a:rPr sz="2000" spc="31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el-GR" sz="2000" dirty="0">
                <a:solidFill>
                  <a:srgbClr val="0070C0"/>
                </a:solidFill>
                <a:latin typeface="Times New Roman"/>
                <a:cs typeface="Times New Roman"/>
              </a:rPr>
              <a:t>Ω</a:t>
            </a:r>
            <a:r>
              <a:rPr dirty="0">
                <a:solidFill>
                  <a:srgbClr val="0070C0"/>
                </a:solidFill>
                <a:latin typeface="Times New Roman"/>
                <a:cs typeface="Times New Roman"/>
              </a:rPr>
              <a:t>.</a:t>
            </a:r>
            <a:r>
              <a:rPr spc="93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If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cavity</a:t>
            </a:r>
            <a:r>
              <a:rPr spc="57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is</a:t>
            </a:r>
            <a:r>
              <a:rPr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made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of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copper</a:t>
            </a:r>
            <a:r>
              <a:rPr spc="4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(</a:t>
            </a:r>
            <a:r>
              <a:rPr sz="2000" i="1" dirty="0">
                <a:solidFill>
                  <a:srgbClr val="0070C0"/>
                </a:solidFill>
                <a:latin typeface="Cambria"/>
                <a:cs typeface="Cambria"/>
              </a:rPr>
              <a:t>σ</a:t>
            </a:r>
            <a:r>
              <a:rPr sz="2000" i="1" spc="71" dirty="0">
                <a:solidFill>
                  <a:srgbClr val="0070C0"/>
                </a:solidFill>
                <a:latin typeface="Cambria"/>
                <a:cs typeface="Cambria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=</a:t>
            </a:r>
            <a:r>
              <a:rPr sz="2000" spc="31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5.8×10</a:t>
            </a:r>
            <a:r>
              <a:rPr sz="2000" baseline="25641" dirty="0">
                <a:solidFill>
                  <a:srgbClr val="0070C0"/>
                </a:solidFill>
                <a:latin typeface="Times New Roman"/>
                <a:cs typeface="Times New Roman"/>
              </a:rPr>
              <a:t>7</a:t>
            </a:r>
            <a:r>
              <a:rPr sz="2000" spc="218" baseline="25641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S/m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)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and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operates</a:t>
            </a:r>
            <a:r>
              <a:rPr spc="62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at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1.5</a:t>
            </a:r>
            <a:r>
              <a:rPr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GHz,</a:t>
            </a:r>
            <a:r>
              <a:rPr spc="57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pc="-22" dirty="0">
                <a:solidFill>
                  <a:srgbClr val="0070C0"/>
                </a:solidFill>
                <a:latin typeface="Arial"/>
                <a:cs typeface="Arial"/>
              </a:rPr>
              <a:t>we </a:t>
            </a:r>
            <a:r>
              <a:rPr dirty="0">
                <a:solidFill>
                  <a:srgbClr val="0070C0"/>
                </a:solidFill>
                <a:latin typeface="Arial"/>
                <a:cs typeface="Arial"/>
              </a:rPr>
              <a:t>get</a:t>
            </a:r>
            <a:r>
              <a:rPr spc="31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70C0"/>
                </a:solidFill>
                <a:latin typeface="Cambria"/>
                <a:cs typeface="Cambria"/>
              </a:rPr>
              <a:t>δ</a:t>
            </a:r>
            <a:r>
              <a:rPr sz="2000" i="1" spc="-26" dirty="0">
                <a:solidFill>
                  <a:srgbClr val="0070C0"/>
                </a:solidFill>
                <a:latin typeface="Cambria"/>
                <a:cs typeface="Cambria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=</a:t>
            </a:r>
            <a:r>
              <a:rPr sz="2000" spc="13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1.7</a:t>
            </a:r>
            <a:r>
              <a:rPr sz="2000" spc="18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Calibri"/>
                <a:cs typeface="Calibri"/>
              </a:rPr>
              <a:t>μ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m</a:t>
            </a:r>
            <a:r>
              <a:rPr sz="2000" dirty="0">
                <a:solidFill>
                  <a:srgbClr val="0070C0"/>
                </a:solidFill>
                <a:latin typeface="Calibri"/>
                <a:cs typeface="Calibri"/>
              </a:rPr>
              <a:t>,</a:t>
            </a:r>
            <a:r>
              <a:rPr sz="2000" spc="4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000" i="1" dirty="0">
                <a:solidFill>
                  <a:srgbClr val="0070C0"/>
                </a:solidFill>
                <a:latin typeface="Times New Roman"/>
                <a:cs typeface="Times New Roman"/>
              </a:rPr>
              <a:t>R</a:t>
            </a:r>
            <a:r>
              <a:rPr i="1" baseline="-15151" dirty="0">
                <a:solidFill>
                  <a:srgbClr val="0070C0"/>
                </a:solidFill>
                <a:latin typeface="Times New Roman"/>
                <a:cs typeface="Times New Roman"/>
              </a:rPr>
              <a:t>s</a:t>
            </a:r>
            <a:r>
              <a:rPr i="1" spc="184" baseline="-15151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=</a:t>
            </a:r>
            <a:r>
              <a:rPr sz="2000" spc="-53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10</a:t>
            </a:r>
            <a:r>
              <a:rPr sz="2000" spc="18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m</a:t>
            </a:r>
            <a:r>
              <a:rPr lang="el-GR" sz="2000" dirty="0">
                <a:solidFill>
                  <a:srgbClr val="0070C0"/>
                </a:solidFill>
                <a:latin typeface="Times New Roman"/>
                <a:cs typeface="Times New Roman"/>
              </a:rPr>
              <a:t>Ω</a:t>
            </a:r>
            <a:r>
              <a:rPr dirty="0">
                <a:solidFill>
                  <a:srgbClr val="0070C0"/>
                </a:solidFill>
                <a:latin typeface="Calibri"/>
                <a:cs typeface="Calibri"/>
              </a:rPr>
              <a:t>,</a:t>
            </a:r>
            <a:r>
              <a:rPr spc="31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0070C0"/>
                </a:solidFill>
                <a:latin typeface="Calibri"/>
                <a:cs typeface="Calibri"/>
              </a:rPr>
              <a:t>and</a:t>
            </a:r>
            <a:r>
              <a:rPr spc="26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000" i="1" dirty="0">
                <a:solidFill>
                  <a:srgbClr val="0070C0"/>
                </a:solidFill>
                <a:latin typeface="Times New Roman"/>
                <a:cs typeface="Times New Roman"/>
              </a:rPr>
              <a:t>Q</a:t>
            </a:r>
            <a:r>
              <a:rPr sz="2000" i="1" baseline="-17094" dirty="0">
                <a:solidFill>
                  <a:srgbClr val="0070C0"/>
                </a:solidFill>
                <a:latin typeface="Times New Roman"/>
                <a:cs typeface="Times New Roman"/>
              </a:rPr>
              <a:t>0</a:t>
            </a:r>
            <a:r>
              <a:rPr sz="2000" i="1" spc="191" baseline="-17094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=</a:t>
            </a:r>
            <a:r>
              <a:rPr sz="2000" spc="13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0070C0"/>
                </a:solidFill>
                <a:latin typeface="Times New Roman"/>
                <a:cs typeface="Times New Roman"/>
              </a:rPr>
              <a:t>G/R</a:t>
            </a:r>
            <a:r>
              <a:rPr sz="2000" i="1" baseline="-17094" dirty="0">
                <a:solidFill>
                  <a:srgbClr val="0070C0"/>
                </a:solidFill>
                <a:latin typeface="Times New Roman"/>
                <a:cs typeface="Times New Roman"/>
              </a:rPr>
              <a:t>s</a:t>
            </a:r>
            <a:r>
              <a:rPr sz="2000" i="1" spc="199" baseline="-17094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70C0"/>
                </a:solidFill>
                <a:latin typeface="Times New Roman"/>
                <a:cs typeface="Times New Roman"/>
              </a:rPr>
              <a:t>=</a:t>
            </a:r>
            <a:r>
              <a:rPr sz="2000" spc="13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000" spc="-9" dirty="0">
                <a:solidFill>
                  <a:srgbClr val="0070C0"/>
                </a:solidFill>
                <a:latin typeface="Times New Roman"/>
                <a:cs typeface="Times New Roman"/>
              </a:rPr>
              <a:t>25,700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E0ACF6-EAAA-8732-2090-57E5D418AD57}"/>
              </a:ext>
            </a:extLst>
          </p:cNvPr>
          <p:cNvSpPr txBox="1"/>
          <p:nvPr/>
        </p:nvSpPr>
        <p:spPr>
          <a:xfrm>
            <a:off x="4973320" y="3960571"/>
            <a:ext cx="7218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very</a:t>
            </a:r>
            <a:r>
              <a:rPr lang="en-US" sz="1800" i="1" spc="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useful</a:t>
            </a:r>
            <a:r>
              <a:rPr lang="en-US" sz="1800" i="1" spc="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for</a:t>
            </a:r>
            <a:r>
              <a:rPr lang="en-US" sz="1800" i="1" spc="-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comparing</a:t>
            </a:r>
            <a:r>
              <a:rPr lang="en-US" sz="1800" i="1" spc="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different</a:t>
            </a:r>
            <a:r>
              <a:rPr lang="en-US" sz="1800" i="1" spc="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800" i="1" dirty="0">
                <a:solidFill>
                  <a:srgbClr val="002060"/>
                </a:solidFill>
                <a:latin typeface="Arial"/>
                <a:cs typeface="Arial"/>
              </a:rPr>
              <a:t>cavity</a:t>
            </a:r>
            <a:r>
              <a:rPr lang="en-US" sz="1800" i="1" spc="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800" i="1" spc="-9" dirty="0">
                <a:solidFill>
                  <a:srgbClr val="002060"/>
                </a:solidFill>
                <a:latin typeface="Arial"/>
                <a:cs typeface="Arial"/>
              </a:rPr>
              <a:t>shapes.</a:t>
            </a:r>
            <a:endParaRPr lang="en-US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5532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7013" y="770204"/>
            <a:ext cx="11954987" cy="27004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6400" indent="-343535">
              <a:spcBef>
                <a:spcPts val="100"/>
              </a:spcBef>
              <a:buChar char="•"/>
              <a:tabLst>
                <a:tab pos="406400" algn="l"/>
                <a:tab pos="407034" algn="l"/>
              </a:tabLst>
            </a:pPr>
            <a:r>
              <a:rPr sz="2400" dirty="0">
                <a:latin typeface="Times New Roman"/>
                <a:cs typeface="Times New Roman"/>
              </a:rPr>
              <a:t>Shunt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impedance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</a:t>
            </a:r>
            <a:r>
              <a:rPr sz="2400" i="1" dirty="0">
                <a:latin typeface="Times New Roman"/>
                <a:cs typeface="Times New Roman"/>
              </a:rPr>
              <a:t>R</a:t>
            </a:r>
            <a:r>
              <a:rPr sz="2325" baseline="-19713" dirty="0">
                <a:latin typeface="Times New Roman"/>
                <a:cs typeface="Times New Roman"/>
              </a:rPr>
              <a:t>sh</a:t>
            </a:r>
            <a:r>
              <a:rPr sz="2400" dirty="0">
                <a:latin typeface="Times New Roman"/>
                <a:cs typeface="Times New Roman"/>
              </a:rPr>
              <a:t>)</a:t>
            </a:r>
            <a:r>
              <a:rPr sz="2400" spc="-1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[Ω]</a:t>
            </a:r>
            <a:endParaRPr sz="2400" dirty="0">
              <a:latin typeface="Times New Roman"/>
              <a:cs typeface="Times New Roman"/>
            </a:endParaRPr>
          </a:p>
          <a:p>
            <a:pPr>
              <a:spcBef>
                <a:spcPts val="45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406400" indent="-343535">
              <a:buChar char="•"/>
              <a:tabLst>
                <a:tab pos="406400" algn="l"/>
                <a:tab pos="407034" algn="l"/>
              </a:tabLst>
            </a:pPr>
            <a:r>
              <a:rPr sz="2400" dirty="0">
                <a:latin typeface="Times New Roman"/>
                <a:cs typeface="Times New Roman"/>
              </a:rPr>
              <a:t>Maximize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shunt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impedance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get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maximum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acceleration</a:t>
            </a:r>
            <a:endParaRPr sz="2400" dirty="0">
              <a:latin typeface="Times New Roman"/>
              <a:cs typeface="Times New Roman"/>
            </a:endParaRPr>
          </a:p>
          <a:p>
            <a:pPr>
              <a:spcBef>
                <a:spcPts val="20"/>
              </a:spcBef>
              <a:buFont typeface="Times New Roman"/>
              <a:buChar char="•"/>
            </a:pPr>
            <a:endParaRPr sz="200" dirty="0">
              <a:latin typeface="Times New Roman"/>
              <a:cs typeface="Times New Roman"/>
            </a:endParaRPr>
          </a:p>
          <a:p>
            <a:pPr marL="406400" indent="-343535">
              <a:lnSpc>
                <a:spcPts val="2865"/>
              </a:lnSpc>
              <a:buChar char="•"/>
              <a:tabLst>
                <a:tab pos="406400" algn="l"/>
                <a:tab pos="407034" algn="l"/>
              </a:tabLst>
            </a:pPr>
            <a:r>
              <a:rPr sz="2000" dirty="0">
                <a:latin typeface="Times New Roman"/>
                <a:cs typeface="Times New Roman"/>
              </a:rPr>
              <a:t>Note:</a:t>
            </a:r>
            <a:r>
              <a:rPr sz="2000" spc="-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Sometimes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shunt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impedance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defined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-14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or</a:t>
            </a:r>
            <a:r>
              <a:rPr lang="en-US"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quoted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impedance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per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unit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length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(Ω/m)</a:t>
            </a:r>
            <a:endParaRPr sz="2000" dirty="0">
              <a:latin typeface="Times New Roman"/>
              <a:cs typeface="Times New Roman"/>
            </a:endParaRPr>
          </a:p>
          <a:p>
            <a:pPr>
              <a:spcBef>
                <a:spcPts val="50"/>
              </a:spcBef>
            </a:pPr>
            <a:endParaRPr lang="en-US" sz="1800" dirty="0">
              <a:solidFill>
                <a:srgbClr val="282828"/>
              </a:solidFill>
              <a:latin typeface="Arial"/>
              <a:cs typeface="Arial"/>
            </a:endParaRPr>
          </a:p>
          <a:p>
            <a:pPr>
              <a:spcBef>
                <a:spcPts val="50"/>
              </a:spcBef>
            </a:pP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lang="en-US" sz="1800" spc="-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related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quantity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is the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ratio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of the shunt impedance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to the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quality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factor, which is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independent of </a:t>
            </a:r>
            <a:r>
              <a:rPr lang="en-US" sz="1800" spc="-22" dirty="0">
                <a:solidFill>
                  <a:srgbClr val="282828"/>
                </a:solidFill>
                <a:latin typeface="Arial"/>
                <a:cs typeface="Arial"/>
              </a:rPr>
              <a:t>the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lang="en-US" sz="1800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resistivity</a:t>
            </a:r>
            <a:r>
              <a:rPr lang="en-US" sz="18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lang="en-US" sz="18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spc="-9" dirty="0">
                <a:solidFill>
                  <a:srgbClr val="282828"/>
                </a:solidFill>
                <a:latin typeface="Arial"/>
                <a:cs typeface="Arial"/>
              </a:rPr>
              <a:t>size:</a:t>
            </a:r>
            <a:endParaRPr dirty="0">
              <a:latin typeface="Times New Roman"/>
              <a:cs typeface="Times New Roman"/>
            </a:endParaRPr>
          </a:p>
          <a:p>
            <a:pPr marL="406400" indent="-343535">
              <a:lnSpc>
                <a:spcPts val="2865"/>
              </a:lnSpc>
              <a:spcBef>
                <a:spcPts val="5"/>
              </a:spcBef>
              <a:buFont typeface="Times New Roman"/>
              <a:buChar char="•"/>
              <a:tabLst>
                <a:tab pos="406400" algn="l"/>
                <a:tab pos="407034" algn="l"/>
              </a:tabLst>
            </a:pPr>
            <a:r>
              <a:rPr sz="2400" i="1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/</a:t>
            </a:r>
            <a:r>
              <a:rPr sz="2400" i="1" dirty="0">
                <a:latin typeface="Times New Roman"/>
                <a:cs typeface="Times New Roman"/>
              </a:rPr>
              <a:t>Q</a:t>
            </a:r>
            <a:r>
              <a:rPr sz="2400" i="1" spc="-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[Ω]:</a:t>
            </a:r>
            <a:r>
              <a:rPr sz="2400" spc="-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Measures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how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much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acceleration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a</a:t>
            </a:r>
            <a:r>
              <a:rPr lang="en-US"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given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power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dissipation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622258" y="27989"/>
            <a:ext cx="10972440" cy="567463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405255">
              <a:lnSpc>
                <a:spcPct val="100000"/>
              </a:lnSpc>
              <a:spcBef>
                <a:spcPts val="105"/>
              </a:spcBef>
            </a:pPr>
            <a:r>
              <a:rPr sz="3600" dirty="0"/>
              <a:t>Shunt</a:t>
            </a:r>
            <a:r>
              <a:rPr sz="3600" spc="75" dirty="0"/>
              <a:t> </a:t>
            </a:r>
            <a:r>
              <a:rPr sz="3600" dirty="0"/>
              <a:t>Impedance</a:t>
            </a:r>
            <a:r>
              <a:rPr sz="3600" spc="-140" dirty="0"/>
              <a:t> </a:t>
            </a:r>
            <a:r>
              <a:rPr sz="3600" dirty="0"/>
              <a:t>(</a:t>
            </a:r>
            <a:r>
              <a:rPr sz="3600" i="1" dirty="0" err="1">
                <a:latin typeface="Times New Roman"/>
                <a:cs typeface="Times New Roman"/>
              </a:rPr>
              <a:t>R</a:t>
            </a:r>
            <a:r>
              <a:rPr sz="3600" baseline="-20000" dirty="0" err="1"/>
              <a:t>sh</a:t>
            </a:r>
            <a:r>
              <a:rPr sz="3600" dirty="0"/>
              <a:t>)</a:t>
            </a:r>
            <a:r>
              <a:rPr sz="3600" spc="10" dirty="0"/>
              <a:t> </a:t>
            </a:r>
            <a:r>
              <a:rPr sz="3600" dirty="0"/>
              <a:t>and</a:t>
            </a:r>
            <a:r>
              <a:rPr sz="3600" spc="-25" dirty="0"/>
              <a:t> </a:t>
            </a:r>
            <a:r>
              <a:rPr sz="3600" i="1" spc="-25" dirty="0">
                <a:latin typeface="Times New Roman"/>
                <a:cs typeface="Times New Roman"/>
              </a:rPr>
              <a:t>R</a:t>
            </a:r>
            <a:r>
              <a:rPr sz="3600" spc="-25" dirty="0"/>
              <a:t>/</a:t>
            </a:r>
            <a:r>
              <a:rPr sz="3600" i="1" spc="-25" dirty="0">
                <a:latin typeface="Times New Roman"/>
                <a:cs typeface="Times New Roman"/>
              </a:rPr>
              <a:t>Q</a:t>
            </a:r>
            <a:endParaRPr sz="3600"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66001" y="586106"/>
            <a:ext cx="1171575" cy="90487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42321" y="1688572"/>
            <a:ext cx="666750" cy="7239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97645" y="3470623"/>
            <a:ext cx="2505075" cy="809625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xfrm>
            <a:off x="3657600" y="6697090"/>
            <a:ext cx="1818639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>
              <a:lnSpc>
                <a:spcPts val="980"/>
              </a:lnSpc>
            </a:pPr>
            <a:r>
              <a:rPr lang="en-US"/>
              <a:t>USPAS</a:t>
            </a:r>
            <a:r>
              <a:rPr lang="en-US" spc="-55"/>
              <a:t> </a:t>
            </a:r>
            <a:r>
              <a:rPr lang="en-US"/>
              <a:t>Accelerator</a:t>
            </a:r>
            <a:r>
              <a:rPr lang="en-US" spc="70"/>
              <a:t> </a:t>
            </a:r>
            <a:r>
              <a:rPr lang="en-US"/>
              <a:t>Physics</a:t>
            </a:r>
            <a:r>
              <a:rPr lang="en-US" spc="170"/>
              <a:t> </a:t>
            </a:r>
            <a:r>
              <a:rPr lang="en-US"/>
              <a:t>June</a:t>
            </a:r>
            <a:r>
              <a:rPr lang="en-US" spc="-25"/>
              <a:t> </a:t>
            </a:r>
            <a:r>
              <a:rPr lang="en-US" spc="-20"/>
              <a:t>2013</a:t>
            </a:r>
            <a:endParaRPr spc="-20"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5562600" y="6456455"/>
            <a:ext cx="4114800" cy="164917"/>
          </a:xfrm>
          <a:prstGeom prst="rect">
            <a:avLst/>
          </a:prstGeom>
        </p:spPr>
        <p:txBody>
          <a:bodyPr vert="horz" wrap="square" lIns="0" tIns="1905" rIns="0" bIns="0" rtlCol="0" anchor="ctr">
            <a:spAutoFit/>
          </a:bodyPr>
          <a:lstStyle/>
          <a:p>
            <a:pPr marL="12700">
              <a:spcBef>
                <a:spcPts val="15"/>
              </a:spcBef>
            </a:pPr>
            <a:r>
              <a:rPr dirty="0"/>
              <a:t>USPAS</a:t>
            </a:r>
            <a:r>
              <a:rPr spc="265" dirty="0"/>
              <a:t> </a:t>
            </a:r>
            <a:r>
              <a:rPr dirty="0"/>
              <a:t>Accelerator</a:t>
            </a:r>
            <a:r>
              <a:rPr spc="150" dirty="0"/>
              <a:t> </a:t>
            </a:r>
            <a:r>
              <a:rPr dirty="0"/>
              <a:t>Physics</a:t>
            </a:r>
            <a:r>
              <a:rPr spc="75" dirty="0"/>
              <a:t> </a:t>
            </a:r>
            <a:r>
              <a:rPr spc="-20" dirty="0"/>
              <a:t>2016</a:t>
            </a: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861C90D-8E12-44E6-8B89-D18FDDBB0B84}"/>
              </a:ext>
            </a:extLst>
          </p:cNvPr>
          <p:cNvSpPr txBox="1"/>
          <p:nvPr/>
        </p:nvSpPr>
        <p:spPr>
          <a:xfrm>
            <a:off x="237012" y="4251626"/>
            <a:ext cx="33343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spcBef>
                <a:spcPts val="100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Times New Roman"/>
                <a:cs typeface="Times New Roman"/>
              </a:rPr>
              <a:t>Optimization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parameter: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EDAE5F94-C29C-02B2-C7EA-576C653F0439}"/>
              </a:ext>
            </a:extLst>
          </p:cNvPr>
          <p:cNvSpPr txBox="1"/>
          <p:nvPr/>
        </p:nvSpPr>
        <p:spPr>
          <a:xfrm>
            <a:off x="1216314" y="4694037"/>
            <a:ext cx="6313805" cy="1723549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50165">
              <a:spcBef>
                <a:spcPts val="740"/>
              </a:spcBef>
              <a:tabLst>
                <a:tab pos="393700" algn="l"/>
                <a:tab pos="394335" algn="l"/>
              </a:tabLst>
            </a:pPr>
            <a:r>
              <a:rPr i="1" dirty="0">
                <a:latin typeface="Times New Roman"/>
                <a:cs typeface="Times New Roman"/>
              </a:rPr>
              <a:t>R</a:t>
            </a:r>
            <a:r>
              <a:rPr dirty="0">
                <a:latin typeface="Times New Roman"/>
                <a:cs typeface="Times New Roman"/>
              </a:rPr>
              <a:t>/</a:t>
            </a:r>
            <a:r>
              <a:rPr i="1" dirty="0">
                <a:latin typeface="Times New Roman"/>
                <a:cs typeface="Times New Roman"/>
              </a:rPr>
              <a:t>Q</a:t>
            </a:r>
            <a:r>
              <a:rPr i="1" spc="-1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and</a:t>
            </a:r>
            <a:r>
              <a:rPr spc="120" dirty="0">
                <a:latin typeface="Times New Roman"/>
                <a:cs typeface="Times New Roman"/>
              </a:rPr>
              <a:t> </a:t>
            </a:r>
            <a:r>
              <a:rPr i="1" spc="-20" dirty="0">
                <a:latin typeface="Times New Roman"/>
                <a:cs typeface="Times New Roman"/>
              </a:rPr>
              <a:t>R</a:t>
            </a:r>
            <a:r>
              <a:rPr spc="-30" baseline="-19713" dirty="0">
                <a:latin typeface="Times New Roman"/>
                <a:cs typeface="Times New Roman"/>
              </a:rPr>
              <a:t>sh</a:t>
            </a:r>
            <a:r>
              <a:rPr i="1" spc="-20" dirty="0">
                <a:latin typeface="Times New Roman"/>
                <a:cs typeface="Times New Roman"/>
              </a:rPr>
              <a:t>R</a:t>
            </a:r>
            <a:r>
              <a:rPr spc="-30" baseline="-19713" dirty="0">
                <a:latin typeface="Times New Roman"/>
                <a:cs typeface="Times New Roman"/>
              </a:rPr>
              <a:t>s</a:t>
            </a:r>
            <a:endParaRPr baseline="-19713" dirty="0">
              <a:latin typeface="Times New Roman"/>
              <a:cs typeface="Times New Roman"/>
            </a:endParaRPr>
          </a:p>
          <a:p>
            <a:pPr marL="794385" lvl="1" indent="-286385">
              <a:spcBef>
                <a:spcPts val="650"/>
              </a:spcBef>
              <a:buChar char="–"/>
              <a:tabLst>
                <a:tab pos="794385" algn="l"/>
                <a:tab pos="795020" algn="l"/>
              </a:tabLst>
            </a:pPr>
            <a:r>
              <a:rPr dirty="0">
                <a:latin typeface="Times New Roman"/>
                <a:cs typeface="Times New Roman"/>
              </a:rPr>
              <a:t>Independent</a:t>
            </a:r>
            <a:r>
              <a:rPr spc="5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-10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size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(frequency)</a:t>
            </a:r>
            <a:r>
              <a:rPr spc="7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and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material</a:t>
            </a:r>
            <a:endParaRPr dirty="0">
              <a:latin typeface="Times New Roman"/>
              <a:cs typeface="Times New Roman"/>
            </a:endParaRPr>
          </a:p>
          <a:p>
            <a:pPr marL="794385" lvl="1" indent="-286385">
              <a:spcBef>
                <a:spcPts val="575"/>
              </a:spcBef>
              <a:buChar char="–"/>
              <a:tabLst>
                <a:tab pos="794385" algn="l"/>
                <a:tab pos="795020" algn="l"/>
              </a:tabLst>
            </a:pPr>
            <a:r>
              <a:rPr dirty="0">
                <a:latin typeface="Times New Roman"/>
                <a:cs typeface="Times New Roman"/>
              </a:rPr>
              <a:t>Depends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on</a:t>
            </a:r>
            <a:r>
              <a:rPr spc="-9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mode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geometry</a:t>
            </a:r>
            <a:endParaRPr dirty="0">
              <a:latin typeface="Times New Roman"/>
              <a:cs typeface="Times New Roman"/>
            </a:endParaRPr>
          </a:p>
          <a:p>
            <a:pPr marL="794385" lvl="1" indent="-286385">
              <a:spcBef>
                <a:spcPts val="575"/>
              </a:spcBef>
              <a:buChar char="–"/>
              <a:tabLst>
                <a:tab pos="794385" algn="l"/>
                <a:tab pos="795020" algn="l"/>
              </a:tabLst>
            </a:pPr>
            <a:r>
              <a:rPr dirty="0">
                <a:latin typeface="Times New Roman"/>
                <a:cs typeface="Times New Roman"/>
              </a:rPr>
              <a:t>Proportional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to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no.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cells</a:t>
            </a:r>
            <a:endParaRPr dirty="0">
              <a:latin typeface="Times New Roman"/>
              <a:cs typeface="Times New Roman"/>
            </a:endParaRPr>
          </a:p>
          <a:p>
            <a:pPr lvl="1">
              <a:spcBef>
                <a:spcPts val="5"/>
              </a:spcBef>
            </a:pPr>
            <a:endParaRPr dirty="0">
              <a:latin typeface="Times New Roman"/>
              <a:cs typeface="Times New Roman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6326AA-82BD-8A77-D585-8CF0F96E942E}"/>
              </a:ext>
            </a:extLst>
          </p:cNvPr>
          <p:cNvGrpSpPr/>
          <p:nvPr/>
        </p:nvGrpSpPr>
        <p:grpSpPr>
          <a:xfrm>
            <a:off x="3835082" y="4450756"/>
            <a:ext cx="2633345" cy="581294"/>
            <a:chOff x="4594237" y="1706332"/>
            <a:chExt cx="2633345" cy="581294"/>
          </a:xfrm>
        </p:grpSpPr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65F96CB2-8876-48DA-6230-F8BB573062D4}"/>
                </a:ext>
              </a:extLst>
            </p:cNvPr>
            <p:cNvSpPr/>
            <p:nvPr/>
          </p:nvSpPr>
          <p:spPr>
            <a:xfrm>
              <a:off x="5534619" y="1929021"/>
              <a:ext cx="382270" cy="0"/>
            </a:xfrm>
            <a:custGeom>
              <a:avLst/>
              <a:gdLst/>
              <a:ahLst/>
              <a:cxnLst/>
              <a:rect l="l" t="t" r="r" b="b"/>
              <a:pathLst>
                <a:path w="382270">
                  <a:moveTo>
                    <a:pt x="0" y="0"/>
                  </a:moveTo>
                  <a:lnTo>
                    <a:pt x="382072" y="0"/>
                  </a:lnTo>
                </a:path>
              </a:pathLst>
            </a:custGeom>
            <a:ln w="139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FC273FAE-F641-68CC-EF12-884D78BE92C7}"/>
                </a:ext>
              </a:extLst>
            </p:cNvPr>
            <p:cNvSpPr/>
            <p:nvPr/>
          </p:nvSpPr>
          <p:spPr>
            <a:xfrm>
              <a:off x="6721057" y="1929021"/>
              <a:ext cx="227329" cy="0"/>
            </a:xfrm>
            <a:custGeom>
              <a:avLst/>
              <a:gdLst/>
              <a:ahLst/>
              <a:cxnLst/>
              <a:rect l="l" t="t" r="r" b="b"/>
              <a:pathLst>
                <a:path w="227329">
                  <a:moveTo>
                    <a:pt x="0" y="0"/>
                  </a:moveTo>
                  <a:lnTo>
                    <a:pt x="227326" y="0"/>
                  </a:lnTo>
                </a:path>
              </a:pathLst>
            </a:custGeom>
            <a:ln w="139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1A822E4D-FE2E-7BE4-FEF7-C8FF1E5220AC}"/>
                </a:ext>
              </a:extLst>
            </p:cNvPr>
            <p:cNvSpPr txBox="1"/>
            <p:nvPr/>
          </p:nvSpPr>
          <p:spPr>
            <a:xfrm>
              <a:off x="4783998" y="1896835"/>
              <a:ext cx="1613535" cy="207749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spcBef>
                  <a:spcPts val="120"/>
                </a:spcBef>
                <a:tabLst>
                  <a:tab pos="350520" algn="l"/>
                  <a:tab pos="1536700" algn="l"/>
                </a:tabLst>
              </a:pPr>
              <a:r>
                <a:rPr sz="1250" i="1" spc="-25" dirty="0">
                  <a:latin typeface="Times New Roman"/>
                  <a:cs typeface="Times New Roman"/>
                </a:rPr>
                <a:t>sh</a:t>
              </a:r>
              <a:r>
                <a:rPr sz="1250" i="1" dirty="0">
                  <a:latin typeface="Times New Roman"/>
                  <a:cs typeface="Times New Roman"/>
                </a:rPr>
                <a:t>	</a:t>
              </a:r>
              <a:r>
                <a:rPr sz="1250" i="1" spc="-50" dirty="0">
                  <a:latin typeface="Times New Roman"/>
                  <a:cs typeface="Times New Roman"/>
                </a:rPr>
                <a:t>s</a:t>
              </a:r>
              <a:r>
                <a:rPr sz="1250" i="1" dirty="0">
                  <a:latin typeface="Times New Roman"/>
                  <a:cs typeface="Times New Roman"/>
                </a:rPr>
                <a:t>	</a:t>
              </a:r>
              <a:r>
                <a:rPr sz="1250" i="1" spc="-50" dirty="0">
                  <a:latin typeface="Times New Roman"/>
                  <a:cs typeface="Times New Roman"/>
                </a:rPr>
                <a:t>s</a:t>
              </a:r>
              <a:endParaRPr sz="1250">
                <a:latin typeface="Times New Roman"/>
                <a:cs typeface="Times New Roman"/>
              </a:endParaRPr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8840DCC2-20B1-CA05-C270-B9B92C342B10}"/>
                </a:ext>
              </a:extLst>
            </p:cNvPr>
            <p:cNvSpPr txBox="1"/>
            <p:nvPr/>
          </p:nvSpPr>
          <p:spPr>
            <a:xfrm>
              <a:off x="5607593" y="1926311"/>
              <a:ext cx="1337310" cy="36131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  <a:tabLst>
                  <a:tab pos="1122045" algn="l"/>
                </a:tabLst>
              </a:pPr>
              <a:r>
                <a:rPr sz="2200" i="1" spc="-50" dirty="0">
                  <a:latin typeface="Times New Roman"/>
                  <a:cs typeface="Times New Roman"/>
                </a:rPr>
                <a:t>Q</a:t>
              </a:r>
              <a:r>
                <a:rPr sz="2200" i="1" dirty="0">
                  <a:latin typeface="Times New Roman"/>
                  <a:cs typeface="Times New Roman"/>
                </a:rPr>
                <a:t>	</a:t>
              </a:r>
              <a:r>
                <a:rPr sz="2200" i="1" spc="-50" dirty="0">
                  <a:latin typeface="Times New Roman"/>
                  <a:cs typeface="Times New Roman"/>
                </a:rPr>
                <a:t>Q</a:t>
              </a:r>
              <a:endParaRPr sz="2200" dirty="0">
                <a:latin typeface="Times New Roman"/>
                <a:cs typeface="Times New Roman"/>
              </a:endParaRPr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DFC05E72-8E0A-6C63-796D-6BC77CA1B2A4}"/>
                </a:ext>
              </a:extLst>
            </p:cNvPr>
            <p:cNvSpPr txBox="1"/>
            <p:nvPr/>
          </p:nvSpPr>
          <p:spPr>
            <a:xfrm>
              <a:off x="4594237" y="1706332"/>
              <a:ext cx="2633345" cy="36131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  <a:tabLst>
                  <a:tab pos="375920" algn="l"/>
                  <a:tab pos="711835" algn="l"/>
                  <a:tab pos="1898014" algn="l"/>
                </a:tabLst>
              </a:pPr>
              <a:r>
                <a:rPr sz="2200" i="1" spc="-50" dirty="0">
                  <a:latin typeface="Times New Roman"/>
                  <a:cs typeface="Times New Roman"/>
                </a:rPr>
                <a:t>R</a:t>
              </a:r>
              <a:r>
                <a:rPr sz="2200" i="1" dirty="0">
                  <a:latin typeface="Times New Roman"/>
                  <a:cs typeface="Times New Roman"/>
                </a:rPr>
                <a:t>	</a:t>
              </a:r>
              <a:r>
                <a:rPr sz="2200" i="1" spc="-50" dirty="0">
                  <a:latin typeface="Times New Roman"/>
                  <a:cs typeface="Times New Roman"/>
                </a:rPr>
                <a:t>R</a:t>
              </a:r>
              <a:r>
                <a:rPr sz="2200" i="1" dirty="0">
                  <a:latin typeface="Times New Roman"/>
                  <a:cs typeface="Times New Roman"/>
                </a:rPr>
                <a:t>	</a:t>
              </a:r>
              <a:r>
                <a:rPr sz="2200" dirty="0">
                  <a:latin typeface="Symbol"/>
                  <a:cs typeface="Symbol"/>
                </a:rPr>
                <a:t></a:t>
              </a:r>
              <a:r>
                <a:rPr sz="2200" spc="215" dirty="0">
                  <a:latin typeface="Times New Roman"/>
                  <a:cs typeface="Times New Roman"/>
                </a:rPr>
                <a:t> </a:t>
              </a:r>
              <a:r>
                <a:rPr sz="3300" i="1" baseline="36616" dirty="0">
                  <a:latin typeface="Times New Roman"/>
                  <a:cs typeface="Times New Roman"/>
                </a:rPr>
                <a:t>R</a:t>
              </a:r>
              <a:r>
                <a:rPr sz="1875" i="1" baseline="40000" dirty="0">
                  <a:latin typeface="Times New Roman"/>
                  <a:cs typeface="Times New Roman"/>
                </a:rPr>
                <a:t>sh</a:t>
              </a:r>
              <a:r>
                <a:rPr sz="1875" i="1" spc="517" baseline="40000" dirty="0">
                  <a:latin typeface="Times New Roman"/>
                  <a:cs typeface="Times New Roman"/>
                </a:rPr>
                <a:t> </a:t>
              </a:r>
              <a:r>
                <a:rPr sz="2200" i="1" spc="-35" dirty="0">
                  <a:latin typeface="Times New Roman"/>
                  <a:cs typeface="Times New Roman"/>
                </a:rPr>
                <a:t>QR</a:t>
              </a:r>
              <a:r>
                <a:rPr sz="2200" i="1" dirty="0">
                  <a:latin typeface="Times New Roman"/>
                  <a:cs typeface="Times New Roman"/>
                </a:rPr>
                <a:t>	</a:t>
              </a:r>
              <a:r>
                <a:rPr sz="2200" dirty="0">
                  <a:latin typeface="Symbol"/>
                  <a:cs typeface="Symbol"/>
                </a:rPr>
                <a:t></a:t>
              </a:r>
              <a:r>
                <a:rPr sz="2200" spc="295" dirty="0">
                  <a:latin typeface="Times New Roman"/>
                  <a:cs typeface="Times New Roman"/>
                </a:rPr>
                <a:t> </a:t>
              </a:r>
              <a:r>
                <a:rPr sz="3300" i="1" baseline="35353" dirty="0">
                  <a:latin typeface="Times New Roman"/>
                  <a:cs typeface="Times New Roman"/>
                </a:rPr>
                <a:t>R</a:t>
              </a:r>
              <a:r>
                <a:rPr sz="3300" i="1" spc="-104" baseline="35353" dirty="0">
                  <a:latin typeface="Times New Roman"/>
                  <a:cs typeface="Times New Roman"/>
                </a:rPr>
                <a:t> </a:t>
              </a:r>
              <a:r>
                <a:rPr sz="2200" i="1" spc="-50" dirty="0">
                  <a:latin typeface="Times New Roman"/>
                  <a:cs typeface="Times New Roman"/>
                </a:rPr>
                <a:t>G</a:t>
              </a:r>
              <a:endParaRPr sz="2200" dirty="0">
                <a:latin typeface="Times New Roman"/>
                <a:cs typeface="Times New Roman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A109278-E8BB-41C0-F7E0-26A0288AB57F}"/>
              </a:ext>
            </a:extLst>
          </p:cNvPr>
          <p:cNvSpPr txBox="1"/>
          <p:nvPr/>
        </p:nvSpPr>
        <p:spPr>
          <a:xfrm>
            <a:off x="6791951" y="4495771"/>
            <a:ext cx="625348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5"/>
              </a:spcBef>
            </a:pPr>
            <a:endParaRPr lang="en-US" sz="2800" dirty="0">
              <a:latin typeface="Times New Roman"/>
              <a:cs typeface="Times New Roman"/>
            </a:endParaRPr>
          </a:p>
          <a:p>
            <a:pPr marL="50165">
              <a:tabLst>
                <a:tab pos="393700" algn="l"/>
                <a:tab pos="394335" algn="l"/>
              </a:tabLst>
            </a:pPr>
            <a:r>
              <a:rPr lang="en-US" i="1" dirty="0">
                <a:latin typeface="Times New Roman"/>
                <a:cs typeface="Times New Roman"/>
              </a:rPr>
              <a:t>In</a:t>
            </a:r>
            <a:r>
              <a:rPr lang="en-US" i="1" spc="-30" dirty="0">
                <a:latin typeface="Times New Roman"/>
                <a:cs typeface="Times New Roman"/>
              </a:rPr>
              <a:t> </a:t>
            </a:r>
            <a:r>
              <a:rPr lang="en-US" i="1" dirty="0">
                <a:latin typeface="Times New Roman"/>
                <a:cs typeface="Times New Roman"/>
              </a:rPr>
              <a:t>practice</a:t>
            </a:r>
            <a:r>
              <a:rPr lang="en-US" i="1" spc="-30" dirty="0">
                <a:latin typeface="Times New Roman"/>
                <a:cs typeface="Times New Roman"/>
              </a:rPr>
              <a:t> </a:t>
            </a:r>
            <a:r>
              <a:rPr lang="en-US" i="1" dirty="0">
                <a:latin typeface="Times New Roman"/>
                <a:cs typeface="Times New Roman"/>
              </a:rPr>
              <a:t>for</a:t>
            </a:r>
            <a:r>
              <a:rPr lang="en-US" i="1" spc="10" dirty="0">
                <a:latin typeface="Times New Roman"/>
                <a:cs typeface="Times New Roman"/>
              </a:rPr>
              <a:t> </a:t>
            </a:r>
            <a:r>
              <a:rPr lang="en-US" i="1" dirty="0">
                <a:latin typeface="Times New Roman"/>
                <a:cs typeface="Times New Roman"/>
              </a:rPr>
              <a:t>elliptical</a:t>
            </a:r>
            <a:r>
              <a:rPr lang="en-US" i="1" spc="-75" dirty="0">
                <a:latin typeface="Times New Roman"/>
                <a:cs typeface="Times New Roman"/>
              </a:rPr>
              <a:t> </a:t>
            </a:r>
            <a:r>
              <a:rPr lang="en-US" i="1" spc="-10" dirty="0">
                <a:latin typeface="Times New Roman"/>
                <a:cs typeface="Times New Roman"/>
              </a:rPr>
              <a:t>cavities</a:t>
            </a:r>
            <a:endParaRPr lang="en-US" i="1" dirty="0">
              <a:latin typeface="Times New Roman"/>
              <a:cs typeface="Times New Roman"/>
            </a:endParaRPr>
          </a:p>
          <a:p>
            <a:pPr marL="794385" lvl="1" indent="-286385">
              <a:spcBef>
                <a:spcPts val="575"/>
              </a:spcBef>
              <a:buFont typeface="Times New Roman"/>
              <a:buChar char="–"/>
              <a:tabLst>
                <a:tab pos="794385" algn="l"/>
                <a:tab pos="795020" algn="l"/>
              </a:tabLst>
            </a:pPr>
            <a:r>
              <a:rPr lang="en-US" i="1" dirty="0">
                <a:latin typeface="Times New Roman"/>
                <a:cs typeface="Times New Roman"/>
              </a:rPr>
              <a:t>R</a:t>
            </a:r>
            <a:r>
              <a:rPr lang="en-US" dirty="0">
                <a:latin typeface="Times New Roman"/>
                <a:cs typeface="Times New Roman"/>
              </a:rPr>
              <a:t>/</a:t>
            </a:r>
            <a:r>
              <a:rPr lang="en-US" i="1" dirty="0">
                <a:latin typeface="Times New Roman"/>
                <a:cs typeface="Times New Roman"/>
              </a:rPr>
              <a:t>Q</a:t>
            </a:r>
            <a:r>
              <a:rPr lang="en-US" i="1" spc="-95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~</a:t>
            </a:r>
            <a:r>
              <a:rPr lang="en-US" spc="5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100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l-GR" dirty="0">
                <a:latin typeface="Times New Roman"/>
                <a:cs typeface="Times New Roman"/>
              </a:rPr>
              <a:t>Ω</a:t>
            </a:r>
            <a:r>
              <a:rPr lang="el-GR" spc="2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per</a:t>
            </a:r>
            <a:r>
              <a:rPr lang="en-US" spc="-50" dirty="0">
                <a:latin typeface="Times New Roman"/>
                <a:cs typeface="Times New Roman"/>
              </a:rPr>
              <a:t> </a:t>
            </a:r>
            <a:r>
              <a:rPr lang="en-US" spc="-20" dirty="0">
                <a:latin typeface="Times New Roman"/>
                <a:cs typeface="Times New Roman"/>
              </a:rPr>
              <a:t>cell</a:t>
            </a:r>
            <a:endParaRPr lang="en-US" dirty="0">
              <a:latin typeface="Times New Roman"/>
              <a:cs typeface="Times New Roman"/>
            </a:endParaRPr>
          </a:p>
          <a:p>
            <a:pPr marL="794385" lvl="1" indent="-286385">
              <a:spcBef>
                <a:spcPts val="575"/>
              </a:spcBef>
              <a:buFont typeface="Times New Roman"/>
              <a:buChar char="–"/>
              <a:tabLst>
                <a:tab pos="794385" algn="l"/>
                <a:tab pos="795020" algn="l"/>
              </a:tabLst>
            </a:pPr>
            <a:r>
              <a:rPr lang="en-US" i="1" dirty="0" err="1">
                <a:latin typeface="Times New Roman"/>
                <a:cs typeface="Times New Roman"/>
              </a:rPr>
              <a:t>R</a:t>
            </a:r>
            <a:r>
              <a:rPr lang="en-US" baseline="-19713" dirty="0" err="1">
                <a:latin typeface="Times New Roman"/>
                <a:cs typeface="Times New Roman"/>
              </a:rPr>
              <a:t>sh</a:t>
            </a:r>
            <a:r>
              <a:rPr lang="en-US" i="1" dirty="0" err="1">
                <a:latin typeface="Times New Roman"/>
                <a:cs typeface="Times New Roman"/>
              </a:rPr>
              <a:t>R</a:t>
            </a:r>
            <a:r>
              <a:rPr lang="en-US" baseline="-19713" dirty="0" err="1">
                <a:latin typeface="Times New Roman"/>
                <a:cs typeface="Times New Roman"/>
              </a:rPr>
              <a:t>s</a:t>
            </a:r>
            <a:r>
              <a:rPr lang="en-US" spc="300" baseline="-19713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~</a:t>
            </a:r>
            <a:r>
              <a:rPr lang="en-US" spc="60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33,000</a:t>
            </a:r>
            <a:r>
              <a:rPr lang="en-US" spc="5" dirty="0">
                <a:latin typeface="Times New Roman"/>
                <a:cs typeface="Times New Roman"/>
              </a:rPr>
              <a:t> </a:t>
            </a:r>
            <a:r>
              <a:rPr lang="el-GR" dirty="0">
                <a:latin typeface="Times New Roman"/>
                <a:cs typeface="Times New Roman"/>
              </a:rPr>
              <a:t>Ω</a:t>
            </a:r>
            <a:r>
              <a:rPr lang="el-GR" baseline="26881" dirty="0">
                <a:latin typeface="Times New Roman"/>
                <a:cs typeface="Times New Roman"/>
              </a:rPr>
              <a:t>2</a:t>
            </a:r>
            <a:r>
              <a:rPr lang="el-GR" spc="270" baseline="26881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per</a:t>
            </a:r>
            <a:r>
              <a:rPr lang="en-US" spc="30" dirty="0">
                <a:latin typeface="Times New Roman"/>
                <a:cs typeface="Times New Roman"/>
              </a:rPr>
              <a:t> </a:t>
            </a:r>
            <a:r>
              <a:rPr lang="en-US" spc="-20" dirty="0">
                <a:latin typeface="Times New Roman"/>
                <a:cs typeface="Times New Roman"/>
              </a:rPr>
              <a:t>cell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71682F-0680-A328-B7B3-C683AE408D5D}"/>
              </a:ext>
            </a:extLst>
          </p:cNvPr>
          <p:cNvSpPr txBox="1"/>
          <p:nvPr/>
        </p:nvSpPr>
        <p:spPr>
          <a:xfrm>
            <a:off x="3870961" y="806421"/>
            <a:ext cx="7071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characterizers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losses</a:t>
            </a:r>
            <a:r>
              <a:rPr lang="en-US" sz="1800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lang="en-US" sz="1800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800" spc="-9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20FCDE-B0CA-927C-0F5D-7700CDD6CAD8}"/>
              </a:ext>
            </a:extLst>
          </p:cNvPr>
          <p:cNvSpPr txBox="1"/>
          <p:nvPr/>
        </p:nvSpPr>
        <p:spPr>
          <a:xfrm>
            <a:off x="566420" y="3429597"/>
            <a:ext cx="8750301" cy="732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3060" marR="26896">
              <a:lnSpc>
                <a:spcPct val="98900"/>
              </a:lnSpc>
              <a:spcBef>
                <a:spcPts val="688"/>
              </a:spcBef>
              <a:buSzPct val="115789"/>
              <a:tabLst>
                <a:tab pos="231414" algn="l"/>
              </a:tabLst>
            </a:pP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This</a:t>
            </a:r>
            <a:r>
              <a:rPr lang="en-US" sz="1400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parameter</a:t>
            </a:r>
            <a:r>
              <a:rPr lang="en-US" sz="1400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frequently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used as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a figure of merit and is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useful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in determining the level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lang="en-US" sz="1400" i="1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spc="-18" dirty="0">
                <a:solidFill>
                  <a:srgbClr val="282828"/>
                </a:solidFill>
                <a:latin typeface="Arial"/>
                <a:cs typeface="Arial"/>
              </a:rPr>
              <a:t>mode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excitation</a:t>
            </a:r>
            <a:r>
              <a:rPr lang="en-US" sz="1400" i="1" spc="-1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by bunches of</a:t>
            </a:r>
            <a:r>
              <a:rPr lang="en-US" sz="1400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charged</a:t>
            </a:r>
            <a:r>
              <a:rPr lang="en-US" sz="1400" i="1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particles passing</a:t>
            </a:r>
            <a:r>
              <a:rPr lang="en-US" sz="1400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through</a:t>
            </a:r>
            <a:r>
              <a:rPr lang="en-US" sz="1400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lang="en-US" sz="1400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cavity.</a:t>
            </a:r>
            <a:r>
              <a:rPr lang="en-US" sz="1400" i="1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Sometimes it</a:t>
            </a:r>
            <a:r>
              <a:rPr lang="en-US" sz="1400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282828"/>
                </a:solidFill>
                <a:latin typeface="Arial"/>
                <a:cs typeface="Arial"/>
              </a:rPr>
              <a:t>is called</a:t>
            </a:r>
            <a:r>
              <a:rPr lang="en-US" sz="1400" i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i="1" spc="-22" dirty="0">
                <a:solidFill>
                  <a:srgbClr val="282828"/>
                </a:solidFill>
                <a:latin typeface="Arial"/>
                <a:cs typeface="Arial"/>
              </a:rPr>
              <a:t>the </a:t>
            </a:r>
            <a:r>
              <a:rPr lang="en-US" sz="1400" b="1" i="1" dirty="0">
                <a:solidFill>
                  <a:srgbClr val="282828"/>
                </a:solidFill>
                <a:latin typeface="Arial"/>
                <a:cs typeface="Arial"/>
              </a:rPr>
              <a:t>geometric</a:t>
            </a:r>
            <a:r>
              <a:rPr lang="en-US" sz="1400" b="1" i="1" spc="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b="1" i="1" dirty="0">
                <a:solidFill>
                  <a:srgbClr val="282828"/>
                </a:solidFill>
                <a:latin typeface="Arial"/>
                <a:cs typeface="Arial"/>
              </a:rPr>
              <a:t>shunt</a:t>
            </a:r>
            <a:r>
              <a:rPr lang="en-US" sz="1400" b="1" i="1" spc="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b="1" i="1" spc="-9" dirty="0">
                <a:solidFill>
                  <a:srgbClr val="282828"/>
                </a:solidFill>
                <a:latin typeface="Arial"/>
                <a:cs typeface="Arial"/>
              </a:rPr>
              <a:t>impedance</a:t>
            </a:r>
            <a:r>
              <a:rPr lang="en-US" sz="1400" i="1" spc="-9" dirty="0">
                <a:solidFill>
                  <a:srgbClr val="282828"/>
                </a:solidFill>
                <a:latin typeface="Arial"/>
                <a:cs typeface="Arial"/>
              </a:rPr>
              <a:t>.</a:t>
            </a:r>
            <a:r>
              <a:rPr lang="en-US" sz="1400" i="1" spc="-9" dirty="0">
                <a:latin typeface="Arial"/>
                <a:cs typeface="Arial"/>
              </a:rPr>
              <a:t>	</a:t>
            </a:r>
            <a:r>
              <a:rPr lang="en-US" sz="1200" i="1" dirty="0">
                <a:solidFill>
                  <a:srgbClr val="0070C0"/>
                </a:solidFill>
                <a:latin typeface="Arial"/>
                <a:cs typeface="Arial"/>
              </a:rPr>
              <a:t>For</a:t>
            </a:r>
            <a:r>
              <a:rPr lang="en-US" sz="1200" i="1" spc="49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0070C0"/>
                </a:solidFill>
                <a:latin typeface="Arial"/>
                <a:cs typeface="Arial"/>
              </a:rPr>
              <a:t>the</a:t>
            </a:r>
            <a:r>
              <a:rPr lang="en-US" sz="1200" i="1"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0070C0"/>
                </a:solidFill>
                <a:latin typeface="Arial"/>
                <a:cs typeface="Arial"/>
              </a:rPr>
              <a:t>pillbox</a:t>
            </a:r>
            <a:r>
              <a:rPr lang="en-US" sz="1200" i="1" spc="57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0070C0"/>
                </a:solidFill>
                <a:latin typeface="Arial"/>
                <a:cs typeface="Arial"/>
              </a:rPr>
              <a:t>cavity</a:t>
            </a:r>
            <a:r>
              <a:rPr lang="en-US" sz="1200" i="1" spc="53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srgbClr val="0070C0"/>
                </a:solidFill>
                <a:latin typeface="Times New Roman"/>
                <a:cs typeface="Times New Roman"/>
              </a:rPr>
              <a:t>R/Q</a:t>
            </a:r>
            <a:r>
              <a:rPr lang="en-US" sz="1400" i="1" spc="4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en-US" sz="1400" i="1" dirty="0">
                <a:solidFill>
                  <a:srgbClr val="0070C0"/>
                </a:solidFill>
                <a:latin typeface="Times New Roman"/>
                <a:cs typeface="Times New Roman"/>
              </a:rPr>
              <a:t>=</a:t>
            </a:r>
            <a:r>
              <a:rPr lang="en-US" sz="1400" i="1" spc="31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en-US" sz="1400" i="1" dirty="0">
                <a:solidFill>
                  <a:srgbClr val="0070C0"/>
                </a:solidFill>
                <a:latin typeface="Times New Roman"/>
                <a:cs typeface="Times New Roman"/>
              </a:rPr>
              <a:t>196</a:t>
            </a:r>
            <a:r>
              <a:rPr lang="en-US" sz="1400" i="1" spc="31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el-GR" sz="1400" i="1" spc="-22" dirty="0">
                <a:solidFill>
                  <a:srgbClr val="0070C0"/>
                </a:solidFill>
                <a:latin typeface="Times New Roman"/>
                <a:cs typeface="Times New Roman"/>
              </a:rPr>
              <a:t>Ω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61836602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124" y="64615"/>
            <a:ext cx="10972440" cy="567463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699135">
              <a:lnSpc>
                <a:spcPct val="100000"/>
              </a:lnSpc>
              <a:spcBef>
                <a:spcPts val="105"/>
              </a:spcBef>
            </a:pPr>
            <a:r>
              <a:rPr dirty="0"/>
              <a:t>TM</a:t>
            </a:r>
            <a:r>
              <a:rPr sz="3600" baseline="-19675" dirty="0"/>
              <a:t>010</a:t>
            </a:r>
            <a:r>
              <a:rPr sz="3600" spc="405" baseline="-19675" dirty="0"/>
              <a:t> </a:t>
            </a:r>
            <a:r>
              <a:rPr sz="3600" dirty="0"/>
              <a:t>Mode</a:t>
            </a:r>
            <a:r>
              <a:rPr sz="3600" spc="25" dirty="0"/>
              <a:t> </a:t>
            </a:r>
            <a:r>
              <a:rPr sz="3600" dirty="0"/>
              <a:t>in a</a:t>
            </a:r>
            <a:r>
              <a:rPr sz="3600" spc="-20" dirty="0"/>
              <a:t> </a:t>
            </a:r>
            <a:r>
              <a:rPr sz="3600" dirty="0"/>
              <a:t>Pill</a:t>
            </a:r>
            <a:r>
              <a:rPr sz="3600" spc="25" dirty="0"/>
              <a:t> </a:t>
            </a:r>
            <a:r>
              <a:rPr sz="3600" dirty="0"/>
              <a:t>Box</a:t>
            </a:r>
            <a:r>
              <a:rPr sz="3600" spc="-100" dirty="0"/>
              <a:t> </a:t>
            </a:r>
            <a:r>
              <a:rPr sz="3600" spc="-10" dirty="0"/>
              <a:t>Cavity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617856" y="1094563"/>
            <a:ext cx="185737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400" dirty="0">
                <a:latin typeface="Times New Roman"/>
                <a:cs typeface="Times New Roman"/>
              </a:rPr>
              <a:t>Energy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content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7856" y="2209527"/>
            <a:ext cx="21812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Power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dissipation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7856" y="4375226"/>
            <a:ext cx="23114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Geometrical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factor</a:t>
            </a:r>
            <a:endParaRPr sz="2400" dirty="0">
              <a:latin typeface="Times New Roman"/>
              <a:cs typeface="Times New Roman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FAE84B1-8D50-60CA-96AD-D5C3F74DA08C}"/>
              </a:ext>
            </a:extLst>
          </p:cNvPr>
          <p:cNvGrpSpPr/>
          <p:nvPr/>
        </p:nvGrpSpPr>
        <p:grpSpPr>
          <a:xfrm>
            <a:off x="1129900" y="1557140"/>
            <a:ext cx="2956927" cy="763343"/>
            <a:chOff x="3572764" y="1666852"/>
            <a:chExt cx="2956927" cy="763343"/>
          </a:xfrm>
        </p:grpSpPr>
        <p:sp>
          <p:nvSpPr>
            <p:cNvPr id="6" name="object 6"/>
            <p:cNvSpPr txBox="1"/>
            <p:nvPr/>
          </p:nvSpPr>
          <p:spPr>
            <a:xfrm>
              <a:off x="4314279" y="2012754"/>
              <a:ext cx="1583055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  <a:tabLst>
                  <a:tab pos="315595" algn="l"/>
                  <a:tab pos="960119" algn="l"/>
                  <a:tab pos="1391920" algn="l"/>
                </a:tabLst>
              </a:pPr>
              <a:r>
                <a:rPr sz="1400" spc="-50" dirty="0">
                  <a:latin typeface="Times New Roman"/>
                  <a:cs typeface="Times New Roman"/>
                </a:rPr>
                <a:t>0</a:t>
              </a:r>
              <a:r>
                <a:rPr sz="1400" dirty="0">
                  <a:latin typeface="Times New Roman"/>
                  <a:cs typeface="Times New Roman"/>
                </a:rPr>
                <a:t>	</a:t>
              </a:r>
              <a:r>
                <a:rPr sz="1400" spc="-50" dirty="0">
                  <a:latin typeface="Times New Roman"/>
                  <a:cs typeface="Times New Roman"/>
                </a:rPr>
                <a:t>0</a:t>
              </a:r>
              <a:r>
                <a:rPr sz="1400" dirty="0">
                  <a:latin typeface="Times New Roman"/>
                  <a:cs typeface="Times New Roman"/>
                </a:rPr>
                <a:t>	</a:t>
              </a:r>
              <a:r>
                <a:rPr sz="1400" spc="-50" dirty="0">
                  <a:latin typeface="Times New Roman"/>
                  <a:cs typeface="Times New Roman"/>
                </a:rPr>
                <a:t>1</a:t>
              </a:r>
              <a:r>
                <a:rPr sz="1400" dirty="0">
                  <a:latin typeface="Times New Roman"/>
                  <a:cs typeface="Times New Roman"/>
                </a:rPr>
                <a:t>	</a:t>
              </a:r>
              <a:r>
                <a:rPr sz="1400" spc="-25" dirty="0">
                  <a:latin typeface="Times New Roman"/>
                  <a:cs typeface="Times New Roman"/>
                </a:rPr>
                <a:t>01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4858308" y="2038400"/>
              <a:ext cx="18034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spc="15" dirty="0">
                  <a:latin typeface="Times New Roman"/>
                  <a:cs typeface="Times New Roman"/>
                </a:rPr>
                <a:t>2</a:t>
              </a:r>
              <a:endParaRPr sz="2400" dirty="0">
                <a:latin typeface="Times New Roman"/>
                <a:cs typeface="Times New Roman"/>
              </a:endParaRPr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3572764" y="1805822"/>
              <a:ext cx="218694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  <a:tabLst>
                  <a:tab pos="868680" algn="l"/>
                  <a:tab pos="1532890" algn="l"/>
                </a:tabLst>
              </a:pPr>
              <a:r>
                <a:rPr sz="2400" i="1" spc="-50" dirty="0">
                  <a:latin typeface="Times New Roman"/>
                  <a:cs typeface="Times New Roman"/>
                </a:rPr>
                <a:t>U</a:t>
              </a:r>
              <a:r>
                <a:rPr sz="2400" i="1" dirty="0">
                  <a:latin typeface="Times New Roman"/>
                  <a:cs typeface="Times New Roman"/>
                </a:rPr>
                <a:t>	</a:t>
              </a:r>
              <a:r>
                <a:rPr sz="2400" i="1" spc="105" dirty="0">
                  <a:latin typeface="Times New Roman"/>
                  <a:cs typeface="Times New Roman"/>
                </a:rPr>
                <a:t>E</a:t>
              </a:r>
              <a:r>
                <a:rPr sz="2100" spc="157" baseline="43650" dirty="0">
                  <a:latin typeface="Times New Roman"/>
                  <a:cs typeface="Times New Roman"/>
                </a:rPr>
                <a:t>2 </a:t>
              </a:r>
              <a:r>
                <a:rPr sz="2100" u="heavy" baseline="43650" dirty="0">
                  <a:uFill>
                    <a:solidFill>
                      <a:srgbClr val="000000"/>
                    </a:solidFill>
                  </a:uFill>
                  <a:latin typeface="Times New Roman"/>
                  <a:cs typeface="Times New Roman"/>
                </a:rPr>
                <a:t>	</a:t>
              </a:r>
              <a:r>
                <a:rPr sz="2100" spc="-277" baseline="43650" dirty="0">
                  <a:latin typeface="Times New Roman"/>
                  <a:cs typeface="Times New Roman"/>
                </a:rPr>
                <a:t> </a:t>
              </a:r>
              <a:r>
                <a:rPr sz="2400" i="1" dirty="0">
                  <a:latin typeface="Times New Roman"/>
                  <a:cs typeface="Times New Roman"/>
                </a:rPr>
                <a:t>J</a:t>
              </a:r>
              <a:r>
                <a:rPr sz="2400" i="1" spc="-195" dirty="0">
                  <a:latin typeface="Times New Roman"/>
                  <a:cs typeface="Times New Roman"/>
                </a:rPr>
                <a:t> </a:t>
              </a:r>
              <a:r>
                <a:rPr sz="2100" baseline="43650" dirty="0">
                  <a:latin typeface="Times New Roman"/>
                  <a:cs typeface="Times New Roman"/>
                </a:rPr>
                <a:t>2</a:t>
              </a:r>
              <a:r>
                <a:rPr sz="2100" spc="-75" baseline="4365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(</a:t>
              </a:r>
              <a:r>
                <a:rPr sz="2400" spc="-390" dirty="0">
                  <a:latin typeface="Times New Roman"/>
                  <a:cs typeface="Times New Roman"/>
                </a:rPr>
                <a:t> </a:t>
              </a:r>
              <a:r>
                <a:rPr sz="2400" i="1" dirty="0">
                  <a:latin typeface="Times New Roman"/>
                  <a:cs typeface="Times New Roman"/>
                </a:rPr>
                <a:t>x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5874371" y="1805822"/>
              <a:ext cx="65532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</a:pPr>
              <a:r>
                <a:rPr sz="2400" spc="35" dirty="0">
                  <a:latin typeface="Times New Roman"/>
                  <a:cs typeface="Times New Roman"/>
                </a:rPr>
                <a:t>)</a:t>
              </a:r>
              <a:r>
                <a:rPr sz="2400" i="1" spc="35" dirty="0">
                  <a:latin typeface="Times New Roman"/>
                  <a:cs typeface="Times New Roman"/>
                </a:rPr>
                <a:t>LR</a:t>
              </a:r>
              <a:r>
                <a:rPr sz="2100" spc="52" baseline="43650" dirty="0">
                  <a:latin typeface="Times New Roman"/>
                  <a:cs typeface="Times New Roman"/>
                </a:rPr>
                <a:t>2</a:t>
              </a:r>
              <a:endParaRPr sz="2100" baseline="43650">
                <a:latin typeface="Times New Roman"/>
                <a:cs typeface="Times New Roman"/>
              </a:endParaRPr>
            </a:p>
          </p:txBody>
        </p:sp>
        <p:grpSp>
          <p:nvGrpSpPr>
            <p:cNvPr id="10" name="object 10"/>
            <p:cNvGrpSpPr/>
            <p:nvPr/>
          </p:nvGrpSpPr>
          <p:grpSpPr>
            <a:xfrm>
              <a:off x="3938084" y="1666852"/>
              <a:ext cx="2113915" cy="525145"/>
              <a:chOff x="2414083" y="1666851"/>
              <a:chExt cx="2113915" cy="525145"/>
            </a:xfrm>
          </p:grpSpPr>
          <p:pic>
            <p:nvPicPr>
              <p:cNvPr id="11" name="object 11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306914" y="1666851"/>
                <a:ext cx="1220673" cy="330346"/>
              </a:xfrm>
              <a:prstGeom prst="rect">
                <a:avLst/>
              </a:prstGeom>
            </p:spPr>
          </p:pic>
          <p:pic>
            <p:nvPicPr>
              <p:cNvPr id="12" name="object 12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650634" y="1817534"/>
                <a:ext cx="1220673" cy="373891"/>
              </a:xfrm>
              <a:prstGeom prst="rect">
                <a:avLst/>
              </a:prstGeom>
            </p:spPr>
          </p:pic>
          <p:pic>
            <p:nvPicPr>
              <p:cNvPr id="13" name="object 13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414083" y="1817534"/>
                <a:ext cx="1220673" cy="373891"/>
              </a:xfrm>
              <a:prstGeom prst="rect">
                <a:avLst/>
              </a:prstGeom>
            </p:spPr>
          </p:pic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B36D0F2-C229-8ED2-4F9F-19C769ECC9F1}"/>
              </a:ext>
            </a:extLst>
          </p:cNvPr>
          <p:cNvGrpSpPr/>
          <p:nvPr/>
        </p:nvGrpSpPr>
        <p:grpSpPr>
          <a:xfrm>
            <a:off x="1160420" y="2678690"/>
            <a:ext cx="3536687" cy="819106"/>
            <a:chOff x="3464647" y="3218453"/>
            <a:chExt cx="3536687" cy="819106"/>
          </a:xfrm>
        </p:grpSpPr>
        <p:sp>
          <p:nvSpPr>
            <p:cNvPr id="14" name="object 14"/>
            <p:cNvSpPr/>
            <p:nvPr/>
          </p:nvSpPr>
          <p:spPr>
            <a:xfrm>
              <a:off x="4382141" y="3656445"/>
              <a:ext cx="337820" cy="0"/>
            </a:xfrm>
            <a:custGeom>
              <a:avLst/>
              <a:gdLst/>
              <a:ahLst/>
              <a:cxnLst/>
              <a:rect l="l" t="t" r="r" b="b"/>
              <a:pathLst>
                <a:path w="337819">
                  <a:moveTo>
                    <a:pt x="0" y="0"/>
                  </a:moveTo>
                  <a:lnTo>
                    <a:pt x="337367" y="0"/>
                  </a:lnTo>
                </a:path>
              </a:pathLst>
            </a:custGeom>
            <a:ln w="149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4173924" y="3625754"/>
              <a:ext cx="114935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</a:pPr>
              <a:r>
                <a:rPr sz="1400" dirty="0">
                  <a:latin typeface="Times New Roman"/>
                  <a:cs typeface="Times New Roman"/>
                </a:rPr>
                <a:t>0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5123301" y="3625754"/>
              <a:ext cx="634365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  <a:tabLst>
                  <a:tab pos="443230" algn="l"/>
                </a:tabLst>
              </a:pPr>
              <a:r>
                <a:rPr sz="1400" spc="-50" dirty="0">
                  <a:latin typeface="Times New Roman"/>
                  <a:cs typeface="Times New Roman"/>
                </a:rPr>
                <a:t>1</a:t>
              </a:r>
              <a:r>
                <a:rPr sz="1400" dirty="0">
                  <a:latin typeface="Times New Roman"/>
                  <a:cs typeface="Times New Roman"/>
                </a:rPr>
                <a:t>	</a:t>
              </a:r>
              <a:r>
                <a:rPr sz="1400" spc="-25" dirty="0">
                  <a:latin typeface="Times New Roman"/>
                  <a:cs typeface="Times New Roman"/>
                </a:rPr>
                <a:t>01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4569584" y="3642820"/>
              <a:ext cx="114935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</a:pPr>
              <a:r>
                <a:rPr sz="1400" dirty="0">
                  <a:latin typeface="Times New Roman"/>
                  <a:cs typeface="Times New Roman"/>
                </a:rPr>
                <a:t>2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3464647" y="3418788"/>
              <a:ext cx="21399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i="1" spc="15" dirty="0">
                  <a:latin typeface="Times New Roman"/>
                  <a:cs typeface="Times New Roman"/>
                </a:rPr>
                <a:t>P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3960487" y="3218453"/>
              <a:ext cx="74231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</a:pPr>
              <a:r>
                <a:rPr sz="3600" i="1" baseline="-37037" dirty="0">
                  <a:latin typeface="Times New Roman"/>
                  <a:cs typeface="Times New Roman"/>
                </a:rPr>
                <a:t>E</a:t>
              </a:r>
              <a:r>
                <a:rPr sz="3600" i="1" spc="-585" baseline="-37037" dirty="0">
                  <a:latin typeface="Times New Roman"/>
                  <a:cs typeface="Times New Roman"/>
                </a:rPr>
                <a:t> </a:t>
              </a:r>
              <a:r>
                <a:rPr sz="2100" baseline="-19841" dirty="0">
                  <a:latin typeface="Times New Roman"/>
                  <a:cs typeface="Times New Roman"/>
                </a:rPr>
                <a:t>2</a:t>
              </a:r>
              <a:r>
                <a:rPr sz="2100" spc="127" baseline="-19841" dirty="0">
                  <a:latin typeface="Times New Roman"/>
                  <a:cs typeface="Times New Roman"/>
                </a:rPr>
                <a:t>  </a:t>
              </a:r>
              <a:r>
                <a:rPr sz="2400" i="1" spc="-25" dirty="0">
                  <a:latin typeface="Times New Roman"/>
                  <a:cs typeface="Times New Roman"/>
                </a:rPr>
                <a:t>R</a:t>
              </a:r>
              <a:r>
                <a:rPr sz="2100" i="1" spc="-37" baseline="-23809" dirty="0">
                  <a:latin typeface="Times New Roman"/>
                  <a:cs typeface="Times New Roman"/>
                </a:rPr>
                <a:t>s</a:t>
              </a:r>
              <a:endParaRPr sz="2100" baseline="-23809">
                <a:latin typeface="Times New Roman"/>
                <a:cs typeface="Times New Roman"/>
              </a:endParaRPr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4950000" y="3418788"/>
              <a:ext cx="65659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</a:pPr>
              <a:r>
                <a:rPr sz="2400" i="1" dirty="0">
                  <a:latin typeface="Times New Roman"/>
                  <a:cs typeface="Times New Roman"/>
                </a:rPr>
                <a:t>J</a:t>
              </a:r>
              <a:r>
                <a:rPr sz="2400" i="1" spc="-190" dirty="0">
                  <a:latin typeface="Times New Roman"/>
                  <a:cs typeface="Times New Roman"/>
                </a:rPr>
                <a:t> </a:t>
              </a:r>
              <a:r>
                <a:rPr sz="2100" baseline="43650" dirty="0">
                  <a:latin typeface="Times New Roman"/>
                  <a:cs typeface="Times New Roman"/>
                </a:rPr>
                <a:t>2</a:t>
              </a:r>
              <a:r>
                <a:rPr sz="2100" spc="-89" baseline="4365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(</a:t>
              </a:r>
              <a:r>
                <a:rPr sz="2400" spc="-385" dirty="0">
                  <a:latin typeface="Times New Roman"/>
                  <a:cs typeface="Times New Roman"/>
                </a:rPr>
                <a:t> </a:t>
              </a:r>
              <a:r>
                <a:rPr sz="2400" i="1" spc="-50" dirty="0">
                  <a:latin typeface="Times New Roman"/>
                  <a:cs typeface="Times New Roman"/>
                </a:rPr>
                <a:t>x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21" name="object 21"/>
            <p:cNvSpPr txBox="1"/>
            <p:nvPr/>
          </p:nvSpPr>
          <p:spPr>
            <a:xfrm>
              <a:off x="5759484" y="3418788"/>
              <a:ext cx="122428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  <a:tabLst>
                  <a:tab pos="726440" algn="l"/>
                </a:tabLst>
              </a:pPr>
              <a:r>
                <a:rPr sz="2400" spc="35" dirty="0">
                  <a:latin typeface="Times New Roman"/>
                  <a:cs typeface="Times New Roman"/>
                </a:rPr>
                <a:t>)(</a:t>
              </a:r>
              <a:r>
                <a:rPr sz="2400" i="1" spc="35" dirty="0">
                  <a:latin typeface="Times New Roman"/>
                  <a:cs typeface="Times New Roman"/>
                </a:rPr>
                <a:t>R</a:t>
              </a:r>
              <a:r>
                <a:rPr sz="2400" i="1" dirty="0">
                  <a:latin typeface="Times New Roman"/>
                  <a:cs typeface="Times New Roman"/>
                </a:rPr>
                <a:t>	</a:t>
              </a:r>
              <a:r>
                <a:rPr sz="2400" i="1" spc="40" dirty="0">
                  <a:latin typeface="Times New Roman"/>
                  <a:cs typeface="Times New Roman"/>
                </a:rPr>
                <a:t>L</a:t>
              </a:r>
              <a:r>
                <a:rPr sz="2400" spc="40" dirty="0">
                  <a:latin typeface="Times New Roman"/>
                  <a:cs typeface="Times New Roman"/>
                </a:rPr>
                <a:t>)</a:t>
              </a:r>
              <a:r>
                <a:rPr sz="2400" i="1" spc="40" dirty="0">
                  <a:latin typeface="Times New Roman"/>
                  <a:cs typeface="Times New Roman"/>
                </a:rPr>
                <a:t>R</a:t>
              </a:r>
              <a:endParaRPr sz="2400">
                <a:latin typeface="Times New Roman"/>
                <a:cs typeface="Times New Roman"/>
              </a:endParaRPr>
            </a:p>
          </p:txBody>
        </p:sp>
        <p:grpSp>
          <p:nvGrpSpPr>
            <p:cNvPr id="22" name="object 22"/>
            <p:cNvGrpSpPr/>
            <p:nvPr/>
          </p:nvGrpSpPr>
          <p:grpSpPr>
            <a:xfrm>
              <a:off x="3743784" y="3430499"/>
              <a:ext cx="3257550" cy="607060"/>
              <a:chOff x="2219784" y="3430499"/>
              <a:chExt cx="3257550" cy="607060"/>
            </a:xfrm>
          </p:grpSpPr>
          <p:pic>
            <p:nvPicPr>
              <p:cNvPr id="23" name="object 23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231887" y="3430499"/>
                <a:ext cx="1219342" cy="373883"/>
              </a:xfrm>
              <a:prstGeom prst="rect">
                <a:avLst/>
              </a:prstGeom>
            </p:spPr>
          </p:pic>
          <p:pic>
            <p:nvPicPr>
              <p:cNvPr id="24" name="object 24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840255" y="3663156"/>
                <a:ext cx="1219342" cy="373883"/>
              </a:xfrm>
              <a:prstGeom prst="rect">
                <a:avLst/>
              </a:prstGeom>
            </p:spPr>
          </p:pic>
          <p:pic>
            <p:nvPicPr>
              <p:cNvPr id="25" name="object 25"/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2219784" y="3430499"/>
                <a:ext cx="3257176" cy="373883"/>
              </a:xfrm>
              <a:prstGeom prst="rect">
                <a:avLst/>
              </a:prstGeom>
            </p:spPr>
          </p:pic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284ABBD-5A26-2180-6D26-FC8603AF2092}"/>
              </a:ext>
            </a:extLst>
          </p:cNvPr>
          <p:cNvGrpSpPr/>
          <p:nvPr/>
        </p:nvGrpSpPr>
        <p:grpSpPr>
          <a:xfrm>
            <a:off x="1129900" y="4920630"/>
            <a:ext cx="2164924" cy="818688"/>
            <a:chOff x="3693486" y="4900946"/>
            <a:chExt cx="2164924" cy="818688"/>
          </a:xfrm>
        </p:grpSpPr>
        <p:sp>
          <p:nvSpPr>
            <p:cNvPr id="26" name="object 26"/>
            <p:cNvSpPr/>
            <p:nvPr/>
          </p:nvSpPr>
          <p:spPr>
            <a:xfrm>
              <a:off x="4475030" y="5332845"/>
              <a:ext cx="1360170" cy="0"/>
            </a:xfrm>
            <a:custGeom>
              <a:avLst/>
              <a:gdLst/>
              <a:ahLst/>
              <a:cxnLst/>
              <a:rect l="l" t="t" r="r" b="b"/>
              <a:pathLst>
                <a:path w="1360170">
                  <a:moveTo>
                    <a:pt x="0" y="0"/>
                  </a:moveTo>
                  <a:lnTo>
                    <a:pt x="383646" y="0"/>
                  </a:lnTo>
                </a:path>
                <a:path w="1360170">
                  <a:moveTo>
                    <a:pt x="439467" y="0"/>
                  </a:moveTo>
                  <a:lnTo>
                    <a:pt x="1359771" y="0"/>
                  </a:lnTo>
                </a:path>
              </a:pathLst>
            </a:custGeom>
            <a:ln w="150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 txBox="1"/>
            <p:nvPr/>
          </p:nvSpPr>
          <p:spPr>
            <a:xfrm>
              <a:off x="4472705" y="4973526"/>
              <a:ext cx="38798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</a:pPr>
              <a:r>
                <a:rPr sz="3600" i="1" spc="-37" baseline="13888" dirty="0">
                  <a:latin typeface="Times New Roman"/>
                  <a:cs typeface="Times New Roman"/>
                </a:rPr>
                <a:t>x</a:t>
              </a:r>
              <a:r>
                <a:rPr sz="1400" spc="-25" dirty="0">
                  <a:latin typeface="Times New Roman"/>
                  <a:cs typeface="Times New Roman"/>
                </a:rPr>
                <a:t>01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28" name="object 28"/>
            <p:cNvSpPr txBox="1"/>
            <p:nvPr/>
          </p:nvSpPr>
          <p:spPr>
            <a:xfrm>
              <a:off x="5283599" y="4900946"/>
              <a:ext cx="19685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i="1" spc="10" dirty="0">
                  <a:latin typeface="Times New Roman"/>
                  <a:cs typeface="Times New Roman"/>
                </a:rPr>
                <a:t>L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29" name="object 29"/>
            <p:cNvSpPr txBox="1"/>
            <p:nvPr/>
          </p:nvSpPr>
          <p:spPr>
            <a:xfrm>
              <a:off x="3693486" y="5095188"/>
              <a:ext cx="24828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i="1" spc="15" dirty="0">
                  <a:latin typeface="Times New Roman"/>
                  <a:cs typeface="Times New Roman"/>
                </a:rPr>
                <a:t>G</a:t>
              </a:r>
              <a:endParaRPr sz="2400" dirty="0">
                <a:latin typeface="Times New Roman"/>
                <a:cs typeface="Times New Roman"/>
              </a:endParaRPr>
            </a:p>
          </p:txBody>
        </p:sp>
        <p:sp>
          <p:nvSpPr>
            <p:cNvPr id="30" name="object 30"/>
            <p:cNvSpPr txBox="1"/>
            <p:nvPr/>
          </p:nvSpPr>
          <p:spPr>
            <a:xfrm>
              <a:off x="4579834" y="5327839"/>
              <a:ext cx="125412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  <a:tabLst>
                  <a:tab pos="346710" algn="l"/>
                  <a:tab pos="961390" algn="l"/>
                </a:tabLst>
              </a:pPr>
              <a:r>
                <a:rPr sz="2400" spc="-50" dirty="0">
                  <a:latin typeface="Times New Roman"/>
                  <a:cs typeface="Times New Roman"/>
                </a:rPr>
                <a:t>2</a:t>
              </a:r>
              <a:r>
                <a:rPr sz="2400" dirty="0">
                  <a:latin typeface="Times New Roman"/>
                  <a:cs typeface="Times New Roman"/>
                </a:rPr>
                <a:t>	</a:t>
              </a:r>
              <a:r>
                <a:rPr sz="2400" spc="55" dirty="0">
                  <a:latin typeface="Times New Roman"/>
                  <a:cs typeface="Times New Roman"/>
                </a:rPr>
                <a:t>(</a:t>
              </a:r>
              <a:r>
                <a:rPr sz="2400" i="1" spc="55" dirty="0">
                  <a:latin typeface="Times New Roman"/>
                  <a:cs typeface="Times New Roman"/>
                </a:rPr>
                <a:t>R</a:t>
              </a:r>
              <a:r>
                <a:rPr sz="2400" i="1" dirty="0">
                  <a:latin typeface="Times New Roman"/>
                  <a:cs typeface="Times New Roman"/>
                </a:rPr>
                <a:t>	</a:t>
              </a:r>
              <a:r>
                <a:rPr sz="2400" i="1" spc="-25" dirty="0">
                  <a:latin typeface="Times New Roman"/>
                  <a:cs typeface="Times New Roman"/>
                </a:rPr>
                <a:t>L</a:t>
              </a:r>
              <a:r>
                <a:rPr sz="2400" spc="-25" dirty="0">
                  <a:latin typeface="Times New Roman"/>
                  <a:cs typeface="Times New Roman"/>
                </a:rPr>
                <a:t>)</a:t>
              </a:r>
              <a:endParaRPr sz="2400">
                <a:latin typeface="Times New Roman"/>
                <a:cs typeface="Times New Roman"/>
              </a:endParaRPr>
            </a:p>
          </p:txBody>
        </p:sp>
        <p:grpSp>
          <p:nvGrpSpPr>
            <p:cNvPr id="31" name="object 31"/>
            <p:cNvGrpSpPr/>
            <p:nvPr/>
          </p:nvGrpSpPr>
          <p:grpSpPr>
            <a:xfrm>
              <a:off x="4011196" y="5106899"/>
              <a:ext cx="1847214" cy="607060"/>
              <a:chOff x="2487196" y="5106899"/>
              <a:chExt cx="1847214" cy="607060"/>
            </a:xfrm>
          </p:grpSpPr>
          <p:pic>
            <p:nvPicPr>
              <p:cNvPr id="32" name="object 32"/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2696900" y="5106899"/>
                <a:ext cx="1222499" cy="373883"/>
              </a:xfrm>
              <a:prstGeom prst="rect">
                <a:avLst/>
              </a:prstGeom>
            </p:spPr>
          </p:pic>
          <p:pic>
            <p:nvPicPr>
              <p:cNvPr id="33" name="object 33"/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487196" y="5106899"/>
                <a:ext cx="1222499" cy="373883"/>
              </a:xfrm>
              <a:prstGeom prst="rect">
                <a:avLst/>
              </a:prstGeom>
            </p:spPr>
          </p:pic>
          <p:pic>
            <p:nvPicPr>
              <p:cNvPr id="34" name="object 34"/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777858" y="5339556"/>
                <a:ext cx="556060" cy="373883"/>
              </a:xfrm>
              <a:prstGeom prst="rect">
                <a:avLst/>
              </a:prstGeom>
            </p:spPr>
          </p:pic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5D47B3F-A88B-C170-7AC9-52D674C3383D}"/>
              </a:ext>
            </a:extLst>
          </p:cNvPr>
          <p:cNvGrpSpPr/>
          <p:nvPr/>
        </p:nvGrpSpPr>
        <p:grpSpPr>
          <a:xfrm>
            <a:off x="2204310" y="3394606"/>
            <a:ext cx="2226310" cy="850594"/>
            <a:chOff x="8126025" y="2845790"/>
            <a:chExt cx="2226310" cy="850594"/>
          </a:xfrm>
        </p:grpSpPr>
        <p:sp>
          <p:nvSpPr>
            <p:cNvPr id="35" name="object 35"/>
            <p:cNvSpPr txBox="1"/>
            <p:nvPr/>
          </p:nvSpPr>
          <p:spPr>
            <a:xfrm>
              <a:off x="8818531" y="2845790"/>
              <a:ext cx="1017905" cy="3206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000" spc="-10" dirty="0">
                  <a:latin typeface="Times New Roman"/>
                  <a:cs typeface="Times New Roman"/>
                </a:rPr>
                <a:t>2.40483</a:t>
              </a:r>
              <a:endParaRPr sz="2000">
                <a:latin typeface="Times New Roman"/>
                <a:cs typeface="Times New Roman"/>
              </a:endParaRPr>
            </a:p>
          </p:txBody>
        </p:sp>
        <p:sp>
          <p:nvSpPr>
            <p:cNvPr id="36" name="object 36"/>
            <p:cNvSpPr txBox="1"/>
            <p:nvPr/>
          </p:nvSpPr>
          <p:spPr>
            <a:xfrm>
              <a:off x="8142729" y="2924520"/>
              <a:ext cx="387350" cy="34111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</a:pPr>
              <a:r>
                <a:rPr sz="3200" i="1" spc="-37" baseline="13888" dirty="0">
                  <a:latin typeface="Times New Roman"/>
                  <a:cs typeface="Times New Roman"/>
                </a:rPr>
                <a:t>x</a:t>
              </a:r>
              <a:r>
                <a:rPr sz="1200" spc="-25" dirty="0">
                  <a:latin typeface="Times New Roman"/>
                  <a:cs typeface="Times New Roman"/>
                </a:rPr>
                <a:t>01</a:t>
              </a:r>
              <a:endParaRPr sz="1200">
                <a:latin typeface="Times New Roman"/>
                <a:cs typeface="Times New Roman"/>
              </a:endParaRPr>
            </a:p>
          </p:txBody>
        </p:sp>
        <p:sp>
          <p:nvSpPr>
            <p:cNvPr id="37" name="object 37"/>
            <p:cNvSpPr txBox="1"/>
            <p:nvPr/>
          </p:nvSpPr>
          <p:spPr>
            <a:xfrm>
              <a:off x="8126025" y="3310827"/>
              <a:ext cx="2226310" cy="3206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0800">
                <a:spcBef>
                  <a:spcPts val="100"/>
                </a:spcBef>
                <a:tabLst>
                  <a:tab pos="1195705" algn="l"/>
                </a:tabLst>
              </a:pPr>
              <a:r>
                <a:rPr sz="2000" i="1" dirty="0">
                  <a:latin typeface="Times New Roman"/>
                  <a:cs typeface="Times New Roman"/>
                </a:rPr>
                <a:t>J</a:t>
              </a:r>
              <a:r>
                <a:rPr sz="2000" baseline="-23809" dirty="0">
                  <a:latin typeface="Times New Roman"/>
                  <a:cs typeface="Times New Roman"/>
                </a:rPr>
                <a:t>1</a:t>
              </a:r>
              <a:r>
                <a:rPr sz="2000" spc="-225" baseline="-23809" dirty="0">
                  <a:latin typeface="Times New Roman"/>
                  <a:cs typeface="Times New Roman"/>
                </a:rPr>
                <a:t> </a:t>
              </a:r>
              <a:r>
                <a:rPr sz="2000" dirty="0">
                  <a:latin typeface="Times New Roman"/>
                  <a:cs typeface="Times New Roman"/>
                </a:rPr>
                <a:t>(</a:t>
              </a:r>
              <a:r>
                <a:rPr sz="2000" spc="-345" dirty="0">
                  <a:latin typeface="Times New Roman"/>
                  <a:cs typeface="Times New Roman"/>
                </a:rPr>
                <a:t> </a:t>
              </a:r>
              <a:r>
                <a:rPr sz="2000" i="1" spc="-10" dirty="0">
                  <a:latin typeface="Times New Roman"/>
                  <a:cs typeface="Times New Roman"/>
                </a:rPr>
                <a:t>x</a:t>
              </a:r>
              <a:r>
                <a:rPr sz="2000" spc="-15" baseline="-23809" dirty="0">
                  <a:latin typeface="Times New Roman"/>
                  <a:cs typeface="Times New Roman"/>
                </a:rPr>
                <a:t>01</a:t>
              </a:r>
              <a:r>
                <a:rPr sz="2000" spc="-157" baseline="-23809" dirty="0">
                  <a:latin typeface="Times New Roman"/>
                  <a:cs typeface="Times New Roman"/>
                </a:rPr>
                <a:t> </a:t>
              </a:r>
              <a:r>
                <a:rPr sz="2000" spc="-50" dirty="0">
                  <a:latin typeface="Times New Roman"/>
                  <a:cs typeface="Times New Roman"/>
                </a:rPr>
                <a:t>)</a:t>
              </a:r>
              <a:r>
                <a:rPr sz="2000" dirty="0">
                  <a:latin typeface="Times New Roman"/>
                  <a:cs typeface="Times New Roman"/>
                </a:rPr>
                <a:t>	</a:t>
              </a:r>
              <a:r>
                <a:rPr sz="2000" spc="-10" dirty="0">
                  <a:latin typeface="Times New Roman"/>
                  <a:cs typeface="Times New Roman"/>
                </a:rPr>
                <a:t>0.51915</a:t>
              </a:r>
              <a:endParaRPr sz="2000">
                <a:latin typeface="Times New Roman"/>
                <a:cs typeface="Times New Roman"/>
              </a:endParaRPr>
            </a:p>
          </p:txBody>
        </p:sp>
        <p:pic>
          <p:nvPicPr>
            <p:cNvPr id="38" name="object 3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587333" y="2905104"/>
              <a:ext cx="1220724" cy="326238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082823" y="3322530"/>
              <a:ext cx="1220724" cy="373854"/>
            </a:xfrm>
            <a:prstGeom prst="rect">
              <a:avLst/>
            </a:prstGeom>
          </p:spPr>
        </p:pic>
      </p:grpSp>
      <p:sp>
        <p:nvSpPr>
          <p:cNvPr id="40" name="object 40"/>
          <p:cNvSpPr txBox="1">
            <a:spLocks noGrp="1"/>
          </p:cNvSpPr>
          <p:nvPr>
            <p:ph type="dt" sz="half" idx="6"/>
          </p:nvPr>
        </p:nvSpPr>
        <p:spPr>
          <a:xfrm>
            <a:off x="3657600" y="6697090"/>
            <a:ext cx="1818639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>
              <a:lnSpc>
                <a:spcPts val="980"/>
              </a:lnSpc>
            </a:pPr>
            <a:r>
              <a:rPr lang="en-US"/>
              <a:t>USPAS</a:t>
            </a:r>
            <a:r>
              <a:rPr lang="en-US" spc="-55"/>
              <a:t> </a:t>
            </a:r>
            <a:r>
              <a:rPr lang="en-US"/>
              <a:t>Accelerator</a:t>
            </a:r>
            <a:r>
              <a:rPr lang="en-US" spc="70"/>
              <a:t> </a:t>
            </a:r>
            <a:r>
              <a:rPr lang="en-US"/>
              <a:t>Physics</a:t>
            </a:r>
            <a:r>
              <a:rPr lang="en-US" spc="170"/>
              <a:t> </a:t>
            </a:r>
            <a:r>
              <a:rPr lang="en-US"/>
              <a:t>June</a:t>
            </a:r>
            <a:r>
              <a:rPr lang="en-US" spc="-25"/>
              <a:t> </a:t>
            </a:r>
            <a:r>
              <a:rPr lang="en-US" spc="-20"/>
              <a:t>2013</a:t>
            </a:r>
            <a:endParaRPr spc="-20" dirty="0"/>
          </a:p>
        </p:txBody>
      </p:sp>
      <p:sp>
        <p:nvSpPr>
          <p:cNvPr id="41" name="object 41"/>
          <p:cNvSpPr txBox="1">
            <a:spLocks noGrp="1"/>
          </p:cNvSpPr>
          <p:nvPr>
            <p:ph type="ftr" sz="quarter" idx="5"/>
          </p:nvPr>
        </p:nvSpPr>
        <p:spPr>
          <a:xfrm>
            <a:off x="5562600" y="6456455"/>
            <a:ext cx="4114800" cy="164917"/>
          </a:xfrm>
          <a:prstGeom prst="rect">
            <a:avLst/>
          </a:prstGeom>
        </p:spPr>
        <p:txBody>
          <a:bodyPr vert="horz" wrap="square" lIns="0" tIns="1905" rIns="0" bIns="0" rtlCol="0" anchor="ctr">
            <a:spAutoFit/>
          </a:bodyPr>
          <a:lstStyle/>
          <a:p>
            <a:pPr marL="12700">
              <a:spcBef>
                <a:spcPts val="15"/>
              </a:spcBef>
            </a:pPr>
            <a:r>
              <a:rPr dirty="0"/>
              <a:t>USPAS</a:t>
            </a:r>
            <a:r>
              <a:rPr spc="265" dirty="0"/>
              <a:t> </a:t>
            </a:r>
            <a:r>
              <a:rPr dirty="0"/>
              <a:t>Accelerator</a:t>
            </a:r>
            <a:r>
              <a:rPr spc="150" dirty="0"/>
              <a:t> </a:t>
            </a:r>
            <a:r>
              <a:rPr dirty="0"/>
              <a:t>Physics</a:t>
            </a:r>
            <a:r>
              <a:rPr spc="75" dirty="0"/>
              <a:t> </a:t>
            </a:r>
            <a:r>
              <a:rPr spc="-20" dirty="0"/>
              <a:t>2016</a:t>
            </a:r>
          </a:p>
        </p:txBody>
      </p:sp>
      <p:sp>
        <p:nvSpPr>
          <p:cNvPr id="46" name="object 3">
            <a:extLst>
              <a:ext uri="{FF2B5EF4-FFF2-40B4-BE49-F238E27FC236}">
                <a16:creationId xmlns:a16="http://schemas.microsoft.com/office/drawing/2014/main" id="{173AF7FB-0A15-4AF8-DB87-29EE0CD77382}"/>
              </a:ext>
            </a:extLst>
          </p:cNvPr>
          <p:cNvSpPr txBox="1"/>
          <p:nvPr/>
        </p:nvSpPr>
        <p:spPr>
          <a:xfrm>
            <a:off x="6383652" y="1058069"/>
            <a:ext cx="15671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Energy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Gain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7" name="object 4">
            <a:extLst>
              <a:ext uri="{FF2B5EF4-FFF2-40B4-BE49-F238E27FC236}">
                <a16:creationId xmlns:a16="http://schemas.microsoft.com/office/drawing/2014/main" id="{C9CAD0A9-8109-C422-B1C9-D7ED32807371}"/>
              </a:ext>
            </a:extLst>
          </p:cNvPr>
          <p:cNvSpPr txBox="1"/>
          <p:nvPr/>
        </p:nvSpPr>
        <p:spPr>
          <a:xfrm>
            <a:off x="6383652" y="2133826"/>
            <a:ext cx="108140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Gradient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6437C935-D811-16AD-F35C-29D2356F29F1}"/>
              </a:ext>
            </a:extLst>
          </p:cNvPr>
          <p:cNvSpPr txBox="1"/>
          <p:nvPr/>
        </p:nvSpPr>
        <p:spPr>
          <a:xfrm>
            <a:off x="6430788" y="3646731"/>
            <a:ext cx="210375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Shunt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impedance</a:t>
            </a:r>
            <a:endParaRPr sz="2400" dirty="0">
              <a:latin typeface="Times New Roman"/>
              <a:cs typeface="Times New Roman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370BB8-612D-382F-DAD3-070F1C3C0A9F}"/>
              </a:ext>
            </a:extLst>
          </p:cNvPr>
          <p:cNvGrpSpPr/>
          <p:nvPr/>
        </p:nvGrpSpPr>
        <p:grpSpPr>
          <a:xfrm>
            <a:off x="7408237" y="1331994"/>
            <a:ext cx="2298700" cy="779793"/>
            <a:chOff x="4702345" y="1392519"/>
            <a:chExt cx="2298700" cy="779793"/>
          </a:xfrm>
        </p:grpSpPr>
        <p:sp>
          <p:nvSpPr>
            <p:cNvPr id="50" name="object 6">
              <a:extLst>
                <a:ext uri="{FF2B5EF4-FFF2-40B4-BE49-F238E27FC236}">
                  <a16:creationId xmlns:a16="http://schemas.microsoft.com/office/drawing/2014/main" id="{A8951B7E-1C97-034C-4BC8-0D836E8D8965}"/>
                </a:ext>
              </a:extLst>
            </p:cNvPr>
            <p:cNvSpPr/>
            <p:nvPr/>
          </p:nvSpPr>
          <p:spPr>
            <a:xfrm>
              <a:off x="5868729" y="1824652"/>
              <a:ext cx="1105535" cy="0"/>
            </a:xfrm>
            <a:custGeom>
              <a:avLst/>
              <a:gdLst/>
              <a:ahLst/>
              <a:cxnLst/>
              <a:rect l="l" t="t" r="r" b="b"/>
              <a:pathLst>
                <a:path w="1105535">
                  <a:moveTo>
                    <a:pt x="0" y="0"/>
                  </a:moveTo>
                  <a:lnTo>
                    <a:pt x="239011" y="0"/>
                  </a:lnTo>
                </a:path>
                <a:path w="1105535">
                  <a:moveTo>
                    <a:pt x="686093" y="0"/>
                  </a:moveTo>
                  <a:lnTo>
                    <a:pt x="1105414" y="0"/>
                  </a:lnTo>
                </a:path>
              </a:pathLst>
            </a:custGeom>
            <a:ln w="150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7">
              <a:extLst>
                <a:ext uri="{FF2B5EF4-FFF2-40B4-BE49-F238E27FC236}">
                  <a16:creationId xmlns:a16="http://schemas.microsoft.com/office/drawing/2014/main" id="{B61C2D9C-B865-477F-4BBD-63F733C57EFB}"/>
                </a:ext>
              </a:extLst>
            </p:cNvPr>
            <p:cNvSpPr txBox="1"/>
            <p:nvPr/>
          </p:nvSpPr>
          <p:spPr>
            <a:xfrm>
              <a:off x="6777209" y="1392519"/>
              <a:ext cx="19748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i="1" spc="15" dirty="0">
                  <a:latin typeface="Times New Roman"/>
                  <a:cs typeface="Times New Roman"/>
                </a:rPr>
                <a:t>L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52" name="object 8">
              <a:extLst>
                <a:ext uri="{FF2B5EF4-FFF2-40B4-BE49-F238E27FC236}">
                  <a16:creationId xmlns:a16="http://schemas.microsoft.com/office/drawing/2014/main" id="{3A9DEB81-0932-067B-CAD9-38F34E57F118}"/>
                </a:ext>
              </a:extLst>
            </p:cNvPr>
            <p:cNvSpPr txBox="1"/>
            <p:nvPr/>
          </p:nvSpPr>
          <p:spPr>
            <a:xfrm>
              <a:off x="4838235" y="1586747"/>
              <a:ext cx="170497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0800">
                <a:spcBef>
                  <a:spcPts val="100"/>
                </a:spcBef>
                <a:tabLst>
                  <a:tab pos="675640" algn="l"/>
                  <a:tab pos="1310005" algn="l"/>
                </a:tabLst>
              </a:pPr>
              <a:r>
                <a:rPr sz="2400" i="1" spc="-50" dirty="0">
                  <a:latin typeface="Times New Roman"/>
                  <a:cs typeface="Times New Roman"/>
                </a:rPr>
                <a:t>W</a:t>
              </a:r>
              <a:r>
                <a:rPr sz="2400" i="1" dirty="0">
                  <a:latin typeface="Times New Roman"/>
                  <a:cs typeface="Times New Roman"/>
                </a:rPr>
                <a:t>	</a:t>
              </a:r>
              <a:r>
                <a:rPr sz="2400" i="1" spc="-25" dirty="0">
                  <a:latin typeface="Times New Roman"/>
                  <a:cs typeface="Times New Roman"/>
                </a:rPr>
                <a:t>E</a:t>
              </a:r>
              <a:r>
                <a:rPr sz="2100" spc="-37" baseline="-23809" dirty="0">
                  <a:latin typeface="Times New Roman"/>
                  <a:cs typeface="Times New Roman"/>
                </a:rPr>
                <a:t>0</a:t>
              </a:r>
              <a:r>
                <a:rPr sz="2100" baseline="-23809" dirty="0">
                  <a:latin typeface="Times New Roman"/>
                  <a:cs typeface="Times New Roman"/>
                </a:rPr>
                <a:t>	</a:t>
              </a:r>
              <a:r>
                <a:rPr sz="2400" spc="-25" dirty="0">
                  <a:latin typeface="Times New Roman"/>
                  <a:cs typeface="Times New Roman"/>
                </a:rPr>
                <a:t>sin</a:t>
              </a:r>
              <a:endParaRPr sz="2400">
                <a:latin typeface="Times New Roman"/>
                <a:cs typeface="Times New Roman"/>
              </a:endParaRPr>
            </a:p>
          </p:txBody>
        </p:sp>
        <p:grpSp>
          <p:nvGrpSpPr>
            <p:cNvPr id="53" name="object 9">
              <a:extLst>
                <a:ext uri="{FF2B5EF4-FFF2-40B4-BE49-F238E27FC236}">
                  <a16:creationId xmlns:a16="http://schemas.microsoft.com/office/drawing/2014/main" id="{AAC53601-6CEA-41E5-A124-352E01FA1524}"/>
                </a:ext>
              </a:extLst>
            </p:cNvPr>
            <p:cNvGrpSpPr/>
            <p:nvPr/>
          </p:nvGrpSpPr>
          <p:grpSpPr>
            <a:xfrm>
              <a:off x="4702345" y="1447777"/>
              <a:ext cx="2298700" cy="724535"/>
              <a:chOff x="3178345" y="1447776"/>
              <a:chExt cx="2298700" cy="724535"/>
            </a:xfrm>
          </p:grpSpPr>
          <p:pic>
            <p:nvPicPr>
              <p:cNvPr id="54" name="object 10">
                <a:extLst>
                  <a:ext uri="{FF2B5EF4-FFF2-40B4-BE49-F238E27FC236}">
                    <a16:creationId xmlns:a16="http://schemas.microsoft.com/office/drawing/2014/main" id="{F03F71F5-D194-914E-EC13-30810739EBFE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4369057" y="1447776"/>
                <a:ext cx="1107836" cy="330346"/>
              </a:xfrm>
              <a:prstGeom prst="rect">
                <a:avLst/>
              </a:prstGeom>
            </p:spPr>
          </p:pic>
          <p:pic>
            <p:nvPicPr>
              <p:cNvPr id="55" name="object 11">
                <a:extLst>
                  <a:ext uri="{FF2B5EF4-FFF2-40B4-BE49-F238E27FC236}">
                    <a16:creationId xmlns:a16="http://schemas.microsoft.com/office/drawing/2014/main" id="{D9566639-727A-B5E8-55C2-C3BC2AA7E184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4349965" y="1831044"/>
                <a:ext cx="1126928" cy="340655"/>
              </a:xfrm>
              <a:prstGeom prst="rect">
                <a:avLst/>
              </a:prstGeom>
            </p:spPr>
          </p:pic>
          <p:pic>
            <p:nvPicPr>
              <p:cNvPr id="56" name="object 12">
                <a:extLst>
                  <a:ext uri="{FF2B5EF4-FFF2-40B4-BE49-F238E27FC236}">
                    <a16:creationId xmlns:a16="http://schemas.microsoft.com/office/drawing/2014/main" id="{F011EC14-7B89-E544-19B0-ACCF9CF10A8D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178345" y="1598459"/>
                <a:ext cx="1750092" cy="373891"/>
              </a:xfrm>
              <a:prstGeom prst="rect">
                <a:avLst/>
              </a:prstGeom>
            </p:spPr>
          </p:pic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1B7AB5A-ABAC-4C28-7A8E-D25365891381}"/>
              </a:ext>
            </a:extLst>
          </p:cNvPr>
          <p:cNvGrpSpPr/>
          <p:nvPr/>
        </p:nvGrpSpPr>
        <p:grpSpPr>
          <a:xfrm>
            <a:off x="7224951" y="4094602"/>
            <a:ext cx="4904897" cy="869003"/>
            <a:chOff x="3658416" y="4851259"/>
            <a:chExt cx="4904897" cy="869003"/>
          </a:xfrm>
        </p:grpSpPr>
        <p:sp>
          <p:nvSpPr>
            <p:cNvPr id="58" name="object 13">
              <a:extLst>
                <a:ext uri="{FF2B5EF4-FFF2-40B4-BE49-F238E27FC236}">
                  <a16:creationId xmlns:a16="http://schemas.microsoft.com/office/drawing/2014/main" id="{0AC4F99E-A856-D899-16AA-848841942D8F}"/>
                </a:ext>
              </a:extLst>
            </p:cNvPr>
            <p:cNvSpPr/>
            <p:nvPr/>
          </p:nvSpPr>
          <p:spPr>
            <a:xfrm>
              <a:off x="4401247" y="5291764"/>
              <a:ext cx="3977004" cy="0"/>
            </a:xfrm>
            <a:custGeom>
              <a:avLst/>
              <a:gdLst/>
              <a:ahLst/>
              <a:cxnLst/>
              <a:rect l="l" t="t" r="r" b="b"/>
              <a:pathLst>
                <a:path w="3977004">
                  <a:moveTo>
                    <a:pt x="0" y="0"/>
                  </a:moveTo>
                  <a:lnTo>
                    <a:pt x="338138" y="0"/>
                  </a:lnTo>
                </a:path>
                <a:path w="3977004">
                  <a:moveTo>
                    <a:pt x="393817" y="0"/>
                  </a:moveTo>
                  <a:lnTo>
                    <a:pt x="1639880" y="0"/>
                  </a:lnTo>
                </a:path>
                <a:path w="3977004">
                  <a:moveTo>
                    <a:pt x="1695635" y="0"/>
                  </a:moveTo>
                  <a:lnTo>
                    <a:pt x="2827579" y="0"/>
                  </a:lnTo>
                </a:path>
                <a:path w="3977004">
                  <a:moveTo>
                    <a:pt x="3556824" y="0"/>
                  </a:moveTo>
                  <a:lnTo>
                    <a:pt x="3976630" y="0"/>
                  </a:lnTo>
                </a:path>
              </a:pathLst>
            </a:custGeom>
            <a:ln w="150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14">
              <a:extLst>
                <a:ext uri="{FF2B5EF4-FFF2-40B4-BE49-F238E27FC236}">
                  <a16:creationId xmlns:a16="http://schemas.microsoft.com/office/drawing/2014/main" id="{CC4141A5-73DD-33EA-A9BB-18006E1267FE}"/>
                </a:ext>
              </a:extLst>
            </p:cNvPr>
            <p:cNvSpPr txBox="1"/>
            <p:nvPr/>
          </p:nvSpPr>
          <p:spPr>
            <a:xfrm>
              <a:off x="4589011" y="4851259"/>
              <a:ext cx="114935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</a:pPr>
              <a:r>
                <a:rPr sz="1400" dirty="0">
                  <a:latin typeface="Times New Roman"/>
                  <a:cs typeface="Times New Roman"/>
                </a:rPr>
                <a:t>2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60" name="object 15">
              <a:extLst>
                <a:ext uri="{FF2B5EF4-FFF2-40B4-BE49-F238E27FC236}">
                  <a16:creationId xmlns:a16="http://schemas.microsoft.com/office/drawing/2014/main" id="{BB453437-8D8E-3672-A622-1BFC16C5E740}"/>
                </a:ext>
              </a:extLst>
            </p:cNvPr>
            <p:cNvSpPr txBox="1"/>
            <p:nvPr/>
          </p:nvSpPr>
          <p:spPr>
            <a:xfrm>
              <a:off x="6691408" y="4851259"/>
              <a:ext cx="114935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</a:pPr>
              <a:r>
                <a:rPr sz="1400" dirty="0">
                  <a:latin typeface="Times New Roman"/>
                  <a:cs typeface="Times New Roman"/>
                </a:rPr>
                <a:t>2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61" name="object 16">
              <a:extLst>
                <a:ext uri="{FF2B5EF4-FFF2-40B4-BE49-F238E27FC236}">
                  <a16:creationId xmlns:a16="http://schemas.microsoft.com/office/drawing/2014/main" id="{BD2EDCD1-21A1-782D-1B7D-3BEB609EFFA0}"/>
                </a:ext>
              </a:extLst>
            </p:cNvPr>
            <p:cNvSpPr txBox="1"/>
            <p:nvPr/>
          </p:nvSpPr>
          <p:spPr>
            <a:xfrm>
              <a:off x="7627952" y="5045630"/>
              <a:ext cx="114935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</a:pPr>
              <a:r>
                <a:rPr sz="1400" dirty="0">
                  <a:latin typeface="Times New Roman"/>
                  <a:cs typeface="Times New Roman"/>
                </a:rPr>
                <a:t>2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62" name="object 17">
              <a:extLst>
                <a:ext uri="{FF2B5EF4-FFF2-40B4-BE49-F238E27FC236}">
                  <a16:creationId xmlns:a16="http://schemas.microsoft.com/office/drawing/2014/main" id="{03F4330A-E5A3-1E10-2791-833342B215AD}"/>
                </a:ext>
              </a:extLst>
            </p:cNvPr>
            <p:cNvSpPr txBox="1"/>
            <p:nvPr/>
          </p:nvSpPr>
          <p:spPr>
            <a:xfrm>
              <a:off x="5275236" y="5493277"/>
              <a:ext cx="635635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  <a:tabLst>
                  <a:tab pos="444500" algn="l"/>
                </a:tabLst>
              </a:pPr>
              <a:r>
                <a:rPr sz="1400" spc="-50" dirty="0">
                  <a:latin typeface="Times New Roman"/>
                  <a:cs typeface="Times New Roman"/>
                </a:rPr>
                <a:t>1</a:t>
              </a:r>
              <a:r>
                <a:rPr sz="1400" dirty="0">
                  <a:latin typeface="Times New Roman"/>
                  <a:cs typeface="Times New Roman"/>
                </a:rPr>
                <a:t>	</a:t>
              </a:r>
              <a:r>
                <a:rPr sz="1400" spc="-25" dirty="0">
                  <a:latin typeface="Times New Roman"/>
                  <a:cs typeface="Times New Roman"/>
                </a:rPr>
                <a:t>01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63" name="object 18">
              <a:extLst>
                <a:ext uri="{FF2B5EF4-FFF2-40B4-BE49-F238E27FC236}">
                  <a16:creationId xmlns:a16="http://schemas.microsoft.com/office/drawing/2014/main" id="{A279C9C0-078F-ED9B-6D76-52EDCD86ED95}"/>
                </a:ext>
              </a:extLst>
            </p:cNvPr>
            <p:cNvSpPr txBox="1"/>
            <p:nvPr/>
          </p:nvSpPr>
          <p:spPr>
            <a:xfrm>
              <a:off x="5328709" y="4859572"/>
              <a:ext cx="18034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spc="15" dirty="0">
                  <a:latin typeface="Times New Roman"/>
                  <a:cs typeface="Times New Roman"/>
                </a:rPr>
                <a:t>1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64" name="object 19">
              <a:extLst>
                <a:ext uri="{FF2B5EF4-FFF2-40B4-BE49-F238E27FC236}">
                  <a16:creationId xmlns:a16="http://schemas.microsoft.com/office/drawing/2014/main" id="{0D9F7278-9B43-2954-35AC-13E334BE05EA}"/>
                </a:ext>
              </a:extLst>
            </p:cNvPr>
            <p:cNvSpPr txBox="1"/>
            <p:nvPr/>
          </p:nvSpPr>
          <p:spPr>
            <a:xfrm>
              <a:off x="4602011" y="5493277"/>
              <a:ext cx="95250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</a:pPr>
              <a:r>
                <a:rPr sz="1400" i="1" dirty="0">
                  <a:latin typeface="Times New Roman"/>
                  <a:cs typeface="Times New Roman"/>
                </a:rPr>
                <a:t>s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65" name="object 20">
              <a:extLst>
                <a:ext uri="{FF2B5EF4-FFF2-40B4-BE49-F238E27FC236}">
                  <a16:creationId xmlns:a16="http://schemas.microsoft.com/office/drawing/2014/main" id="{FBF4C660-5C21-28F6-DADF-BD616E160763}"/>
                </a:ext>
              </a:extLst>
            </p:cNvPr>
            <p:cNvSpPr txBox="1"/>
            <p:nvPr/>
          </p:nvSpPr>
          <p:spPr>
            <a:xfrm>
              <a:off x="8180428" y="4859572"/>
              <a:ext cx="19748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i="1" spc="15" dirty="0">
                  <a:latin typeface="Times New Roman"/>
                  <a:cs typeface="Times New Roman"/>
                </a:rPr>
                <a:t>L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66" name="object 21">
              <a:extLst>
                <a:ext uri="{FF2B5EF4-FFF2-40B4-BE49-F238E27FC236}">
                  <a16:creationId xmlns:a16="http://schemas.microsoft.com/office/drawing/2014/main" id="{18A8D28F-4543-D274-2A9C-013F9DAE0298}"/>
                </a:ext>
              </a:extLst>
            </p:cNvPr>
            <p:cNvSpPr txBox="1"/>
            <p:nvPr/>
          </p:nvSpPr>
          <p:spPr>
            <a:xfrm>
              <a:off x="3658416" y="5132673"/>
              <a:ext cx="41592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</a:pPr>
              <a:r>
                <a:rPr sz="3600" i="1" spc="-37" baseline="13888" dirty="0">
                  <a:latin typeface="Times New Roman"/>
                  <a:cs typeface="Times New Roman"/>
                </a:rPr>
                <a:t>R</a:t>
              </a:r>
              <a:r>
                <a:rPr sz="1400" i="1" spc="-25" dirty="0">
                  <a:latin typeface="Times New Roman"/>
                  <a:cs typeface="Times New Roman"/>
                </a:rPr>
                <a:t>sh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67" name="object 22">
              <a:extLst>
                <a:ext uri="{FF2B5EF4-FFF2-40B4-BE49-F238E27FC236}">
                  <a16:creationId xmlns:a16="http://schemas.microsoft.com/office/drawing/2014/main" id="{D320214D-C436-7FC6-935E-91A2619705FD}"/>
                </a:ext>
              </a:extLst>
            </p:cNvPr>
            <p:cNvSpPr txBox="1"/>
            <p:nvPr/>
          </p:nvSpPr>
          <p:spPr>
            <a:xfrm>
              <a:off x="4393774" y="5286468"/>
              <a:ext cx="137922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  <a:tabLst>
                  <a:tab pos="633730" algn="l"/>
                </a:tabLst>
              </a:pPr>
              <a:r>
                <a:rPr sz="2400" i="1" spc="-50" dirty="0">
                  <a:latin typeface="Times New Roman"/>
                  <a:cs typeface="Times New Roman"/>
                </a:rPr>
                <a:t>R</a:t>
              </a:r>
              <a:r>
                <a:rPr sz="2400" i="1" dirty="0">
                  <a:latin typeface="Times New Roman"/>
                  <a:cs typeface="Times New Roman"/>
                </a:rPr>
                <a:t>	</a:t>
              </a:r>
              <a:r>
                <a:rPr sz="2100" baseline="43650" dirty="0">
                  <a:latin typeface="Times New Roman"/>
                  <a:cs typeface="Times New Roman"/>
                </a:rPr>
                <a:t>3</a:t>
              </a:r>
              <a:r>
                <a:rPr sz="2100" spc="-262" baseline="43650" dirty="0">
                  <a:latin typeface="Times New Roman"/>
                  <a:cs typeface="Times New Roman"/>
                </a:rPr>
                <a:t> </a:t>
              </a:r>
              <a:r>
                <a:rPr sz="2400" i="1" dirty="0">
                  <a:latin typeface="Times New Roman"/>
                  <a:cs typeface="Times New Roman"/>
                </a:rPr>
                <a:t>J</a:t>
              </a:r>
              <a:r>
                <a:rPr sz="2400" i="1" spc="-195" dirty="0">
                  <a:latin typeface="Times New Roman"/>
                  <a:cs typeface="Times New Roman"/>
                </a:rPr>
                <a:t> </a:t>
              </a:r>
              <a:r>
                <a:rPr sz="2100" baseline="43650" dirty="0">
                  <a:latin typeface="Times New Roman"/>
                  <a:cs typeface="Times New Roman"/>
                </a:rPr>
                <a:t>2</a:t>
              </a:r>
              <a:r>
                <a:rPr sz="2100" spc="-89" baseline="43650" dirty="0">
                  <a:latin typeface="Times New Roman"/>
                  <a:cs typeface="Times New Roman"/>
                </a:rPr>
                <a:t> </a:t>
              </a:r>
              <a:r>
                <a:rPr sz="2400" dirty="0">
                  <a:latin typeface="Times New Roman"/>
                  <a:cs typeface="Times New Roman"/>
                </a:rPr>
                <a:t>(</a:t>
              </a:r>
              <a:r>
                <a:rPr sz="2400" spc="-375" dirty="0">
                  <a:latin typeface="Times New Roman"/>
                  <a:cs typeface="Times New Roman"/>
                </a:rPr>
                <a:t> </a:t>
              </a:r>
              <a:r>
                <a:rPr sz="2400" i="1" spc="-50" dirty="0">
                  <a:latin typeface="Times New Roman"/>
                  <a:cs typeface="Times New Roman"/>
                </a:rPr>
                <a:t>x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68" name="object 23">
              <a:extLst>
                <a:ext uri="{FF2B5EF4-FFF2-40B4-BE49-F238E27FC236}">
                  <a16:creationId xmlns:a16="http://schemas.microsoft.com/office/drawing/2014/main" id="{16F88A21-D527-D6AD-83AE-34F7B148FE7B}"/>
                </a:ext>
              </a:extLst>
            </p:cNvPr>
            <p:cNvSpPr txBox="1"/>
            <p:nvPr/>
          </p:nvSpPr>
          <p:spPr>
            <a:xfrm>
              <a:off x="5912497" y="5053956"/>
              <a:ext cx="1726564" cy="62420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R="5080" algn="r">
                <a:lnSpc>
                  <a:spcPts val="2355"/>
                </a:lnSpc>
                <a:spcBef>
                  <a:spcPts val="100"/>
                </a:spcBef>
              </a:pPr>
              <a:r>
                <a:rPr sz="2400" spc="-25" dirty="0">
                  <a:latin typeface="Times New Roman"/>
                  <a:cs typeface="Times New Roman"/>
                </a:rPr>
                <a:t>sin</a:t>
              </a:r>
              <a:endParaRPr sz="2400">
                <a:latin typeface="Times New Roman"/>
                <a:cs typeface="Times New Roman"/>
              </a:endParaRPr>
            </a:p>
            <a:p>
              <a:pPr marL="12700">
                <a:lnSpc>
                  <a:spcPts val="2355"/>
                </a:lnSpc>
                <a:tabLst>
                  <a:tab pos="1021715" algn="l"/>
                </a:tabLst>
              </a:pPr>
              <a:r>
                <a:rPr sz="2400" dirty="0">
                  <a:latin typeface="Times New Roman"/>
                  <a:cs typeface="Times New Roman"/>
                </a:rPr>
                <a:t>)</a:t>
              </a:r>
              <a:r>
                <a:rPr sz="2400" spc="160" dirty="0">
                  <a:latin typeface="Times New Roman"/>
                  <a:cs typeface="Times New Roman"/>
                </a:rPr>
                <a:t> </a:t>
              </a:r>
              <a:r>
                <a:rPr sz="2400" i="1" spc="55" dirty="0">
                  <a:latin typeface="Times New Roman"/>
                  <a:cs typeface="Times New Roman"/>
                </a:rPr>
                <a:t>R</a:t>
              </a:r>
              <a:r>
                <a:rPr sz="2400" spc="55" dirty="0">
                  <a:latin typeface="Times New Roman"/>
                  <a:cs typeface="Times New Roman"/>
                </a:rPr>
                <a:t>(</a:t>
              </a:r>
              <a:r>
                <a:rPr sz="2400" i="1" spc="55" dirty="0">
                  <a:latin typeface="Times New Roman"/>
                  <a:cs typeface="Times New Roman"/>
                </a:rPr>
                <a:t>R</a:t>
              </a:r>
              <a:r>
                <a:rPr sz="2400" i="1" dirty="0">
                  <a:latin typeface="Times New Roman"/>
                  <a:cs typeface="Times New Roman"/>
                </a:rPr>
                <a:t>	</a:t>
              </a:r>
              <a:r>
                <a:rPr sz="2400" i="1" spc="-25" dirty="0">
                  <a:latin typeface="Times New Roman"/>
                  <a:cs typeface="Times New Roman"/>
                </a:rPr>
                <a:t>L</a:t>
              </a:r>
              <a:r>
                <a:rPr sz="2400" spc="-25" dirty="0">
                  <a:latin typeface="Times New Roman"/>
                  <a:cs typeface="Times New Roman"/>
                </a:rPr>
                <a:t>)</a:t>
              </a:r>
              <a:endParaRPr sz="2400">
                <a:latin typeface="Times New Roman"/>
                <a:cs typeface="Times New Roman"/>
              </a:endParaRPr>
            </a:p>
          </p:txBody>
        </p:sp>
        <p:grpSp>
          <p:nvGrpSpPr>
            <p:cNvPr id="69" name="object 24">
              <a:extLst>
                <a:ext uri="{FF2B5EF4-FFF2-40B4-BE49-F238E27FC236}">
                  <a16:creationId xmlns:a16="http://schemas.microsoft.com/office/drawing/2014/main" id="{FC280561-3929-A7AA-A47E-9814907D8DE6}"/>
                </a:ext>
              </a:extLst>
            </p:cNvPr>
            <p:cNvGrpSpPr/>
            <p:nvPr/>
          </p:nvGrpSpPr>
          <p:grpSpPr>
            <a:xfrm>
              <a:off x="4149428" y="4876780"/>
              <a:ext cx="4413885" cy="795655"/>
              <a:chOff x="2625427" y="4876779"/>
              <a:chExt cx="4413885" cy="795655"/>
            </a:xfrm>
          </p:grpSpPr>
          <p:pic>
            <p:nvPicPr>
              <p:cNvPr id="70" name="object 25">
                <a:extLst>
                  <a:ext uri="{FF2B5EF4-FFF2-40B4-BE49-F238E27FC236}">
                    <a16:creationId xmlns:a16="http://schemas.microsoft.com/office/drawing/2014/main" id="{7DD2E1D8-F44D-5E3C-D5B3-CFFA4D1EA015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2859305" y="4876779"/>
                <a:ext cx="4179830" cy="368357"/>
              </a:xfrm>
              <a:prstGeom prst="rect">
                <a:avLst/>
              </a:prstGeom>
            </p:spPr>
          </p:pic>
          <p:pic>
            <p:nvPicPr>
              <p:cNvPr id="71" name="object 26">
                <a:extLst>
                  <a:ext uri="{FF2B5EF4-FFF2-40B4-BE49-F238E27FC236}">
                    <a16:creationId xmlns:a16="http://schemas.microsoft.com/office/drawing/2014/main" id="{5E49CF99-DACE-5733-7D7D-0111704FB29A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3276019" y="5298172"/>
                <a:ext cx="3763115" cy="373854"/>
              </a:xfrm>
              <a:prstGeom prst="rect">
                <a:avLst/>
              </a:prstGeom>
            </p:spPr>
          </p:pic>
          <p:pic>
            <p:nvPicPr>
              <p:cNvPr id="72" name="object 27">
                <a:extLst>
                  <a:ext uri="{FF2B5EF4-FFF2-40B4-BE49-F238E27FC236}">
                    <a16:creationId xmlns:a16="http://schemas.microsoft.com/office/drawing/2014/main" id="{FC396094-023A-3C1A-AD9F-A2AD894C77D8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6274030" y="4896299"/>
                <a:ext cx="765104" cy="373854"/>
              </a:xfrm>
              <a:prstGeom prst="rect">
                <a:avLst/>
              </a:prstGeom>
            </p:spPr>
          </p:pic>
          <p:pic>
            <p:nvPicPr>
              <p:cNvPr id="73" name="object 28">
                <a:extLst>
                  <a:ext uri="{FF2B5EF4-FFF2-40B4-BE49-F238E27FC236}">
                    <a16:creationId xmlns:a16="http://schemas.microsoft.com/office/drawing/2014/main" id="{AF7EF90D-10F8-4245-F611-F1EAA0BC35A3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2625427" y="5065653"/>
                <a:ext cx="1221987" cy="373854"/>
              </a:xfrm>
              <a:prstGeom prst="rect">
                <a:avLst/>
              </a:prstGeom>
            </p:spPr>
          </p:pic>
          <p:pic>
            <p:nvPicPr>
              <p:cNvPr id="74" name="object 29">
                <a:extLst>
                  <a:ext uri="{FF2B5EF4-FFF2-40B4-BE49-F238E27FC236}">
                    <a16:creationId xmlns:a16="http://schemas.microsoft.com/office/drawing/2014/main" id="{26633CDF-27BE-5C40-20A0-1FB73035F7F3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6274030" y="5138273"/>
                <a:ext cx="765104" cy="373854"/>
              </a:xfrm>
              <a:prstGeom prst="rect">
                <a:avLst/>
              </a:prstGeom>
            </p:spPr>
          </p:pic>
          <p:pic>
            <p:nvPicPr>
              <p:cNvPr id="75" name="object 30">
                <a:extLst>
                  <a:ext uri="{FF2B5EF4-FFF2-40B4-BE49-F238E27FC236}">
                    <a16:creationId xmlns:a16="http://schemas.microsoft.com/office/drawing/2014/main" id="{81943685-E007-5DE8-ED2F-E4D1C48E23E2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6274030" y="5268878"/>
                <a:ext cx="765104" cy="373854"/>
              </a:xfrm>
              <a:prstGeom prst="rect">
                <a:avLst/>
              </a:prstGeom>
            </p:spPr>
          </p:pic>
          <p:pic>
            <p:nvPicPr>
              <p:cNvPr id="76" name="object 31">
                <a:extLst>
                  <a:ext uri="{FF2B5EF4-FFF2-40B4-BE49-F238E27FC236}">
                    <a16:creationId xmlns:a16="http://schemas.microsoft.com/office/drawing/2014/main" id="{45AD7EB1-B5EB-BCAC-7B73-1BE3BFFBF911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5172118" y="5298172"/>
                <a:ext cx="1221987" cy="373854"/>
              </a:xfrm>
              <a:prstGeom prst="rect">
                <a:avLst/>
              </a:prstGeom>
            </p:spPr>
          </p:pic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E4C7985-9780-8BD6-5527-F6B958E35AEC}"/>
              </a:ext>
            </a:extLst>
          </p:cNvPr>
          <p:cNvGrpSpPr/>
          <p:nvPr/>
        </p:nvGrpSpPr>
        <p:grpSpPr>
          <a:xfrm>
            <a:off x="7361487" y="2468659"/>
            <a:ext cx="3221960" cy="818601"/>
            <a:chOff x="4274288" y="3068919"/>
            <a:chExt cx="3221960" cy="818601"/>
          </a:xfrm>
        </p:grpSpPr>
        <p:sp>
          <p:nvSpPr>
            <p:cNvPr id="78" name="object 32">
              <a:extLst>
                <a:ext uri="{FF2B5EF4-FFF2-40B4-BE49-F238E27FC236}">
                  <a16:creationId xmlns:a16="http://schemas.microsoft.com/office/drawing/2014/main" id="{DF2F620E-FF79-5ED8-38B7-C10C1B88FBD4}"/>
                </a:ext>
              </a:extLst>
            </p:cNvPr>
            <p:cNvSpPr/>
            <p:nvPr/>
          </p:nvSpPr>
          <p:spPr>
            <a:xfrm>
              <a:off x="5086432" y="3501052"/>
              <a:ext cx="584835" cy="0"/>
            </a:xfrm>
            <a:custGeom>
              <a:avLst/>
              <a:gdLst/>
              <a:ahLst/>
              <a:cxnLst/>
              <a:rect l="l" t="t" r="r" b="b"/>
              <a:pathLst>
                <a:path w="584835">
                  <a:moveTo>
                    <a:pt x="0" y="0"/>
                  </a:moveTo>
                  <a:lnTo>
                    <a:pt x="584415" y="0"/>
                  </a:lnTo>
                </a:path>
              </a:pathLst>
            </a:custGeom>
            <a:ln w="149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33">
              <a:extLst>
                <a:ext uri="{FF2B5EF4-FFF2-40B4-BE49-F238E27FC236}">
                  <a16:creationId xmlns:a16="http://schemas.microsoft.com/office/drawing/2014/main" id="{E815E318-FA4D-EDB5-4D92-BDF149BB73D1}"/>
                </a:ext>
              </a:extLst>
            </p:cNvPr>
            <p:cNvSpPr/>
            <p:nvPr/>
          </p:nvSpPr>
          <p:spPr>
            <a:xfrm>
              <a:off x="6364416" y="3501052"/>
              <a:ext cx="240029" cy="0"/>
            </a:xfrm>
            <a:custGeom>
              <a:avLst/>
              <a:gdLst/>
              <a:ahLst/>
              <a:cxnLst/>
              <a:rect l="l" t="t" r="r" b="b"/>
              <a:pathLst>
                <a:path w="240029">
                  <a:moveTo>
                    <a:pt x="0" y="0"/>
                  </a:moveTo>
                  <a:lnTo>
                    <a:pt x="239488" y="0"/>
                  </a:lnTo>
                </a:path>
              </a:pathLst>
            </a:custGeom>
            <a:ln w="149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34">
              <a:extLst>
                <a:ext uri="{FF2B5EF4-FFF2-40B4-BE49-F238E27FC236}">
                  <a16:creationId xmlns:a16="http://schemas.microsoft.com/office/drawing/2014/main" id="{40BD5E6D-F20D-8AC1-9E17-C158B62C89FB}"/>
                </a:ext>
              </a:extLst>
            </p:cNvPr>
            <p:cNvSpPr txBox="1"/>
            <p:nvPr/>
          </p:nvSpPr>
          <p:spPr>
            <a:xfrm>
              <a:off x="6185148" y="3470079"/>
              <a:ext cx="114935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</a:pPr>
              <a:r>
                <a:rPr sz="1400" dirty="0">
                  <a:latin typeface="Times New Roman"/>
                  <a:cs typeface="Times New Roman"/>
                </a:rPr>
                <a:t>0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81" name="object 35">
              <a:extLst>
                <a:ext uri="{FF2B5EF4-FFF2-40B4-BE49-F238E27FC236}">
                  <a16:creationId xmlns:a16="http://schemas.microsoft.com/office/drawing/2014/main" id="{4FB5780F-A041-F89E-2FEB-9DE99A67B4AE}"/>
                </a:ext>
              </a:extLst>
            </p:cNvPr>
            <p:cNvSpPr txBox="1"/>
            <p:nvPr/>
          </p:nvSpPr>
          <p:spPr>
            <a:xfrm>
              <a:off x="5345244" y="3495725"/>
              <a:ext cx="38989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spc="225" dirty="0">
                  <a:latin typeface="Times New Roman"/>
                  <a:cs typeface="Times New Roman"/>
                </a:rPr>
                <a:t>/2 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82" name="object 36">
              <a:extLst>
                <a:ext uri="{FF2B5EF4-FFF2-40B4-BE49-F238E27FC236}">
                  <a16:creationId xmlns:a16="http://schemas.microsoft.com/office/drawing/2014/main" id="{FA8D1CAA-7860-6007-4039-818C69EC1511}"/>
                </a:ext>
              </a:extLst>
            </p:cNvPr>
            <p:cNvSpPr txBox="1"/>
            <p:nvPr/>
          </p:nvSpPr>
          <p:spPr>
            <a:xfrm>
              <a:off x="4464356" y="3470079"/>
              <a:ext cx="273050" cy="22698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spcBef>
                  <a:spcPts val="90"/>
                </a:spcBef>
              </a:pPr>
              <a:r>
                <a:rPr sz="1400" i="1" spc="-25" dirty="0">
                  <a:latin typeface="Times New Roman"/>
                  <a:cs typeface="Times New Roman"/>
                </a:rPr>
                <a:t>acc</a:t>
              </a:r>
              <a:endParaRPr sz="1400">
                <a:latin typeface="Times New Roman"/>
                <a:cs typeface="Times New Roman"/>
              </a:endParaRPr>
            </a:p>
          </p:txBody>
        </p:sp>
        <p:sp>
          <p:nvSpPr>
            <p:cNvPr id="83" name="object 37">
              <a:extLst>
                <a:ext uri="{FF2B5EF4-FFF2-40B4-BE49-F238E27FC236}">
                  <a16:creationId xmlns:a16="http://schemas.microsoft.com/office/drawing/2014/main" id="{F7AB49B5-7DA6-DD7A-40CD-2CC1D376F4BB}"/>
                </a:ext>
              </a:extLst>
            </p:cNvPr>
            <p:cNvSpPr txBox="1"/>
            <p:nvPr/>
          </p:nvSpPr>
          <p:spPr>
            <a:xfrm>
              <a:off x="5316240" y="3068919"/>
              <a:ext cx="28321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i="1" spc="25" dirty="0">
                  <a:latin typeface="Times New Roman"/>
                  <a:cs typeface="Times New Roman"/>
                </a:rPr>
                <a:t>W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84" name="object 38">
              <a:extLst>
                <a:ext uri="{FF2B5EF4-FFF2-40B4-BE49-F238E27FC236}">
                  <a16:creationId xmlns:a16="http://schemas.microsoft.com/office/drawing/2014/main" id="{68E7F4FD-2728-7DEE-03C0-5248A53E2638}"/>
                </a:ext>
              </a:extLst>
            </p:cNvPr>
            <p:cNvSpPr txBox="1"/>
            <p:nvPr/>
          </p:nvSpPr>
          <p:spPr>
            <a:xfrm>
              <a:off x="7273067" y="3068919"/>
              <a:ext cx="197485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i="1" spc="15" dirty="0">
                  <a:latin typeface="Times New Roman"/>
                  <a:cs typeface="Times New Roman"/>
                </a:rPr>
                <a:t>L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85" name="object 39">
              <a:extLst>
                <a:ext uri="{FF2B5EF4-FFF2-40B4-BE49-F238E27FC236}">
                  <a16:creationId xmlns:a16="http://schemas.microsoft.com/office/drawing/2014/main" id="{FE8DA973-D00A-4C0A-F0C7-D0A9A804158B}"/>
                </a:ext>
              </a:extLst>
            </p:cNvPr>
            <p:cNvSpPr txBox="1"/>
            <p:nvPr/>
          </p:nvSpPr>
          <p:spPr>
            <a:xfrm>
              <a:off x="4274288" y="3263147"/>
              <a:ext cx="214629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spcBef>
                  <a:spcPts val="100"/>
                </a:spcBef>
              </a:pPr>
              <a:r>
                <a:rPr sz="2400" i="1" spc="15" dirty="0">
                  <a:latin typeface="Times New Roman"/>
                  <a:cs typeface="Times New Roman"/>
                </a:rPr>
                <a:t>E</a:t>
              </a:r>
              <a:endParaRPr sz="2400">
                <a:latin typeface="Times New Roman"/>
                <a:cs typeface="Times New Roman"/>
              </a:endParaRPr>
            </a:p>
          </p:txBody>
        </p:sp>
        <p:sp>
          <p:nvSpPr>
            <p:cNvPr id="86" name="object 40">
              <a:extLst>
                <a:ext uri="{FF2B5EF4-FFF2-40B4-BE49-F238E27FC236}">
                  <a16:creationId xmlns:a16="http://schemas.microsoft.com/office/drawing/2014/main" id="{0E2434E4-EFAD-1CBB-119F-2EFA19D50D48}"/>
                </a:ext>
              </a:extLst>
            </p:cNvPr>
            <p:cNvSpPr txBox="1"/>
            <p:nvPr/>
          </p:nvSpPr>
          <p:spPr>
            <a:xfrm>
              <a:off x="5971463" y="3263147"/>
              <a:ext cx="1068070" cy="39179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spcBef>
                  <a:spcPts val="100"/>
                </a:spcBef>
                <a:tabLst>
                  <a:tab pos="438150" algn="l"/>
                </a:tabLst>
              </a:pPr>
              <a:r>
                <a:rPr sz="2400" i="1" spc="-50" dirty="0">
                  <a:latin typeface="Times New Roman"/>
                  <a:cs typeface="Times New Roman"/>
                </a:rPr>
                <a:t>E</a:t>
              </a:r>
              <a:r>
                <a:rPr sz="2400" i="1" dirty="0">
                  <a:latin typeface="Times New Roman"/>
                  <a:cs typeface="Times New Roman"/>
                </a:rPr>
                <a:t>	</a:t>
              </a:r>
              <a:r>
                <a:rPr sz="3600" baseline="35879" dirty="0">
                  <a:latin typeface="Times New Roman"/>
                  <a:cs typeface="Times New Roman"/>
                </a:rPr>
                <a:t>2</a:t>
              </a:r>
              <a:r>
                <a:rPr sz="3600" spc="60" baseline="35879" dirty="0">
                  <a:latin typeface="Times New Roman"/>
                  <a:cs typeface="Times New Roman"/>
                </a:rPr>
                <a:t> </a:t>
              </a:r>
              <a:r>
                <a:rPr sz="2400" spc="-25" dirty="0">
                  <a:latin typeface="Times New Roman"/>
                  <a:cs typeface="Times New Roman"/>
                </a:rPr>
                <a:t>sin</a:t>
              </a:r>
              <a:endParaRPr sz="2400">
                <a:latin typeface="Times New Roman"/>
                <a:cs typeface="Times New Roman"/>
              </a:endParaRPr>
            </a:p>
          </p:txBody>
        </p:sp>
        <p:pic>
          <p:nvPicPr>
            <p:cNvPr id="87" name="object 41">
              <a:extLst>
                <a:ext uri="{FF2B5EF4-FFF2-40B4-BE49-F238E27FC236}">
                  <a16:creationId xmlns:a16="http://schemas.microsoft.com/office/drawing/2014/main" id="{BBE07CA7-EC32-F9ED-5AB4-B2DE525E3991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7050654" y="3124176"/>
              <a:ext cx="445486" cy="384348"/>
            </a:xfrm>
            <a:prstGeom prst="rect">
              <a:avLst/>
            </a:prstGeom>
          </p:spPr>
        </p:pic>
        <p:grpSp>
          <p:nvGrpSpPr>
            <p:cNvPr id="88" name="object 42">
              <a:extLst>
                <a:ext uri="{FF2B5EF4-FFF2-40B4-BE49-F238E27FC236}">
                  <a16:creationId xmlns:a16="http://schemas.microsoft.com/office/drawing/2014/main" id="{13FB3BB1-90D9-6861-D21C-A1C929CE811B}"/>
                </a:ext>
              </a:extLst>
            </p:cNvPr>
            <p:cNvGrpSpPr/>
            <p:nvPr/>
          </p:nvGrpSpPr>
          <p:grpSpPr>
            <a:xfrm>
              <a:off x="4834963" y="3124177"/>
              <a:ext cx="2661285" cy="724535"/>
              <a:chOff x="3310962" y="3124176"/>
              <a:chExt cx="2661285" cy="724535"/>
            </a:xfrm>
          </p:grpSpPr>
          <p:pic>
            <p:nvPicPr>
              <p:cNvPr id="89" name="object 43">
                <a:extLst>
                  <a:ext uri="{FF2B5EF4-FFF2-40B4-BE49-F238E27FC236}">
                    <a16:creationId xmlns:a16="http://schemas.microsoft.com/office/drawing/2014/main" id="{DC85AF6F-8B96-EF06-CB81-15553D96ADFB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3579088" y="3507444"/>
                <a:ext cx="2393052" cy="340655"/>
              </a:xfrm>
              <a:prstGeom prst="rect">
                <a:avLst/>
              </a:prstGeom>
            </p:spPr>
          </p:pic>
          <p:pic>
            <p:nvPicPr>
              <p:cNvPr id="90" name="object 44">
                <a:extLst>
                  <a:ext uri="{FF2B5EF4-FFF2-40B4-BE49-F238E27FC236}">
                    <a16:creationId xmlns:a16="http://schemas.microsoft.com/office/drawing/2014/main" id="{88827DD1-FC06-4A9E-789F-3179DAA5805C}"/>
                  </a:ext>
                </a:extLst>
              </p:cNvPr>
              <p:cNvPicPr/>
              <p:nvPr/>
            </p:nvPicPr>
            <p:blipFill>
              <a:blip r:embed="rId25" cstate="print"/>
              <a:stretch>
                <a:fillRect/>
              </a:stretch>
            </p:blipFill>
            <p:spPr>
              <a:xfrm>
                <a:off x="3617962" y="3124176"/>
                <a:ext cx="1220607" cy="330346"/>
              </a:xfrm>
              <a:prstGeom prst="rect">
                <a:avLst/>
              </a:prstGeom>
            </p:spPr>
          </p:pic>
          <p:pic>
            <p:nvPicPr>
              <p:cNvPr id="91" name="object 45">
                <a:extLst>
                  <a:ext uri="{FF2B5EF4-FFF2-40B4-BE49-F238E27FC236}">
                    <a16:creationId xmlns:a16="http://schemas.microsoft.com/office/drawing/2014/main" id="{DFC3AD49-D671-397E-A539-475829CD436C}"/>
                  </a:ext>
                </a:extLst>
              </p:cNvPr>
              <p:cNvPicPr/>
              <p:nvPr/>
            </p:nvPicPr>
            <p:blipFill>
              <a:blip r:embed="rId26" cstate="print"/>
              <a:stretch>
                <a:fillRect/>
              </a:stretch>
            </p:blipFill>
            <p:spPr>
              <a:xfrm>
                <a:off x="3310962" y="3274859"/>
                <a:ext cx="2294160" cy="37389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5931011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B5298E-E1C5-F0EF-BA91-B02754F66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  <p:sp>
        <p:nvSpPr>
          <p:cNvPr id="35" name="object 2">
            <a:extLst>
              <a:ext uri="{FF2B5EF4-FFF2-40B4-BE49-F238E27FC236}">
                <a16:creationId xmlns:a16="http://schemas.microsoft.com/office/drawing/2014/main" id="{9ED79569-D1AA-05D5-F808-F5C371462F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2999" y="198612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b="1" spc="-22" dirty="0">
                <a:solidFill>
                  <a:srgbClr val="002060"/>
                </a:solidFill>
              </a:rPr>
              <a:t>Types</a:t>
            </a:r>
            <a:r>
              <a:rPr sz="2912" b="1" spc="-97" dirty="0">
                <a:solidFill>
                  <a:srgbClr val="002060"/>
                </a:solidFill>
              </a:rPr>
              <a:t> </a:t>
            </a:r>
            <a:r>
              <a:rPr sz="2912" b="1" dirty="0">
                <a:solidFill>
                  <a:srgbClr val="002060"/>
                </a:solidFill>
              </a:rPr>
              <a:t>of</a:t>
            </a:r>
            <a:r>
              <a:rPr sz="2912" b="1" spc="-84" dirty="0">
                <a:solidFill>
                  <a:srgbClr val="002060"/>
                </a:solidFill>
              </a:rPr>
              <a:t> </a:t>
            </a:r>
            <a:r>
              <a:rPr sz="2912" b="1" dirty="0">
                <a:solidFill>
                  <a:srgbClr val="002060"/>
                </a:solidFill>
              </a:rPr>
              <a:t>SRF</a:t>
            </a:r>
            <a:r>
              <a:rPr sz="2912" b="1" spc="-88" dirty="0">
                <a:solidFill>
                  <a:srgbClr val="002060"/>
                </a:solidFill>
              </a:rPr>
              <a:t> </a:t>
            </a:r>
            <a:r>
              <a:rPr sz="2912" b="1" spc="-9" dirty="0">
                <a:solidFill>
                  <a:srgbClr val="002060"/>
                </a:solidFill>
              </a:rPr>
              <a:t>cavities</a:t>
            </a:r>
            <a:endParaRPr sz="2912" b="1" dirty="0">
              <a:solidFill>
                <a:srgbClr val="002060"/>
              </a:solidFill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A5AC6EAA-7027-450B-047E-AB7D0B0F3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856" y="1125849"/>
            <a:ext cx="9681566" cy="5005670"/>
          </a:xfrm>
          <a:prstGeom prst="rect">
            <a:avLst/>
          </a:prstGeom>
        </p:spPr>
      </p:pic>
      <p:sp>
        <p:nvSpPr>
          <p:cNvPr id="65" name="object 8">
            <a:extLst>
              <a:ext uri="{FF2B5EF4-FFF2-40B4-BE49-F238E27FC236}">
                <a16:creationId xmlns:a16="http://schemas.microsoft.com/office/drawing/2014/main" id="{26469C0E-1082-2203-F6E3-3C8D813BBA81}"/>
              </a:ext>
            </a:extLst>
          </p:cNvPr>
          <p:cNvSpPr txBox="1">
            <a:spLocks/>
          </p:cNvSpPr>
          <p:nvPr/>
        </p:nvSpPr>
        <p:spPr>
          <a:xfrm>
            <a:off x="1448222" y="744813"/>
            <a:ext cx="9347200" cy="382156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i="1" dirty="0"/>
              <a:t>Cavity</a:t>
            </a:r>
            <a:r>
              <a:rPr lang="en-US" sz="2400" b="1" i="1" spc="-20" dirty="0"/>
              <a:t> </a:t>
            </a:r>
            <a:r>
              <a:rPr lang="en-US" sz="2400" b="1" i="1" dirty="0"/>
              <a:t>families </a:t>
            </a:r>
            <a:r>
              <a:rPr lang="en-US" sz="2400" b="1" i="1" spc="-10" dirty="0"/>
              <a:t>(low-</a:t>
            </a:r>
            <a:r>
              <a:rPr lang="en-US" sz="2400" b="1" i="1" spc="-10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2400" b="1" i="1" spc="-95" dirty="0">
                <a:latin typeface="Times New Roman"/>
                <a:cs typeface="Times New Roman"/>
              </a:rPr>
              <a:t> </a:t>
            </a:r>
            <a:r>
              <a:rPr lang="en-US" sz="2400" b="1" i="1" dirty="0"/>
              <a:t>,</a:t>
            </a:r>
            <a:r>
              <a:rPr lang="en-US" sz="2400" b="1" i="1" spc="-35" dirty="0"/>
              <a:t> </a:t>
            </a:r>
            <a:r>
              <a:rPr lang="en-US" sz="2400" b="1" i="1" spc="-10" dirty="0"/>
              <a:t>middle-</a:t>
            </a:r>
            <a:r>
              <a:rPr lang="en-US" sz="2400" b="1" i="1" spc="-710" dirty="0"/>
              <a:t>β</a:t>
            </a:r>
            <a:r>
              <a:rPr lang="en-US" sz="2400" b="1" i="1" spc="20" dirty="0"/>
              <a:t>  </a:t>
            </a:r>
            <a:r>
              <a:rPr lang="en-US" sz="2400" b="1" i="1" dirty="0"/>
              <a:t>&amp;</a:t>
            </a:r>
            <a:r>
              <a:rPr lang="en-US" sz="2400" b="1" i="1" spc="-20" dirty="0"/>
              <a:t> </a:t>
            </a:r>
            <a:r>
              <a:rPr lang="en-US" sz="2400" b="1" i="1" spc="-10" dirty="0"/>
              <a:t>high-</a:t>
            </a:r>
            <a:r>
              <a:rPr lang="en-US" sz="2400" b="1" i="1" spc="-735" dirty="0"/>
              <a:t>β  )      </a:t>
            </a:r>
            <a:endParaRPr lang="en-US" sz="2400" b="1" i="1" dirty="0">
              <a:latin typeface="Symbol"/>
              <a:cs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98338158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FD0E0-EE73-FFCF-C6E8-950D388FC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SRF Cavity Limitations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0A7DEA-E7D9-2952-950D-98979EFAA991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F7A1A5-C559-949A-C07C-514E5F77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7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584" y="-109486"/>
            <a:ext cx="10972440" cy="1144800"/>
          </a:xfrm>
        </p:spPr>
        <p:txBody>
          <a:bodyPr/>
          <a:lstStyle/>
          <a:p>
            <a:r>
              <a:rPr lang="en-US" dirty="0"/>
              <a:t>Figures of merit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066800"/>
            <a:ext cx="7772400" cy="1694329"/>
          </a:xfrm>
        </p:spPr>
        <p:txBody>
          <a:bodyPr/>
          <a:lstStyle/>
          <a:p>
            <a:r>
              <a:rPr lang="en-US" sz="2000" i="1" dirty="0"/>
              <a:t>What is the energy gained by the particle?</a:t>
            </a:r>
          </a:p>
          <a:p>
            <a:r>
              <a:rPr lang="en-US" sz="2000" dirty="0"/>
              <a:t>Let’s assume a relativistic e</a:t>
            </a:r>
            <a:r>
              <a:rPr lang="en-US" sz="2000" baseline="30000" dirty="0"/>
              <a:t>-</a:t>
            </a:r>
            <a:endParaRPr lang="en-US" sz="2000" dirty="0"/>
          </a:p>
          <a:p>
            <a:r>
              <a:rPr lang="en-US" sz="2000" dirty="0"/>
              <a:t>Integrate the E-field at the particle position as it traverses the cavity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18764" y="3236259"/>
            <a:ext cx="7772400" cy="51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kern="0" dirty="0"/>
              <a:t>We can define the </a:t>
            </a:r>
            <a:r>
              <a:rPr lang="en-US" sz="2000" b="1" kern="0" dirty="0">
                <a:solidFill>
                  <a:srgbClr val="FF0000"/>
                </a:solidFill>
              </a:rPr>
              <a:t>accelerating field </a:t>
            </a:r>
            <a:r>
              <a:rPr lang="en-US" sz="2000" kern="0" dirty="0"/>
              <a:t>as: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464580" y="2394684"/>
            <a:ext cx="3601011" cy="723900"/>
            <a:chOff x="1940579" y="2789144"/>
            <a:chExt cx="3601011" cy="723900"/>
          </a:xfrm>
        </p:grpSpPr>
        <p:pic>
          <p:nvPicPr>
            <p:cNvPr id="17306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40579" y="2789144"/>
              <a:ext cx="2752725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3061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31965" y="2846854"/>
              <a:ext cx="809625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306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4652" y="3182193"/>
            <a:ext cx="14382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715617" y="3918993"/>
            <a:ext cx="10591801" cy="99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kern="0" dirty="0" err="1"/>
              <a:t>Important</a:t>
            </a:r>
            <a:r>
              <a:rPr lang="en-US" sz="2000" kern="0" dirty="0"/>
              <a:t> for the cavity performance are the ratios of the </a:t>
            </a:r>
            <a:r>
              <a:rPr lang="en-US" sz="2000" b="1" kern="0" dirty="0">
                <a:solidFill>
                  <a:srgbClr val="FF0000"/>
                </a:solidFill>
              </a:rPr>
              <a:t>peak surface fields </a:t>
            </a:r>
            <a:r>
              <a:rPr lang="en-US" sz="2000" kern="0" dirty="0"/>
              <a:t>to the </a:t>
            </a:r>
            <a:r>
              <a:rPr lang="en-US" sz="2000" kern="0" dirty="0" err="1"/>
              <a:t>E</a:t>
            </a:r>
            <a:r>
              <a:rPr lang="en-US" sz="2000" kern="0" baseline="-25000" dirty="0" err="1"/>
              <a:t>acc</a:t>
            </a:r>
            <a:r>
              <a:rPr lang="en-US" sz="2000" kern="0" dirty="0"/>
              <a:t>. Ideally, these should be small to limit losses and other troubles at high fields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7714576"/>
              </p:ext>
            </p:extLst>
          </p:nvPr>
        </p:nvGraphicFramePr>
        <p:xfrm>
          <a:off x="3465231" y="4704810"/>
          <a:ext cx="4317146" cy="1144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593880" imgH="952200" progId="Equation.3">
                  <p:embed/>
                </p:oleObj>
              </mc:Choice>
              <mc:Fallback>
                <p:oleObj name="Equation" r:id="rId6" imgW="3593880" imgH="952200" progId="Equation.3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5231" y="4704810"/>
                        <a:ext cx="4317146" cy="1144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874C7-4B83-A4CF-E7E6-C3ABEB3AB10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1FC4C899-DF38-7CEE-320A-9F685CF6E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638" y="-94419"/>
            <a:ext cx="10972440" cy="1144800"/>
          </a:xfrm>
        </p:spPr>
        <p:txBody>
          <a:bodyPr/>
          <a:lstStyle/>
          <a:p>
            <a:pPr eaLnBrk="1" hangingPunct="1"/>
            <a:r>
              <a:rPr lang="en-US" altLang="en-US" dirty="0"/>
              <a:t>Real Performance -  Q vs. accelerating field</a:t>
            </a:r>
          </a:p>
        </p:txBody>
      </p:sp>
      <p:sp>
        <p:nvSpPr>
          <p:cNvPr id="12291" name="TextBox 5">
            <a:extLst>
              <a:ext uri="{FF2B5EF4-FFF2-40B4-BE49-F238E27FC236}">
                <a16:creationId xmlns:a16="http://schemas.microsoft.com/office/drawing/2014/main" id="{EB145C3B-F3E5-0493-2BF9-5FACC2FB2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827" y="5265684"/>
            <a:ext cx="7058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Magnetic fields of 1.7 </a:t>
            </a:r>
            <a:r>
              <a:rPr lang="en-US" altLang="en-US" dirty="0" err="1"/>
              <a:t>kGauss</a:t>
            </a:r>
            <a:r>
              <a:rPr lang="en-US" altLang="en-US" dirty="0"/>
              <a:t> (multi-cell) to 1.9 </a:t>
            </a:r>
            <a:r>
              <a:rPr lang="en-US" altLang="en-US" dirty="0" err="1"/>
              <a:t>kGauss</a:t>
            </a:r>
            <a:r>
              <a:rPr lang="en-US" altLang="en-US" dirty="0"/>
              <a:t> (single cell)</a:t>
            </a:r>
          </a:p>
          <a:p>
            <a:pPr eaLnBrk="1" hangingPunct="1"/>
            <a:r>
              <a:rPr lang="en-US" altLang="en-US" dirty="0"/>
              <a:t>Can be achieved, and recently 2.09 </a:t>
            </a:r>
            <a:r>
              <a:rPr lang="en-US" altLang="en-US" dirty="0" err="1"/>
              <a:t>kGauss</a:t>
            </a:r>
            <a:r>
              <a:rPr lang="en-US" altLang="en-US" dirty="0"/>
              <a:t> achieved at Cornell.</a:t>
            </a:r>
          </a:p>
        </p:txBody>
      </p:sp>
      <p:pic>
        <p:nvPicPr>
          <p:cNvPr id="12292" name="Picture 5">
            <a:extLst>
              <a:ext uri="{FF2B5EF4-FFF2-40B4-BE49-F238E27FC236}">
                <a16:creationId xmlns:a16="http://schemas.microsoft.com/office/drawing/2014/main" id="{4E8E5AF0-657C-B3BE-9D6B-A44D88E2C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527" y="801038"/>
            <a:ext cx="7970945" cy="478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858B164-9C9C-0949-D52F-8699D87C82D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9B61AA-BD8F-6AAF-F3AA-C275BEF97EF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80</a:t>
            </a:fld>
            <a:endParaRPr lang="en-US" spc="-22" dirty="0"/>
          </a:p>
        </p:txBody>
      </p:sp>
    </p:spTree>
    <p:extLst>
      <p:ext uri="{BB962C8B-B14F-4D97-AF65-F5344CB8AC3E}">
        <p14:creationId xmlns:p14="http://schemas.microsoft.com/office/powerpoint/2010/main" val="36518454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1B439D74-3ACD-1F17-1727-920A96184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149" y="95919"/>
            <a:ext cx="10972440" cy="1144800"/>
          </a:xfrm>
        </p:spPr>
        <p:txBody>
          <a:bodyPr/>
          <a:lstStyle/>
          <a:p>
            <a:pPr eaLnBrk="1" hangingPunct="1"/>
            <a:r>
              <a:rPr lang="en-US" altLang="en-US" dirty="0"/>
              <a:t>Limit on Fields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6BC73331-B8DB-D234-3A53-AF3F2F8F2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61" y="1601396"/>
            <a:ext cx="5088336" cy="200958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000" dirty="0"/>
              <a:t>Field emission – clean assembly</a:t>
            </a:r>
          </a:p>
          <a:p>
            <a:pPr eaLnBrk="1" hangingPunct="1"/>
            <a:r>
              <a:rPr lang="en-US" altLang="en-US" sz="2000" dirty="0"/>
              <a:t>Magnetic field breakdown (ultimate limit) - good welds, reduce surface fields</a:t>
            </a:r>
          </a:p>
          <a:p>
            <a:pPr eaLnBrk="1" hangingPunct="1"/>
            <a:r>
              <a:rPr lang="en-US" altLang="en-US" sz="2000" dirty="0"/>
              <a:t>Thermal conductivity – high RRR material</a:t>
            </a:r>
          </a:p>
          <a:p>
            <a:pPr eaLnBrk="1" hangingPunct="1"/>
            <a:r>
              <a:rPr lang="en-US" altLang="en-US" sz="2000" dirty="0"/>
              <a:t>Local heating due to defects</a:t>
            </a:r>
          </a:p>
        </p:txBody>
      </p:sp>
      <p:pic>
        <p:nvPicPr>
          <p:cNvPr id="13317" name="Picture 7">
            <a:extLst>
              <a:ext uri="{FF2B5EF4-FFF2-40B4-BE49-F238E27FC236}">
                <a16:creationId xmlns:a16="http://schemas.microsoft.com/office/drawing/2014/main" id="{069082B5-CCD0-1081-0A3B-E7BF56C47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197" y="1848772"/>
            <a:ext cx="5786310" cy="3432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8">
            <a:extLst>
              <a:ext uri="{FF2B5EF4-FFF2-40B4-BE49-F238E27FC236}">
                <a16:creationId xmlns:a16="http://schemas.microsoft.com/office/drawing/2014/main" id="{6194E0B2-CD0D-20F8-960E-E2CF16D6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838" y="243683"/>
            <a:ext cx="18669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4">
            <a:extLst>
              <a:ext uri="{FF2B5EF4-FFF2-40B4-BE49-F238E27FC236}">
                <a16:creationId xmlns:a16="http://schemas.microsoft.com/office/drawing/2014/main" id="{320ABA19-DDF0-7811-5114-7E6747FCD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9235" y="5243462"/>
            <a:ext cx="66151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dirty="0"/>
              <a:t>Fields of 20 to 25 MV/m at Q of over 10</a:t>
            </a:r>
            <a:r>
              <a:rPr lang="en-US" altLang="en-US" sz="2000" baseline="30000" dirty="0"/>
              <a:t>10</a:t>
            </a:r>
            <a:r>
              <a:rPr lang="en-US" altLang="en-US" sz="2000" dirty="0"/>
              <a:t> is routine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564063-C5DC-1581-11DB-48CDAEE1DF54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3B4968-EACD-79A5-AE66-CE0D1A28015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81</a:t>
            </a:fld>
            <a:endParaRPr lang="en-US" spc="-22" dirty="0"/>
          </a:p>
        </p:txBody>
      </p:sp>
    </p:spTree>
    <p:extLst>
      <p:ext uri="{BB962C8B-B14F-4D97-AF65-F5344CB8AC3E}">
        <p14:creationId xmlns:p14="http://schemas.microsoft.com/office/powerpoint/2010/main" val="157210836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E005FBF6-0F90-A133-4144-AD41E5874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232" y="0"/>
            <a:ext cx="10972440" cy="1144800"/>
          </a:xfrm>
        </p:spPr>
        <p:txBody>
          <a:bodyPr/>
          <a:lstStyle/>
          <a:p>
            <a:pPr eaLnBrk="1" hangingPunct="1"/>
            <a:r>
              <a:rPr lang="en-US" altLang="en-US" dirty="0"/>
              <a:t>Choice of material and preparation 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54886DCA-F1BB-E594-CD44-E4BD04D7B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232" y="1015940"/>
            <a:ext cx="10972440" cy="397728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/>
              <a:t>High “RRR” material (300 and above)</a:t>
            </a:r>
          </a:p>
          <a:p>
            <a:pPr eaLnBrk="1" hangingPunct="1"/>
            <a:r>
              <a:rPr lang="en-US" altLang="en-US" sz="2400" dirty="0"/>
              <a:t>Large grain material is an old “new” approach</a:t>
            </a:r>
          </a:p>
          <a:p>
            <a:pPr eaLnBrk="1" hangingPunct="1"/>
            <a:r>
              <a:rPr lang="en-US" altLang="en-US" sz="2400" dirty="0"/>
              <a:t>Buffered Chemical Polishing (BCP) (HF – HNO</a:t>
            </a:r>
            <a:r>
              <a:rPr lang="en-US" altLang="en-US" sz="2400" baseline="-25000" dirty="0"/>
              <a:t>3</a:t>
            </a:r>
            <a:r>
              <a:rPr lang="en-US" altLang="en-US" sz="2400" dirty="0"/>
              <a:t> – H</a:t>
            </a:r>
            <a:r>
              <a:rPr lang="en-US" altLang="en-US" sz="2400" baseline="-25000" dirty="0"/>
              <a:t>2</a:t>
            </a:r>
            <a:r>
              <a:rPr lang="en-US" altLang="en-US" sz="2400" dirty="0"/>
              <a:t>PO</a:t>
            </a:r>
            <a:r>
              <a:rPr lang="en-US" altLang="en-US" sz="2400" baseline="-25000" dirty="0"/>
              <a:t>4</a:t>
            </a:r>
            <a:r>
              <a:rPr lang="en-US" altLang="en-US" sz="2400" dirty="0"/>
              <a:t> , say 1:1:2)</a:t>
            </a:r>
          </a:p>
          <a:p>
            <a:pPr eaLnBrk="1" hangingPunct="1"/>
            <a:r>
              <a:rPr lang="en-US" altLang="en-US" sz="2400" dirty="0"/>
              <a:t>Electropolishing (HF – H</a:t>
            </a:r>
            <a:r>
              <a:rPr lang="en-US" altLang="en-US" sz="2400" baseline="-25000" dirty="0"/>
              <a:t>2</a:t>
            </a:r>
            <a:r>
              <a:rPr lang="en-US" altLang="en-US" sz="2400" dirty="0"/>
              <a:t>SO</a:t>
            </a:r>
            <a:r>
              <a:rPr lang="en-US" altLang="en-US" sz="2400" baseline="-25000" dirty="0"/>
              <a:t>4</a:t>
            </a:r>
            <a:r>
              <a:rPr lang="en-US" altLang="en-US" sz="2400" dirty="0"/>
              <a:t>)</a:t>
            </a:r>
          </a:p>
          <a:p>
            <a:pPr eaLnBrk="1" hangingPunct="1"/>
            <a:r>
              <a:rPr lang="en-US" altLang="en-US" sz="2400" dirty="0"/>
              <a:t>UHV baking (~800 ºC)</a:t>
            </a:r>
          </a:p>
          <a:p>
            <a:pPr eaLnBrk="1" hangingPunct="1"/>
            <a:r>
              <a:rPr lang="en-US" altLang="en-US" sz="2400" dirty="0"/>
              <a:t>Low temperature (~120 ºC).</a:t>
            </a:r>
          </a:p>
          <a:p>
            <a:pPr eaLnBrk="1" hangingPunct="1"/>
            <a:r>
              <a:rPr lang="en-US" altLang="en-US" sz="2400" dirty="0"/>
              <a:t>High pressure rinsing</a:t>
            </a:r>
          </a:p>
          <a:p>
            <a:pPr eaLnBrk="1" hangingPunct="1"/>
            <a:r>
              <a:rPr lang="en-US" altLang="en-US" sz="2400" dirty="0"/>
              <a:t>Clean room assembly</a:t>
            </a:r>
            <a:endParaRPr lang="en-US" altLang="en-US" sz="1600" dirty="0"/>
          </a:p>
        </p:txBody>
      </p:sp>
      <p:pic>
        <p:nvPicPr>
          <p:cNvPr id="14340" name="Picture 5">
            <a:extLst>
              <a:ext uri="{FF2B5EF4-FFF2-40B4-BE49-F238E27FC236}">
                <a16:creationId xmlns:a16="http://schemas.microsoft.com/office/drawing/2014/main" id="{EC785B4A-988E-237E-CA0B-17114952F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166" y="2848304"/>
            <a:ext cx="35433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38EE97-88FB-DF21-BAD6-1BC4CA0B65F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B2E84C-D871-2709-4CE7-34CD533EE2C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82</a:t>
            </a:fld>
            <a:endParaRPr lang="en-US" spc="-22" dirty="0"/>
          </a:p>
        </p:txBody>
      </p:sp>
    </p:spTree>
    <p:extLst>
      <p:ext uri="{BB962C8B-B14F-4D97-AF65-F5344CB8AC3E}">
        <p14:creationId xmlns:p14="http://schemas.microsoft.com/office/powerpoint/2010/main" val="219851688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EC3B7B16-5C50-9A75-A586-DE2CFE331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Multipacting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B7591CC6-AECF-2F14-6405-026F33535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159" y="2069224"/>
            <a:ext cx="4982023" cy="1728951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2000" dirty="0"/>
              <a:t>Multipacting is a resonant, low field conduction in vacuum due to secondary emission</a:t>
            </a:r>
          </a:p>
          <a:p>
            <a:pPr eaLnBrk="1" hangingPunct="1"/>
            <a:r>
              <a:rPr lang="en-US" altLang="en-US" sz="2000" dirty="0"/>
              <a:t>Easily avoided in elliptical cavities with clean surfaces</a:t>
            </a:r>
          </a:p>
          <a:p>
            <a:pPr eaLnBrk="1" hangingPunct="1"/>
            <a:r>
              <a:rPr lang="en-US" altLang="en-US" sz="2000" dirty="0"/>
              <a:t>May show up in couplers!</a:t>
            </a:r>
          </a:p>
        </p:txBody>
      </p:sp>
      <p:sp>
        <p:nvSpPr>
          <p:cNvPr id="15364" name="TextBox 6">
            <a:extLst>
              <a:ext uri="{FF2B5EF4-FFF2-40B4-BE49-F238E27FC236}">
                <a16:creationId xmlns:a16="http://schemas.microsoft.com/office/drawing/2014/main" id="{E9FBBAA3-9973-8A13-DE19-31D5395AAE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5029201"/>
            <a:ext cx="3822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Multipacting in Stanford SCA cavity,</a:t>
            </a:r>
          </a:p>
          <a:p>
            <a:pPr algn="ctr" eaLnBrk="1" hangingPunct="1"/>
            <a:r>
              <a:rPr lang="en-US" altLang="en-US"/>
              <a:t>1973 PAC </a:t>
            </a:r>
          </a:p>
        </p:txBody>
      </p:sp>
      <p:pic>
        <p:nvPicPr>
          <p:cNvPr id="15365" name="Picture 7">
            <a:extLst>
              <a:ext uri="{FF2B5EF4-FFF2-40B4-BE49-F238E27FC236}">
                <a16:creationId xmlns:a16="http://schemas.microsoft.com/office/drawing/2014/main" id="{E01A85B5-6880-4730-499E-09EE8C6C6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76" y="1219200"/>
            <a:ext cx="45180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E06A23-C86C-4732-6A7E-7E25C81695E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19E207-12D6-77AF-38B5-CE593697063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83</a:t>
            </a:fld>
            <a:endParaRPr lang="en-US" spc="-22" dirty="0"/>
          </a:p>
        </p:txBody>
      </p:sp>
    </p:spTree>
    <p:extLst>
      <p:ext uri="{BB962C8B-B14F-4D97-AF65-F5344CB8AC3E}">
        <p14:creationId xmlns:p14="http://schemas.microsoft.com/office/powerpoint/2010/main" val="217460089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>
            <a:extLst>
              <a:ext uri="{FF2B5EF4-FFF2-40B4-BE49-F238E27FC236}">
                <a16:creationId xmlns:a16="http://schemas.microsoft.com/office/drawing/2014/main" id="{C6EA958D-237E-1E4F-F7FD-DAE1BBCDD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93" y="171834"/>
            <a:ext cx="10972440" cy="1144800"/>
          </a:xfrm>
        </p:spPr>
        <p:txBody>
          <a:bodyPr/>
          <a:lstStyle/>
          <a:p>
            <a:pPr eaLnBrk="1" hangingPunct="1"/>
            <a:r>
              <a:rPr lang="en-US" altLang="en-US" dirty="0"/>
              <a:t>Higher Order Modes (HOM)</a:t>
            </a:r>
          </a:p>
        </p:txBody>
      </p:sp>
      <p:graphicFrame>
        <p:nvGraphicFramePr>
          <p:cNvPr id="4098" name="Content Placeholder 4">
            <a:extLst>
              <a:ext uri="{FF2B5EF4-FFF2-40B4-BE49-F238E27FC236}">
                <a16:creationId xmlns:a16="http://schemas.microsoft.com/office/drawing/2014/main" id="{E3C6B2E4-FA10-1CD2-5AA7-99942CF38178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6710127" y="4360478"/>
          <a:ext cx="1508125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22080" imgH="228600" progId="Equation.3">
                  <p:embed/>
                </p:oleObj>
              </mc:Choice>
              <mc:Fallback>
                <p:oleObj name="Equation" r:id="rId3" imgW="622080" imgH="228600" progId="Equation.3">
                  <p:embed/>
                  <p:pic>
                    <p:nvPicPr>
                      <p:cNvPr id="4098" name="Content Placeholder 4">
                        <a:extLst>
                          <a:ext uri="{FF2B5EF4-FFF2-40B4-BE49-F238E27FC236}">
                            <a16:creationId xmlns:a16="http://schemas.microsoft.com/office/drawing/2014/main" id="{E3C6B2E4-FA10-1CD2-5AA7-99942CF381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0127" y="4360478"/>
                        <a:ext cx="1508125" cy="554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Box 3">
            <a:extLst>
              <a:ext uri="{FF2B5EF4-FFF2-40B4-BE49-F238E27FC236}">
                <a16:creationId xmlns:a16="http://schemas.microsoft.com/office/drawing/2014/main" id="{835B4A78-F073-E499-310B-9CBCC18A52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2302" y="3750878"/>
            <a:ext cx="434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Energy lost by charge q to cavity modes:</a:t>
            </a:r>
          </a:p>
        </p:txBody>
      </p:sp>
      <p:sp>
        <p:nvSpPr>
          <p:cNvPr id="4101" name="TextBox 7">
            <a:extLst>
              <a:ext uri="{FF2B5EF4-FFF2-40B4-BE49-F238E27FC236}">
                <a16:creationId xmlns:a16="http://schemas.microsoft.com/office/drawing/2014/main" id="{36CD46EB-9019-9A8D-C20C-5CD4602B9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8927" y="4284277"/>
            <a:ext cx="1774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Longitudinal </a:t>
            </a:r>
          </a:p>
          <a:p>
            <a:pPr eaLnBrk="1" hangingPunct="1"/>
            <a:r>
              <a:rPr lang="en-US" altLang="en-US" dirty="0"/>
              <a:t>and Transverse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BF7B5BA-836F-F15C-19AB-41CAC0AA0594}"/>
              </a:ext>
            </a:extLst>
          </p:cNvPr>
          <p:cNvSpPr txBox="1">
            <a:spLocks/>
          </p:cNvSpPr>
          <p:nvPr/>
        </p:nvSpPr>
        <p:spPr bwMode="auto">
          <a:xfrm>
            <a:off x="163092" y="1601514"/>
            <a:ext cx="5696607" cy="365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/>
              <a:t>Energy is transferred from beam to cavity modes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/>
              <a:t>The power can be very high and must be dumped safely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/>
              <a:t>Transverse modes can cause beam breakup</a:t>
            </a:r>
          </a:p>
        </p:txBody>
      </p:sp>
      <p:sp>
        <p:nvSpPr>
          <p:cNvPr id="4103" name="TextBox 12">
            <a:extLst>
              <a:ext uri="{FF2B5EF4-FFF2-40B4-BE49-F238E27FC236}">
                <a16:creationId xmlns:a16="http://schemas.microsoft.com/office/drawing/2014/main" id="{A242733B-DFFA-4395-E387-7AC5654D2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2302" y="4960885"/>
            <a:ext cx="538673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dirty="0"/>
              <a:t>Solution: Strong damping of all HOM,</a:t>
            </a:r>
          </a:p>
          <a:p>
            <a:pPr eaLnBrk="1" hangingPunct="1"/>
            <a:r>
              <a:rPr lang="en-US" altLang="en-US" sz="2000" dirty="0"/>
              <a:t>Remove power from all HOM to loads</a:t>
            </a:r>
          </a:p>
          <a:p>
            <a:pPr eaLnBrk="1" hangingPunct="1"/>
            <a:r>
              <a:rPr lang="en-US" altLang="en-US" sz="2000" dirty="0"/>
              <a:t>Isolated from liquid helium environment.</a:t>
            </a:r>
          </a:p>
        </p:txBody>
      </p:sp>
      <p:pic>
        <p:nvPicPr>
          <p:cNvPr id="4104" name="Picture 9">
            <a:extLst>
              <a:ext uri="{FF2B5EF4-FFF2-40B4-BE49-F238E27FC236}">
                <a16:creationId xmlns:a16="http://schemas.microsoft.com/office/drawing/2014/main" id="{D45098EB-09C4-2187-62F6-161B57E22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441" y="147250"/>
            <a:ext cx="5332305" cy="356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B4AE48-C224-59C2-EEB6-FBB9A2467D3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AEE5FD-D328-3A3F-C736-2D993B6C5DC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84</a:t>
            </a:fld>
            <a:endParaRPr lang="en-US" spc="-22" dirty="0"/>
          </a:p>
        </p:txBody>
      </p:sp>
    </p:spTree>
    <p:extLst>
      <p:ext uri="{BB962C8B-B14F-4D97-AF65-F5344CB8AC3E}">
        <p14:creationId xmlns:p14="http://schemas.microsoft.com/office/powerpoint/2010/main" val="87784114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7D5B2328-DCAB-8793-F1BE-A6C157025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053" y="230000"/>
            <a:ext cx="10972440" cy="1144800"/>
          </a:xfrm>
        </p:spPr>
        <p:txBody>
          <a:bodyPr/>
          <a:lstStyle/>
          <a:p>
            <a:pPr eaLnBrk="1" hangingPunct="1"/>
            <a:r>
              <a:rPr lang="en-US" altLang="en-US" dirty="0"/>
              <a:t>Electromechanical issues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3901F7ED-1341-8918-6FA9-CEC606F09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253" y="1612517"/>
            <a:ext cx="7278414" cy="349469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Lorentz detuning</a:t>
            </a:r>
          </a:p>
          <a:p>
            <a:pPr eaLnBrk="1" hangingPunct="1"/>
            <a:r>
              <a:rPr lang="en-US" altLang="en-US" sz="2800" dirty="0"/>
              <a:t>Pondermotive instabilities</a:t>
            </a:r>
          </a:p>
          <a:p>
            <a:pPr eaLnBrk="1" hangingPunct="1"/>
            <a:r>
              <a:rPr lang="en-US" altLang="en-US" sz="2800" dirty="0"/>
              <a:t>Pressure and acoustic noise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800" dirty="0"/>
              <a:t>Solutions include </a:t>
            </a:r>
          </a:p>
          <a:p>
            <a:pPr lvl="1" eaLnBrk="1" hangingPunct="1"/>
            <a:r>
              <a:rPr lang="en-US" altLang="en-US" dirty="0"/>
              <a:t>broadening resonance curve</a:t>
            </a:r>
          </a:p>
          <a:p>
            <a:pPr lvl="1" eaLnBrk="1" hangingPunct="1"/>
            <a:r>
              <a:rPr lang="en-US" altLang="en-US" dirty="0"/>
              <a:t>feedback control </a:t>
            </a:r>
          </a:p>
          <a:p>
            <a:pPr lvl="1" eaLnBrk="1" hangingPunct="1"/>
            <a:r>
              <a:rPr lang="en-US" altLang="en-US" dirty="0"/>
              <a:t>good mechanical design of cavity and cryostat</a:t>
            </a:r>
          </a:p>
        </p:txBody>
      </p:sp>
      <p:pic>
        <p:nvPicPr>
          <p:cNvPr id="16388" name="Picture 7">
            <a:extLst>
              <a:ext uri="{FF2B5EF4-FFF2-40B4-BE49-F238E27FC236}">
                <a16:creationId xmlns:a16="http://schemas.microsoft.com/office/drawing/2014/main" id="{55C70A72-1EBF-D017-F6D8-FB55F3B3A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967" y="469025"/>
            <a:ext cx="21907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8">
            <a:extLst>
              <a:ext uri="{FF2B5EF4-FFF2-40B4-BE49-F238E27FC236}">
                <a16:creationId xmlns:a16="http://schemas.microsoft.com/office/drawing/2014/main" id="{507A9AFD-F165-BF63-7520-5E33D615D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368" y="2307350"/>
            <a:ext cx="20669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9">
            <a:extLst>
              <a:ext uri="{FF2B5EF4-FFF2-40B4-BE49-F238E27FC236}">
                <a16:creationId xmlns:a16="http://schemas.microsoft.com/office/drawing/2014/main" id="{393DCD06-B4BB-F8D8-DDB8-1058BDD2F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68" y="4431424"/>
            <a:ext cx="397192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C34587-EBC1-6B6C-B7EA-07929913E00B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7B4705-35DB-8784-C4E3-E5712416DDE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85</a:t>
            </a:fld>
            <a:endParaRPr lang="en-US" spc="-22" dirty="0"/>
          </a:p>
        </p:txBody>
      </p:sp>
    </p:spTree>
    <p:extLst>
      <p:ext uri="{BB962C8B-B14F-4D97-AF65-F5344CB8AC3E}">
        <p14:creationId xmlns:p14="http://schemas.microsoft.com/office/powerpoint/2010/main" val="70593811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6ED07A16-083E-3EBD-7E1E-DF08D3111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Miscellaneous hardware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D8E26ACA-F405-6D52-AC30-99C300FA2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372" y="1371600"/>
            <a:ext cx="8463456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/>
              <a:t>Fundamental mode couplers</a:t>
            </a:r>
          </a:p>
          <a:p>
            <a:pPr eaLnBrk="1" hangingPunct="1"/>
            <a:r>
              <a:rPr lang="en-US" altLang="en-US" sz="2400" dirty="0"/>
              <a:t>Pick-up couplers</a:t>
            </a:r>
          </a:p>
          <a:p>
            <a:pPr eaLnBrk="1" hangingPunct="1"/>
            <a:r>
              <a:rPr lang="en-US" altLang="en-US" sz="2400" dirty="0"/>
              <a:t>Higher-Order Mode couplers</a:t>
            </a:r>
          </a:p>
          <a:p>
            <a:pPr eaLnBrk="1" hangingPunct="1"/>
            <a:r>
              <a:rPr lang="en-US" altLang="en-US" sz="2400" dirty="0"/>
              <a:t>Cryostats (including magnetic shields, thermal shields)</a:t>
            </a:r>
          </a:p>
          <a:p>
            <a:pPr eaLnBrk="1" hangingPunct="1"/>
            <a:r>
              <a:rPr lang="en-US" altLang="en-US" sz="2400" dirty="0"/>
              <a:t>Helium refrigerators (1 watt at 2 K is ~900 watt from plug)</a:t>
            </a:r>
          </a:p>
          <a:p>
            <a:pPr eaLnBrk="1" hangingPunct="1"/>
            <a:r>
              <a:rPr lang="en-US" altLang="en-US" sz="2400" dirty="0"/>
              <a:t>RF power amplifiers (very large for non energy recovered elements</a:t>
            </a:r>
          </a:p>
        </p:txBody>
      </p:sp>
      <p:pic>
        <p:nvPicPr>
          <p:cNvPr id="17412" name="Picture 5">
            <a:extLst>
              <a:ext uri="{FF2B5EF4-FFF2-40B4-BE49-F238E27FC236}">
                <a16:creationId xmlns:a16="http://schemas.microsoft.com/office/drawing/2014/main" id="{D678123A-109B-74B6-5A04-16CEEC18F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228" y="472966"/>
            <a:ext cx="28194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4" descr="0091-3-07w">
            <a:extLst>
              <a:ext uri="{FF2B5EF4-FFF2-40B4-BE49-F238E27FC236}">
                <a16:creationId xmlns:a16="http://schemas.microsoft.com/office/drawing/2014/main" id="{3CD85D7D-6042-69CC-7B77-931FD2568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828" y="2682766"/>
            <a:ext cx="198913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CCA6CB-AE44-7BB1-84EB-15BC56195866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D4C34D-D0EF-B65F-6902-381B27BFB2E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86</a:t>
            </a:fld>
            <a:endParaRPr lang="en-US" spc="-22" dirty="0"/>
          </a:p>
        </p:txBody>
      </p:sp>
    </p:spTree>
    <p:extLst>
      <p:ext uri="{BB962C8B-B14F-4D97-AF65-F5344CB8AC3E}">
        <p14:creationId xmlns:p14="http://schemas.microsoft.com/office/powerpoint/2010/main" val="151447583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FD0E0-EE73-FFCF-C6E8-950D388FC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Fabrication &amp; Preparation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0A7DEA-E7D9-2952-950D-98979EFAA991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F7A1A5-C559-949A-C07C-514E5F77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SRF Cavities, A-M Valente-Feliciano, 6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36141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0638" y="0"/>
            <a:ext cx="9681565" cy="41867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dirty="0"/>
              <a:t>Fabrication</a:t>
            </a:r>
            <a:r>
              <a:rPr spc="35" dirty="0"/>
              <a:t> </a:t>
            </a:r>
            <a:r>
              <a:rPr dirty="0"/>
              <a:t>and</a:t>
            </a:r>
            <a:r>
              <a:rPr spc="35" dirty="0"/>
              <a:t> </a:t>
            </a:r>
            <a:r>
              <a:rPr dirty="0"/>
              <a:t>surface</a:t>
            </a:r>
            <a:r>
              <a:rPr spc="26" dirty="0"/>
              <a:t> </a:t>
            </a:r>
            <a:r>
              <a:rPr dirty="0"/>
              <a:t>preparation</a:t>
            </a:r>
            <a:r>
              <a:rPr spc="40" dirty="0"/>
              <a:t> </a:t>
            </a:r>
            <a:r>
              <a:rPr spc="-9" dirty="0"/>
              <a:t>steps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02539" y="1616587"/>
            <a:ext cx="9816913" cy="4739763"/>
          </a:xfrm>
          <a:prstGeom prst="rect">
            <a:avLst/>
          </a:prstGeom>
        </p:spPr>
        <p:txBody>
          <a:bodyPr vert="horz" wrap="square" lIns="0" tIns="53788" rIns="0" bIns="0" rtlCol="0">
            <a:spAutoFit/>
          </a:bodyPr>
          <a:lstStyle/>
          <a:p>
            <a:pPr marL="245982" indent="-212923">
              <a:spcBef>
                <a:spcPts val="424"/>
              </a:spcBef>
              <a:buChar char="■"/>
              <a:tabLst>
                <a:tab pos="245982" algn="l"/>
                <a:tab pos="246543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bulk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niobium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cavities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are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fabricated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by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electron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beam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welding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formed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machined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parts.</a:t>
            </a:r>
            <a:endParaRPr sz="1412" dirty="0">
              <a:latin typeface="Arial"/>
              <a:cs typeface="Arial"/>
            </a:endParaRPr>
          </a:p>
          <a:p>
            <a:pPr marL="245982" indent="-212923">
              <a:spcBef>
                <a:spcPts val="340"/>
              </a:spcBef>
              <a:buChar char="■"/>
              <a:tabLst>
                <a:tab pos="245982" algn="l"/>
                <a:tab pos="246543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Typical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fabrication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processing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steps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include:</a:t>
            </a:r>
            <a:endParaRPr sz="1412" dirty="0">
              <a:latin typeface="Arial"/>
              <a:cs typeface="Arial"/>
            </a:endParaRPr>
          </a:p>
          <a:p>
            <a:pPr marL="728421" lvl="1" indent="-212923">
              <a:spcBef>
                <a:spcPts val="349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sz="1235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inspection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cutting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niobium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sheets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235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high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RRR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material.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357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Forming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half-cells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by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deep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drawing,</a:t>
            </a:r>
            <a:r>
              <a:rPr sz="1235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spinning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hydroforming.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383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Forming</a:t>
            </a:r>
            <a:r>
              <a:rPr sz="1235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machining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other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parts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235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structure:</a:t>
            </a:r>
            <a:r>
              <a:rPr sz="1235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beam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pipes,</a:t>
            </a:r>
            <a:r>
              <a:rPr sz="1235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various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ports,</a:t>
            </a:r>
            <a:r>
              <a:rPr sz="1235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parts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HOM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couplers,</a:t>
            </a:r>
            <a:r>
              <a:rPr sz="1235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18" dirty="0">
                <a:solidFill>
                  <a:srgbClr val="282828"/>
                </a:solidFill>
                <a:latin typeface="Arial"/>
                <a:cs typeface="Arial"/>
              </a:rPr>
              <a:t>etc.</a:t>
            </a:r>
            <a:endParaRPr sz="1235" dirty="0">
              <a:latin typeface="Arial"/>
              <a:cs typeface="Arial"/>
            </a:endParaRPr>
          </a:p>
          <a:p>
            <a:pPr marL="728421" marR="71721" lvl="1" indent="-212923">
              <a:lnSpc>
                <a:spcPct val="101400"/>
              </a:lnSpc>
              <a:spcBef>
                <a:spcPts val="251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Mechanical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polishing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imperfections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dipping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an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HCl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</a:t>
            </a:r>
            <a:r>
              <a:rPr sz="1324" baseline="-16666" dirty="0">
                <a:solidFill>
                  <a:srgbClr val="282828"/>
                </a:solidFill>
                <a:latin typeface="Arial"/>
                <a:cs typeface="Arial"/>
              </a:rPr>
              <a:t>2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SO</a:t>
            </a:r>
            <a:r>
              <a:rPr sz="1324" baseline="-16666" dirty="0">
                <a:solidFill>
                  <a:srgbClr val="282828"/>
                </a:solidFill>
                <a:latin typeface="Arial"/>
                <a:cs typeface="Arial"/>
              </a:rPr>
              <a:t>4</a:t>
            </a:r>
            <a:r>
              <a:rPr sz="1324" spc="199" baseline="-166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bath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eliminate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metal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impurities;</a:t>
            </a:r>
            <a:r>
              <a:rPr sz="1235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rust</a:t>
            </a:r>
            <a:r>
              <a:rPr sz="1235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checking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by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dipping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overnight</a:t>
            </a:r>
            <a:r>
              <a:rPr sz="1235" spc="4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235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235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water</a:t>
            </a:r>
            <a:r>
              <a:rPr sz="1235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18" dirty="0">
                <a:solidFill>
                  <a:srgbClr val="282828"/>
                </a:solidFill>
                <a:latin typeface="Arial"/>
                <a:cs typeface="Arial"/>
              </a:rPr>
              <a:t>bath.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383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Light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chemical</a:t>
            </a:r>
            <a:r>
              <a:rPr sz="1235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etching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274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Electron</a:t>
            </a:r>
            <a:r>
              <a:rPr sz="1235" spc="11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beam</a:t>
            </a:r>
            <a:r>
              <a:rPr sz="1235" spc="12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welding</a:t>
            </a:r>
            <a:r>
              <a:rPr sz="1235" spc="12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sub-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assemblies.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383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RF</a:t>
            </a:r>
            <a:r>
              <a:rPr sz="1235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testing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tuning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235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sub-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assemblies.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357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Mechanical</a:t>
            </a:r>
            <a:r>
              <a:rPr sz="1235" spc="1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trimming</a:t>
            </a:r>
            <a:r>
              <a:rPr sz="1235" spc="13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sub-assemblies</a:t>
            </a:r>
            <a:r>
              <a:rPr sz="1235" spc="12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as</a:t>
            </a:r>
            <a:r>
              <a:rPr sz="1235" spc="13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necessary.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296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Light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chemical</a:t>
            </a:r>
            <a:r>
              <a:rPr sz="1235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etching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361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Electron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beam</a:t>
            </a:r>
            <a:r>
              <a:rPr sz="1235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welding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complete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structure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from</a:t>
            </a:r>
            <a:r>
              <a:rPr sz="1235" spc="10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sub-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assemblies.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296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inspection,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grinding</a:t>
            </a:r>
            <a:r>
              <a:rPr sz="1235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off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imperfections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inner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welding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seams,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where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impurities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micro-cracks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might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be</a:t>
            </a:r>
            <a:r>
              <a:rPr sz="1235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apparent.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361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Heavy</a:t>
            </a:r>
            <a:r>
              <a:rPr sz="1235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chemical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etching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(BCP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EP)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remove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mechanically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damaged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layer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other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imperfections.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379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High-temperature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hydrogen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degassing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an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all-metal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vacuum</a:t>
            </a:r>
            <a:r>
              <a:rPr sz="1235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furnace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temperature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range</a:t>
            </a:r>
            <a:r>
              <a:rPr sz="1235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between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600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235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950</a:t>
            </a:r>
            <a:r>
              <a:rPr sz="1456" spc="-13" baseline="25252" dirty="0">
                <a:solidFill>
                  <a:srgbClr val="282828"/>
                </a:solidFill>
                <a:latin typeface="Arial"/>
                <a:cs typeface="Arial"/>
              </a:rPr>
              <a:t>◦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C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278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RF</a:t>
            </a:r>
            <a:r>
              <a:rPr sz="1235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measurements</a:t>
            </a:r>
            <a:r>
              <a:rPr sz="1235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235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235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frequency.</a:t>
            </a:r>
            <a:r>
              <a:rPr sz="1235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Tuning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235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structure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achieve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desired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235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flatness.</a:t>
            </a:r>
            <a:endParaRPr sz="1235" dirty="0">
              <a:latin typeface="Arial"/>
              <a:cs typeface="Arial"/>
            </a:endParaRPr>
          </a:p>
          <a:p>
            <a:pPr marL="728421" lvl="1" indent="-212923">
              <a:spcBef>
                <a:spcPts val="379"/>
              </a:spcBef>
              <a:buFont typeface="Courier New"/>
              <a:buChar char="o"/>
              <a:tabLst>
                <a:tab pos="728982" algn="l"/>
              </a:tabLst>
            </a:pP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Final</a:t>
            </a:r>
            <a:r>
              <a:rPr sz="1235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preparation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(e.g.,</a:t>
            </a:r>
            <a:r>
              <a:rPr sz="1235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nitrogen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doping,</a:t>
            </a:r>
            <a:r>
              <a:rPr sz="1235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light</a:t>
            </a:r>
            <a:r>
              <a:rPr sz="1235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EP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HPR)</a:t>
            </a:r>
            <a:r>
              <a:rPr sz="1235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before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acceptance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testing</a:t>
            </a:r>
            <a:r>
              <a:rPr sz="1235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235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282828"/>
                </a:solidFill>
                <a:latin typeface="Arial"/>
                <a:cs typeface="Arial"/>
              </a:rPr>
              <a:t>vertical</a:t>
            </a:r>
            <a:r>
              <a:rPr sz="1235" spc="11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282828"/>
                </a:solidFill>
                <a:latin typeface="Arial"/>
                <a:cs typeface="Arial"/>
              </a:rPr>
              <a:t>dewar.</a:t>
            </a:r>
            <a:endParaRPr sz="1235" dirty="0">
              <a:latin typeface="Arial"/>
              <a:cs typeface="Arial"/>
            </a:endParaRPr>
          </a:p>
          <a:p>
            <a:pPr>
              <a:spcBef>
                <a:spcPts val="9"/>
              </a:spcBef>
            </a:pPr>
            <a:endParaRPr sz="1853" dirty="0">
              <a:latin typeface="Arial"/>
              <a:cs typeface="Arial"/>
            </a:endParaRPr>
          </a:p>
          <a:p>
            <a:pPr marL="33619"/>
            <a:endParaRPr sz="1235" dirty="0">
              <a:latin typeface="Arial"/>
              <a:cs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D15E80-5990-DD00-2689-C766CDA3442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4A9C5E-8E18-BFD0-FD6B-3409B653BE7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88</a:t>
            </a:fld>
            <a:endParaRPr lang="en-US" spc="-22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2E7839-CCDA-C471-7D81-09390F0C7861}"/>
              </a:ext>
            </a:extLst>
          </p:cNvPr>
          <p:cNvSpPr txBox="1"/>
          <p:nvPr/>
        </p:nvSpPr>
        <p:spPr>
          <a:xfrm>
            <a:off x="563391" y="501650"/>
            <a:ext cx="11489461" cy="10567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234776" marR="34180" indent="-212923">
              <a:spcBef>
                <a:spcPts val="88"/>
              </a:spcBef>
              <a:buChar char="■"/>
              <a:tabLst>
                <a:tab pos="234776" algn="l"/>
                <a:tab pos="235336" algn="l"/>
              </a:tabLst>
            </a:pP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Typical</a:t>
            </a:r>
            <a:r>
              <a:rPr lang="en-US" sz="1400" spc="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superconducting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RF</a:t>
            </a:r>
            <a:r>
              <a:rPr lang="en-US" sz="1400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cavities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are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made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high</a:t>
            </a:r>
            <a:r>
              <a:rPr lang="en-US" sz="1400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purity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niobium,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either</a:t>
            </a:r>
            <a:r>
              <a:rPr lang="en-US" sz="1400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bulk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form</a:t>
            </a:r>
            <a:r>
              <a:rPr lang="en-US" sz="1400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lang="en-US" sz="1400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as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thin</a:t>
            </a:r>
            <a:r>
              <a:rPr lang="en-US" sz="1400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layer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deposited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spc="-22" dirty="0">
                <a:solidFill>
                  <a:srgbClr val="282828"/>
                </a:solidFill>
                <a:latin typeface="Arial"/>
                <a:cs typeface="Arial"/>
              </a:rPr>
              <a:t>the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inner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lang="en-US" sz="1400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copper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spc="-9" dirty="0">
                <a:solidFill>
                  <a:srgbClr val="282828"/>
                </a:solidFill>
                <a:latin typeface="Arial"/>
                <a:cs typeface="Arial"/>
              </a:rPr>
              <a:t>structure.</a:t>
            </a:r>
            <a:endParaRPr lang="en-US" sz="1400" dirty="0">
              <a:latin typeface="Arial"/>
              <a:cs typeface="Arial"/>
            </a:endParaRPr>
          </a:p>
          <a:p>
            <a:pPr marL="234776" indent="-212923">
              <a:spcBef>
                <a:spcPts val="424"/>
              </a:spcBef>
              <a:buChar char="■"/>
              <a:tabLst>
                <a:tab pos="234776" algn="l"/>
                <a:tab pos="235336" algn="l"/>
              </a:tabLst>
            </a:pPr>
            <a:r>
              <a:rPr lang="en-US" sz="1400" spc="-18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lang="en-US" sz="1400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achieve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good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performance,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high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purity</a:t>
            </a:r>
            <a:r>
              <a:rPr lang="en-US" sz="1400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niobium</a:t>
            </a:r>
            <a:r>
              <a:rPr lang="en-US" sz="1400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must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be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maintained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throughout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fabrication</a:t>
            </a:r>
            <a:r>
              <a:rPr lang="en-US" sz="1400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spc="-9" dirty="0">
                <a:solidFill>
                  <a:srgbClr val="282828"/>
                </a:solidFill>
                <a:latin typeface="Arial"/>
                <a:cs typeface="Arial"/>
              </a:rPr>
              <a:t>process.</a:t>
            </a:r>
            <a:endParaRPr lang="en-US" sz="1400" dirty="0">
              <a:latin typeface="Arial"/>
              <a:cs typeface="Arial"/>
            </a:endParaRPr>
          </a:p>
          <a:p>
            <a:pPr marL="234776" indent="-212923">
              <a:spcBef>
                <a:spcPts val="424"/>
              </a:spcBef>
              <a:buChar char="■"/>
              <a:tabLst>
                <a:tab pos="234776" algn="l"/>
                <a:tab pos="235336" algn="l"/>
              </a:tabLst>
            </a:pP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lang="en-US" sz="1400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addition,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inner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surface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cavity,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exposed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strong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electromagnetic</a:t>
            </a:r>
            <a:r>
              <a:rPr lang="en-US" sz="1400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fields,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must</a:t>
            </a:r>
            <a:r>
              <a:rPr lang="en-US" sz="1400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be</a:t>
            </a:r>
            <a:r>
              <a:rPr lang="en-US" sz="14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82828"/>
                </a:solidFill>
                <a:latin typeface="Arial"/>
                <a:cs typeface="Arial"/>
              </a:rPr>
              <a:t>carefully</a:t>
            </a:r>
            <a:r>
              <a:rPr lang="en-US" sz="1400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lang="en-US" sz="1400" spc="-9" dirty="0">
                <a:solidFill>
                  <a:srgbClr val="282828"/>
                </a:solidFill>
                <a:latin typeface="Arial"/>
                <a:cs typeface="Arial"/>
              </a:rPr>
              <a:t>prepared.</a:t>
            </a:r>
            <a:endParaRPr lang="en-US"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6012" y="537135"/>
            <a:ext cx="9681565" cy="41867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dirty="0"/>
              <a:t>Material</a:t>
            </a:r>
            <a:r>
              <a:rPr spc="22" dirty="0"/>
              <a:t> </a:t>
            </a:r>
            <a:r>
              <a:rPr spc="-9" dirty="0"/>
              <a:t>inspection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24342" y="1024504"/>
            <a:ext cx="5786157" cy="2815017"/>
          </a:xfrm>
          <a:prstGeom prst="rect">
            <a:avLst/>
          </a:prstGeom>
        </p:spPr>
        <p:txBody>
          <a:bodyPr vert="horz" wrap="square" lIns="0" tIns="5603" rIns="0" bIns="0" rtlCol="0">
            <a:spAutoFit/>
          </a:bodyPr>
          <a:lstStyle/>
          <a:p>
            <a:pPr marL="223569" marR="473474" indent="-212923">
              <a:lnSpc>
                <a:spcPct val="102499"/>
              </a:lnSpc>
              <a:spcBef>
                <a:spcPts val="44"/>
              </a:spcBef>
              <a:buChar char="■"/>
              <a:tabLst>
                <a:tab pos="223569" algn="l"/>
                <a:tab pos="224130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material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must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</a:t>
            </a:r>
            <a:r>
              <a:rPr sz="1412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fully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recrystallized,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otherwise</a:t>
            </a:r>
            <a:r>
              <a:rPr sz="1412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mechanical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properties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are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affected.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Sheet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metal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forming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sensitive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22" dirty="0">
                <a:solidFill>
                  <a:srgbClr val="282828"/>
                </a:solidFill>
                <a:latin typeface="Arial"/>
                <a:cs typeface="Arial"/>
              </a:rPr>
              <a:t>to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mechanical</a:t>
            </a:r>
            <a:r>
              <a:rPr sz="1412" spc="4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properties.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particular,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uniform</a:t>
            </a:r>
            <a:r>
              <a:rPr sz="1412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grain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size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22" dirty="0">
                <a:solidFill>
                  <a:srgbClr val="282828"/>
                </a:solidFill>
                <a:latin typeface="Arial"/>
                <a:cs typeface="Arial"/>
              </a:rPr>
              <a:t>is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essential.</a:t>
            </a:r>
            <a:endParaRPr sz="1412">
              <a:latin typeface="Arial"/>
              <a:cs typeface="Arial"/>
            </a:endParaRPr>
          </a:p>
          <a:p>
            <a:pPr marL="223569" marR="624201" indent="-212923">
              <a:lnSpc>
                <a:spcPct val="102800"/>
              </a:lnSpc>
              <a:spcBef>
                <a:spcPts val="291"/>
              </a:spcBef>
              <a:buChar char="■"/>
              <a:tabLst>
                <a:tab pos="223569" algn="l"/>
                <a:tab pos="224130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Nb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sheets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are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inspected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upon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receiving,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visually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using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eddy-current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SQUID</a:t>
            </a:r>
            <a:r>
              <a:rPr sz="1412" spc="1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scanning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(more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sensitive).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10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basic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principle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detect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alteration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eddy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currents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with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44" dirty="0">
                <a:solidFill>
                  <a:srgbClr val="282828"/>
                </a:solidFill>
                <a:latin typeface="Arial"/>
                <a:cs typeface="Arial"/>
              </a:rPr>
              <a:t>a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double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coil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sensing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probe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identify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inclusions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defects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embedded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under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surface.</a:t>
            </a:r>
            <a:endParaRPr sz="1412">
              <a:latin typeface="Arial"/>
              <a:cs typeface="Arial"/>
            </a:endParaRPr>
          </a:p>
          <a:p>
            <a:pPr marL="223569" indent="-212923">
              <a:spcBef>
                <a:spcPts val="340"/>
              </a:spcBef>
              <a:buChar char="■"/>
              <a:tabLst>
                <a:tab pos="223569" algn="l"/>
                <a:tab pos="224130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Usually,</a:t>
            </a:r>
            <a:r>
              <a:rPr sz="1412" spc="4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very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small</a:t>
            </a:r>
            <a:r>
              <a:rPr sz="1412" spc="4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fraction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sheets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rejected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at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this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stage.</a:t>
            </a:r>
            <a:endParaRPr sz="1412">
              <a:latin typeface="Arial"/>
              <a:cs typeface="Arial"/>
            </a:endParaRPr>
          </a:p>
          <a:p>
            <a:pPr>
              <a:spcBef>
                <a:spcPts val="31"/>
              </a:spcBef>
            </a:pPr>
            <a:endParaRPr sz="1985">
              <a:latin typeface="Arial"/>
              <a:cs typeface="Arial"/>
            </a:endParaRPr>
          </a:p>
          <a:p>
            <a:pPr marL="941905"/>
            <a:r>
              <a:rPr sz="1324" b="1" dirty="0">
                <a:solidFill>
                  <a:srgbClr val="282828"/>
                </a:solidFill>
                <a:latin typeface="Arial"/>
                <a:cs typeface="Arial"/>
              </a:rPr>
              <a:t>Technical</a:t>
            </a:r>
            <a:r>
              <a:rPr sz="1324" b="1" spc="-2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b="1" dirty="0">
                <a:solidFill>
                  <a:srgbClr val="282828"/>
                </a:solidFill>
                <a:latin typeface="Arial"/>
                <a:cs typeface="Arial"/>
              </a:rPr>
              <a:t>Specification</a:t>
            </a:r>
            <a:r>
              <a:rPr sz="1324" b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b="1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324" b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b="1" dirty="0">
                <a:solidFill>
                  <a:srgbClr val="282828"/>
                </a:solidFill>
                <a:latin typeface="Arial"/>
                <a:cs typeface="Arial"/>
              </a:rPr>
              <a:t>Niobium</a:t>
            </a:r>
            <a:r>
              <a:rPr sz="1324" b="1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b="1" dirty="0">
                <a:solidFill>
                  <a:srgbClr val="282828"/>
                </a:solidFill>
                <a:latin typeface="Arial"/>
                <a:cs typeface="Arial"/>
              </a:rPr>
              <a:t>Sheets</a:t>
            </a:r>
            <a:r>
              <a:rPr sz="1324" b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b="1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324" b="1" spc="-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b="1" dirty="0">
                <a:solidFill>
                  <a:srgbClr val="282828"/>
                </a:solidFill>
                <a:latin typeface="Arial"/>
                <a:cs typeface="Arial"/>
              </a:rPr>
              <a:t>XFEL</a:t>
            </a:r>
            <a:r>
              <a:rPr sz="1324" b="1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b="1" spc="-9" dirty="0">
                <a:solidFill>
                  <a:srgbClr val="282828"/>
                </a:solidFill>
                <a:latin typeface="Arial"/>
                <a:cs typeface="Arial"/>
              </a:rPr>
              <a:t>Cavities</a:t>
            </a:r>
            <a:endParaRPr sz="1324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41141" y="3848556"/>
          <a:ext cx="7357779" cy="21128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2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6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2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6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30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849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4154">
                <a:tc gridSpan="4">
                  <a:txBody>
                    <a:bodyPr/>
                    <a:lstStyle/>
                    <a:p>
                      <a:pPr marL="20256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spc="-25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Concentration</a:t>
                      </a:r>
                      <a:r>
                        <a:rPr sz="1200" spc="-60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200" spc="-35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impurities</a:t>
                      </a:r>
                      <a:r>
                        <a:rPr sz="1200" spc="-35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200" spc="-45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5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ppm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571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571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spc="-20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Mechanical</a:t>
                      </a:r>
                      <a:r>
                        <a:rPr sz="1200" spc="-40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003087"/>
                          </a:solidFill>
                          <a:latin typeface="Arial"/>
                          <a:cs typeface="Arial"/>
                        </a:rPr>
                        <a:t>properties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57150">
                      <a:solidFill>
                        <a:srgbClr val="003087"/>
                      </a:solidFill>
                      <a:prstDash val="solid"/>
                    </a:lnR>
                    <a:lnT w="571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119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Ta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60512" marB="0">
                    <a:lnL w="571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3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500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06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H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06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6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06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RRR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06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≥</a:t>
                      </a:r>
                      <a:r>
                        <a:rPr sz="1200" spc="-3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300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06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571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119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W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58271" marB="0">
                    <a:lnL w="571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70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200" spc="-1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Grain</a:t>
                      </a:r>
                      <a:r>
                        <a:rPr sz="1200" spc="-7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size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≈</a:t>
                      </a:r>
                      <a:r>
                        <a:rPr sz="1200" spc="-5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50</a:t>
                      </a:r>
                      <a:r>
                        <a:rPr sz="1200" spc="-5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μm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571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119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Ti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58831" marB="0">
                    <a:lnL w="571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18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18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18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200" spc="-1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Yield</a:t>
                      </a:r>
                      <a:r>
                        <a:rPr sz="1200" spc="-6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strength,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σ</a:t>
                      </a:r>
                      <a:r>
                        <a:rPr sz="1200" spc="-30" baseline="-1234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0.2</a:t>
                      </a:r>
                      <a:endParaRPr sz="1200" baseline="-12345">
                        <a:latin typeface="Arial"/>
                        <a:cs typeface="Arial"/>
                      </a:endParaRPr>
                    </a:p>
                  </a:txBody>
                  <a:tcPr marL="0" marR="0" marT="4818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50</a:t>
                      </a:r>
                      <a:r>
                        <a:rPr sz="1200" spc="-7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sz="1200" spc="-6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σ</a:t>
                      </a:r>
                      <a:r>
                        <a:rPr sz="1200" baseline="-1234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0,2</a:t>
                      </a:r>
                      <a:r>
                        <a:rPr sz="1200" spc="157" baseline="-1234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&lt;</a:t>
                      </a:r>
                      <a:r>
                        <a:rPr sz="1200" spc="-6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100</a:t>
                      </a:r>
                      <a:r>
                        <a:rPr sz="1200" spc="-7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N/mm</a:t>
                      </a:r>
                      <a:r>
                        <a:rPr sz="1200" baseline="24691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157" baseline="24691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(MPa)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18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571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119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Fe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59391" marB="0">
                    <a:lnL w="571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C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spc="-1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Tensile</a:t>
                      </a:r>
                      <a:r>
                        <a:rPr sz="1200" spc="-8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strength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&gt;</a:t>
                      </a:r>
                      <a:r>
                        <a:rPr sz="1200" spc="-7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100</a:t>
                      </a:r>
                      <a:r>
                        <a:rPr sz="1200" spc="-7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N/mm</a:t>
                      </a:r>
                      <a:r>
                        <a:rPr sz="1200" spc="-15" baseline="24691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200" baseline="24691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(Mpa)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571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119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Mo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59391" marB="0">
                    <a:lnL w="571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spc="-2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Elongation</a:t>
                      </a:r>
                      <a:r>
                        <a:rPr sz="1200" spc="-6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at</a:t>
                      </a:r>
                      <a:r>
                        <a:rPr sz="1200" spc="-4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break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sz="1200" spc="-7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8745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571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19050">
                      <a:solidFill>
                        <a:srgbClr val="003087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119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Ni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59951" marB="0">
                    <a:lnL w="571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571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9306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571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571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571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1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Vickers</a:t>
                      </a:r>
                      <a:r>
                        <a:rPr sz="1200" spc="-6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hardness</a:t>
                      </a:r>
                      <a:r>
                        <a:rPr sz="1200" spc="-5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HV</a:t>
                      </a:r>
                      <a:r>
                        <a:rPr sz="1200" spc="-7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2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9306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190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57150">
                      <a:solidFill>
                        <a:srgbClr val="003087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≤</a:t>
                      </a:r>
                      <a:r>
                        <a:rPr sz="1200" spc="-40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solidFill>
                            <a:srgbClr val="4E4E4E"/>
                          </a:solidFill>
                          <a:latin typeface="Arial"/>
                          <a:cs typeface="Arial"/>
                        </a:rPr>
                        <a:t>60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9306" marB="0">
                    <a:lnL w="19050">
                      <a:solidFill>
                        <a:srgbClr val="003087"/>
                      </a:solidFill>
                      <a:prstDash val="solid"/>
                    </a:lnL>
                    <a:lnR w="57150">
                      <a:solidFill>
                        <a:srgbClr val="003087"/>
                      </a:solidFill>
                      <a:prstDash val="solid"/>
                    </a:lnR>
                    <a:lnT w="19050">
                      <a:solidFill>
                        <a:srgbClr val="003087"/>
                      </a:solidFill>
                      <a:prstDash val="solid"/>
                    </a:lnT>
                    <a:lnB w="57150">
                      <a:solidFill>
                        <a:srgbClr val="003087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09521" y="3348715"/>
            <a:ext cx="2734775" cy="263242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59888" y="1224410"/>
            <a:ext cx="3957152" cy="1854283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8B57300-2DAD-0AA1-00DC-9BDD4565D806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61036CC-4CA3-D553-E3A8-EEA43060B27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89</a:t>
            </a:fld>
            <a:endParaRPr lang="en-US" spc="-22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4" y="49130"/>
            <a:ext cx="10972440" cy="1144800"/>
          </a:xfrm>
        </p:spPr>
        <p:txBody>
          <a:bodyPr/>
          <a:lstStyle/>
          <a:p>
            <a:r>
              <a:rPr lang="en-US" dirty="0"/>
              <a:t>Figures of merit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066801"/>
            <a:ext cx="7772400" cy="896471"/>
          </a:xfrm>
        </p:spPr>
        <p:txBody>
          <a:bodyPr>
            <a:normAutofit/>
          </a:bodyPr>
          <a:lstStyle/>
          <a:p>
            <a:r>
              <a:rPr lang="en-US" sz="1800" dirty="0"/>
              <a:t>The </a:t>
            </a:r>
            <a:r>
              <a:rPr lang="en-US" sz="1800" b="1" dirty="0">
                <a:solidFill>
                  <a:srgbClr val="FF0000"/>
                </a:solidFill>
              </a:rPr>
              <a:t>power dissipated </a:t>
            </a:r>
            <a:r>
              <a:rPr lang="en-US" sz="1800" dirty="0"/>
              <a:t>in the cavity wall due to Joule heating is given by: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72553" y="2286001"/>
            <a:ext cx="7772400" cy="56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kern="0" dirty="0"/>
              <a:t>The </a:t>
            </a:r>
            <a:r>
              <a:rPr lang="en-US" sz="2400" b="1" kern="0" dirty="0">
                <a:solidFill>
                  <a:srgbClr val="FF0000"/>
                </a:solidFill>
              </a:rPr>
              <a:t>energy stored </a:t>
            </a:r>
            <a:r>
              <a:rPr lang="en-US" sz="2400" kern="0" dirty="0"/>
              <a:t>in the cavity is given by:</a:t>
            </a:r>
          </a:p>
        </p:txBody>
      </p:sp>
      <p:pic>
        <p:nvPicPr>
          <p:cNvPr id="174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7836" y="2147666"/>
            <a:ext cx="2553778" cy="88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335305" y="2859742"/>
            <a:ext cx="7772400" cy="56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kern="0" dirty="0"/>
              <a:t>The cavity </a:t>
            </a:r>
            <a:r>
              <a:rPr lang="en-US" sz="2400" b="1" kern="0" dirty="0">
                <a:solidFill>
                  <a:srgbClr val="FF0000"/>
                </a:solidFill>
              </a:rPr>
              <a:t>quality factor </a:t>
            </a:r>
            <a:r>
              <a:rPr lang="en-US" sz="2400" kern="0" dirty="0"/>
              <a:t>is defined as: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902826" y="3359279"/>
            <a:ext cx="3495675" cy="2647950"/>
            <a:chOff x="5352211" y="3440766"/>
            <a:chExt cx="3495675" cy="2647950"/>
          </a:xfrm>
        </p:grpSpPr>
        <p:pic>
          <p:nvPicPr>
            <p:cNvPr id="17408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52211" y="3440766"/>
              <a:ext cx="3495675" cy="2647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" name="Straight Arrow Connector 13"/>
            <p:cNvCxnSpPr/>
            <p:nvPr/>
          </p:nvCxnSpPr>
          <p:spPr bwMode="auto">
            <a:xfrm>
              <a:off x="7046259" y="4679576"/>
              <a:ext cx="21515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7404847" y="4679576"/>
              <a:ext cx="69924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7485530" y="4374776"/>
              <a:ext cx="5289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Symbol" pitchFamily="18" charset="2"/>
                </a:rPr>
                <a:t>Dw</a:t>
              </a:r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16589" y="5647764"/>
              <a:ext cx="2510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0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421030" y="3620621"/>
            <a:ext cx="3612218" cy="1138843"/>
            <a:chOff x="260536" y="3665444"/>
            <a:chExt cx="3612218" cy="1138843"/>
          </a:xfrm>
        </p:grpSpPr>
        <p:pic>
          <p:nvPicPr>
            <p:cNvPr id="174087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81977" y="3665444"/>
              <a:ext cx="1646705" cy="1138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088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60536" y="3810561"/>
              <a:ext cx="1263464" cy="879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3121586" y="3836895"/>
            <a:ext cx="751168" cy="772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444240" imgH="457200" progId="Equation.3">
                    <p:embed/>
                  </p:oleObj>
                </mc:Choice>
                <mc:Fallback>
                  <p:oleObj name="Equation" r:id="rId7" imgW="444240" imgH="457200" progId="Equation.3">
                    <p:embed/>
                    <p:pic>
                      <p:nvPicPr>
                        <p:cNvPr id="2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1586" y="3836895"/>
                          <a:ext cx="751168" cy="77263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550269"/>
              </p:ext>
            </p:extLst>
          </p:nvPr>
        </p:nvGraphicFramePr>
        <p:xfrm>
          <a:off x="3457174" y="1353989"/>
          <a:ext cx="4696226" cy="915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539800" imgH="495000" progId="Equation.3">
                  <p:embed/>
                </p:oleObj>
              </mc:Choice>
              <mc:Fallback>
                <p:oleObj name="Equation" r:id="rId9" imgW="2539800" imgH="495000" progId="Equation.3">
                  <p:embed/>
                  <p:pic>
                    <p:nvPicPr>
                      <p:cNvPr id="25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7174" y="1353989"/>
                        <a:ext cx="4696226" cy="9157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38406" y="3667327"/>
            <a:ext cx="23346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i="1"/>
              <a:t>dv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838389" y="3502212"/>
            <a:ext cx="1800410" cy="1546697"/>
            <a:chOff x="2314389" y="3502211"/>
            <a:chExt cx="1800410" cy="1546697"/>
          </a:xfrm>
        </p:grpSpPr>
        <p:sp>
          <p:nvSpPr>
            <p:cNvPr id="22" name="Freeform 21"/>
            <p:cNvSpPr/>
            <p:nvPr/>
          </p:nvSpPr>
          <p:spPr bwMode="auto">
            <a:xfrm>
              <a:off x="2314389" y="3502211"/>
              <a:ext cx="1382058" cy="1286436"/>
            </a:xfrm>
            <a:custGeom>
              <a:avLst/>
              <a:gdLst>
                <a:gd name="connsiteX0" fmla="*/ 536387 w 1382058"/>
                <a:gd name="connsiteY0" fmla="*/ 38848 h 1286436"/>
                <a:gd name="connsiteX1" fmla="*/ 115046 w 1382058"/>
                <a:gd name="connsiteY1" fmla="*/ 110565 h 1286436"/>
                <a:gd name="connsiteX2" fmla="*/ 7470 w 1382058"/>
                <a:gd name="connsiteY2" fmla="*/ 307789 h 1286436"/>
                <a:gd name="connsiteX3" fmla="*/ 70223 w 1382058"/>
                <a:gd name="connsiteY3" fmla="*/ 513977 h 1286436"/>
                <a:gd name="connsiteX4" fmla="*/ 383987 w 1382058"/>
                <a:gd name="connsiteY4" fmla="*/ 549836 h 1286436"/>
                <a:gd name="connsiteX5" fmla="*/ 428811 w 1382058"/>
                <a:gd name="connsiteY5" fmla="*/ 558801 h 1286436"/>
                <a:gd name="connsiteX6" fmla="*/ 482599 w 1382058"/>
                <a:gd name="connsiteY6" fmla="*/ 594660 h 1286436"/>
                <a:gd name="connsiteX7" fmla="*/ 482599 w 1382058"/>
                <a:gd name="connsiteY7" fmla="*/ 818777 h 1286436"/>
                <a:gd name="connsiteX8" fmla="*/ 473635 w 1382058"/>
                <a:gd name="connsiteY8" fmla="*/ 1204260 h 1286436"/>
                <a:gd name="connsiteX9" fmla="*/ 697752 w 1382058"/>
                <a:gd name="connsiteY9" fmla="*/ 1249083 h 1286436"/>
                <a:gd name="connsiteX10" fmla="*/ 1208740 w 1382058"/>
                <a:gd name="connsiteY10" fmla="*/ 1213224 h 1286436"/>
                <a:gd name="connsiteX11" fmla="*/ 1307352 w 1382058"/>
                <a:gd name="connsiteY11" fmla="*/ 809813 h 1286436"/>
                <a:gd name="connsiteX12" fmla="*/ 1334246 w 1382058"/>
                <a:gd name="connsiteY12" fmla="*/ 164354 h 1286436"/>
                <a:gd name="connsiteX13" fmla="*/ 1020482 w 1382058"/>
                <a:gd name="connsiteY13" fmla="*/ 20918 h 1286436"/>
                <a:gd name="connsiteX14" fmla="*/ 536387 w 1382058"/>
                <a:gd name="connsiteY14" fmla="*/ 38848 h 128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82058" h="1286436">
                  <a:moveTo>
                    <a:pt x="536387" y="38848"/>
                  </a:moveTo>
                  <a:cubicBezTo>
                    <a:pt x="385481" y="53789"/>
                    <a:pt x="203199" y="65741"/>
                    <a:pt x="115046" y="110565"/>
                  </a:cubicBezTo>
                  <a:cubicBezTo>
                    <a:pt x="26893" y="155389"/>
                    <a:pt x="14941" y="240554"/>
                    <a:pt x="7470" y="307789"/>
                  </a:cubicBezTo>
                  <a:cubicBezTo>
                    <a:pt x="0" y="375024"/>
                    <a:pt x="7470" y="473636"/>
                    <a:pt x="70223" y="513977"/>
                  </a:cubicBezTo>
                  <a:cubicBezTo>
                    <a:pt x="132976" y="554318"/>
                    <a:pt x="324222" y="542365"/>
                    <a:pt x="383987" y="549836"/>
                  </a:cubicBezTo>
                  <a:cubicBezTo>
                    <a:pt x="443752" y="557307"/>
                    <a:pt x="412376" y="551330"/>
                    <a:pt x="428811" y="558801"/>
                  </a:cubicBezTo>
                  <a:cubicBezTo>
                    <a:pt x="445246" y="566272"/>
                    <a:pt x="473634" y="551331"/>
                    <a:pt x="482599" y="594660"/>
                  </a:cubicBezTo>
                  <a:cubicBezTo>
                    <a:pt x="491564" y="637989"/>
                    <a:pt x="484093" y="717177"/>
                    <a:pt x="482599" y="818777"/>
                  </a:cubicBezTo>
                  <a:cubicBezTo>
                    <a:pt x="481105" y="920377"/>
                    <a:pt x="437776" y="1132542"/>
                    <a:pt x="473635" y="1204260"/>
                  </a:cubicBezTo>
                  <a:cubicBezTo>
                    <a:pt x="509494" y="1275978"/>
                    <a:pt x="575235" y="1247589"/>
                    <a:pt x="697752" y="1249083"/>
                  </a:cubicBezTo>
                  <a:cubicBezTo>
                    <a:pt x="820269" y="1250577"/>
                    <a:pt x="1107140" y="1286436"/>
                    <a:pt x="1208740" y="1213224"/>
                  </a:cubicBezTo>
                  <a:cubicBezTo>
                    <a:pt x="1310340" y="1140012"/>
                    <a:pt x="1286434" y="984625"/>
                    <a:pt x="1307352" y="809813"/>
                  </a:cubicBezTo>
                  <a:cubicBezTo>
                    <a:pt x="1328270" y="635001"/>
                    <a:pt x="1382058" y="295836"/>
                    <a:pt x="1334246" y="164354"/>
                  </a:cubicBezTo>
                  <a:cubicBezTo>
                    <a:pt x="1286434" y="32872"/>
                    <a:pt x="1154953" y="41836"/>
                    <a:pt x="1020482" y="20918"/>
                  </a:cubicBezTo>
                  <a:cubicBezTo>
                    <a:pt x="886012" y="0"/>
                    <a:pt x="687293" y="23907"/>
                    <a:pt x="536387" y="38848"/>
                  </a:cubicBezTo>
                  <a:close/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70729" y="4679576"/>
              <a:ext cx="744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= G</a:t>
              </a:r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91C416-5CF0-A8DE-A6BD-7AAE7221435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/>
              <a:t>SRF Cavities, A-M Valente-Feliciano, 6 May 2023</a:t>
            </a:r>
            <a:endParaRPr lang="en-US" spc="-9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27AE52-8003-7756-D626-C27385A872DB}"/>
              </a:ext>
            </a:extLst>
          </p:cNvPr>
          <p:cNvSpPr txBox="1"/>
          <p:nvPr/>
        </p:nvSpPr>
        <p:spPr>
          <a:xfrm>
            <a:off x="350503" y="5284729"/>
            <a:ext cx="611753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 indent="-286385">
              <a:spcBef>
                <a:spcPts val="480"/>
              </a:spcBef>
              <a:buChar char="–"/>
              <a:tabLst>
                <a:tab pos="768350" algn="l"/>
                <a:tab pos="768985" algn="l"/>
              </a:tabLst>
            </a:pPr>
            <a:r>
              <a:rPr lang="en-US" sz="1400" dirty="0">
                <a:latin typeface="Times New Roman"/>
                <a:cs typeface="Times New Roman"/>
              </a:rPr>
              <a:t>Independent</a:t>
            </a:r>
            <a:r>
              <a:rPr lang="en-US" sz="1400" spc="60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of</a:t>
            </a:r>
            <a:r>
              <a:rPr lang="en-US" sz="1400" spc="-90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size</a:t>
            </a:r>
            <a:r>
              <a:rPr lang="en-US" sz="1400" spc="-65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and</a:t>
            </a:r>
            <a:r>
              <a:rPr lang="en-US" sz="1400" spc="-50" dirty="0">
                <a:latin typeface="Times New Roman"/>
                <a:cs typeface="Times New Roman"/>
              </a:rPr>
              <a:t> </a:t>
            </a:r>
            <a:r>
              <a:rPr lang="en-US" sz="1400" spc="-10" dirty="0">
                <a:latin typeface="Times New Roman"/>
                <a:cs typeface="Times New Roman"/>
              </a:rPr>
              <a:t>material</a:t>
            </a:r>
            <a:endParaRPr lang="en-US" sz="1400" dirty="0">
              <a:latin typeface="Times New Roman"/>
              <a:cs typeface="Times New Roman"/>
            </a:endParaRPr>
          </a:p>
          <a:p>
            <a:pPr marL="182880" lvl="1" indent="-286385">
              <a:spcBef>
                <a:spcPts val="645"/>
              </a:spcBef>
              <a:buChar char="–"/>
              <a:tabLst>
                <a:tab pos="768350" algn="l"/>
                <a:tab pos="768985" algn="l"/>
              </a:tabLst>
            </a:pPr>
            <a:r>
              <a:rPr lang="en-US" sz="1400" dirty="0">
                <a:latin typeface="Times New Roman"/>
                <a:cs typeface="Times New Roman"/>
              </a:rPr>
              <a:t>Depends</a:t>
            </a:r>
            <a:r>
              <a:rPr lang="en-US" sz="1400" spc="-5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only</a:t>
            </a:r>
            <a:r>
              <a:rPr lang="en-US" sz="1400" spc="-15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on</a:t>
            </a:r>
            <a:r>
              <a:rPr lang="en-US" sz="1400" spc="-90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shape</a:t>
            </a:r>
            <a:r>
              <a:rPr lang="en-US" sz="1400" spc="90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of</a:t>
            </a:r>
            <a:r>
              <a:rPr lang="en-US" sz="1400" spc="-130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cavity</a:t>
            </a:r>
            <a:r>
              <a:rPr lang="en-US" sz="1400" spc="-20" dirty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and</a:t>
            </a:r>
            <a:r>
              <a:rPr lang="en-US" sz="1400" spc="-20" dirty="0">
                <a:latin typeface="Times New Roman"/>
                <a:cs typeface="Times New Roman"/>
              </a:rPr>
              <a:t> </a:t>
            </a:r>
            <a:r>
              <a:rPr lang="en-US" sz="1400" spc="-10" dirty="0">
                <a:latin typeface="Times New Roman"/>
                <a:cs typeface="Times New Roman"/>
              </a:rPr>
              <a:t>electromagnetic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r>
              <a:rPr lang="en-US" sz="1400" spc="-20" dirty="0">
                <a:latin typeface="Times New Roman"/>
                <a:cs typeface="Times New Roman"/>
              </a:rPr>
              <a:t>mode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F5BB92-6929-EBD1-955B-DF0D7BD7C9BB}"/>
              </a:ext>
            </a:extLst>
          </p:cNvPr>
          <p:cNvSpPr txBox="1"/>
          <p:nvPr/>
        </p:nvSpPr>
        <p:spPr>
          <a:xfrm>
            <a:off x="2549413" y="5794535"/>
            <a:ext cx="72186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2060"/>
                </a:solidFill>
                <a:latin typeface="Arial"/>
                <a:cs typeface="Arial"/>
              </a:rPr>
              <a:t>very</a:t>
            </a:r>
            <a:r>
              <a:rPr lang="en-US" sz="1200" i="1" spc="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002060"/>
                </a:solidFill>
                <a:latin typeface="Arial"/>
                <a:cs typeface="Arial"/>
              </a:rPr>
              <a:t>useful</a:t>
            </a:r>
            <a:r>
              <a:rPr lang="en-US" sz="1200" i="1" spc="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002060"/>
                </a:solidFill>
                <a:latin typeface="Arial"/>
                <a:cs typeface="Arial"/>
              </a:rPr>
              <a:t>for</a:t>
            </a:r>
            <a:r>
              <a:rPr lang="en-US" sz="1200" i="1" spc="-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002060"/>
                </a:solidFill>
                <a:latin typeface="Arial"/>
                <a:cs typeface="Arial"/>
              </a:rPr>
              <a:t>comparing</a:t>
            </a:r>
            <a:r>
              <a:rPr lang="en-US" sz="1200" i="1" spc="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002060"/>
                </a:solidFill>
                <a:latin typeface="Arial"/>
                <a:cs typeface="Arial"/>
              </a:rPr>
              <a:t>different</a:t>
            </a:r>
            <a:r>
              <a:rPr lang="en-US" sz="1200" i="1" spc="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002060"/>
                </a:solidFill>
                <a:latin typeface="Arial"/>
                <a:cs typeface="Arial"/>
              </a:rPr>
              <a:t>cavity</a:t>
            </a:r>
            <a:r>
              <a:rPr lang="en-US" sz="1200" i="1" spc="9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1200" i="1" spc="-9" dirty="0">
                <a:solidFill>
                  <a:srgbClr val="002060"/>
                </a:solidFill>
                <a:latin typeface="Arial"/>
                <a:cs typeface="Arial"/>
              </a:rPr>
              <a:t>shapes.</a:t>
            </a:r>
            <a:endParaRPr lang="en-US" sz="1200" i="1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D4FF93-7A8A-339E-19C4-E49E4471E89B}"/>
              </a:ext>
            </a:extLst>
          </p:cNvPr>
          <p:cNvSpPr txBox="1"/>
          <p:nvPr/>
        </p:nvSpPr>
        <p:spPr>
          <a:xfrm>
            <a:off x="4637294" y="498563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Geometry Factor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6012" y="402259"/>
            <a:ext cx="9681565" cy="688424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dirty="0"/>
              <a:t>Overview</a:t>
            </a:r>
            <a:r>
              <a:rPr spc="18" dirty="0"/>
              <a:t> </a:t>
            </a:r>
            <a:r>
              <a:rPr dirty="0"/>
              <a:t>of</a:t>
            </a:r>
            <a:r>
              <a:rPr spc="26" dirty="0"/>
              <a:t> </a:t>
            </a:r>
            <a:r>
              <a:rPr dirty="0"/>
              <a:t>cavity</a:t>
            </a:r>
            <a:r>
              <a:rPr spc="22" dirty="0"/>
              <a:t> </a:t>
            </a:r>
            <a:r>
              <a:rPr dirty="0"/>
              <a:t>fabrication</a:t>
            </a:r>
            <a:r>
              <a:rPr spc="35" dirty="0"/>
              <a:t> </a:t>
            </a:r>
            <a:r>
              <a:rPr spc="-18" dirty="0"/>
              <a:t>flow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2915" y="1273111"/>
            <a:ext cx="8643926" cy="4261939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1E21E49-D199-2837-3779-7B12F0BF4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SRF Cavities, A-M Valente-Feliciano, 6 May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CB9B3D0-3237-4DAF-5CA6-406E48416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90</a:t>
            </a:fld>
            <a:endParaRPr lang="en-US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6012" y="516745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dirty="0"/>
              <a:t>Cavity</a:t>
            </a:r>
            <a:r>
              <a:rPr sz="2912" spc="-97" dirty="0"/>
              <a:t> </a:t>
            </a:r>
            <a:r>
              <a:rPr sz="2912" dirty="0"/>
              <a:t>fabrication:</a:t>
            </a:r>
            <a:r>
              <a:rPr sz="2912" spc="-88" dirty="0"/>
              <a:t> </a:t>
            </a:r>
            <a:r>
              <a:rPr sz="2912" dirty="0"/>
              <a:t>forming</a:t>
            </a:r>
            <a:r>
              <a:rPr sz="2912" spc="-93" dirty="0"/>
              <a:t> </a:t>
            </a:r>
            <a:r>
              <a:rPr sz="2912" spc="-18" dirty="0"/>
              <a:t>half-</a:t>
            </a:r>
            <a:r>
              <a:rPr sz="2912" spc="-9" dirty="0"/>
              <a:t>cells</a:t>
            </a:r>
            <a:endParaRPr sz="2912" dirty="0"/>
          </a:p>
        </p:txBody>
      </p:sp>
      <p:sp>
        <p:nvSpPr>
          <p:cNvPr id="3" name="object 3"/>
          <p:cNvSpPr txBox="1"/>
          <p:nvPr/>
        </p:nvSpPr>
        <p:spPr>
          <a:xfrm>
            <a:off x="824342" y="981668"/>
            <a:ext cx="9558057" cy="795991"/>
          </a:xfrm>
          <a:prstGeom prst="rect">
            <a:avLst/>
          </a:prstGeom>
        </p:spPr>
        <p:txBody>
          <a:bodyPr vert="horz" wrap="square" lIns="0" tIns="53788" rIns="0" bIns="0" rtlCol="0">
            <a:spAutoFit/>
          </a:bodyPr>
          <a:lstStyle/>
          <a:p>
            <a:pPr marL="223569" indent="-212923">
              <a:spcBef>
                <a:spcPts val="424"/>
              </a:spcBef>
              <a:buChar char="■"/>
              <a:tabLst>
                <a:tab pos="223569" algn="l"/>
                <a:tab pos="224130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9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most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common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fabrication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techniques</a:t>
            </a:r>
            <a:r>
              <a:rPr sz="1412" spc="10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are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deep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drawing,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hydroforming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412" spc="10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spinning</a:t>
            </a:r>
            <a:r>
              <a:rPr sz="1412" spc="10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half-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cells.</a:t>
            </a:r>
            <a:endParaRPr sz="1412" dirty="0">
              <a:latin typeface="Arial"/>
              <a:cs typeface="Arial"/>
            </a:endParaRPr>
          </a:p>
          <a:p>
            <a:pPr marL="223569" indent="-212923">
              <a:spcBef>
                <a:spcPts val="340"/>
              </a:spcBef>
              <a:buChar char="■"/>
              <a:tabLst>
                <a:tab pos="223569" algn="l"/>
                <a:tab pos="224130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Beam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pipes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other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ports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are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then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fabricated,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some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parts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can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made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lower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grade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22" dirty="0">
                <a:solidFill>
                  <a:srgbClr val="282828"/>
                </a:solidFill>
                <a:latin typeface="Arial"/>
                <a:cs typeface="Arial"/>
              </a:rPr>
              <a:t>Nb.</a:t>
            </a:r>
            <a:endParaRPr sz="1412" dirty="0">
              <a:latin typeface="Arial"/>
              <a:cs typeface="Arial"/>
            </a:endParaRPr>
          </a:p>
          <a:p>
            <a:pPr marL="223569" indent="-212923">
              <a:spcBef>
                <a:spcPts val="424"/>
              </a:spcBef>
              <a:buChar char="■"/>
              <a:tabLst>
                <a:tab pos="223569" algn="l"/>
                <a:tab pos="224130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Alternative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techniques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(not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commonly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used):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hydroforming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spinning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entire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out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single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sheet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tube.</a:t>
            </a:r>
            <a:endParaRPr sz="1412" dirty="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950925" y="2126704"/>
            <a:ext cx="3641912" cy="1931894"/>
            <a:chOff x="1703048" y="2410264"/>
            <a:chExt cx="4127500" cy="218948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03048" y="2665896"/>
              <a:ext cx="4127041" cy="193362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422707" y="2410264"/>
              <a:ext cx="111125" cy="254635"/>
            </a:xfrm>
            <a:custGeom>
              <a:avLst/>
              <a:gdLst/>
              <a:ahLst/>
              <a:cxnLst/>
              <a:rect l="l" t="t" r="r" b="b"/>
              <a:pathLst>
                <a:path w="111125" h="254635">
                  <a:moveTo>
                    <a:pt x="37025" y="142939"/>
                  </a:moveTo>
                  <a:lnTo>
                    <a:pt x="0" y="142939"/>
                  </a:lnTo>
                  <a:lnTo>
                    <a:pt x="55538" y="254114"/>
                  </a:lnTo>
                  <a:lnTo>
                    <a:pt x="101818" y="161467"/>
                  </a:lnTo>
                  <a:lnTo>
                    <a:pt x="37025" y="161467"/>
                  </a:lnTo>
                  <a:lnTo>
                    <a:pt x="37025" y="142939"/>
                  </a:lnTo>
                  <a:close/>
                </a:path>
                <a:path w="111125" h="254635">
                  <a:moveTo>
                    <a:pt x="74049" y="0"/>
                  </a:moveTo>
                  <a:lnTo>
                    <a:pt x="37024" y="0"/>
                  </a:lnTo>
                  <a:lnTo>
                    <a:pt x="37025" y="161467"/>
                  </a:lnTo>
                  <a:lnTo>
                    <a:pt x="74049" y="161467"/>
                  </a:lnTo>
                  <a:lnTo>
                    <a:pt x="74049" y="0"/>
                  </a:lnTo>
                  <a:close/>
                </a:path>
                <a:path w="111125" h="254635">
                  <a:moveTo>
                    <a:pt x="111074" y="142939"/>
                  </a:moveTo>
                  <a:lnTo>
                    <a:pt x="74049" y="142939"/>
                  </a:lnTo>
                  <a:lnTo>
                    <a:pt x="74049" y="161467"/>
                  </a:lnTo>
                  <a:lnTo>
                    <a:pt x="101818" y="161467"/>
                  </a:lnTo>
                  <a:lnTo>
                    <a:pt x="111074" y="1429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588" dirty="0"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018871" y="2115498"/>
            <a:ext cx="341779" cy="169208"/>
          </a:xfrm>
          <a:prstGeom prst="rect">
            <a:avLst/>
          </a:prstGeom>
        </p:spPr>
        <p:txBody>
          <a:bodyPr vert="horz" wrap="square" lIns="0" tIns="12886" rIns="0" bIns="0" rtlCol="0">
            <a:spAutoFit/>
          </a:bodyPr>
          <a:lstStyle/>
          <a:p>
            <a:pPr marL="11206">
              <a:spcBef>
                <a:spcPts val="101"/>
              </a:spcBef>
            </a:pPr>
            <a:r>
              <a:rPr sz="1015" b="1" i="1" spc="-18" dirty="0">
                <a:latin typeface="Arial"/>
                <a:cs typeface="Arial"/>
              </a:rPr>
              <a:t>Deep</a:t>
            </a:r>
            <a:endParaRPr sz="1015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44429" y="2115498"/>
            <a:ext cx="522754" cy="169208"/>
          </a:xfrm>
          <a:prstGeom prst="rect">
            <a:avLst/>
          </a:prstGeom>
        </p:spPr>
        <p:txBody>
          <a:bodyPr vert="horz" wrap="square" lIns="0" tIns="12886" rIns="0" bIns="0" rtlCol="0">
            <a:spAutoFit/>
          </a:bodyPr>
          <a:lstStyle/>
          <a:p>
            <a:pPr marL="11206">
              <a:spcBef>
                <a:spcPts val="101"/>
              </a:spcBef>
            </a:pPr>
            <a:r>
              <a:rPr sz="1015" b="1" i="1" spc="-9" dirty="0">
                <a:latin typeface="Arial"/>
                <a:cs typeface="Arial"/>
              </a:rPr>
              <a:t>drawing</a:t>
            </a:r>
            <a:endParaRPr sz="1015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71042" y="2115498"/>
            <a:ext cx="579344" cy="169208"/>
          </a:xfrm>
          <a:prstGeom prst="rect">
            <a:avLst/>
          </a:prstGeom>
        </p:spPr>
        <p:txBody>
          <a:bodyPr vert="horz" wrap="square" lIns="0" tIns="12886" rIns="0" bIns="0" rtlCol="0">
            <a:spAutoFit/>
          </a:bodyPr>
          <a:lstStyle/>
          <a:p>
            <a:pPr marL="11206">
              <a:spcBef>
                <a:spcPts val="101"/>
              </a:spcBef>
            </a:pPr>
            <a:r>
              <a:rPr sz="1015" b="1" i="1" spc="-9" dirty="0">
                <a:latin typeface="Arial"/>
                <a:cs typeface="Arial"/>
              </a:rPr>
              <a:t>Spinning</a:t>
            </a:r>
            <a:endParaRPr sz="1015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43569" y="2311690"/>
            <a:ext cx="1826559" cy="267796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042203">
              <a:lnSpc>
                <a:spcPts val="971"/>
              </a:lnSpc>
              <a:spcBef>
                <a:spcPts val="88"/>
              </a:spcBef>
            </a:pPr>
            <a:r>
              <a:rPr sz="882" b="1" dirty="0">
                <a:latin typeface="Arial"/>
                <a:cs typeface="Arial"/>
              </a:rPr>
              <a:t>Niobium</a:t>
            </a:r>
            <a:r>
              <a:rPr sz="882" b="1" spc="-40" dirty="0">
                <a:latin typeface="Arial"/>
                <a:cs typeface="Arial"/>
              </a:rPr>
              <a:t> </a:t>
            </a:r>
            <a:r>
              <a:rPr sz="882" b="1" spc="-9" dirty="0">
                <a:latin typeface="Arial"/>
                <a:cs typeface="Arial"/>
              </a:rPr>
              <a:t>sheet</a:t>
            </a:r>
            <a:endParaRPr sz="882" dirty="0">
              <a:latin typeface="Arial"/>
              <a:cs typeface="Arial"/>
            </a:endParaRPr>
          </a:p>
          <a:p>
            <a:pPr marL="11206">
              <a:lnSpc>
                <a:spcPts val="971"/>
              </a:lnSpc>
            </a:pPr>
            <a:r>
              <a:rPr sz="882" b="1" dirty="0">
                <a:latin typeface="Arial"/>
                <a:cs typeface="Arial"/>
              </a:rPr>
              <a:t>male</a:t>
            </a:r>
            <a:r>
              <a:rPr sz="882" b="1" spc="-35" dirty="0">
                <a:latin typeface="Arial"/>
                <a:cs typeface="Arial"/>
              </a:rPr>
              <a:t> </a:t>
            </a:r>
            <a:r>
              <a:rPr sz="882" b="1" spc="-22" dirty="0">
                <a:latin typeface="Arial"/>
                <a:cs typeface="Arial"/>
              </a:rPr>
              <a:t>die</a:t>
            </a:r>
            <a:endParaRPr sz="882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66905" y="1947334"/>
            <a:ext cx="352425" cy="147058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882" b="1" dirty="0">
                <a:latin typeface="Arial"/>
                <a:cs typeface="Arial"/>
              </a:rPr>
              <a:t>10</a:t>
            </a:r>
            <a:r>
              <a:rPr sz="882" b="1" spc="-22" dirty="0">
                <a:latin typeface="Arial"/>
                <a:cs typeface="Arial"/>
              </a:rPr>
              <a:t> ton</a:t>
            </a:r>
            <a:endParaRPr sz="882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087612" y="2457259"/>
            <a:ext cx="1680321" cy="346822"/>
          </a:xfrm>
          <a:custGeom>
            <a:avLst/>
            <a:gdLst/>
            <a:ahLst/>
            <a:cxnLst/>
            <a:rect l="l" t="t" r="r" b="b"/>
            <a:pathLst>
              <a:path w="1904364" h="393064">
                <a:moveTo>
                  <a:pt x="390182" y="21196"/>
                </a:moveTo>
                <a:lnTo>
                  <a:pt x="371475" y="2476"/>
                </a:lnTo>
                <a:lnTo>
                  <a:pt x="46748" y="327507"/>
                </a:lnTo>
                <a:lnTo>
                  <a:pt x="28054" y="308787"/>
                </a:lnTo>
                <a:lnTo>
                  <a:pt x="0" y="393014"/>
                </a:lnTo>
                <a:lnTo>
                  <a:pt x="84150" y="364934"/>
                </a:lnTo>
                <a:lnTo>
                  <a:pt x="74803" y="355574"/>
                </a:lnTo>
                <a:lnTo>
                  <a:pt x="65455" y="346214"/>
                </a:lnTo>
                <a:lnTo>
                  <a:pt x="390182" y="21196"/>
                </a:lnTo>
                <a:close/>
              </a:path>
              <a:path w="1904364" h="393064">
                <a:moveTo>
                  <a:pt x="1904136" y="265950"/>
                </a:moveTo>
                <a:lnTo>
                  <a:pt x="1890839" y="248196"/>
                </a:lnTo>
                <a:lnTo>
                  <a:pt x="1850923" y="194932"/>
                </a:lnTo>
                <a:lnTo>
                  <a:pt x="1839087" y="218605"/>
                </a:lnTo>
                <a:lnTo>
                  <a:pt x="1402283" y="0"/>
                </a:lnTo>
                <a:lnTo>
                  <a:pt x="1390459" y="23672"/>
                </a:lnTo>
                <a:lnTo>
                  <a:pt x="1827263" y="242277"/>
                </a:lnTo>
                <a:lnTo>
                  <a:pt x="1815439" y="265950"/>
                </a:lnTo>
                <a:lnTo>
                  <a:pt x="1904136" y="2659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 txBox="1"/>
          <p:nvPr/>
        </p:nvSpPr>
        <p:spPr>
          <a:xfrm>
            <a:off x="2904436" y="3152509"/>
            <a:ext cx="1307726" cy="554413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882" b="1" dirty="0">
                <a:latin typeface="Arial"/>
                <a:cs typeface="Arial"/>
              </a:rPr>
              <a:t>female</a:t>
            </a:r>
            <a:r>
              <a:rPr sz="882" b="1" spc="-49" dirty="0">
                <a:latin typeface="Arial"/>
                <a:cs typeface="Arial"/>
              </a:rPr>
              <a:t> </a:t>
            </a:r>
            <a:r>
              <a:rPr sz="882" b="1" spc="-22" dirty="0">
                <a:latin typeface="Arial"/>
                <a:cs typeface="Arial"/>
              </a:rPr>
              <a:t>die</a:t>
            </a:r>
            <a:endParaRPr sz="882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1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94" dirty="0">
              <a:latin typeface="Arial"/>
              <a:cs typeface="Arial"/>
            </a:endParaRPr>
          </a:p>
          <a:p>
            <a:pPr marL="861778"/>
            <a:r>
              <a:rPr sz="882" b="1" spc="-9" dirty="0">
                <a:latin typeface="Arial"/>
                <a:cs typeface="Arial"/>
              </a:rPr>
              <a:t>mandrel</a:t>
            </a:r>
            <a:endParaRPr sz="882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974352" y="3084304"/>
            <a:ext cx="345701" cy="455519"/>
          </a:xfrm>
          <a:custGeom>
            <a:avLst/>
            <a:gdLst/>
            <a:ahLst/>
            <a:cxnLst/>
            <a:rect l="l" t="t" r="r" b="b"/>
            <a:pathLst>
              <a:path w="391795" h="516254">
                <a:moveTo>
                  <a:pt x="333223" y="55587"/>
                </a:moveTo>
                <a:lnTo>
                  <a:pt x="0" y="500288"/>
                </a:lnTo>
                <a:lnTo>
                  <a:pt x="21156" y="516169"/>
                </a:lnTo>
                <a:lnTo>
                  <a:pt x="354381" y="71469"/>
                </a:lnTo>
                <a:lnTo>
                  <a:pt x="333223" y="55587"/>
                </a:lnTo>
                <a:close/>
              </a:path>
              <a:path w="391795" h="516254">
                <a:moveTo>
                  <a:pt x="383231" y="44999"/>
                </a:moveTo>
                <a:lnTo>
                  <a:pt x="341157" y="44999"/>
                </a:lnTo>
                <a:lnTo>
                  <a:pt x="362314" y="60882"/>
                </a:lnTo>
                <a:lnTo>
                  <a:pt x="354381" y="71469"/>
                </a:lnTo>
                <a:lnTo>
                  <a:pt x="375537" y="87351"/>
                </a:lnTo>
                <a:lnTo>
                  <a:pt x="383231" y="44999"/>
                </a:lnTo>
                <a:close/>
              </a:path>
              <a:path w="391795" h="516254">
                <a:moveTo>
                  <a:pt x="341157" y="44999"/>
                </a:moveTo>
                <a:lnTo>
                  <a:pt x="333223" y="55587"/>
                </a:lnTo>
                <a:lnTo>
                  <a:pt x="354381" y="71469"/>
                </a:lnTo>
                <a:lnTo>
                  <a:pt x="362314" y="60882"/>
                </a:lnTo>
                <a:lnTo>
                  <a:pt x="341157" y="44999"/>
                </a:lnTo>
                <a:close/>
              </a:path>
              <a:path w="391795" h="516254">
                <a:moveTo>
                  <a:pt x="391406" y="0"/>
                </a:moveTo>
                <a:lnTo>
                  <a:pt x="312066" y="39705"/>
                </a:lnTo>
                <a:lnTo>
                  <a:pt x="333223" y="55587"/>
                </a:lnTo>
                <a:lnTo>
                  <a:pt x="341157" y="44999"/>
                </a:lnTo>
                <a:lnTo>
                  <a:pt x="383231" y="44999"/>
                </a:lnTo>
                <a:lnTo>
                  <a:pt x="3914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78440" y="4263585"/>
            <a:ext cx="2368037" cy="167078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37952" y="3916240"/>
            <a:ext cx="2689721" cy="194854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93245" y="2140837"/>
            <a:ext cx="2313015" cy="1421613"/>
          </a:xfrm>
          <a:prstGeom prst="rect">
            <a:avLst/>
          </a:prstGeom>
        </p:spPr>
      </p:pic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F1034305-8EF8-7BB4-C2B4-0FCDBD88D0B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08AB3D1-4611-AB18-1AC1-789273538FD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lang="en-US" spc="-22" smtClean="0"/>
              <a:pPr marL="33619">
                <a:lnSpc>
                  <a:spcPts val="1116"/>
                </a:lnSpc>
              </a:pPr>
              <a:t>91</a:t>
            </a:fld>
            <a:endParaRPr lang="en-US" spc="-22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6012" y="516745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spc="-13" dirty="0"/>
              <a:t>Dumb-</a:t>
            </a:r>
            <a:r>
              <a:rPr sz="2912" dirty="0"/>
              <a:t>bell</a:t>
            </a:r>
            <a:r>
              <a:rPr sz="2912" spc="-97" dirty="0"/>
              <a:t> </a:t>
            </a:r>
            <a:r>
              <a:rPr sz="2912" dirty="0"/>
              <a:t>fabrication</a:t>
            </a:r>
            <a:r>
              <a:rPr sz="2912" spc="-93" dirty="0"/>
              <a:t> </a:t>
            </a:r>
            <a:r>
              <a:rPr sz="2912" spc="-9" dirty="0"/>
              <a:t>steps</a:t>
            </a:r>
            <a:endParaRPr sz="2912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9698" y="1161734"/>
            <a:ext cx="7740902" cy="473365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58034" y="2559291"/>
            <a:ext cx="1243552" cy="193854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12145D-6717-4BC6-451E-5BFC6DDAB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SRF Cavities, A-M Valente-Feliciano, 6 May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227719-C6C8-58F6-5215-669CC30C5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92</a:t>
            </a:fld>
            <a:endParaRPr lang="en-US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6012" y="516745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dirty="0"/>
              <a:t>Electron</a:t>
            </a:r>
            <a:r>
              <a:rPr sz="2912" spc="-88" dirty="0"/>
              <a:t> </a:t>
            </a:r>
            <a:r>
              <a:rPr sz="2912" dirty="0"/>
              <a:t>beam</a:t>
            </a:r>
            <a:r>
              <a:rPr sz="2912" spc="-75" dirty="0"/>
              <a:t> </a:t>
            </a:r>
            <a:r>
              <a:rPr sz="2912" spc="-9" dirty="0"/>
              <a:t>welding</a:t>
            </a:r>
            <a:endParaRPr sz="2912" dirty="0"/>
          </a:p>
        </p:txBody>
      </p:sp>
      <p:sp>
        <p:nvSpPr>
          <p:cNvPr id="3" name="object 3"/>
          <p:cNvSpPr txBox="1"/>
          <p:nvPr/>
        </p:nvSpPr>
        <p:spPr>
          <a:xfrm>
            <a:off x="790725" y="981667"/>
            <a:ext cx="6479801" cy="2025521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44826" marR="38102">
              <a:lnSpc>
                <a:spcPct val="120000"/>
              </a:lnSpc>
              <a:spcBef>
                <a:spcPts val="88"/>
              </a:spcBef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After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forming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trim</a:t>
            </a:r>
            <a:r>
              <a:rPr sz="1412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machining,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parts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are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electron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beam</a:t>
            </a:r>
            <a:r>
              <a:rPr sz="1412" spc="9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welded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together.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Welding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must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under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vacuum,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better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than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10</a:t>
            </a:r>
            <a:r>
              <a:rPr sz="1456" baseline="25252" dirty="0">
                <a:solidFill>
                  <a:srgbClr val="282828"/>
                </a:solidFill>
                <a:latin typeface="Arial"/>
                <a:cs typeface="Arial"/>
              </a:rPr>
              <a:t>-5</a:t>
            </a:r>
            <a:r>
              <a:rPr sz="1456" spc="212" baseline="2525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22" dirty="0">
                <a:solidFill>
                  <a:srgbClr val="282828"/>
                </a:solidFill>
                <a:latin typeface="Arial"/>
                <a:cs typeface="Arial"/>
              </a:rPr>
              <a:t>Torr.</a:t>
            </a:r>
            <a:r>
              <a:rPr sz="1412" spc="3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Things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check:</a:t>
            </a:r>
            <a:endParaRPr sz="1412" dirty="0">
              <a:latin typeface="Arial"/>
              <a:cs typeface="Arial"/>
            </a:endParaRPr>
          </a:p>
          <a:p>
            <a:pPr marL="461707" indent="-214603">
              <a:spcBef>
                <a:spcPts val="340"/>
              </a:spcBef>
              <a:buChar char="■"/>
              <a:tabLst>
                <a:tab pos="461707" algn="l"/>
                <a:tab pos="462267" algn="l"/>
              </a:tabLst>
            </a:pP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Broad</a:t>
            </a:r>
            <a:r>
              <a:rPr sz="1324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welding</a:t>
            </a:r>
            <a:r>
              <a:rPr sz="1324" spc="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spc="-18" dirty="0">
                <a:solidFill>
                  <a:srgbClr val="282828"/>
                </a:solidFill>
                <a:latin typeface="Arial"/>
                <a:cs typeface="Arial"/>
              </a:rPr>
              <a:t>seam</a:t>
            </a:r>
            <a:endParaRPr sz="1324" dirty="0">
              <a:latin typeface="Arial"/>
              <a:cs typeface="Arial"/>
            </a:endParaRPr>
          </a:p>
          <a:p>
            <a:pPr marL="461707" indent="-214603">
              <a:spcBef>
                <a:spcPts val="340"/>
              </a:spcBef>
              <a:buChar char="■"/>
              <a:tabLst>
                <a:tab pos="461707" algn="l"/>
                <a:tab pos="462267" algn="l"/>
              </a:tabLst>
            </a:pP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Operate</a:t>
            </a:r>
            <a:r>
              <a:rPr sz="1324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with</a:t>
            </a:r>
            <a:r>
              <a:rPr sz="1324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defocused</a:t>
            </a:r>
            <a:r>
              <a:rPr sz="1324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spc="-18" dirty="0">
                <a:solidFill>
                  <a:srgbClr val="282828"/>
                </a:solidFill>
                <a:latin typeface="Arial"/>
                <a:cs typeface="Arial"/>
              </a:rPr>
              <a:t>beam</a:t>
            </a:r>
            <a:endParaRPr sz="1324" dirty="0">
              <a:latin typeface="Arial"/>
              <a:cs typeface="Arial"/>
            </a:endParaRPr>
          </a:p>
          <a:p>
            <a:pPr marL="461707" indent="-214603">
              <a:spcBef>
                <a:spcPts val="274"/>
              </a:spcBef>
              <a:buChar char="■"/>
              <a:tabLst>
                <a:tab pos="461707" algn="l"/>
                <a:tab pos="462267" algn="l"/>
              </a:tabLst>
            </a:pP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Smooth</a:t>
            </a:r>
            <a:r>
              <a:rPr sz="1324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spc="-9" dirty="0">
                <a:solidFill>
                  <a:srgbClr val="282828"/>
                </a:solidFill>
                <a:latin typeface="Arial"/>
                <a:cs typeface="Arial"/>
              </a:rPr>
              <a:t>underbead</a:t>
            </a:r>
            <a:endParaRPr sz="1324" dirty="0">
              <a:latin typeface="Arial"/>
              <a:cs typeface="Arial"/>
            </a:endParaRPr>
          </a:p>
          <a:p>
            <a:pPr marL="461707" indent="-214603">
              <a:spcBef>
                <a:spcPts val="361"/>
              </a:spcBef>
              <a:buChar char="■"/>
              <a:tabLst>
                <a:tab pos="461707" algn="l"/>
                <a:tab pos="462267" algn="l"/>
              </a:tabLst>
            </a:pP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Overlap</a:t>
            </a:r>
            <a:r>
              <a:rPr sz="1324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at</a:t>
            </a:r>
            <a:r>
              <a:rPr sz="1324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end</a:t>
            </a:r>
            <a:r>
              <a:rPr sz="1324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324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welding</a:t>
            </a:r>
            <a:r>
              <a:rPr sz="1324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324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avoid</a:t>
            </a:r>
            <a:r>
              <a:rPr sz="1324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accumulation</a:t>
            </a:r>
            <a:r>
              <a:rPr sz="1324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324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spc="-9" dirty="0">
                <a:solidFill>
                  <a:srgbClr val="282828"/>
                </a:solidFill>
                <a:latin typeface="Arial"/>
                <a:cs typeface="Arial"/>
              </a:rPr>
              <a:t>impurities</a:t>
            </a:r>
            <a:endParaRPr sz="1324" dirty="0">
              <a:latin typeface="Arial"/>
              <a:cs typeface="Arial"/>
            </a:endParaRPr>
          </a:p>
          <a:p>
            <a:pPr marL="461707" indent="-214603">
              <a:spcBef>
                <a:spcPts val="340"/>
              </a:spcBef>
              <a:buChar char="■"/>
              <a:tabLst>
                <a:tab pos="461707" algn="l"/>
                <a:tab pos="462267" algn="l"/>
              </a:tabLst>
            </a:pP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Wait</a:t>
            </a:r>
            <a:r>
              <a:rPr sz="1324" spc="-1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324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cool down</a:t>
            </a:r>
            <a:r>
              <a:rPr sz="1324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before</a:t>
            </a:r>
            <a:r>
              <a:rPr sz="1324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dirty="0">
                <a:solidFill>
                  <a:srgbClr val="282828"/>
                </a:solidFill>
                <a:latin typeface="Arial"/>
                <a:cs typeface="Arial"/>
              </a:rPr>
              <a:t>opening</a:t>
            </a:r>
            <a:r>
              <a:rPr sz="1324" spc="-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324" spc="-9" dirty="0">
                <a:solidFill>
                  <a:srgbClr val="282828"/>
                </a:solidFill>
                <a:latin typeface="Arial"/>
                <a:cs typeface="Arial"/>
              </a:rPr>
              <a:t>chamber</a:t>
            </a:r>
            <a:endParaRPr sz="1324" dirty="0">
              <a:latin typeface="Arial"/>
              <a:cs typeface="Arial"/>
            </a:endParaRPr>
          </a:p>
          <a:p>
            <a:pPr marL="44826">
              <a:spcBef>
                <a:spcPts val="357"/>
              </a:spcBef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Some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parts,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e.g.,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flanges,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can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brazed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ports.</a:t>
            </a:r>
            <a:endParaRPr sz="1412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51570" y="1764471"/>
            <a:ext cx="2318080" cy="277753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7910" y="3148842"/>
            <a:ext cx="2874501" cy="225836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79588" y="1385995"/>
            <a:ext cx="3000443" cy="36596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800871" y="4718683"/>
            <a:ext cx="4590259" cy="102022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899931" y="5777612"/>
            <a:ext cx="4343960" cy="201367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235" spc="-18" dirty="0">
                <a:solidFill>
                  <a:srgbClr val="003087"/>
                </a:solidFill>
                <a:latin typeface="Arial"/>
                <a:cs typeface="Arial"/>
              </a:rPr>
              <a:t>Microstructure</a:t>
            </a:r>
            <a:r>
              <a:rPr sz="1235" spc="-57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003087"/>
                </a:solidFill>
                <a:latin typeface="Arial"/>
                <a:cs typeface="Arial"/>
              </a:rPr>
              <a:t>of</a:t>
            </a:r>
            <a:r>
              <a:rPr sz="1235" spc="-40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003087"/>
                </a:solidFill>
                <a:latin typeface="Arial"/>
                <a:cs typeface="Arial"/>
              </a:rPr>
              <a:t>the</a:t>
            </a:r>
            <a:r>
              <a:rPr sz="1235" spc="-53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003087"/>
                </a:solidFill>
                <a:latin typeface="Arial"/>
                <a:cs typeface="Arial"/>
              </a:rPr>
              <a:t>EB</a:t>
            </a:r>
            <a:r>
              <a:rPr sz="1235" spc="-57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spc="-18" dirty="0">
                <a:solidFill>
                  <a:srgbClr val="003087"/>
                </a:solidFill>
                <a:latin typeface="Arial"/>
                <a:cs typeface="Arial"/>
              </a:rPr>
              <a:t>welding</a:t>
            </a:r>
            <a:r>
              <a:rPr sz="1235" spc="-53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003087"/>
                </a:solidFill>
                <a:latin typeface="Arial"/>
                <a:cs typeface="Arial"/>
              </a:rPr>
              <a:t>area</a:t>
            </a:r>
            <a:r>
              <a:rPr sz="1235" spc="-53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spc="-9" dirty="0">
                <a:solidFill>
                  <a:srgbClr val="003087"/>
                </a:solidFill>
                <a:latin typeface="Arial"/>
                <a:cs typeface="Arial"/>
              </a:rPr>
              <a:t>grain</a:t>
            </a:r>
            <a:r>
              <a:rPr sz="1235" spc="-53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003087"/>
                </a:solidFill>
                <a:latin typeface="Arial"/>
                <a:cs typeface="Arial"/>
              </a:rPr>
              <a:t>size</a:t>
            </a:r>
            <a:r>
              <a:rPr sz="1235" spc="-57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003087"/>
                </a:solidFill>
                <a:latin typeface="Arial"/>
                <a:cs typeface="Arial"/>
              </a:rPr>
              <a:t>(50</a:t>
            </a:r>
            <a:r>
              <a:rPr sz="1235" spc="-49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dirty="0">
                <a:solidFill>
                  <a:srgbClr val="003087"/>
                </a:solidFill>
                <a:latin typeface="Arial"/>
                <a:cs typeface="Arial"/>
              </a:rPr>
              <a:t>–</a:t>
            </a:r>
            <a:r>
              <a:rPr sz="1235" spc="-53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spc="-18" dirty="0">
                <a:solidFill>
                  <a:srgbClr val="003087"/>
                </a:solidFill>
                <a:latin typeface="Arial"/>
                <a:cs typeface="Arial"/>
              </a:rPr>
              <a:t>2000)</a:t>
            </a:r>
            <a:r>
              <a:rPr sz="1235" spc="-31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235" spc="-22" dirty="0">
                <a:solidFill>
                  <a:srgbClr val="003087"/>
                </a:solidFill>
                <a:latin typeface="Arial"/>
                <a:cs typeface="Arial"/>
              </a:rPr>
              <a:t>μm</a:t>
            </a:r>
            <a:endParaRPr sz="1235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4011706" y="5699096"/>
            <a:ext cx="3630706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  <a:endParaRPr spc="-9" dirty="0"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xfrm>
            <a:off x="8045823" y="5699096"/>
            <a:ext cx="2420471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spc="-22" dirty="0"/>
              <a:pPr marL="33619">
                <a:lnSpc>
                  <a:spcPts val="1116"/>
                </a:lnSpc>
              </a:pPr>
              <a:t>93</a:t>
            </a:fld>
            <a:endParaRPr spc="-22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6012" y="516745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dirty="0"/>
              <a:t>Cavity</a:t>
            </a:r>
            <a:r>
              <a:rPr sz="2912" spc="-97" dirty="0"/>
              <a:t> </a:t>
            </a:r>
            <a:r>
              <a:rPr sz="2912" dirty="0"/>
              <a:t>welding</a:t>
            </a:r>
            <a:r>
              <a:rPr sz="2912" spc="-93" dirty="0"/>
              <a:t> </a:t>
            </a:r>
            <a:r>
              <a:rPr sz="2912" spc="-9" dirty="0"/>
              <a:t>steps</a:t>
            </a:r>
            <a:endParaRPr sz="2912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7447" y="1132246"/>
            <a:ext cx="6807258" cy="452336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75780" y="1621185"/>
            <a:ext cx="2800681" cy="163296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83726" y="3674947"/>
            <a:ext cx="1984786" cy="151066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1146696" y="7056519"/>
            <a:ext cx="719455" cy="178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200" b="0" i="0">
                <a:solidFill>
                  <a:srgbClr val="004C97"/>
                </a:solidFill>
                <a:latin typeface="Arial"/>
                <a:cs typeface="Arial"/>
              </a:defRPr>
            </a:lvl1pPr>
          </a:lstStyle>
          <a:p>
            <a:pPr marL="11206">
              <a:lnSpc>
                <a:spcPts val="1116"/>
              </a:lnSpc>
            </a:pPr>
            <a:r>
              <a:rPr lang="en-US" spc="-10" dirty="0"/>
              <a:t>SRF Cavities, A-M Valente-Feliciano, 6 May 2023</a:t>
            </a:r>
            <a:endParaRPr spc="-9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11554294" y="7056519"/>
            <a:ext cx="262890" cy="178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200" b="0" i="0">
                <a:solidFill>
                  <a:srgbClr val="004C97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265"/>
              </a:lnSpc>
            </a:pPr>
            <a:fld id="{81D60167-4931-47E6-BA6A-407CBD079E47}" type="slidenum">
              <a:rPr lang="en-US" spc="-25" smtClean="0"/>
              <a:pPr marL="38100">
                <a:lnSpc>
                  <a:spcPts val="1265"/>
                </a:lnSpc>
              </a:pPr>
              <a:t>94</a:t>
            </a:fld>
            <a:endParaRPr spc="-22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048081" y="324971"/>
            <a:ext cx="3561229" cy="3237940"/>
            <a:chOff x="8613158" y="368300"/>
            <a:chExt cx="4036060" cy="36696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073545" y="798685"/>
              <a:ext cx="2801979" cy="100309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13158" y="1837940"/>
              <a:ext cx="3545497" cy="2199954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1772" y="111103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spc="-26" dirty="0"/>
              <a:t>Tuning</a:t>
            </a:r>
            <a:r>
              <a:rPr sz="2912" spc="-97" dirty="0"/>
              <a:t> </a:t>
            </a:r>
            <a:r>
              <a:rPr sz="2912" dirty="0"/>
              <a:t>for</a:t>
            </a:r>
            <a:r>
              <a:rPr sz="2912" spc="-93" dirty="0"/>
              <a:t> </a:t>
            </a:r>
            <a:r>
              <a:rPr sz="2912" dirty="0"/>
              <a:t>field</a:t>
            </a:r>
            <a:r>
              <a:rPr sz="2912" spc="-93" dirty="0"/>
              <a:t> </a:t>
            </a:r>
            <a:r>
              <a:rPr sz="2912" spc="-9" dirty="0"/>
              <a:t>flatness</a:t>
            </a:r>
            <a:endParaRPr sz="2912" dirty="0"/>
          </a:p>
        </p:txBody>
      </p:sp>
      <p:sp>
        <p:nvSpPr>
          <p:cNvPr id="6" name="object 6"/>
          <p:cNvSpPr txBox="1"/>
          <p:nvPr/>
        </p:nvSpPr>
        <p:spPr>
          <a:xfrm>
            <a:off x="361644" y="659976"/>
            <a:ext cx="7044996" cy="1186072"/>
          </a:xfrm>
          <a:prstGeom prst="rect">
            <a:avLst/>
          </a:prstGeom>
        </p:spPr>
        <p:txBody>
          <a:bodyPr vert="horz" wrap="square" lIns="0" tIns="20171" rIns="0" bIns="0" rtlCol="0">
            <a:spAutoFit/>
          </a:bodyPr>
          <a:lstStyle/>
          <a:p>
            <a:pPr marL="223569" marR="98617" indent="-212923">
              <a:lnSpc>
                <a:spcPts val="1677"/>
              </a:lnSpc>
              <a:spcBef>
                <a:spcPts val="159"/>
              </a:spcBef>
              <a:buChar char="■"/>
              <a:tabLst>
                <a:tab pos="223569" algn="l"/>
                <a:tab pos="224130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frequency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flatness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then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checked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and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tuned.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Usually,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goal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22" dirty="0">
                <a:solidFill>
                  <a:srgbClr val="282828"/>
                </a:solidFill>
                <a:latin typeface="Arial"/>
                <a:cs typeface="Arial"/>
              </a:rPr>
              <a:t>is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achieve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98%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flatness.</a:t>
            </a:r>
            <a:endParaRPr sz="1412" dirty="0">
              <a:latin typeface="Arial"/>
              <a:cs typeface="Arial"/>
            </a:endParaRPr>
          </a:p>
          <a:p>
            <a:pPr marL="223569" marR="4483" indent="-212923">
              <a:lnSpc>
                <a:spcPct val="101600"/>
              </a:lnSpc>
              <a:spcBef>
                <a:spcPts val="340"/>
              </a:spcBef>
              <a:buChar char="■"/>
              <a:tabLst>
                <a:tab pos="223569" algn="l"/>
                <a:tab pos="224130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Set-up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for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profile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measurements: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metallic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needle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or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bead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perturbing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22" dirty="0">
                <a:solidFill>
                  <a:srgbClr val="282828"/>
                </a:solidFill>
                <a:latin typeface="Arial"/>
                <a:cs typeface="Arial"/>
              </a:rPr>
              <a:t>the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RF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fields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while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it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pulled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through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cavity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along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its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axis.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Due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volume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occupied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by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bead,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resonance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frequency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eigenmode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i="1" dirty="0">
                <a:solidFill>
                  <a:srgbClr val="282828"/>
                </a:solidFill>
                <a:latin typeface="Times New Roman"/>
                <a:cs typeface="Times New Roman"/>
              </a:rPr>
              <a:t>j</a:t>
            </a:r>
            <a:r>
              <a:rPr sz="1677" i="1" spc="35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shifted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22" dirty="0">
                <a:solidFill>
                  <a:srgbClr val="282828"/>
                </a:solidFill>
                <a:latin typeface="Arial"/>
                <a:cs typeface="Arial"/>
              </a:rPr>
              <a:t>by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5394" y="2654435"/>
            <a:ext cx="7367018" cy="1216099"/>
          </a:xfrm>
          <a:prstGeom prst="rect">
            <a:avLst/>
          </a:prstGeom>
        </p:spPr>
        <p:txBody>
          <a:bodyPr vert="horz" wrap="square" lIns="0" tIns="22412" rIns="0" bIns="0" rtlCol="0">
            <a:spAutoFit/>
          </a:bodyPr>
          <a:lstStyle/>
          <a:p>
            <a:pPr marL="257189" marR="49309" indent="-212923">
              <a:lnSpc>
                <a:spcPct val="102299"/>
              </a:lnSpc>
              <a:spcBef>
                <a:spcPts val="176"/>
              </a:spcBef>
              <a:buChar char="■"/>
              <a:tabLst>
                <a:tab pos="257189" algn="l"/>
                <a:tab pos="257749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Since</a:t>
            </a:r>
            <a:r>
              <a:rPr sz="1412" spc="5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677" dirty="0">
                <a:solidFill>
                  <a:srgbClr val="282828"/>
                </a:solidFill>
                <a:latin typeface="Times New Roman"/>
                <a:cs typeface="Times New Roman"/>
              </a:rPr>
              <a:t>TM</a:t>
            </a:r>
            <a:r>
              <a:rPr sz="1721" baseline="-17094" dirty="0">
                <a:solidFill>
                  <a:srgbClr val="282828"/>
                </a:solidFill>
                <a:latin typeface="Times New Roman"/>
                <a:cs typeface="Times New Roman"/>
              </a:rPr>
              <a:t>010</a:t>
            </a:r>
            <a:r>
              <a:rPr sz="1721" spc="205" baseline="-17094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mode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has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vanishing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magnetic</a:t>
            </a:r>
            <a:r>
              <a:rPr sz="1412" spc="71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axis,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we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can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neglect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22" dirty="0">
                <a:solidFill>
                  <a:srgbClr val="282828"/>
                </a:solidFill>
                <a:latin typeface="Arial"/>
                <a:cs typeface="Arial"/>
              </a:rPr>
              <a:t>the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first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term.</a:t>
            </a:r>
            <a:r>
              <a:rPr sz="1412" spc="5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Thus,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measuring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frequency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shift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due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metal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bead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moving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from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cell</a:t>
            </a:r>
            <a:r>
              <a:rPr sz="1412" spc="4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to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cell</a:t>
            </a:r>
            <a:r>
              <a:rPr sz="1412" spc="5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will</a:t>
            </a:r>
            <a:r>
              <a:rPr sz="1412" spc="4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give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us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estimate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storage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energy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in</a:t>
            </a:r>
            <a:r>
              <a:rPr sz="1412" spc="57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each</a:t>
            </a:r>
            <a:r>
              <a:rPr sz="1412" spc="62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cell.</a:t>
            </a:r>
            <a:endParaRPr sz="1412" dirty="0">
              <a:latin typeface="Arial"/>
              <a:cs typeface="Arial"/>
            </a:endParaRPr>
          </a:p>
          <a:p>
            <a:pPr marL="257189" marR="148486" indent="-212923">
              <a:lnSpc>
                <a:spcPts val="1677"/>
              </a:lnSpc>
              <a:spcBef>
                <a:spcPts val="494"/>
              </a:spcBef>
              <a:buChar char="■"/>
              <a:tabLst>
                <a:tab pos="257189" algn="l"/>
                <a:tab pos="257749" algn="l"/>
              </a:tabLst>
            </a:pP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Then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one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proceeds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with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deforming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cells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until</a:t>
            </a:r>
            <a:r>
              <a:rPr sz="1412" spc="66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the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desired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field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flatness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22" dirty="0">
                <a:solidFill>
                  <a:srgbClr val="282828"/>
                </a:solidFill>
                <a:latin typeface="Arial"/>
                <a:cs typeface="Arial"/>
              </a:rPr>
              <a:t>is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achieved.</a:t>
            </a:r>
            <a:r>
              <a:rPr sz="1412" spc="-13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 couple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of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iterations</a:t>
            </a:r>
            <a:r>
              <a:rPr sz="1412" spc="8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with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an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automated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tuning</a:t>
            </a:r>
            <a:r>
              <a:rPr sz="1412" spc="7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machine</a:t>
            </a:r>
            <a:r>
              <a:rPr sz="1412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dirty="0">
                <a:solidFill>
                  <a:srgbClr val="282828"/>
                </a:solidFill>
                <a:latin typeface="Arial"/>
                <a:cs typeface="Arial"/>
              </a:rPr>
              <a:t>is</a:t>
            </a:r>
            <a:r>
              <a:rPr sz="1412" spc="88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412" spc="-9" dirty="0">
                <a:solidFill>
                  <a:srgbClr val="282828"/>
                </a:solidFill>
                <a:latin typeface="Arial"/>
                <a:cs typeface="Arial"/>
              </a:rPr>
              <a:t>sufficient.</a:t>
            </a:r>
            <a:endParaRPr sz="1412" dirty="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4226" y="4083154"/>
            <a:ext cx="3004429" cy="194113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32237" y="1992407"/>
            <a:ext cx="3945603" cy="612655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8246671" y="3606339"/>
            <a:ext cx="2727512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Before</a:t>
            </a:r>
            <a:r>
              <a:rPr sz="1412" spc="71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tuning.</a:t>
            </a:r>
            <a:r>
              <a:rPr sz="1412" spc="66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FF</a:t>
            </a:r>
            <a:r>
              <a:rPr sz="1412" spc="71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65%,</a:t>
            </a:r>
            <a:r>
              <a:rPr sz="1412" spc="66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slope</a:t>
            </a:r>
            <a:r>
              <a:rPr sz="1412" spc="75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+28</a:t>
            </a:r>
            <a:r>
              <a:rPr sz="1412" spc="71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spc="-44" dirty="0">
                <a:solidFill>
                  <a:srgbClr val="003087"/>
                </a:solidFill>
                <a:latin typeface="Times New Roman"/>
                <a:cs typeface="Times New Roman"/>
              </a:rPr>
              <a:t>%</a:t>
            </a:r>
            <a:endParaRPr sz="1412" dirty="0">
              <a:latin typeface="Times New Roman"/>
              <a:cs typeface="Times New Roman"/>
            </a:endParaRPr>
          </a:p>
        </p:txBody>
      </p: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48081" y="3930484"/>
            <a:ext cx="3128380" cy="1733843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8234228" y="5682566"/>
            <a:ext cx="2752725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After</a:t>
            </a:r>
            <a:r>
              <a:rPr sz="1412" spc="71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tuning.</a:t>
            </a:r>
            <a:r>
              <a:rPr sz="1412" spc="75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FF</a:t>
            </a:r>
            <a:r>
              <a:rPr sz="1412" spc="79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98%,</a:t>
            </a:r>
            <a:r>
              <a:rPr sz="1412" spc="71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slope</a:t>
            </a:r>
            <a:r>
              <a:rPr sz="1412" spc="84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dirty="0">
                <a:solidFill>
                  <a:srgbClr val="003087"/>
                </a:solidFill>
                <a:latin typeface="Times New Roman"/>
                <a:cs typeface="Times New Roman"/>
              </a:rPr>
              <a:t>+0.64</a:t>
            </a:r>
            <a:r>
              <a:rPr sz="1412" spc="79" dirty="0">
                <a:solidFill>
                  <a:srgbClr val="003087"/>
                </a:solidFill>
                <a:latin typeface="Times New Roman"/>
                <a:cs typeface="Times New Roman"/>
              </a:rPr>
              <a:t> </a:t>
            </a:r>
            <a:r>
              <a:rPr sz="1412" spc="-44" dirty="0">
                <a:solidFill>
                  <a:srgbClr val="003087"/>
                </a:solidFill>
                <a:latin typeface="Times New Roman"/>
                <a:cs typeface="Times New Roman"/>
              </a:rPr>
              <a:t>%</a:t>
            </a:r>
            <a:endParaRPr sz="1412" dirty="0">
              <a:latin typeface="Times New Roman"/>
              <a:cs typeface="Times New Roman"/>
            </a:endParaRPr>
          </a:p>
        </p:txBody>
      </p:sp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41540" y="4077415"/>
            <a:ext cx="2585845" cy="1941135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xfrm>
            <a:off x="3958903" y="6461096"/>
            <a:ext cx="3630706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  <a:endParaRPr spc="-9" dirty="0"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xfrm>
            <a:off x="8045823" y="5699096"/>
            <a:ext cx="2420471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spc="-22" dirty="0"/>
              <a:pPr marL="33619">
                <a:lnSpc>
                  <a:spcPts val="1116"/>
                </a:lnSpc>
              </a:pPr>
              <a:t>95</a:t>
            </a:fld>
            <a:endParaRPr spc="-22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6012" y="516745"/>
            <a:ext cx="9681565" cy="459451"/>
          </a:xfrm>
          <a:prstGeom prst="rect">
            <a:avLst/>
          </a:prstGeom>
        </p:spPr>
        <p:txBody>
          <a:bodyPr vert="horz" wrap="square" lIns="0" tIns="11206" rIns="0" bIns="0" rtlCol="0" anchor="ctr">
            <a:spAutoFit/>
          </a:bodyPr>
          <a:lstStyle/>
          <a:p>
            <a:pPr marL="11206">
              <a:lnSpc>
                <a:spcPct val="100000"/>
              </a:lnSpc>
              <a:spcBef>
                <a:spcPts val="88"/>
              </a:spcBef>
            </a:pPr>
            <a:r>
              <a:rPr sz="2912" dirty="0"/>
              <a:t>RF</a:t>
            </a:r>
            <a:r>
              <a:rPr sz="2912" spc="-44" dirty="0"/>
              <a:t> </a:t>
            </a:r>
            <a:r>
              <a:rPr sz="2912" spc="-9" dirty="0"/>
              <a:t>measurements</a:t>
            </a:r>
            <a:endParaRPr sz="2912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63683" y="1474895"/>
            <a:ext cx="2562956" cy="298308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719618" y="4698241"/>
            <a:ext cx="5197288" cy="228619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>
              <a:spcBef>
                <a:spcPts val="88"/>
              </a:spcBef>
            </a:pPr>
            <a:r>
              <a:rPr sz="1412" b="1" dirty="0">
                <a:solidFill>
                  <a:srgbClr val="003087"/>
                </a:solidFill>
                <a:latin typeface="Arial"/>
                <a:cs typeface="Arial"/>
              </a:rPr>
              <a:t>3.9</a:t>
            </a:r>
            <a:r>
              <a:rPr sz="1412" b="1" spc="93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003087"/>
                </a:solidFill>
                <a:latin typeface="Arial"/>
                <a:cs typeface="Arial"/>
              </a:rPr>
              <a:t>GHz,</a:t>
            </a:r>
            <a:r>
              <a:rPr sz="1412" b="1" spc="101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003087"/>
                </a:solidFill>
                <a:latin typeface="Arial"/>
                <a:cs typeface="Arial"/>
              </a:rPr>
              <a:t>1.3</a:t>
            </a:r>
            <a:r>
              <a:rPr sz="1412" b="1" spc="101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003087"/>
                </a:solidFill>
                <a:latin typeface="Arial"/>
                <a:cs typeface="Arial"/>
              </a:rPr>
              <a:t>GHz,</a:t>
            </a:r>
            <a:r>
              <a:rPr sz="1412" b="1" spc="101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003087"/>
                </a:solidFill>
                <a:latin typeface="Arial"/>
                <a:cs typeface="Arial"/>
              </a:rPr>
              <a:t>650</a:t>
            </a:r>
            <a:r>
              <a:rPr sz="1412" b="1" spc="101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003087"/>
                </a:solidFill>
                <a:latin typeface="Arial"/>
                <a:cs typeface="Arial"/>
              </a:rPr>
              <a:t>MHz</a:t>
            </a:r>
            <a:r>
              <a:rPr sz="1412" b="1" spc="106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003087"/>
                </a:solidFill>
                <a:latin typeface="Arial"/>
                <a:cs typeface="Arial"/>
              </a:rPr>
              <a:t>dumb-bell</a:t>
            </a:r>
            <a:r>
              <a:rPr sz="1412" b="1" spc="101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412" b="1" dirty="0">
                <a:solidFill>
                  <a:srgbClr val="003087"/>
                </a:solidFill>
                <a:latin typeface="Arial"/>
                <a:cs typeface="Arial"/>
              </a:rPr>
              <a:t>measurement</a:t>
            </a:r>
            <a:r>
              <a:rPr sz="1412" b="1" spc="106" dirty="0">
                <a:solidFill>
                  <a:srgbClr val="003087"/>
                </a:solidFill>
                <a:latin typeface="Arial"/>
                <a:cs typeface="Arial"/>
              </a:rPr>
              <a:t> </a:t>
            </a:r>
            <a:r>
              <a:rPr sz="1412" b="1" spc="-9" dirty="0">
                <a:solidFill>
                  <a:srgbClr val="003087"/>
                </a:solidFill>
                <a:latin typeface="Arial"/>
                <a:cs typeface="Arial"/>
              </a:rPr>
              <a:t>fixtures</a:t>
            </a:r>
            <a:endParaRPr sz="1412" dirty="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4035" y="1334723"/>
            <a:ext cx="6369948" cy="3263425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011706" y="5699096"/>
            <a:ext cx="3630706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206">
              <a:lnSpc>
                <a:spcPts val="1116"/>
              </a:lnSpc>
            </a:pPr>
            <a:r>
              <a:rPr lang="en-US" spc="-9" dirty="0"/>
              <a:t>SRF Cavities, A-M Valente-Feliciano, 6 May 2023</a:t>
            </a:r>
            <a:endParaRPr spc="-9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8045823" y="5699096"/>
            <a:ext cx="2420471" cy="14106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33619">
              <a:lnSpc>
                <a:spcPts val="1116"/>
              </a:lnSpc>
            </a:pPr>
            <a:fld id="{81D60167-4931-47E6-BA6A-407CBD079E47}" type="slidenum">
              <a:rPr spc="-22" dirty="0"/>
              <a:pPr marL="33619">
                <a:lnSpc>
                  <a:spcPts val="1116"/>
                </a:lnSpc>
              </a:pPr>
              <a:t>96</a:t>
            </a:fld>
            <a:endParaRPr spc="-22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C0227"/>
      </a:accent1>
      <a:accent2>
        <a:srgbClr val="0C0227"/>
      </a:accent2>
      <a:accent3>
        <a:srgbClr val="F39333"/>
      </a:accent3>
      <a:accent4>
        <a:srgbClr val="F39333"/>
      </a:accent4>
      <a:accent5>
        <a:srgbClr val="3F3221"/>
      </a:accent5>
      <a:accent6>
        <a:srgbClr val="F8E5D6"/>
      </a:accent6>
      <a:hlink>
        <a:srgbClr val="768485"/>
      </a:hlink>
      <a:folHlink>
        <a:srgbClr val="FFFF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C0227"/>
      </a:accent1>
      <a:accent2>
        <a:srgbClr val="0C0227"/>
      </a:accent2>
      <a:accent3>
        <a:srgbClr val="F39333"/>
      </a:accent3>
      <a:accent4>
        <a:srgbClr val="F39333"/>
      </a:accent4>
      <a:accent5>
        <a:srgbClr val="3F3221"/>
      </a:accent5>
      <a:accent6>
        <a:srgbClr val="F8E5D6"/>
      </a:accent6>
      <a:hlink>
        <a:srgbClr val="768485"/>
      </a:hlink>
      <a:folHlink>
        <a:srgbClr val="FFFF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C0227"/>
      </a:accent1>
      <a:accent2>
        <a:srgbClr val="0C0227"/>
      </a:accent2>
      <a:accent3>
        <a:srgbClr val="F39333"/>
      </a:accent3>
      <a:accent4>
        <a:srgbClr val="F39333"/>
      </a:accent4>
      <a:accent5>
        <a:srgbClr val="3F3221"/>
      </a:accent5>
      <a:accent6>
        <a:srgbClr val="F8E5D6"/>
      </a:accent6>
      <a:hlink>
        <a:srgbClr val="768485"/>
      </a:hlink>
      <a:folHlink>
        <a:srgbClr val="FFFF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IPAC23 presentation template</Template>
  <TotalTime>12582</TotalTime>
  <Words>9019</Words>
  <Application>Microsoft Office PowerPoint</Application>
  <PresentationFormat>Widescreen</PresentationFormat>
  <Paragraphs>1162</Paragraphs>
  <Slides>96</Slides>
  <Notes>55</Notes>
  <HiddenSlides>2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96</vt:i4>
      </vt:variant>
    </vt:vector>
  </HeadingPairs>
  <TitlesOfParts>
    <vt:vector size="115" baseType="lpstr">
      <vt:lpstr>AdvOTf9433e2d</vt:lpstr>
      <vt:lpstr>Arial</vt:lpstr>
      <vt:lpstr>Arial Narrow</vt:lpstr>
      <vt:lpstr>Calibri</vt:lpstr>
      <vt:lpstr>Calibri Light</vt:lpstr>
      <vt:lpstr>Cambria</vt:lpstr>
      <vt:lpstr>Cambria Math</vt:lpstr>
      <vt:lpstr>Comic Sans MS</vt:lpstr>
      <vt:lpstr>Courier New</vt:lpstr>
      <vt:lpstr>PingFangSC-Regular</vt:lpstr>
      <vt:lpstr>Poppins</vt:lpstr>
      <vt:lpstr>Symbol</vt:lpstr>
      <vt:lpstr>Times</vt:lpstr>
      <vt:lpstr>Times New Roman</vt:lpstr>
      <vt:lpstr>Wingdings</vt:lpstr>
      <vt:lpstr>Office Theme</vt:lpstr>
      <vt:lpstr>Office Theme</vt:lpstr>
      <vt:lpstr>Equation</vt:lpstr>
      <vt:lpstr>Document</vt:lpstr>
      <vt:lpstr>PowerPoint Presentation</vt:lpstr>
      <vt:lpstr>PowerPoint Presentation</vt:lpstr>
      <vt:lpstr>PowerPoint Presentation</vt:lpstr>
      <vt:lpstr>TECHNICAL MOTIVATION FOR SUPERCONDUCTING RF CAVITIES</vt:lpstr>
      <vt:lpstr>SRF Cavities</vt:lpstr>
      <vt:lpstr>RF Cavities</vt:lpstr>
      <vt:lpstr>RF Cavities</vt:lpstr>
      <vt:lpstr>Figures of merit (1)</vt:lpstr>
      <vt:lpstr>Figures of merit (2)</vt:lpstr>
      <vt:lpstr>SRF cavity performance – Q vs. Eacc</vt:lpstr>
      <vt:lpstr>Surface Impedance</vt:lpstr>
      <vt:lpstr>Electrodynamics of normal conductors</vt:lpstr>
      <vt:lpstr>Surface impedance of normal conductors</vt:lpstr>
      <vt:lpstr>What happens at low temperature?</vt:lpstr>
      <vt:lpstr>So, how good is Cu at low T?</vt:lpstr>
      <vt:lpstr>Superconductivity - reminder</vt:lpstr>
      <vt:lpstr>London equations - Reminder</vt:lpstr>
      <vt:lpstr>PowerPoint Presentation</vt:lpstr>
      <vt:lpstr>RF Superconductivity</vt:lpstr>
      <vt:lpstr>RF resistance is non zero</vt:lpstr>
      <vt:lpstr>Two-fluid model</vt:lpstr>
      <vt:lpstr>Electrodynamics of superconductors (at low field)</vt:lpstr>
      <vt:lpstr>Surface impedance of superconductors</vt:lpstr>
      <vt:lpstr>Surface impedance of superconductors</vt:lpstr>
      <vt:lpstr>Surface resistance of superconductor</vt:lpstr>
      <vt:lpstr>Material purity dependence of Rs</vt:lpstr>
      <vt:lpstr>BCS surface resistance (1)</vt:lpstr>
      <vt:lpstr>BCS surface resistance (2)</vt:lpstr>
      <vt:lpstr>Not so fast…</vt:lpstr>
      <vt:lpstr>SRF Material Requirements</vt:lpstr>
      <vt:lpstr>Various Superconducting materials      – only one practical and commonly used</vt:lpstr>
      <vt:lpstr>Experimental results</vt:lpstr>
      <vt:lpstr>Residual resistance</vt:lpstr>
      <vt:lpstr>Possible contributions to Rres in Nb (1)</vt:lpstr>
      <vt:lpstr>Possible contributions to Rres in Nb (2)</vt:lpstr>
      <vt:lpstr>Possible contributions to Rres in Nb (3)</vt:lpstr>
      <vt:lpstr>Possible contributions to Rres in Nb (4)</vt:lpstr>
      <vt:lpstr>About HTS…</vt:lpstr>
      <vt:lpstr>Surface barrier</vt:lpstr>
      <vt:lpstr>What is the highest RF field applicable to a superconductor?</vt:lpstr>
      <vt:lpstr>Superheating field: theory</vt:lpstr>
      <vt:lpstr>Superheating field: theory</vt:lpstr>
      <vt:lpstr>Alternative Materials to Nb</vt:lpstr>
      <vt:lpstr>Superheating field: experimental results</vt:lpstr>
      <vt:lpstr>However…</vt:lpstr>
      <vt:lpstr>Multilayer Films</vt:lpstr>
      <vt:lpstr>Global thermal instability</vt:lpstr>
      <vt:lpstr>Uniform thermal breakdown field</vt:lpstr>
      <vt:lpstr>Q0(B0) curve</vt:lpstr>
      <vt:lpstr>SRF applications and cavity requirements</vt:lpstr>
      <vt:lpstr>Design Considerations</vt:lpstr>
      <vt:lpstr>SRF system design is an intricate process</vt:lpstr>
      <vt:lpstr>RF simulations tools</vt:lpstr>
      <vt:lpstr>Types of SRF cavities</vt:lpstr>
      <vt:lpstr>Low  Resonators</vt:lpstr>
      <vt:lpstr>High acceleration gradient</vt:lpstr>
      <vt:lpstr>Variety of elliptical cavities</vt:lpstr>
      <vt:lpstr>Deflecting Cavities</vt:lpstr>
      <vt:lpstr>High current ERL cavities</vt:lpstr>
      <vt:lpstr>High current SRF photo-injector</vt:lpstr>
      <vt:lpstr>Highlights</vt:lpstr>
      <vt:lpstr>Highlights</vt:lpstr>
      <vt:lpstr>Further Remarks</vt:lpstr>
      <vt:lpstr>PowerPoint Presentation</vt:lpstr>
      <vt:lpstr>Acknowledgments</vt:lpstr>
      <vt:lpstr>References</vt:lpstr>
      <vt:lpstr>References</vt:lpstr>
      <vt:lpstr>BACK-UPS</vt:lpstr>
      <vt:lpstr>Figures of Merit</vt:lpstr>
      <vt:lpstr>Accelerating voltage and transit time</vt:lpstr>
      <vt:lpstr>Accelerating Gradient (Eacc)</vt:lpstr>
      <vt:lpstr>Stored energy &amp; quality factor</vt:lpstr>
      <vt:lpstr>Peak surface fields</vt:lpstr>
      <vt:lpstr>Power Dissipation (Pdiss)</vt:lpstr>
      <vt:lpstr>Geometrical Factor (G)</vt:lpstr>
      <vt:lpstr>Shunt Impedance (Rsh) and R/Q</vt:lpstr>
      <vt:lpstr>TM010 Mode in a Pill Box Cavity</vt:lpstr>
      <vt:lpstr>Types of SRF cavities</vt:lpstr>
      <vt:lpstr>SRF Cavity Limitations</vt:lpstr>
      <vt:lpstr>Real Performance -  Q vs. accelerating field</vt:lpstr>
      <vt:lpstr>Limit on Fields</vt:lpstr>
      <vt:lpstr>Choice of material and preparation </vt:lpstr>
      <vt:lpstr>Multipacting</vt:lpstr>
      <vt:lpstr>Higher Order Modes (HOM)</vt:lpstr>
      <vt:lpstr>Electromechanical issues</vt:lpstr>
      <vt:lpstr>Miscellaneous hardware</vt:lpstr>
      <vt:lpstr>Cavity Fabrication &amp; Preparation</vt:lpstr>
      <vt:lpstr>Fabrication and surface preparation steps</vt:lpstr>
      <vt:lpstr>Material inspection</vt:lpstr>
      <vt:lpstr>Overview of cavity fabrication flow</vt:lpstr>
      <vt:lpstr>Cavity fabrication: forming half-cells</vt:lpstr>
      <vt:lpstr>Dumb-bell fabrication steps</vt:lpstr>
      <vt:lpstr>Electron beam welding</vt:lpstr>
      <vt:lpstr>Cavity welding steps</vt:lpstr>
      <vt:lpstr>Tuning for field flatness</vt:lpstr>
      <vt:lpstr>RF measurements</vt:lpstr>
    </vt:vector>
  </TitlesOfParts>
  <Company>European Spallation Source ERIC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Francesco Grespan</dc:creator>
  <dc:description/>
  <cp:lastModifiedBy>Anne-Marie Valente</cp:lastModifiedBy>
  <cp:revision>122</cp:revision>
  <dcterms:created xsi:type="dcterms:W3CDTF">2023-04-12T13:08:11Z</dcterms:created>
  <dcterms:modified xsi:type="dcterms:W3CDTF">2023-05-06T10:18:27Z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Widescreen</vt:lpwstr>
  </property>
  <property fmtid="{D5CDD505-2E9C-101B-9397-08002B2CF9AE}" pid="4" name="Slides">
    <vt:i4>3</vt:i4>
  </property>
</Properties>
</file>